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82" r:id="rId6"/>
    <p:sldId id="283" r:id="rId7"/>
    <p:sldId id="261" r:id="rId8"/>
    <p:sldId id="278" r:id="rId9"/>
    <p:sldId id="263" r:id="rId10"/>
    <p:sldId id="284" r:id="rId11"/>
    <p:sldId id="280" r:id="rId12"/>
    <p:sldId id="265" r:id="rId13"/>
    <p:sldId id="266" r:id="rId14"/>
    <p:sldId id="267" r:id="rId15"/>
    <p:sldId id="269" r:id="rId16"/>
    <p:sldId id="286" r:id="rId17"/>
    <p:sldId id="288" r:id="rId18"/>
    <p:sldId id="296" r:id="rId19"/>
    <p:sldId id="289" r:id="rId20"/>
    <p:sldId id="272" r:id="rId21"/>
    <p:sldId id="268" r:id="rId22"/>
    <p:sldId id="290" r:id="rId23"/>
    <p:sldId id="275" r:id="rId24"/>
    <p:sldId id="276" r:id="rId25"/>
    <p:sldId id="291" r:id="rId26"/>
    <p:sldId id="293" r:id="rId27"/>
    <p:sldId id="295" r:id="rId28"/>
    <p:sldId id="277" r:id="rId29"/>
    <p:sldId id="294" r:id="rId30"/>
  </p:sldIdLst>
  <p:sldSz cx="9144000" cy="5143500" type="screen16x9"/>
  <p:notesSz cx="6858000" cy="9144000"/>
  <p:embeddedFontLst>
    <p:embeddedFont>
      <p:font typeface="Roboto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25333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446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Bootstrap adalah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Defining Attributes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Bootstrap adalah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Bootstrap adalah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Bootstrap adalah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Bootstrap adalah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446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First, you need to run XAMPP. </a:t>
            </a:r>
            <a:br>
              <a:rPr lang="en"/>
            </a:br>
            <a:r>
              <a:rPr lang="en"/>
              <a:t>Use HeidiSQL to create your first Database.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44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dk2"/>
                </a:solidFill>
              </a:rPr>
              <a:t>DAY 2 - Getting Started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Yii2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050184"/>
            <a:ext cx="5926038" cy="38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403648" y="1707654"/>
            <a:ext cx="896005" cy="35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115616" y="195486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AU" sz="2000" dirty="0" err="1" smtClean="0">
                <a:solidFill>
                  <a:schemeClr val="bg2">
                    <a:lumMod val="50000"/>
                  </a:schemeClr>
                </a:solidFill>
              </a:rPr>
              <a:t>Buka</a:t>
            </a: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 software </a:t>
            </a:r>
            <a:r>
              <a:rPr lang="en-AU" sz="2000" dirty="0" err="1" smtClean="0">
                <a:solidFill>
                  <a:schemeClr val="bg2">
                    <a:lumMod val="50000"/>
                  </a:schemeClr>
                </a:solidFill>
              </a:rPr>
              <a:t>HeidiSQL</a:t>
            </a:r>
            <a:endParaRPr lang="en-AU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new – rename </a:t>
            </a:r>
            <a:r>
              <a:rPr lang="en-AU" sz="2000" dirty="0" err="1" smtClean="0">
                <a:solidFill>
                  <a:schemeClr val="bg2">
                    <a:lumMod val="50000"/>
                  </a:schemeClr>
                </a:solidFill>
              </a:rPr>
              <a:t>mysql</a:t>
            </a: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 - open</a:t>
            </a:r>
            <a:endParaRPr lang="en-AU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0" t="12291" r="23631" b="9374"/>
          <a:stretch/>
        </p:blipFill>
        <p:spPr bwMode="auto">
          <a:xfrm>
            <a:off x="1115616" y="699542"/>
            <a:ext cx="6598880" cy="41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253812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Create new dbase… </a:t>
            </a:r>
            <a:r>
              <a:rPr lang="en-AU" sz="2000" dirty="0" err="1" smtClean="0">
                <a:solidFill>
                  <a:schemeClr val="bg2">
                    <a:lumMod val="50000"/>
                  </a:schemeClr>
                </a:solidFill>
              </a:rPr>
              <a:t>namakan</a:t>
            </a: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 dbase : </a:t>
            </a:r>
            <a:r>
              <a:rPr lang="en-AU" sz="2000" dirty="0" err="1" smtClean="0">
                <a:solidFill>
                  <a:schemeClr val="bg2">
                    <a:lumMod val="50000"/>
                  </a:schemeClr>
                </a:solidFill>
              </a:rPr>
              <a:t>dbmuar</a:t>
            </a:r>
            <a:endParaRPr lang="en-AU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88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667806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Configure Database Connection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Open </a:t>
            </a:r>
            <a:r>
              <a:rPr lang="en" b="1" dirty="0"/>
              <a:t>db.php</a:t>
            </a:r>
            <a:r>
              <a:rPr lang="en" dirty="0"/>
              <a:t> inside config folder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Modify the code as follow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80"/>
                </a:solidFill>
                <a:highlight>
                  <a:srgbClr val="F7FAFF"/>
                </a:highlight>
              </a:rPr>
              <a:t>return </a:t>
            </a:r>
            <a:r>
              <a:rPr lang="en" dirty="0">
                <a:solidFill>
                  <a:srgbClr val="000000"/>
                </a:solidFill>
                <a:highlight>
                  <a:srgbClr val="F7FAFF"/>
                </a:highlight>
              </a:rPr>
              <a:t>[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7FAFF"/>
                </a:highlight>
              </a:rPr>
              <a:t>   </a:t>
            </a:r>
            <a:r>
              <a:rPr lang="en" b="1" dirty="0">
                <a:solidFill>
                  <a:srgbClr val="008000"/>
                </a:solidFill>
                <a:highlight>
                  <a:srgbClr val="F7FAFF"/>
                </a:highlight>
              </a:rPr>
              <a:t>'class' </a:t>
            </a:r>
            <a:r>
              <a:rPr lang="en" dirty="0">
                <a:solidFill>
                  <a:srgbClr val="000000"/>
                </a:solidFill>
                <a:highlight>
                  <a:srgbClr val="F7FAFF"/>
                </a:highlight>
              </a:rPr>
              <a:t>=&gt; </a:t>
            </a:r>
            <a:r>
              <a:rPr lang="en" b="1" dirty="0">
                <a:solidFill>
                  <a:srgbClr val="008000"/>
                </a:solidFill>
                <a:highlight>
                  <a:srgbClr val="F7FAFF"/>
                </a:highlight>
              </a:rPr>
              <a:t>'yii\db\Connection'</a:t>
            </a:r>
            <a:r>
              <a:rPr lang="en" dirty="0">
                <a:solidFill>
                  <a:srgbClr val="000000"/>
                </a:solidFill>
                <a:highlight>
                  <a:srgbClr val="F7FAFF"/>
                </a:highlight>
              </a:rPr>
              <a:t>,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7FAFF"/>
                </a:highlight>
              </a:rPr>
              <a:t>   </a:t>
            </a:r>
            <a:r>
              <a:rPr lang="en" b="1" dirty="0">
                <a:solidFill>
                  <a:srgbClr val="008000"/>
                </a:solidFill>
                <a:highlight>
                  <a:srgbClr val="F7FAFF"/>
                </a:highlight>
              </a:rPr>
              <a:t>'dsn' </a:t>
            </a:r>
            <a:r>
              <a:rPr lang="en" dirty="0">
                <a:solidFill>
                  <a:srgbClr val="000000"/>
                </a:solidFill>
                <a:highlight>
                  <a:srgbClr val="F7FAFF"/>
                </a:highlight>
              </a:rPr>
              <a:t>=&gt; </a:t>
            </a:r>
            <a:r>
              <a:rPr lang="en" b="1" dirty="0" smtClean="0">
                <a:solidFill>
                  <a:srgbClr val="008000"/>
                </a:solidFill>
                <a:highlight>
                  <a:srgbClr val="F7FAFF"/>
                </a:highlight>
              </a:rPr>
              <a:t>'mysql:host=</a:t>
            </a:r>
            <a:r>
              <a:rPr lang="en" b="1" dirty="0" smtClean="0">
                <a:solidFill>
                  <a:srgbClr val="FF0000"/>
                </a:solidFill>
                <a:highlight>
                  <a:srgbClr val="F7FAFF"/>
                </a:highlight>
              </a:rPr>
              <a:t>127.0.0.1</a:t>
            </a:r>
            <a:r>
              <a:rPr lang="en" b="1" dirty="0" smtClean="0">
                <a:solidFill>
                  <a:srgbClr val="008000"/>
                </a:solidFill>
                <a:highlight>
                  <a:srgbClr val="F7FAFF"/>
                </a:highlight>
              </a:rPr>
              <a:t>;dbname=</a:t>
            </a:r>
            <a:r>
              <a:rPr lang="en" b="1" dirty="0" smtClean="0">
                <a:solidFill>
                  <a:srgbClr val="FF0000"/>
                </a:solidFill>
                <a:highlight>
                  <a:srgbClr val="F7FAFF"/>
                </a:highlight>
              </a:rPr>
              <a:t>dbmuar</a:t>
            </a:r>
            <a:r>
              <a:rPr lang="en" b="1" dirty="0" smtClean="0">
                <a:solidFill>
                  <a:srgbClr val="008000"/>
                </a:solidFill>
                <a:highlight>
                  <a:srgbClr val="F7FAFF"/>
                </a:highlight>
              </a:rPr>
              <a:t>'</a:t>
            </a:r>
            <a:r>
              <a:rPr lang="en" dirty="0" smtClean="0">
                <a:solidFill>
                  <a:srgbClr val="000000"/>
                </a:solidFill>
                <a:highlight>
                  <a:srgbClr val="F7FAFF"/>
                </a:highlight>
              </a:rPr>
              <a:t>,</a:t>
            </a:r>
            <a:endParaRPr lang="en" dirty="0">
              <a:solidFill>
                <a:srgbClr val="000000"/>
              </a:solidFill>
              <a:highlight>
                <a:srgbClr val="F7FAFF"/>
              </a:highlight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7FAFF"/>
                </a:highlight>
              </a:rPr>
              <a:t>   </a:t>
            </a:r>
            <a:r>
              <a:rPr lang="en" b="1" dirty="0">
                <a:solidFill>
                  <a:srgbClr val="008000"/>
                </a:solidFill>
                <a:highlight>
                  <a:srgbClr val="F7FAFF"/>
                </a:highlight>
              </a:rPr>
              <a:t>'username' </a:t>
            </a:r>
            <a:r>
              <a:rPr lang="en" dirty="0">
                <a:solidFill>
                  <a:srgbClr val="000000"/>
                </a:solidFill>
                <a:highlight>
                  <a:srgbClr val="F7FAFF"/>
                </a:highlight>
              </a:rPr>
              <a:t>=&gt; </a:t>
            </a:r>
            <a:r>
              <a:rPr lang="en" b="1" dirty="0">
                <a:solidFill>
                  <a:srgbClr val="008000"/>
                </a:solidFill>
                <a:highlight>
                  <a:srgbClr val="F7FAFF"/>
                </a:highlight>
              </a:rPr>
              <a:t>'</a:t>
            </a:r>
            <a:r>
              <a:rPr lang="en" b="1" dirty="0">
                <a:solidFill>
                  <a:srgbClr val="FF0000"/>
                </a:solidFill>
                <a:highlight>
                  <a:srgbClr val="F7FAFF"/>
                </a:highlight>
              </a:rPr>
              <a:t>root</a:t>
            </a:r>
            <a:r>
              <a:rPr lang="en" b="1" dirty="0">
                <a:solidFill>
                  <a:srgbClr val="008000"/>
                </a:solidFill>
                <a:highlight>
                  <a:srgbClr val="F7FAFF"/>
                </a:highlight>
              </a:rPr>
              <a:t>'</a:t>
            </a:r>
            <a:r>
              <a:rPr lang="en" dirty="0">
                <a:solidFill>
                  <a:srgbClr val="000000"/>
                </a:solidFill>
                <a:highlight>
                  <a:srgbClr val="F7FAFF"/>
                </a:highlight>
              </a:rPr>
              <a:t>,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7FAFF"/>
                </a:highlight>
              </a:rPr>
              <a:t>   </a:t>
            </a:r>
            <a:r>
              <a:rPr lang="en" b="1" dirty="0">
                <a:solidFill>
                  <a:srgbClr val="008000"/>
                </a:solidFill>
                <a:highlight>
                  <a:srgbClr val="F7FAFF"/>
                </a:highlight>
              </a:rPr>
              <a:t>'password' </a:t>
            </a:r>
            <a:r>
              <a:rPr lang="en" dirty="0">
                <a:solidFill>
                  <a:srgbClr val="000000"/>
                </a:solidFill>
                <a:highlight>
                  <a:srgbClr val="F7FAFF"/>
                </a:highlight>
              </a:rPr>
              <a:t>=&gt; </a:t>
            </a:r>
            <a:r>
              <a:rPr lang="en" b="1" dirty="0">
                <a:solidFill>
                  <a:srgbClr val="008000"/>
                </a:solidFill>
                <a:highlight>
                  <a:srgbClr val="F7FAFF"/>
                </a:highlight>
              </a:rPr>
              <a:t>''</a:t>
            </a:r>
            <a:r>
              <a:rPr lang="en" dirty="0">
                <a:solidFill>
                  <a:srgbClr val="000000"/>
                </a:solidFill>
                <a:highlight>
                  <a:srgbClr val="F7FAFF"/>
                </a:highlight>
              </a:rPr>
              <a:t>,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7FAFF"/>
                </a:highlight>
              </a:rPr>
              <a:t>   </a:t>
            </a:r>
            <a:r>
              <a:rPr lang="en" b="1" dirty="0">
                <a:solidFill>
                  <a:srgbClr val="008000"/>
                </a:solidFill>
                <a:highlight>
                  <a:srgbClr val="F7FAFF"/>
                </a:highlight>
              </a:rPr>
              <a:t>'charset' </a:t>
            </a:r>
            <a:r>
              <a:rPr lang="en" dirty="0">
                <a:solidFill>
                  <a:srgbClr val="000000"/>
                </a:solidFill>
                <a:highlight>
                  <a:srgbClr val="F7FAFF"/>
                </a:highlight>
              </a:rPr>
              <a:t>=&gt; </a:t>
            </a:r>
            <a:r>
              <a:rPr lang="en" b="1" dirty="0">
                <a:solidFill>
                  <a:srgbClr val="008000"/>
                </a:solidFill>
                <a:highlight>
                  <a:srgbClr val="F7FAFF"/>
                </a:highlight>
              </a:rPr>
              <a:t>'utf8'</a:t>
            </a:r>
            <a:r>
              <a:rPr lang="en" dirty="0">
                <a:solidFill>
                  <a:srgbClr val="000000"/>
                </a:solidFill>
                <a:highlight>
                  <a:srgbClr val="F7FAFF"/>
                </a:highlight>
              </a:rPr>
              <a:t>,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7FAFF"/>
                </a:highlight>
              </a:rPr>
              <a:t>];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53812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chemeClr val="bg2">
                    <a:lumMod val="50000"/>
                  </a:schemeClr>
                </a:solidFill>
              </a:rPr>
              <a:t>Buka</a:t>
            </a: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 sublime </a:t>
            </a:r>
            <a:r>
              <a:rPr lang="en-AU" sz="2000" dirty="0" err="1" smtClean="0">
                <a:solidFill>
                  <a:schemeClr val="bg2">
                    <a:lumMod val="50000"/>
                  </a:schemeClr>
                </a:solidFill>
              </a:rPr>
              <a:t>semula</a:t>
            </a: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… </a:t>
            </a:r>
            <a:r>
              <a:rPr lang="en-AU" sz="2000" dirty="0" err="1" smtClean="0">
                <a:solidFill>
                  <a:schemeClr val="bg2">
                    <a:lumMod val="50000"/>
                  </a:schemeClr>
                </a:solidFill>
              </a:rPr>
              <a:t>ikut</a:t>
            </a: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 step </a:t>
            </a:r>
            <a:r>
              <a:rPr lang="en-AU" sz="2000" dirty="0" err="1" smtClean="0">
                <a:solidFill>
                  <a:schemeClr val="bg2">
                    <a:lumMod val="50000"/>
                  </a:schemeClr>
                </a:solidFill>
              </a:rPr>
              <a:t>dibawah</a:t>
            </a:r>
            <a:endParaRPr lang="en-AU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08104" y="2859782"/>
            <a:ext cx="1080120" cy="549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5724128" y="2102827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i="1" dirty="0" err="1" smtClean="0">
                <a:solidFill>
                  <a:srgbClr val="FF0000"/>
                </a:solidFill>
              </a:rPr>
              <a:t>Masukkan</a:t>
            </a:r>
            <a:r>
              <a:rPr lang="en-AU" sz="1800" i="1" dirty="0" smtClean="0">
                <a:solidFill>
                  <a:srgbClr val="FF0000"/>
                </a:solidFill>
              </a:rPr>
              <a:t> </a:t>
            </a:r>
            <a:r>
              <a:rPr lang="en-AU" sz="1800" i="1" dirty="0" err="1" smtClean="0">
                <a:solidFill>
                  <a:srgbClr val="FF0000"/>
                </a:solidFill>
              </a:rPr>
              <a:t>nama</a:t>
            </a:r>
            <a:r>
              <a:rPr lang="en-AU" sz="1800" i="1" dirty="0" smtClean="0">
                <a:solidFill>
                  <a:srgbClr val="FF0000"/>
                </a:solidFill>
              </a:rPr>
              <a:t> dbase </a:t>
            </a:r>
            <a:r>
              <a:rPr lang="en-AU" sz="1800" i="1" dirty="0" err="1" smtClean="0">
                <a:solidFill>
                  <a:srgbClr val="FF0000"/>
                </a:solidFill>
              </a:rPr>
              <a:t>yg</a:t>
            </a:r>
            <a:r>
              <a:rPr lang="en-AU" sz="1800" i="1" dirty="0" smtClean="0">
                <a:solidFill>
                  <a:srgbClr val="FF0000"/>
                </a:solidFill>
              </a:rPr>
              <a:t> kite </a:t>
            </a:r>
            <a:r>
              <a:rPr lang="en-AU" sz="1800" i="1" dirty="0" err="1" smtClean="0">
                <a:solidFill>
                  <a:srgbClr val="FF0000"/>
                </a:solidFill>
              </a:rPr>
              <a:t>buat</a:t>
            </a:r>
            <a:r>
              <a:rPr lang="en-AU" sz="1800" i="1" dirty="0" smtClean="0">
                <a:solidFill>
                  <a:srgbClr val="FF0000"/>
                </a:solidFill>
              </a:rPr>
              <a:t> </a:t>
            </a:r>
            <a:r>
              <a:rPr lang="en-AU" sz="1800" i="1" dirty="0" err="1" smtClean="0">
                <a:solidFill>
                  <a:srgbClr val="FF0000"/>
                </a:solidFill>
              </a:rPr>
              <a:t>kat</a:t>
            </a:r>
            <a:r>
              <a:rPr lang="en-AU" sz="1800" i="1" dirty="0" smtClean="0">
                <a:solidFill>
                  <a:srgbClr val="FF0000"/>
                </a:solidFill>
              </a:rPr>
              <a:t> </a:t>
            </a:r>
            <a:r>
              <a:rPr lang="en-AU" sz="1800" i="1" dirty="0" err="1" smtClean="0">
                <a:solidFill>
                  <a:srgbClr val="FF0000"/>
                </a:solidFill>
              </a:rPr>
              <a:t>heidi</a:t>
            </a:r>
            <a:r>
              <a:rPr lang="en-AU" sz="1800" i="1" dirty="0" smtClean="0">
                <a:solidFill>
                  <a:srgbClr val="FF0000"/>
                </a:solidFill>
              </a:rPr>
              <a:t> </a:t>
            </a:r>
            <a:r>
              <a:rPr lang="en-AU" sz="1800" i="1" dirty="0" err="1" smtClean="0">
                <a:solidFill>
                  <a:srgbClr val="FF0000"/>
                </a:solidFill>
              </a:rPr>
              <a:t>tadi</a:t>
            </a:r>
            <a:r>
              <a:rPr lang="en-AU" sz="1800" i="1" dirty="0" smtClean="0">
                <a:solidFill>
                  <a:srgbClr val="FF0000"/>
                </a:solidFill>
              </a:rPr>
              <a:t>…</a:t>
            </a:r>
            <a:endParaRPr lang="en-AU" sz="1800" i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81" t="15874" r="10585" b="48877"/>
          <a:stretch/>
        </p:blipFill>
        <p:spPr bwMode="auto">
          <a:xfrm>
            <a:off x="4982304" y="3408814"/>
            <a:ext cx="3931920" cy="1554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9" t="37234" b="30535"/>
          <a:stretch/>
        </p:blipFill>
        <p:spPr bwMode="auto">
          <a:xfrm>
            <a:off x="1403648" y="2438399"/>
            <a:ext cx="6565977" cy="225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23528" y="677184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Enable prettyURL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Open </a:t>
            </a:r>
            <a:r>
              <a:rPr lang="en" dirty="0" smtClean="0"/>
              <a:t>inside </a:t>
            </a:r>
            <a:r>
              <a:rPr lang="en" dirty="0"/>
              <a:t>/</a:t>
            </a:r>
            <a:r>
              <a:rPr lang="en" dirty="0"/>
              <a:t>vendor/yiisoft/yii2/web/ </a:t>
            </a:r>
            <a:r>
              <a:rPr lang="en" dirty="0" smtClean="0"/>
              <a:t>UrlManager.php</a:t>
            </a:r>
            <a:r>
              <a:rPr lang="en" dirty="0" smtClean="0"/>
              <a:t>. </a:t>
            </a:r>
            <a:r>
              <a:rPr lang="en" dirty="0"/>
              <a:t>Change the </a:t>
            </a:r>
            <a:r>
              <a:rPr lang="en" b="1" dirty="0"/>
              <a:t>false</a:t>
            </a:r>
            <a:r>
              <a:rPr lang="en" dirty="0"/>
              <a:t> to </a:t>
            </a:r>
            <a:r>
              <a:rPr lang="en" sz="2400" b="1" dirty="0">
                <a:solidFill>
                  <a:srgbClr val="FF0000"/>
                </a:solidFill>
              </a:rPr>
              <a:t>true</a:t>
            </a:r>
            <a:endParaRPr lang="en" b="1" dirty="0">
              <a:solidFill>
                <a:srgbClr val="FF0000"/>
              </a:solidFill>
            </a:endParaRPr>
          </a:p>
        </p:txBody>
      </p:sp>
      <p:cxnSp>
        <p:nvCxnSpPr>
          <p:cNvPr id="161" name="Shape 161"/>
          <p:cNvCxnSpPr/>
          <p:nvPr/>
        </p:nvCxnSpPr>
        <p:spPr>
          <a:xfrm flipH="1">
            <a:off x="5220072" y="1803683"/>
            <a:ext cx="2957300" cy="126943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539552" y="253812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chemeClr val="bg2">
                    <a:lumMod val="50000"/>
                  </a:schemeClr>
                </a:solidFill>
              </a:rPr>
              <a:t>Dalam</a:t>
            </a: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 sublime, </a:t>
            </a:r>
            <a:r>
              <a:rPr lang="en-AU" sz="2000" dirty="0" err="1" smtClean="0">
                <a:solidFill>
                  <a:schemeClr val="bg2">
                    <a:lumMod val="50000"/>
                  </a:schemeClr>
                </a:solidFill>
              </a:rPr>
              <a:t>Buka</a:t>
            </a: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…..</a:t>
            </a:r>
            <a:endParaRPr lang="en-AU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Create .htaccess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This will allow for prettyURL to work. Create </a:t>
            </a:r>
            <a:r>
              <a:rPr lang="en" b="1" dirty="0"/>
              <a:t>.htaccess </a:t>
            </a:r>
            <a:r>
              <a:rPr lang="en" dirty="0"/>
              <a:t>inside </a:t>
            </a:r>
            <a:r>
              <a:rPr lang="en" b="1" dirty="0"/>
              <a:t>web </a:t>
            </a:r>
            <a:r>
              <a:rPr lang="en" dirty="0"/>
              <a:t>folder.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&lt;IfModule mod_rewrite.c&gt;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RewriteEngine on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If a directory or a file exists, use it directly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RewriteCond %{REQUEST_FILENAME} !-f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RewriteCond %{REQUEST_FILENAME} !-d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Otherwise forward it to index.php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RewriteRule . index.php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&lt;/IfModule&gt;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98019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chemeClr val="bg2">
                    <a:lumMod val="50000"/>
                  </a:schemeClr>
                </a:solidFill>
              </a:rPr>
              <a:t>Dalam</a:t>
            </a: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 sublime, create file…..</a:t>
            </a:r>
            <a:endParaRPr lang="en-AU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2355725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i="1" dirty="0" smtClean="0">
                <a:solidFill>
                  <a:srgbClr val="FF0000"/>
                </a:solidFill>
              </a:rPr>
              <a:t>Copy command n create file .</a:t>
            </a:r>
            <a:r>
              <a:rPr lang="en-AU" sz="1800" i="1" dirty="0" err="1" smtClean="0">
                <a:solidFill>
                  <a:srgbClr val="FF0000"/>
                </a:solidFill>
              </a:rPr>
              <a:t>htaccess</a:t>
            </a:r>
            <a:endParaRPr lang="en-AU" sz="1800" i="1" dirty="0">
              <a:solidFill>
                <a:srgbClr val="FF0000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2771800" y="1851670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7624" y="1491631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i="1" dirty="0" smtClean="0">
                <a:solidFill>
                  <a:schemeClr val="bg1"/>
                </a:solidFill>
              </a:rPr>
              <a:t>CREATE DATABASE DALAM HEIDISQL</a:t>
            </a:r>
            <a:endParaRPr lang="en-AU" sz="36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431" y="215663"/>
            <a:ext cx="8520600" cy="607800"/>
          </a:xfrm>
        </p:spPr>
        <p:txBody>
          <a:bodyPr/>
          <a:lstStyle/>
          <a:p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1) Create new table : </a:t>
            </a:r>
            <a:r>
              <a:rPr lang="en-AU" sz="2000" dirty="0" err="1" smtClean="0">
                <a:solidFill>
                  <a:schemeClr val="bg2">
                    <a:lumMod val="50000"/>
                  </a:schemeClr>
                </a:solidFill>
              </a:rPr>
              <a:t>dbmuar</a:t>
            </a: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 &gt; create new &gt; table..</a:t>
            </a:r>
            <a:endParaRPr lang="en-AU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653" y="627534"/>
            <a:ext cx="1012509" cy="512463"/>
            <a:chOff x="2123728" y="2314855"/>
            <a:chExt cx="1012509" cy="512463"/>
          </a:xfrm>
        </p:grpSpPr>
        <p:pic>
          <p:nvPicPr>
            <p:cNvPr id="6" name="Shape 110" descr="HeidiSQL_logo_image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8965" y="2314855"/>
              <a:ext cx="567272" cy="512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2123728" y="2314855"/>
              <a:ext cx="559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i="1" dirty="0" smtClean="0">
                  <a:solidFill>
                    <a:schemeClr val="accent5">
                      <a:lumMod val="75000"/>
                    </a:schemeClr>
                  </a:solidFill>
                </a:rPr>
                <a:t>on</a:t>
              </a:r>
              <a:endParaRPr lang="en-AU" sz="20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49" b="56493"/>
          <a:stretch/>
        </p:blipFill>
        <p:spPr bwMode="auto">
          <a:xfrm>
            <a:off x="1331640" y="1027644"/>
            <a:ext cx="6460177" cy="31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9"/>
          <p:cNvSpPr/>
          <p:nvPr/>
        </p:nvSpPr>
        <p:spPr>
          <a:xfrm>
            <a:off x="4211960" y="3445036"/>
            <a:ext cx="1080120" cy="549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346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28431" y="215663"/>
            <a:ext cx="8520600" cy="607800"/>
          </a:xfrm>
        </p:spPr>
        <p:txBody>
          <a:bodyPr/>
          <a:lstStyle/>
          <a:p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2) Basic name : book</a:t>
            </a:r>
            <a:b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AU" sz="20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AU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AU" sz="20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AU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3) Insert column Index setting </a:t>
            </a:r>
            <a:r>
              <a:rPr lang="en-AU" sz="2000" dirty="0" err="1" smtClean="0">
                <a:solidFill>
                  <a:schemeClr val="bg2">
                    <a:lumMod val="50000"/>
                  </a:schemeClr>
                </a:solidFill>
              </a:rPr>
              <a:t>sepertimana</a:t>
            </a: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AU" sz="2000" dirty="0" err="1" smtClean="0">
                <a:solidFill>
                  <a:schemeClr val="bg2">
                    <a:lumMod val="50000"/>
                  </a:schemeClr>
                </a:solidFill>
              </a:rPr>
              <a:t>dibawah</a:t>
            </a:r>
            <a:endParaRPr lang="en-AU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1" r="34833" b="74449"/>
          <a:stretch/>
        </p:blipFill>
        <p:spPr bwMode="auto">
          <a:xfrm>
            <a:off x="467544" y="771550"/>
            <a:ext cx="8478982" cy="914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42" r="15519" b="38542"/>
          <a:stretch/>
        </p:blipFill>
        <p:spPr bwMode="auto">
          <a:xfrm>
            <a:off x="445790" y="2211710"/>
            <a:ext cx="8432998" cy="2689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55776" y="3533840"/>
            <a:ext cx="6192688" cy="1270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052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12872" r="2030" b="19404"/>
          <a:stretch/>
        </p:blipFill>
        <p:spPr bwMode="auto">
          <a:xfrm>
            <a:off x="251520" y="1131590"/>
            <a:ext cx="8756002" cy="343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28431" y="215663"/>
            <a:ext cx="8520600" cy="607800"/>
          </a:xfrm>
        </p:spPr>
        <p:txBody>
          <a:bodyPr/>
          <a:lstStyle/>
          <a:p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4) Cara </a:t>
            </a:r>
            <a:r>
              <a:rPr lang="en-AU" sz="2000" dirty="0" err="1" smtClean="0">
                <a:solidFill>
                  <a:schemeClr val="bg2">
                    <a:lumMod val="50000"/>
                  </a:schemeClr>
                </a:solidFill>
              </a:rPr>
              <a:t>buat</a:t>
            </a: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 primary key</a:t>
            </a:r>
            <a:endParaRPr lang="en-AU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333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7624" y="1491631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i="1" dirty="0" smtClean="0">
                <a:solidFill>
                  <a:schemeClr val="bg1"/>
                </a:solidFill>
              </a:rPr>
              <a:t>CREATE </a:t>
            </a:r>
            <a:r>
              <a:rPr lang="en-AU" sz="4800" i="1" dirty="0" smtClean="0">
                <a:solidFill>
                  <a:schemeClr val="bg1"/>
                </a:solidFill>
              </a:rPr>
              <a:t>MODEL</a:t>
            </a:r>
            <a:endParaRPr lang="en-AU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Setup Environment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Day 2 - Getting Started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1"/>
          </p:nvPr>
        </p:nvSpPr>
        <p:spPr>
          <a:xfrm>
            <a:off x="265500" y="2810726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representing business data, rules and logic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Attribute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Validation Rules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Create a new php file inside Model folder and name it Book. </a:t>
            </a:r>
          </a:p>
        </p:txBody>
      </p:sp>
      <p:pic>
        <p:nvPicPr>
          <p:cNvPr id="239" name="Shape 239" descr="bj-yang-fi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650" y="675300"/>
            <a:ext cx="1784887" cy="11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45"/>
          <p:cNvSpPr txBox="1">
            <a:spLocks/>
          </p:cNvSpPr>
          <p:nvPr/>
        </p:nvSpPr>
        <p:spPr>
          <a:xfrm>
            <a:off x="266074" y="687258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AU" sz="1400" dirty="0" err="1" smtClean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buka</a:t>
            </a:r>
            <a:r>
              <a:rPr lang="en-AU" sz="1400" dirty="0" smtClean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400" dirty="0" err="1" smtClean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folber</a:t>
            </a:r>
            <a:r>
              <a:rPr lang="en-AU" sz="1400" dirty="0" smtClean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myfirstyii2.php&gt; models &gt; create new file &gt; </a:t>
            </a:r>
            <a:r>
              <a:rPr lang="en-AU" sz="1400" dirty="0" err="1" smtClean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book.php</a:t>
            </a:r>
            <a:endParaRPr lang="en-AU" sz="1400" dirty="0" smtClean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en-AU" sz="1400" dirty="0" smtClean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AU" sz="10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&lt;?</a:t>
            </a:r>
            <a:r>
              <a:rPr lang="en-AU" sz="1000" b="1" dirty="0" err="1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php</a:t>
            </a:r>
            <a:endParaRPr lang="en-AU" sz="1000" b="1" dirty="0" smtClean="0">
              <a:solidFill>
                <a:srgbClr val="00008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en-AU" sz="1000" b="1" dirty="0" smtClean="0">
              <a:solidFill>
                <a:srgbClr val="00008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AU" sz="10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namespace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app\models;</a:t>
            </a:r>
          </a:p>
          <a:p>
            <a:endParaRPr lang="en-AU" sz="1000" dirty="0" smtClean="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AU" sz="10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yii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\base\Model;</a:t>
            </a:r>
          </a:p>
          <a:p>
            <a:endParaRPr lang="en-AU" sz="1000" dirty="0" smtClean="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AU" sz="10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AU" sz="1000" b="1" dirty="0" smtClean="0">
                <a:solidFill>
                  <a:srgbClr val="FF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book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Model{</a:t>
            </a:r>
          </a:p>
          <a:p>
            <a:endParaRPr lang="en-AU" sz="1000" i="1" dirty="0" smtClean="0">
              <a:solidFill>
                <a:srgbClr val="80808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AU" sz="1000" i="1" dirty="0" smtClean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AU" sz="10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attributeLabels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{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AU" sz="10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AU" sz="1000" b="1" dirty="0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AU" sz="1000" b="1" dirty="0" err="1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bookname</a:t>
            </a:r>
            <a:r>
              <a:rPr lang="en-AU" sz="1000" b="1" dirty="0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-AU" sz="1000" b="1" dirty="0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"Introduction to Yii2 Programming"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AU" sz="1000" i="1" dirty="0" smtClean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//Assign Attribute</a:t>
            </a:r>
          </a:p>
          <a:p>
            <a:r>
              <a:rPr lang="en-AU" sz="1000" i="1" dirty="0" smtClean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AU" sz="1000" b="1" dirty="0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"publisher"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-AU" sz="1000" b="1" dirty="0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"Pearson"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AU" sz="1000" i="1" dirty="0" smtClean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//Assign Attribute</a:t>
            </a:r>
          </a:p>
          <a:p>
            <a:r>
              <a:rPr lang="en-AU" sz="1000" i="1" dirty="0" smtClean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AU" sz="1000" b="1" dirty="0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"edition"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-AU" sz="1000" b="1" dirty="0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"Ninth Edition"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AU" sz="1000" i="1" dirty="0" smtClean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//Assign Attribute</a:t>
            </a:r>
          </a:p>
          <a:p>
            <a:r>
              <a:rPr lang="en-AU" sz="1000" i="1" dirty="0" smtClean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AU" sz="1000" b="1" dirty="0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"author"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-AU" sz="1000" b="1" dirty="0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AU" sz="1000" b="1" dirty="0" err="1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Y.Daniel</a:t>
            </a:r>
            <a:r>
              <a:rPr lang="en-AU" sz="1000" b="1" dirty="0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Liang"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AU" sz="1000" i="1" dirty="0" smtClean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//Assign Attribute</a:t>
            </a:r>
          </a:p>
          <a:p>
            <a:r>
              <a:rPr lang="en-AU" sz="1000" i="1" dirty="0" smtClean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AU" sz="1000" b="1" dirty="0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"price"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118.00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]; </a:t>
            </a:r>
            <a:r>
              <a:rPr lang="en-AU" sz="1000" i="1" dirty="0" smtClean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//Assign Attribute</a:t>
            </a:r>
          </a:p>
          <a:p>
            <a:r>
              <a:rPr lang="en-AU" sz="1000" i="1" dirty="0" smtClean="0">
                <a:solidFill>
                  <a:srgbClr val="808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1"/>
            <a:r>
              <a:rPr lang="en" sz="10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public function </a:t>
            </a:r>
            <a:r>
              <a:rPr lang="en" sz="10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rules()</a:t>
            </a:r>
          </a:p>
          <a:p>
            <a:pPr lvl="1"/>
            <a:r>
              <a:rPr lang="en" sz="10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lvl="1"/>
            <a:r>
              <a:rPr lang="en" sz="10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0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" sz="10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</a:p>
          <a:p>
            <a:pPr lvl="1"/>
            <a:r>
              <a:rPr lang="en" sz="10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    [[</a:t>
            </a:r>
            <a:r>
              <a:rPr lang="en" sz="10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'bookname'</a:t>
            </a:r>
            <a:r>
              <a:rPr lang="en" sz="10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'publisher'</a:t>
            </a:r>
            <a:r>
              <a:rPr lang="en" sz="10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'author'</a:t>
            </a:r>
            <a:r>
              <a:rPr lang="en" sz="10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'price'</a:t>
            </a:r>
            <a:r>
              <a:rPr lang="en" sz="10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], </a:t>
            </a:r>
            <a:r>
              <a:rPr lang="en" sz="10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'required'</a:t>
            </a:r>
            <a:r>
              <a:rPr lang="en" sz="10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lvl="1"/>
            <a:r>
              <a:rPr lang="en" sz="10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];</a:t>
            </a:r>
          </a:p>
          <a:p>
            <a:pPr lvl="1"/>
            <a:r>
              <a:rPr lang="en" sz="10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endParaRPr lang="en-AU" sz="1000" dirty="0" smtClean="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r>
              <a:rPr lang="en-AU" sz="10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-13704" y="154580"/>
            <a:ext cx="559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i="1" dirty="0" smtClean="0">
                <a:solidFill>
                  <a:schemeClr val="accent5">
                    <a:lumMod val="75000"/>
                  </a:schemeClr>
                </a:solidFill>
              </a:rPr>
              <a:t>on</a:t>
            </a:r>
            <a:endParaRPr lang="en-AU" sz="20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Shape 109" descr="Sublime_Text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36" y="123478"/>
            <a:ext cx="682805" cy="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5292080" y="2573491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b="1" i="1" dirty="0" smtClean="0">
                <a:solidFill>
                  <a:srgbClr val="FF0000"/>
                </a:solidFill>
              </a:rPr>
              <a:t>Copy command n create file </a:t>
            </a:r>
            <a:r>
              <a:rPr lang="en-AU" sz="1800" b="1" i="1" dirty="0" err="1" smtClean="0">
                <a:solidFill>
                  <a:srgbClr val="FF0000"/>
                </a:solidFill>
              </a:rPr>
              <a:t>book.php</a:t>
            </a:r>
            <a:endParaRPr lang="en-AU" sz="1800" b="1" i="1" dirty="0">
              <a:solidFill>
                <a:srgbClr val="FF000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4788024" y="1056764"/>
            <a:ext cx="360040" cy="38192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ight Brace 13"/>
          <p:cNvSpPr/>
          <p:nvPr/>
        </p:nvSpPr>
        <p:spPr>
          <a:xfrm>
            <a:off x="4111116" y="3723878"/>
            <a:ext cx="360040" cy="1224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4427984" y="4208189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 smtClean="0">
                <a:solidFill>
                  <a:schemeClr val="tx1">
                    <a:lumMod val="75000"/>
                  </a:schemeClr>
                </a:solidFill>
              </a:rPr>
              <a:t>Command </a:t>
            </a:r>
            <a:r>
              <a:rPr lang="en-AU" i="1" dirty="0" err="1" smtClean="0">
                <a:solidFill>
                  <a:schemeClr val="tx1">
                    <a:lumMod val="75000"/>
                  </a:schemeClr>
                </a:solidFill>
              </a:rPr>
              <a:t>utk</a:t>
            </a:r>
            <a:r>
              <a:rPr lang="en-AU" i="1" dirty="0" smtClean="0">
                <a:solidFill>
                  <a:schemeClr val="tx1">
                    <a:lumMod val="75000"/>
                  </a:schemeClr>
                </a:solidFill>
              </a:rPr>
              <a:t> validation rule</a:t>
            </a:r>
            <a:endParaRPr lang="en-AU" i="1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43608" y="1522912"/>
            <a:ext cx="3381319" cy="616790"/>
            <a:chOff x="1078341" y="1306888"/>
            <a:chExt cx="3381319" cy="616790"/>
          </a:xfrm>
        </p:grpSpPr>
        <p:sp>
          <p:nvSpPr>
            <p:cNvPr id="16" name="TextBox 15"/>
            <p:cNvSpPr txBox="1"/>
            <p:nvPr/>
          </p:nvSpPr>
          <p:spPr>
            <a:xfrm>
              <a:off x="2076228" y="1306888"/>
              <a:ext cx="2383432" cy="46166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i="1" dirty="0" smtClean="0">
                  <a:solidFill>
                    <a:schemeClr val="bg1"/>
                  </a:solidFill>
                </a:rPr>
                <a:t>*</a:t>
              </a:r>
              <a:r>
                <a:rPr lang="en-AU" sz="1200" b="1" i="1" dirty="0" err="1" smtClean="0">
                  <a:solidFill>
                    <a:schemeClr val="bg1"/>
                  </a:solidFill>
                </a:rPr>
                <a:t>mesti</a:t>
              </a:r>
              <a:r>
                <a:rPr lang="en-AU" sz="1200" b="1" i="1" dirty="0" smtClean="0">
                  <a:solidFill>
                    <a:schemeClr val="bg1"/>
                  </a:solidFill>
                </a:rPr>
                <a:t> </a:t>
              </a:r>
              <a:r>
                <a:rPr lang="en-AU" sz="1200" b="1" i="1" dirty="0" err="1" smtClean="0">
                  <a:solidFill>
                    <a:schemeClr val="bg1"/>
                  </a:solidFill>
                </a:rPr>
                <a:t>sama</a:t>
              </a:r>
              <a:r>
                <a:rPr lang="en-AU" sz="1200" b="1" i="1" dirty="0" smtClean="0">
                  <a:solidFill>
                    <a:schemeClr val="bg1"/>
                  </a:solidFill>
                </a:rPr>
                <a:t> </a:t>
              </a:r>
              <a:r>
                <a:rPr lang="en-AU" sz="1200" b="1" i="1" dirty="0" err="1" smtClean="0">
                  <a:solidFill>
                    <a:schemeClr val="bg1"/>
                  </a:solidFill>
                </a:rPr>
                <a:t>dengan</a:t>
              </a:r>
              <a:r>
                <a:rPr lang="en-AU" sz="1200" b="1" i="1" dirty="0" smtClean="0">
                  <a:solidFill>
                    <a:schemeClr val="bg1"/>
                  </a:solidFill>
                </a:rPr>
                <a:t> </a:t>
              </a:r>
              <a:r>
                <a:rPr lang="en-AU" sz="1200" b="1" i="1" dirty="0" err="1" smtClean="0">
                  <a:solidFill>
                    <a:schemeClr val="bg1"/>
                  </a:solidFill>
                </a:rPr>
                <a:t>nama</a:t>
              </a:r>
              <a:r>
                <a:rPr lang="en-AU" sz="1200" b="1" i="1" dirty="0" smtClean="0">
                  <a:solidFill>
                    <a:schemeClr val="bg1"/>
                  </a:solidFill>
                </a:rPr>
                <a:t> database ‘book’</a:t>
              </a:r>
              <a:endParaRPr lang="en-AU" sz="1200" b="1" i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hape 161"/>
            <p:cNvCxnSpPr/>
            <p:nvPr/>
          </p:nvCxnSpPr>
          <p:spPr>
            <a:xfrm flipH="1">
              <a:off x="1078341" y="1496022"/>
              <a:ext cx="997887" cy="427656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7624" y="1491631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i="1" dirty="0" smtClean="0">
                <a:solidFill>
                  <a:schemeClr val="bg1"/>
                </a:solidFill>
              </a:rPr>
              <a:t>CREATE </a:t>
            </a:r>
            <a:r>
              <a:rPr lang="en-AU" sz="5400" i="1" dirty="0" smtClean="0">
                <a:solidFill>
                  <a:schemeClr val="bg1"/>
                </a:solidFill>
              </a:rPr>
              <a:t>VIEW</a:t>
            </a:r>
            <a:endParaRPr lang="en-AU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52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Presenting code in User Interface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Creating View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Create a new php file inside Model folder and name it Book. </a:t>
            </a:r>
          </a:p>
        </p:txBody>
      </p:sp>
      <p:pic>
        <p:nvPicPr>
          <p:cNvPr id="259" name="Shape 259" descr="Restaurants-and-Food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988" y="724200"/>
            <a:ext cx="1798212" cy="11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17" b="29042"/>
          <a:stretch/>
        </p:blipFill>
        <p:spPr bwMode="auto">
          <a:xfrm>
            <a:off x="3635896" y="2424240"/>
            <a:ext cx="5281472" cy="263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11700" y="843558"/>
            <a:ext cx="8520600" cy="648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Aft>
                <a:spcPts val="0"/>
              </a:spcAft>
              <a:buAutoNum type="arabicParenR"/>
            </a:pPr>
            <a:r>
              <a:rPr lang="en-AU" sz="1400" dirty="0" smtClean="0">
                <a:solidFill>
                  <a:srgbClr val="434343"/>
                </a:solidFill>
              </a:rPr>
              <a:t>create folder </a:t>
            </a:r>
            <a:r>
              <a:rPr lang="en-AU" sz="1400" b="1" dirty="0" smtClean="0">
                <a:solidFill>
                  <a:srgbClr val="434343"/>
                </a:solidFill>
              </a:rPr>
              <a:t>book</a:t>
            </a:r>
            <a:r>
              <a:rPr lang="en-AU" sz="1400" dirty="0" smtClean="0">
                <a:solidFill>
                  <a:srgbClr val="434343"/>
                </a:solidFill>
              </a:rPr>
              <a:t> </a:t>
            </a:r>
            <a:r>
              <a:rPr lang="en-AU" sz="1400" dirty="0" err="1" smtClean="0">
                <a:solidFill>
                  <a:srgbClr val="434343"/>
                </a:solidFill>
              </a:rPr>
              <a:t>dalam</a:t>
            </a:r>
            <a:r>
              <a:rPr lang="en-AU" sz="1400" dirty="0" smtClean="0">
                <a:solidFill>
                  <a:srgbClr val="434343"/>
                </a:solidFill>
              </a:rPr>
              <a:t> : C</a:t>
            </a:r>
            <a:r>
              <a:rPr lang="en-AU" sz="1400" dirty="0">
                <a:solidFill>
                  <a:srgbClr val="434343"/>
                </a:solidFill>
              </a:rPr>
              <a:t>:\</a:t>
            </a:r>
            <a:r>
              <a:rPr lang="en-AU" sz="1400" dirty="0" smtClean="0">
                <a:solidFill>
                  <a:srgbClr val="434343"/>
                </a:solidFill>
              </a:rPr>
              <a:t>xampp\htdocs\myfirstyii2\views\book</a:t>
            </a:r>
          </a:p>
          <a:p>
            <a:pPr marL="342900" lvl="0" indent="-342900">
              <a:spcAft>
                <a:spcPts val="0"/>
              </a:spcAft>
              <a:buAutoNum type="arabicParenR"/>
            </a:pPr>
            <a:r>
              <a:rPr lang="en-AU" sz="1400" dirty="0" smtClean="0">
                <a:solidFill>
                  <a:srgbClr val="434343"/>
                </a:solidFill>
              </a:rPr>
              <a:t>Create file </a:t>
            </a:r>
            <a:r>
              <a:rPr lang="en-AU" sz="1400" b="1" dirty="0" err="1" smtClean="0">
                <a:solidFill>
                  <a:srgbClr val="FF0000"/>
                </a:solidFill>
              </a:rPr>
              <a:t>list.php</a:t>
            </a:r>
            <a:r>
              <a:rPr lang="en-AU" sz="1400" dirty="0" smtClean="0">
                <a:solidFill>
                  <a:srgbClr val="434343"/>
                </a:solidFill>
              </a:rPr>
              <a:t>. Copy cording….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8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700" dirty="0"/>
          </a:p>
        </p:txBody>
      </p:sp>
      <p:sp>
        <p:nvSpPr>
          <p:cNvPr id="4" name="TextBox 3"/>
          <p:cNvSpPr txBox="1"/>
          <p:nvPr/>
        </p:nvSpPr>
        <p:spPr>
          <a:xfrm>
            <a:off x="136612" y="298596"/>
            <a:ext cx="559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i="1" dirty="0" smtClean="0">
                <a:solidFill>
                  <a:schemeClr val="accent5">
                    <a:lumMod val="75000"/>
                  </a:schemeClr>
                </a:solidFill>
              </a:rPr>
              <a:t>on</a:t>
            </a:r>
            <a:endParaRPr lang="en-AU" sz="20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Shape 109" descr="Sublime_Text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52" y="267494"/>
            <a:ext cx="682805" cy="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563888" y="191438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i="1" dirty="0" smtClean="0">
                <a:solidFill>
                  <a:srgbClr val="FF0000"/>
                </a:solidFill>
              </a:rPr>
              <a:t>Copy command n create file </a:t>
            </a:r>
            <a:r>
              <a:rPr lang="en-AU" sz="1800" i="1" dirty="0" err="1" smtClean="0">
                <a:solidFill>
                  <a:srgbClr val="FF0000"/>
                </a:solidFill>
              </a:rPr>
              <a:t>list.php</a:t>
            </a:r>
            <a:endParaRPr lang="en-AU" sz="1800" i="1" dirty="0">
              <a:solidFill>
                <a:srgbClr val="FF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059832" y="1707654"/>
            <a:ext cx="360040" cy="20699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Shape 265"/>
          <p:cNvSpPr txBox="1">
            <a:spLocks/>
          </p:cNvSpPr>
          <p:nvPr/>
        </p:nvSpPr>
        <p:spPr>
          <a:xfrm>
            <a:off x="315036" y="1779662"/>
            <a:ext cx="3104835" cy="3024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Aft>
                <a:spcPts val="0"/>
              </a:spcAft>
            </a:pPr>
            <a:endParaRPr lang="en-AU" sz="800" b="1" dirty="0" smtClean="0">
              <a:solidFill>
                <a:srgbClr val="00008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Aft>
                <a:spcPts val="0"/>
              </a:spcAft>
            </a:pPr>
            <a:r>
              <a:rPr lang="en-AU" sz="8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&lt;?</a:t>
            </a:r>
            <a:r>
              <a:rPr lang="en-AU" sz="800" b="1" dirty="0" err="1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php</a:t>
            </a:r>
            <a:endParaRPr lang="en-AU" sz="800" b="1" dirty="0" smtClean="0">
              <a:solidFill>
                <a:srgbClr val="00008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Aft>
                <a:spcPts val="0"/>
              </a:spcAft>
            </a:pPr>
            <a:endParaRPr lang="en-AU" sz="800" b="1" dirty="0" smtClean="0">
              <a:solidFill>
                <a:srgbClr val="00008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Aft>
                <a:spcPts val="0"/>
              </a:spcAft>
            </a:pPr>
            <a:r>
              <a:rPr lang="en-AU" sz="8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AU" sz="800" dirty="0" err="1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yii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\helpers\Html;</a:t>
            </a:r>
          </a:p>
          <a:p>
            <a:pPr>
              <a:spcAft>
                <a:spcPts val="0"/>
              </a:spcAft>
            </a:pPr>
            <a:r>
              <a:rPr lang="en-AU" sz="8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AU" sz="800" dirty="0" err="1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yii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\helpers\</a:t>
            </a:r>
            <a:r>
              <a:rPr lang="en-AU" sz="800" dirty="0" err="1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AU" sz="8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app\models\book;</a:t>
            </a:r>
          </a:p>
          <a:p>
            <a:pPr>
              <a:spcAft>
                <a:spcPts val="0"/>
              </a:spcAft>
            </a:pPr>
            <a:endParaRPr lang="en-AU" sz="800" dirty="0" smtClean="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Aft>
                <a:spcPts val="0"/>
              </a:spcAft>
            </a:pPr>
            <a:r>
              <a:rPr lang="en-AU" sz="800" dirty="0" smtClean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$this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AU" sz="800" b="1" dirty="0" smtClean="0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title 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AU" sz="800" b="1" dirty="0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'Book'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AU" sz="800" dirty="0" smtClean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$this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AU" sz="800" b="1" dirty="0" err="1" smtClean="0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params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AU" sz="800" b="1" dirty="0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'breadcrumbs'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][] = </a:t>
            </a:r>
            <a:r>
              <a:rPr lang="en-AU" sz="800" dirty="0" smtClean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$this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AU" sz="800" b="1" dirty="0" smtClean="0">
                <a:solidFill>
                  <a:srgbClr val="660E7A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;;</a:t>
            </a:r>
          </a:p>
          <a:p>
            <a:pPr>
              <a:spcAft>
                <a:spcPts val="0"/>
              </a:spcAft>
            </a:pPr>
            <a:r>
              <a:rPr lang="en-AU" sz="800" dirty="0" smtClean="0">
                <a:solidFill>
                  <a:srgbClr val="660000"/>
                </a:solidFill>
                <a:highlight>
                  <a:srgbClr val="FFE4FF"/>
                </a:highlight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AU" sz="800" dirty="0" err="1" smtClean="0">
                <a:solidFill>
                  <a:srgbClr val="660000"/>
                </a:solidFill>
                <a:highlight>
                  <a:srgbClr val="FFE4FF"/>
                </a:highlight>
                <a:latin typeface="Arial"/>
                <a:ea typeface="Arial"/>
                <a:cs typeface="Arial"/>
                <a:sym typeface="Arial"/>
              </a:rPr>
              <a:t>bookModel</a:t>
            </a:r>
            <a:r>
              <a:rPr lang="en-AU" sz="800" dirty="0" smtClean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Book;</a:t>
            </a:r>
          </a:p>
          <a:p>
            <a:pPr>
              <a:spcAft>
                <a:spcPts val="0"/>
              </a:spcAft>
            </a:pPr>
            <a:endParaRPr lang="en-AU" sz="800" dirty="0" smtClean="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Aft>
                <a:spcPts val="0"/>
              </a:spcAft>
            </a:pPr>
            <a:r>
              <a:rPr lang="en-AU" sz="800" dirty="0" smtClean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$books 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AU" sz="800" dirty="0" smtClean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AU" sz="800" dirty="0" err="1" smtClean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bookModel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AU" sz="800" dirty="0" err="1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attributeLabels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en-AU" sz="8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>
              <a:spcAft>
                <a:spcPts val="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en-AU" sz="800" b="1" dirty="0" smtClean="0">
                <a:solidFill>
                  <a:srgbClr val="0000FF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en-AU" sz="800" b="1" dirty="0" smtClean="0">
                <a:solidFill>
                  <a:srgbClr val="008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"site-list"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800" b="1" dirty="0" err="1" smtClean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&lt;?</a:t>
            </a:r>
            <a:r>
              <a:rPr lang="en-AU" sz="800" b="1" dirty="0" err="1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echo </a:t>
            </a:r>
            <a:r>
              <a:rPr lang="en-AU" sz="800" dirty="0" smtClean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$books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AU" sz="800" b="1" dirty="0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AU" sz="800" b="1" dirty="0" err="1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bookname</a:t>
            </a:r>
            <a:r>
              <a:rPr lang="en-AU" sz="800" b="1" dirty="0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]; 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?&gt;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&lt;?</a:t>
            </a:r>
            <a:r>
              <a:rPr lang="en-AU" sz="800" b="1" dirty="0" err="1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echo </a:t>
            </a:r>
            <a:r>
              <a:rPr lang="en-AU" sz="800" dirty="0" smtClean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$books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AU" sz="800" b="1" dirty="0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'publisher'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]; 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?&gt;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&lt;?</a:t>
            </a:r>
            <a:r>
              <a:rPr lang="en-AU" sz="800" b="1" dirty="0" err="1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echo </a:t>
            </a:r>
            <a:r>
              <a:rPr lang="en-AU" sz="800" dirty="0" smtClean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$books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AU" sz="800" b="1" dirty="0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'edition'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]; 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?&gt;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&lt;?</a:t>
            </a:r>
            <a:r>
              <a:rPr lang="en-AU" sz="800" b="1" dirty="0" err="1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echo </a:t>
            </a:r>
            <a:r>
              <a:rPr lang="en-AU" sz="800" dirty="0" smtClean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$books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AU" sz="800" b="1" dirty="0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'author'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]; 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?&gt;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&lt;?</a:t>
            </a:r>
            <a:r>
              <a:rPr lang="en-AU" sz="800" b="1" dirty="0" err="1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echo </a:t>
            </a:r>
            <a:r>
              <a:rPr lang="en-AU" sz="800" dirty="0" smtClean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$books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AU" sz="800" b="1" dirty="0" smtClean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'price'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]; 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?&gt;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AU" sz="800" b="1" dirty="0" err="1" smtClean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AU" sz="800" b="1" dirty="0" smtClean="0">
                <a:solidFill>
                  <a:srgbClr val="00008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>
              <a:spcAft>
                <a:spcPts val="0"/>
              </a:spcAft>
            </a:pPr>
            <a:endParaRPr lang="en-AU" sz="800" b="1" dirty="0" smtClean="0">
              <a:solidFill>
                <a:srgbClr val="00008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Aft>
                <a:spcPts val="0"/>
              </a:spcAft>
            </a:pPr>
            <a:endParaRPr lang="en-AU" sz="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49192" y="2571750"/>
            <a:ext cx="3381319" cy="616790"/>
            <a:chOff x="1078341" y="1306888"/>
            <a:chExt cx="3381319" cy="616790"/>
          </a:xfrm>
        </p:grpSpPr>
        <p:sp>
          <p:nvSpPr>
            <p:cNvPr id="15" name="TextBox 14"/>
            <p:cNvSpPr txBox="1"/>
            <p:nvPr/>
          </p:nvSpPr>
          <p:spPr>
            <a:xfrm>
              <a:off x="2076228" y="1306888"/>
              <a:ext cx="2383432" cy="46166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i="1" dirty="0" smtClean="0">
                  <a:solidFill>
                    <a:schemeClr val="bg1"/>
                  </a:solidFill>
                </a:rPr>
                <a:t>*</a:t>
              </a:r>
              <a:r>
                <a:rPr lang="en-AU" sz="1200" b="1" i="1" dirty="0" err="1" smtClean="0">
                  <a:solidFill>
                    <a:schemeClr val="bg1"/>
                  </a:solidFill>
                </a:rPr>
                <a:t>mesti</a:t>
              </a:r>
              <a:r>
                <a:rPr lang="en-AU" sz="1200" b="1" i="1" dirty="0" smtClean="0">
                  <a:solidFill>
                    <a:schemeClr val="bg1"/>
                  </a:solidFill>
                </a:rPr>
                <a:t> </a:t>
              </a:r>
              <a:r>
                <a:rPr lang="en-AU" sz="1200" b="1" i="1" dirty="0" err="1" smtClean="0">
                  <a:solidFill>
                    <a:schemeClr val="bg1"/>
                  </a:solidFill>
                </a:rPr>
                <a:t>sama</a:t>
              </a:r>
              <a:r>
                <a:rPr lang="en-AU" sz="1200" b="1" i="1" dirty="0" smtClean="0">
                  <a:solidFill>
                    <a:schemeClr val="bg1"/>
                  </a:solidFill>
                </a:rPr>
                <a:t> </a:t>
              </a:r>
              <a:r>
                <a:rPr lang="en-AU" sz="1200" b="1" i="1" dirty="0" err="1" smtClean="0">
                  <a:solidFill>
                    <a:schemeClr val="bg1"/>
                  </a:solidFill>
                </a:rPr>
                <a:t>dengan</a:t>
              </a:r>
              <a:r>
                <a:rPr lang="en-AU" sz="1200" b="1" i="1" dirty="0" smtClean="0">
                  <a:solidFill>
                    <a:schemeClr val="bg1"/>
                  </a:solidFill>
                </a:rPr>
                <a:t> </a:t>
              </a:r>
              <a:r>
                <a:rPr lang="en-AU" sz="1200" b="1" i="1" dirty="0" err="1" smtClean="0">
                  <a:solidFill>
                    <a:schemeClr val="bg1"/>
                  </a:solidFill>
                </a:rPr>
                <a:t>nama</a:t>
              </a:r>
              <a:r>
                <a:rPr lang="en-AU" sz="1200" b="1" i="1" dirty="0" smtClean="0">
                  <a:solidFill>
                    <a:schemeClr val="bg1"/>
                  </a:solidFill>
                </a:rPr>
                <a:t> database ‘book’</a:t>
              </a:r>
              <a:endParaRPr lang="en-AU" sz="1200" b="1" i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hape 161"/>
            <p:cNvCxnSpPr/>
            <p:nvPr/>
          </p:nvCxnSpPr>
          <p:spPr>
            <a:xfrm flipH="1">
              <a:off x="1078341" y="1496022"/>
              <a:ext cx="997887" cy="427656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7624" y="1491631"/>
            <a:ext cx="6840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i="1" dirty="0" smtClean="0">
                <a:solidFill>
                  <a:schemeClr val="bg1"/>
                </a:solidFill>
              </a:rPr>
              <a:t>CREATE </a:t>
            </a:r>
            <a:r>
              <a:rPr lang="en-AU" sz="5400" i="1" dirty="0" smtClean="0">
                <a:solidFill>
                  <a:schemeClr val="bg1"/>
                </a:solidFill>
              </a:rPr>
              <a:t>CONTROLLER</a:t>
            </a:r>
            <a:endParaRPr lang="en-AU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591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563638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/>
              <a:t>&lt;?</a:t>
            </a:r>
            <a:r>
              <a:rPr lang="en-AU" dirty="0" err="1"/>
              <a:t>php</a:t>
            </a:r>
            <a:endParaRPr lang="en-AU" dirty="0"/>
          </a:p>
          <a:p>
            <a:r>
              <a:rPr lang="en-AU" dirty="0"/>
              <a:t>namespace app\controllers;</a:t>
            </a:r>
          </a:p>
          <a:p>
            <a:endParaRPr lang="en-AU" dirty="0"/>
          </a:p>
          <a:p>
            <a:r>
              <a:rPr lang="en-AU" dirty="0"/>
              <a:t>use </a:t>
            </a:r>
            <a:r>
              <a:rPr lang="en-AU" dirty="0" err="1"/>
              <a:t>Yii</a:t>
            </a:r>
            <a:r>
              <a:rPr lang="en-AU" dirty="0"/>
              <a:t>;</a:t>
            </a:r>
          </a:p>
          <a:p>
            <a:r>
              <a:rPr lang="en-AU" dirty="0"/>
              <a:t>use </a:t>
            </a:r>
            <a:r>
              <a:rPr lang="en-AU" dirty="0" err="1"/>
              <a:t>yii</a:t>
            </a:r>
            <a:r>
              <a:rPr lang="en-AU" dirty="0"/>
              <a:t>\web\Controller;</a:t>
            </a:r>
          </a:p>
          <a:p>
            <a:r>
              <a:rPr lang="en-AU" dirty="0"/>
              <a:t>use app\models\book;</a:t>
            </a:r>
          </a:p>
          <a:p>
            <a:endParaRPr lang="en-AU" dirty="0"/>
          </a:p>
          <a:p>
            <a:r>
              <a:rPr lang="en-AU" dirty="0"/>
              <a:t>class </a:t>
            </a:r>
            <a:r>
              <a:rPr lang="en-AU" dirty="0" err="1"/>
              <a:t>BookController</a:t>
            </a:r>
            <a:r>
              <a:rPr lang="en-AU" dirty="0"/>
              <a:t> extends Controller</a:t>
            </a:r>
          </a:p>
          <a:p>
            <a:r>
              <a:rPr lang="en-AU" dirty="0"/>
              <a:t>{</a:t>
            </a:r>
          </a:p>
          <a:p>
            <a:endParaRPr lang="en-AU" dirty="0"/>
          </a:p>
          <a:p>
            <a:r>
              <a:rPr lang="en-AU" dirty="0"/>
              <a:t>    public function </a:t>
            </a:r>
            <a:r>
              <a:rPr lang="en-AU" dirty="0" err="1"/>
              <a:t>actionList</a:t>
            </a:r>
            <a:r>
              <a:rPr lang="en-AU" dirty="0"/>
              <a:t>()</a:t>
            </a:r>
          </a:p>
          <a:p>
            <a:r>
              <a:rPr lang="en-AU" dirty="0"/>
              <a:t>    {	return $this-&gt;render('list');</a:t>
            </a:r>
          </a:p>
          <a:p>
            <a:r>
              <a:rPr lang="en-AU" dirty="0"/>
              <a:t>    }</a:t>
            </a:r>
          </a:p>
          <a:p>
            <a:r>
              <a:rPr lang="en-AU" dirty="0"/>
              <a:t> }</a:t>
            </a:r>
          </a:p>
          <a:p>
            <a:r>
              <a:rPr lang="en-AU" dirty="0"/>
              <a:t>	</a:t>
            </a:r>
          </a:p>
        </p:txBody>
      </p:sp>
      <p:sp>
        <p:nvSpPr>
          <p:cNvPr id="6" name="Shape 265"/>
          <p:cNvSpPr txBox="1">
            <a:spLocks noGrp="1"/>
          </p:cNvSpPr>
          <p:nvPr>
            <p:ph type="body" idx="1"/>
          </p:nvPr>
        </p:nvSpPr>
        <p:spPr>
          <a:xfrm>
            <a:off x="311700" y="843558"/>
            <a:ext cx="8520600" cy="648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Aft>
                <a:spcPts val="0"/>
              </a:spcAft>
              <a:buAutoNum type="arabicParenR"/>
            </a:pPr>
            <a:r>
              <a:rPr lang="en-AU" sz="1400" dirty="0" smtClean="0">
                <a:solidFill>
                  <a:srgbClr val="434343"/>
                </a:solidFill>
              </a:rPr>
              <a:t>Create file </a:t>
            </a:r>
            <a:r>
              <a:rPr lang="en-AU" sz="1400" b="1" dirty="0" err="1" smtClean="0">
                <a:solidFill>
                  <a:srgbClr val="FF0000"/>
                </a:solidFill>
              </a:rPr>
              <a:t>BookController.php</a:t>
            </a:r>
            <a:r>
              <a:rPr lang="en-AU" sz="1400" b="1" dirty="0" smtClean="0">
                <a:solidFill>
                  <a:srgbClr val="FF0000"/>
                </a:solidFill>
              </a:rPr>
              <a:t> </a:t>
            </a:r>
            <a:r>
              <a:rPr lang="en-AU" sz="1400" b="1" dirty="0" err="1" smtClean="0">
                <a:solidFill>
                  <a:schemeClr val="bg2">
                    <a:lumMod val="50000"/>
                  </a:schemeClr>
                </a:solidFill>
              </a:rPr>
              <a:t>dalam</a:t>
            </a:r>
            <a:r>
              <a:rPr lang="en-AU" sz="1400" b="1" dirty="0" smtClean="0">
                <a:solidFill>
                  <a:schemeClr val="bg2">
                    <a:lumMod val="50000"/>
                  </a:schemeClr>
                </a:solidFill>
              </a:rPr>
              <a:t> folder controllers</a:t>
            </a:r>
            <a:r>
              <a:rPr lang="en-AU" sz="1400" dirty="0" smtClean="0">
                <a:solidFill>
                  <a:srgbClr val="434343"/>
                </a:solidFill>
              </a:rPr>
              <a:t>. Copy cording….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8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136612" y="298596"/>
            <a:ext cx="559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i="1" dirty="0" smtClean="0">
                <a:solidFill>
                  <a:schemeClr val="accent5">
                    <a:lumMod val="75000"/>
                  </a:schemeClr>
                </a:solidFill>
              </a:rPr>
              <a:t>on</a:t>
            </a:r>
            <a:endParaRPr lang="en-AU" sz="20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Shape 109" descr="Sublime_Text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52" y="267494"/>
            <a:ext cx="682805" cy="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563888" y="191438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i="1" dirty="0" smtClean="0">
                <a:solidFill>
                  <a:srgbClr val="FF0000"/>
                </a:solidFill>
              </a:rPr>
              <a:t>Copy command n create </a:t>
            </a:r>
            <a:r>
              <a:rPr lang="en-AU" sz="1800" i="1" dirty="0">
                <a:solidFill>
                  <a:srgbClr val="FF0000"/>
                </a:solidFill>
              </a:rPr>
              <a:t>file </a:t>
            </a:r>
            <a:r>
              <a:rPr lang="en-AU" sz="1800" i="1" dirty="0" err="1" smtClean="0">
                <a:solidFill>
                  <a:srgbClr val="FF0000"/>
                </a:solidFill>
              </a:rPr>
              <a:t>BookController.php</a:t>
            </a:r>
            <a:endParaRPr lang="en-AU" sz="1800" i="1" dirty="0">
              <a:solidFill>
                <a:srgbClr val="FF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3059832" y="1707654"/>
            <a:ext cx="360040" cy="20699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827584" y="2951115"/>
            <a:ext cx="1296144" cy="549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hape 161"/>
          <p:cNvCxnSpPr/>
          <p:nvPr/>
        </p:nvCxnSpPr>
        <p:spPr>
          <a:xfrm flipH="1">
            <a:off x="1763688" y="1239628"/>
            <a:ext cx="602216" cy="17114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TextBox 13"/>
          <p:cNvSpPr txBox="1"/>
          <p:nvPr/>
        </p:nvSpPr>
        <p:spPr>
          <a:xfrm>
            <a:off x="2257514" y="1370846"/>
            <a:ext cx="217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i="1" dirty="0" err="1" smtClean="0">
                <a:solidFill>
                  <a:srgbClr val="FF0000"/>
                </a:solidFill>
              </a:rPr>
              <a:t>Nama</a:t>
            </a:r>
            <a:r>
              <a:rPr lang="en-AU" sz="1200" b="1" i="1" dirty="0" smtClean="0">
                <a:solidFill>
                  <a:srgbClr val="FF0000"/>
                </a:solidFill>
              </a:rPr>
              <a:t> </a:t>
            </a:r>
            <a:r>
              <a:rPr lang="en-AU" sz="1200" b="1" i="1" dirty="0" err="1" smtClean="0">
                <a:solidFill>
                  <a:srgbClr val="FF0000"/>
                </a:solidFill>
              </a:rPr>
              <a:t>mesti</a:t>
            </a:r>
            <a:r>
              <a:rPr lang="en-AU" sz="1200" b="1" i="1" dirty="0" smtClean="0">
                <a:solidFill>
                  <a:srgbClr val="FF0000"/>
                </a:solidFill>
              </a:rPr>
              <a:t> </a:t>
            </a:r>
            <a:r>
              <a:rPr lang="en-AU" sz="1200" b="1" i="1" dirty="0" err="1" smtClean="0">
                <a:solidFill>
                  <a:srgbClr val="FF0000"/>
                </a:solidFill>
              </a:rPr>
              <a:t>sama</a:t>
            </a:r>
            <a:endParaRPr lang="en-AU" sz="1200" b="1" i="1" dirty="0">
              <a:solidFill>
                <a:srgbClr val="FF0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5" r="50000" b="40397"/>
          <a:stretch/>
        </p:blipFill>
        <p:spPr bwMode="auto">
          <a:xfrm>
            <a:off x="3821559" y="2352338"/>
            <a:ext cx="5214937" cy="2565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578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7624" y="1491631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i="1" dirty="0" smtClean="0">
                <a:solidFill>
                  <a:schemeClr val="bg1"/>
                </a:solidFill>
              </a:rPr>
              <a:t>Running program</a:t>
            </a:r>
            <a:endParaRPr lang="en-AU" sz="6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46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11700" y="123478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AU" dirty="0" smtClean="0"/>
              <a:t>C</a:t>
            </a:r>
            <a:r>
              <a:rPr lang="en" dirty="0" smtClean="0"/>
              <a:t>ara nak run sistem…..</a:t>
            </a:r>
            <a:endParaRPr lang="e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57324"/>
            <a:ext cx="8432483" cy="29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2514" y="843558"/>
            <a:ext cx="6493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AutoNum type="arabicParenR"/>
            </a:pPr>
            <a:r>
              <a:rPr lang="en-AU" dirty="0" smtClean="0">
                <a:solidFill>
                  <a:srgbClr val="434343"/>
                </a:solidFill>
              </a:rPr>
              <a:t>Run </a:t>
            </a:r>
            <a:r>
              <a:rPr lang="en-AU" dirty="0" err="1" smtClean="0">
                <a:solidFill>
                  <a:srgbClr val="434343"/>
                </a:solidFill>
              </a:rPr>
              <a:t>cmd</a:t>
            </a:r>
            <a:r>
              <a:rPr lang="en-AU" dirty="0" smtClean="0">
                <a:solidFill>
                  <a:srgbClr val="434343"/>
                </a:solidFill>
              </a:rPr>
              <a:t> </a:t>
            </a:r>
            <a:r>
              <a:rPr lang="en-AU" dirty="0" err="1" smtClean="0">
                <a:solidFill>
                  <a:srgbClr val="434343"/>
                </a:solidFill>
              </a:rPr>
              <a:t>untuk</a:t>
            </a:r>
            <a:r>
              <a:rPr lang="en-AU" dirty="0" smtClean="0">
                <a:solidFill>
                  <a:srgbClr val="434343"/>
                </a:solidFill>
              </a:rPr>
              <a:t> connection </a:t>
            </a:r>
            <a:r>
              <a:rPr lang="en-AU" dirty="0" err="1" smtClean="0">
                <a:solidFill>
                  <a:srgbClr val="434343"/>
                </a:solidFill>
              </a:rPr>
              <a:t>yii</a:t>
            </a:r>
            <a:endParaRPr lang="en-AU" dirty="0" smtClean="0">
              <a:solidFill>
                <a:srgbClr val="434343"/>
              </a:solidFill>
            </a:endParaRPr>
          </a:p>
          <a:p>
            <a:pPr lvl="0"/>
            <a:r>
              <a:rPr lang="en-AU" dirty="0" smtClean="0">
                <a:solidFill>
                  <a:srgbClr val="434343"/>
                </a:solidFill>
              </a:rPr>
              <a:t>C:\xampp\htdocs\myfirstyii2 </a:t>
            </a:r>
            <a:r>
              <a:rPr lang="en-AU" b="1" dirty="0" err="1" smtClean="0">
                <a:solidFill>
                  <a:srgbClr val="434343"/>
                </a:solidFill>
              </a:rPr>
              <a:t>php</a:t>
            </a:r>
            <a:r>
              <a:rPr lang="en-AU" b="1" dirty="0" smtClean="0">
                <a:solidFill>
                  <a:srgbClr val="434343"/>
                </a:solidFill>
              </a:rPr>
              <a:t> </a:t>
            </a:r>
            <a:r>
              <a:rPr lang="en-AU" b="1" dirty="0" err="1" smtClean="0">
                <a:solidFill>
                  <a:srgbClr val="434343"/>
                </a:solidFill>
              </a:rPr>
              <a:t>yii</a:t>
            </a:r>
            <a:r>
              <a:rPr lang="en-AU" b="1" dirty="0" smtClean="0">
                <a:solidFill>
                  <a:srgbClr val="434343"/>
                </a:solidFill>
              </a:rPr>
              <a:t> serve…ENTER</a:t>
            </a:r>
            <a:endParaRPr lang="en-AU" b="1" dirty="0">
              <a:solidFill>
                <a:srgbClr val="43434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348" y="2499742"/>
            <a:ext cx="4313676" cy="334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AU" dirty="0" smtClean="0"/>
              <a:t>C</a:t>
            </a:r>
            <a:r>
              <a:rPr lang="en" dirty="0" smtClean="0"/>
              <a:t>ara nak display sistem…..</a:t>
            </a:r>
            <a:endParaRPr lang="e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1" b="50000"/>
          <a:stretch/>
        </p:blipFill>
        <p:spPr bwMode="auto">
          <a:xfrm>
            <a:off x="683568" y="1635646"/>
            <a:ext cx="7734300" cy="2783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19672" y="1661632"/>
            <a:ext cx="6192688" cy="334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00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Preparation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9" name="Shape 109" descr="Sublime_Text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875" y="2189425"/>
            <a:ext cx="1144000" cy="1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 descr="HeidiSQL_logo_imag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600" y="2200775"/>
            <a:ext cx="1024925" cy="10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 descr="XAMPP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8625" y="2177050"/>
            <a:ext cx="1072400" cy="107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 descr="logo-composer-transparen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1849" y="2008336"/>
            <a:ext cx="1226924" cy="150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5496" y="519328"/>
            <a:ext cx="9108504" cy="607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Installing Yii2 Application via Terminal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75936" y="1104958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Open </a:t>
            </a:r>
            <a:r>
              <a:rPr lang="en" b="1" dirty="0"/>
              <a:t>Terminal </a:t>
            </a:r>
            <a:r>
              <a:rPr lang="en" dirty="0"/>
              <a:t>or </a:t>
            </a:r>
            <a:r>
              <a:rPr lang="en" b="1" dirty="0"/>
              <a:t>Command Prompt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Find the </a:t>
            </a:r>
            <a:r>
              <a:rPr lang="en" b="1" dirty="0"/>
              <a:t>BEST</a:t>
            </a:r>
            <a:r>
              <a:rPr lang="en" dirty="0"/>
              <a:t> location to store Yii2 project (Use </a:t>
            </a:r>
            <a:r>
              <a:rPr lang="en" b="1" dirty="0"/>
              <a:t>cd</a:t>
            </a:r>
            <a:r>
              <a:rPr lang="en" dirty="0"/>
              <a:t> command)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In your command prompt, enter </a:t>
            </a:r>
            <a:endParaRPr lang="en" dirty="0" smtClean="0"/>
          </a:p>
          <a:p>
            <a:pPr marL="228600" lvl="0" rtl="0">
              <a:spcBef>
                <a:spcPts val="0"/>
              </a:spcBef>
            </a:pPr>
            <a:r>
              <a:rPr lang="en" sz="1600" b="1" dirty="0" smtClean="0">
                <a:solidFill>
                  <a:schemeClr val="accent5">
                    <a:lumMod val="75000"/>
                  </a:schemeClr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composer </a:t>
            </a:r>
            <a:r>
              <a:rPr lang="en" sz="1600" b="1" dirty="0">
                <a:solidFill>
                  <a:schemeClr val="accent5">
                    <a:lumMod val="75000"/>
                  </a:schemeClr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global require "fxp/composer-asset-plugin:^</a:t>
            </a:r>
            <a:r>
              <a:rPr lang="en" sz="1600" b="1" dirty="0" smtClean="0">
                <a:solidFill>
                  <a:schemeClr val="accent5">
                    <a:lumMod val="75000"/>
                  </a:schemeClr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1.2.0“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lang="en" sz="1600" b="1" dirty="0">
              <a:solidFill>
                <a:schemeClr val="accent5">
                  <a:lumMod val="75000"/>
                </a:schemeClr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13704" y="1131590"/>
            <a:ext cx="962496" cy="530448"/>
            <a:chOff x="35496" y="-9705"/>
            <a:chExt cx="962496" cy="530448"/>
          </a:xfrm>
        </p:grpSpPr>
        <p:pic>
          <p:nvPicPr>
            <p:cNvPr id="5122" name="Picture 2" descr="https://lh3.ggpht.com/FKlc-fH9R3HMERsIroIZql_OXyU6d2lwotSbZ16p295fjl9Vb6BHHNPElQ-qb4ZVIQ=w3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-9705"/>
              <a:ext cx="530448" cy="530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5496" y="24215"/>
              <a:ext cx="559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i="1" dirty="0" smtClean="0">
                  <a:solidFill>
                    <a:schemeClr val="accent5">
                      <a:lumMod val="75000"/>
                    </a:schemeClr>
                  </a:solidFill>
                </a:rPr>
                <a:t>on</a:t>
              </a:r>
              <a:endParaRPr lang="en-AU" sz="20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75699"/>
            <a:ext cx="6552728" cy="180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87624" y="3363838"/>
            <a:ext cx="59046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1259632" y="-20538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solidFill>
                  <a:srgbClr val="FF0000"/>
                </a:solidFill>
              </a:rPr>
              <a:t>STEP 1</a:t>
            </a:r>
            <a:endParaRPr lang="en-AU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483518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34343"/>
                </a:solidFill>
              </a:rPr>
              <a:t>4</a:t>
            </a:r>
            <a:r>
              <a:rPr lang="en" dirty="0">
                <a:solidFill>
                  <a:srgbClr val="434343"/>
                </a:solidFill>
              </a:rPr>
              <a:t>) </a:t>
            </a:r>
            <a:r>
              <a:rPr lang="en" dirty="0" smtClean="0">
                <a:solidFill>
                  <a:srgbClr val="434343"/>
                </a:solidFill>
              </a:rPr>
              <a:t>Then, download </a:t>
            </a:r>
            <a:r>
              <a:rPr lang="en" dirty="0">
                <a:solidFill>
                  <a:srgbClr val="434343"/>
                </a:solidFill>
              </a:rPr>
              <a:t>Yii2 </a:t>
            </a:r>
            <a:r>
              <a:rPr lang="en" dirty="0" smtClean="0">
                <a:solidFill>
                  <a:srgbClr val="434343"/>
                </a:solidFill>
              </a:rPr>
              <a:t>package… taip</a:t>
            </a:r>
            <a:endParaRPr lang="en" dirty="0">
              <a:solidFill>
                <a:srgbClr val="434343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600" b="1" dirty="0">
                <a:solidFill>
                  <a:schemeClr val="accent5">
                    <a:lumMod val="75000"/>
                  </a:schemeClr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composer create-project --prefer-dist yiisoft/yii2-app-basic myfirstyii2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12987"/>
            <a:ext cx="7272808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3438" y="2643758"/>
            <a:ext cx="704892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93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1470"/>
            <a:ext cx="8520600" cy="607800"/>
          </a:xfrm>
        </p:spPr>
        <p:txBody>
          <a:bodyPr/>
          <a:lstStyle/>
          <a:p>
            <a:r>
              <a:rPr lang="en-AU" sz="1800" dirty="0" err="1" smtClean="0">
                <a:solidFill>
                  <a:schemeClr val="tx1">
                    <a:lumMod val="50000"/>
                  </a:schemeClr>
                </a:solidFill>
              </a:rPr>
              <a:t>Kalau</a:t>
            </a:r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AU" sz="1800" dirty="0" err="1" smtClean="0">
                <a:solidFill>
                  <a:schemeClr val="tx1">
                    <a:lumMod val="50000"/>
                  </a:schemeClr>
                </a:solidFill>
              </a:rPr>
              <a:t>sistem</a:t>
            </a:r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AU" sz="1800" dirty="0" err="1" smtClean="0">
                <a:solidFill>
                  <a:schemeClr val="tx1">
                    <a:lumMod val="50000"/>
                  </a:schemeClr>
                </a:solidFill>
              </a:rPr>
              <a:t>minta</a:t>
            </a:r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</a:rPr>
              <a:t> token… </a:t>
            </a:r>
            <a:r>
              <a:rPr lang="en-AU" sz="1800" dirty="0" err="1" smtClean="0">
                <a:solidFill>
                  <a:schemeClr val="tx1">
                    <a:lumMod val="50000"/>
                  </a:schemeClr>
                </a:solidFill>
              </a:rPr>
              <a:t>contoh</a:t>
            </a:r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</a:rPr>
              <a:t> mcm </a:t>
            </a:r>
            <a:r>
              <a:rPr lang="en-AU" sz="1800" dirty="0" err="1" smtClean="0">
                <a:solidFill>
                  <a:schemeClr val="tx1">
                    <a:lumMod val="50000"/>
                  </a:schemeClr>
                </a:solidFill>
              </a:rPr>
              <a:t>kat</a:t>
            </a:r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AU" sz="1800" dirty="0" err="1" smtClean="0">
                <a:solidFill>
                  <a:schemeClr val="tx1">
                    <a:lumMod val="50000"/>
                  </a:schemeClr>
                </a:solidFill>
              </a:rPr>
              <a:t>bawah</a:t>
            </a:r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en-AU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49"/>
          <a:stretch/>
        </p:blipFill>
        <p:spPr bwMode="auto">
          <a:xfrm>
            <a:off x="427831" y="483518"/>
            <a:ext cx="64484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7831" y="1550690"/>
            <a:ext cx="30963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2067694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</a:rPr>
              <a:t>Cara </a:t>
            </a:r>
            <a:r>
              <a:rPr lang="en-AU" sz="1800" dirty="0" err="1" smtClean="0">
                <a:solidFill>
                  <a:schemeClr val="tx1">
                    <a:lumMod val="50000"/>
                  </a:schemeClr>
                </a:solidFill>
              </a:rPr>
              <a:t>dapatkan</a:t>
            </a:r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</a:rPr>
              <a:t> token…</a:t>
            </a:r>
          </a:p>
          <a:p>
            <a:pPr marL="342900" indent="-342900">
              <a:buAutoNum type="arabicParenR"/>
            </a:pPr>
            <a:r>
              <a:rPr lang="en-AU" sz="1800" dirty="0" err="1" smtClean="0">
                <a:solidFill>
                  <a:schemeClr val="tx1">
                    <a:lumMod val="50000"/>
                  </a:schemeClr>
                </a:solidFill>
              </a:rPr>
              <a:t>Buka</a:t>
            </a:r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AU" sz="1800" dirty="0">
                <a:solidFill>
                  <a:schemeClr val="tx1">
                    <a:lumMod val="50000"/>
                  </a:schemeClr>
                </a:solidFill>
                <a:hlinkClick r:id="rId3"/>
              </a:rPr>
              <a:t>https://</a:t>
            </a:r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  <a:hlinkClick r:id="rId3"/>
              </a:rPr>
              <a:t>github.com</a:t>
            </a:r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</a:rPr>
              <a:t> &gt; settings &gt; personal access tokens &gt; generate new tokens &gt; </a:t>
            </a:r>
            <a:r>
              <a:rPr lang="en-AU" sz="1800" dirty="0" err="1" smtClean="0">
                <a:solidFill>
                  <a:schemeClr val="tx1">
                    <a:lumMod val="50000"/>
                  </a:schemeClr>
                </a:solidFill>
              </a:rPr>
              <a:t>discription</a:t>
            </a:r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</a:rPr>
              <a:t> : new ; tick </a:t>
            </a:r>
            <a:r>
              <a:rPr lang="en-AU" sz="1800" dirty="0" err="1" smtClean="0">
                <a:solidFill>
                  <a:schemeClr val="tx1">
                    <a:lumMod val="50000"/>
                  </a:schemeClr>
                </a:solidFill>
              </a:rPr>
              <a:t>semua</a:t>
            </a:r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</a:rPr>
              <a:t> ; </a:t>
            </a:r>
            <a:r>
              <a:rPr lang="en-AU" sz="1800" dirty="0" err="1" smtClean="0">
                <a:solidFill>
                  <a:schemeClr val="tx1">
                    <a:lumMod val="50000"/>
                  </a:schemeClr>
                </a:solidFill>
              </a:rPr>
              <a:t>klik</a:t>
            </a:r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</a:rPr>
              <a:t> ‘generate token’; copy token </a:t>
            </a:r>
            <a:r>
              <a:rPr lang="en-AU" sz="1800" dirty="0" err="1" smtClean="0">
                <a:solidFill>
                  <a:schemeClr val="tx1">
                    <a:lumMod val="50000"/>
                  </a:schemeClr>
                </a:solidFill>
              </a:rPr>
              <a:t>yg</a:t>
            </a:r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AU" sz="1800" dirty="0" err="1" smtClean="0">
                <a:solidFill>
                  <a:schemeClr val="tx1">
                    <a:lumMod val="50000"/>
                  </a:schemeClr>
                </a:solidFill>
              </a:rPr>
              <a:t>dia</a:t>
            </a:r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AU" sz="1800" dirty="0" err="1" smtClean="0">
                <a:solidFill>
                  <a:schemeClr val="tx1">
                    <a:lumMod val="50000"/>
                  </a:schemeClr>
                </a:solidFill>
              </a:rPr>
              <a:t>bagi</a:t>
            </a:r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  <a:p>
            <a:pPr marL="342900" indent="-342900">
              <a:buAutoNum type="arabicParenR"/>
            </a:pPr>
            <a:r>
              <a:rPr lang="en-AU" sz="1800" dirty="0" err="1" smtClean="0">
                <a:solidFill>
                  <a:schemeClr val="tx1">
                    <a:lumMod val="50000"/>
                  </a:schemeClr>
                </a:solidFill>
              </a:rPr>
              <a:t>Buka</a:t>
            </a:r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AU" sz="1800" dirty="0" err="1" smtClean="0">
                <a:solidFill>
                  <a:schemeClr val="tx1">
                    <a:lumMod val="50000"/>
                  </a:schemeClr>
                </a:solidFill>
              </a:rPr>
              <a:t>cmd</a:t>
            </a:r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AU" sz="1800" dirty="0" err="1" smtClean="0">
                <a:solidFill>
                  <a:schemeClr val="tx1">
                    <a:lumMod val="50000"/>
                  </a:schemeClr>
                </a:solidFill>
              </a:rPr>
              <a:t>semula</a:t>
            </a:r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</a:rPr>
              <a:t>, paste </a:t>
            </a:r>
            <a:r>
              <a:rPr lang="en-AU" sz="1800" dirty="0" err="1" smtClean="0">
                <a:solidFill>
                  <a:schemeClr val="tx1">
                    <a:lumMod val="50000"/>
                  </a:schemeClr>
                </a:solidFill>
              </a:rPr>
              <a:t>dekat</a:t>
            </a:r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AU" sz="1800" dirty="0" err="1" smtClean="0">
                <a:solidFill>
                  <a:schemeClr val="tx1">
                    <a:lumMod val="50000"/>
                  </a:schemeClr>
                </a:solidFill>
              </a:rPr>
              <a:t>ruangan</a:t>
            </a:r>
            <a:r>
              <a:rPr lang="en-AU" sz="1800" dirty="0" smtClean="0">
                <a:solidFill>
                  <a:schemeClr val="tx1">
                    <a:lumMod val="50000"/>
                  </a:schemeClr>
                </a:solidFill>
              </a:rPr>
              <a:t> Token (hidden)… ENTER…</a:t>
            </a:r>
            <a:endParaRPr lang="en-AU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" t="39993" r="41529" b="30003"/>
          <a:stretch/>
        </p:blipFill>
        <p:spPr bwMode="auto">
          <a:xfrm>
            <a:off x="758822" y="3579862"/>
            <a:ext cx="695075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987824" y="3587805"/>
            <a:ext cx="30963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00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5496" y="595798"/>
            <a:ext cx="8796804" cy="607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Installing Yii2 Application from an Archive File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87624" y="1320982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AutoNum type="arabicParenR"/>
            </a:pPr>
            <a:r>
              <a:rPr lang="en" sz="1400" dirty="0"/>
              <a:t>Open link www.yiiframework.com/download/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arenR"/>
            </a:pPr>
            <a:r>
              <a:rPr lang="en" sz="1400" dirty="0"/>
              <a:t>Click </a:t>
            </a:r>
            <a:r>
              <a:rPr lang="en" sz="1400" b="1" dirty="0"/>
              <a:t>Yii 2 with basic application template </a:t>
            </a:r>
            <a:r>
              <a:rPr lang="en" sz="1400" dirty="0"/>
              <a:t>to start download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arenR"/>
            </a:pPr>
            <a:r>
              <a:rPr lang="en" sz="1400" dirty="0"/>
              <a:t>Extract </a:t>
            </a:r>
            <a:r>
              <a:rPr lang="en" sz="1400" b="1" dirty="0"/>
              <a:t>basic </a:t>
            </a:r>
            <a:r>
              <a:rPr lang="en" sz="1400" dirty="0"/>
              <a:t>folder to the </a:t>
            </a:r>
            <a:r>
              <a:rPr lang="en" sz="1400" b="1" dirty="0"/>
              <a:t>BEST </a:t>
            </a:r>
            <a:r>
              <a:rPr lang="en" sz="1400" dirty="0"/>
              <a:t>location to store Yii2 project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arenR"/>
            </a:pPr>
            <a:r>
              <a:rPr lang="en" sz="1400" dirty="0"/>
              <a:t>Rename </a:t>
            </a:r>
            <a:r>
              <a:rPr lang="en" sz="1400" b="1" dirty="0"/>
              <a:t>basic </a:t>
            </a:r>
            <a:r>
              <a:rPr lang="en" sz="1400" dirty="0"/>
              <a:t>folder to </a:t>
            </a:r>
            <a:r>
              <a:rPr lang="en" sz="1400" b="1" dirty="0">
                <a:solidFill>
                  <a:srgbClr val="FF0000"/>
                </a:solidFill>
              </a:rPr>
              <a:t>myfirstyii2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arenR"/>
            </a:pPr>
            <a:r>
              <a:rPr lang="en" sz="1400" dirty="0"/>
              <a:t>Locate web.php  in folder </a:t>
            </a:r>
            <a:r>
              <a:rPr lang="en" sz="1400" b="1" dirty="0"/>
              <a:t>config </a:t>
            </a:r>
            <a:r>
              <a:rPr lang="en" sz="1400" dirty="0"/>
              <a:t>and fill in </a:t>
            </a:r>
            <a:r>
              <a:rPr lang="en" sz="1400" b="1" dirty="0"/>
              <a:t>cookieValidationKey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/>
          </a:p>
          <a:p>
            <a:pPr lvl="0" rtl="0">
              <a:spcBef>
                <a:spcPts val="0"/>
              </a:spcBef>
              <a:buNone/>
            </a:pPr>
            <a:endParaRPr sz="1400" b="1" dirty="0"/>
          </a:p>
        </p:txBody>
      </p:sp>
      <p:sp>
        <p:nvSpPr>
          <p:cNvPr id="125" name="Shape 125"/>
          <p:cNvSpPr txBox="1"/>
          <p:nvPr/>
        </p:nvSpPr>
        <p:spPr>
          <a:xfrm>
            <a:off x="1114025" y="3939225"/>
            <a:ext cx="1283400" cy="5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6" name="Shape 126" descr="Screen Shot 2016-07-27 at 5.31.2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511" y="3489849"/>
            <a:ext cx="4674849" cy="1451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35496" y="1240657"/>
            <a:ext cx="1133099" cy="683021"/>
            <a:chOff x="35496" y="0"/>
            <a:chExt cx="1133099" cy="683021"/>
          </a:xfrm>
        </p:grpSpPr>
        <p:pic>
          <p:nvPicPr>
            <p:cNvPr id="8194" name="Picture 2" descr="http://assets.tech.thaivisa.com/wp-content/uploads/2016/01/27124356/google-chrome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533089" y="0"/>
              <a:ext cx="635506" cy="683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5496" y="119218"/>
              <a:ext cx="559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i="1" dirty="0" smtClean="0">
                  <a:solidFill>
                    <a:schemeClr val="accent5">
                      <a:lumMod val="75000"/>
                    </a:schemeClr>
                  </a:solidFill>
                </a:rPr>
                <a:t>on</a:t>
              </a:r>
              <a:endParaRPr lang="en-AU" sz="20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36" y="-20538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solidFill>
                  <a:srgbClr val="FF0000"/>
                </a:solidFill>
              </a:rPr>
              <a:t>STEP 2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63888" y="3939225"/>
            <a:ext cx="2160240" cy="549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220072" y="3466993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i="1" dirty="0" err="1" smtClean="0">
                <a:solidFill>
                  <a:srgbClr val="FF0000"/>
                </a:solidFill>
              </a:rPr>
              <a:t>Masukkan</a:t>
            </a:r>
            <a:r>
              <a:rPr lang="en-AU" sz="1800" i="1" dirty="0" smtClean="0">
                <a:solidFill>
                  <a:srgbClr val="FF0000"/>
                </a:solidFill>
              </a:rPr>
              <a:t> ape2 je cookie…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1"/>
          <p:cNvSpPr txBox="1">
            <a:spLocks noGrp="1"/>
          </p:cNvSpPr>
          <p:nvPr>
            <p:ph type="title"/>
          </p:nvPr>
        </p:nvSpPr>
        <p:spPr>
          <a:xfrm>
            <a:off x="0" y="627534"/>
            <a:ext cx="9144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>
                <a:solidFill>
                  <a:schemeClr val="bg1">
                    <a:lumMod val="95000"/>
                  </a:schemeClr>
                </a:solidFill>
              </a:rPr>
              <a:t>Run Your Yii2 App for the First Time</a:t>
            </a:r>
          </a:p>
        </p:txBody>
      </p:sp>
      <p:sp>
        <p:nvSpPr>
          <p:cNvPr id="8" name="Shape 132"/>
          <p:cNvSpPr txBox="1">
            <a:spLocks noGrp="1"/>
          </p:cNvSpPr>
          <p:nvPr>
            <p:ph type="body" idx="4294967295"/>
          </p:nvPr>
        </p:nvSpPr>
        <p:spPr>
          <a:xfrm>
            <a:off x="323528" y="1275606"/>
            <a:ext cx="8568952" cy="369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 dirty="0" smtClean="0">
                <a:solidFill>
                  <a:schemeClr val="tx1">
                    <a:lumMod val="50000"/>
                  </a:schemeClr>
                </a:solidFill>
              </a:rPr>
              <a:t>1) Type </a:t>
            </a:r>
            <a:r>
              <a:rPr lang="en" sz="1400" dirty="0">
                <a:solidFill>
                  <a:schemeClr val="tx1">
                    <a:lumMod val="50000"/>
                  </a:schemeClr>
                </a:solidFill>
              </a:rPr>
              <a:t>“cd &lt;your project destination&gt;” and </a:t>
            </a:r>
            <a:r>
              <a:rPr lang="en" sz="1400" dirty="0" smtClean="0">
                <a:solidFill>
                  <a:schemeClr val="tx1">
                    <a:lumMod val="50000"/>
                  </a:schemeClr>
                </a:solidFill>
              </a:rPr>
              <a:t>enter Enter </a:t>
            </a:r>
            <a:r>
              <a:rPr lang="en" sz="1400" dirty="0">
                <a:solidFill>
                  <a:schemeClr val="tx1">
                    <a:lumMod val="50000"/>
                  </a:schemeClr>
                </a:solidFill>
              </a:rPr>
              <a:t>the command below and </a:t>
            </a:r>
            <a:r>
              <a:rPr lang="en" sz="1400" dirty="0" smtClean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" sz="1600" b="1" dirty="0" smtClean="0">
                <a:solidFill>
                  <a:srgbClr val="FF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php </a:t>
            </a:r>
            <a:r>
              <a:rPr lang="en" sz="1600" b="1" dirty="0">
                <a:solidFill>
                  <a:srgbClr val="FF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yii </a:t>
            </a:r>
            <a:r>
              <a:rPr lang="en" sz="1600" b="1" dirty="0" smtClean="0">
                <a:solidFill>
                  <a:srgbClr val="FF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serve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lang="en" dirty="0">
              <a:solidFill>
                <a:schemeClr val="tx1">
                  <a:lumMod val="50000"/>
                </a:schemeClr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endParaRPr lang="en" sz="1400" dirty="0">
              <a:solidFill>
                <a:schemeClr val="tx1">
                  <a:lumMod val="50000"/>
                </a:schemeClr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chemeClr val="tx1">
                  <a:lumMod val="50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>
                    <a:lumMod val="50000"/>
                  </a:schemeClr>
                </a:solidFill>
              </a:rPr>
              <a:t>2)  </a:t>
            </a:r>
            <a:r>
              <a:rPr lang="en" sz="1400" dirty="0" smtClean="0">
                <a:solidFill>
                  <a:schemeClr val="tx1">
                    <a:lumMod val="50000"/>
                  </a:schemeClr>
                </a:solidFill>
              </a:rPr>
              <a:t>Open </a:t>
            </a:r>
            <a:r>
              <a:rPr lang="en" sz="1400" u="sng" dirty="0">
                <a:solidFill>
                  <a:schemeClr val="tx1">
                    <a:lumMod val="50000"/>
                  </a:schemeClr>
                </a:solidFill>
                <a:hlinkClick r:id="rId3"/>
              </a:rPr>
              <a:t>http://localhost:8080</a:t>
            </a:r>
            <a:r>
              <a:rPr lang="en" sz="1400" dirty="0">
                <a:solidFill>
                  <a:schemeClr val="tx1">
                    <a:lumMod val="50000"/>
                  </a:schemeClr>
                </a:solidFill>
              </a:rPr>
              <a:t> on </a:t>
            </a:r>
            <a:r>
              <a:rPr lang="en" sz="1400" dirty="0" smtClean="0">
                <a:solidFill>
                  <a:schemeClr val="tx1">
                    <a:lumMod val="50000"/>
                  </a:schemeClr>
                </a:solidFill>
              </a:rPr>
              <a:t>browser, nnti akan keluar… mean php yii kite berjaya install…</a:t>
            </a:r>
            <a:endParaRPr lang="en" sz="1400" dirty="0">
              <a:solidFill>
                <a:schemeClr val="tx1">
                  <a:lumMod val="50000"/>
                </a:schemeClr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endParaRPr sz="1400" dirty="0">
              <a:solidFill>
                <a:schemeClr val="tx1">
                  <a:lumMod val="50000"/>
                </a:schemeClr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endParaRPr sz="1400" dirty="0">
              <a:solidFill>
                <a:schemeClr val="tx1">
                  <a:lumMod val="50000"/>
                </a:schemeClr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endParaRPr sz="1400" dirty="0">
              <a:solidFill>
                <a:schemeClr val="tx1">
                  <a:lumMod val="50000"/>
                </a:schemeClr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endParaRPr sz="1400" dirty="0">
              <a:solidFill>
                <a:schemeClr val="tx1">
                  <a:lumMod val="50000"/>
                </a:schemeClr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" name="Shape 134" descr="Screen Shot 2016-07-27 at 9.40.14 PM.png"/>
          <p:cNvPicPr preferRelativeResize="0"/>
          <p:nvPr/>
        </p:nvPicPr>
        <p:blipFill rotWithShape="1">
          <a:blip r:embed="rId4">
            <a:alphaModFix/>
          </a:blip>
          <a:srcRect b="43165"/>
          <a:stretch/>
        </p:blipFill>
        <p:spPr>
          <a:xfrm>
            <a:off x="1426842" y="3075806"/>
            <a:ext cx="3597824" cy="1938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346631" y="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solidFill>
                  <a:srgbClr val="FF0000"/>
                </a:solidFill>
              </a:rPr>
              <a:t>STEP 3</a:t>
            </a:r>
            <a:endParaRPr lang="en-AU" sz="32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" t="24073" r="37426" b="18735"/>
          <a:stretch/>
        </p:blipFill>
        <p:spPr bwMode="auto">
          <a:xfrm>
            <a:off x="683568" y="1635646"/>
            <a:ext cx="5084372" cy="88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195736" y="1851670"/>
            <a:ext cx="26642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65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dirty="0"/>
              <a:t>Setup </a:t>
            </a:r>
            <a:r>
              <a:rPr lang="en" sz="4800" dirty="0" smtClean="0"/>
              <a:t>Database Connection</a:t>
            </a:r>
            <a:endParaRPr lang="e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45942" y="149163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STEP 4</a:t>
            </a:r>
            <a:endParaRPr lang="en-AU" sz="40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885</Words>
  <Application>Microsoft Office PowerPoint</Application>
  <PresentationFormat>On-screen Show (16:9)</PresentationFormat>
  <Paragraphs>178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Roboto</vt:lpstr>
      <vt:lpstr>Courier New</vt:lpstr>
      <vt:lpstr>geometric</vt:lpstr>
      <vt:lpstr>DAY 2 - Getting Started</vt:lpstr>
      <vt:lpstr>Setup Environment</vt:lpstr>
      <vt:lpstr>Preparation</vt:lpstr>
      <vt:lpstr>Installing Yii2 Application via Terminal</vt:lpstr>
      <vt:lpstr>PowerPoint Presentation</vt:lpstr>
      <vt:lpstr>Kalau sistem minta token… contoh mcm kat bawah…</vt:lpstr>
      <vt:lpstr>Installing Yii2 Application from an Archive File</vt:lpstr>
      <vt:lpstr>Run Your Yii2 App for the First Time</vt:lpstr>
      <vt:lpstr>Setup Database Connection</vt:lpstr>
      <vt:lpstr>PowerPoint Presentation</vt:lpstr>
      <vt:lpstr>PowerPoint Presentation</vt:lpstr>
      <vt:lpstr>Configure Database Connection</vt:lpstr>
      <vt:lpstr>Enable prettyURL</vt:lpstr>
      <vt:lpstr>Create .htaccess</vt:lpstr>
      <vt:lpstr>PowerPoint Presentation</vt:lpstr>
      <vt:lpstr>1) Create new table : dbmuar &gt; create new &gt; table..</vt:lpstr>
      <vt:lpstr>2) Basic name : book     3) Insert column Index setting sepertimana dibawah</vt:lpstr>
      <vt:lpstr>4) Cara buat primary key</vt:lpstr>
      <vt:lpstr>PowerPoint Presentation</vt:lpstr>
      <vt:lpstr>Model</vt:lpstr>
      <vt:lpstr>PowerPoint Presentation</vt:lpstr>
      <vt:lpstr>PowerPoint Presentation</vt:lpstr>
      <vt:lpstr>View</vt:lpstr>
      <vt:lpstr>PowerPoint Presentation</vt:lpstr>
      <vt:lpstr>PowerPoint Presentation</vt:lpstr>
      <vt:lpstr>PowerPoint Presentation</vt:lpstr>
      <vt:lpstr>PowerPoint Presentation</vt:lpstr>
      <vt:lpstr>Cara nak run sistem…..</vt:lpstr>
      <vt:lpstr>Cara nak display sistem…..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2 - Getting Started</dc:title>
  <cp:lastModifiedBy>ss</cp:lastModifiedBy>
  <cp:revision>34</cp:revision>
  <dcterms:modified xsi:type="dcterms:W3CDTF">2016-08-02T06:12:06Z</dcterms:modified>
</cp:coreProperties>
</file>