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embeddedFontLst>
    <p:embeddedFont>
      <p:font typeface="Franklin Gothic" panose="020B0604020202020204" charset="0"/>
      <p:bold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s5Gt6pN5RJeFphdc3w703eE4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3FE35E-343F-4F23-850E-D63CAF17CB7B}">
  <a:tblStyle styleId="{5D3FE35E-343F-4F23-850E-D63CAF17CB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1b1b7ca586_0_7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0" name="Google Shape;490;g31b1b7ca586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3ea6fe697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g33ea6fe697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3ea6fe6974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7" name="Google Shape;517;g33ea6fe69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3ea6fe6974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g33ea6fe697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3ea6fe6974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g33ea6fe697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3ea6fe6974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g33ea6fe697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b157c98ec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g31b157c98e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1b1b7ca586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g31b1b7ca586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b1b7ca586_0_4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g31b1b7ca586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1b1b7ca586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31b1b7ca586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1b1b7ca586_0_4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31b1b7ca586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b1b7ca586_0_4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g31b1b7ca58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8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8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7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7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7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7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9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20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2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2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31b1b7ca586_0_254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214" name="Google Shape;214;g31b1b7ca586_0_25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5" name="Google Shape;215;g31b1b7ca586_0_25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6" name="Google Shape;216;g31b1b7ca586_0_25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7" name="Google Shape;217;g31b1b7ca586_0_25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8" name="Google Shape;218;g31b1b7ca586_0_254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g31b1b7ca586_0_254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3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0" name="Google Shape;220;g31b1b7ca586_0_254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g31b1b7ca586_0_254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g31b1b7ca586_0_254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3" name="Google Shape;223;g31b1b7ca586_0_254"/>
          <p:cNvCxnSpPr/>
          <p:nvPr/>
        </p:nvCxnSpPr>
        <p:spPr>
          <a:xfrm>
            <a:off x="63627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g31b1b7ca586_0_25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g31b1b7ca586_0_25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g31b1b7ca586_0_25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b1b7ca586_0_246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g31b1b7ca586_0_246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230" name="Google Shape;230;g31b1b7ca586_0_24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1" name="Google Shape;231;g31b1b7ca586_0_24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g31b1b7ca586_0_24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33" name="Google Shape;233;g31b1b7ca586_0_246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34" name="Google Shape;234;g31b1b7ca586_0_246"/>
          <p:cNvCxnSpPr/>
          <p:nvPr/>
        </p:nvCxnSpPr>
        <p:spPr>
          <a:xfrm>
            <a:off x="5839833" y="578434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g31b1b7ca586_0_269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237" name="Google Shape;237;g31b1b7ca586_0_26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8" name="Google Shape;238;g31b1b7ca586_0_26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9" name="Google Shape;239;g31b1b7ca586_0_26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0" name="Google Shape;240;g31b1b7ca586_0_269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g31b1b7ca586_0_26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g31b1b7ca586_0_269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g31b1b7ca586_0_269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0" cy="2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g31b1b7ca586_0_26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g31b1b7ca586_0_26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g31b1b7ca586_0_26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b1b7ca586_0_28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9" name="Google Shape;249;g31b1b7ca586_0_281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g31b1b7ca586_0_281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g31b1b7ca586_0_281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52" name="Google Shape;252;g31b1b7ca586_0_28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g31b1b7ca586_0_28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4" name="Google Shape;254;g31b1b7ca586_0_28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55" name="Google Shape;255;g31b1b7ca586_0_281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g31b1b7ca586_0_281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g31b1b7ca586_0_281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g31b1b7ca586_0_281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g31b1b7ca586_0_281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g31b1b7ca586_0_281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g31b1b7ca586_0_281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g31b1b7ca586_0_281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g31b1b7ca586_0_281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g31b1b7ca586_0_28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g31b1b7ca586_0_28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g31b1b7ca586_0_28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31b1b7ca586_0_301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269" name="Google Shape;269;g31b1b7ca586_0_301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0" name="Google Shape;270;g31b1b7ca586_0_30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1" name="Google Shape;271;g31b1b7ca586_0_301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g31b1b7ca586_0_30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3" name="Google Shape;273;g31b1b7ca586_0_301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4" name="Google Shape;274;g31b1b7ca586_0_30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5" name="Google Shape;275;g31b1b7ca586_0_301"/>
          <p:cNvCxnSpPr/>
          <p:nvPr/>
        </p:nvCxnSpPr>
        <p:spPr>
          <a:xfrm>
            <a:off x="952500" y="1934655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6" name="Google Shape;276;g31b1b7ca586_0_301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g31b1b7ca586_0_301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78" name="Google Shape;278;g31b1b7ca586_0_301"/>
          <p:cNvCxnSpPr/>
          <p:nvPr/>
        </p:nvCxnSpPr>
        <p:spPr>
          <a:xfrm>
            <a:off x="3663043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g31b1b7ca586_0_301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g31b1b7ca586_0_301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1" name="Google Shape;281;g31b1b7ca586_0_301"/>
          <p:cNvCxnSpPr/>
          <p:nvPr/>
        </p:nvCxnSpPr>
        <p:spPr>
          <a:xfrm>
            <a:off x="952500" y="4248119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g31b1b7ca586_0_301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g31b1b7ca586_0_301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4" name="Google Shape;284;g31b1b7ca586_0_301"/>
          <p:cNvCxnSpPr/>
          <p:nvPr/>
        </p:nvCxnSpPr>
        <p:spPr>
          <a:xfrm>
            <a:off x="3663043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5" name="Google Shape;285;g31b1b7ca586_0_301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g31b1b7ca586_0_301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7" name="Google Shape;287;g31b1b7ca586_0_301"/>
          <p:cNvCxnSpPr/>
          <p:nvPr/>
        </p:nvCxnSpPr>
        <p:spPr>
          <a:xfrm>
            <a:off x="6367055" y="4252111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g31b1b7ca586_0_301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g31b1b7ca586_0_301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g31b1b7ca586_0_30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g31b1b7ca586_0_30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g31b1b7ca586_0_30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b1b7ca586_0_32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95" name="Google Shape;295;g31b1b7ca586_0_327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6" name="Google Shape;296;g31b1b7ca586_0_327"/>
          <p:cNvCxnSpPr/>
          <p:nvPr/>
        </p:nvCxnSpPr>
        <p:spPr>
          <a:xfrm>
            <a:off x="7154721" y="4003877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7" name="Google Shape;297;g31b1b7ca586_0_327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298" name="Google Shape;298;g31b1b7ca586_0_32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9" name="Google Shape;299;g31b1b7ca586_0_32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0" name="Google Shape;300;g31b1b7ca586_0_32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5" name="Google Shape;25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4" name="Google Shape;34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7" name="Google Shape;37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b1b7ca586_0_335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700" cy="4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03" name="Google Shape;303;g31b1b7ca586_0_33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g31b1b7ca586_0_33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g31b1b7ca586_0_33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g31b1b7ca586_0_33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b1b7ca586_0_341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200" cy="3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g31b1b7ca586_0_341"/>
          <p:cNvSpPr txBox="1"/>
          <p:nvPr/>
        </p:nvSpPr>
        <p:spPr>
          <a:xfrm>
            <a:off x="699948" y="548291"/>
            <a:ext cx="15894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" name="Google Shape;310;g31b1b7ca586_0_341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311" name="Google Shape;311;g31b1b7ca586_0_341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2" name="Google Shape;312;g31b1b7ca586_0_34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3" name="Google Shape;313;g31b1b7ca586_0_341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4" name="Google Shape;314;g31b1b7ca586_0_34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5" name="Google Shape;315;g31b1b7ca586_0_341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316" name="Google Shape;316;g31b1b7ca586_0_341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317" name="Google Shape;317;g31b1b7ca586_0_34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8" name="Google Shape;318;g31b1b7ca586_0_34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9" name="Google Shape;319;g31b1b7ca586_0_34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g31b1b7ca586_0_354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322" name="Google Shape;322;g31b1b7ca586_0_35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3" name="Google Shape;323;g31b1b7ca586_0_35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4" name="Google Shape;324;g31b1b7ca586_0_35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25" name="Google Shape;325;g31b1b7ca586_0_354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g31b1b7ca586_0_354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4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7" name="Google Shape;327;g31b1b7ca586_0_354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8" name="Google Shape;328;g31b1b7ca586_0_354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g31b1b7ca586_0_354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0" name="Google Shape;330;g31b1b7ca586_0_354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g31b1b7ca586_0_354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g31b1b7ca586_0_354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g31b1b7ca586_0_354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g31b1b7ca586_0_354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g31b1b7ca586_0_354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g31b1b7ca586_0_354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37" name="Google Shape;337;g31b1b7ca586_0_354"/>
          <p:cNvGrpSpPr/>
          <p:nvPr/>
        </p:nvGrpSpPr>
        <p:grpSpPr>
          <a:xfrm>
            <a:off x="6362721" y="0"/>
            <a:ext cx="5829324" cy="3235617"/>
            <a:chOff x="5612972" y="1"/>
            <a:chExt cx="6615962" cy="3672247"/>
          </a:xfrm>
        </p:grpSpPr>
        <p:sp>
          <p:nvSpPr>
            <p:cNvPr id="338" name="Google Shape;338;g31b1b7ca586_0_354"/>
            <p:cNvSpPr/>
            <p:nvPr/>
          </p:nvSpPr>
          <p:spPr>
            <a:xfrm>
              <a:off x="5612972" y="1"/>
              <a:ext cx="4408999" cy="3672247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g31b1b7ca586_0_35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0" name="Google Shape;340;g31b1b7ca586_0_354"/>
            <p:cNvSpPr/>
            <p:nvPr/>
          </p:nvSpPr>
          <p:spPr>
            <a:xfrm>
              <a:off x="8555590" y="1"/>
              <a:ext cx="1457755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1" name="Google Shape;341;g31b1b7ca586_0_35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2" name="Google Shape;342;g31b1b7ca586_0_354"/>
            <p:cNvSpPr/>
            <p:nvPr/>
          </p:nvSpPr>
          <p:spPr>
            <a:xfrm>
              <a:off x="9285083" y="728289"/>
              <a:ext cx="2943851" cy="2943959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43" name="Google Shape;343;g31b1b7ca586_0_354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g31b1b7ca586_0_354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300" cy="20373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g31b1b7ca586_0_35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g31b1b7ca586_0_35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g31b1b7ca586_0_35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g31b1b7ca586_0_382"/>
          <p:cNvCxnSpPr/>
          <p:nvPr/>
        </p:nvCxnSpPr>
        <p:spPr>
          <a:xfrm flipH="1">
            <a:off x="1045995" y="2213783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" name="Google Shape;350;g31b1b7ca586_0_382"/>
          <p:cNvCxnSpPr/>
          <p:nvPr/>
        </p:nvCxnSpPr>
        <p:spPr>
          <a:xfrm flipH="1">
            <a:off x="6180495" y="2213783"/>
            <a:ext cx="11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1" name="Google Shape;351;g31b1b7ca586_0_382"/>
          <p:cNvCxnSpPr/>
          <p:nvPr/>
        </p:nvCxnSpPr>
        <p:spPr>
          <a:xfrm flipH="1">
            <a:off x="8745659" y="3904712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g31b1b7ca586_0_382"/>
          <p:cNvCxnSpPr/>
          <p:nvPr/>
        </p:nvCxnSpPr>
        <p:spPr>
          <a:xfrm flipH="1">
            <a:off x="3611125" y="3895941"/>
            <a:ext cx="2100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g31b1b7ca586_0_38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g31b1b7ca586_0_382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g31b1b7ca586_0_382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g31b1b7ca586_0_382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g31b1b7ca586_0_382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g31b1b7ca586_0_382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g31b1b7ca586_0_382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g31b1b7ca586_0_382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1" name="Google Shape;361;g31b1b7ca586_0_382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62" name="Google Shape;362;g31b1b7ca586_0_382"/>
          <p:cNvCxnSpPr/>
          <p:nvPr/>
        </p:nvCxnSpPr>
        <p:spPr>
          <a:xfrm>
            <a:off x="967689" y="3968780"/>
            <a:ext cx="10275600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g31b1b7ca586_0_382"/>
          <p:cNvSpPr/>
          <p:nvPr/>
        </p:nvSpPr>
        <p:spPr>
          <a:xfrm>
            <a:off x="964323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4" name="Google Shape;364;g31b1b7ca586_0_382"/>
          <p:cNvSpPr/>
          <p:nvPr/>
        </p:nvSpPr>
        <p:spPr>
          <a:xfrm>
            <a:off x="3531590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5" name="Google Shape;365;g31b1b7ca586_0_382"/>
          <p:cNvSpPr/>
          <p:nvPr/>
        </p:nvSpPr>
        <p:spPr>
          <a:xfrm>
            <a:off x="6098857" y="3883241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6" name="Google Shape;366;g31b1b7ca586_0_382"/>
          <p:cNvSpPr/>
          <p:nvPr/>
        </p:nvSpPr>
        <p:spPr>
          <a:xfrm>
            <a:off x="8666124" y="3892012"/>
            <a:ext cx="163200" cy="16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7" name="Google Shape;367;g31b1b7ca586_0_38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g31b1b7ca586_0_38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g31b1b7ca586_0_38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g31b1b7ca586_0_404"/>
          <p:cNvGrpSpPr/>
          <p:nvPr/>
        </p:nvGrpSpPr>
        <p:grpSpPr>
          <a:xfrm rot="5400000" flipH="1">
            <a:off x="1" y="3900132"/>
            <a:ext cx="2959226" cy="2959226"/>
            <a:chOff x="0" y="12289"/>
            <a:chExt cx="3550" cy="3551"/>
          </a:xfrm>
        </p:grpSpPr>
        <p:sp>
          <p:nvSpPr>
            <p:cNvPr id="372" name="Google Shape;372;g31b1b7ca586_0_40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3" name="Google Shape;373;g31b1b7ca586_0_40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4" name="Google Shape;374;g31b1b7ca586_0_40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75" name="Google Shape;375;g31b1b7ca586_0_40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6" name="Google Shape;376;g31b1b7ca586_0_404"/>
          <p:cNvCxnSpPr/>
          <p:nvPr/>
        </p:nvCxnSpPr>
        <p:spPr>
          <a:xfrm>
            <a:off x="952500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7" name="Google Shape;377;g31b1b7ca586_0_404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8" name="Google Shape;378;g31b1b7ca586_0_404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g31b1b7ca586_0_404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0" name="Google Shape;380;g31b1b7ca586_0_404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7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g31b1b7ca586_0_404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6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2" name="Google Shape;382;g31b1b7ca586_0_404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6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83" name="Google Shape;383;g31b1b7ca586_0_404"/>
          <p:cNvCxnSpPr/>
          <p:nvPr/>
        </p:nvCxnSpPr>
        <p:spPr>
          <a:xfrm>
            <a:off x="4569372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384;g31b1b7ca586_0_404"/>
          <p:cNvCxnSpPr/>
          <p:nvPr/>
        </p:nvCxnSpPr>
        <p:spPr>
          <a:xfrm>
            <a:off x="8187017" y="1939108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g31b1b7ca586_0_40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g31b1b7ca586_0_40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g31b1b7ca586_0_40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b1b7ca586_0_422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0" name="Google Shape;390;g31b1b7ca586_0_422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500" cy="10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1" name="Google Shape;391;g31b1b7ca586_0_422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5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2" name="Google Shape;392;g31b1b7ca586_0_422"/>
          <p:cNvCxnSpPr/>
          <p:nvPr/>
        </p:nvCxnSpPr>
        <p:spPr>
          <a:xfrm>
            <a:off x="6896100" y="3233703"/>
            <a:ext cx="2133600" cy="3900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3" name="Google Shape;393;g31b1b7ca586_0_422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94" name="Google Shape;394;g31b1b7ca586_0_422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95" name="Google Shape;395;g31b1b7ca586_0_42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6" name="Google Shape;396;g31b1b7ca586_0_42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7" name="Google Shape;397;g31b1b7ca586_0_42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ea6fe6974_0_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6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g33ea6fe6974_0_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g33ea6fe6974_0_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g33ea6fe6974_0_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51" name="Google Shape;51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4" name="Google Shape;54;p9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1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5" name="Google Shape;65;p11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6" name="Google Shape;6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2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6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6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6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6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6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6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b1b7ca586_0_240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08" name="Google Shape;208;g31b1b7ca586_0_240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g31b1b7ca586_0_24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10" name="Google Shape;210;g31b1b7ca586_0_24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11" name="Google Shape;211;g31b1b7ca586_0_24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"/>
          <p:cNvSpPr txBox="1">
            <a:spLocks noGrp="1"/>
          </p:cNvSpPr>
          <p:nvPr>
            <p:ph type="ctrTitle"/>
          </p:nvPr>
        </p:nvSpPr>
        <p:spPr>
          <a:xfrm>
            <a:off x="2217450" y="381000"/>
            <a:ext cx="78372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ENSEMBLE TRANSFER LEARNING FOR MULTI-STAGE ALZHEIMERS’S DISEASE CLASSIFICATION 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"/>
          <p:cNvSpPr txBox="1"/>
          <p:nvPr/>
        </p:nvSpPr>
        <p:spPr>
          <a:xfrm>
            <a:off x="2314375" y="2286925"/>
            <a:ext cx="8429700" cy="331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0" u="none" strike="noStrike" cap="none">
                <a:solidFill>
                  <a:srgbClr val="B79213"/>
                </a:solidFill>
                <a:latin typeface="Calibri"/>
                <a:ea typeface="Calibri"/>
                <a:cs typeface="Calibri"/>
                <a:sym typeface="Calibri"/>
              </a:rPr>
              <a:t>             GUIDE </a:t>
            </a:r>
            <a:r>
              <a:rPr lang="en-US" sz="2200" b="1" i="0" u="none" strike="noStrike" cap="none">
                <a:solidFill>
                  <a:srgbClr val="526042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-US" sz="2600" b="1" i="0" u="none" strike="noStrike" cap="none">
                <a:solidFill>
                  <a:srgbClr val="526042"/>
                </a:solidFill>
                <a:latin typeface="Calibri"/>
                <a:ea typeface="Calibri"/>
                <a:cs typeface="Calibri"/>
                <a:sym typeface="Calibri"/>
              </a:rPr>
              <a:t>Mr.N.S.Sudhakar Reddy(</a:t>
            </a:r>
            <a:r>
              <a:rPr lang="en-US" sz="2200" b="1" i="0" u="none" strike="noStrike" cap="none">
                <a:solidFill>
                  <a:srgbClr val="526042"/>
                </a:solidFill>
                <a:latin typeface="Calibri"/>
                <a:ea typeface="Calibri"/>
                <a:cs typeface="Calibri"/>
                <a:sym typeface="Calibri"/>
              </a:rPr>
              <a:t>Assistant Professor)</a:t>
            </a:r>
            <a:endParaRPr sz="2200" b="1" i="0" u="none" strike="noStrike" cap="none">
              <a:solidFill>
                <a:srgbClr val="5260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1" i="0" u="none" strike="noStrike" cap="none">
              <a:solidFill>
                <a:srgbClr val="5260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0" u="none" strike="noStrike" cap="none">
                <a:solidFill>
                  <a:srgbClr val="526042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2200" b="1" i="0" u="none" strike="noStrike" cap="none">
                <a:solidFill>
                  <a:srgbClr val="B79213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2200" b="1" i="0" u="none" strike="noStrike" cap="none">
              <a:solidFill>
                <a:srgbClr val="B792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0" u="none" strike="noStrike" cap="none">
                <a:solidFill>
                  <a:srgbClr val="B79213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2200" b="0" i="0" u="none" strike="noStrike" cap="none">
                <a:solidFill>
                  <a:srgbClr val="526042"/>
                </a:solidFill>
                <a:latin typeface="Calibri"/>
                <a:ea typeface="Calibri"/>
                <a:cs typeface="Calibri"/>
                <a:sym typeface="Calibri"/>
              </a:rPr>
              <a:t>1. Faizuddhin Mohammed      (21501A05B4)</a:t>
            </a:r>
            <a:endParaRPr sz="2200" b="0" i="0" u="none" strike="noStrike" cap="none">
              <a:solidFill>
                <a:srgbClr val="5260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0" u="none" strike="noStrike" cap="none">
                <a:solidFill>
                  <a:srgbClr val="B79213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2200" b="0" i="0" u="none" strike="noStrike" cap="none">
                <a:solidFill>
                  <a:srgbClr val="526042"/>
                </a:solidFill>
                <a:latin typeface="Calibri"/>
                <a:ea typeface="Calibri"/>
                <a:cs typeface="Calibri"/>
                <a:sym typeface="Calibri"/>
              </a:rPr>
              <a:t>2. Kella Pavan Kumar                (21501A0584)</a:t>
            </a:r>
            <a:endParaRPr sz="2200" b="0" i="0" u="none" strike="noStrike" cap="none">
              <a:solidFill>
                <a:srgbClr val="5260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0" u="none" strike="noStrike" cap="none">
                <a:solidFill>
                  <a:srgbClr val="214A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-US" sz="2200" b="0" i="0" u="none" strike="noStrike" cap="none">
                <a:solidFill>
                  <a:srgbClr val="526042"/>
                </a:solidFill>
                <a:latin typeface="Calibri"/>
                <a:ea typeface="Calibri"/>
                <a:cs typeface="Calibri"/>
                <a:sym typeface="Calibri"/>
              </a:rPr>
              <a:t>3. Nelakuditi Nitin Chowdary  (21501A05C6)</a:t>
            </a:r>
            <a:endParaRPr sz="2200" b="0" i="0" u="none" strike="noStrike" cap="none">
              <a:solidFill>
                <a:srgbClr val="5260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i="0" u="none" strike="noStrike" cap="none">
                <a:solidFill>
                  <a:srgbClr val="214A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-US" sz="2200" b="0" i="0" u="none" strike="noStrike" cap="none">
                <a:solidFill>
                  <a:srgbClr val="526042"/>
                </a:solidFill>
                <a:latin typeface="Calibri"/>
                <a:ea typeface="Calibri"/>
                <a:cs typeface="Calibri"/>
                <a:sym typeface="Calibri"/>
              </a:rPr>
              <a:t>4. Kalapala Nirmal                     (21501A0571)</a:t>
            </a:r>
            <a:endParaRPr sz="2200" b="0" i="0" u="none" strike="noStrike" cap="none">
              <a:solidFill>
                <a:srgbClr val="5260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b="0" i="0" u="none" strike="noStrike" cap="none">
              <a:solidFill>
                <a:srgbClr val="526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b1b7ca586_0_739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493" name="Google Shape;493;g31b1b7ca586_0_739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/>
          </a:p>
        </p:txBody>
      </p:sp>
      <p:sp>
        <p:nvSpPr>
          <p:cNvPr id="494" name="Google Shape;494;g31b1b7ca586_0_739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495" name="Google Shape;495;g31b1b7ca586_0_739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/>
          </a:p>
        </p:txBody>
      </p:sp>
      <p:sp>
        <p:nvSpPr>
          <p:cNvPr id="496" name="Google Shape;496;g31b1b7ca586_0_739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497" name="Google Shape;497;g31b1b7ca586_0_739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/>
          </a:p>
        </p:txBody>
      </p:sp>
      <p:sp>
        <p:nvSpPr>
          <p:cNvPr id="498" name="Google Shape;498;g31b1b7ca586_0_739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499" name="Google Shape;499;g31b1b7ca586_0_739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2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/>
          </a:p>
        </p:txBody>
      </p:sp>
      <p:sp>
        <p:nvSpPr>
          <p:cNvPr id="500" name="Google Shape;500;g31b1b7ca586_0_739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501" name="Google Shape;501;g31b1b7ca586_0_739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1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/>
          </a:p>
        </p:txBody>
      </p:sp>
      <p:sp>
        <p:nvSpPr>
          <p:cNvPr id="502" name="Google Shape;502;g31b1b7ca586_0_739"/>
          <p:cNvSpPr txBox="1">
            <a:spLocks noGrp="1"/>
          </p:cNvSpPr>
          <p:nvPr>
            <p:ph type="sldNum" idx="12"/>
          </p:nvPr>
        </p:nvSpPr>
        <p:spPr>
          <a:xfrm>
            <a:off x="381000" y="6476995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10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3" name="Google Shape;503;g31b1b7ca586_0_739"/>
          <p:cNvSpPr txBox="1"/>
          <p:nvPr/>
        </p:nvSpPr>
        <p:spPr>
          <a:xfrm>
            <a:off x="245644" y="167992"/>
            <a:ext cx="519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rgbClr val="9B7B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 DIAGRAM:</a:t>
            </a:r>
            <a:endParaRPr sz="2400" b="1" i="0" u="sng" strike="noStrike" cap="none">
              <a:solidFill>
                <a:srgbClr val="9B7B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F87BF-A9CF-7AD0-778D-7A8A70AEC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0" y="1484850"/>
            <a:ext cx="10493147" cy="46810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g33ea6fe6974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24857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g33ea6fe6974_0_2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511" name="Google Shape;511;g33ea6fe6974_0_22"/>
          <p:cNvGrpSpPr/>
          <p:nvPr/>
        </p:nvGrpSpPr>
        <p:grpSpPr>
          <a:xfrm>
            <a:off x="657900" y="195525"/>
            <a:ext cx="10876236" cy="6577632"/>
            <a:chOff x="0" y="-152893"/>
            <a:chExt cx="5753100" cy="6085329"/>
          </a:xfrm>
        </p:grpSpPr>
        <p:sp>
          <p:nvSpPr>
            <p:cNvPr id="512" name="Google Shape;512;g33ea6fe6974_0_22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3ea6fe6974_0_22"/>
            <p:cNvSpPr txBox="1"/>
            <p:nvPr/>
          </p:nvSpPr>
          <p:spPr>
            <a:xfrm>
              <a:off x="0" y="199430"/>
              <a:ext cx="5753100" cy="57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The project sourced MRI scans from a Kaggle dataset covering 4 AD stages: </a:t>
              </a:r>
              <a:r>
                <a:rPr lang="en-US" sz="2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Non Demented, very Mild Demented, Mild Demented , Moderate Demented. </a:t>
              </a:r>
              <a:r>
                <a:rPr lang="en-US" sz="2200" dirty="0">
                  <a:solidFill>
                    <a:schemeClr val="dk1"/>
                  </a:solidFill>
                </a:rPr>
                <a:t>These images were preprocessed by normalizing pixel values to a 0-1 range and resizing them to 224x224 for model compatibility. 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 Data augmentation with random flips and rotations was applied to enhance variety and improve model robustness. 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To address class imbalance, SMOTE was used, synthetically oversampling minority classes.</a:t>
              </a: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3ea6fe6974_0_22"/>
            <p:cNvSpPr/>
            <p:nvPr/>
          </p:nvSpPr>
          <p:spPr>
            <a:xfrm>
              <a:off x="1509316" y="-152893"/>
              <a:ext cx="24120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u="sng">
                  <a:solidFill>
                    <a:srgbClr val="9B7B0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 </a:t>
              </a:r>
              <a:endParaRPr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BC9D1B4-98BD-2ED4-4469-799E8EF6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173" y="4646910"/>
            <a:ext cx="7629612" cy="1933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g33ea6fe6974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33ea6fe6974_0_3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521" name="Google Shape;521;g33ea6fe6974_0_33"/>
          <p:cNvGrpSpPr/>
          <p:nvPr/>
        </p:nvGrpSpPr>
        <p:grpSpPr>
          <a:xfrm>
            <a:off x="657900" y="195525"/>
            <a:ext cx="10876236" cy="6577632"/>
            <a:chOff x="0" y="-152893"/>
            <a:chExt cx="5753100" cy="6085329"/>
          </a:xfrm>
        </p:grpSpPr>
        <p:sp>
          <p:nvSpPr>
            <p:cNvPr id="522" name="Google Shape;522;g33ea6fe6974_0_33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3ea6fe6974_0_33"/>
            <p:cNvSpPr txBox="1"/>
            <p:nvPr/>
          </p:nvSpPr>
          <p:spPr>
            <a:xfrm>
              <a:off x="0" y="199430"/>
              <a:ext cx="5753100" cy="57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indent="-365760" algn="l" rtl="0">
                <a:lnSpc>
                  <a:spcPct val="115000"/>
                </a:lnSpc>
                <a:buClr>
                  <a:srgbClr val="000000"/>
                </a:buClr>
                <a:buSzPts val="2200"/>
                <a:buFont typeface="Arial" panose="020B0604020202020204" pitchFamily="34" charset="0"/>
                <a:buChar char="➔"/>
              </a:pPr>
              <a:r>
                <a:rPr lang="en-US" sz="2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Three pre-trained models—InceptionV3, </a:t>
              </a:r>
              <a:r>
                <a:rPr lang="en-US" sz="22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Xception</a:t>
              </a:r>
              <a:r>
                <a:rPr lang="en-US" sz="2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, and ResNet50—were selected, leveraging ImageNet weights for initial feature extraction.</a:t>
              </a:r>
            </a:p>
            <a:p>
              <a:pPr marL="457200" marR="0" indent="-365760" algn="l" rtl="0">
                <a:lnSpc>
                  <a:spcPct val="115000"/>
                </a:lnSpc>
                <a:buClr>
                  <a:srgbClr val="000000"/>
                </a:buClr>
                <a:buSzPts val="2200"/>
                <a:buFont typeface="Arial" panose="020B0604020202020204" pitchFamily="34" charset="0"/>
                <a:buChar char="➔"/>
              </a:pPr>
              <a:r>
                <a:rPr lang="en-US" sz="22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Transfer learning involved freezing early layers of each model and fine-tuning the top layers on AD-specific MRI data. Training ran for 50 epochs using the Adam optimizer with a batch size of 32 for stable convergence.</a:t>
              </a:r>
              <a:endParaRPr lang="en-IN" sz="3200" dirty="0">
                <a:effectLst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An ensemble approach combined outputs from all three models, using majority voting to determine final predictions. The dataset was split into 60% for training and 20% each for validation and testing to ensure robust assessment. Performance was evaluated using Accuracy, Precision, Recall, and F1-Score for a comprehensive analysis.</a:t>
              </a: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b="1" dirty="0">
                <a:solidFill>
                  <a:schemeClr val="dk1"/>
                </a:solidFill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b="1" dirty="0"/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3ea6fe6974_0_33"/>
            <p:cNvSpPr/>
            <p:nvPr/>
          </p:nvSpPr>
          <p:spPr>
            <a:xfrm>
              <a:off x="1509316" y="-152893"/>
              <a:ext cx="24120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 u="sng">
                  <a:solidFill>
                    <a:srgbClr val="9B7B0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 </a:t>
              </a:r>
              <a:endParaRPr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g33ea6fe6974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33ea6fe6974_0_4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531" name="Google Shape;531;g33ea6fe6974_0_42"/>
          <p:cNvGrpSpPr/>
          <p:nvPr/>
        </p:nvGrpSpPr>
        <p:grpSpPr>
          <a:xfrm>
            <a:off x="657900" y="195525"/>
            <a:ext cx="10876236" cy="6577632"/>
            <a:chOff x="0" y="-152893"/>
            <a:chExt cx="5753100" cy="6085329"/>
          </a:xfrm>
        </p:grpSpPr>
        <p:sp>
          <p:nvSpPr>
            <p:cNvPr id="532" name="Google Shape;532;g33ea6fe6974_0_42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33ea6fe6974_0_42"/>
            <p:cNvSpPr txBox="1"/>
            <p:nvPr/>
          </p:nvSpPr>
          <p:spPr>
            <a:xfrm>
              <a:off x="0" y="199430"/>
              <a:ext cx="5753100" cy="57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300" dirty="0"/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300" dirty="0"/>
            </a:p>
            <a:p>
              <a:pPr marL="457200" lvl="0" indent="-3683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 Individual results showed InceptionV3 at 87% and </a:t>
              </a:r>
              <a:r>
                <a:rPr lang="en-US" sz="2200" dirty="0" err="1">
                  <a:solidFill>
                    <a:schemeClr val="dk1"/>
                  </a:solidFill>
                </a:rPr>
                <a:t>Xception</a:t>
              </a:r>
              <a:r>
                <a:rPr lang="en-US" sz="2200" dirty="0">
                  <a:solidFill>
                    <a:schemeClr val="dk1"/>
                  </a:solidFill>
                </a:rPr>
                <a:t> at 93%, while ResNet50 reached 96% on the test set. Applying SMOTE significantly boosted detection of the classes, improving recall by approximately 15% for this minority group. 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A comparison revealed the ensemble outperformed single models by 1-2.5% margin, demonstrating its strength in consistency. Detailed metrics were generated for further analysis, providing a clear picture of performance across stages of AD classifications.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The ensemble model was tested against individual models, achieving an impressive ~98% accuracy across all four AD stages.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b="1" dirty="0">
                <a:solidFill>
                  <a:schemeClr val="dk1"/>
                </a:solidFill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b="1" dirty="0"/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33ea6fe6974_0_42"/>
            <p:cNvSpPr/>
            <p:nvPr/>
          </p:nvSpPr>
          <p:spPr>
            <a:xfrm>
              <a:off x="1509316" y="-152893"/>
              <a:ext cx="24120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37160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b="1" u="sng" dirty="0">
                  <a:solidFill>
                    <a:srgbClr val="9B7B0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Results</a:t>
              </a:r>
              <a:endParaRPr sz="2400" b="1" u="sng" dirty="0">
                <a:solidFill>
                  <a:srgbClr val="9B7B0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g33ea6fe6974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33ea6fe6974_0_51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pSp>
        <p:nvGrpSpPr>
          <p:cNvPr id="541" name="Google Shape;541;g33ea6fe6974_0_51"/>
          <p:cNvGrpSpPr/>
          <p:nvPr/>
        </p:nvGrpSpPr>
        <p:grpSpPr>
          <a:xfrm>
            <a:off x="657900" y="195525"/>
            <a:ext cx="10876236" cy="6577632"/>
            <a:chOff x="0" y="-152893"/>
            <a:chExt cx="5753100" cy="6085329"/>
          </a:xfrm>
        </p:grpSpPr>
        <p:sp>
          <p:nvSpPr>
            <p:cNvPr id="542" name="Google Shape;542;g33ea6fe6974_0_51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3ea6fe6974_0_51"/>
            <p:cNvSpPr txBox="1"/>
            <p:nvPr/>
          </p:nvSpPr>
          <p:spPr>
            <a:xfrm>
              <a:off x="0" y="199430"/>
              <a:ext cx="5753100" cy="57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Performance evaluation showed the ensemble achieving ~98% accuracy overall, with top results for  AD stages due to their larger sample sizes. </a:t>
              </a:r>
            </a:p>
            <a:p>
              <a:pPr marL="88900" lvl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200"/>
              </a:pPr>
              <a:endParaRPr sz="2200" dirty="0">
                <a:solidFill>
                  <a:schemeClr val="dk1"/>
                </a:solidFill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 Recall saw notable improvement with SMOTE, enhancing detection rates for early stages. The F1-Score, averaging ~90% across classes, reflected a strong balance between precision and recall. Compared to the literature’s Decision Tree at 93.7%, our model generalized better on imbalanced data, proving its robustness for real-world use.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b="1" dirty="0">
                <a:solidFill>
                  <a:schemeClr val="dk1"/>
                </a:solidFill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b="1" dirty="0"/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33ea6fe6974_0_51"/>
            <p:cNvSpPr/>
            <p:nvPr/>
          </p:nvSpPr>
          <p:spPr>
            <a:xfrm>
              <a:off x="1509316" y="-152893"/>
              <a:ext cx="24120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b="1" u="sng" dirty="0">
                  <a:solidFill>
                    <a:srgbClr val="9B7B0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Performance Evaluation</a:t>
              </a:r>
              <a:endParaRPr sz="2400" b="1" u="sng" dirty="0">
                <a:solidFill>
                  <a:srgbClr val="9B7B0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g33ea6fe6974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33ea6fe6974_0_6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551" name="Google Shape;551;g33ea6fe6974_0_68"/>
          <p:cNvGrpSpPr/>
          <p:nvPr/>
        </p:nvGrpSpPr>
        <p:grpSpPr>
          <a:xfrm>
            <a:off x="657900" y="195525"/>
            <a:ext cx="10876236" cy="6577632"/>
            <a:chOff x="0" y="-152893"/>
            <a:chExt cx="5753100" cy="6085329"/>
          </a:xfrm>
        </p:grpSpPr>
        <p:sp>
          <p:nvSpPr>
            <p:cNvPr id="552" name="Google Shape;552;g33ea6fe6974_0_68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33ea6fe6974_0_68"/>
            <p:cNvSpPr txBox="1"/>
            <p:nvPr/>
          </p:nvSpPr>
          <p:spPr>
            <a:xfrm>
              <a:off x="0" y="199430"/>
              <a:ext cx="5753100" cy="57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This project successfully built an ensemble model for AD classification, integrating InceptionV3, </a:t>
              </a:r>
              <a:r>
                <a:rPr lang="en-US" sz="2200" dirty="0" err="1">
                  <a:solidFill>
                    <a:schemeClr val="dk1"/>
                  </a:solidFill>
                </a:rPr>
                <a:t>Xception</a:t>
              </a:r>
              <a:r>
                <a:rPr lang="en-US" sz="2200" dirty="0">
                  <a:solidFill>
                    <a:schemeClr val="dk1"/>
                  </a:solidFill>
                </a:rPr>
                <a:t>, and ResNet50 with transfer learning. 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It achieved ~98% accuracy and effectively tackled class imbalance using SMOTE, ensuring reliable results across all stages. The model supports early detection of AD, offering potential for timely interventions that improve patient outcomes. 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Char char="➔"/>
              </a:pPr>
              <a:r>
                <a:rPr lang="en-US" sz="2200" dirty="0">
                  <a:solidFill>
                    <a:schemeClr val="dk1"/>
                  </a:solidFill>
                </a:rPr>
                <a:t>Future work could expand the dataset with more MRI scans and deploy the model as a web-based diagnostic tool for broader access. By outperforming traditional machine learning approaches, this ensemble method demonstrates a powerful step forward in Alzheimer’s research.</a:t>
              </a: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dirty="0">
                <a:solidFill>
                  <a:schemeClr val="dk1"/>
                </a:solidFill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b="1" dirty="0">
                <a:solidFill>
                  <a:schemeClr val="dk1"/>
                </a:solidFill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2200" b="1" dirty="0"/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33ea6fe6974_0_68"/>
            <p:cNvSpPr/>
            <p:nvPr/>
          </p:nvSpPr>
          <p:spPr>
            <a:xfrm>
              <a:off x="1165166" y="-152893"/>
              <a:ext cx="3376896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914400" lvl="0" indent="4572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b="1" u="sng" dirty="0">
                  <a:solidFill>
                    <a:srgbClr val="9B7B0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 &amp; Future Scope</a:t>
              </a:r>
              <a:endParaRPr sz="2400" b="1" u="sng" dirty="0">
                <a:solidFill>
                  <a:srgbClr val="9B7B0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"/>
          <p:cNvSpPr txBox="1">
            <a:spLocks noGrp="1"/>
          </p:cNvSpPr>
          <p:nvPr>
            <p:ph type="title"/>
          </p:nvPr>
        </p:nvSpPr>
        <p:spPr>
          <a:xfrm>
            <a:off x="512690" y="195624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7D88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397D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Details </a:t>
            </a:r>
            <a:endParaRPr/>
          </a:p>
        </p:txBody>
      </p:sp>
      <p:pic>
        <p:nvPicPr>
          <p:cNvPr id="560" name="Google Shape;5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5044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31b157c98ec_0_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5647" y="0"/>
            <a:ext cx="6886353" cy="684221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31b157c98ec_0_20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g31b157c98ec_0_207"/>
          <p:cNvSpPr txBox="1"/>
          <p:nvPr/>
        </p:nvSpPr>
        <p:spPr>
          <a:xfrm>
            <a:off x="3685125" y="312950"/>
            <a:ext cx="3567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48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g31b157c98ec_0_207"/>
          <p:cNvSpPr txBox="1"/>
          <p:nvPr/>
        </p:nvSpPr>
        <p:spPr>
          <a:xfrm>
            <a:off x="2828725" y="1584175"/>
            <a:ext cx="5604900" cy="47643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Abstract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Statement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Objective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Literature Survey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Input Dataset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Requirements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</a:t>
            </a: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dirty="0">
                <a:solidFill>
                  <a:srgbClr val="9B7B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IN" sz="48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Font typeface="Arial"/>
              <a:buChar char="❏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endParaRPr lang="en-IN" sz="48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g31b1b7ca586_0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31b1b7ca586_0_21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423" name="Google Shape;423;g31b1b7ca586_0_219"/>
          <p:cNvGrpSpPr/>
          <p:nvPr/>
        </p:nvGrpSpPr>
        <p:grpSpPr>
          <a:xfrm>
            <a:off x="657900" y="195519"/>
            <a:ext cx="10876236" cy="6384721"/>
            <a:chOff x="0" y="-152887"/>
            <a:chExt cx="5753100" cy="6085323"/>
          </a:xfrm>
        </p:grpSpPr>
        <p:sp>
          <p:nvSpPr>
            <p:cNvPr id="424" name="Google Shape;424;g31b1b7ca586_0_219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1b1b7ca586_0_219"/>
            <p:cNvSpPr txBox="1"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Alzheimer's disease (AD) is a neurodegenerative disorder requiring early diagnosis for effective treatment.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➔"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Traditional machine learning models underperform due to limited data, while deep learning models like CNNs offer better accuracy.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lvl="0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200"/>
                <a:buChar char="➔"/>
              </a:pPr>
              <a:r>
                <a:rPr lang="en-US" sz="2200" dirty="0"/>
                <a:t> Our proposal introduces an ensemble model combining InceptionV3, </a:t>
              </a:r>
              <a:r>
                <a:rPr lang="en-US" sz="2200" dirty="0" err="1"/>
                <a:t>Xception</a:t>
              </a:r>
              <a:r>
                <a:rPr lang="en-US" sz="2200" dirty="0"/>
                <a:t>, and ResNet50, enhanced with transfer learning and SMOTE, for diagnosing AD using MRI images.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lvl="0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200"/>
                <a:buChar char="➔"/>
              </a:pPr>
              <a:r>
                <a:rPr lang="en-US" sz="2200" dirty="0"/>
                <a:t>This ensemble is evaluated against individual models—InceptionV3, </a:t>
              </a:r>
              <a:r>
                <a:rPr lang="en-US" sz="2200" dirty="0" err="1"/>
                <a:t>Xception</a:t>
              </a:r>
              <a:r>
                <a:rPr lang="en-US" sz="2200" dirty="0"/>
                <a:t>, and ResNet50—across four AD stages: Non Demented, very Mild Demented, Mild Demented , Moderate Demented.</a:t>
              </a:r>
              <a:endParaRPr sz="2200" dirty="0"/>
            </a:p>
            <a:p>
              <a:pPr marL="45720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1b1b7ca586_0_219"/>
            <p:cNvSpPr/>
            <p:nvPr/>
          </p:nvSpPr>
          <p:spPr>
            <a:xfrm>
              <a:off x="1660381" y="-152887"/>
              <a:ext cx="22308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35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BSTRACT</a:t>
              </a:r>
              <a:endParaRPr sz="19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g31b1b7ca586_0_4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31b1b7ca586_0_43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433" name="Google Shape;433;g31b1b7ca586_0_437"/>
          <p:cNvGrpSpPr/>
          <p:nvPr/>
        </p:nvGrpSpPr>
        <p:grpSpPr>
          <a:xfrm>
            <a:off x="657900" y="195530"/>
            <a:ext cx="10876236" cy="6281271"/>
            <a:chOff x="0" y="-152887"/>
            <a:chExt cx="5753100" cy="6085323"/>
          </a:xfrm>
        </p:grpSpPr>
        <p:sp>
          <p:nvSpPr>
            <p:cNvPr id="434" name="Google Shape;434;g31b1b7ca586_0_437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1b1b7ca586_0_437"/>
            <p:cNvSpPr txBox="1"/>
            <p:nvPr/>
          </p:nvSpPr>
          <p:spPr>
            <a:xfrm>
              <a:off x="0" y="199436"/>
              <a:ext cx="5753100" cy="55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Alzheimer's disease (AD) is a chronic neurodegenerative disorder causing cognitive and behavioral decline, common in aging populations.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Epidemiology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Incidence rises with age (2% at 65, 35% at 85+); 5.8M U.S. cases in 2020 projected to reach 13.8M by 2050.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Stages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Four stages—</a:t>
              </a:r>
              <a:r>
                <a:rPr lang="en-US" sz="2200" dirty="0"/>
                <a:t>Non Demented, very Mild Demented, Mild Demented , Moderate Demented.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Early detection is crucial.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Challenges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Manual diagnostics are unreliable; MRI is preferred for non-invasive, accessible diagnosis.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Existing Methods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Deep learning models like CNNs improve detection but struggle with class imbalance, reducing accuracy.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1b1b7ca586_0_437"/>
            <p:cNvSpPr/>
            <p:nvPr/>
          </p:nvSpPr>
          <p:spPr>
            <a:xfrm>
              <a:off x="1660381" y="-152887"/>
              <a:ext cx="22308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US" sz="35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NTRODUCTION</a:t>
              </a:r>
              <a:endParaRPr sz="40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g31b1b7ca586_0_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31b1b7ca586_0_45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443" name="Google Shape;443;g31b1b7ca586_0_450"/>
          <p:cNvGrpSpPr/>
          <p:nvPr/>
        </p:nvGrpSpPr>
        <p:grpSpPr>
          <a:xfrm>
            <a:off x="657900" y="195527"/>
            <a:ext cx="10876236" cy="5789582"/>
            <a:chOff x="0" y="-152893"/>
            <a:chExt cx="5753100" cy="6085329"/>
          </a:xfrm>
        </p:grpSpPr>
        <p:sp>
          <p:nvSpPr>
            <p:cNvPr id="444" name="Google Shape;444;g31b1b7ca586_0_450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1b1b7ca586_0_450"/>
            <p:cNvSpPr txBox="1"/>
            <p:nvPr/>
          </p:nvSpPr>
          <p:spPr>
            <a:xfrm>
              <a:off x="0" y="199436"/>
              <a:ext cx="5753100" cy="55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Many architectures have been proposed for AD detection and medical image classification, but they lack a combination of </a:t>
              </a: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transfer learning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imbalance techniques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 AD classification.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collected datasets are imbalanced, necessitating resampling techniques like </a:t>
              </a: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SMOTE 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address class imbalance.  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Our Project is expected to explore </a:t>
              </a: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four stages of AD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.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 is anticipated that the experimental results, evaluated using four performance metrics, will yield promising outcomes.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1b1b7ca586_0_450"/>
            <p:cNvSpPr/>
            <p:nvPr/>
          </p:nvSpPr>
          <p:spPr>
            <a:xfrm>
              <a:off x="1509316" y="-152893"/>
              <a:ext cx="24120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35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ROBLEM </a:t>
              </a:r>
              <a:r>
                <a:rPr lang="en-US" sz="4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35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TATEMENT</a:t>
              </a:r>
              <a:endParaRPr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g31b1b7ca586_0_4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31b1b7ca586_0_46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453" name="Google Shape;453;g31b1b7ca586_0_462"/>
          <p:cNvGrpSpPr/>
          <p:nvPr/>
        </p:nvGrpSpPr>
        <p:grpSpPr>
          <a:xfrm>
            <a:off x="657900" y="195519"/>
            <a:ext cx="10876236" cy="5716558"/>
            <a:chOff x="0" y="-152893"/>
            <a:chExt cx="5753100" cy="6085329"/>
          </a:xfrm>
        </p:grpSpPr>
        <p:sp>
          <p:nvSpPr>
            <p:cNvPr id="454" name="Google Shape;454;g31b1b7ca586_0_462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31b1b7ca586_0_462"/>
            <p:cNvSpPr txBox="1"/>
            <p:nvPr/>
          </p:nvSpPr>
          <p:spPr>
            <a:xfrm>
              <a:off x="0" y="199436"/>
              <a:ext cx="5753100" cy="55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objective of this project is to develop an effective </a:t>
              </a: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Alzheimer’s Disease (AD) classification model using transfer learning techniques.  </a:t>
              </a:r>
              <a:endParaRPr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project aims to address the </a:t>
              </a: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class imbalance issue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 AD datasets by </a:t>
              </a: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applying SMOTE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and to explore the classification of four stages of AD.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810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➔"/>
              </a:pPr>
              <a:r>
                <a:rPr lang="en-US" sz="2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goal is to demonstrate the efficacy of the model through high accuracy and robust performance, evaluated using multiple performance metrics.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1b1b7ca586_0_462"/>
            <p:cNvSpPr/>
            <p:nvPr/>
          </p:nvSpPr>
          <p:spPr>
            <a:xfrm>
              <a:off x="1509316" y="-152893"/>
              <a:ext cx="24120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-US" sz="35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BJECTIVE</a:t>
              </a:r>
              <a:endParaRPr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7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2" name="Google Shape;462;p3"/>
          <p:cNvSpPr txBox="1"/>
          <p:nvPr/>
        </p:nvSpPr>
        <p:spPr>
          <a:xfrm>
            <a:off x="-506605" y="73079"/>
            <a:ext cx="5695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ITERATURE </a:t>
            </a:r>
            <a:r>
              <a:rPr lang="en-US" sz="40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URVEY</a:t>
            </a:r>
            <a:endParaRPr sz="32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3" name="Google Shape;463;p3"/>
          <p:cNvGraphicFramePr/>
          <p:nvPr/>
        </p:nvGraphicFramePr>
        <p:xfrm>
          <a:off x="292575" y="1074950"/>
          <a:ext cx="11334750" cy="471521"/>
        </p:xfrm>
        <a:graphic>
          <a:graphicData uri="http://schemas.openxmlformats.org/drawingml/2006/table">
            <a:tbl>
              <a:tblPr>
                <a:noFill/>
                <a:tableStyleId>{5D3FE35E-343F-4F23-850E-D63CAF17CB7B}</a:tableStyleId>
              </a:tblPr>
              <a:tblGrid>
                <a:gridCol w="30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Paper &amp; Author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</a:rPr>
                        <a:t>Approach</a:t>
                      </a:r>
                      <a:endParaRPr sz="18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</a:rPr>
                        <a:t>Result</a:t>
                      </a:r>
                      <a:endParaRPr sz="18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4" name="Google Shape;464;p3"/>
          <p:cNvGraphicFramePr/>
          <p:nvPr/>
        </p:nvGraphicFramePr>
        <p:xfrm>
          <a:off x="283050" y="1821713"/>
          <a:ext cx="11353800" cy="4891400"/>
        </p:xfrm>
        <a:graphic>
          <a:graphicData uri="http://schemas.openxmlformats.org/drawingml/2006/table">
            <a:tbl>
              <a:tblPr>
                <a:noFill/>
                <a:tableStyleId>{5D3FE35E-343F-4F23-850E-D63CAF17CB7B}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Title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: Alzheimer's Disease Detection Using Machine Learning | </a:t>
                      </a: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Authors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: S. Harika and others | </a:t>
                      </a: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Publisher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: IJRASET.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Used OASIS dataset (373 subjects, aged 60-96) 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Applied Decision Tree(high accuracy), SVM, Naïve Bayes, and Logistic Regression in MATLAB.</a:t>
                      </a:r>
                      <a:endParaRPr sz="15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2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Title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: Early-Stage Alzheimer’s Prediction Using ML Models | </a:t>
                      </a: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Authors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: C. Kavitha and others. | </a:t>
                      </a: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Institutions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</a:rPr>
                        <a:t>: Sathyabama Institute, India; Al-Nahrain University, Iraq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Evaluated Decision Tree, SVM, Random Forest, XGBoost, and Voting using 5-fold cross-validation and key metrics.</a:t>
                      </a:r>
                      <a:endParaRPr sz="15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/>
                        <a:t>Addressed overfitting and tuned parameters with confusion matrix-based evaluations.</a:t>
                      </a:r>
                      <a:endParaRPr sz="15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5" name="Google Shape;4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1600" y="2024400"/>
            <a:ext cx="4544000" cy="18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25625" y="4030025"/>
            <a:ext cx="4475950" cy="26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g31b1b7ca586_0_4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5863" y="16468"/>
            <a:ext cx="7016138" cy="681064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31b1b7ca586_0_49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473" name="Google Shape;473;g31b1b7ca586_0_498"/>
          <p:cNvGrpSpPr/>
          <p:nvPr/>
        </p:nvGrpSpPr>
        <p:grpSpPr>
          <a:xfrm>
            <a:off x="657900" y="195525"/>
            <a:ext cx="10876236" cy="6577632"/>
            <a:chOff x="0" y="-152893"/>
            <a:chExt cx="5753100" cy="6085329"/>
          </a:xfrm>
        </p:grpSpPr>
        <p:sp>
          <p:nvSpPr>
            <p:cNvPr id="474" name="Google Shape;474;g31b1b7ca586_0_498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31b1b7ca586_0_498"/>
            <p:cNvSpPr txBox="1"/>
            <p:nvPr/>
          </p:nvSpPr>
          <p:spPr>
            <a:xfrm>
              <a:off x="0" y="199430"/>
              <a:ext cx="5753100" cy="57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6830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➔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project utilizes a Kaggle-sourced dataset containing anonymized MRI scan images of patients along with corresponding class labels.  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6830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➔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dataset includes images for four stages of Alzheimer's disease (AD):  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200" dirty="0"/>
                <a:t>Non Demented</a:t>
              </a: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200" dirty="0"/>
                <a:t> very Mild Demented    </a:t>
              </a: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200" dirty="0"/>
                <a:t> Mild Demented </a:t>
              </a: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200" dirty="0"/>
                <a:t> Moderate Demented.</a:t>
              </a: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1b1b7ca586_0_498"/>
            <p:cNvSpPr/>
            <p:nvPr/>
          </p:nvSpPr>
          <p:spPr>
            <a:xfrm>
              <a:off x="1509316" y="-152893"/>
              <a:ext cx="24120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lang="en-US" sz="35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NPUT </a:t>
              </a:r>
              <a:r>
                <a:rPr lang="en-US" sz="4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35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ATASET</a:t>
              </a:r>
              <a:endParaRPr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C1B3E2F-05DF-456C-B86F-9944AEAE2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561" y="4755555"/>
            <a:ext cx="8467288" cy="20175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5"/>
          <p:cNvSpPr txBox="1"/>
          <p:nvPr/>
        </p:nvSpPr>
        <p:spPr>
          <a:xfrm>
            <a:off x="553792" y="347730"/>
            <a:ext cx="356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sng" strike="noStrike" cap="none">
              <a:solidFill>
                <a:srgbClr val="9B7B0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4" name="Google Shape;484;p5"/>
          <p:cNvGrpSpPr/>
          <p:nvPr/>
        </p:nvGrpSpPr>
        <p:grpSpPr>
          <a:xfrm>
            <a:off x="660151" y="195700"/>
            <a:ext cx="10462832" cy="5544962"/>
            <a:chOff x="-91404" y="-152905"/>
            <a:chExt cx="5844504" cy="6085341"/>
          </a:xfrm>
        </p:grpSpPr>
        <p:sp>
          <p:nvSpPr>
            <p:cNvPr id="485" name="Google Shape;485;p5"/>
            <p:cNvSpPr/>
            <p:nvPr/>
          </p:nvSpPr>
          <p:spPr>
            <a:xfrm>
              <a:off x="0" y="199436"/>
              <a:ext cx="5753100" cy="57330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DBED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 txBox="1"/>
            <p:nvPr/>
          </p:nvSpPr>
          <p:spPr>
            <a:xfrm>
              <a:off x="-91404" y="-152894"/>
              <a:ext cx="5753100" cy="552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6500" tIns="270750" rIns="446500" bIns="135125" anchor="t" anchorCtr="0">
              <a:no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6830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B79213"/>
                </a:buClr>
                <a:buSzPts val="2200"/>
                <a:buFont typeface="Arial"/>
                <a:buChar char="➔"/>
              </a:pPr>
              <a:r>
                <a:rPr lang="en-US" sz="2200" b="1" i="0" u="none" strike="noStrike" cap="none">
                  <a:solidFill>
                    <a:srgbClr val="B79213"/>
                  </a:solidFill>
                  <a:latin typeface="Arial"/>
                  <a:ea typeface="Arial"/>
                  <a:cs typeface="Arial"/>
                  <a:sym typeface="Arial"/>
                </a:rPr>
                <a:t>Hardware Requirements:</a:t>
              </a:r>
              <a:endParaRPr sz="2200" b="1" i="0" u="none" strike="noStrike" cap="none">
                <a:solidFill>
                  <a:srgbClr val="B7921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◆"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Processor</a:t>
              </a: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Intel Core i5 or AMD Ryzen 5 (or higher)  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◆"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RAM</a:t>
              </a: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Minimum 8 GB (or higher) 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79213"/>
                </a:buClr>
                <a:buSzPts val="2200"/>
                <a:buFont typeface="Arial"/>
                <a:buChar char="➔"/>
              </a:pPr>
              <a:r>
                <a:rPr lang="en-US" sz="2200" b="1" i="0" u="none" strike="noStrike" cap="none">
                  <a:solidFill>
                    <a:srgbClr val="B79213"/>
                  </a:solidFill>
                  <a:latin typeface="Arial"/>
                  <a:ea typeface="Arial"/>
                  <a:cs typeface="Arial"/>
                  <a:sym typeface="Arial"/>
                </a:rPr>
                <a:t>Software Requirements:</a:t>
              </a:r>
              <a:endParaRPr sz="2200" b="1" i="0" u="none" strike="noStrike" cap="none">
                <a:solidFill>
                  <a:srgbClr val="B7921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◆"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Operating System</a:t>
              </a: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Windows 10/11, Ubuntu 20.04 (or higher), macOS  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◆"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IDE/Editor</a:t>
              </a: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Jupyter Notebook or VS Code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914400" marR="0" lvl="1" indent="-36830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Char char="◆"/>
              </a:pPr>
              <a:r>
                <a:rPr lang="en-US" sz="2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Flask/Django for web interface development</a:t>
              </a: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0" algn="just" rtl="0">
                <a:lnSpc>
                  <a:spcPct val="15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237682" y="-152905"/>
              <a:ext cx="2088600" cy="632700"/>
            </a:xfrm>
            <a:prstGeom prst="roundRect">
              <a:avLst>
                <a:gd name="adj" fmla="val 16667"/>
              </a:avLst>
            </a:prstGeom>
            <a:solidFill>
              <a:srgbClr val="DBEDF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en-US" sz="44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n-US" sz="3500" b="1" i="0" u="sng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EQUIREMENTS</a:t>
              </a:r>
              <a:endParaRPr sz="4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1183</Words>
  <Application>Microsoft Office PowerPoint</Application>
  <PresentationFormat>Widescreen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Franklin Gothic</vt:lpstr>
      <vt:lpstr>Times New Roman</vt:lpstr>
      <vt:lpstr>Noto Sans Symbols</vt:lpstr>
      <vt:lpstr>Libre Franklin</vt:lpstr>
      <vt:lpstr>Arial</vt:lpstr>
      <vt:lpstr>Theme1</vt:lpstr>
      <vt:lpstr>Theme1</vt:lpstr>
      <vt:lpstr>ENSEMBLE TRANSFER LEARNING FOR MULTI-STAGE ALZHEIMERS’S DISEASE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Sarim Moin</dc:creator>
  <cp:lastModifiedBy>Pavan kumar Kella</cp:lastModifiedBy>
  <cp:revision>9</cp:revision>
  <dcterms:created xsi:type="dcterms:W3CDTF">2022-02-11T07:14:46Z</dcterms:created>
  <dcterms:modified xsi:type="dcterms:W3CDTF">2025-03-12T05:48:56Z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