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25" r:id="rId5"/>
    <p:sldId id="326" r:id="rId6"/>
    <p:sldId id="328" r:id="rId7"/>
    <p:sldId id="327" r:id="rId8"/>
    <p:sldId id="342" r:id="rId9"/>
    <p:sldId id="343" r:id="rId10"/>
    <p:sldId id="329" r:id="rId11"/>
    <p:sldId id="341" r:id="rId12"/>
    <p:sldId id="340" r:id="rId13"/>
    <p:sldId id="364" r:id="rId14"/>
    <p:sldId id="365" r:id="rId15"/>
    <p:sldId id="367" r:id="rId16"/>
    <p:sldId id="369" r:id="rId17"/>
    <p:sldId id="370" r:id="rId18"/>
    <p:sldId id="371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05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692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LEVEL PLATINUM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9023"/>
            <a:ext cx="9144000" cy="818606"/>
          </a:xfrm>
        </p:spPr>
        <p:txBody>
          <a:bodyPr/>
          <a:lstStyle/>
          <a:p>
            <a:pPr fontAlgn="b"/>
            <a:r>
              <a:rPr lang="en-ID" sz="2400" u="none" strike="noStrike" dirty="0">
                <a:effectLst/>
              </a:rPr>
              <a:t>F-DSC24001131-20-aff-membuatapi-PLATINUM</a:t>
            </a:r>
          </a:p>
          <a:p>
            <a:pPr fontAlgn="b"/>
            <a:r>
              <a:rPr lang="en-ID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https://github.com/faizvrd/F-DSC24001131-20-aff-membuatapi-platinum.git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27094D-494A-B9A5-731B-349A71B427B7}"/>
              </a:ext>
            </a:extLst>
          </p:cNvPr>
          <p:cNvSpPr txBox="1">
            <a:spLocks/>
          </p:cNvSpPr>
          <p:nvPr/>
        </p:nvSpPr>
        <p:spPr>
          <a:xfrm>
            <a:off x="1362335" y="168443"/>
            <a:ext cx="10058400" cy="914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4500" dirty="0"/>
              <a:t>DATA MODELLING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195693-07D1-8C91-41FF-CFE650732B72}"/>
              </a:ext>
            </a:extLst>
          </p:cNvPr>
          <p:cNvSpPr txBox="1">
            <a:spLocks/>
          </p:cNvSpPr>
          <p:nvPr/>
        </p:nvSpPr>
        <p:spPr>
          <a:xfrm>
            <a:off x="1362335" y="1180553"/>
            <a:ext cx="868279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DATA TRAINING</a:t>
            </a:r>
            <a:endParaRPr lang="en-US" sz="90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631F117E-92C3-1BB9-C429-EBDB77EC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379" y="1696533"/>
            <a:ext cx="4602481" cy="3841366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Pada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, model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dan </a:t>
            </a:r>
            <a:r>
              <a:rPr lang="en-ID" dirty="0" err="1"/>
              <a:t>penurunan</a:t>
            </a:r>
            <a:r>
              <a:rPr lang="en-ID" dirty="0"/>
              <a:t> loss.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berjalannya</a:t>
            </a:r>
            <a:r>
              <a:rPr lang="en-ID" dirty="0"/>
              <a:t> epoch, </a:t>
            </a:r>
            <a:r>
              <a:rPr lang="en-ID" dirty="0" err="1"/>
              <a:t>val_loss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dan </a:t>
            </a:r>
            <a:r>
              <a:rPr lang="en-ID" dirty="0" err="1"/>
              <a:t>val_accuracy</a:t>
            </a:r>
            <a:r>
              <a:rPr lang="en-ID" dirty="0"/>
              <a:t> </a:t>
            </a:r>
            <a:r>
              <a:rPr lang="en-ID" dirty="0" err="1"/>
              <a:t>menurun</a:t>
            </a:r>
            <a:r>
              <a:rPr lang="en-ID" dirty="0"/>
              <a:t>, yang </a:t>
            </a:r>
            <a:r>
              <a:rPr lang="en-ID" dirty="0" err="1"/>
              <a:t>mengindikasikan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overfitting, </a:t>
            </a:r>
            <a:r>
              <a:rPr lang="en-ID" dirty="0" err="1"/>
              <a:t>yaitu</a:t>
            </a:r>
            <a:r>
              <a:rPr lang="en-ID" dirty="0"/>
              <a:t> model </a:t>
            </a:r>
            <a:r>
              <a:rPr lang="en-ID" dirty="0" err="1"/>
              <a:t>bekerja</a:t>
            </a:r>
            <a:r>
              <a:rPr lang="en-ID" dirty="0"/>
              <a:t> sangat </a:t>
            </a:r>
            <a:r>
              <a:rPr lang="en-ID" dirty="0" err="1"/>
              <a:t>baik</a:t>
            </a:r>
            <a:r>
              <a:rPr lang="en-ID" dirty="0"/>
              <a:t> pada data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pada data </a:t>
            </a:r>
            <a:r>
              <a:rPr lang="en-ID" dirty="0" err="1"/>
              <a:t>validasi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F4DF9-8ED2-8B34-379B-EAFD0087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96533"/>
            <a:ext cx="587935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27094D-494A-B9A5-731B-349A71B427B7}"/>
              </a:ext>
            </a:extLst>
          </p:cNvPr>
          <p:cNvSpPr txBox="1">
            <a:spLocks/>
          </p:cNvSpPr>
          <p:nvPr/>
        </p:nvSpPr>
        <p:spPr>
          <a:xfrm>
            <a:off x="1362335" y="168443"/>
            <a:ext cx="10058400" cy="914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4500" dirty="0"/>
              <a:t>DATA EVALUATION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195693-07D1-8C91-41FF-CFE650732B72}"/>
              </a:ext>
            </a:extLst>
          </p:cNvPr>
          <p:cNvSpPr txBox="1">
            <a:spLocks/>
          </p:cNvSpPr>
          <p:nvPr/>
        </p:nvSpPr>
        <p:spPr>
          <a:xfrm>
            <a:off x="1362335" y="1180553"/>
            <a:ext cx="868279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MATRIX TEST</a:t>
            </a:r>
            <a:endParaRPr lang="en-US" sz="90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631F117E-92C3-1BB9-C429-EBDB77EC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379" y="1696533"/>
            <a:ext cx="4602481" cy="3841366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Model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82%.</a:t>
            </a:r>
          </a:p>
          <a:p>
            <a:pPr marL="0" indent="0">
              <a:buNone/>
            </a:pPr>
            <a:r>
              <a:rPr lang="en-ID" dirty="0"/>
              <a:t>Model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pada </a:t>
            </a:r>
            <a:r>
              <a:rPr lang="en-ID" dirty="0" err="1"/>
              <a:t>kelas</a:t>
            </a:r>
            <a:r>
              <a:rPr lang="en-ID" dirty="0"/>
              <a:t> 2 (f1-score 0.89) dan paling </a:t>
            </a:r>
            <a:r>
              <a:rPr lang="en-ID" dirty="0" err="1"/>
              <a:t>rendah</a:t>
            </a:r>
            <a:r>
              <a:rPr lang="en-ID" dirty="0"/>
              <a:t> pada </a:t>
            </a:r>
            <a:r>
              <a:rPr lang="en-ID" dirty="0" err="1"/>
              <a:t>kelas</a:t>
            </a:r>
            <a:r>
              <a:rPr lang="en-ID" dirty="0"/>
              <a:t> 1 (f1-score 0.66).</a:t>
            </a:r>
          </a:p>
          <a:p>
            <a:pPr marL="0" indent="0">
              <a:buNone/>
            </a:pPr>
            <a:r>
              <a:rPr lang="en-ID" dirty="0"/>
              <a:t>Performa rata-rata model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pada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f1-score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7A598-00A7-4E57-807D-11B698F4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506863"/>
            <a:ext cx="593060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27094D-494A-B9A5-731B-349A71B427B7}"/>
              </a:ext>
            </a:extLst>
          </p:cNvPr>
          <p:cNvSpPr txBox="1">
            <a:spLocks/>
          </p:cNvSpPr>
          <p:nvPr/>
        </p:nvSpPr>
        <p:spPr>
          <a:xfrm>
            <a:off x="1362335" y="168443"/>
            <a:ext cx="10058400" cy="914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4500" dirty="0"/>
              <a:t>DATA EVALUATION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195693-07D1-8C91-41FF-CFE650732B72}"/>
              </a:ext>
            </a:extLst>
          </p:cNvPr>
          <p:cNvSpPr txBox="1">
            <a:spLocks/>
          </p:cNvSpPr>
          <p:nvPr/>
        </p:nvSpPr>
        <p:spPr>
          <a:xfrm>
            <a:off x="1362335" y="1180553"/>
            <a:ext cx="868279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MATRIX TEST</a:t>
            </a:r>
            <a:endParaRPr lang="en-US" sz="90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631F117E-92C3-1BB9-C429-EBDB77EC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530" y="1180553"/>
            <a:ext cx="4602481" cy="3841366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tajam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epoch 1 </a:t>
            </a:r>
            <a:r>
              <a:rPr lang="en-ID" dirty="0" err="1"/>
              <a:t>ke</a:t>
            </a:r>
            <a:r>
              <a:rPr lang="en-ID" dirty="0"/>
              <a:t> epoch 2.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parameter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Sebaliknya</a:t>
            </a:r>
            <a:r>
              <a:rPr lang="en-ID" dirty="0"/>
              <a:t>,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menurun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epoch 1 </a:t>
            </a:r>
            <a:r>
              <a:rPr lang="en-ID" dirty="0" err="1"/>
              <a:t>ke</a:t>
            </a:r>
            <a:r>
              <a:rPr lang="en-ID" dirty="0"/>
              <a:t> epoch 2.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indikasi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overfitting. Overfitting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model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terlatih</a:t>
            </a:r>
            <a:r>
              <a:rPr lang="en-ID" dirty="0"/>
              <a:t> pada data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menggeneralisasi</a:t>
            </a:r>
            <a:r>
              <a:rPr lang="en-ID" dirty="0"/>
              <a:t> pada data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(data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 uji).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55A68-8D2B-61BA-0EF4-9CFF8902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46" y="1875695"/>
            <a:ext cx="3885884" cy="34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27094D-494A-B9A5-731B-349A71B427B7}"/>
              </a:ext>
            </a:extLst>
          </p:cNvPr>
          <p:cNvSpPr txBox="1">
            <a:spLocks/>
          </p:cNvSpPr>
          <p:nvPr/>
        </p:nvSpPr>
        <p:spPr>
          <a:xfrm>
            <a:off x="1362335" y="168443"/>
            <a:ext cx="10058400" cy="914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4500" dirty="0"/>
              <a:t>DATA EVALUATION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195693-07D1-8C91-41FF-CFE650732B72}"/>
              </a:ext>
            </a:extLst>
          </p:cNvPr>
          <p:cNvSpPr txBox="1">
            <a:spLocks/>
          </p:cNvSpPr>
          <p:nvPr/>
        </p:nvSpPr>
        <p:spPr>
          <a:xfrm>
            <a:off x="1362335" y="1180553"/>
            <a:ext cx="868279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MATRIX TEST</a:t>
            </a:r>
            <a:endParaRPr lang="en-US" sz="900" dirty="0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631F117E-92C3-1BB9-C429-EBDB77EC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558" y="4937317"/>
            <a:ext cx="4602481" cy="384136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Pengetesan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negative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negative juga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27F6A-DD9D-EA39-5E88-C25E0FDA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32" y="1664715"/>
            <a:ext cx="3419952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E7707-4471-B9FD-5C25-43C1241A8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633" y="2855506"/>
            <a:ext cx="701137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0496" y="1393634"/>
            <a:ext cx="91440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883664"/>
            <a:ext cx="8110728" cy="457200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7614" y="2574036"/>
            <a:ext cx="8905301" cy="2890330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dirty="0"/>
              <a:t>HASIL DARI ANALISIS DAN EVALUASI SENTIMEN KOMENTAR ADALAH DATA YANG DILATIH KE DALAM DATA TRAINING DENGAN MODEL RNN MENUNJUKKAN PERFORMA YANG CUKUP BAIK, DENGAN MATRIX SCORE RATA-RATA MENCAPAI 82%. NAMUN ADA INDIKASI O</a:t>
            </a:r>
            <a:r>
              <a:rPr lang="en-ID" dirty="0" err="1"/>
              <a:t>verfitting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KETIKA SEIRING BERJALANNYA EPOCH </a:t>
            </a:r>
            <a:r>
              <a:rPr lang="en-ID" dirty="0" err="1"/>
              <a:t>val_loss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dan </a:t>
            </a:r>
            <a:r>
              <a:rPr lang="en-ID" dirty="0" err="1"/>
              <a:t>val_accuracy</a:t>
            </a:r>
            <a:r>
              <a:rPr lang="en-ID" dirty="0"/>
              <a:t> </a:t>
            </a:r>
            <a:r>
              <a:rPr lang="en-ID" dirty="0" err="1"/>
              <a:t>menurun</a:t>
            </a:r>
            <a:r>
              <a:rPr lang="en-ID" dirty="0"/>
              <a:t>, model </a:t>
            </a:r>
            <a:r>
              <a:rPr lang="en-ID" dirty="0" err="1"/>
              <a:t>bekerja</a:t>
            </a:r>
            <a:r>
              <a:rPr lang="en-ID" dirty="0"/>
              <a:t> sangat </a:t>
            </a:r>
            <a:r>
              <a:rPr lang="en-ID" dirty="0" err="1"/>
              <a:t>baik</a:t>
            </a:r>
            <a:r>
              <a:rPr lang="en-ID" dirty="0"/>
              <a:t> pada data </a:t>
            </a:r>
            <a:r>
              <a:rPr lang="en-ID" dirty="0" err="1"/>
              <a:t>pelatihan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pada data </a:t>
            </a:r>
            <a:r>
              <a:rPr lang="en-ID" dirty="0" err="1"/>
              <a:t>validasi</a:t>
            </a:r>
            <a:r>
              <a:rPr lang="en-ID" dirty="0"/>
              <a:t>. </a:t>
            </a: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  <a:p>
            <a:pPr marL="457200" indent="-4572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2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883664"/>
            <a:ext cx="8110728" cy="457200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0636" y="2574036"/>
            <a:ext cx="7254882" cy="2559824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dirty="0"/>
              <a:t>KETIKA DILAKUKAN PREDIKSI DENGAN MENGGUNAKAN KALIMAT MODEL DAPAT MEMPREDIKSI DENGAN SESUAI</a:t>
            </a:r>
          </a:p>
        </p:txBody>
      </p:sp>
    </p:spTree>
    <p:extLst>
      <p:ext uri="{BB962C8B-B14F-4D97-AF65-F5344CB8AC3E}">
        <p14:creationId xmlns:p14="http://schemas.microsoft.com/office/powerpoint/2010/main" val="105997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ACHMAD FAIZ FERDIANSYAH N​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DSC 20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08340"/>
            <a:ext cx="7062537" cy="960762"/>
          </a:xfrm>
        </p:spPr>
        <p:txBody>
          <a:bodyPr/>
          <a:lstStyle/>
          <a:p>
            <a:r>
              <a:rPr lang="en-US" dirty="0"/>
              <a:t>SENTIMENT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MODELLING</a:t>
            </a:r>
          </a:p>
          <a:p>
            <a:r>
              <a:rPr lang="en-US" dirty="0"/>
              <a:t>DATA EVALUATION</a:t>
            </a:r>
          </a:p>
          <a:p>
            <a:r>
              <a:rPr lang="en-US" dirty="0"/>
              <a:t>DATA TESTING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>
          <a:xfrm>
            <a:off x="4138863" y="2000481"/>
            <a:ext cx="7538346" cy="3668799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883664"/>
            <a:ext cx="8110728" cy="457200"/>
          </a:xfrm>
        </p:spPr>
        <p:txBody>
          <a:bodyPr/>
          <a:lstStyle/>
          <a:p>
            <a:r>
              <a:rPr lang="en-US" dirty="0"/>
              <a:t>TUJUAN ANALISIS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0636" y="2574036"/>
            <a:ext cx="7254882" cy="206327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MENGANALISIS &amp; MENGEVALUASI MENGGUNAKAN MODEL RNN</a:t>
            </a:r>
          </a:p>
          <a:p>
            <a:pPr marL="457200" indent="-457200">
              <a:buAutoNum type="arabicPeriod"/>
            </a:pPr>
            <a:r>
              <a:rPr lang="en-US" dirty="0"/>
              <a:t>MEMPREDIKSI KATEGORI KOMENTAR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rnn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403" y="649224"/>
            <a:ext cx="5760720" cy="54864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03" y="1828800"/>
            <a:ext cx="5760720" cy="2460171"/>
          </a:xfrm>
        </p:spPr>
        <p:txBody>
          <a:bodyPr/>
          <a:lstStyle/>
          <a:p>
            <a:pPr marL="0" algn="just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D" sz="2400" i="0" u="none" strike="noStrike" dirty="0">
              <a:effectLst/>
              <a:highlight>
                <a:srgbClr val="EFF7FC"/>
              </a:highlight>
              <a:latin typeface="Arial" panose="020B0604020202020204" pitchFamily="34" charset="0"/>
            </a:endParaRPr>
          </a:p>
          <a:p>
            <a:pPr marL="0" algn="just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Kalimat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dengan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padanan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yang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ditujukan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ke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dalam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beberapa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konotasi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seperti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 kata negative,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netral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, dan </a:t>
            </a:r>
            <a:r>
              <a:rPr lang="en-ID" sz="2400" i="0" u="none" strike="noStrike" dirty="0" err="1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positif</a:t>
            </a:r>
            <a:r>
              <a:rPr lang="en-ID" sz="2400" i="0" u="none" strike="noStrike" dirty="0">
                <a:effectLst/>
                <a:highlight>
                  <a:srgbClr val="EFF7FC"/>
                </a:highlight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CF1689-994E-EFE6-A432-E7EF71EE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89979"/>
              </p:ext>
            </p:extLst>
          </p:nvPr>
        </p:nvGraphicFramePr>
        <p:xfrm>
          <a:off x="1295399" y="1524000"/>
          <a:ext cx="8864602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0925">
                  <a:extLst>
                    <a:ext uri="{9D8B030D-6E8A-4147-A177-3AD203B41FA5}">
                      <a16:colId xmlns:a16="http://schemas.microsoft.com/office/drawing/2014/main" val="4180546351"/>
                    </a:ext>
                  </a:extLst>
                </a:gridCol>
                <a:gridCol w="2379446">
                  <a:extLst>
                    <a:ext uri="{9D8B030D-6E8A-4147-A177-3AD203B41FA5}">
                      <a16:colId xmlns:a16="http://schemas.microsoft.com/office/drawing/2014/main" val="1288496091"/>
                    </a:ext>
                  </a:extLst>
                </a:gridCol>
                <a:gridCol w="5684231">
                  <a:extLst>
                    <a:ext uri="{9D8B030D-6E8A-4147-A177-3AD203B41FA5}">
                      <a16:colId xmlns:a16="http://schemas.microsoft.com/office/drawing/2014/main" val="136739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Nama Kolom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6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Isi </a:t>
                      </a:r>
                      <a:r>
                        <a:rPr lang="en-US" dirty="0" err="1"/>
                        <a:t>komentar</a:t>
                      </a:r>
                      <a:r>
                        <a:rPr lang="en-US" dirty="0"/>
                        <a:t> netizen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Kategori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konotasi</a:t>
                      </a:r>
                      <a:r>
                        <a:rPr lang="en-US" dirty="0"/>
                        <a:t> kata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1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9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E6CFEA7-A639-0504-A067-09424102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778" y="1602204"/>
            <a:ext cx="4304201" cy="4211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75434-86AA-E35D-A398-12BE038314B5}"/>
              </a:ext>
            </a:extLst>
          </p:cNvPr>
          <p:cNvSpPr txBox="1">
            <a:spLocks/>
          </p:cNvSpPr>
          <p:nvPr/>
        </p:nvSpPr>
        <p:spPr>
          <a:xfrm>
            <a:off x="1359567" y="1278988"/>
            <a:ext cx="3356813" cy="45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Data dictionary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D4A69-0436-6A73-C336-CCCB5645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2101515"/>
            <a:ext cx="8512628" cy="42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1189061-7DE3-C13E-9E96-076E571D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76" y="1948376"/>
            <a:ext cx="4602481" cy="4352544"/>
          </a:xfrm>
        </p:spPr>
        <p:txBody>
          <a:bodyPr/>
          <a:lstStyle/>
          <a:p>
            <a:r>
              <a:rPr lang="en-ID" dirty="0"/>
              <a:t>Data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2 </a:t>
            </a:r>
            <a:r>
              <a:rPr lang="en-ID" b="1" dirty="0" err="1"/>
              <a:t>kolom</a:t>
            </a:r>
            <a:r>
              <a:rPr lang="en-ID" b="1" dirty="0"/>
              <a:t> data </a:t>
            </a:r>
            <a:r>
              <a:rPr lang="en-ID" b="1" dirty="0" err="1"/>
              <a:t>kategorik</a:t>
            </a:r>
            <a:r>
              <a:rPr lang="en-ID" b="1" dirty="0"/>
              <a:t> </a:t>
            </a:r>
            <a:r>
              <a:rPr lang="en-ID" dirty="0"/>
              <a:t>(object) </a:t>
            </a:r>
            <a:r>
              <a:rPr lang="en-ID" dirty="0" err="1"/>
              <a:t>yaitu</a:t>
            </a:r>
            <a:r>
              <a:rPr lang="en-ID" dirty="0"/>
              <a:t> text dan label</a:t>
            </a:r>
          </a:p>
          <a:p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11000</a:t>
            </a:r>
          </a:p>
          <a:p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terdapat</a:t>
            </a:r>
            <a:r>
              <a:rPr lang="en-US" b="1" dirty="0"/>
              <a:t> missing value </a:t>
            </a:r>
            <a:r>
              <a:rPr lang="en-US" dirty="0"/>
              <a:t>pada feature</a:t>
            </a:r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414A81-6E6F-B81B-401C-DE8F5B32284C}"/>
              </a:ext>
            </a:extLst>
          </p:cNvPr>
          <p:cNvSpPr txBox="1">
            <a:spLocks/>
          </p:cNvSpPr>
          <p:nvPr/>
        </p:nvSpPr>
        <p:spPr>
          <a:xfrm>
            <a:off x="1359567" y="1278988"/>
            <a:ext cx="3356813" cy="45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Data dictionary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C311F-760D-1DCD-DE71-E9C19199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07" y="1876208"/>
            <a:ext cx="513469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99" y="1447800"/>
            <a:ext cx="3356813" cy="457200"/>
          </a:xfrm>
        </p:spPr>
        <p:txBody>
          <a:bodyPr/>
          <a:lstStyle/>
          <a:p>
            <a:r>
              <a:rPr lang="en-US" sz="2000" dirty="0"/>
              <a:t>Data dictionary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1189061-7DE3-C13E-9E96-076E571D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4856747"/>
            <a:ext cx="10399297" cy="1882776"/>
          </a:xfrm>
        </p:spPr>
        <p:txBody>
          <a:bodyPr/>
          <a:lstStyle/>
          <a:p>
            <a:r>
              <a:rPr lang="en-ID" dirty="0"/>
              <a:t>Pada data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label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masing-masing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endParaRPr lang="en-ID" dirty="0"/>
          </a:p>
          <a:p>
            <a:pPr lvl="1"/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b="1" dirty="0"/>
              <a:t>6416</a:t>
            </a:r>
          </a:p>
          <a:p>
            <a:pPr lvl="1"/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b="1" dirty="0"/>
              <a:t>3436</a:t>
            </a:r>
          </a:p>
          <a:p>
            <a:pPr lvl="1"/>
            <a:r>
              <a:rPr lang="en-ID" dirty="0"/>
              <a:t>Neutral</a:t>
            </a:r>
            <a:r>
              <a:rPr lang="en-ID" b="1" dirty="0"/>
              <a:t> 1148 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F2F4B8-FC10-568E-7CA5-88C80A52CA9C}"/>
              </a:ext>
            </a:extLst>
          </p:cNvPr>
          <p:cNvSpPr txBox="1">
            <a:spLocks/>
          </p:cNvSpPr>
          <p:nvPr/>
        </p:nvSpPr>
        <p:spPr>
          <a:xfrm>
            <a:off x="1447799" y="762000"/>
            <a:ext cx="100584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Data understanding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BD242-954D-1BF7-677E-41A871E9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9" y="2376340"/>
            <a:ext cx="430590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73" y="654048"/>
            <a:ext cx="10058400" cy="9144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328093DA-E24A-266F-5D59-3ACEF4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986" y="1963731"/>
            <a:ext cx="5009148" cy="19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</a:t>
            </a:r>
            <a:r>
              <a:rPr lang="en-US" b="1" dirty="0" err="1"/>
              <a:t>sebelum</a:t>
            </a:r>
            <a:r>
              <a:rPr lang="en-US" b="1" dirty="0"/>
              <a:t> dan </a:t>
            </a:r>
            <a:r>
              <a:rPr lang="en-US" b="1" dirty="0" err="1"/>
              <a:t>sesudah</a:t>
            </a:r>
            <a:r>
              <a:rPr lang="en-US" b="1" dirty="0"/>
              <a:t> </a:t>
            </a:r>
            <a:r>
              <a:rPr lang="en-US" b="1" dirty="0" err="1"/>
              <a:t>dibersihkan</a:t>
            </a:r>
            <a:endParaRPr lang="en-ID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79FB69-5B88-BBD5-2761-93DEFF0C0623}"/>
              </a:ext>
            </a:extLst>
          </p:cNvPr>
          <p:cNvSpPr txBox="1">
            <a:spLocks/>
          </p:cNvSpPr>
          <p:nvPr/>
        </p:nvSpPr>
        <p:spPr>
          <a:xfrm>
            <a:off x="1279357" y="1339848"/>
            <a:ext cx="868279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Data </a:t>
            </a:r>
            <a:r>
              <a:rPr lang="en-US" sz="2000" dirty="0" err="1"/>
              <a:t>CLEANINg</a:t>
            </a:r>
            <a:r>
              <a:rPr lang="en-US" sz="2000" dirty="0"/>
              <a:t>, Category, &amp; normalization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8C8E2-FDB8-A4FB-7E06-5C654255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72" y="2625757"/>
            <a:ext cx="8294913" cy="39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8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{9EB67E9F-5E6A-467D-A9FB-B804EF0B83D0}tf67061901_win32</Template>
  <TotalTime>335</TotalTime>
  <Words>461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Daytona Condensed Light</vt:lpstr>
      <vt:lpstr>Posterama</vt:lpstr>
      <vt:lpstr>Office Theme</vt:lpstr>
      <vt:lpstr>CHALLENGE LEVEL PLATINUM</vt:lpstr>
      <vt:lpstr>SENTIMENT ANALYSIS </vt:lpstr>
      <vt:lpstr>TUJUAN ANALISIS</vt:lpstr>
      <vt:lpstr>DATA COLLECTION</vt:lpstr>
      <vt:lpstr>Data understanding</vt:lpstr>
      <vt:lpstr>Data understanding</vt:lpstr>
      <vt:lpstr>Data understanding</vt:lpstr>
      <vt:lpstr>Data dictionary</vt:lpstr>
      <vt:lpstr>Data PREPROCESSING</vt:lpstr>
      <vt:lpstr>PowerPoint Presentation</vt:lpstr>
      <vt:lpstr>PowerPoint Presentation</vt:lpstr>
      <vt:lpstr>PowerPoint Presentation</vt:lpstr>
      <vt:lpstr>PowerPoint Presentation</vt:lpstr>
      <vt:lpstr>KESIMPULAN</vt:lpstr>
      <vt:lpstr>KESIMPULAN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ANALYSIS</dc:title>
  <dc:creator>achmad faiz ferdiansyah</dc:creator>
  <cp:lastModifiedBy>achmadfaizferdiansyah</cp:lastModifiedBy>
  <cp:revision>6</cp:revision>
  <dcterms:created xsi:type="dcterms:W3CDTF">2024-05-20T02:51:00Z</dcterms:created>
  <dcterms:modified xsi:type="dcterms:W3CDTF">2024-07-28T05:27:54Z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