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92" r:id="rId10"/>
    <p:sldId id="293" r:id="rId11"/>
    <p:sldId id="294" r:id="rId12"/>
    <p:sldId id="295" r:id="rId13"/>
    <p:sldId id="264" r:id="rId14"/>
    <p:sldId id="265" r:id="rId15"/>
    <p:sldId id="267" r:id="rId16"/>
    <p:sldId id="266"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9" r:id="rId38"/>
    <p:sldId id="288" r:id="rId39"/>
    <p:sldId id="290" r:id="rId40"/>
    <p:sldId id="291" r:id="rId41"/>
    <p:sldId id="29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0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EBF32F-BC63-4980-B63C-38E6DDCD6DCF}" type="datetimeFigureOut">
              <a:rPr lang="en-PH" smtClean="0"/>
              <a:t>09/05/2023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3B6FC94-E8E9-4C29-82AC-899066CC29B1}" type="slidenum">
              <a:rPr lang="en-PH" smtClean="0"/>
              <a:t>‹#›</a:t>
            </a:fld>
            <a:endParaRPr lang="en-PH"/>
          </a:p>
        </p:txBody>
      </p:sp>
    </p:spTree>
    <p:extLst>
      <p:ext uri="{BB962C8B-B14F-4D97-AF65-F5344CB8AC3E}">
        <p14:creationId xmlns:p14="http://schemas.microsoft.com/office/powerpoint/2010/main" val="3033392343"/>
      </p:ext>
    </p:extLst>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BF32F-BC63-4980-B63C-38E6DDCD6DCF}" type="datetimeFigureOut">
              <a:rPr lang="en-PH" smtClean="0"/>
              <a:t>09/05/2023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3B6FC94-E8E9-4C29-82AC-899066CC29B1}" type="slidenum">
              <a:rPr lang="en-PH" smtClean="0"/>
              <a:t>‹#›</a:t>
            </a:fld>
            <a:endParaRPr lang="en-PH"/>
          </a:p>
        </p:txBody>
      </p:sp>
    </p:spTree>
    <p:extLst>
      <p:ext uri="{BB962C8B-B14F-4D97-AF65-F5344CB8AC3E}">
        <p14:creationId xmlns:p14="http://schemas.microsoft.com/office/powerpoint/2010/main" val="2452832191"/>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5EBF32F-BC63-4980-B63C-38E6DDCD6DCF}" type="datetimeFigureOut">
              <a:rPr lang="en-PH" smtClean="0"/>
              <a:t>09/05/2023</a:t>
            </a:fld>
            <a:endParaRPr lang="en-PH"/>
          </a:p>
        </p:txBody>
      </p:sp>
      <p:sp>
        <p:nvSpPr>
          <p:cNvPr id="5" name="Footer Placeholder 4"/>
          <p:cNvSpPr>
            <a:spLocks noGrp="1"/>
          </p:cNvSpPr>
          <p:nvPr>
            <p:ph type="ftr" sz="quarter" idx="11"/>
          </p:nvPr>
        </p:nvSpPr>
        <p:spPr>
          <a:xfrm>
            <a:off x="3776135" y="6422854"/>
            <a:ext cx="4279669" cy="365125"/>
          </a:xfrm>
        </p:spPr>
        <p:txBody>
          <a:bodyPr/>
          <a:lstStyle/>
          <a:p>
            <a:endParaRPr lang="en-PH"/>
          </a:p>
        </p:txBody>
      </p:sp>
      <p:sp>
        <p:nvSpPr>
          <p:cNvPr id="6" name="Slide Number Placeholder 5"/>
          <p:cNvSpPr>
            <a:spLocks noGrp="1"/>
          </p:cNvSpPr>
          <p:nvPr>
            <p:ph type="sldNum" sz="quarter" idx="12"/>
          </p:nvPr>
        </p:nvSpPr>
        <p:spPr>
          <a:xfrm>
            <a:off x="8073048" y="6422854"/>
            <a:ext cx="879759" cy="365125"/>
          </a:xfrm>
        </p:spPr>
        <p:txBody>
          <a:bodyPr/>
          <a:lstStyle/>
          <a:p>
            <a:fld id="{53B6FC94-E8E9-4C29-82AC-899066CC29B1}" type="slidenum">
              <a:rPr lang="en-PH" smtClean="0"/>
              <a:t>‹#›</a:t>
            </a:fld>
            <a:endParaRPr lang="en-PH"/>
          </a:p>
        </p:txBody>
      </p:sp>
    </p:spTree>
    <p:extLst>
      <p:ext uri="{BB962C8B-B14F-4D97-AF65-F5344CB8AC3E}">
        <p14:creationId xmlns:p14="http://schemas.microsoft.com/office/powerpoint/2010/main" val="336370713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BF32F-BC63-4980-B63C-38E6DDCD6DCF}" type="datetimeFigureOut">
              <a:rPr lang="en-PH" smtClean="0"/>
              <a:t>09/05/2023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3B6FC94-E8E9-4C29-82AC-899066CC29B1}" type="slidenum">
              <a:rPr lang="en-PH" smtClean="0"/>
              <a:t>‹#›</a:t>
            </a:fld>
            <a:endParaRPr lang="en-PH"/>
          </a:p>
        </p:txBody>
      </p:sp>
    </p:spTree>
    <p:extLst>
      <p:ext uri="{BB962C8B-B14F-4D97-AF65-F5344CB8AC3E}">
        <p14:creationId xmlns:p14="http://schemas.microsoft.com/office/powerpoint/2010/main" val="227260378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5EBF32F-BC63-4980-B63C-38E6DDCD6DCF}" type="datetimeFigureOut">
              <a:rPr lang="en-PH" smtClean="0"/>
              <a:t>09/05/2023</a:t>
            </a:fld>
            <a:endParaRPr lang="en-PH"/>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PH"/>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53B6FC94-E8E9-4C29-82AC-899066CC29B1}" type="slidenum">
              <a:rPr lang="en-PH" smtClean="0"/>
              <a:t>‹#›</a:t>
            </a:fld>
            <a:endParaRPr lang="en-PH"/>
          </a:p>
        </p:txBody>
      </p:sp>
    </p:spTree>
    <p:extLst>
      <p:ext uri="{BB962C8B-B14F-4D97-AF65-F5344CB8AC3E}">
        <p14:creationId xmlns:p14="http://schemas.microsoft.com/office/powerpoint/2010/main" val="1811480587"/>
      </p:ext>
    </p:extLst>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EBF32F-BC63-4980-B63C-38E6DDCD6DCF}" type="datetimeFigureOut">
              <a:rPr lang="en-PH" smtClean="0"/>
              <a:t>09/05/2023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53B6FC94-E8E9-4C29-82AC-899066CC29B1}" type="slidenum">
              <a:rPr lang="en-PH" smtClean="0"/>
              <a:t>‹#›</a:t>
            </a:fld>
            <a:endParaRPr lang="en-PH"/>
          </a:p>
        </p:txBody>
      </p:sp>
    </p:spTree>
    <p:extLst>
      <p:ext uri="{BB962C8B-B14F-4D97-AF65-F5344CB8AC3E}">
        <p14:creationId xmlns:p14="http://schemas.microsoft.com/office/powerpoint/2010/main" val="1469037724"/>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EBF32F-BC63-4980-B63C-38E6DDCD6DCF}" type="datetimeFigureOut">
              <a:rPr lang="en-PH" smtClean="0"/>
              <a:t>09/05/2023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53B6FC94-E8E9-4C29-82AC-899066CC29B1}" type="slidenum">
              <a:rPr lang="en-PH" smtClean="0"/>
              <a:t>‹#›</a:t>
            </a:fld>
            <a:endParaRPr lang="en-PH"/>
          </a:p>
        </p:txBody>
      </p:sp>
    </p:spTree>
    <p:extLst>
      <p:ext uri="{BB962C8B-B14F-4D97-AF65-F5344CB8AC3E}">
        <p14:creationId xmlns:p14="http://schemas.microsoft.com/office/powerpoint/2010/main" val="254026566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EBF32F-BC63-4980-B63C-38E6DDCD6DCF}" type="datetimeFigureOut">
              <a:rPr lang="en-PH" smtClean="0"/>
              <a:t>09/05/2023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53B6FC94-E8E9-4C29-82AC-899066CC29B1}" type="slidenum">
              <a:rPr lang="en-PH" smtClean="0"/>
              <a:t>‹#›</a:t>
            </a:fld>
            <a:endParaRPr lang="en-PH"/>
          </a:p>
        </p:txBody>
      </p:sp>
    </p:spTree>
    <p:extLst>
      <p:ext uri="{BB962C8B-B14F-4D97-AF65-F5344CB8AC3E}">
        <p14:creationId xmlns:p14="http://schemas.microsoft.com/office/powerpoint/2010/main" val="1106536835"/>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EBF32F-BC63-4980-B63C-38E6DDCD6DCF}" type="datetimeFigureOut">
              <a:rPr lang="en-PH" smtClean="0"/>
              <a:t>09/05/2023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53B6FC94-E8E9-4C29-82AC-899066CC29B1}" type="slidenum">
              <a:rPr lang="en-PH" smtClean="0"/>
              <a:t>‹#›</a:t>
            </a:fld>
            <a:endParaRPr lang="en-PH"/>
          </a:p>
        </p:txBody>
      </p:sp>
    </p:spTree>
    <p:extLst>
      <p:ext uri="{BB962C8B-B14F-4D97-AF65-F5344CB8AC3E}">
        <p14:creationId xmlns:p14="http://schemas.microsoft.com/office/powerpoint/2010/main" val="214545332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5EBF32F-BC63-4980-B63C-38E6DDCD6DCF}" type="datetimeFigureOut">
              <a:rPr lang="en-PH" smtClean="0"/>
              <a:t>09/05/2023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53B6FC94-E8E9-4C29-82AC-899066CC29B1}" type="slidenum">
              <a:rPr lang="en-PH" smtClean="0"/>
              <a:t>‹#›</a:t>
            </a:fld>
            <a:endParaRPr lang="en-PH"/>
          </a:p>
        </p:txBody>
      </p:sp>
    </p:spTree>
    <p:extLst>
      <p:ext uri="{BB962C8B-B14F-4D97-AF65-F5344CB8AC3E}">
        <p14:creationId xmlns:p14="http://schemas.microsoft.com/office/powerpoint/2010/main" val="2813514416"/>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5EBF32F-BC63-4980-B63C-38E6DDCD6DCF}" type="datetimeFigureOut">
              <a:rPr lang="en-PH" smtClean="0"/>
              <a:t>09/05/2023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53B6FC94-E8E9-4C29-82AC-899066CC29B1}" type="slidenum">
              <a:rPr lang="en-PH" smtClean="0"/>
              <a:t>‹#›</a:t>
            </a:fld>
            <a:endParaRPr lang="en-PH"/>
          </a:p>
        </p:txBody>
      </p:sp>
    </p:spTree>
    <p:extLst>
      <p:ext uri="{BB962C8B-B14F-4D97-AF65-F5344CB8AC3E}">
        <p14:creationId xmlns:p14="http://schemas.microsoft.com/office/powerpoint/2010/main" val="238193772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5EBF32F-BC63-4980-B63C-38E6DDCD6DCF}" type="datetimeFigureOut">
              <a:rPr lang="en-PH" smtClean="0"/>
              <a:t>09/05/2023</a:t>
            </a:fld>
            <a:endParaRPr lang="en-PH"/>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PH"/>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53B6FC94-E8E9-4C29-82AC-899066CC29B1}" type="slidenum">
              <a:rPr lang="en-PH" smtClean="0"/>
              <a:t>‹#›</a:t>
            </a:fld>
            <a:endParaRPr lang="en-PH"/>
          </a:p>
        </p:txBody>
      </p:sp>
    </p:spTree>
    <p:extLst>
      <p:ext uri="{BB962C8B-B14F-4D97-AF65-F5344CB8AC3E}">
        <p14:creationId xmlns:p14="http://schemas.microsoft.com/office/powerpoint/2010/main" val="3483913931"/>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spd="slow">
    <p:push dir="u"/>
  </p:transition>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5.xml" /></Relationships>
</file>

<file path=ppt/slides/_rels/slide21.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png" /><Relationship Id="rId1" Type="http://schemas.openxmlformats.org/officeDocument/2006/relationships/slideLayout" Target="../slideLayouts/slideLayout5.xml" /></Relationships>
</file>

<file path=ppt/slides/_rels/slide22.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5.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EE64B-6DAC-4BEE-A144-8662D7E0F87E}"/>
              </a:ext>
            </a:extLst>
          </p:cNvPr>
          <p:cNvSpPr>
            <a:spLocks noGrp="1"/>
          </p:cNvSpPr>
          <p:nvPr>
            <p:ph type="ctrTitle"/>
          </p:nvPr>
        </p:nvSpPr>
        <p:spPr/>
        <p:txBody>
          <a:bodyPr/>
          <a:lstStyle/>
          <a:p>
            <a:r>
              <a:rPr lang="en-PH" dirty="0">
                <a:latin typeface="Adobe Devanagari" panose="02040503050201020203" pitchFamily="18" charset="0"/>
                <a:cs typeface="Adobe Devanagari" panose="02040503050201020203" pitchFamily="18" charset="0"/>
              </a:rPr>
              <a:t>POWERS OF THE SUPREME COURT</a:t>
            </a:r>
          </a:p>
        </p:txBody>
      </p:sp>
      <p:sp>
        <p:nvSpPr>
          <p:cNvPr id="3" name="Subtitle 2">
            <a:extLst>
              <a:ext uri="{FF2B5EF4-FFF2-40B4-BE49-F238E27FC236}">
                <a16:creationId xmlns:a16="http://schemas.microsoft.com/office/drawing/2014/main" id="{0DBC75B4-F186-4482-8636-A92CF83D5E93}"/>
              </a:ext>
            </a:extLst>
          </p:cNvPr>
          <p:cNvSpPr>
            <a:spLocks noGrp="1"/>
          </p:cNvSpPr>
          <p:nvPr>
            <p:ph type="subTitle" idx="1"/>
          </p:nvPr>
        </p:nvSpPr>
        <p:spPr>
          <a:xfrm>
            <a:off x="762000" y="4059715"/>
            <a:ext cx="10668000" cy="1961788"/>
          </a:xfrm>
        </p:spPr>
        <p:txBody>
          <a:bodyPr>
            <a:normAutofit/>
          </a:bodyPr>
          <a:lstStyle/>
          <a:p>
            <a:r>
              <a:rPr lang="en-PH" sz="2800" dirty="0">
                <a:latin typeface="Arial" panose="020B0604020202020204" pitchFamily="34" charset="0"/>
                <a:cs typeface="Arial" panose="020B0604020202020204" pitchFamily="34" charset="0"/>
              </a:rPr>
              <a:t>As the highest court in the Philippines</a:t>
            </a:r>
          </a:p>
        </p:txBody>
      </p:sp>
    </p:spTree>
    <p:extLst>
      <p:ext uri="{BB962C8B-B14F-4D97-AF65-F5344CB8AC3E}">
        <p14:creationId xmlns:p14="http://schemas.microsoft.com/office/powerpoint/2010/main" val="5733529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5B248C-C5FF-B764-2AFC-A9DC89FF0D0D}"/>
              </a:ext>
            </a:extLst>
          </p:cNvPr>
          <p:cNvSpPr txBox="1"/>
          <p:nvPr/>
        </p:nvSpPr>
        <p:spPr>
          <a:xfrm>
            <a:off x="1005199" y="797510"/>
            <a:ext cx="4055785" cy="5262979"/>
          </a:xfrm>
          <a:prstGeom prst="rect">
            <a:avLst/>
          </a:prstGeom>
          <a:noFill/>
        </p:spPr>
        <p:txBody>
          <a:bodyPr wrap="square" rtlCol="0" anchor="ctr">
            <a:spAutoFit/>
          </a:bodyPr>
          <a:lstStyle/>
          <a:p>
            <a:r>
              <a:rPr lang="en-US" sz="2800" dirty="0">
                <a:latin typeface="Arial" panose="020B0604020202020204" pitchFamily="34" charset="0"/>
                <a:ea typeface="Abadi" panose="02000000000000000000" pitchFamily="2" charset="0"/>
                <a:cs typeface="Arial" panose="020B0604020202020204" pitchFamily="34" charset="0"/>
              </a:rPr>
              <a:t>In civil cases, the MTC can hear cases where the amount involved is up to </a:t>
            </a:r>
            <a:r>
              <a:rPr lang="en-US" sz="2800" dirty="0" err="1">
                <a:latin typeface="Arial" panose="020B0604020202020204" pitchFamily="34" charset="0"/>
                <a:ea typeface="Abadi" panose="02000000000000000000" pitchFamily="2" charset="0"/>
                <a:cs typeface="Arial" panose="020B0604020202020204" pitchFamily="34" charset="0"/>
              </a:rPr>
              <a:t>Php</a:t>
            </a:r>
            <a:r>
              <a:rPr lang="en-US" sz="2800" dirty="0">
                <a:latin typeface="Arial" panose="020B0604020202020204" pitchFamily="34" charset="0"/>
                <a:ea typeface="Abadi" panose="02000000000000000000" pitchFamily="2" charset="0"/>
                <a:cs typeface="Arial" panose="020B0604020202020204" pitchFamily="34" charset="0"/>
              </a:rPr>
              <a:t> 400,000 Examples of civil cases that may be heard by the MTC include small claims cases, unlawful detainer (ejectment) cases, and cases involving property disputes.</a:t>
            </a:r>
          </a:p>
        </p:txBody>
      </p:sp>
      <p:sp>
        <p:nvSpPr>
          <p:cNvPr id="6" name="TextBox 5">
            <a:extLst>
              <a:ext uri="{FF2B5EF4-FFF2-40B4-BE49-F238E27FC236}">
                <a16:creationId xmlns:a16="http://schemas.microsoft.com/office/drawing/2014/main" id="{7C57B1C7-4DFD-BE08-6EF8-498F1ADDBEC1}"/>
              </a:ext>
            </a:extLst>
          </p:cNvPr>
          <p:cNvSpPr txBox="1"/>
          <p:nvPr/>
        </p:nvSpPr>
        <p:spPr>
          <a:xfrm>
            <a:off x="6792802" y="699713"/>
            <a:ext cx="4837185" cy="5693866"/>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In criminal cases, the MTC can hear cases where the maximum penalty is imprisonment for not more than six years or a fine of not more than </a:t>
            </a:r>
            <a:r>
              <a:rPr lang="en-US" sz="2800" dirty="0" err="1">
                <a:latin typeface="Arial" panose="020B0604020202020204" pitchFamily="34" charset="0"/>
                <a:cs typeface="Arial" panose="020B0604020202020204" pitchFamily="34" charset="0"/>
              </a:rPr>
              <a:t>Php</a:t>
            </a:r>
            <a:r>
              <a:rPr lang="en-US" sz="2800" dirty="0">
                <a:latin typeface="Arial" panose="020B0604020202020204" pitchFamily="34" charset="0"/>
                <a:cs typeface="Arial" panose="020B0604020202020204" pitchFamily="34" charset="0"/>
              </a:rPr>
              <a:t> 100,000, or both. Examples of criminal cases that may be heard by the MTC include cases involving violations of city or municipal ordinances, traffic violations, and other minor offenses.</a:t>
            </a:r>
          </a:p>
        </p:txBody>
      </p:sp>
    </p:spTree>
    <p:extLst>
      <p:ext uri="{BB962C8B-B14F-4D97-AF65-F5344CB8AC3E}">
        <p14:creationId xmlns:p14="http://schemas.microsoft.com/office/powerpoint/2010/main" val="236877009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B6CB-9B6F-F65C-B48A-473580CA4BF4}"/>
              </a:ext>
            </a:extLst>
          </p:cNvPr>
          <p:cNvSpPr>
            <a:spLocks noGrp="1"/>
          </p:cNvSpPr>
          <p:nvPr>
            <p:ph type="title"/>
          </p:nvPr>
        </p:nvSpPr>
        <p:spPr/>
        <p:txBody>
          <a:bodyPr/>
          <a:lstStyle/>
          <a:p>
            <a:r>
              <a:rPr lang="en-US" dirty="0"/>
              <a:t>METROPOLITAN Trial court AND MUNICIPAL TRIAL COURTS IN CITIES </a:t>
            </a:r>
          </a:p>
        </p:txBody>
      </p:sp>
      <p:sp>
        <p:nvSpPr>
          <p:cNvPr id="3" name="Content Placeholder 2">
            <a:extLst>
              <a:ext uri="{FF2B5EF4-FFF2-40B4-BE49-F238E27FC236}">
                <a16:creationId xmlns:a16="http://schemas.microsoft.com/office/drawing/2014/main" id="{2757252F-C21F-69B7-BD26-0AE8F7180D87}"/>
              </a:ext>
            </a:extLst>
          </p:cNvPr>
          <p:cNvSpPr>
            <a:spLocks noGrp="1"/>
          </p:cNvSpPr>
          <p:nvPr>
            <p:ph idx="1"/>
          </p:nvPr>
        </p:nvSpPr>
        <p:spPr/>
        <p:txBody>
          <a:bodyPr>
            <a:normAutofit lnSpcReduction="10000"/>
          </a:bodyPr>
          <a:lstStyle/>
          <a:p>
            <a:pPr marL="0" indent="0">
              <a:buNone/>
            </a:pPr>
            <a:r>
              <a:rPr lang="en-US" sz="2800" dirty="0">
                <a:latin typeface="Arial" panose="020B0604020202020204" pitchFamily="34" charset="0"/>
                <a:cs typeface="Arial" panose="020B0604020202020204" pitchFamily="34" charset="0"/>
              </a:rPr>
              <a:t>Municipal Trial Courts in the towns and cities in the Metropolitan Manila area, as distinguished from the other political subdivisions in the Philippines, are referred to as Metropolitan Trial Courts.</a:t>
            </a:r>
          </a:p>
          <a:p>
            <a:pPr marL="0" indent="0">
              <a:buNone/>
            </a:pPr>
            <a:endParaRPr lang="en-US" sz="2800" dirty="0">
              <a:latin typeface="Arial" panose="020B0604020202020204" pitchFamily="34" charset="0"/>
              <a:cs typeface="Arial" panose="020B0604020202020204" pitchFamily="34" charset="0"/>
            </a:endParaRPr>
          </a:p>
          <a:p>
            <a:pPr marL="0" indent="0">
              <a:buNone/>
            </a:pPr>
            <a:r>
              <a:rPr lang="en-US" sz="2800" dirty="0">
                <a:latin typeface="Arial" panose="020B0604020202020204" pitchFamily="34" charset="0"/>
                <a:cs typeface="Arial" panose="020B0604020202020204" pitchFamily="34" charset="0"/>
              </a:rPr>
              <a:t>In the Philippines, the Metropolitan Trial Court (</a:t>
            </a:r>
            <a:r>
              <a:rPr lang="en-US" sz="2800" dirty="0" err="1">
                <a:latin typeface="Arial" panose="020B0604020202020204" pitchFamily="34" charset="0"/>
                <a:cs typeface="Arial" panose="020B0604020202020204" pitchFamily="34" charset="0"/>
              </a:rPr>
              <a:t>MeTC</a:t>
            </a:r>
            <a:r>
              <a:rPr lang="en-US" sz="2800" dirty="0">
                <a:latin typeface="Arial" panose="020B0604020202020204" pitchFamily="34" charset="0"/>
                <a:cs typeface="Arial" panose="020B0604020202020204" pitchFamily="34" charset="0"/>
              </a:rPr>
              <a:t>) is a type of trial court that has jurisdiction over civil and criminal cases arising within its territorial jurisdiction. It is a lower court that handles cases that are less serious in nature compared to those handled by higher courts.</a:t>
            </a:r>
          </a:p>
        </p:txBody>
      </p:sp>
    </p:spTree>
    <p:extLst>
      <p:ext uri="{BB962C8B-B14F-4D97-AF65-F5344CB8AC3E}">
        <p14:creationId xmlns:p14="http://schemas.microsoft.com/office/powerpoint/2010/main" val="377930519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4242E6-76E0-FF36-B367-6A3A94658181}"/>
              </a:ext>
            </a:extLst>
          </p:cNvPr>
          <p:cNvSpPr txBox="1"/>
          <p:nvPr/>
        </p:nvSpPr>
        <p:spPr>
          <a:xfrm>
            <a:off x="6096000" y="1057427"/>
            <a:ext cx="5488846" cy="4832092"/>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In criminal cases, the </a:t>
            </a:r>
            <a:r>
              <a:rPr lang="en-US" sz="2800" dirty="0" err="1">
                <a:latin typeface="Arial" panose="020B0604020202020204" pitchFamily="34" charset="0"/>
                <a:cs typeface="Arial" panose="020B0604020202020204" pitchFamily="34" charset="0"/>
              </a:rPr>
              <a:t>MeTC</a:t>
            </a:r>
            <a:r>
              <a:rPr lang="en-US" sz="2800" dirty="0">
                <a:latin typeface="Arial" panose="020B0604020202020204" pitchFamily="34" charset="0"/>
                <a:cs typeface="Arial" panose="020B0604020202020204" pitchFamily="34" charset="0"/>
              </a:rPr>
              <a:t> can hear cases where the maximum penalty is imprisonment of up to six years or a fine of up to </a:t>
            </a:r>
            <a:r>
              <a:rPr lang="en-US" sz="2800" dirty="0" err="1">
                <a:latin typeface="Arial" panose="020B0604020202020204" pitchFamily="34" charset="0"/>
                <a:cs typeface="Arial" panose="020B0604020202020204" pitchFamily="34" charset="0"/>
              </a:rPr>
              <a:t>Php</a:t>
            </a:r>
            <a:r>
              <a:rPr lang="en-US" sz="2800" dirty="0">
                <a:latin typeface="Arial" panose="020B0604020202020204" pitchFamily="34" charset="0"/>
                <a:cs typeface="Arial" panose="020B0604020202020204" pitchFamily="34" charset="0"/>
              </a:rPr>
              <a:t> 100,000, or both. Examples of criminal cases that may be heard by the </a:t>
            </a:r>
            <a:r>
              <a:rPr lang="en-US" sz="2800" dirty="0" err="1">
                <a:latin typeface="Arial" panose="020B0604020202020204" pitchFamily="34" charset="0"/>
                <a:cs typeface="Arial" panose="020B0604020202020204" pitchFamily="34" charset="0"/>
              </a:rPr>
              <a:t>MeTC</a:t>
            </a:r>
            <a:r>
              <a:rPr lang="en-US" sz="2800" dirty="0">
                <a:latin typeface="Arial" panose="020B0604020202020204" pitchFamily="34" charset="0"/>
                <a:cs typeface="Arial" panose="020B0604020202020204" pitchFamily="34" charset="0"/>
              </a:rPr>
              <a:t> include cases involving violations of city or municipal ordinances, traffic violations, and other minor offenses.</a:t>
            </a:r>
          </a:p>
        </p:txBody>
      </p:sp>
      <p:sp>
        <p:nvSpPr>
          <p:cNvPr id="5" name="TextBox 4">
            <a:extLst>
              <a:ext uri="{FF2B5EF4-FFF2-40B4-BE49-F238E27FC236}">
                <a16:creationId xmlns:a16="http://schemas.microsoft.com/office/drawing/2014/main" id="{29DD4281-4B26-BBEE-A1A3-2D7B29C71979}"/>
              </a:ext>
            </a:extLst>
          </p:cNvPr>
          <p:cNvSpPr txBox="1"/>
          <p:nvPr/>
        </p:nvSpPr>
        <p:spPr>
          <a:xfrm>
            <a:off x="721252" y="1057427"/>
            <a:ext cx="5183230" cy="4832092"/>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In civil cases, the </a:t>
            </a:r>
            <a:r>
              <a:rPr lang="en-US" sz="2800" dirty="0" err="1">
                <a:latin typeface="Arial" panose="020B0604020202020204" pitchFamily="34" charset="0"/>
                <a:cs typeface="Arial" panose="020B0604020202020204" pitchFamily="34" charset="0"/>
              </a:rPr>
              <a:t>MeTC</a:t>
            </a:r>
            <a:r>
              <a:rPr lang="en-US" sz="2800" dirty="0">
                <a:latin typeface="Arial" panose="020B0604020202020204" pitchFamily="34" charset="0"/>
                <a:cs typeface="Arial" panose="020B0604020202020204" pitchFamily="34" charset="0"/>
              </a:rPr>
              <a:t> can hear cases where the amount involved is up to </a:t>
            </a:r>
            <a:r>
              <a:rPr lang="en-US" sz="2800" dirty="0" err="1">
                <a:latin typeface="Arial" panose="020B0604020202020204" pitchFamily="34" charset="0"/>
                <a:cs typeface="Arial" panose="020B0604020202020204" pitchFamily="34" charset="0"/>
              </a:rPr>
              <a:t>Php</a:t>
            </a:r>
            <a:r>
              <a:rPr lang="en-US" sz="2800" dirty="0">
                <a:latin typeface="Arial" panose="020B0604020202020204" pitchFamily="34" charset="0"/>
                <a:cs typeface="Arial" panose="020B0604020202020204" pitchFamily="34" charset="0"/>
              </a:rPr>
              <a:t> 400,000, the same as the Municipal Trial Court. However, the </a:t>
            </a:r>
            <a:r>
              <a:rPr lang="en-US" sz="2800" dirty="0" err="1">
                <a:latin typeface="Arial" panose="020B0604020202020204" pitchFamily="34" charset="0"/>
                <a:cs typeface="Arial" panose="020B0604020202020204" pitchFamily="34" charset="0"/>
              </a:rPr>
              <a:t>MeTC</a:t>
            </a:r>
            <a:r>
              <a:rPr lang="en-US" sz="2800" dirty="0">
                <a:latin typeface="Arial" panose="020B0604020202020204" pitchFamily="34" charset="0"/>
                <a:cs typeface="Arial" panose="020B0604020202020204" pitchFamily="34" charset="0"/>
              </a:rPr>
              <a:t> may also hear cases involving forcible entry and unlawful detainer (ejectment) where the amount of damages or unpaid rentals does not exceed </a:t>
            </a:r>
            <a:r>
              <a:rPr lang="en-US" sz="2800" dirty="0" err="1">
                <a:latin typeface="Arial" panose="020B0604020202020204" pitchFamily="34" charset="0"/>
                <a:cs typeface="Arial" panose="020B0604020202020204" pitchFamily="34" charset="0"/>
              </a:rPr>
              <a:t>Php</a:t>
            </a:r>
            <a:r>
              <a:rPr lang="en-US" sz="2800" dirty="0">
                <a:latin typeface="Arial" panose="020B0604020202020204" pitchFamily="34" charset="0"/>
                <a:cs typeface="Arial" panose="020B0604020202020204" pitchFamily="34" charset="0"/>
              </a:rPr>
              <a:t> 400,000.</a:t>
            </a:r>
          </a:p>
        </p:txBody>
      </p:sp>
    </p:spTree>
    <p:extLst>
      <p:ext uri="{BB962C8B-B14F-4D97-AF65-F5344CB8AC3E}">
        <p14:creationId xmlns:p14="http://schemas.microsoft.com/office/powerpoint/2010/main" val="280678436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DE602-8B60-4841-A7E6-5751EA8BE754}"/>
              </a:ext>
            </a:extLst>
          </p:cNvPr>
          <p:cNvSpPr>
            <a:spLocks noGrp="1"/>
          </p:cNvSpPr>
          <p:nvPr>
            <p:ph type="ctrTitle"/>
          </p:nvPr>
        </p:nvSpPr>
        <p:spPr/>
        <p:txBody>
          <a:bodyPr/>
          <a:lstStyle/>
          <a:p>
            <a:r>
              <a:rPr lang="en-PH" dirty="0"/>
              <a:t>Regional Trial Courts (RTCs) </a:t>
            </a:r>
          </a:p>
        </p:txBody>
      </p:sp>
      <p:sp>
        <p:nvSpPr>
          <p:cNvPr id="3" name="Subtitle 2">
            <a:extLst>
              <a:ext uri="{FF2B5EF4-FFF2-40B4-BE49-F238E27FC236}">
                <a16:creationId xmlns:a16="http://schemas.microsoft.com/office/drawing/2014/main" id="{02F47ED5-FB3A-42C7-BF70-1363C71A3884}"/>
              </a:ext>
            </a:extLst>
          </p:cNvPr>
          <p:cNvSpPr>
            <a:spLocks noGrp="1"/>
          </p:cNvSpPr>
          <p:nvPr>
            <p:ph type="subTitle" idx="1"/>
          </p:nvPr>
        </p:nvSpPr>
        <p:spPr>
          <a:xfrm>
            <a:off x="1524000" y="4034751"/>
            <a:ext cx="9144000" cy="1309255"/>
          </a:xfrm>
        </p:spPr>
        <p:txBody>
          <a:bodyPr>
            <a:normAutofit/>
          </a:bodyPr>
          <a:lstStyle/>
          <a:p>
            <a:r>
              <a:rPr lang="en-PH" sz="2800" dirty="0"/>
              <a:t>Trial courts in the Philippines that have jurisdiction</a:t>
            </a:r>
          </a:p>
        </p:txBody>
      </p:sp>
    </p:spTree>
    <p:extLst>
      <p:ext uri="{BB962C8B-B14F-4D97-AF65-F5344CB8AC3E}">
        <p14:creationId xmlns:p14="http://schemas.microsoft.com/office/powerpoint/2010/main" val="240188793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23F85D-42EA-4AFB-BD85-AECEFBBB20A9}"/>
              </a:ext>
            </a:extLst>
          </p:cNvPr>
          <p:cNvSpPr/>
          <p:nvPr/>
        </p:nvSpPr>
        <p:spPr>
          <a:xfrm>
            <a:off x="362551" y="415318"/>
            <a:ext cx="9609221" cy="2523768"/>
          </a:xfrm>
          <a:prstGeom prst="rect">
            <a:avLst/>
          </a:prstGeom>
        </p:spPr>
        <p:txBody>
          <a:bodyPr wrap="square">
            <a:spAutoFit/>
          </a:bodyPr>
          <a:lstStyle/>
          <a:p>
            <a:r>
              <a:rPr lang="en-PH" sz="2800" dirty="0">
                <a:solidFill>
                  <a:schemeClr val="tx1">
                    <a:lumMod val="75000"/>
                  </a:schemeClr>
                </a:solidFill>
                <a:effectLst>
                  <a:outerShdw blurRad="38100" dist="38100" dir="2700000" algn="tl">
                    <a:srgbClr val="000000">
                      <a:alpha val="43137"/>
                    </a:srgbClr>
                  </a:outerShdw>
                </a:effectLst>
                <a:latin typeface="Segoe UI Historic" panose="020B0502040204020203" pitchFamily="34" charset="0"/>
              </a:rPr>
              <a:t>Regional Trial Courts (RTCs) are trial courts in the Philippines that have jurisdiction over criminal and civil cases within their territorial jurisdiction. These courts are located in each of the </a:t>
            </a:r>
            <a:r>
              <a:rPr lang="en-PH" sz="2800" dirty="0">
                <a:solidFill>
                  <a:srgbClr val="C00000"/>
                </a:solidFill>
                <a:effectLst>
                  <a:outerShdw blurRad="38100" dist="38100" dir="2700000" algn="tl">
                    <a:srgbClr val="000000">
                      <a:alpha val="43137"/>
                    </a:srgbClr>
                  </a:outerShdw>
                </a:effectLst>
                <a:latin typeface="Segoe UI Historic" panose="020B0502040204020203" pitchFamily="34" charset="0"/>
              </a:rPr>
              <a:t>17 regions of the country</a:t>
            </a:r>
            <a:r>
              <a:rPr lang="en-PH" sz="2800" dirty="0">
                <a:solidFill>
                  <a:schemeClr val="tx1">
                    <a:lumMod val="75000"/>
                  </a:schemeClr>
                </a:solidFill>
                <a:effectLst>
                  <a:outerShdw blurRad="38100" dist="38100" dir="2700000" algn="tl">
                    <a:srgbClr val="000000">
                      <a:alpha val="43137"/>
                    </a:srgbClr>
                  </a:outerShdw>
                </a:effectLst>
                <a:latin typeface="Segoe UI Historic" panose="020B0502040204020203" pitchFamily="34" charset="0"/>
              </a:rPr>
              <a:t>, with several branches within each region. </a:t>
            </a:r>
            <a:br>
              <a:rPr lang="en-PH" dirty="0">
                <a:effectLst>
                  <a:outerShdw blurRad="38100" dist="38100" dir="2700000" algn="tl">
                    <a:srgbClr val="000000">
                      <a:alpha val="43137"/>
                    </a:srgbClr>
                  </a:outerShdw>
                </a:effectLst>
              </a:rPr>
            </a:br>
            <a:endParaRPr lang="en-PH" dirty="0">
              <a:effectLst>
                <a:outerShdw blurRad="38100" dist="38100" dir="2700000" algn="tl">
                  <a:srgbClr val="000000">
                    <a:alpha val="43137"/>
                  </a:srgbClr>
                </a:outerShdw>
              </a:effectLst>
            </a:endParaRPr>
          </a:p>
        </p:txBody>
      </p:sp>
      <p:sp>
        <p:nvSpPr>
          <p:cNvPr id="3" name="Rectangle 2">
            <a:extLst>
              <a:ext uri="{FF2B5EF4-FFF2-40B4-BE49-F238E27FC236}">
                <a16:creationId xmlns:a16="http://schemas.microsoft.com/office/drawing/2014/main" id="{F82F5DA5-047D-4E11-9350-9385C13F8FA2}"/>
              </a:ext>
            </a:extLst>
          </p:cNvPr>
          <p:cNvSpPr/>
          <p:nvPr/>
        </p:nvSpPr>
        <p:spPr>
          <a:xfrm>
            <a:off x="362551" y="3057140"/>
            <a:ext cx="9936480" cy="3385542"/>
          </a:xfrm>
          <a:prstGeom prst="rect">
            <a:avLst/>
          </a:prstGeom>
        </p:spPr>
        <p:txBody>
          <a:bodyPr wrap="square">
            <a:spAutoFit/>
          </a:bodyPr>
          <a:lstStyle/>
          <a:p>
            <a:r>
              <a:rPr lang="en-PH" sz="2800" dirty="0">
                <a:solidFill>
                  <a:schemeClr val="tx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RTCs have jurisdiction over cases involving amounts exceeding </a:t>
            </a:r>
            <a:r>
              <a:rPr lang="en-PH" sz="2800"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Php 300,000 </a:t>
            </a:r>
            <a:r>
              <a:rPr lang="en-PH" sz="2800" dirty="0">
                <a:solidFill>
                  <a:schemeClr val="tx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(approximately US$6,000) and all criminal cases not falling within the exclusive jurisdiction of the lower courts. They also have jurisdiction over certain special cases, such as family law cases, cases involving intellectual property, and cases involving violations of environmental laws. </a:t>
            </a:r>
            <a:br>
              <a:rPr lang="en-PH" dirty="0">
                <a:solidFill>
                  <a:schemeClr val="tx1">
                    <a:lumMod val="75000"/>
                  </a:schemeClr>
                </a:solidFill>
                <a:latin typeface="Arial" panose="020B0604020202020204" pitchFamily="34" charset="0"/>
                <a:cs typeface="Arial" panose="020B0604020202020204" pitchFamily="34" charset="0"/>
              </a:rPr>
            </a:br>
            <a:endParaRPr lang="en-PH" dirty="0">
              <a:solidFill>
                <a:schemeClr val="tx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897607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59DE05-0C53-49E6-8A8F-2BEDF4278F5F}"/>
              </a:ext>
            </a:extLst>
          </p:cNvPr>
          <p:cNvSpPr/>
          <p:nvPr/>
        </p:nvSpPr>
        <p:spPr>
          <a:xfrm>
            <a:off x="757186" y="925863"/>
            <a:ext cx="8983580" cy="1815882"/>
          </a:xfrm>
          <a:prstGeom prst="rect">
            <a:avLst/>
          </a:prstGeom>
        </p:spPr>
        <p:txBody>
          <a:bodyPr wrap="square">
            <a:spAutoFit/>
          </a:bodyPr>
          <a:lstStyle/>
          <a:p>
            <a:r>
              <a:rPr lang="en-PH" sz="2800" dirty="0">
                <a:solidFill>
                  <a:schemeClr val="tx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RTCs are presided over by judges appointed by the President of the Philippines. The judges are required to be lawyers and members of the Philippine Bar, and they are appointed for a term of six years.</a:t>
            </a:r>
          </a:p>
        </p:txBody>
      </p:sp>
      <p:sp>
        <p:nvSpPr>
          <p:cNvPr id="3" name="Rectangle 2">
            <a:extLst>
              <a:ext uri="{FF2B5EF4-FFF2-40B4-BE49-F238E27FC236}">
                <a16:creationId xmlns:a16="http://schemas.microsoft.com/office/drawing/2014/main" id="{499A8060-6748-40B8-9349-160078B6599B}"/>
              </a:ext>
            </a:extLst>
          </p:cNvPr>
          <p:cNvSpPr/>
          <p:nvPr/>
        </p:nvSpPr>
        <p:spPr>
          <a:xfrm>
            <a:off x="757186" y="3254481"/>
            <a:ext cx="8762199" cy="2677656"/>
          </a:xfrm>
          <a:prstGeom prst="rect">
            <a:avLst/>
          </a:prstGeom>
        </p:spPr>
        <p:txBody>
          <a:bodyPr wrap="square">
            <a:spAutoFit/>
          </a:bodyPr>
          <a:lstStyle/>
          <a:p>
            <a:r>
              <a:rPr lang="en-PH" sz="2800" dirty="0">
                <a:solidFill>
                  <a:schemeClr val="tx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RTCs are an important part of the Philippine legal system, as they handle a wide variety of cases that affect the lives of ordinary Filipinos. These courts are responsible for ensuring that justice is served in a fair and impartial manner, and they play a vital role in upholding the rule of law in the country.</a:t>
            </a:r>
          </a:p>
        </p:txBody>
      </p:sp>
    </p:spTree>
    <p:extLst>
      <p:ext uri="{BB962C8B-B14F-4D97-AF65-F5344CB8AC3E}">
        <p14:creationId xmlns:p14="http://schemas.microsoft.com/office/powerpoint/2010/main" val="107115988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5F994-86C2-4DCB-9711-5601B8A78BFB}"/>
              </a:ext>
            </a:extLst>
          </p:cNvPr>
          <p:cNvSpPr>
            <a:spLocks noGrp="1"/>
          </p:cNvSpPr>
          <p:nvPr>
            <p:ph type="title"/>
          </p:nvPr>
        </p:nvSpPr>
        <p:spPr/>
        <p:txBody>
          <a:bodyPr/>
          <a:lstStyle/>
          <a:p>
            <a:r>
              <a:rPr lang="en-PH" dirty="0" err="1"/>
              <a:t>Shari'a</a:t>
            </a:r>
            <a:r>
              <a:rPr lang="en-PH" dirty="0"/>
              <a:t> courts </a:t>
            </a:r>
          </a:p>
        </p:txBody>
      </p:sp>
    </p:spTree>
    <p:extLst>
      <p:ext uri="{BB962C8B-B14F-4D97-AF65-F5344CB8AC3E}">
        <p14:creationId xmlns:p14="http://schemas.microsoft.com/office/powerpoint/2010/main" val="74726568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E19FD7-FD4D-4E5B-ABB2-7E0340C4F78A}"/>
              </a:ext>
            </a:extLst>
          </p:cNvPr>
          <p:cNvSpPr/>
          <p:nvPr/>
        </p:nvSpPr>
        <p:spPr>
          <a:xfrm>
            <a:off x="1278556" y="1841701"/>
            <a:ext cx="9634888" cy="3539430"/>
          </a:xfrm>
          <a:prstGeom prst="rect">
            <a:avLst/>
          </a:prstGeom>
        </p:spPr>
        <p:txBody>
          <a:bodyPr wrap="square">
            <a:spAutoFit/>
          </a:bodyPr>
          <a:lstStyle/>
          <a:p>
            <a:r>
              <a:rPr lang="en-PH" sz="2800" dirty="0" err="1">
                <a:solidFill>
                  <a:srgbClr val="FFFF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Shari'a</a:t>
            </a:r>
            <a:r>
              <a:rPr lang="en-PH" sz="2800" dirty="0">
                <a:solidFill>
                  <a:srgbClr val="FFFF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courts are legal systems that operate in many Muslim-majority countries. They are responsible for interpreting and enforcing Islamic law, or </a:t>
            </a:r>
            <a:r>
              <a:rPr lang="en-PH" sz="2800" dirty="0" err="1">
                <a:solidFill>
                  <a:srgbClr val="FFFF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Shari'a</a:t>
            </a:r>
            <a:r>
              <a:rPr lang="en-PH" sz="2800" dirty="0">
                <a:solidFill>
                  <a:srgbClr val="FFFF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which governs a wide range of personal, family, and commercial matters. The exact structure and jurisdiction of these courts vary widely from country to country, but they generally handle matters such as marriage, divorce, inheritance, and financial transactions.</a:t>
            </a:r>
            <a:endParaRPr lang="en-PH"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218519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C47FA2-B967-42EB-8EC4-15361DF3C0F7}"/>
              </a:ext>
            </a:extLst>
          </p:cNvPr>
          <p:cNvSpPr/>
          <p:nvPr/>
        </p:nvSpPr>
        <p:spPr>
          <a:xfrm>
            <a:off x="1363578" y="1485567"/>
            <a:ext cx="8906577" cy="3970318"/>
          </a:xfrm>
          <a:prstGeom prst="rect">
            <a:avLst/>
          </a:prstGeom>
        </p:spPr>
        <p:txBody>
          <a:bodyPr wrap="square">
            <a:spAutoFit/>
          </a:bodyPr>
          <a:lstStyle/>
          <a:p>
            <a:r>
              <a:rPr lang="en-PH" sz="2800" dirty="0" err="1">
                <a:solidFill>
                  <a:srgbClr val="FFFF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Shari'a</a:t>
            </a:r>
            <a:r>
              <a:rPr lang="en-PH" sz="2800" dirty="0">
                <a:solidFill>
                  <a:srgbClr val="FFFF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courts are often seen as controversial due to their strict interpretation of Islamic law, which can conflict with secular laws and human rights standards. Critics argue that they discriminate against women and non-Muslims, and that they are not transparent or accountable enough. Others argue that they are an important aspect of religious freedom and cultural autonomy, and that they provide a valuable service to Muslim communities.</a:t>
            </a:r>
            <a:endParaRPr lang="en-PH"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73540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3D8038-0F0D-40DA-99B3-D6B09B03841C}"/>
              </a:ext>
            </a:extLst>
          </p:cNvPr>
          <p:cNvSpPr/>
          <p:nvPr/>
        </p:nvSpPr>
        <p:spPr>
          <a:xfrm>
            <a:off x="1440581" y="1697322"/>
            <a:ext cx="8078804" cy="4401205"/>
          </a:xfrm>
          <a:prstGeom prst="rect">
            <a:avLst/>
          </a:prstGeom>
        </p:spPr>
        <p:txBody>
          <a:bodyPr wrap="square">
            <a:spAutoFit/>
          </a:bodyPr>
          <a:lstStyle/>
          <a:p>
            <a:r>
              <a:rPr lang="en-PH" sz="2800" dirty="0">
                <a:latin typeface="Arial" panose="020B0604020202020204" pitchFamily="34" charset="0"/>
                <a:cs typeface="Arial" panose="020B0604020202020204" pitchFamily="34" charset="0"/>
              </a:rPr>
              <a:t>Despite their controversies, </a:t>
            </a:r>
            <a:r>
              <a:rPr lang="en-PH" sz="2800" dirty="0" err="1">
                <a:latin typeface="Arial" panose="020B0604020202020204" pitchFamily="34" charset="0"/>
                <a:cs typeface="Arial" panose="020B0604020202020204" pitchFamily="34" charset="0"/>
              </a:rPr>
              <a:t>Shari'a</a:t>
            </a:r>
            <a:r>
              <a:rPr lang="en-PH" sz="2800" dirty="0">
                <a:latin typeface="Arial" panose="020B0604020202020204" pitchFamily="34" charset="0"/>
                <a:cs typeface="Arial" panose="020B0604020202020204" pitchFamily="34" charset="0"/>
              </a:rPr>
              <a:t> courts continue to play a significant role in many Muslim-majority countries, and their influence is spreading to some non-Muslim countries as well. Some countries have attempted to reform or modernize their </a:t>
            </a:r>
            <a:r>
              <a:rPr lang="en-PH" sz="2800" dirty="0" err="1">
                <a:latin typeface="Arial" panose="020B0604020202020204" pitchFamily="34" charset="0"/>
                <a:cs typeface="Arial" panose="020B0604020202020204" pitchFamily="34" charset="0"/>
              </a:rPr>
              <a:t>Shari'a</a:t>
            </a:r>
            <a:r>
              <a:rPr lang="en-PH" sz="2800" dirty="0">
                <a:latin typeface="Arial" panose="020B0604020202020204" pitchFamily="34" charset="0"/>
                <a:cs typeface="Arial" panose="020B0604020202020204" pitchFamily="34" charset="0"/>
              </a:rPr>
              <a:t> courts to address criticisms and improve transparency and accountability.</a:t>
            </a:r>
          </a:p>
          <a:p>
            <a:br>
              <a:rPr lang="en-PH" sz="2800" dirty="0"/>
            </a:br>
            <a:endParaRPr lang="en-PH" sz="2800" dirty="0"/>
          </a:p>
        </p:txBody>
      </p:sp>
    </p:spTree>
    <p:extLst>
      <p:ext uri="{BB962C8B-B14F-4D97-AF65-F5344CB8AC3E}">
        <p14:creationId xmlns:p14="http://schemas.microsoft.com/office/powerpoint/2010/main" val="18997345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417FB-40FA-4E06-AA2C-1D68EC26D6A1}"/>
              </a:ext>
            </a:extLst>
          </p:cNvPr>
          <p:cNvSpPr>
            <a:spLocks noGrp="1"/>
          </p:cNvSpPr>
          <p:nvPr>
            <p:ph type="title"/>
          </p:nvPr>
        </p:nvSpPr>
        <p:spPr>
          <a:xfrm>
            <a:off x="577277" y="293801"/>
            <a:ext cx="9784080" cy="1508760"/>
          </a:xfrm>
        </p:spPr>
        <p:txBody>
          <a:bodyPr/>
          <a:lstStyle/>
          <a:p>
            <a:r>
              <a:rPr lang="en-PH" dirty="0"/>
              <a:t>the Supreme Court has several powers, including:</a:t>
            </a:r>
          </a:p>
        </p:txBody>
      </p:sp>
      <p:sp>
        <p:nvSpPr>
          <p:cNvPr id="3" name="Rectangle 2">
            <a:extLst>
              <a:ext uri="{FF2B5EF4-FFF2-40B4-BE49-F238E27FC236}">
                <a16:creationId xmlns:a16="http://schemas.microsoft.com/office/drawing/2014/main" id="{3EF843B2-8BA1-4CC1-9659-597314D406F2}"/>
              </a:ext>
            </a:extLst>
          </p:cNvPr>
          <p:cNvSpPr/>
          <p:nvPr/>
        </p:nvSpPr>
        <p:spPr>
          <a:xfrm>
            <a:off x="211757" y="1997838"/>
            <a:ext cx="10775242" cy="4154984"/>
          </a:xfrm>
          <a:prstGeom prst="rect">
            <a:avLst/>
          </a:prstGeom>
        </p:spPr>
        <p:txBody>
          <a:bodyPr wrap="square">
            <a:spAutoFit/>
          </a:bodyPr>
          <a:lstStyle/>
          <a:p>
            <a:pPr marL="514350" indent="-514350">
              <a:buAutoNum type="arabicPeriod"/>
            </a:pPr>
            <a:r>
              <a:rPr lang="en-PH" sz="2400" dirty="0">
                <a:solidFill>
                  <a:schemeClr val="tx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Judicial Review: The Supreme Court has the power to review the constitutionality of laws, acts, and executive orders. </a:t>
            </a:r>
          </a:p>
          <a:p>
            <a:pPr marL="514350" indent="-514350">
              <a:buAutoNum type="arabicPeriod"/>
            </a:pPr>
            <a:endParaRPr lang="en-PH" sz="2400" dirty="0">
              <a:solidFill>
                <a:schemeClr val="tx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514350" indent="-514350">
              <a:buAutoNum type="arabicPeriod"/>
            </a:pPr>
            <a:r>
              <a:rPr lang="en-PH" sz="2400" dirty="0">
                <a:solidFill>
                  <a:schemeClr val="tx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Original Jurisdiction: The Supreme Court has original jurisdiction over cases involving ambassadors, public ministers, and consuls, as well as cases involving petitions for certiorari, prohibition, and mandamus against lower courts. </a:t>
            </a:r>
          </a:p>
          <a:p>
            <a:pPr marL="514350" indent="-514350">
              <a:buAutoNum type="arabicPeriod"/>
            </a:pPr>
            <a:endParaRPr lang="en-PH" sz="2400" dirty="0">
              <a:solidFill>
                <a:schemeClr val="tx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514350" indent="-514350">
              <a:buAutoNum type="arabicPeriod"/>
            </a:pPr>
            <a:r>
              <a:rPr lang="en-PH" sz="2400" dirty="0">
                <a:solidFill>
                  <a:schemeClr val="tx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Appellate Jurisdiction: The Supreme Court has appellate jurisdiction over final judgments and orders of lower courts in all cases, including civil and criminal cases.</a:t>
            </a:r>
          </a:p>
        </p:txBody>
      </p:sp>
    </p:spTree>
    <p:extLst>
      <p:ext uri="{BB962C8B-B14F-4D97-AF65-F5344CB8AC3E}">
        <p14:creationId xmlns:p14="http://schemas.microsoft.com/office/powerpoint/2010/main" val="173069878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DAD1F-04A2-4107-A3E5-5234B765EEAA}"/>
              </a:ext>
            </a:extLst>
          </p:cNvPr>
          <p:cNvSpPr>
            <a:spLocks noGrp="1"/>
          </p:cNvSpPr>
          <p:nvPr>
            <p:ph type="title"/>
          </p:nvPr>
        </p:nvSpPr>
        <p:spPr/>
        <p:txBody>
          <a:bodyPr/>
          <a:lstStyle/>
          <a:p>
            <a:r>
              <a:rPr lang="en-PH" dirty="0"/>
              <a:t>There are many examples of </a:t>
            </a:r>
            <a:r>
              <a:rPr lang="en-PH" dirty="0" err="1"/>
              <a:t>Shari'a</a:t>
            </a:r>
            <a:r>
              <a:rPr lang="en-PH" dirty="0"/>
              <a:t> courts operating around the world</a:t>
            </a:r>
          </a:p>
        </p:txBody>
      </p:sp>
      <p:sp>
        <p:nvSpPr>
          <p:cNvPr id="3" name="Text Placeholder 2">
            <a:extLst>
              <a:ext uri="{FF2B5EF4-FFF2-40B4-BE49-F238E27FC236}">
                <a16:creationId xmlns:a16="http://schemas.microsoft.com/office/drawing/2014/main" id="{E96D4DE9-4242-415C-88D3-9D568B776088}"/>
              </a:ext>
            </a:extLst>
          </p:cNvPr>
          <p:cNvSpPr>
            <a:spLocks noGrp="1"/>
          </p:cNvSpPr>
          <p:nvPr>
            <p:ph type="body" idx="1"/>
          </p:nvPr>
        </p:nvSpPr>
        <p:spPr/>
        <p:txBody>
          <a:bodyPr/>
          <a:lstStyle/>
          <a:p>
            <a:r>
              <a:rPr lang="en-PH" dirty="0"/>
              <a:t>SAUDI ARABIA </a:t>
            </a:r>
          </a:p>
        </p:txBody>
      </p:sp>
      <p:pic>
        <p:nvPicPr>
          <p:cNvPr id="7" name="Content Placeholder 6">
            <a:extLst>
              <a:ext uri="{FF2B5EF4-FFF2-40B4-BE49-F238E27FC236}">
                <a16:creationId xmlns:a16="http://schemas.microsoft.com/office/drawing/2014/main" id="{39D25B1D-864F-4559-B24E-D527A6DA996E}"/>
              </a:ext>
            </a:extLst>
          </p:cNvPr>
          <p:cNvPicPr>
            <a:picLocks noGrp="1" noChangeAspect="1"/>
          </p:cNvPicPr>
          <p:nvPr>
            <p:ph sz="half" idx="2"/>
          </p:nvPr>
        </p:nvPicPr>
        <p:blipFill>
          <a:blip r:embed="rId2"/>
          <a:stretch>
            <a:fillRect/>
          </a:stretch>
        </p:blipFill>
        <p:spPr>
          <a:xfrm>
            <a:off x="1206500" y="2853217"/>
            <a:ext cx="4756150" cy="3172453"/>
          </a:xfrm>
          <a:prstGeom prst="rect">
            <a:avLst/>
          </a:prstGeom>
        </p:spPr>
      </p:pic>
      <p:sp>
        <p:nvSpPr>
          <p:cNvPr id="5" name="Text Placeholder 4">
            <a:extLst>
              <a:ext uri="{FF2B5EF4-FFF2-40B4-BE49-F238E27FC236}">
                <a16:creationId xmlns:a16="http://schemas.microsoft.com/office/drawing/2014/main" id="{087ED67C-17DD-4398-A5C5-6BD00DB91313}"/>
              </a:ext>
            </a:extLst>
          </p:cNvPr>
          <p:cNvSpPr>
            <a:spLocks noGrp="1"/>
          </p:cNvSpPr>
          <p:nvPr>
            <p:ph type="body" sz="quarter" idx="3"/>
          </p:nvPr>
        </p:nvSpPr>
        <p:spPr/>
        <p:txBody>
          <a:bodyPr/>
          <a:lstStyle/>
          <a:p>
            <a:r>
              <a:rPr lang="en-PH" dirty="0"/>
              <a:t>IRAN</a:t>
            </a:r>
          </a:p>
        </p:txBody>
      </p:sp>
      <p:pic>
        <p:nvPicPr>
          <p:cNvPr id="8" name="Content Placeholder 7">
            <a:extLst>
              <a:ext uri="{FF2B5EF4-FFF2-40B4-BE49-F238E27FC236}">
                <a16:creationId xmlns:a16="http://schemas.microsoft.com/office/drawing/2014/main" id="{285CD510-30B4-4D5E-B076-19707CCA1BC1}"/>
              </a:ext>
            </a:extLst>
          </p:cNvPr>
          <p:cNvPicPr>
            <a:picLocks noGrp="1" noChangeAspect="1"/>
          </p:cNvPicPr>
          <p:nvPr>
            <p:ph sz="quarter" idx="4"/>
          </p:nvPr>
        </p:nvPicPr>
        <p:blipFill>
          <a:blip r:embed="rId3"/>
          <a:stretch>
            <a:fillRect/>
          </a:stretch>
        </p:blipFill>
        <p:spPr>
          <a:xfrm>
            <a:off x="6230938" y="2717319"/>
            <a:ext cx="4754562" cy="3444249"/>
          </a:xfrm>
          <a:prstGeom prst="rect">
            <a:avLst/>
          </a:prstGeom>
        </p:spPr>
      </p:pic>
    </p:spTree>
    <p:extLst>
      <p:ext uri="{BB962C8B-B14F-4D97-AF65-F5344CB8AC3E}">
        <p14:creationId xmlns:p14="http://schemas.microsoft.com/office/powerpoint/2010/main" val="339688637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460C490-2B04-42C6-9120-1D4264D426FB}"/>
              </a:ext>
            </a:extLst>
          </p:cNvPr>
          <p:cNvSpPr>
            <a:spLocks noGrp="1"/>
          </p:cNvSpPr>
          <p:nvPr>
            <p:ph type="body" idx="1"/>
          </p:nvPr>
        </p:nvSpPr>
        <p:spPr/>
        <p:txBody>
          <a:bodyPr/>
          <a:lstStyle/>
          <a:p>
            <a:r>
              <a:rPr lang="en-PH" dirty="0"/>
              <a:t>Malaysia</a:t>
            </a:r>
          </a:p>
        </p:txBody>
      </p:sp>
      <p:pic>
        <p:nvPicPr>
          <p:cNvPr id="7" name="Content Placeholder 6">
            <a:extLst>
              <a:ext uri="{FF2B5EF4-FFF2-40B4-BE49-F238E27FC236}">
                <a16:creationId xmlns:a16="http://schemas.microsoft.com/office/drawing/2014/main" id="{4A11BA84-2696-4C69-BC0A-AE0F03175B83}"/>
              </a:ext>
            </a:extLst>
          </p:cNvPr>
          <p:cNvPicPr>
            <a:picLocks noGrp="1" noChangeAspect="1"/>
          </p:cNvPicPr>
          <p:nvPr>
            <p:ph sz="half" idx="2"/>
          </p:nvPr>
        </p:nvPicPr>
        <p:blipFill>
          <a:blip r:embed="rId2"/>
          <a:stretch>
            <a:fillRect/>
          </a:stretch>
        </p:blipFill>
        <p:spPr>
          <a:xfrm>
            <a:off x="0" y="2727844"/>
            <a:ext cx="5959069" cy="3494880"/>
          </a:xfrm>
          <a:prstGeom prst="rect">
            <a:avLst/>
          </a:prstGeom>
        </p:spPr>
      </p:pic>
      <p:sp>
        <p:nvSpPr>
          <p:cNvPr id="5" name="Text Placeholder 4">
            <a:extLst>
              <a:ext uri="{FF2B5EF4-FFF2-40B4-BE49-F238E27FC236}">
                <a16:creationId xmlns:a16="http://schemas.microsoft.com/office/drawing/2014/main" id="{EEA63427-05E1-4260-AC48-5932B480944E}"/>
              </a:ext>
            </a:extLst>
          </p:cNvPr>
          <p:cNvSpPr>
            <a:spLocks noGrp="1"/>
          </p:cNvSpPr>
          <p:nvPr>
            <p:ph type="body" sz="quarter" idx="3"/>
          </p:nvPr>
        </p:nvSpPr>
        <p:spPr/>
        <p:txBody>
          <a:bodyPr/>
          <a:lstStyle/>
          <a:p>
            <a:r>
              <a:rPr lang="en-PH" dirty="0"/>
              <a:t>United Arab Emirates</a:t>
            </a:r>
          </a:p>
        </p:txBody>
      </p:sp>
      <p:pic>
        <p:nvPicPr>
          <p:cNvPr id="1028" name="Picture 4" descr="http://3.bp.blogspot.com/-gC22p4MSedw/UOWQnZD0uHI/AAAAAAAADu4/8K8jVXl79h4/s1600/UAE+courts+3.jpg">
            <a:extLst>
              <a:ext uri="{FF2B5EF4-FFF2-40B4-BE49-F238E27FC236}">
                <a16:creationId xmlns:a16="http://schemas.microsoft.com/office/drawing/2014/main" id="{1D5A5D82-CFC5-4E7F-A666-4409F023BE11}"/>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350794" y="2727844"/>
            <a:ext cx="4514850" cy="3494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84428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08C805-8E9D-4466-978B-61A532BE1C8F}"/>
              </a:ext>
            </a:extLst>
          </p:cNvPr>
          <p:cNvSpPr>
            <a:spLocks noGrp="1"/>
          </p:cNvSpPr>
          <p:nvPr>
            <p:ph type="body" idx="1"/>
          </p:nvPr>
        </p:nvSpPr>
        <p:spPr/>
        <p:txBody>
          <a:bodyPr/>
          <a:lstStyle/>
          <a:p>
            <a:r>
              <a:rPr lang="en-PH" dirty="0"/>
              <a:t>Nigeria</a:t>
            </a:r>
          </a:p>
        </p:txBody>
      </p:sp>
      <p:sp>
        <p:nvSpPr>
          <p:cNvPr id="5" name="Text Placeholder 4">
            <a:extLst>
              <a:ext uri="{FF2B5EF4-FFF2-40B4-BE49-F238E27FC236}">
                <a16:creationId xmlns:a16="http://schemas.microsoft.com/office/drawing/2014/main" id="{40AAC872-54E6-47D9-B5DC-78818A579D8F}"/>
              </a:ext>
            </a:extLst>
          </p:cNvPr>
          <p:cNvSpPr>
            <a:spLocks noGrp="1"/>
          </p:cNvSpPr>
          <p:nvPr>
            <p:ph type="body" sz="quarter" idx="3"/>
          </p:nvPr>
        </p:nvSpPr>
        <p:spPr/>
        <p:txBody>
          <a:bodyPr/>
          <a:lstStyle/>
          <a:p>
            <a:r>
              <a:rPr lang="en-PH" dirty="0"/>
              <a:t>Pakistan</a:t>
            </a:r>
          </a:p>
        </p:txBody>
      </p:sp>
      <p:pic>
        <p:nvPicPr>
          <p:cNvPr id="2050" name="Picture 2" descr="http://kwarashariacourt.gov.ng/templates/sharia_court/images/slideshow/21.jpg">
            <a:extLst>
              <a:ext uri="{FF2B5EF4-FFF2-40B4-BE49-F238E27FC236}">
                <a16:creationId xmlns:a16="http://schemas.microsoft.com/office/drawing/2014/main" id="{5DEEFA9B-771C-4823-BE9E-45ADC8A6EB9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37667" y="2656564"/>
            <a:ext cx="5023104" cy="35661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tse4.mm.bing.net/th?id=OIP.v1Y2tlvomYWwOLGn_HxGfAHaEK&amp;pid=Api&amp;P=0">
            <a:extLst>
              <a:ext uri="{FF2B5EF4-FFF2-40B4-BE49-F238E27FC236}">
                <a16:creationId xmlns:a16="http://schemas.microsoft.com/office/drawing/2014/main" id="{D1477249-E48B-4D25-9F40-656A91C4DD2D}"/>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350793" y="2656564"/>
            <a:ext cx="4754879" cy="356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48268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23DB4-641C-472B-AA1D-48C9398E475B}"/>
              </a:ext>
            </a:extLst>
          </p:cNvPr>
          <p:cNvSpPr>
            <a:spLocks noGrp="1"/>
          </p:cNvSpPr>
          <p:nvPr>
            <p:ph type="title"/>
          </p:nvPr>
        </p:nvSpPr>
        <p:spPr/>
        <p:txBody>
          <a:bodyPr/>
          <a:lstStyle/>
          <a:p>
            <a:r>
              <a:rPr lang="en-PH" dirty="0"/>
              <a:t>Court of Appeals</a:t>
            </a:r>
          </a:p>
        </p:txBody>
      </p:sp>
      <p:sp>
        <p:nvSpPr>
          <p:cNvPr id="3" name="Text Placeholder 2">
            <a:extLst>
              <a:ext uri="{FF2B5EF4-FFF2-40B4-BE49-F238E27FC236}">
                <a16:creationId xmlns:a16="http://schemas.microsoft.com/office/drawing/2014/main" id="{1DEF1E68-43C5-40A7-A68B-5981DC5C0061}"/>
              </a:ext>
            </a:extLst>
          </p:cNvPr>
          <p:cNvSpPr>
            <a:spLocks noGrp="1"/>
          </p:cNvSpPr>
          <p:nvPr>
            <p:ph type="body" idx="1"/>
          </p:nvPr>
        </p:nvSpPr>
        <p:spPr/>
        <p:txBody>
          <a:bodyPr>
            <a:normAutofit/>
          </a:bodyPr>
          <a:lstStyle/>
          <a:p>
            <a:r>
              <a:rPr lang="en-PH" sz="2800" dirty="0"/>
              <a:t>(</a:t>
            </a:r>
            <a:r>
              <a:rPr lang="en-PH" sz="2800" dirty="0" err="1"/>
              <a:t>Hukuman</a:t>
            </a:r>
            <a:r>
              <a:rPr lang="en-PH" sz="2800" dirty="0"/>
              <a:t> ng </a:t>
            </a:r>
            <a:r>
              <a:rPr lang="en-PH" sz="2800" dirty="0" err="1"/>
              <a:t>Paghahabol</a:t>
            </a:r>
            <a:r>
              <a:rPr lang="en-PH" sz="2800" dirty="0"/>
              <a:t> ng </a:t>
            </a:r>
            <a:r>
              <a:rPr lang="en-PH" sz="2800" dirty="0" err="1"/>
              <a:t>Pilipinas</a:t>
            </a:r>
            <a:r>
              <a:rPr lang="en-PH" sz="2800" dirty="0"/>
              <a:t>)</a:t>
            </a:r>
          </a:p>
        </p:txBody>
      </p:sp>
    </p:spTree>
    <p:extLst>
      <p:ext uri="{BB962C8B-B14F-4D97-AF65-F5344CB8AC3E}">
        <p14:creationId xmlns:p14="http://schemas.microsoft.com/office/powerpoint/2010/main" val="112251459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0C4EBF-F65F-49D8-B682-03033AC267AD}"/>
              </a:ext>
            </a:extLst>
          </p:cNvPr>
          <p:cNvSpPr/>
          <p:nvPr/>
        </p:nvSpPr>
        <p:spPr>
          <a:xfrm>
            <a:off x="587140" y="647084"/>
            <a:ext cx="10558914" cy="5563831"/>
          </a:xfrm>
          <a:prstGeom prst="rect">
            <a:avLst/>
          </a:prstGeom>
        </p:spPr>
        <p:txBody>
          <a:bodyPr wrap="square">
            <a:spAutoFit/>
          </a:bodyPr>
          <a:lstStyle/>
          <a:p>
            <a:pPr>
              <a:lnSpc>
                <a:spcPct val="150000"/>
              </a:lnSpc>
            </a:pPr>
            <a:r>
              <a:rPr lang="en-PH"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Court of Appeals (</a:t>
            </a:r>
            <a:r>
              <a:rPr lang="en-PH" sz="2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Hukuman</a:t>
            </a:r>
            <a:r>
              <a:rPr lang="en-PH"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ng </a:t>
            </a:r>
            <a:r>
              <a:rPr lang="en-PH" sz="2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Paghahabol</a:t>
            </a:r>
            <a:r>
              <a:rPr lang="en-PH"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ng </a:t>
            </a:r>
            <a:r>
              <a:rPr lang="en-PH" sz="2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Pilipinas</a:t>
            </a:r>
            <a:r>
              <a:rPr lang="en-PH"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marL="285750" indent="-285750">
              <a:lnSpc>
                <a:spcPct val="150000"/>
              </a:lnSpc>
              <a:buFontTx/>
              <a:buChar char="-"/>
            </a:pPr>
            <a:r>
              <a:rPr lang="en-PH"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Is the Philippines' second-highest judicial court, just after the Supreme Court. </a:t>
            </a:r>
          </a:p>
          <a:p>
            <a:pPr marL="285750" indent="-285750">
              <a:lnSpc>
                <a:spcPct val="150000"/>
              </a:lnSpc>
              <a:buFontTx/>
              <a:buChar char="-"/>
            </a:pPr>
            <a:r>
              <a:rPr lang="en-PH"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This was established under </a:t>
            </a:r>
            <a:r>
              <a:rPr lang="en-PH" sz="2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batas</a:t>
            </a:r>
            <a:r>
              <a:rPr lang="en-PH"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PH" sz="2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pambansa</a:t>
            </a:r>
            <a:r>
              <a:rPr lang="en-PH"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PH" sz="2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bilang</a:t>
            </a:r>
            <a:r>
              <a:rPr lang="en-PH"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129 known as " The Judiciary Reorganization Act. Of 1980" </a:t>
            </a:r>
          </a:p>
          <a:p>
            <a:pPr marL="285750" indent="-285750">
              <a:lnSpc>
                <a:spcPct val="150000"/>
              </a:lnSpc>
              <a:buFontTx/>
              <a:buChar char="-"/>
            </a:pPr>
            <a:r>
              <a:rPr lang="en-PH"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The court is composed of one presiding justice and sixty eight associate justice. They are all appointed by the president. </a:t>
            </a:r>
          </a:p>
          <a:p>
            <a:pPr marL="285750" indent="-285750">
              <a:lnSpc>
                <a:spcPct val="150000"/>
              </a:lnSpc>
              <a:buFontTx/>
              <a:buChar char="-"/>
            </a:pPr>
            <a:r>
              <a:rPr lang="en-PH"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It operates in twenty three division each comprising of three members. </a:t>
            </a:r>
          </a:p>
          <a:p>
            <a:pPr marL="285750" indent="-285750">
              <a:lnSpc>
                <a:spcPct val="150000"/>
              </a:lnSpc>
              <a:buFontTx/>
              <a:buChar char="-"/>
            </a:pPr>
            <a:r>
              <a:rPr lang="en-PH"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Court may sit </a:t>
            </a:r>
            <a:r>
              <a:rPr lang="en-PH" sz="2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en</a:t>
            </a:r>
            <a:r>
              <a:rPr lang="en-PH"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banc for the purpose of exercising administrative, ceremonial or other non-adjudicatory functions.</a:t>
            </a:r>
          </a:p>
        </p:txBody>
      </p:sp>
    </p:spTree>
    <p:extLst>
      <p:ext uri="{BB962C8B-B14F-4D97-AF65-F5344CB8AC3E}">
        <p14:creationId xmlns:p14="http://schemas.microsoft.com/office/powerpoint/2010/main" val="8580057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9DC10C-7BAE-4A49-9647-21A0D55D7886}"/>
              </a:ext>
            </a:extLst>
          </p:cNvPr>
          <p:cNvSpPr/>
          <p:nvPr/>
        </p:nvSpPr>
        <p:spPr>
          <a:xfrm>
            <a:off x="388219" y="370085"/>
            <a:ext cx="11415561" cy="6117829"/>
          </a:xfrm>
          <a:prstGeom prst="rect">
            <a:avLst/>
          </a:prstGeom>
        </p:spPr>
        <p:txBody>
          <a:bodyPr wrap="square">
            <a:spAutoFit/>
          </a:bodyPr>
          <a:lstStyle/>
          <a:p>
            <a:pPr>
              <a:lnSpc>
                <a:spcPct val="150000"/>
              </a:lnSpc>
            </a:pPr>
            <a:r>
              <a:rPr lang="en-PH"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Court of Appeals shall have the power to try cases and conduct hearings, receive evidence and perform any and all acts necessary to resolve factual issues raised in </a:t>
            </a:r>
          </a:p>
          <a:p>
            <a:pPr>
              <a:lnSpc>
                <a:spcPct val="150000"/>
              </a:lnSpc>
            </a:pPr>
            <a:endParaRPr lang="en-PH"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lnSpc>
                <a:spcPct val="150000"/>
              </a:lnSpc>
              <a:buAutoNum type="alphaLcParenBoth"/>
            </a:pPr>
            <a:r>
              <a:rPr lang="en-PH"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cases falling within its original jurisdiction, such as actions for annulment of judgments of RTCs, </a:t>
            </a:r>
          </a:p>
          <a:p>
            <a:pPr marL="342900" indent="-342900">
              <a:lnSpc>
                <a:spcPct val="150000"/>
              </a:lnSpc>
              <a:buAutoNum type="alphaLcParenBoth"/>
            </a:pPr>
            <a:endParaRPr lang="en-PH"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lnSpc>
                <a:spcPct val="150000"/>
              </a:lnSpc>
              <a:buAutoNum type="alphaLcParenBoth"/>
            </a:pPr>
            <a:r>
              <a:rPr lang="en-PH"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cases falling within its appellate jurisdiction where a motion for new trial based only on newly discovered evidence is granted by it. The CA has the power to grant and conduct new trials or further proceedings. (As amended by </a:t>
            </a:r>
            <a:r>
              <a:rPr lang="en-PH" sz="2400"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RA No. 7902, February 23, 1995</a:t>
            </a:r>
            <a:r>
              <a:rPr lang="en-PH"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3842482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4659-2E58-4598-84F2-2BD07FCFCE77}"/>
              </a:ext>
            </a:extLst>
          </p:cNvPr>
          <p:cNvSpPr>
            <a:spLocks noGrp="1"/>
          </p:cNvSpPr>
          <p:nvPr>
            <p:ph type="ctrTitle"/>
          </p:nvPr>
        </p:nvSpPr>
        <p:spPr/>
        <p:txBody>
          <a:bodyPr/>
          <a:lstStyle/>
          <a:p>
            <a:r>
              <a:rPr lang="en-PH" dirty="0" err="1"/>
              <a:t>Sandiganbayan</a:t>
            </a:r>
            <a:r>
              <a:rPr lang="en-PH" dirty="0"/>
              <a:t> (SB)</a:t>
            </a:r>
          </a:p>
        </p:txBody>
      </p:sp>
    </p:spTree>
    <p:extLst>
      <p:ext uri="{BB962C8B-B14F-4D97-AF65-F5344CB8AC3E}">
        <p14:creationId xmlns:p14="http://schemas.microsoft.com/office/powerpoint/2010/main" val="219327586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25A9BD-39F0-4F75-A82E-29A2139D5553}"/>
              </a:ext>
            </a:extLst>
          </p:cNvPr>
          <p:cNvSpPr/>
          <p:nvPr/>
        </p:nvSpPr>
        <p:spPr>
          <a:xfrm>
            <a:off x="1296201" y="1358827"/>
            <a:ext cx="9955731" cy="4401205"/>
          </a:xfrm>
          <a:prstGeom prst="rect">
            <a:avLst/>
          </a:prstGeom>
        </p:spPr>
        <p:txBody>
          <a:bodyPr wrap="square">
            <a:spAutoFit/>
          </a:bodyPr>
          <a:lstStyle/>
          <a:p>
            <a:r>
              <a:rPr lang="en-PH" sz="2800" dirty="0">
                <a:latin typeface="Arial" panose="020B0604020202020204" pitchFamily="34" charset="0"/>
                <a:cs typeface="Arial" panose="020B0604020202020204" pitchFamily="34" charset="0"/>
              </a:rPr>
              <a:t>The </a:t>
            </a:r>
            <a:r>
              <a:rPr lang="en-PH" sz="2800" dirty="0" err="1">
                <a:latin typeface="Arial" panose="020B0604020202020204" pitchFamily="34" charset="0"/>
                <a:cs typeface="Arial" panose="020B0604020202020204" pitchFamily="34" charset="0"/>
              </a:rPr>
              <a:t>Sandiganbayan</a:t>
            </a:r>
            <a:r>
              <a:rPr lang="en-PH" sz="2800" dirty="0">
                <a:latin typeface="Arial" panose="020B0604020202020204" pitchFamily="34" charset="0"/>
                <a:cs typeface="Arial" panose="020B0604020202020204" pitchFamily="34" charset="0"/>
              </a:rPr>
              <a:t> (SB) tries and decides criminal and civil cases against government officials and employees accused of graft and corruption and similar other offenses. In republic act no. 3019, The </a:t>
            </a:r>
            <a:r>
              <a:rPr lang="en-PH" sz="2800" dirty="0" err="1">
                <a:latin typeface="Arial" panose="020B0604020202020204" pitchFamily="34" charset="0"/>
                <a:cs typeface="Arial" panose="020B0604020202020204" pitchFamily="34" charset="0"/>
              </a:rPr>
              <a:t>Batasang</a:t>
            </a:r>
            <a:r>
              <a:rPr lang="en-PH" sz="2800" dirty="0">
                <a:latin typeface="Arial" panose="020B0604020202020204" pitchFamily="34" charset="0"/>
                <a:cs typeface="Arial" panose="020B0604020202020204" pitchFamily="34" charset="0"/>
              </a:rPr>
              <a:t> Pambansa shall create a special court, to be known as </a:t>
            </a:r>
            <a:r>
              <a:rPr lang="en-PH" sz="2800" dirty="0" err="1">
                <a:latin typeface="Arial" panose="020B0604020202020204" pitchFamily="34" charset="0"/>
                <a:cs typeface="Arial" panose="020B0604020202020204" pitchFamily="34" charset="0"/>
              </a:rPr>
              <a:t>Sandiganbayan</a:t>
            </a:r>
            <a:r>
              <a:rPr lang="en-PH" sz="2800" dirty="0">
                <a:latin typeface="Arial" panose="020B0604020202020204" pitchFamily="34" charset="0"/>
                <a:cs typeface="Arial" panose="020B0604020202020204" pitchFamily="34" charset="0"/>
              </a:rPr>
              <a:t>, which shall have jurisdiction over criminal and civil cases involving graft and corrupt practices and such other offenses committed by public officers and employees, including those in government-owned or controlled corporations, in relation to their office as may be determined by law.</a:t>
            </a:r>
          </a:p>
        </p:txBody>
      </p:sp>
    </p:spTree>
    <p:extLst>
      <p:ext uri="{BB962C8B-B14F-4D97-AF65-F5344CB8AC3E}">
        <p14:creationId xmlns:p14="http://schemas.microsoft.com/office/powerpoint/2010/main" val="141307840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D01D8-B915-46BD-A6FB-B17D255FC9B1}"/>
              </a:ext>
            </a:extLst>
          </p:cNvPr>
          <p:cNvSpPr>
            <a:spLocks noGrp="1"/>
          </p:cNvSpPr>
          <p:nvPr>
            <p:ph type="ctrTitle"/>
          </p:nvPr>
        </p:nvSpPr>
        <p:spPr/>
        <p:txBody>
          <a:bodyPr/>
          <a:lstStyle/>
          <a:p>
            <a:r>
              <a:rPr lang="en-PH" dirty="0"/>
              <a:t>The Court of Tax Appeals</a:t>
            </a:r>
          </a:p>
        </p:txBody>
      </p:sp>
    </p:spTree>
    <p:extLst>
      <p:ext uri="{BB962C8B-B14F-4D97-AF65-F5344CB8AC3E}">
        <p14:creationId xmlns:p14="http://schemas.microsoft.com/office/powerpoint/2010/main" val="1238052071"/>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FC75A2-16AC-488B-9670-15D065175DE5}"/>
              </a:ext>
            </a:extLst>
          </p:cNvPr>
          <p:cNvSpPr/>
          <p:nvPr/>
        </p:nvSpPr>
        <p:spPr>
          <a:xfrm>
            <a:off x="503723" y="823325"/>
            <a:ext cx="8258475" cy="2246769"/>
          </a:xfrm>
          <a:prstGeom prst="rect">
            <a:avLst/>
          </a:prstGeom>
        </p:spPr>
        <p:txBody>
          <a:bodyPr wrap="square">
            <a:spAutoFit/>
          </a:bodyPr>
          <a:lstStyle/>
          <a:p>
            <a:r>
              <a:rPr lang="en-PH"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Court of Tax Appeals was originally created by virtue of Republic Act. No. 1125 (R.A.1125) which was enacted on June 16, 1954, composed of three (3) Judges with Mariano B. </a:t>
            </a:r>
            <a:r>
              <a:rPr lang="en-PH" sz="2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Nable</a:t>
            </a:r>
            <a:r>
              <a:rPr lang="en-PH"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as the first Presiding Judge.</a:t>
            </a:r>
          </a:p>
        </p:txBody>
      </p:sp>
      <p:sp>
        <p:nvSpPr>
          <p:cNvPr id="3" name="Rectangle 2">
            <a:extLst>
              <a:ext uri="{FF2B5EF4-FFF2-40B4-BE49-F238E27FC236}">
                <a16:creationId xmlns:a16="http://schemas.microsoft.com/office/drawing/2014/main" id="{2E0319E8-63FD-4412-9A9B-C2A8ECB74A50}"/>
              </a:ext>
            </a:extLst>
          </p:cNvPr>
          <p:cNvSpPr/>
          <p:nvPr/>
        </p:nvSpPr>
        <p:spPr>
          <a:xfrm>
            <a:off x="503723" y="3429000"/>
            <a:ext cx="8422104" cy="2677656"/>
          </a:xfrm>
          <a:prstGeom prst="rect">
            <a:avLst/>
          </a:prstGeom>
        </p:spPr>
        <p:txBody>
          <a:bodyPr wrap="square">
            <a:spAutoFit/>
          </a:bodyPr>
          <a:lstStyle/>
          <a:p>
            <a:r>
              <a:rPr lang="en-PH"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With the passage of Republic Act Number 9282 (R.A. 9282) on April 23, 2004, the CTA became an appellate Court, equal in rank to the Court of Appeals. Under Section 1 of the new law, the Court is headed by a Presiding Justice and assisted by five (5) Associate Justices.</a:t>
            </a:r>
          </a:p>
        </p:txBody>
      </p:sp>
    </p:spTree>
    <p:extLst>
      <p:ext uri="{BB962C8B-B14F-4D97-AF65-F5344CB8AC3E}">
        <p14:creationId xmlns:p14="http://schemas.microsoft.com/office/powerpoint/2010/main" val="354019627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B5A33A-A5BE-46C8-AAC2-B2519E471F25}"/>
              </a:ext>
            </a:extLst>
          </p:cNvPr>
          <p:cNvSpPr/>
          <p:nvPr/>
        </p:nvSpPr>
        <p:spPr>
          <a:xfrm>
            <a:off x="529390" y="982176"/>
            <a:ext cx="10626289" cy="4893647"/>
          </a:xfrm>
          <a:prstGeom prst="rect">
            <a:avLst/>
          </a:prstGeom>
        </p:spPr>
        <p:txBody>
          <a:bodyPr wrap="square">
            <a:spAutoFit/>
          </a:bodyPr>
          <a:lstStyle/>
          <a:p>
            <a:r>
              <a:rPr lang="en-PH" sz="2400" dirty="0">
                <a:solidFill>
                  <a:schemeClr val="tx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 Administrative Supervision: The Supreme Court has administrative supervision over all lower courts and their personnel. </a:t>
            </a:r>
          </a:p>
          <a:p>
            <a:endParaRPr lang="en-PH" sz="2400" dirty="0">
              <a:solidFill>
                <a:schemeClr val="tx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n-PH" sz="2400" dirty="0">
                <a:solidFill>
                  <a:schemeClr val="tx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5. Rulemaking Power: The Supreme Court has the power to promulgate rules concerning the protection and enforcement of constitutional rights, pleading, practice, and procedure in all courts. </a:t>
            </a:r>
          </a:p>
          <a:p>
            <a:endParaRPr lang="en-PH" sz="2400" dirty="0">
              <a:solidFill>
                <a:schemeClr val="tx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n-PH" sz="2400" dirty="0">
                <a:solidFill>
                  <a:schemeClr val="tx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6. Disciplinary Power: The Supreme Court has the power to discipline judges and lawyers for misconduct. </a:t>
            </a:r>
          </a:p>
          <a:p>
            <a:endParaRPr lang="en-PH" sz="2400" dirty="0">
              <a:solidFill>
                <a:schemeClr val="tx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n-PH" sz="2400" dirty="0">
                <a:solidFill>
                  <a:schemeClr val="tx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7. Advisory Power: The Supreme Court may issue advisory opinions upon the request of the President or the Congress on matters of law and constitutionality.</a:t>
            </a:r>
          </a:p>
        </p:txBody>
      </p:sp>
    </p:spTree>
    <p:extLst>
      <p:ext uri="{BB962C8B-B14F-4D97-AF65-F5344CB8AC3E}">
        <p14:creationId xmlns:p14="http://schemas.microsoft.com/office/powerpoint/2010/main" val="2895343938"/>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22BA0E-3B83-4F75-9C6C-97C808FA4964}"/>
              </a:ext>
            </a:extLst>
          </p:cNvPr>
          <p:cNvSpPr/>
          <p:nvPr/>
        </p:nvSpPr>
        <p:spPr>
          <a:xfrm>
            <a:off x="3048000" y="1720840"/>
            <a:ext cx="6096000" cy="646331"/>
          </a:xfrm>
          <a:prstGeom prst="rect">
            <a:avLst/>
          </a:prstGeom>
        </p:spPr>
        <p:txBody>
          <a:bodyPr>
            <a:spAutoFit/>
          </a:bodyPr>
          <a:lstStyle/>
          <a:p>
            <a:br>
              <a:rPr lang="en-PH" b="1" dirty="0">
                <a:solidFill>
                  <a:srgbClr val="1C1E21"/>
                </a:solidFill>
                <a:latin typeface="inherit"/>
              </a:rPr>
            </a:br>
            <a:endParaRPr lang="en-PH" dirty="0"/>
          </a:p>
        </p:txBody>
      </p:sp>
      <p:sp>
        <p:nvSpPr>
          <p:cNvPr id="3" name="Rectangle 2">
            <a:extLst>
              <a:ext uri="{FF2B5EF4-FFF2-40B4-BE49-F238E27FC236}">
                <a16:creationId xmlns:a16="http://schemas.microsoft.com/office/drawing/2014/main" id="{32832A79-8813-4256-BA3A-E29FED1ABE9C}"/>
              </a:ext>
            </a:extLst>
          </p:cNvPr>
          <p:cNvSpPr/>
          <p:nvPr/>
        </p:nvSpPr>
        <p:spPr>
          <a:xfrm>
            <a:off x="1097187" y="1228397"/>
            <a:ext cx="9997626" cy="4401205"/>
          </a:xfrm>
          <a:prstGeom prst="rect">
            <a:avLst/>
          </a:prstGeom>
        </p:spPr>
        <p:txBody>
          <a:bodyPr wrap="square">
            <a:spAutoFit/>
          </a:bodyPr>
          <a:lstStyle/>
          <a:p>
            <a:r>
              <a:rPr lang="en-PH" sz="2800" dirty="0">
                <a:latin typeface="Arial" panose="020B0604020202020204" pitchFamily="34" charset="0"/>
                <a:cs typeface="Arial" panose="020B0604020202020204" pitchFamily="34" charset="0"/>
              </a:rPr>
              <a:t>They shall have the same qualifications, rank, category, salary, emoluments and other privileges, be subject to the same inhibitions and disqualifications and enjoy the same retirement and other benefits as those provided for under existing laws for the Presiding Justice and Associate Justices of the Court of Appeals. A decision of a division of the CTA may be appealed to the CTA </a:t>
            </a:r>
            <a:r>
              <a:rPr lang="en-PH" sz="2800" dirty="0" err="1">
                <a:latin typeface="Arial" panose="020B0604020202020204" pitchFamily="34" charset="0"/>
                <a:cs typeface="Arial" panose="020B0604020202020204" pitchFamily="34" charset="0"/>
              </a:rPr>
              <a:t>En</a:t>
            </a:r>
            <a:r>
              <a:rPr lang="en-PH" sz="2800" dirty="0">
                <a:latin typeface="Arial" panose="020B0604020202020204" pitchFamily="34" charset="0"/>
                <a:cs typeface="Arial" panose="020B0604020202020204" pitchFamily="34" charset="0"/>
              </a:rPr>
              <a:t> Banc, and the latter's decision may further be appealed by verified petition for certiorari to the Supreme Court.</a:t>
            </a:r>
          </a:p>
          <a:p>
            <a:r>
              <a:rPr lang="en-PH" sz="2800" dirty="0">
                <a:latin typeface="Arial" panose="020B0604020202020204" pitchFamily="34" charset="0"/>
                <a:cs typeface="Arial" panose="020B0604020202020204" pitchFamily="34" charset="0"/>
              </a:rPr>
              <a:t>Enter</a:t>
            </a:r>
          </a:p>
        </p:txBody>
      </p:sp>
    </p:spTree>
    <p:extLst>
      <p:ext uri="{BB962C8B-B14F-4D97-AF65-F5344CB8AC3E}">
        <p14:creationId xmlns:p14="http://schemas.microsoft.com/office/powerpoint/2010/main" val="369879308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09F065-7832-4FBC-8541-891043CABB9D}"/>
              </a:ext>
            </a:extLst>
          </p:cNvPr>
          <p:cNvSpPr/>
          <p:nvPr/>
        </p:nvSpPr>
        <p:spPr>
          <a:xfrm>
            <a:off x="1142197" y="1228397"/>
            <a:ext cx="9397465" cy="4401205"/>
          </a:xfrm>
          <a:prstGeom prst="rect">
            <a:avLst/>
          </a:prstGeom>
        </p:spPr>
        <p:txBody>
          <a:bodyPr wrap="square">
            <a:spAutoFit/>
          </a:bodyPr>
          <a:lstStyle/>
          <a:p>
            <a:r>
              <a:rPr lang="en-PH" sz="2800" dirty="0">
                <a:latin typeface="Arial" panose="020B0604020202020204" pitchFamily="34" charset="0"/>
                <a:cs typeface="Arial" panose="020B0604020202020204" pitchFamily="34" charset="0"/>
              </a:rPr>
              <a:t>On June 12, 2008, Republic Act Number 9503 (R.A. 9503) was enacted and took effect on July 5, 2008. This enlarged the organizational structure of the CTA by creating a Third Division and providing for three additional justices. Hence, the CTA is now composed of one Presiding Justice and eight Associate Justices. The CTA may sit </a:t>
            </a:r>
            <a:r>
              <a:rPr lang="en-PH" sz="2800" dirty="0" err="1">
                <a:latin typeface="Arial" panose="020B0604020202020204" pitchFamily="34" charset="0"/>
                <a:cs typeface="Arial" panose="020B0604020202020204" pitchFamily="34" charset="0"/>
              </a:rPr>
              <a:t>en</a:t>
            </a:r>
            <a:r>
              <a:rPr lang="en-PH" sz="2800" dirty="0">
                <a:latin typeface="Arial" panose="020B0604020202020204" pitchFamily="34" charset="0"/>
                <a:cs typeface="Arial" panose="020B0604020202020204" pitchFamily="34" charset="0"/>
              </a:rPr>
              <a:t> banc or in three divisions with each division consisting of three justices. The CTA, as one of the courts comprising the Philippine Judiciary, is under the supervision of the Supreme Court of the Philippines.</a:t>
            </a:r>
          </a:p>
        </p:txBody>
      </p:sp>
    </p:spTree>
    <p:extLst>
      <p:ext uri="{BB962C8B-B14F-4D97-AF65-F5344CB8AC3E}">
        <p14:creationId xmlns:p14="http://schemas.microsoft.com/office/powerpoint/2010/main" val="3462813896"/>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A6144D-2E6D-4C8C-8994-B50D91992C75}"/>
              </a:ext>
            </a:extLst>
          </p:cNvPr>
          <p:cNvSpPr/>
          <p:nvPr/>
        </p:nvSpPr>
        <p:spPr>
          <a:xfrm>
            <a:off x="698500" y="960041"/>
            <a:ext cx="9918700" cy="5262979"/>
          </a:xfrm>
          <a:prstGeom prst="rect">
            <a:avLst/>
          </a:prstGeom>
        </p:spPr>
        <p:txBody>
          <a:bodyPr wrap="square">
            <a:spAutoFit/>
          </a:bodyPr>
          <a:lstStyle/>
          <a:p>
            <a:r>
              <a:rPr lang="en-PH"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Supreme Court colloquially referred to as the Korte Suprema is the highest court in the </a:t>
            </a:r>
            <a:r>
              <a:rPr lang="en-PH" sz="2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Philippines.Under</a:t>
            </a:r>
            <a:r>
              <a:rPr lang="en-PH"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the Constitution, the Supreme Court shall be composed of a Chief Justice and fourteen Associate </a:t>
            </a:r>
            <a:r>
              <a:rPr lang="en-PH" sz="2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Justices.It</a:t>
            </a:r>
            <a:r>
              <a:rPr lang="en-PH"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may sit </a:t>
            </a:r>
            <a:r>
              <a:rPr lang="en-PH" sz="2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en</a:t>
            </a:r>
            <a:r>
              <a:rPr lang="en-PH"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banc or, in its discretion, in divisions of three, five, or seven members. (Art. VIII, §4) Its members shall be appointed by the President from a list of at least three nominees prepared by the Judicial and Bar Council for every vacancy, without need of confirmation by the Commission on Appointments. (Art. VIII, §9)Under Article VIII, §1 of the Constitution, the judicial power shall be vested in one Supreme Court and in such lower courts as may be provided by law.</a:t>
            </a:r>
          </a:p>
        </p:txBody>
      </p:sp>
    </p:spTree>
    <p:extLst>
      <p:ext uri="{BB962C8B-B14F-4D97-AF65-F5344CB8AC3E}">
        <p14:creationId xmlns:p14="http://schemas.microsoft.com/office/powerpoint/2010/main" val="511386246"/>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EAF76C-E6FD-4DC0-AD3F-692A7F349004}"/>
              </a:ext>
            </a:extLst>
          </p:cNvPr>
          <p:cNvSpPr/>
          <p:nvPr/>
        </p:nvSpPr>
        <p:spPr>
          <a:xfrm>
            <a:off x="1016000" y="797510"/>
            <a:ext cx="9194800" cy="5262979"/>
          </a:xfrm>
          <a:prstGeom prst="rect">
            <a:avLst/>
          </a:prstGeom>
        </p:spPr>
        <p:txBody>
          <a:bodyPr wrap="square">
            <a:spAutoFit/>
          </a:bodyPr>
          <a:lstStyle/>
          <a:p>
            <a:r>
              <a:rPr lang="en-PH"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This power includes the duty to settle actual controversies involving rights that are legally demandable and enforceable and to determine if any branch or instrumentality of government has acted with grave abuse of discretion amounting to lack of excess of </a:t>
            </a:r>
            <a:r>
              <a:rPr lang="en-PH" sz="2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jurisdiction.The</a:t>
            </a:r>
            <a:r>
              <a:rPr lang="en-PH"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Supreme Court has both original and appellate jurisdiction. It exercises original jurisdiction (cases are directly filed with the SC in the first instance without passing through any of the lower courts) over cases affecting ambassadors, other public ministers and consuls, and over petitions for certiorari, prohibition, mandamus, quo </a:t>
            </a:r>
            <a:r>
              <a:rPr lang="en-PH" sz="2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warranto</a:t>
            </a:r>
            <a:r>
              <a:rPr lang="en-PH"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and habeas corpus.</a:t>
            </a:r>
          </a:p>
        </p:txBody>
      </p:sp>
    </p:spTree>
    <p:extLst>
      <p:ext uri="{BB962C8B-B14F-4D97-AF65-F5344CB8AC3E}">
        <p14:creationId xmlns:p14="http://schemas.microsoft.com/office/powerpoint/2010/main" val="1500480278"/>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7E5FB1-8A68-48EB-9C92-8BEECD734DAA}"/>
              </a:ext>
            </a:extLst>
          </p:cNvPr>
          <p:cNvSpPr/>
          <p:nvPr/>
        </p:nvSpPr>
        <p:spPr>
          <a:xfrm>
            <a:off x="1295400" y="1228397"/>
            <a:ext cx="8521700" cy="4401205"/>
          </a:xfrm>
          <a:prstGeom prst="rect">
            <a:avLst/>
          </a:prstGeom>
        </p:spPr>
        <p:txBody>
          <a:bodyPr wrap="square">
            <a:spAutoFit/>
          </a:bodyPr>
          <a:lstStyle/>
          <a:p>
            <a:r>
              <a:rPr lang="en-PH" sz="2800" dirty="0">
                <a:latin typeface="Arial" panose="020B0604020202020204" pitchFamily="34" charset="0"/>
                <a:cs typeface="Arial" panose="020B0604020202020204" pitchFamily="34" charset="0"/>
              </a:rPr>
              <a:t>(Art. VIII, §5(1)). It also has original jurisdiction over writs of amparo, habeas data and the environmental writ of </a:t>
            </a:r>
            <a:r>
              <a:rPr lang="en-PH" sz="2800" dirty="0" err="1">
                <a:latin typeface="Arial" panose="020B0604020202020204" pitchFamily="34" charset="0"/>
                <a:cs typeface="Arial" panose="020B0604020202020204" pitchFamily="34" charset="0"/>
              </a:rPr>
              <a:t>kalikasan</a:t>
            </a:r>
            <a:r>
              <a:rPr lang="en-PH" sz="2800" dirty="0">
                <a:latin typeface="Arial" panose="020B0604020202020204" pitchFamily="34" charset="0"/>
                <a:cs typeface="Arial" panose="020B0604020202020204" pitchFamily="34" charset="0"/>
              </a:rPr>
              <a:t>. On the other hand, the SC has appellate jurisdiction to review, revise, reverse, modify, or affirm final judgments, and orders of the lower courts in: a) All cases in which the constitutionality or validity of any treaty, international or executive agreement, law, presidential decree, proclamation, order, instruction, ordinance, or regulation is in question.</a:t>
            </a:r>
          </a:p>
        </p:txBody>
      </p:sp>
    </p:spTree>
    <p:extLst>
      <p:ext uri="{BB962C8B-B14F-4D97-AF65-F5344CB8AC3E}">
        <p14:creationId xmlns:p14="http://schemas.microsoft.com/office/powerpoint/2010/main" val="2740013261"/>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A93B65-2F52-4F85-8FD5-587187A9BA7A}"/>
              </a:ext>
            </a:extLst>
          </p:cNvPr>
          <p:cNvSpPr/>
          <p:nvPr/>
        </p:nvSpPr>
        <p:spPr>
          <a:xfrm>
            <a:off x="731520" y="969549"/>
            <a:ext cx="9211377" cy="5262979"/>
          </a:xfrm>
          <a:prstGeom prst="rect">
            <a:avLst/>
          </a:prstGeom>
        </p:spPr>
        <p:txBody>
          <a:bodyPr wrap="square">
            <a:spAutoFit/>
          </a:bodyPr>
          <a:lstStyle/>
          <a:p>
            <a:r>
              <a:rPr lang="en-PH" sz="2800" dirty="0">
                <a:latin typeface="Arial" panose="020B0604020202020204" pitchFamily="34" charset="0"/>
                <a:cs typeface="Arial" panose="020B0604020202020204" pitchFamily="34" charset="0"/>
              </a:rPr>
              <a:t>(b) All cases involving the legality of any tax, impost, assessment, or toll, or any penalty imposed in relation thereto. </a:t>
            </a:r>
          </a:p>
          <a:p>
            <a:endParaRPr lang="en-PH" sz="2800" dirty="0">
              <a:latin typeface="Arial" panose="020B0604020202020204" pitchFamily="34" charset="0"/>
              <a:cs typeface="Arial" panose="020B0604020202020204" pitchFamily="34" charset="0"/>
            </a:endParaRPr>
          </a:p>
          <a:p>
            <a:r>
              <a:rPr lang="en-PH" sz="2800" dirty="0">
                <a:latin typeface="Arial" panose="020B0604020202020204" pitchFamily="34" charset="0"/>
                <a:cs typeface="Arial" panose="020B0604020202020204" pitchFamily="34" charset="0"/>
              </a:rPr>
              <a:t>(c) All cases in which the jurisdiction of any lower court is in issue.</a:t>
            </a:r>
          </a:p>
          <a:p>
            <a:endParaRPr lang="en-PH" sz="2800" dirty="0">
              <a:latin typeface="Arial" panose="020B0604020202020204" pitchFamily="34" charset="0"/>
              <a:cs typeface="Arial" panose="020B0604020202020204" pitchFamily="34" charset="0"/>
            </a:endParaRPr>
          </a:p>
          <a:p>
            <a:r>
              <a:rPr lang="en-PH" sz="2800" dirty="0">
                <a:latin typeface="Arial" panose="020B0604020202020204" pitchFamily="34" charset="0"/>
                <a:cs typeface="Arial" panose="020B0604020202020204" pitchFamily="34" charset="0"/>
              </a:rPr>
              <a:t> (d) All criminal cases in which the penalty imposed is reclusion </a:t>
            </a:r>
            <a:r>
              <a:rPr lang="en-PH" sz="2800" dirty="0" err="1">
                <a:latin typeface="Arial" panose="020B0604020202020204" pitchFamily="34" charset="0"/>
                <a:cs typeface="Arial" panose="020B0604020202020204" pitchFamily="34" charset="0"/>
              </a:rPr>
              <a:t>perpetua</a:t>
            </a:r>
            <a:r>
              <a:rPr lang="en-PH" sz="2800" dirty="0">
                <a:latin typeface="Arial" panose="020B0604020202020204" pitchFamily="34" charset="0"/>
                <a:cs typeface="Arial" panose="020B0604020202020204" pitchFamily="34" charset="0"/>
              </a:rPr>
              <a:t> or higher.</a:t>
            </a:r>
          </a:p>
          <a:p>
            <a:endParaRPr lang="en-PH" sz="2800" dirty="0">
              <a:latin typeface="Arial" panose="020B0604020202020204" pitchFamily="34" charset="0"/>
              <a:cs typeface="Arial" panose="020B0604020202020204" pitchFamily="34" charset="0"/>
            </a:endParaRPr>
          </a:p>
          <a:p>
            <a:r>
              <a:rPr lang="en-PH" sz="2800" dirty="0">
                <a:latin typeface="Arial" panose="020B0604020202020204" pitchFamily="34" charset="0"/>
                <a:cs typeface="Arial" panose="020B0604020202020204" pitchFamily="34" charset="0"/>
              </a:rPr>
              <a:t> (e) All cases in which only an error or question of law is involved. </a:t>
            </a:r>
            <a:r>
              <a:rPr lang="en-PH" sz="2800" dirty="0">
                <a:solidFill>
                  <a:srgbClr val="FF0000"/>
                </a:solidFill>
                <a:latin typeface="Arial" panose="020B0604020202020204" pitchFamily="34" charset="0"/>
                <a:cs typeface="Arial" panose="020B0604020202020204" pitchFamily="34" charset="0"/>
              </a:rPr>
              <a:t>(Art. VIII, §5(1), (2))</a:t>
            </a:r>
          </a:p>
        </p:txBody>
      </p:sp>
    </p:spTree>
    <p:extLst>
      <p:ext uri="{BB962C8B-B14F-4D97-AF65-F5344CB8AC3E}">
        <p14:creationId xmlns:p14="http://schemas.microsoft.com/office/powerpoint/2010/main" val="1374604928"/>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18817E-B835-4F9C-9487-4A48AF5E54F0}"/>
              </a:ext>
            </a:extLst>
          </p:cNvPr>
          <p:cNvSpPr/>
          <p:nvPr/>
        </p:nvSpPr>
        <p:spPr>
          <a:xfrm>
            <a:off x="1392454" y="1554554"/>
            <a:ext cx="8377187" cy="3890489"/>
          </a:xfrm>
          <a:prstGeom prst="rect">
            <a:avLst/>
          </a:prstGeom>
        </p:spPr>
        <p:txBody>
          <a:bodyPr wrap="square">
            <a:spAutoFit/>
          </a:bodyPr>
          <a:lstStyle/>
          <a:p>
            <a:pPr>
              <a:lnSpc>
                <a:spcPct val="150000"/>
              </a:lnSpc>
            </a:pPr>
            <a:r>
              <a:rPr lang="en-PH"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Supreme Court has the power to promulgate rules concerning the protection and enforcement of constitutional rights, pleading, practice, and procedure in all courts, the admission to the practice of law, the integrated bar, and legal assistance to the underprivileged.</a:t>
            </a:r>
          </a:p>
        </p:txBody>
      </p:sp>
    </p:spTree>
    <p:extLst>
      <p:ext uri="{BB962C8B-B14F-4D97-AF65-F5344CB8AC3E}">
        <p14:creationId xmlns:p14="http://schemas.microsoft.com/office/powerpoint/2010/main" val="1087910122"/>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B84E-BA42-C1E8-0AA4-9E955EB69EEC}"/>
              </a:ext>
            </a:extLst>
          </p:cNvPr>
          <p:cNvSpPr>
            <a:spLocks noGrp="1"/>
          </p:cNvSpPr>
          <p:nvPr>
            <p:ph type="ctrTitle"/>
          </p:nvPr>
        </p:nvSpPr>
        <p:spPr>
          <a:xfrm>
            <a:off x="0" y="2533103"/>
            <a:ext cx="12311150" cy="1134278"/>
          </a:xfrm>
        </p:spPr>
        <p:txBody>
          <a:bodyPr>
            <a:normAutofit fontScale="90000"/>
          </a:bodyPr>
          <a:lstStyle/>
          <a:p>
            <a:r>
              <a:rPr lang="en-US" dirty="0"/>
              <a:t>Quasi-courts/quasi-judicial agencies</a:t>
            </a:r>
          </a:p>
        </p:txBody>
      </p:sp>
      <p:sp>
        <p:nvSpPr>
          <p:cNvPr id="3" name="Content Placeholder 2">
            <a:extLst>
              <a:ext uri="{FF2B5EF4-FFF2-40B4-BE49-F238E27FC236}">
                <a16:creationId xmlns:a16="http://schemas.microsoft.com/office/drawing/2014/main" id="{9F92807C-EB97-4CDA-79E6-A1281313B0C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76432534"/>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F3A40B-BF13-6E88-A9EF-4F1D289E59D4}"/>
              </a:ext>
            </a:extLst>
          </p:cNvPr>
          <p:cNvSpPr txBox="1"/>
          <p:nvPr/>
        </p:nvSpPr>
        <p:spPr>
          <a:xfrm>
            <a:off x="607039" y="1035074"/>
            <a:ext cx="9217348" cy="6586418"/>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Quasi-judicial agencies in the Philippines are government bodies that have the power to make decisions and rulings that affect the rights and interests of individuals or organizations,</a:t>
            </a:r>
          </a:p>
          <a:p>
            <a:pPr algn="l"/>
            <a:endParaRPr lang="en-US" sz="2800" dirty="0">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The decisions and rulings of quasi-judicial agencies are generally subject to review by the courts, and individuals or organizations who are aggrieved by their decisions may appeal to higher authorities or file a case in court.</a:t>
            </a:r>
          </a:p>
          <a:p>
            <a:pPr algn="l"/>
            <a:r>
              <a:rPr lang="en-US" sz="28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
</a:t>
            </a:r>
          </a:p>
          <a:p>
            <a:pPr algn="l"/>
            <a:endParaRPr lang="en-US" sz="2400" dirty="0">
              <a:latin typeface="Arial" panose="020B0604020202020204" pitchFamily="34" charset="0"/>
              <a:cs typeface="Arial" panose="020B0604020202020204" pitchFamily="34" charset="0"/>
            </a:endParaRPr>
          </a:p>
          <a:p>
            <a:pPr algn="l"/>
            <a:endParaRPr lang="en-US" sz="2400" dirty="0">
              <a:solidFill>
                <a:srgbClr val="FF0000"/>
              </a:solidFill>
              <a:latin typeface="Arial" panose="020B0604020202020204" pitchFamily="34" charset="0"/>
              <a:cs typeface="Arial" panose="020B0604020202020204" pitchFamily="34" charset="0"/>
            </a:endParaRPr>
          </a:p>
          <a:p>
            <a:pPr algn="l"/>
            <a:endParaRPr lang="en-US" dirty="0"/>
          </a:p>
        </p:txBody>
      </p:sp>
    </p:spTree>
    <p:extLst>
      <p:ext uri="{BB962C8B-B14F-4D97-AF65-F5344CB8AC3E}">
        <p14:creationId xmlns:p14="http://schemas.microsoft.com/office/powerpoint/2010/main" val="1265874948"/>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B1BE34-F566-D3A4-5793-5880821A20C3}"/>
              </a:ext>
            </a:extLst>
          </p:cNvPr>
          <p:cNvSpPr txBox="1"/>
          <p:nvPr/>
        </p:nvSpPr>
        <p:spPr>
          <a:xfrm>
            <a:off x="957082" y="610136"/>
            <a:ext cx="10742367" cy="6247864"/>
          </a:xfrm>
          <a:prstGeom prst="rect">
            <a:avLst/>
          </a:prstGeom>
          <a:noFill/>
        </p:spPr>
        <p:txBody>
          <a:bodyPr wrap="square">
            <a:spAutoFit/>
          </a:bodyPr>
          <a:lstStyle/>
          <a:p>
            <a:r>
              <a:rPr lang="en-US" sz="2800" dirty="0">
                <a:latin typeface="Arial" panose="020B0604020202020204" pitchFamily="34" charset="0"/>
                <a:cs typeface="Arial" panose="020B0604020202020204" pitchFamily="34" charset="0"/>
              </a:rPr>
              <a:t>Examples of quasi-judicial agencies in the Philippines include :</a:t>
            </a:r>
          </a:p>
          <a:p>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 Securities and Exchange Commission (SEC), which regulates the securities industry and resolves disputes between investors and companies;</a:t>
            </a:r>
          </a:p>
          <a:p>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  National Labor Relations Commission (NLRC), which adjudicates labor disputes and cases involving employer-employee relations; </a:t>
            </a:r>
          </a:p>
          <a:p>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 Land Transportation Franchising and Regulatory Board (LTFRB), which regulates and oversees the public transportation industry.</a:t>
            </a:r>
            <a:r>
              <a:rPr lang="en-US" sz="1800" dirty="0">
                <a:latin typeface="Arial" panose="020B0604020202020204" pitchFamily="34" charset="0"/>
                <a:cs typeface="Arial" panose="020B0604020202020204" pitchFamily="34" charset="0"/>
              </a:rPr>
              <a:t>
</a:t>
            </a:r>
            <a:endParaRPr lang="en-US" dirty="0"/>
          </a:p>
        </p:txBody>
      </p:sp>
    </p:spTree>
    <p:extLst>
      <p:ext uri="{BB962C8B-B14F-4D97-AF65-F5344CB8AC3E}">
        <p14:creationId xmlns:p14="http://schemas.microsoft.com/office/powerpoint/2010/main" val="230664099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FBB89-B6D5-4792-A39F-7F7CA766CE5C}"/>
              </a:ext>
            </a:extLst>
          </p:cNvPr>
          <p:cNvSpPr>
            <a:spLocks noGrp="1"/>
          </p:cNvSpPr>
          <p:nvPr>
            <p:ph type="title"/>
          </p:nvPr>
        </p:nvSpPr>
        <p:spPr/>
        <p:txBody>
          <a:bodyPr/>
          <a:lstStyle/>
          <a:p>
            <a:r>
              <a:rPr lang="en-PH" dirty="0"/>
              <a:t>The Philippine </a:t>
            </a:r>
            <a:br>
              <a:rPr lang="en-PH" dirty="0"/>
            </a:br>
            <a:r>
              <a:rPr lang="en-PH" dirty="0"/>
              <a:t>judiciary system</a:t>
            </a:r>
          </a:p>
        </p:txBody>
      </p:sp>
    </p:spTree>
    <p:extLst>
      <p:ext uri="{BB962C8B-B14F-4D97-AF65-F5344CB8AC3E}">
        <p14:creationId xmlns:p14="http://schemas.microsoft.com/office/powerpoint/2010/main" val="3750884888"/>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34E5-DF29-D4E7-1A50-E24147CFD95A}"/>
              </a:ext>
            </a:extLst>
          </p:cNvPr>
          <p:cNvSpPr>
            <a:spLocks noGrp="1"/>
          </p:cNvSpPr>
          <p:nvPr>
            <p:ph type="title"/>
          </p:nvPr>
        </p:nvSpPr>
        <p:spPr/>
        <p:txBody>
          <a:bodyPr/>
          <a:lstStyle/>
          <a:p>
            <a:r>
              <a:rPr lang="en-US" dirty="0"/>
              <a:t>Other Judicial Procedure</a:t>
            </a:r>
          </a:p>
        </p:txBody>
      </p:sp>
      <p:sp>
        <p:nvSpPr>
          <p:cNvPr id="3" name="Content Placeholder 2">
            <a:extLst>
              <a:ext uri="{FF2B5EF4-FFF2-40B4-BE49-F238E27FC236}">
                <a16:creationId xmlns:a16="http://schemas.microsoft.com/office/drawing/2014/main" id="{B8A3013F-E4A8-195E-393B-4BE3FBB3E83F}"/>
              </a:ext>
            </a:extLst>
          </p:cNvPr>
          <p:cNvSpPr>
            <a:spLocks noGrp="1"/>
          </p:cNvSpPr>
          <p:nvPr>
            <p:ph idx="1"/>
          </p:nvPr>
        </p:nvSpPr>
        <p:spPr/>
        <p:txBody>
          <a:bodyPr>
            <a:normAutofit lnSpcReduction="10000"/>
          </a:bodyPr>
          <a:lstStyle/>
          <a:p>
            <a:pPr marL="0" indent="0">
              <a:buNone/>
            </a:pPr>
            <a:r>
              <a:rPr lang="en-US" sz="2800" dirty="0">
                <a:latin typeface="Arial" panose="020B0604020202020204" pitchFamily="34" charset="0"/>
                <a:cs typeface="Arial" panose="020B0604020202020204" pitchFamily="34" charset="0"/>
              </a:rPr>
              <a:t>Presidential Decree No. 1508, also known as the </a:t>
            </a:r>
            <a:r>
              <a:rPr lang="en-US" sz="2800" dirty="0" err="1">
                <a:latin typeface="Arial" panose="020B0604020202020204" pitchFamily="34" charset="0"/>
                <a:cs typeface="Arial" panose="020B0604020202020204" pitchFamily="34" charset="0"/>
              </a:rPr>
              <a:t>Katarungang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Pambarangay</a:t>
            </a:r>
            <a:r>
              <a:rPr lang="en-US" sz="2800" dirty="0">
                <a:latin typeface="Arial" panose="020B0604020202020204" pitchFamily="34" charset="0"/>
                <a:cs typeface="Arial" panose="020B0604020202020204" pitchFamily="34" charset="0"/>
              </a:rPr>
              <a:t> Law, is a law in the Philippines that established the Barangay Justice System. It was signed into law by President Ferdinand Marcos on June 11, 1978.</a:t>
            </a:r>
          </a:p>
          <a:p>
            <a:pPr marL="0" indent="0">
              <a:buNone/>
            </a:pPr>
            <a:r>
              <a:rPr lang="en-US" sz="2800" dirty="0">
                <a:latin typeface="Arial" panose="020B0604020202020204" pitchFamily="34" charset="0"/>
                <a:cs typeface="Arial" panose="020B0604020202020204" pitchFamily="34" charset="0"/>
              </a:rPr>
              <a:t>The </a:t>
            </a:r>
            <a:r>
              <a:rPr lang="en-US" sz="2800" dirty="0" err="1">
                <a:latin typeface="Arial" panose="020B0604020202020204" pitchFamily="34" charset="0"/>
                <a:cs typeface="Arial" panose="020B0604020202020204" pitchFamily="34" charset="0"/>
              </a:rPr>
              <a:t>Katarungang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Pambarangay</a:t>
            </a:r>
            <a:r>
              <a:rPr lang="en-US" sz="2800" dirty="0">
                <a:latin typeface="Arial" panose="020B0604020202020204" pitchFamily="34" charset="0"/>
                <a:cs typeface="Arial" panose="020B0604020202020204" pitchFamily="34" charset="0"/>
              </a:rPr>
              <a:t> Law aims to promote speedy, impartial, and inexpensive resolution of disputes at the barangay level, which is the smallest administrative division in the Philippines. It encourages the use of alternative dispute resolution mechanisms, such as mediation and conciliation, to resolve disputes before they escalate to formal court proceedings.</a:t>
            </a:r>
          </a:p>
        </p:txBody>
      </p:sp>
    </p:spTree>
    <p:extLst>
      <p:ext uri="{BB962C8B-B14F-4D97-AF65-F5344CB8AC3E}">
        <p14:creationId xmlns:p14="http://schemas.microsoft.com/office/powerpoint/2010/main" val="1227750055"/>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C353A1-3393-5ADB-ADE1-02778D9FE825}"/>
              </a:ext>
            </a:extLst>
          </p:cNvPr>
          <p:cNvSpPr txBox="1"/>
          <p:nvPr/>
        </p:nvSpPr>
        <p:spPr>
          <a:xfrm>
            <a:off x="988195" y="1659285"/>
            <a:ext cx="9484090" cy="3539430"/>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Under the law, the </a:t>
            </a:r>
            <a:r>
              <a:rPr lang="en-US" sz="2800" dirty="0" err="1">
                <a:latin typeface="Arial" panose="020B0604020202020204" pitchFamily="34" charset="0"/>
                <a:cs typeface="Arial" panose="020B0604020202020204" pitchFamily="34" charset="0"/>
              </a:rPr>
              <a:t>Punong</a:t>
            </a:r>
            <a:r>
              <a:rPr lang="en-US" sz="2800" dirty="0">
                <a:latin typeface="Arial" panose="020B0604020202020204" pitchFamily="34" charset="0"/>
                <a:cs typeface="Arial" panose="020B0604020202020204" pitchFamily="34" charset="0"/>
              </a:rPr>
              <a:t> Barangay (Barangay Captain) and members of the </a:t>
            </a:r>
            <a:r>
              <a:rPr lang="en-US" sz="2800" dirty="0" err="1">
                <a:latin typeface="Arial" panose="020B0604020202020204" pitchFamily="34" charset="0"/>
                <a:cs typeface="Arial" panose="020B0604020202020204" pitchFamily="34" charset="0"/>
              </a:rPr>
              <a:t>Lupong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Tagapamayapa</a:t>
            </a:r>
            <a:r>
              <a:rPr lang="en-US" sz="2800" dirty="0">
                <a:latin typeface="Arial" panose="020B0604020202020204" pitchFamily="34" charset="0"/>
                <a:cs typeface="Arial" panose="020B0604020202020204" pitchFamily="34" charset="0"/>
              </a:rPr>
              <a:t> (Barangay Justice Council) are authorized to mediate and conciliate disputes between parties within the barangay. If a settlement is reached, a written agreement called a “</a:t>
            </a:r>
            <a:r>
              <a:rPr lang="en-US" sz="2800" dirty="0" err="1">
                <a:latin typeface="Arial" panose="020B0604020202020204" pitchFamily="34" charset="0"/>
                <a:cs typeface="Arial" panose="020B0604020202020204" pitchFamily="34" charset="0"/>
              </a:rPr>
              <a:t>Pangkat</a:t>
            </a:r>
            <a:r>
              <a:rPr lang="en-US" sz="2800" dirty="0">
                <a:latin typeface="Arial" panose="020B0604020202020204" pitchFamily="34" charset="0"/>
                <a:cs typeface="Arial" panose="020B0604020202020204" pitchFamily="34" charset="0"/>
              </a:rPr>
              <a:t> ng </a:t>
            </a:r>
            <a:r>
              <a:rPr lang="en-US" sz="2800" dirty="0" err="1">
                <a:latin typeface="Arial" panose="020B0604020202020204" pitchFamily="34" charset="0"/>
                <a:cs typeface="Arial" panose="020B0604020202020204" pitchFamily="34" charset="0"/>
              </a:rPr>
              <a:t>Katuwang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Pag-aayos</a:t>
            </a:r>
            <a:r>
              <a:rPr lang="en-US" sz="2800" dirty="0">
                <a:latin typeface="Arial" panose="020B0604020202020204" pitchFamily="34" charset="0"/>
                <a:cs typeface="Arial" panose="020B0604020202020204" pitchFamily="34" charset="0"/>
              </a:rPr>
              <a:t>” (Agreement for Assistance in Settlement) is executed by the parties and signed by the members of the Barangay Justice Council.</a:t>
            </a:r>
          </a:p>
        </p:txBody>
      </p:sp>
    </p:spTree>
    <p:extLst>
      <p:ext uri="{BB962C8B-B14F-4D97-AF65-F5344CB8AC3E}">
        <p14:creationId xmlns:p14="http://schemas.microsoft.com/office/powerpoint/2010/main" val="348415269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3664E1-C0A2-4783-9F17-2FF96EE0470D}"/>
              </a:ext>
            </a:extLst>
          </p:cNvPr>
          <p:cNvSpPr/>
          <p:nvPr/>
        </p:nvSpPr>
        <p:spPr>
          <a:xfrm>
            <a:off x="806918" y="1659285"/>
            <a:ext cx="10578163" cy="3539430"/>
          </a:xfrm>
          <a:prstGeom prst="rect">
            <a:avLst/>
          </a:prstGeom>
        </p:spPr>
        <p:txBody>
          <a:bodyPr wrap="square">
            <a:spAutoFit/>
          </a:bodyPr>
          <a:lstStyle/>
          <a:p>
            <a:r>
              <a:rPr lang="en-PH" sz="2800" dirty="0">
                <a:solidFill>
                  <a:schemeClr val="tx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Judiciary of the Philippines consists of the Supreme Court, which is established in the Constitution, and three levels of lower courts, which are established through law by the Congress of the Philippines. The Supreme Court has expansive powers, able to overrule political and administrative decisions, and with the ability to craft rules and law without precedent. It further determines the rules of procedure for lower courts, and its members sit on electoral tribunals.</a:t>
            </a:r>
          </a:p>
        </p:txBody>
      </p:sp>
    </p:spTree>
    <p:extLst>
      <p:ext uri="{BB962C8B-B14F-4D97-AF65-F5344CB8AC3E}">
        <p14:creationId xmlns:p14="http://schemas.microsoft.com/office/powerpoint/2010/main" val="47877546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F952E1-1398-43F4-BE78-E869D80CE545}"/>
              </a:ext>
            </a:extLst>
          </p:cNvPr>
          <p:cNvSpPr/>
          <p:nvPr/>
        </p:nvSpPr>
        <p:spPr>
          <a:xfrm>
            <a:off x="956109" y="1555078"/>
            <a:ext cx="10279781" cy="3970318"/>
          </a:xfrm>
          <a:prstGeom prst="rect">
            <a:avLst/>
          </a:prstGeom>
        </p:spPr>
        <p:txBody>
          <a:bodyPr wrap="square">
            <a:spAutoFit/>
          </a:bodyPr>
          <a:lstStyle/>
          <a:p>
            <a:r>
              <a:rPr lang="en-PH" sz="2800" dirty="0">
                <a:solidFill>
                  <a:schemeClr val="tx1">
                    <a:lumMod val="75000"/>
                  </a:schemeClr>
                </a:solidFill>
                <a:latin typeface="Arial" panose="020B0604020202020204" pitchFamily="34" charset="0"/>
                <a:cs typeface="Arial" panose="020B0604020202020204" pitchFamily="34" charset="0"/>
              </a:rPr>
              <a:t>Below the Supreme Court is the Court of Appeals, which also has national scope with different divisions based in different regions of the country. Decisions from this court can only be appealed to the Supreme Court. Below this level are Regional Trial Courts, which are spread throughout the country among judicial regions. Some of these courts are specialized to deal with certain types of cases. Below these courts are the first level Metropolitan and Municipal Trial Courts, which are located in cities and municipalities throughout the country.</a:t>
            </a:r>
          </a:p>
        </p:txBody>
      </p:sp>
    </p:spTree>
    <p:extLst>
      <p:ext uri="{BB962C8B-B14F-4D97-AF65-F5344CB8AC3E}">
        <p14:creationId xmlns:p14="http://schemas.microsoft.com/office/powerpoint/2010/main" val="356751323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2310F2-B960-4821-8B00-7F481FD8DE09}"/>
              </a:ext>
            </a:extLst>
          </p:cNvPr>
          <p:cNvSpPr/>
          <p:nvPr/>
        </p:nvSpPr>
        <p:spPr>
          <a:xfrm>
            <a:off x="1126156" y="1874728"/>
            <a:ext cx="9683015" cy="3108543"/>
          </a:xfrm>
          <a:prstGeom prst="rect">
            <a:avLst/>
          </a:prstGeom>
        </p:spPr>
        <p:txBody>
          <a:bodyPr wrap="square">
            <a:spAutoFit/>
          </a:bodyPr>
          <a:lstStyle/>
          <a:p>
            <a:r>
              <a:rPr lang="en-PH" sz="2800" dirty="0">
                <a:solidFill>
                  <a:schemeClr val="tx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Outside of the regular court systems, special courts have been set up to deal with particular cases. These include the Court of Tax Appeals and the </a:t>
            </a:r>
            <a:r>
              <a:rPr lang="en-PH" sz="2800" dirty="0" err="1">
                <a:solidFill>
                  <a:schemeClr val="tx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Sandiganbayan</a:t>
            </a:r>
            <a:r>
              <a:rPr lang="en-PH" sz="2800" dirty="0">
                <a:solidFill>
                  <a:schemeClr val="tx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which are considered equivalent to the Court of Appeals. In some parts of the country, Sharia courts have been established. Outside of the court system, a number of quasi-judicial bodies have some powers established via law.</a:t>
            </a:r>
          </a:p>
        </p:txBody>
      </p:sp>
    </p:spTree>
    <p:extLst>
      <p:ext uri="{BB962C8B-B14F-4D97-AF65-F5344CB8AC3E}">
        <p14:creationId xmlns:p14="http://schemas.microsoft.com/office/powerpoint/2010/main" val="302930986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C250CD-3EC9-4503-9708-191442D6EB66}"/>
              </a:ext>
            </a:extLst>
          </p:cNvPr>
          <p:cNvSpPr/>
          <p:nvPr/>
        </p:nvSpPr>
        <p:spPr>
          <a:xfrm>
            <a:off x="1586564" y="1874728"/>
            <a:ext cx="9018871" cy="3108543"/>
          </a:xfrm>
          <a:prstGeom prst="rect">
            <a:avLst/>
          </a:prstGeom>
        </p:spPr>
        <p:txBody>
          <a:bodyPr wrap="square">
            <a:spAutoFit/>
          </a:bodyPr>
          <a:lstStyle/>
          <a:p>
            <a:r>
              <a:rPr lang="en-PH" sz="2800" dirty="0">
                <a:solidFill>
                  <a:schemeClr val="tx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Supreme Court was given its expansive powers following a period of martial law, where the Executive dominated. While the Judiciary oversees the other branches of government, judges are appointed to the Judiciary by the President of the Philippines from a shortlist submitted by the Judicial and Bar Council, a body the President can influence.</a:t>
            </a:r>
          </a:p>
        </p:txBody>
      </p:sp>
    </p:spTree>
    <p:extLst>
      <p:ext uri="{BB962C8B-B14F-4D97-AF65-F5344CB8AC3E}">
        <p14:creationId xmlns:p14="http://schemas.microsoft.com/office/powerpoint/2010/main" val="380884284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340B8-5982-F5CA-9CDD-A41210AD7AE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MUNICIPAL TRIAL COURT And municipal circuit trial court</a:t>
            </a:r>
          </a:p>
        </p:txBody>
      </p:sp>
      <p:sp>
        <p:nvSpPr>
          <p:cNvPr id="3" name="Content Placeholder 2">
            <a:extLst>
              <a:ext uri="{FF2B5EF4-FFF2-40B4-BE49-F238E27FC236}">
                <a16:creationId xmlns:a16="http://schemas.microsoft.com/office/drawing/2014/main" id="{A05BDDC4-0C2A-147B-7FA8-B9BBC323136B}"/>
              </a:ext>
            </a:extLst>
          </p:cNvPr>
          <p:cNvSpPr>
            <a:spLocks noGrp="1"/>
          </p:cNvSpPr>
          <p:nvPr>
            <p:ph idx="1"/>
          </p:nvPr>
        </p:nvSpPr>
        <p:spPr>
          <a:xfrm>
            <a:off x="1202919" y="2219498"/>
            <a:ext cx="9784080" cy="4206240"/>
          </a:xfrm>
        </p:spPr>
        <p:txBody>
          <a:bodyPr>
            <a:normAutofit fontScale="92500" lnSpcReduction="20000"/>
          </a:bodyPr>
          <a:lstStyle/>
          <a:p>
            <a:pPr marL="0" indent="0">
              <a:buNone/>
            </a:pPr>
            <a:r>
              <a:rPr lang="en-US" sz="3000" dirty="0">
                <a:latin typeface="Arial" panose="020B0604020202020204" pitchFamily="34" charset="0"/>
                <a:cs typeface="Arial" panose="020B0604020202020204" pitchFamily="34" charset="0"/>
              </a:rPr>
              <a:t>The Municipal Trial Court (MTC) is a type of trial court in the Philippines that has jurisdiction over civil and criminal cases arising within its territorial jurisdiction.</a:t>
            </a:r>
          </a:p>
          <a:p>
            <a:pPr marL="0" indent="0">
              <a:buNone/>
            </a:pPr>
            <a:endParaRPr lang="en-US" sz="3000" dirty="0">
              <a:latin typeface="Arial" panose="020B0604020202020204" pitchFamily="34" charset="0"/>
              <a:cs typeface="Arial" panose="020B0604020202020204" pitchFamily="34" charset="0"/>
            </a:endParaRPr>
          </a:p>
          <a:p>
            <a:pPr marL="0" indent="0">
              <a:buNone/>
            </a:pPr>
            <a:r>
              <a:rPr lang="en-US" sz="3000" dirty="0">
                <a:latin typeface="Arial" panose="020B0604020202020204" pitchFamily="34" charset="0"/>
                <a:cs typeface="Arial" panose="020B0604020202020204" pitchFamily="34" charset="0"/>
              </a:rPr>
              <a:t>It is referred to as such if it covers only one municipality; otherwise, it is called Municipal Circuit Trial Court if it covers two or more municipalities</a:t>
            </a:r>
            <a:r>
              <a:rPr lang="en-US" sz="3000" dirty="0"/>
              <a:t>.</a:t>
            </a:r>
          </a:p>
          <a:p>
            <a:pPr marL="0" indent="0">
              <a:buNone/>
            </a:pPr>
            <a:endParaRPr lang="en-US" dirty="0"/>
          </a:p>
          <a:p>
            <a:pPr marL="0" indent="0">
              <a:buNone/>
            </a:pPr>
            <a:r>
              <a:rPr lang="en-US" sz="3000" dirty="0">
                <a:latin typeface="Arial" panose="020B0604020202020204" pitchFamily="34" charset="0"/>
                <a:cs typeface="Arial" panose="020B0604020202020204" pitchFamily="34" charset="0"/>
              </a:rPr>
              <a:t>The MTC is presided over by a judge who is appointed by the President of the Philippines. The judge is assisted by court personnel, such as clerks and stenographers.</a:t>
            </a:r>
          </a:p>
        </p:txBody>
      </p:sp>
    </p:spTree>
    <p:extLst>
      <p:ext uri="{BB962C8B-B14F-4D97-AF65-F5344CB8AC3E}">
        <p14:creationId xmlns:p14="http://schemas.microsoft.com/office/powerpoint/2010/main" val="2256350054"/>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Banded">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docProps/app.xml><?xml version="1.0" encoding="utf-8"?>
<Properties xmlns="http://schemas.openxmlformats.org/officeDocument/2006/extended-properties" xmlns:vt="http://schemas.openxmlformats.org/officeDocument/2006/docPropsVTypes">
  <Template>Banded</Template>
  <TotalTime>144</TotalTime>
  <Words>2067</Words>
  <Application>Microsoft Office PowerPoint</Application>
  <PresentationFormat>Widescreen</PresentationFormat>
  <Paragraphs>71</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Banded</vt:lpstr>
      <vt:lpstr>POWERS OF THE SUPREME COURT</vt:lpstr>
      <vt:lpstr>the Supreme Court has several powers, including:</vt:lpstr>
      <vt:lpstr>PowerPoint Presentation</vt:lpstr>
      <vt:lpstr>The Philippine  judiciary system</vt:lpstr>
      <vt:lpstr>PowerPoint Presentation</vt:lpstr>
      <vt:lpstr>PowerPoint Presentation</vt:lpstr>
      <vt:lpstr>PowerPoint Presentation</vt:lpstr>
      <vt:lpstr>PowerPoint Presentation</vt:lpstr>
      <vt:lpstr>MUNICIPAL TRIAL COURT And municipal circuit trial court</vt:lpstr>
      <vt:lpstr>PowerPoint Presentation</vt:lpstr>
      <vt:lpstr>METROPOLITAN Trial court AND MUNICIPAL TRIAL COURTS IN CITIES </vt:lpstr>
      <vt:lpstr>PowerPoint Presentation</vt:lpstr>
      <vt:lpstr>Regional Trial Courts (RTCs) </vt:lpstr>
      <vt:lpstr>PowerPoint Presentation</vt:lpstr>
      <vt:lpstr>PowerPoint Presentation</vt:lpstr>
      <vt:lpstr>Shari'a courts </vt:lpstr>
      <vt:lpstr>PowerPoint Presentation</vt:lpstr>
      <vt:lpstr>PowerPoint Presentation</vt:lpstr>
      <vt:lpstr>PowerPoint Presentation</vt:lpstr>
      <vt:lpstr>There are many examples of Shari'a courts operating around the world</vt:lpstr>
      <vt:lpstr>PowerPoint Presentation</vt:lpstr>
      <vt:lpstr>PowerPoint Presentation</vt:lpstr>
      <vt:lpstr>Court of Appeals</vt:lpstr>
      <vt:lpstr>PowerPoint Presentation</vt:lpstr>
      <vt:lpstr>PowerPoint Presentation</vt:lpstr>
      <vt:lpstr>Sandiganbayan (SB)</vt:lpstr>
      <vt:lpstr>PowerPoint Presentation</vt:lpstr>
      <vt:lpstr>The Court of Tax Appeals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Quasi-courts/quasi-judicial agencies</vt:lpstr>
      <vt:lpstr>PowerPoint Presentation</vt:lpstr>
      <vt:lpstr>PowerPoint Presentation</vt:lpstr>
      <vt:lpstr>Other Judicial Procedure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 OF THE SUPREME COURT</dc:title>
  <dc:creator>User</dc:creator>
  <cp:lastModifiedBy>Genemuelza Billonid</cp:lastModifiedBy>
  <cp:revision>16</cp:revision>
  <dcterms:created xsi:type="dcterms:W3CDTF">2023-05-07T07:24:59Z</dcterms:created>
  <dcterms:modified xsi:type="dcterms:W3CDTF">2023-05-08T21:55:25Z</dcterms:modified>
</cp:coreProperties>
</file>