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7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CD3E-1857-4F90-8701-E23454D4B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7AC14-A160-4B40-AF16-98E2D0BA1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8917-A4FC-4D7D-8551-7A916E78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02D6-971E-4A68-98CD-443718081144}" type="datetimeFigureOut">
              <a:rPr lang="id-ID" smtClean="0"/>
              <a:t>01/12/2019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A7A5-58D8-4EBB-9CB2-828E4E15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5282A-A883-42F3-A1AC-3D3BE6B1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60B2-93BF-40A3-BAC0-C2755C20BA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239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2C10-136E-413F-A50F-36B57443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A47D2-51CF-4E87-9C8A-772F68C9E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CF90F-2969-495F-B8D0-C899D6D0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02D6-971E-4A68-98CD-443718081144}" type="datetimeFigureOut">
              <a:rPr lang="id-ID" smtClean="0"/>
              <a:t>01/12/2019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9A188-0423-455F-9470-2F3C6E59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A72B5-5D02-4D57-9771-07B8EA44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60B2-93BF-40A3-BAC0-C2755C20BA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891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7B84B-166B-459A-A910-F9DAC2D43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C43BC-6ECD-4031-BA0C-BB8449996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ED68C-9309-4420-9A7D-8779BAE6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02D6-971E-4A68-98CD-443718081144}" type="datetimeFigureOut">
              <a:rPr lang="id-ID" smtClean="0"/>
              <a:t>01/12/2019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80BDB-472D-45FB-B064-EB9FDF65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60AC8-021E-4C51-9911-FB37D74E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60B2-93BF-40A3-BAC0-C2755C20BA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576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4208-9BF7-47C8-897B-D8BF141F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69FCB-8448-4F61-96DC-507EA9A8E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BD280-B6DA-4E2E-999C-548BBFDB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02D6-971E-4A68-98CD-443718081144}" type="datetimeFigureOut">
              <a:rPr lang="id-ID" smtClean="0"/>
              <a:t>01/12/2019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6DE84-80CB-4D6D-948B-1D32C15D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12438-09AE-4488-B5FD-6E94598F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60B2-93BF-40A3-BAC0-C2755C20BA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887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4F87-1D13-442D-98F1-1CA416CA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B2C01-DF2F-4998-B9E4-99F359D95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D9010-065B-4D97-AA6C-9D1356E3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02D6-971E-4A68-98CD-443718081144}" type="datetimeFigureOut">
              <a:rPr lang="id-ID" smtClean="0"/>
              <a:t>01/12/2019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A896-57A7-4B4E-9367-53C2F24F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EC53B-6692-4C1C-9930-8444C4F7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60B2-93BF-40A3-BAC0-C2755C20BA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33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1F34-821B-4518-B467-AF1B469A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50A9F-EDB9-46C7-986E-FB273E29D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FA40D-A83F-4FEF-8887-896DA8806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EF8F9-E773-47B9-B0BA-3F868BED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02D6-971E-4A68-98CD-443718081144}" type="datetimeFigureOut">
              <a:rPr lang="id-ID" smtClean="0"/>
              <a:t>01/12/2019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C0449-A97E-4595-A249-045E79A3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239A9-11A1-4020-85E6-C622A86C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60B2-93BF-40A3-BAC0-C2755C20BA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78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B363-692B-4240-AE01-155F4C9B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439DA-6859-403B-BCBC-3F46A738F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6C526-AC42-4B9E-A26E-727D2AAC0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5EF39-6F03-4BE8-93F6-00B4FE0FF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79CAF-B225-4C25-A802-CBC8DEF0C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67F85A-4AED-40BA-9BA4-E86A88DC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02D6-971E-4A68-98CD-443718081144}" type="datetimeFigureOut">
              <a:rPr lang="id-ID" smtClean="0"/>
              <a:t>01/12/2019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CBAB1-4E35-480A-9531-E6BB34DC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A185C-917E-4D7B-ADD3-26EB2EF3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60B2-93BF-40A3-BAC0-C2755C20BA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59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AEA6-08B2-4799-9813-C0CDA22C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E61E1-9B7E-4731-A82C-5BD1C0E7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02D6-971E-4A68-98CD-443718081144}" type="datetimeFigureOut">
              <a:rPr lang="id-ID" smtClean="0"/>
              <a:t>01/12/2019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412DB-31B6-4119-ACE5-A6AABF97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110AE-E145-431F-B8FD-C1A4DDAA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60B2-93BF-40A3-BAC0-C2755C20BA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318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AF178-5C21-4AE4-90F2-5D018509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02D6-971E-4A68-98CD-443718081144}" type="datetimeFigureOut">
              <a:rPr lang="id-ID" smtClean="0"/>
              <a:t>01/12/2019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5F45E-22E2-44E2-BCFA-B1571EA0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11750-40CB-40DF-8505-CA3875BE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60B2-93BF-40A3-BAC0-C2755C20BA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51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D84A-B167-4C20-BA7E-75F82E37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C2EB1-B12F-4AC3-94A9-FC6CA23DD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50047-5D5F-46DE-8D86-53103ED77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85736-10F4-4581-B21C-E0FB9E53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02D6-971E-4A68-98CD-443718081144}" type="datetimeFigureOut">
              <a:rPr lang="id-ID" smtClean="0"/>
              <a:t>01/12/2019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AF34E-853B-4EA2-B4A2-9C72B228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6473-5CC4-4EFA-AC9C-EB174CFA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60B2-93BF-40A3-BAC0-C2755C20BA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86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25FB-C44F-4491-9CF6-FC7EADF5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06909-8946-4237-B68E-234FDB61A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CBFCB-C59B-462C-90B5-B8CF0B5E2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3018E-C3E8-4D14-9145-ED5A8E59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02D6-971E-4A68-98CD-443718081144}" type="datetimeFigureOut">
              <a:rPr lang="id-ID" smtClean="0"/>
              <a:t>01/12/2019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24CFA-9C37-4805-8F45-CEEFE2A1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E6E8E-4C88-4279-80F2-706D350A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60B2-93BF-40A3-BAC0-C2755C20BA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873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82AF5-37C8-453B-9F2C-50D22354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7E072-2733-4FC5-93EC-1C6027F45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B2B76-8938-4A69-970D-DB234297F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602D6-971E-4A68-98CD-443718081144}" type="datetimeFigureOut">
              <a:rPr lang="id-ID" smtClean="0"/>
              <a:t>01/12/2019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2372C-C920-423F-B6B5-774D49CB7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3A4FA-B9C5-4745-873B-30251D0BE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B60B2-93BF-40A3-BAC0-C2755C20BA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309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20E555-F610-4FA5-9C42-47B2A43C14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708"/>
          <a:stretch/>
        </p:blipFill>
        <p:spPr>
          <a:xfrm>
            <a:off x="1906073" y="1"/>
            <a:ext cx="1028592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DECB19-445A-47E2-BB74-3B54AA8FAD57}"/>
              </a:ext>
            </a:extLst>
          </p:cNvPr>
          <p:cNvSpPr/>
          <p:nvPr/>
        </p:nvSpPr>
        <p:spPr>
          <a:xfrm>
            <a:off x="0" y="0"/>
            <a:ext cx="2402006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2F5BCA-80B9-4D2E-828F-B63270D2E019}"/>
              </a:ext>
            </a:extLst>
          </p:cNvPr>
          <p:cNvSpPr/>
          <p:nvPr/>
        </p:nvSpPr>
        <p:spPr>
          <a:xfrm>
            <a:off x="2402006" y="0"/>
            <a:ext cx="9789994" cy="6857999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7C488E-6D05-4A05-AF6C-8F3856338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5" y="191069"/>
            <a:ext cx="1140337" cy="1501254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B337BCED-FC4E-4C1E-9D36-A5D39960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59" y="1825431"/>
            <a:ext cx="990889" cy="3688262"/>
          </a:xfrm>
        </p:spPr>
        <p:txBody>
          <a:bodyPr>
            <a:noAutofit/>
          </a:bodyPr>
          <a:lstStyle/>
          <a:p>
            <a:r>
              <a:rPr lang="id-ID" sz="8800" dirty="0">
                <a:solidFill>
                  <a:schemeClr val="bg1"/>
                </a:solidFill>
                <a:latin typeface="Helvetica Neue" panose="02000A03050000090004" pitchFamily="2" charset="0"/>
              </a:rPr>
              <a:t>N</a:t>
            </a:r>
            <a:br>
              <a:rPr lang="id-ID" sz="8800" dirty="0">
                <a:solidFill>
                  <a:schemeClr val="bg1"/>
                </a:solidFill>
                <a:latin typeface="Helvetica Neue" panose="02000A03050000090004" pitchFamily="2" charset="0"/>
              </a:rPr>
            </a:br>
            <a:r>
              <a:rPr lang="id-ID" sz="8800" dirty="0">
                <a:solidFill>
                  <a:schemeClr val="bg1"/>
                </a:solidFill>
                <a:latin typeface="Helvetica Neue" panose="02000A03050000090004" pitchFamily="2" charset="0"/>
              </a:rPr>
              <a:t>F</a:t>
            </a:r>
            <a:br>
              <a:rPr lang="id-ID" sz="8800" dirty="0">
                <a:solidFill>
                  <a:schemeClr val="bg1"/>
                </a:solidFill>
                <a:latin typeface="Helvetica Neue" panose="02000A03050000090004" pitchFamily="2" charset="0"/>
              </a:rPr>
            </a:br>
            <a:r>
              <a:rPr lang="id-ID" sz="8800" dirty="0">
                <a:solidFill>
                  <a:schemeClr val="bg1"/>
                </a:solidFill>
                <a:latin typeface="Helvetica Neue" panose="02000A03050000090004" pitchFamily="2" charset="0"/>
              </a:rPr>
              <a:t>L</a:t>
            </a:r>
          </a:p>
        </p:txBody>
      </p:sp>
      <p:sp>
        <p:nvSpPr>
          <p:cNvPr id="14" name="Title 12">
            <a:extLst>
              <a:ext uri="{FF2B5EF4-FFF2-40B4-BE49-F238E27FC236}">
                <a16:creationId xmlns:a16="http://schemas.microsoft.com/office/drawing/2014/main" id="{15D318C4-971C-4DF9-9469-911B72C6987E}"/>
              </a:ext>
            </a:extLst>
          </p:cNvPr>
          <p:cNvSpPr txBox="1">
            <a:spLocks/>
          </p:cNvSpPr>
          <p:nvPr/>
        </p:nvSpPr>
        <p:spPr>
          <a:xfrm>
            <a:off x="2402006" y="2362840"/>
            <a:ext cx="9789994" cy="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>
                <a:solidFill>
                  <a:schemeClr val="bg1"/>
                </a:solidFill>
                <a:latin typeface="Helvetica Neue" panose="02000A03050000090004" pitchFamily="2" charset="0"/>
              </a:rPr>
              <a:t>BASIC PLAYER INFORMATION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E72D2C-A5B9-4D5A-9E51-17EBB1D82DA3}"/>
              </a:ext>
            </a:extLst>
          </p:cNvPr>
          <p:cNvSpPr/>
          <p:nvPr/>
        </p:nvSpPr>
        <p:spPr>
          <a:xfrm>
            <a:off x="3051493" y="3067383"/>
            <a:ext cx="8433574" cy="98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itle 12">
            <a:extLst>
              <a:ext uri="{FF2B5EF4-FFF2-40B4-BE49-F238E27FC236}">
                <a16:creationId xmlns:a16="http://schemas.microsoft.com/office/drawing/2014/main" id="{7B5BE4BD-59D3-4E39-864C-7F3AE55213BD}"/>
              </a:ext>
            </a:extLst>
          </p:cNvPr>
          <p:cNvSpPr txBox="1">
            <a:spLocks/>
          </p:cNvSpPr>
          <p:nvPr/>
        </p:nvSpPr>
        <p:spPr>
          <a:xfrm>
            <a:off x="2402006" y="3193577"/>
            <a:ext cx="9789994" cy="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2400" dirty="0">
                <a:solidFill>
                  <a:schemeClr val="bg1"/>
                </a:solidFill>
                <a:latin typeface="Helvetica Neue" panose="02000A03050000090004" pitchFamily="2" charset="0"/>
              </a:rPr>
              <a:t>By SomnambWl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BC86F3A-76AC-4ACA-9422-2471F6BA728C}"/>
              </a:ext>
            </a:extLst>
          </p:cNvPr>
          <p:cNvGrpSpPr/>
          <p:nvPr/>
        </p:nvGrpSpPr>
        <p:grpSpPr>
          <a:xfrm>
            <a:off x="570932" y="5619412"/>
            <a:ext cx="1260143" cy="799487"/>
            <a:chOff x="1637796" y="776037"/>
            <a:chExt cx="2654969" cy="1684423"/>
          </a:xfrm>
          <a:solidFill>
            <a:schemeClr val="bg1"/>
          </a:solidFill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BACF62E-466C-40DF-8BEA-28B45355A729}"/>
                </a:ext>
              </a:extLst>
            </p:cNvPr>
            <p:cNvGrpSpPr/>
            <p:nvPr/>
          </p:nvGrpSpPr>
          <p:grpSpPr>
            <a:xfrm>
              <a:off x="1637796" y="776037"/>
              <a:ext cx="2654969" cy="288758"/>
              <a:chOff x="1636295" y="776037"/>
              <a:chExt cx="2654969" cy="288758"/>
            </a:xfrm>
            <a:grpFill/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BD7E6CD7-A1D3-4F58-AEB4-D12144E5AB08}"/>
                  </a:ext>
                </a:extLst>
              </p:cNvPr>
              <p:cNvSpPr/>
              <p:nvPr/>
            </p:nvSpPr>
            <p:spPr>
              <a:xfrm>
                <a:off x="1636295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F52F212-CF35-4825-8EF8-E352C4E4EE2A}"/>
                  </a:ext>
                </a:extLst>
              </p:cNvPr>
              <p:cNvSpPr/>
              <p:nvPr/>
            </p:nvSpPr>
            <p:spPr>
              <a:xfrm>
                <a:off x="210552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5975388-3BEE-490A-B2FB-2E213F9B0C84}"/>
                  </a:ext>
                </a:extLst>
              </p:cNvPr>
              <p:cNvSpPr/>
              <p:nvPr/>
            </p:nvSpPr>
            <p:spPr>
              <a:xfrm>
                <a:off x="2584785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56A2183E-633D-4882-82E0-47622C07DDBF}"/>
                  </a:ext>
                </a:extLst>
              </p:cNvPr>
              <p:cNvSpPr/>
              <p:nvPr/>
            </p:nvSpPr>
            <p:spPr>
              <a:xfrm>
                <a:off x="305401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2DDDA32-9FA2-4AB7-82EA-FEAF1389B5DB}"/>
                  </a:ext>
                </a:extLst>
              </p:cNvPr>
              <p:cNvSpPr/>
              <p:nvPr/>
            </p:nvSpPr>
            <p:spPr>
              <a:xfrm>
                <a:off x="3523247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073ECED6-B4A4-4985-BEBD-456A1F93898A}"/>
                  </a:ext>
                </a:extLst>
              </p:cNvPr>
              <p:cNvSpPr/>
              <p:nvPr/>
            </p:nvSpPr>
            <p:spPr>
              <a:xfrm>
                <a:off x="400250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9391E21-0091-48BE-8C49-2757015B1DCA}"/>
                </a:ext>
              </a:extLst>
            </p:cNvPr>
            <p:cNvGrpSpPr/>
            <p:nvPr/>
          </p:nvGrpSpPr>
          <p:grpSpPr>
            <a:xfrm>
              <a:off x="1637796" y="2171702"/>
              <a:ext cx="2654969" cy="288758"/>
              <a:chOff x="1636295" y="776037"/>
              <a:chExt cx="2654969" cy="288758"/>
            </a:xfrm>
            <a:grpFill/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0EFABAFB-CFC3-48D1-BF96-02E07556575A}"/>
                  </a:ext>
                </a:extLst>
              </p:cNvPr>
              <p:cNvSpPr/>
              <p:nvPr/>
            </p:nvSpPr>
            <p:spPr>
              <a:xfrm>
                <a:off x="1636295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69F9DEA3-A07F-4937-B032-227BBD64AB9A}"/>
                  </a:ext>
                </a:extLst>
              </p:cNvPr>
              <p:cNvSpPr/>
              <p:nvPr/>
            </p:nvSpPr>
            <p:spPr>
              <a:xfrm>
                <a:off x="210552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A9FC2F14-0D3A-4DBE-8E7C-01A3F7747B6F}"/>
                  </a:ext>
                </a:extLst>
              </p:cNvPr>
              <p:cNvSpPr/>
              <p:nvPr/>
            </p:nvSpPr>
            <p:spPr>
              <a:xfrm>
                <a:off x="2584785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C0A5573-0A18-40F3-AD2D-572E5E5CC7E8}"/>
                  </a:ext>
                </a:extLst>
              </p:cNvPr>
              <p:cNvSpPr/>
              <p:nvPr/>
            </p:nvSpPr>
            <p:spPr>
              <a:xfrm>
                <a:off x="305401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77C567E7-F9EA-4320-8AE6-5574587E93A6}"/>
                  </a:ext>
                </a:extLst>
              </p:cNvPr>
              <p:cNvSpPr/>
              <p:nvPr/>
            </p:nvSpPr>
            <p:spPr>
              <a:xfrm>
                <a:off x="3523247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420CD6AA-1CD3-471E-8CE4-9051A72B5A01}"/>
                  </a:ext>
                </a:extLst>
              </p:cNvPr>
              <p:cNvSpPr/>
              <p:nvPr/>
            </p:nvSpPr>
            <p:spPr>
              <a:xfrm>
                <a:off x="400250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B52F3A9-5C13-46BC-8B6F-964F6D8B27B6}"/>
                </a:ext>
              </a:extLst>
            </p:cNvPr>
            <p:cNvGrpSpPr/>
            <p:nvPr/>
          </p:nvGrpSpPr>
          <p:grpSpPr>
            <a:xfrm>
              <a:off x="1637796" y="1242261"/>
              <a:ext cx="2654969" cy="288758"/>
              <a:chOff x="1636295" y="776037"/>
              <a:chExt cx="2654969" cy="288758"/>
            </a:xfrm>
            <a:grpFill/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5508785-C605-4908-ABC0-24F72853E0A8}"/>
                  </a:ext>
                </a:extLst>
              </p:cNvPr>
              <p:cNvSpPr/>
              <p:nvPr/>
            </p:nvSpPr>
            <p:spPr>
              <a:xfrm>
                <a:off x="1636295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79B3AA1-E62B-4599-84CB-1094163006D3}"/>
                  </a:ext>
                </a:extLst>
              </p:cNvPr>
              <p:cNvSpPr/>
              <p:nvPr/>
            </p:nvSpPr>
            <p:spPr>
              <a:xfrm>
                <a:off x="210552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72C827EB-21B8-42E6-A509-B9B4C64C3F03}"/>
                  </a:ext>
                </a:extLst>
              </p:cNvPr>
              <p:cNvSpPr/>
              <p:nvPr/>
            </p:nvSpPr>
            <p:spPr>
              <a:xfrm>
                <a:off x="2584785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1C8CDE9-4F41-42F0-B910-F897624E63E0}"/>
                  </a:ext>
                </a:extLst>
              </p:cNvPr>
              <p:cNvSpPr/>
              <p:nvPr/>
            </p:nvSpPr>
            <p:spPr>
              <a:xfrm>
                <a:off x="305401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FAA7202-5250-4C6E-8844-3860C79B05CC}"/>
                  </a:ext>
                </a:extLst>
              </p:cNvPr>
              <p:cNvSpPr/>
              <p:nvPr/>
            </p:nvSpPr>
            <p:spPr>
              <a:xfrm>
                <a:off x="3523247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512B10A6-38ED-46D6-8E00-54EE3C12BB8D}"/>
                  </a:ext>
                </a:extLst>
              </p:cNvPr>
              <p:cNvSpPr/>
              <p:nvPr/>
            </p:nvSpPr>
            <p:spPr>
              <a:xfrm>
                <a:off x="400250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57D1F2F-2525-4AF4-9E2E-F33CA08B9740}"/>
                </a:ext>
              </a:extLst>
            </p:cNvPr>
            <p:cNvGrpSpPr/>
            <p:nvPr/>
          </p:nvGrpSpPr>
          <p:grpSpPr>
            <a:xfrm>
              <a:off x="1637796" y="1708485"/>
              <a:ext cx="2654969" cy="288758"/>
              <a:chOff x="1636295" y="776037"/>
              <a:chExt cx="2654969" cy="288758"/>
            </a:xfrm>
            <a:grpFill/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1C0A6CA-99C8-42B7-AC29-A8F9328B6699}"/>
                  </a:ext>
                </a:extLst>
              </p:cNvPr>
              <p:cNvSpPr/>
              <p:nvPr/>
            </p:nvSpPr>
            <p:spPr>
              <a:xfrm>
                <a:off x="1636295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0F47CF1-4888-44C0-98C0-4139E616B3C2}"/>
                  </a:ext>
                </a:extLst>
              </p:cNvPr>
              <p:cNvSpPr/>
              <p:nvPr/>
            </p:nvSpPr>
            <p:spPr>
              <a:xfrm>
                <a:off x="210552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EACA2D61-035C-480A-AFED-962C63D727E1}"/>
                  </a:ext>
                </a:extLst>
              </p:cNvPr>
              <p:cNvSpPr/>
              <p:nvPr/>
            </p:nvSpPr>
            <p:spPr>
              <a:xfrm>
                <a:off x="2584785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DE36433-4037-487E-AB4A-A6708B9D4336}"/>
                  </a:ext>
                </a:extLst>
              </p:cNvPr>
              <p:cNvSpPr/>
              <p:nvPr/>
            </p:nvSpPr>
            <p:spPr>
              <a:xfrm>
                <a:off x="305401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697D15FC-D8DD-4025-87BC-D19A3B45B197}"/>
                  </a:ext>
                </a:extLst>
              </p:cNvPr>
              <p:cNvSpPr/>
              <p:nvPr/>
            </p:nvSpPr>
            <p:spPr>
              <a:xfrm>
                <a:off x="3523247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CBF8752B-EEF5-47F4-ADBB-B36A7F303DCB}"/>
                  </a:ext>
                </a:extLst>
              </p:cNvPr>
              <p:cNvSpPr/>
              <p:nvPr/>
            </p:nvSpPr>
            <p:spPr>
              <a:xfrm>
                <a:off x="400250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64A308-2E2B-41C7-A29E-84DCB5ECDB82}"/>
              </a:ext>
            </a:extLst>
          </p:cNvPr>
          <p:cNvGrpSpPr/>
          <p:nvPr/>
        </p:nvGrpSpPr>
        <p:grpSpPr>
          <a:xfrm>
            <a:off x="10660308" y="191069"/>
            <a:ext cx="1260143" cy="799487"/>
            <a:chOff x="1637796" y="776037"/>
            <a:chExt cx="2654969" cy="1684423"/>
          </a:xfrm>
          <a:solidFill>
            <a:schemeClr val="bg1"/>
          </a:solidFill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0B2B556-859E-4CD1-AC85-EAC8F374C03E}"/>
                </a:ext>
              </a:extLst>
            </p:cNvPr>
            <p:cNvGrpSpPr/>
            <p:nvPr/>
          </p:nvGrpSpPr>
          <p:grpSpPr>
            <a:xfrm>
              <a:off x="1637796" y="776037"/>
              <a:ext cx="2654969" cy="288758"/>
              <a:chOff x="1636295" y="776037"/>
              <a:chExt cx="2654969" cy="288758"/>
            </a:xfrm>
            <a:grpFill/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C3A3DAED-6706-40B4-96A3-B590FC77D6CA}"/>
                  </a:ext>
                </a:extLst>
              </p:cNvPr>
              <p:cNvSpPr/>
              <p:nvPr/>
            </p:nvSpPr>
            <p:spPr>
              <a:xfrm>
                <a:off x="1636295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BAA4A2DE-DAC1-42A3-A978-9D823BEF7B6E}"/>
                  </a:ext>
                </a:extLst>
              </p:cNvPr>
              <p:cNvSpPr/>
              <p:nvPr/>
            </p:nvSpPr>
            <p:spPr>
              <a:xfrm>
                <a:off x="210552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210E77B3-78D5-4ABA-8B35-25FBB69C0845}"/>
                  </a:ext>
                </a:extLst>
              </p:cNvPr>
              <p:cNvSpPr/>
              <p:nvPr/>
            </p:nvSpPr>
            <p:spPr>
              <a:xfrm>
                <a:off x="2584785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60611CC8-25C2-43A3-8B2B-D8FBD9BA9176}"/>
                  </a:ext>
                </a:extLst>
              </p:cNvPr>
              <p:cNvSpPr/>
              <p:nvPr/>
            </p:nvSpPr>
            <p:spPr>
              <a:xfrm>
                <a:off x="305401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E0C22C93-A022-4FCC-97E1-0B648028828E}"/>
                  </a:ext>
                </a:extLst>
              </p:cNvPr>
              <p:cNvSpPr/>
              <p:nvPr/>
            </p:nvSpPr>
            <p:spPr>
              <a:xfrm>
                <a:off x="3523247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9CF9C047-2D89-4053-BC0D-537561FEDD7C}"/>
                  </a:ext>
                </a:extLst>
              </p:cNvPr>
              <p:cNvSpPr/>
              <p:nvPr/>
            </p:nvSpPr>
            <p:spPr>
              <a:xfrm>
                <a:off x="400250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9FEE260-F9F6-44DA-B8E0-6A01198160DE}"/>
                </a:ext>
              </a:extLst>
            </p:cNvPr>
            <p:cNvGrpSpPr/>
            <p:nvPr/>
          </p:nvGrpSpPr>
          <p:grpSpPr>
            <a:xfrm>
              <a:off x="1637796" y="2171702"/>
              <a:ext cx="2654969" cy="288758"/>
              <a:chOff x="1636295" y="776037"/>
              <a:chExt cx="2654969" cy="288758"/>
            </a:xfrm>
            <a:grpFill/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D55C1E2D-8E12-43B9-8384-FD804520A785}"/>
                  </a:ext>
                </a:extLst>
              </p:cNvPr>
              <p:cNvSpPr/>
              <p:nvPr/>
            </p:nvSpPr>
            <p:spPr>
              <a:xfrm>
                <a:off x="1636295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EBC71F01-A9C3-4836-8BA9-4FFFD47CA6A8}"/>
                  </a:ext>
                </a:extLst>
              </p:cNvPr>
              <p:cNvSpPr/>
              <p:nvPr/>
            </p:nvSpPr>
            <p:spPr>
              <a:xfrm>
                <a:off x="210552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11E9AFB-A0F9-416E-AAE1-FC8F731D3787}"/>
                  </a:ext>
                </a:extLst>
              </p:cNvPr>
              <p:cNvSpPr/>
              <p:nvPr/>
            </p:nvSpPr>
            <p:spPr>
              <a:xfrm>
                <a:off x="2584785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4CAD7FB-7568-41F8-8275-2130151A71A8}"/>
                  </a:ext>
                </a:extLst>
              </p:cNvPr>
              <p:cNvSpPr/>
              <p:nvPr/>
            </p:nvSpPr>
            <p:spPr>
              <a:xfrm>
                <a:off x="305401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196F8BDB-35C2-4BB2-8D00-9738BF779E37}"/>
                  </a:ext>
                </a:extLst>
              </p:cNvPr>
              <p:cNvSpPr/>
              <p:nvPr/>
            </p:nvSpPr>
            <p:spPr>
              <a:xfrm>
                <a:off x="3523247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D7D74084-4CF5-4571-99B9-7B7A7F4C83B0}"/>
                  </a:ext>
                </a:extLst>
              </p:cNvPr>
              <p:cNvSpPr/>
              <p:nvPr/>
            </p:nvSpPr>
            <p:spPr>
              <a:xfrm>
                <a:off x="400250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2720D8F-5C52-4F4E-BF4A-E0C862F6A77F}"/>
                </a:ext>
              </a:extLst>
            </p:cNvPr>
            <p:cNvGrpSpPr/>
            <p:nvPr/>
          </p:nvGrpSpPr>
          <p:grpSpPr>
            <a:xfrm>
              <a:off x="1637796" y="1242261"/>
              <a:ext cx="2654969" cy="288758"/>
              <a:chOff x="1636295" y="776037"/>
              <a:chExt cx="2654969" cy="288758"/>
            </a:xfrm>
            <a:grpFill/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E2F4C353-9B23-414A-A63D-EF4F92014FC3}"/>
                  </a:ext>
                </a:extLst>
              </p:cNvPr>
              <p:cNvSpPr/>
              <p:nvPr/>
            </p:nvSpPr>
            <p:spPr>
              <a:xfrm>
                <a:off x="1636295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9113D232-F4A5-479B-ABF7-1F851F5A3E79}"/>
                  </a:ext>
                </a:extLst>
              </p:cNvPr>
              <p:cNvSpPr/>
              <p:nvPr/>
            </p:nvSpPr>
            <p:spPr>
              <a:xfrm>
                <a:off x="210552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562C4BB5-D6A2-4B66-A63C-56EA8FA4396D}"/>
                  </a:ext>
                </a:extLst>
              </p:cNvPr>
              <p:cNvSpPr/>
              <p:nvPr/>
            </p:nvSpPr>
            <p:spPr>
              <a:xfrm>
                <a:off x="2584785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0A86CE9C-99BF-4533-9196-4DD933C87E49}"/>
                  </a:ext>
                </a:extLst>
              </p:cNvPr>
              <p:cNvSpPr/>
              <p:nvPr/>
            </p:nvSpPr>
            <p:spPr>
              <a:xfrm>
                <a:off x="305401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0BB27D17-FADC-47CA-9EC9-C6E90D96BCE8}"/>
                  </a:ext>
                </a:extLst>
              </p:cNvPr>
              <p:cNvSpPr/>
              <p:nvPr/>
            </p:nvSpPr>
            <p:spPr>
              <a:xfrm>
                <a:off x="3523247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39E5475F-2B50-4C7F-B717-96EC1CDF8A41}"/>
                  </a:ext>
                </a:extLst>
              </p:cNvPr>
              <p:cNvSpPr/>
              <p:nvPr/>
            </p:nvSpPr>
            <p:spPr>
              <a:xfrm>
                <a:off x="400250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20B535F-A700-43CF-806B-58AD8D02A12B}"/>
                </a:ext>
              </a:extLst>
            </p:cNvPr>
            <p:cNvGrpSpPr/>
            <p:nvPr/>
          </p:nvGrpSpPr>
          <p:grpSpPr>
            <a:xfrm>
              <a:off x="1637796" y="1708485"/>
              <a:ext cx="2654969" cy="288758"/>
              <a:chOff x="1636295" y="776037"/>
              <a:chExt cx="2654969" cy="288758"/>
            </a:xfrm>
            <a:grpFill/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AC8E2957-86F6-4CFB-9306-C0CEAA510F6C}"/>
                  </a:ext>
                </a:extLst>
              </p:cNvPr>
              <p:cNvSpPr/>
              <p:nvPr/>
            </p:nvSpPr>
            <p:spPr>
              <a:xfrm>
                <a:off x="1636295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A229511-1E69-4208-910A-F30CAF523E5D}"/>
                  </a:ext>
                </a:extLst>
              </p:cNvPr>
              <p:cNvSpPr/>
              <p:nvPr/>
            </p:nvSpPr>
            <p:spPr>
              <a:xfrm>
                <a:off x="210552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A3951B06-3C7B-4660-AEA1-556B00D2FD86}"/>
                  </a:ext>
                </a:extLst>
              </p:cNvPr>
              <p:cNvSpPr/>
              <p:nvPr/>
            </p:nvSpPr>
            <p:spPr>
              <a:xfrm>
                <a:off x="2584785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1D849DA9-2B5F-4804-B35F-55A5531FAF2A}"/>
                  </a:ext>
                </a:extLst>
              </p:cNvPr>
              <p:cNvSpPr/>
              <p:nvPr/>
            </p:nvSpPr>
            <p:spPr>
              <a:xfrm>
                <a:off x="305401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E33CF08-5F85-48C3-86B0-D8B52965F789}"/>
                  </a:ext>
                </a:extLst>
              </p:cNvPr>
              <p:cNvSpPr/>
              <p:nvPr/>
            </p:nvSpPr>
            <p:spPr>
              <a:xfrm>
                <a:off x="3523247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1B9B14F-B48F-4494-9C68-DD897AD57ADB}"/>
                  </a:ext>
                </a:extLst>
              </p:cNvPr>
              <p:cNvSpPr/>
              <p:nvPr/>
            </p:nvSpPr>
            <p:spPr>
              <a:xfrm>
                <a:off x="400250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661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7C4451D-54E1-476C-A419-12B2A6882970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3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FDE215-879A-4D44-8468-8C53C7DCC4C8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2A38760-3352-48AC-939C-1A6601221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41" y="6039134"/>
            <a:ext cx="549435" cy="723331"/>
          </a:xfrm>
          <a:prstGeom prst="rect">
            <a:avLst/>
          </a:prstGeom>
        </p:spPr>
      </p:pic>
      <p:sp>
        <p:nvSpPr>
          <p:cNvPr id="41" name="Title 12">
            <a:extLst>
              <a:ext uri="{FF2B5EF4-FFF2-40B4-BE49-F238E27FC236}">
                <a16:creationId xmlns:a16="http://schemas.microsoft.com/office/drawing/2014/main" id="{FBB60E8A-16F0-406E-9AE9-77484B568A3D}"/>
              </a:ext>
            </a:extLst>
          </p:cNvPr>
          <p:cNvSpPr txBox="1">
            <a:spLocks/>
          </p:cNvSpPr>
          <p:nvPr/>
        </p:nvSpPr>
        <p:spPr>
          <a:xfrm>
            <a:off x="177421" y="6057922"/>
            <a:ext cx="4913194" cy="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dirty="0">
                <a:solidFill>
                  <a:schemeClr val="bg1"/>
                </a:solidFill>
                <a:latin typeface="Helvetica Neue" panose="02000A03050000090004" pitchFamily="2" charset="0"/>
              </a:rPr>
              <a:t>NFL - BASIC PLAYER INFORMATION</a:t>
            </a:r>
          </a:p>
        </p:txBody>
      </p:sp>
      <p:sp>
        <p:nvSpPr>
          <p:cNvPr id="42" name="Title 12">
            <a:extLst>
              <a:ext uri="{FF2B5EF4-FFF2-40B4-BE49-F238E27FC236}">
                <a16:creationId xmlns:a16="http://schemas.microsoft.com/office/drawing/2014/main" id="{4785333F-FAE0-42DB-95B2-175B4685366E}"/>
              </a:ext>
            </a:extLst>
          </p:cNvPr>
          <p:cNvSpPr txBox="1">
            <a:spLocks/>
          </p:cNvSpPr>
          <p:nvPr/>
        </p:nvSpPr>
        <p:spPr>
          <a:xfrm>
            <a:off x="0" y="95535"/>
            <a:ext cx="12191999" cy="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2400" dirty="0">
                <a:solidFill>
                  <a:schemeClr val="bg1"/>
                </a:solidFill>
                <a:latin typeface="Helvetica Neue" panose="02000A03050000090004" pitchFamily="2" charset="0"/>
              </a:rPr>
              <a:t>PLOT DATA VARIABLE WEIGHT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0111BB-1FDF-4019-AE06-EBB45F8B3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123" y="2377366"/>
            <a:ext cx="2797789" cy="17312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id-ID" sz="1500" dirty="0"/>
              <a:t>  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figure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sns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distplot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players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[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"Weight"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plt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xlabel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"Weight [kg]"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plt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"Weight of players"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plt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savefig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"WeightHist.png"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plt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()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d-ID" altLang="id-ID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EC95B-7BF5-4463-99BA-0BA716436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077" y="1009935"/>
            <a:ext cx="5798800" cy="446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9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7C4451D-54E1-476C-A419-12B2A6882970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3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FDE215-879A-4D44-8468-8C53C7DCC4C8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2A38760-3352-48AC-939C-1A6601221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41" y="6039134"/>
            <a:ext cx="549435" cy="723331"/>
          </a:xfrm>
          <a:prstGeom prst="rect">
            <a:avLst/>
          </a:prstGeom>
        </p:spPr>
      </p:pic>
      <p:sp>
        <p:nvSpPr>
          <p:cNvPr id="41" name="Title 12">
            <a:extLst>
              <a:ext uri="{FF2B5EF4-FFF2-40B4-BE49-F238E27FC236}">
                <a16:creationId xmlns:a16="http://schemas.microsoft.com/office/drawing/2014/main" id="{FBB60E8A-16F0-406E-9AE9-77484B568A3D}"/>
              </a:ext>
            </a:extLst>
          </p:cNvPr>
          <p:cNvSpPr txBox="1">
            <a:spLocks/>
          </p:cNvSpPr>
          <p:nvPr/>
        </p:nvSpPr>
        <p:spPr>
          <a:xfrm>
            <a:off x="177421" y="6057922"/>
            <a:ext cx="4913194" cy="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dirty="0">
                <a:solidFill>
                  <a:schemeClr val="bg1"/>
                </a:solidFill>
                <a:latin typeface="Helvetica Neue" panose="02000A03050000090004" pitchFamily="2" charset="0"/>
              </a:rPr>
              <a:t>NFL - BASIC PLAYER INFORMATION</a:t>
            </a:r>
          </a:p>
        </p:txBody>
      </p:sp>
      <p:sp>
        <p:nvSpPr>
          <p:cNvPr id="42" name="Title 12">
            <a:extLst>
              <a:ext uri="{FF2B5EF4-FFF2-40B4-BE49-F238E27FC236}">
                <a16:creationId xmlns:a16="http://schemas.microsoft.com/office/drawing/2014/main" id="{4785333F-FAE0-42DB-95B2-175B4685366E}"/>
              </a:ext>
            </a:extLst>
          </p:cNvPr>
          <p:cNvSpPr txBox="1">
            <a:spLocks/>
          </p:cNvSpPr>
          <p:nvPr/>
        </p:nvSpPr>
        <p:spPr>
          <a:xfrm>
            <a:off x="0" y="95535"/>
            <a:ext cx="12191999" cy="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2400" dirty="0">
                <a:solidFill>
                  <a:schemeClr val="bg1"/>
                </a:solidFill>
                <a:latin typeface="Helvetica Neue" panose="02000A03050000090004" pitchFamily="2" charset="0"/>
              </a:rPr>
              <a:t>PLOT DATA VARIABLE HEIGHT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EC95B-7BF5-4463-99BA-0BA716436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8077" y="1128611"/>
            <a:ext cx="5798800" cy="4228754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00BF434-7F27-4494-87F0-B3BEC4A52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75" y="2377366"/>
            <a:ext cx="3460884" cy="17312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plt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figure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sns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distplot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players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[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"Height"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], 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bins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Roboto Mono"/>
              </a:rPr>
              <a:t>16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plt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xlabel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"Heigh [cm]"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plt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"Height of players"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plt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savefig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"HeightHist.png"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plt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()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d-ID" altLang="id-ID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075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7C4451D-54E1-476C-A419-12B2A6882970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3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FDE215-879A-4D44-8468-8C53C7DCC4C8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2A38760-3352-48AC-939C-1A6601221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41" y="6039134"/>
            <a:ext cx="549435" cy="723331"/>
          </a:xfrm>
          <a:prstGeom prst="rect">
            <a:avLst/>
          </a:prstGeom>
        </p:spPr>
      </p:pic>
      <p:sp>
        <p:nvSpPr>
          <p:cNvPr id="41" name="Title 12">
            <a:extLst>
              <a:ext uri="{FF2B5EF4-FFF2-40B4-BE49-F238E27FC236}">
                <a16:creationId xmlns:a16="http://schemas.microsoft.com/office/drawing/2014/main" id="{FBB60E8A-16F0-406E-9AE9-77484B568A3D}"/>
              </a:ext>
            </a:extLst>
          </p:cNvPr>
          <p:cNvSpPr txBox="1">
            <a:spLocks/>
          </p:cNvSpPr>
          <p:nvPr/>
        </p:nvSpPr>
        <p:spPr>
          <a:xfrm>
            <a:off x="177421" y="6057922"/>
            <a:ext cx="4913194" cy="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dirty="0">
                <a:solidFill>
                  <a:schemeClr val="bg1"/>
                </a:solidFill>
                <a:latin typeface="Helvetica Neue" panose="02000A03050000090004" pitchFamily="2" charset="0"/>
              </a:rPr>
              <a:t>NFL - BASIC PLAYER INFORMATION</a:t>
            </a:r>
          </a:p>
        </p:txBody>
      </p:sp>
      <p:sp>
        <p:nvSpPr>
          <p:cNvPr id="42" name="Title 12">
            <a:extLst>
              <a:ext uri="{FF2B5EF4-FFF2-40B4-BE49-F238E27FC236}">
                <a16:creationId xmlns:a16="http://schemas.microsoft.com/office/drawing/2014/main" id="{4785333F-FAE0-42DB-95B2-175B4685366E}"/>
              </a:ext>
            </a:extLst>
          </p:cNvPr>
          <p:cNvSpPr txBox="1">
            <a:spLocks/>
          </p:cNvSpPr>
          <p:nvPr/>
        </p:nvSpPr>
        <p:spPr>
          <a:xfrm>
            <a:off x="0" y="95535"/>
            <a:ext cx="12191999" cy="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2400" dirty="0">
                <a:solidFill>
                  <a:schemeClr val="bg1"/>
                </a:solidFill>
                <a:latin typeface="Helvetica Neue" panose="02000A03050000090004" pitchFamily="2" charset="0"/>
              </a:rPr>
              <a:t>PLOT DATA VARIABLE 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EC95B-7BF5-4463-99BA-0BA716436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2211" y="1128611"/>
            <a:ext cx="5430531" cy="42287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9C04821-A8E8-48C6-9424-570C23168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515" y="2377366"/>
            <a:ext cx="2459006" cy="17312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plt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figure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sns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distplot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players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[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"Age"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plt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xlabel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"Age [years]"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id-ID" sz="1500" dirty="0">
                <a:latin typeface="Roboto Mono"/>
              </a:rPr>
              <a:t> 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 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"Age of players"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plt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savefig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"AgeHist.png"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plt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</a:t>
            </a:r>
            <a:r>
              <a:rPr kumimoji="0" lang="id-ID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() </a:t>
            </a:r>
            <a:endParaRPr kumimoji="0" lang="id-ID" altLang="id-ID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7062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7C4451D-54E1-476C-A419-12B2A6882970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3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FDE215-879A-4D44-8468-8C53C7DCC4C8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2A38760-3352-48AC-939C-1A6601221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41" y="6039134"/>
            <a:ext cx="549435" cy="723331"/>
          </a:xfrm>
          <a:prstGeom prst="rect">
            <a:avLst/>
          </a:prstGeom>
        </p:spPr>
      </p:pic>
      <p:sp>
        <p:nvSpPr>
          <p:cNvPr id="41" name="Title 12">
            <a:extLst>
              <a:ext uri="{FF2B5EF4-FFF2-40B4-BE49-F238E27FC236}">
                <a16:creationId xmlns:a16="http://schemas.microsoft.com/office/drawing/2014/main" id="{FBB60E8A-16F0-406E-9AE9-77484B568A3D}"/>
              </a:ext>
            </a:extLst>
          </p:cNvPr>
          <p:cNvSpPr txBox="1">
            <a:spLocks/>
          </p:cNvSpPr>
          <p:nvPr/>
        </p:nvSpPr>
        <p:spPr>
          <a:xfrm>
            <a:off x="177421" y="6057922"/>
            <a:ext cx="4913194" cy="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dirty="0">
                <a:solidFill>
                  <a:schemeClr val="bg1"/>
                </a:solidFill>
                <a:latin typeface="Helvetica Neue" panose="02000A03050000090004" pitchFamily="2" charset="0"/>
              </a:rPr>
              <a:t>NFL - BASIC PLAYER INFORMATION</a:t>
            </a:r>
          </a:p>
        </p:txBody>
      </p:sp>
      <p:sp>
        <p:nvSpPr>
          <p:cNvPr id="42" name="Title 12">
            <a:extLst>
              <a:ext uri="{FF2B5EF4-FFF2-40B4-BE49-F238E27FC236}">
                <a16:creationId xmlns:a16="http://schemas.microsoft.com/office/drawing/2014/main" id="{4785333F-FAE0-42DB-95B2-175B4685366E}"/>
              </a:ext>
            </a:extLst>
          </p:cNvPr>
          <p:cNvSpPr txBox="1">
            <a:spLocks/>
          </p:cNvSpPr>
          <p:nvPr/>
        </p:nvSpPr>
        <p:spPr>
          <a:xfrm>
            <a:off x="0" y="95535"/>
            <a:ext cx="12191999" cy="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2400" dirty="0">
                <a:solidFill>
                  <a:schemeClr val="bg1"/>
                </a:solidFill>
                <a:latin typeface="Helvetica Neue" panose="02000A03050000090004" pitchFamily="2" charset="0"/>
              </a:rPr>
              <a:t>CORRELATION HEATMAP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C8287B1-C7B4-4FB0-AE40-49C479E8D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650" y="2454051"/>
            <a:ext cx="4654864" cy="1335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figure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figsize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Roboto Mono"/>
              </a:rPr>
              <a:t>8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Roboto Mono"/>
              </a:rPr>
              <a:t>8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sns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heatmap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players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(), 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cmap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"RdYlGn"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annot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rgbClr val="3D7E7E"/>
                </a:solidFill>
                <a:effectLst/>
                <a:latin typeface="Roboto Mono"/>
              </a:rPr>
              <a:t>True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"Correlation heatmap"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savefig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"CorrelationHeatmap.png"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()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d-ID" altLang="id-ID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0754B7-CCCF-4B2C-98F2-88C011C6A452}"/>
              </a:ext>
            </a:extLst>
          </p:cNvPr>
          <p:cNvSpPr/>
          <p:nvPr/>
        </p:nvSpPr>
        <p:spPr>
          <a:xfrm>
            <a:off x="1064524" y="2226724"/>
            <a:ext cx="4804990" cy="1790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4DB07F-24EE-436E-80D4-35CA0963B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49" y="1242707"/>
            <a:ext cx="4258269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97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20E555-F610-4FA5-9C42-47B2A43C14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066" r="1" b="13708"/>
          <a:stretch/>
        </p:blipFill>
        <p:spPr>
          <a:xfrm>
            <a:off x="-495933" y="2"/>
            <a:ext cx="10285927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2F5BCA-80B9-4D2E-828F-B63270D2E019}"/>
              </a:ext>
            </a:extLst>
          </p:cNvPr>
          <p:cNvSpPr/>
          <p:nvPr/>
        </p:nvSpPr>
        <p:spPr>
          <a:xfrm>
            <a:off x="0" y="1"/>
            <a:ext cx="9789994" cy="6857999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itle 12">
            <a:extLst>
              <a:ext uri="{FF2B5EF4-FFF2-40B4-BE49-F238E27FC236}">
                <a16:creationId xmlns:a16="http://schemas.microsoft.com/office/drawing/2014/main" id="{15D318C4-971C-4DF9-9469-911B72C6987E}"/>
              </a:ext>
            </a:extLst>
          </p:cNvPr>
          <p:cNvSpPr txBox="1">
            <a:spLocks/>
          </p:cNvSpPr>
          <p:nvPr/>
        </p:nvSpPr>
        <p:spPr>
          <a:xfrm>
            <a:off x="0" y="2362841"/>
            <a:ext cx="9789994" cy="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>
                <a:solidFill>
                  <a:schemeClr val="bg1"/>
                </a:solidFill>
                <a:latin typeface="Helvetica Neue" panose="02000A03050000090004" pitchFamily="2" charset="0"/>
              </a:rPr>
              <a:t>TERIMA KASIH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E72D2C-A5B9-4D5A-9E51-17EBB1D82DA3}"/>
              </a:ext>
            </a:extLst>
          </p:cNvPr>
          <p:cNvSpPr/>
          <p:nvPr/>
        </p:nvSpPr>
        <p:spPr>
          <a:xfrm>
            <a:off x="649487" y="3067384"/>
            <a:ext cx="8433574" cy="98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64A308-2E2B-41C7-A29E-84DCB5ECDB82}"/>
              </a:ext>
            </a:extLst>
          </p:cNvPr>
          <p:cNvGrpSpPr/>
          <p:nvPr/>
        </p:nvGrpSpPr>
        <p:grpSpPr>
          <a:xfrm>
            <a:off x="383544" y="233699"/>
            <a:ext cx="1260143" cy="799487"/>
            <a:chOff x="1637796" y="776037"/>
            <a:chExt cx="2654969" cy="1684423"/>
          </a:xfrm>
          <a:solidFill>
            <a:schemeClr val="bg1"/>
          </a:solidFill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0B2B556-859E-4CD1-AC85-EAC8F374C03E}"/>
                </a:ext>
              </a:extLst>
            </p:cNvPr>
            <p:cNvGrpSpPr/>
            <p:nvPr/>
          </p:nvGrpSpPr>
          <p:grpSpPr>
            <a:xfrm>
              <a:off x="1637796" y="776037"/>
              <a:ext cx="2654969" cy="288758"/>
              <a:chOff x="1636295" y="776037"/>
              <a:chExt cx="2654969" cy="288758"/>
            </a:xfrm>
            <a:grpFill/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C3A3DAED-6706-40B4-96A3-B590FC77D6CA}"/>
                  </a:ext>
                </a:extLst>
              </p:cNvPr>
              <p:cNvSpPr/>
              <p:nvPr/>
            </p:nvSpPr>
            <p:spPr>
              <a:xfrm>
                <a:off x="1636295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BAA4A2DE-DAC1-42A3-A978-9D823BEF7B6E}"/>
                  </a:ext>
                </a:extLst>
              </p:cNvPr>
              <p:cNvSpPr/>
              <p:nvPr/>
            </p:nvSpPr>
            <p:spPr>
              <a:xfrm>
                <a:off x="210552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210E77B3-78D5-4ABA-8B35-25FBB69C0845}"/>
                  </a:ext>
                </a:extLst>
              </p:cNvPr>
              <p:cNvSpPr/>
              <p:nvPr/>
            </p:nvSpPr>
            <p:spPr>
              <a:xfrm>
                <a:off x="2584785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60611CC8-25C2-43A3-8B2B-D8FBD9BA9176}"/>
                  </a:ext>
                </a:extLst>
              </p:cNvPr>
              <p:cNvSpPr/>
              <p:nvPr/>
            </p:nvSpPr>
            <p:spPr>
              <a:xfrm>
                <a:off x="305401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E0C22C93-A022-4FCC-97E1-0B648028828E}"/>
                  </a:ext>
                </a:extLst>
              </p:cNvPr>
              <p:cNvSpPr/>
              <p:nvPr/>
            </p:nvSpPr>
            <p:spPr>
              <a:xfrm>
                <a:off x="3523247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9CF9C047-2D89-4053-BC0D-537561FEDD7C}"/>
                  </a:ext>
                </a:extLst>
              </p:cNvPr>
              <p:cNvSpPr/>
              <p:nvPr/>
            </p:nvSpPr>
            <p:spPr>
              <a:xfrm>
                <a:off x="400250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9FEE260-F9F6-44DA-B8E0-6A01198160DE}"/>
                </a:ext>
              </a:extLst>
            </p:cNvPr>
            <p:cNvGrpSpPr/>
            <p:nvPr/>
          </p:nvGrpSpPr>
          <p:grpSpPr>
            <a:xfrm>
              <a:off x="1637796" y="2171702"/>
              <a:ext cx="2654969" cy="288758"/>
              <a:chOff x="1636295" y="776037"/>
              <a:chExt cx="2654969" cy="288758"/>
            </a:xfrm>
            <a:grpFill/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D55C1E2D-8E12-43B9-8384-FD804520A785}"/>
                  </a:ext>
                </a:extLst>
              </p:cNvPr>
              <p:cNvSpPr/>
              <p:nvPr/>
            </p:nvSpPr>
            <p:spPr>
              <a:xfrm>
                <a:off x="1636295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EBC71F01-A9C3-4836-8BA9-4FFFD47CA6A8}"/>
                  </a:ext>
                </a:extLst>
              </p:cNvPr>
              <p:cNvSpPr/>
              <p:nvPr/>
            </p:nvSpPr>
            <p:spPr>
              <a:xfrm>
                <a:off x="210552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11E9AFB-A0F9-416E-AAE1-FC8F731D3787}"/>
                  </a:ext>
                </a:extLst>
              </p:cNvPr>
              <p:cNvSpPr/>
              <p:nvPr/>
            </p:nvSpPr>
            <p:spPr>
              <a:xfrm>
                <a:off x="2584785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4CAD7FB-7568-41F8-8275-2130151A71A8}"/>
                  </a:ext>
                </a:extLst>
              </p:cNvPr>
              <p:cNvSpPr/>
              <p:nvPr/>
            </p:nvSpPr>
            <p:spPr>
              <a:xfrm>
                <a:off x="305401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196F8BDB-35C2-4BB2-8D00-9738BF779E37}"/>
                  </a:ext>
                </a:extLst>
              </p:cNvPr>
              <p:cNvSpPr/>
              <p:nvPr/>
            </p:nvSpPr>
            <p:spPr>
              <a:xfrm>
                <a:off x="3523247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D7D74084-4CF5-4571-99B9-7B7A7F4C83B0}"/>
                  </a:ext>
                </a:extLst>
              </p:cNvPr>
              <p:cNvSpPr/>
              <p:nvPr/>
            </p:nvSpPr>
            <p:spPr>
              <a:xfrm>
                <a:off x="400250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2720D8F-5C52-4F4E-BF4A-E0C862F6A77F}"/>
                </a:ext>
              </a:extLst>
            </p:cNvPr>
            <p:cNvGrpSpPr/>
            <p:nvPr/>
          </p:nvGrpSpPr>
          <p:grpSpPr>
            <a:xfrm>
              <a:off x="1637796" y="1242261"/>
              <a:ext cx="2654969" cy="288758"/>
              <a:chOff x="1636295" y="776037"/>
              <a:chExt cx="2654969" cy="288758"/>
            </a:xfrm>
            <a:grpFill/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E2F4C353-9B23-414A-A63D-EF4F92014FC3}"/>
                  </a:ext>
                </a:extLst>
              </p:cNvPr>
              <p:cNvSpPr/>
              <p:nvPr/>
            </p:nvSpPr>
            <p:spPr>
              <a:xfrm>
                <a:off x="1636295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9113D232-F4A5-479B-ABF7-1F851F5A3E79}"/>
                  </a:ext>
                </a:extLst>
              </p:cNvPr>
              <p:cNvSpPr/>
              <p:nvPr/>
            </p:nvSpPr>
            <p:spPr>
              <a:xfrm>
                <a:off x="210552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562C4BB5-D6A2-4B66-A63C-56EA8FA4396D}"/>
                  </a:ext>
                </a:extLst>
              </p:cNvPr>
              <p:cNvSpPr/>
              <p:nvPr/>
            </p:nvSpPr>
            <p:spPr>
              <a:xfrm>
                <a:off x="2584785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0A86CE9C-99BF-4533-9196-4DD933C87E49}"/>
                  </a:ext>
                </a:extLst>
              </p:cNvPr>
              <p:cNvSpPr/>
              <p:nvPr/>
            </p:nvSpPr>
            <p:spPr>
              <a:xfrm>
                <a:off x="305401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0BB27D17-FADC-47CA-9EC9-C6E90D96BCE8}"/>
                  </a:ext>
                </a:extLst>
              </p:cNvPr>
              <p:cNvSpPr/>
              <p:nvPr/>
            </p:nvSpPr>
            <p:spPr>
              <a:xfrm>
                <a:off x="3523247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39E5475F-2B50-4C7F-B717-96EC1CDF8A41}"/>
                  </a:ext>
                </a:extLst>
              </p:cNvPr>
              <p:cNvSpPr/>
              <p:nvPr/>
            </p:nvSpPr>
            <p:spPr>
              <a:xfrm>
                <a:off x="400250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20B535F-A700-43CF-806B-58AD8D02A12B}"/>
                </a:ext>
              </a:extLst>
            </p:cNvPr>
            <p:cNvGrpSpPr/>
            <p:nvPr/>
          </p:nvGrpSpPr>
          <p:grpSpPr>
            <a:xfrm>
              <a:off x="1637796" y="1708485"/>
              <a:ext cx="2654969" cy="288758"/>
              <a:chOff x="1636295" y="776037"/>
              <a:chExt cx="2654969" cy="288758"/>
            </a:xfrm>
            <a:grpFill/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AC8E2957-86F6-4CFB-9306-C0CEAA510F6C}"/>
                  </a:ext>
                </a:extLst>
              </p:cNvPr>
              <p:cNvSpPr/>
              <p:nvPr/>
            </p:nvSpPr>
            <p:spPr>
              <a:xfrm>
                <a:off x="1636295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A229511-1E69-4208-910A-F30CAF523E5D}"/>
                  </a:ext>
                </a:extLst>
              </p:cNvPr>
              <p:cNvSpPr/>
              <p:nvPr/>
            </p:nvSpPr>
            <p:spPr>
              <a:xfrm>
                <a:off x="210552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A3951B06-3C7B-4660-AEA1-556B00D2FD86}"/>
                  </a:ext>
                </a:extLst>
              </p:cNvPr>
              <p:cNvSpPr/>
              <p:nvPr/>
            </p:nvSpPr>
            <p:spPr>
              <a:xfrm>
                <a:off x="2584785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1D849DA9-2B5F-4804-B35F-55A5531FAF2A}"/>
                  </a:ext>
                </a:extLst>
              </p:cNvPr>
              <p:cNvSpPr/>
              <p:nvPr/>
            </p:nvSpPr>
            <p:spPr>
              <a:xfrm>
                <a:off x="305401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E33CF08-5F85-48C3-86B0-D8B52965F789}"/>
                  </a:ext>
                </a:extLst>
              </p:cNvPr>
              <p:cNvSpPr/>
              <p:nvPr/>
            </p:nvSpPr>
            <p:spPr>
              <a:xfrm>
                <a:off x="3523247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1B9B14F-B48F-4494-9C68-DD897AD57ADB}"/>
                  </a:ext>
                </a:extLst>
              </p:cNvPr>
              <p:cNvSpPr/>
              <p:nvPr/>
            </p:nvSpPr>
            <p:spPr>
              <a:xfrm>
                <a:off x="400250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27D20BF4-668F-48F8-B904-260399BACA88}"/>
              </a:ext>
            </a:extLst>
          </p:cNvPr>
          <p:cNvSpPr/>
          <p:nvPr/>
        </p:nvSpPr>
        <p:spPr>
          <a:xfrm>
            <a:off x="9789994" y="0"/>
            <a:ext cx="2402006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0CF6F7BF-4A5C-44BE-A41A-DBB53B706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829" y="191069"/>
            <a:ext cx="1140337" cy="1501254"/>
          </a:xfrm>
          <a:prstGeom prst="rect">
            <a:avLst/>
          </a:prstGeom>
        </p:spPr>
      </p:pic>
      <p:sp>
        <p:nvSpPr>
          <p:cNvPr id="72" name="Title 12">
            <a:extLst>
              <a:ext uri="{FF2B5EF4-FFF2-40B4-BE49-F238E27FC236}">
                <a16:creationId xmlns:a16="http://schemas.microsoft.com/office/drawing/2014/main" id="{C01E4204-4A75-4E1E-9E03-5E160497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553" y="1825431"/>
            <a:ext cx="990889" cy="3688262"/>
          </a:xfrm>
        </p:spPr>
        <p:txBody>
          <a:bodyPr>
            <a:noAutofit/>
          </a:bodyPr>
          <a:lstStyle/>
          <a:p>
            <a:r>
              <a:rPr lang="id-ID" sz="8800" dirty="0">
                <a:solidFill>
                  <a:schemeClr val="bg1"/>
                </a:solidFill>
                <a:latin typeface="Helvetica Neue" panose="02000A03050000090004" pitchFamily="2" charset="0"/>
              </a:rPr>
              <a:t>N</a:t>
            </a:r>
            <a:br>
              <a:rPr lang="id-ID" sz="8800" dirty="0">
                <a:solidFill>
                  <a:schemeClr val="bg1"/>
                </a:solidFill>
                <a:latin typeface="Helvetica Neue" panose="02000A03050000090004" pitchFamily="2" charset="0"/>
              </a:rPr>
            </a:br>
            <a:r>
              <a:rPr lang="id-ID" sz="8800" dirty="0">
                <a:solidFill>
                  <a:schemeClr val="bg1"/>
                </a:solidFill>
                <a:latin typeface="Helvetica Neue" panose="02000A03050000090004" pitchFamily="2" charset="0"/>
              </a:rPr>
              <a:t>F</a:t>
            </a:r>
            <a:br>
              <a:rPr lang="id-ID" sz="8800" dirty="0">
                <a:solidFill>
                  <a:schemeClr val="bg1"/>
                </a:solidFill>
                <a:latin typeface="Helvetica Neue" panose="02000A03050000090004" pitchFamily="2" charset="0"/>
              </a:rPr>
            </a:br>
            <a:r>
              <a:rPr lang="id-ID" sz="8800" dirty="0">
                <a:solidFill>
                  <a:schemeClr val="bg1"/>
                </a:solidFill>
                <a:latin typeface="Helvetica Neue" panose="02000A03050000090004" pitchFamily="2" charset="0"/>
              </a:rPr>
              <a:t>L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851CC88-63B4-4271-A460-3C0E654B770E}"/>
              </a:ext>
            </a:extLst>
          </p:cNvPr>
          <p:cNvGrpSpPr/>
          <p:nvPr/>
        </p:nvGrpSpPr>
        <p:grpSpPr>
          <a:xfrm>
            <a:off x="10360926" y="5619412"/>
            <a:ext cx="1260143" cy="799487"/>
            <a:chOff x="1637796" y="776037"/>
            <a:chExt cx="2654969" cy="1684423"/>
          </a:xfrm>
          <a:solidFill>
            <a:schemeClr val="bg1"/>
          </a:solidFill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E4458D8-378E-4559-A42A-DC7809DF8FE7}"/>
                </a:ext>
              </a:extLst>
            </p:cNvPr>
            <p:cNvGrpSpPr/>
            <p:nvPr/>
          </p:nvGrpSpPr>
          <p:grpSpPr>
            <a:xfrm>
              <a:off x="1637796" y="776037"/>
              <a:ext cx="2654969" cy="288758"/>
              <a:chOff x="1636295" y="776037"/>
              <a:chExt cx="2654969" cy="288758"/>
            </a:xfrm>
            <a:grpFill/>
          </p:grpSpPr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EB53197B-C5D4-45D9-85F1-B918C20E5570}"/>
                  </a:ext>
                </a:extLst>
              </p:cNvPr>
              <p:cNvSpPr/>
              <p:nvPr/>
            </p:nvSpPr>
            <p:spPr>
              <a:xfrm>
                <a:off x="1636295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AAEC5C85-48E2-4B9E-82EC-2B709B3D6B85}"/>
                  </a:ext>
                </a:extLst>
              </p:cNvPr>
              <p:cNvSpPr/>
              <p:nvPr/>
            </p:nvSpPr>
            <p:spPr>
              <a:xfrm>
                <a:off x="210552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0D97464B-F9FB-4328-A020-1F61FB55519E}"/>
                  </a:ext>
                </a:extLst>
              </p:cNvPr>
              <p:cNvSpPr/>
              <p:nvPr/>
            </p:nvSpPr>
            <p:spPr>
              <a:xfrm>
                <a:off x="2584785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C6D8C1B0-7087-4977-93A2-B9FA4541D467}"/>
                  </a:ext>
                </a:extLst>
              </p:cNvPr>
              <p:cNvSpPr/>
              <p:nvPr/>
            </p:nvSpPr>
            <p:spPr>
              <a:xfrm>
                <a:off x="305401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9FF568B1-B242-44EB-B1EE-D7904F856FCF}"/>
                  </a:ext>
                </a:extLst>
              </p:cNvPr>
              <p:cNvSpPr/>
              <p:nvPr/>
            </p:nvSpPr>
            <p:spPr>
              <a:xfrm>
                <a:off x="3523247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04506488-554F-45DA-948B-61A0C72BD23C}"/>
                  </a:ext>
                </a:extLst>
              </p:cNvPr>
              <p:cNvSpPr/>
              <p:nvPr/>
            </p:nvSpPr>
            <p:spPr>
              <a:xfrm>
                <a:off x="400250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DC71C4-ED84-4457-89E0-1A46F4816637}"/>
                </a:ext>
              </a:extLst>
            </p:cNvPr>
            <p:cNvGrpSpPr/>
            <p:nvPr/>
          </p:nvGrpSpPr>
          <p:grpSpPr>
            <a:xfrm>
              <a:off x="1637796" y="2171702"/>
              <a:ext cx="2654969" cy="288758"/>
              <a:chOff x="1636295" y="776037"/>
              <a:chExt cx="2654969" cy="288758"/>
            </a:xfrm>
            <a:grpFill/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252F7B6D-BF05-4CB2-ADA9-47CF25ED4EA9}"/>
                  </a:ext>
                </a:extLst>
              </p:cNvPr>
              <p:cNvSpPr/>
              <p:nvPr/>
            </p:nvSpPr>
            <p:spPr>
              <a:xfrm>
                <a:off x="1636295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2555CBC-4408-4B19-ACC9-E2EDD2BDC5C1}"/>
                  </a:ext>
                </a:extLst>
              </p:cNvPr>
              <p:cNvSpPr/>
              <p:nvPr/>
            </p:nvSpPr>
            <p:spPr>
              <a:xfrm>
                <a:off x="210552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0BC04A4-C9F8-4568-80C6-0B151FDC0F34}"/>
                  </a:ext>
                </a:extLst>
              </p:cNvPr>
              <p:cNvSpPr/>
              <p:nvPr/>
            </p:nvSpPr>
            <p:spPr>
              <a:xfrm>
                <a:off x="2584785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1C84E2A0-56DD-491A-B957-4210D26BF725}"/>
                  </a:ext>
                </a:extLst>
              </p:cNvPr>
              <p:cNvSpPr/>
              <p:nvPr/>
            </p:nvSpPr>
            <p:spPr>
              <a:xfrm>
                <a:off x="305401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DAE8FC2B-9736-4BE5-82E8-C18336A45448}"/>
                  </a:ext>
                </a:extLst>
              </p:cNvPr>
              <p:cNvSpPr/>
              <p:nvPr/>
            </p:nvSpPr>
            <p:spPr>
              <a:xfrm>
                <a:off x="3523247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6F68CB96-247B-443E-B957-F6621B4AB9BE}"/>
                  </a:ext>
                </a:extLst>
              </p:cNvPr>
              <p:cNvSpPr/>
              <p:nvPr/>
            </p:nvSpPr>
            <p:spPr>
              <a:xfrm>
                <a:off x="400250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F84E7E3-40E2-425F-B7D4-D2BEEB98E2A3}"/>
                </a:ext>
              </a:extLst>
            </p:cNvPr>
            <p:cNvGrpSpPr/>
            <p:nvPr/>
          </p:nvGrpSpPr>
          <p:grpSpPr>
            <a:xfrm>
              <a:off x="1637796" y="1242261"/>
              <a:ext cx="2654969" cy="288758"/>
              <a:chOff x="1636295" y="776037"/>
              <a:chExt cx="2654969" cy="288758"/>
            </a:xfrm>
            <a:grpFill/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1D11C509-E4E9-44DF-995A-8DEA3DC83F7B}"/>
                  </a:ext>
                </a:extLst>
              </p:cNvPr>
              <p:cNvSpPr/>
              <p:nvPr/>
            </p:nvSpPr>
            <p:spPr>
              <a:xfrm>
                <a:off x="1636295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B8FCC633-B432-4C61-9EC7-E70ED1A90253}"/>
                  </a:ext>
                </a:extLst>
              </p:cNvPr>
              <p:cNvSpPr/>
              <p:nvPr/>
            </p:nvSpPr>
            <p:spPr>
              <a:xfrm>
                <a:off x="210552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91341902-5832-4361-83A5-6AC64776A7F9}"/>
                  </a:ext>
                </a:extLst>
              </p:cNvPr>
              <p:cNvSpPr/>
              <p:nvPr/>
            </p:nvSpPr>
            <p:spPr>
              <a:xfrm>
                <a:off x="2584785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0DF7F11-6BBD-4730-B120-4E941B64E466}"/>
                  </a:ext>
                </a:extLst>
              </p:cNvPr>
              <p:cNvSpPr/>
              <p:nvPr/>
            </p:nvSpPr>
            <p:spPr>
              <a:xfrm>
                <a:off x="305401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AA6267E1-E60C-4940-B1FB-ED5DAE60559A}"/>
                  </a:ext>
                </a:extLst>
              </p:cNvPr>
              <p:cNvSpPr/>
              <p:nvPr/>
            </p:nvSpPr>
            <p:spPr>
              <a:xfrm>
                <a:off x="3523247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E73B5ABA-BAE3-430E-AD5C-683144E9AFEC}"/>
                  </a:ext>
                </a:extLst>
              </p:cNvPr>
              <p:cNvSpPr/>
              <p:nvPr/>
            </p:nvSpPr>
            <p:spPr>
              <a:xfrm>
                <a:off x="400250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01DBD7A-405A-43FC-BAD0-7E2E39FF1E7C}"/>
                </a:ext>
              </a:extLst>
            </p:cNvPr>
            <p:cNvGrpSpPr/>
            <p:nvPr/>
          </p:nvGrpSpPr>
          <p:grpSpPr>
            <a:xfrm>
              <a:off x="1637796" y="1708485"/>
              <a:ext cx="2654969" cy="288758"/>
              <a:chOff x="1636295" y="776037"/>
              <a:chExt cx="2654969" cy="288758"/>
            </a:xfrm>
            <a:grpFill/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A1E61FD3-80E3-4C9B-A6E8-0A5F4913D9F8}"/>
                  </a:ext>
                </a:extLst>
              </p:cNvPr>
              <p:cNvSpPr/>
              <p:nvPr/>
            </p:nvSpPr>
            <p:spPr>
              <a:xfrm>
                <a:off x="1636295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3816B2B7-C51A-4D31-8464-95E0E44A4AD0}"/>
                  </a:ext>
                </a:extLst>
              </p:cNvPr>
              <p:cNvSpPr/>
              <p:nvPr/>
            </p:nvSpPr>
            <p:spPr>
              <a:xfrm>
                <a:off x="210552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F1FB2B4-F012-41F0-A6E8-5AD939D38E50}"/>
                  </a:ext>
                </a:extLst>
              </p:cNvPr>
              <p:cNvSpPr/>
              <p:nvPr/>
            </p:nvSpPr>
            <p:spPr>
              <a:xfrm>
                <a:off x="2584785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F8D0859C-15CE-466B-A8C7-BCB4D13D36ED}"/>
                  </a:ext>
                </a:extLst>
              </p:cNvPr>
              <p:cNvSpPr/>
              <p:nvPr/>
            </p:nvSpPr>
            <p:spPr>
              <a:xfrm>
                <a:off x="305401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EBCC4E2-FD85-41D3-AF78-07C0D9A02019}"/>
                  </a:ext>
                </a:extLst>
              </p:cNvPr>
              <p:cNvSpPr/>
              <p:nvPr/>
            </p:nvSpPr>
            <p:spPr>
              <a:xfrm>
                <a:off x="3523247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8D30130D-7974-4D79-919A-27CB2CF66B1D}"/>
                  </a:ext>
                </a:extLst>
              </p:cNvPr>
              <p:cNvSpPr/>
              <p:nvPr/>
            </p:nvSpPr>
            <p:spPr>
              <a:xfrm>
                <a:off x="4002506" y="776037"/>
                <a:ext cx="288758" cy="2887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768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7C4451D-54E1-476C-A419-12B2A6882970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3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FDE215-879A-4D44-8468-8C53C7DCC4C8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2A38760-3352-48AC-939C-1A6601221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41" y="6039134"/>
            <a:ext cx="549435" cy="723331"/>
          </a:xfrm>
          <a:prstGeom prst="rect">
            <a:avLst/>
          </a:prstGeom>
        </p:spPr>
      </p:pic>
      <p:sp>
        <p:nvSpPr>
          <p:cNvPr id="41" name="Title 12">
            <a:extLst>
              <a:ext uri="{FF2B5EF4-FFF2-40B4-BE49-F238E27FC236}">
                <a16:creationId xmlns:a16="http://schemas.microsoft.com/office/drawing/2014/main" id="{FBB60E8A-16F0-406E-9AE9-77484B568A3D}"/>
              </a:ext>
            </a:extLst>
          </p:cNvPr>
          <p:cNvSpPr txBox="1">
            <a:spLocks/>
          </p:cNvSpPr>
          <p:nvPr/>
        </p:nvSpPr>
        <p:spPr>
          <a:xfrm>
            <a:off x="177421" y="6057922"/>
            <a:ext cx="4913194" cy="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dirty="0">
                <a:solidFill>
                  <a:schemeClr val="bg1"/>
                </a:solidFill>
                <a:latin typeface="Helvetica Neue" panose="02000A03050000090004" pitchFamily="2" charset="0"/>
              </a:rPr>
              <a:t>NFL - BASIC PLAYER INFORMATION</a:t>
            </a:r>
          </a:p>
        </p:txBody>
      </p:sp>
      <p:sp>
        <p:nvSpPr>
          <p:cNvPr id="42" name="Title 12">
            <a:extLst>
              <a:ext uri="{FF2B5EF4-FFF2-40B4-BE49-F238E27FC236}">
                <a16:creationId xmlns:a16="http://schemas.microsoft.com/office/drawing/2014/main" id="{4785333F-FAE0-42DB-95B2-175B4685366E}"/>
              </a:ext>
            </a:extLst>
          </p:cNvPr>
          <p:cNvSpPr txBox="1">
            <a:spLocks/>
          </p:cNvSpPr>
          <p:nvPr/>
        </p:nvSpPr>
        <p:spPr>
          <a:xfrm>
            <a:off x="0" y="95535"/>
            <a:ext cx="12191999" cy="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2400" dirty="0">
                <a:solidFill>
                  <a:schemeClr val="bg1"/>
                </a:solidFill>
                <a:latin typeface="Helvetica Neue" panose="02000A03050000090004" pitchFamily="2" charset="0"/>
              </a:rPr>
              <a:t>NAMA KELOMPOK TUGAS MACHINE LEARNING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67FEC9F-4F0F-4BE3-941A-A1E15A747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073" y="1628917"/>
            <a:ext cx="800384" cy="80038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AE662E8-B622-4EA4-BA53-0A012DD22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073" y="2466265"/>
            <a:ext cx="800384" cy="80038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9207BF8-CCFD-48FC-80DE-1AB41AF29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073" y="3303613"/>
            <a:ext cx="800384" cy="80038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94C0047-8A0D-4C5C-9DAD-271CD2437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073" y="4140961"/>
            <a:ext cx="800384" cy="800384"/>
          </a:xfrm>
          <a:prstGeom prst="rect">
            <a:avLst/>
          </a:prstGeom>
        </p:spPr>
      </p:pic>
      <p:sp>
        <p:nvSpPr>
          <p:cNvPr id="50" name="Title 12">
            <a:extLst>
              <a:ext uri="{FF2B5EF4-FFF2-40B4-BE49-F238E27FC236}">
                <a16:creationId xmlns:a16="http://schemas.microsoft.com/office/drawing/2014/main" id="{317B4A2B-6AAB-438E-9F97-5138DF2A84AF}"/>
              </a:ext>
            </a:extLst>
          </p:cNvPr>
          <p:cNvSpPr txBox="1">
            <a:spLocks/>
          </p:cNvSpPr>
          <p:nvPr/>
        </p:nvSpPr>
        <p:spPr>
          <a:xfrm>
            <a:off x="3957851" y="1676837"/>
            <a:ext cx="4693694" cy="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A03050000090004" pitchFamily="2" charset="0"/>
              </a:rPr>
              <a:t>ANDIKA RAMADHAN - 1151700004</a:t>
            </a:r>
          </a:p>
        </p:txBody>
      </p:sp>
      <p:sp>
        <p:nvSpPr>
          <p:cNvPr id="51" name="Title 12">
            <a:extLst>
              <a:ext uri="{FF2B5EF4-FFF2-40B4-BE49-F238E27FC236}">
                <a16:creationId xmlns:a16="http://schemas.microsoft.com/office/drawing/2014/main" id="{586C198A-CD01-48DB-B567-A9BC1B1172E1}"/>
              </a:ext>
            </a:extLst>
          </p:cNvPr>
          <p:cNvSpPr txBox="1">
            <a:spLocks/>
          </p:cNvSpPr>
          <p:nvPr/>
        </p:nvSpPr>
        <p:spPr>
          <a:xfrm>
            <a:off x="3957851" y="2510205"/>
            <a:ext cx="4693694" cy="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A03050000090004" pitchFamily="2" charset="0"/>
              </a:rPr>
              <a:t>ALIF RIZKY - 11517000</a:t>
            </a:r>
          </a:p>
        </p:txBody>
      </p:sp>
      <p:sp>
        <p:nvSpPr>
          <p:cNvPr id="52" name="Title 12">
            <a:extLst>
              <a:ext uri="{FF2B5EF4-FFF2-40B4-BE49-F238E27FC236}">
                <a16:creationId xmlns:a16="http://schemas.microsoft.com/office/drawing/2014/main" id="{0F041D83-70E5-4D16-AFE6-96134FD0D025}"/>
              </a:ext>
            </a:extLst>
          </p:cNvPr>
          <p:cNvSpPr txBox="1">
            <a:spLocks/>
          </p:cNvSpPr>
          <p:nvPr/>
        </p:nvSpPr>
        <p:spPr>
          <a:xfrm>
            <a:off x="3957851" y="3351533"/>
            <a:ext cx="4693694" cy="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A03050000090004" pitchFamily="2" charset="0"/>
              </a:rPr>
              <a:t>FAJAR GUNAWAN - 11517000</a:t>
            </a:r>
          </a:p>
        </p:txBody>
      </p:sp>
      <p:sp>
        <p:nvSpPr>
          <p:cNvPr id="53" name="Title 12">
            <a:extLst>
              <a:ext uri="{FF2B5EF4-FFF2-40B4-BE49-F238E27FC236}">
                <a16:creationId xmlns:a16="http://schemas.microsoft.com/office/drawing/2014/main" id="{1E9A4C8D-AC08-4E42-BD7C-C2054047D06F}"/>
              </a:ext>
            </a:extLst>
          </p:cNvPr>
          <p:cNvSpPr txBox="1">
            <a:spLocks/>
          </p:cNvSpPr>
          <p:nvPr/>
        </p:nvSpPr>
        <p:spPr>
          <a:xfrm>
            <a:off x="3957851" y="4188881"/>
            <a:ext cx="4693694" cy="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A03050000090004" pitchFamily="2" charset="0"/>
              </a:rPr>
              <a:t>SYEHABUDIN ARDI . G - 11517000</a:t>
            </a:r>
          </a:p>
        </p:txBody>
      </p:sp>
    </p:spTree>
    <p:extLst>
      <p:ext uri="{BB962C8B-B14F-4D97-AF65-F5344CB8AC3E}">
        <p14:creationId xmlns:p14="http://schemas.microsoft.com/office/powerpoint/2010/main" val="363889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7C4451D-54E1-476C-A419-12B2A6882970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3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FDE215-879A-4D44-8468-8C53C7DCC4C8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2A38760-3352-48AC-939C-1A6601221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41" y="6039134"/>
            <a:ext cx="549435" cy="723331"/>
          </a:xfrm>
          <a:prstGeom prst="rect">
            <a:avLst/>
          </a:prstGeom>
        </p:spPr>
      </p:pic>
      <p:sp>
        <p:nvSpPr>
          <p:cNvPr id="41" name="Title 12">
            <a:extLst>
              <a:ext uri="{FF2B5EF4-FFF2-40B4-BE49-F238E27FC236}">
                <a16:creationId xmlns:a16="http://schemas.microsoft.com/office/drawing/2014/main" id="{FBB60E8A-16F0-406E-9AE9-77484B568A3D}"/>
              </a:ext>
            </a:extLst>
          </p:cNvPr>
          <p:cNvSpPr txBox="1">
            <a:spLocks/>
          </p:cNvSpPr>
          <p:nvPr/>
        </p:nvSpPr>
        <p:spPr>
          <a:xfrm>
            <a:off x="177421" y="6057922"/>
            <a:ext cx="4913194" cy="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dirty="0">
                <a:solidFill>
                  <a:schemeClr val="bg1"/>
                </a:solidFill>
                <a:latin typeface="Helvetica Neue" panose="02000A03050000090004" pitchFamily="2" charset="0"/>
              </a:rPr>
              <a:t>NFL - BASIC PLAYER INFORMATION</a:t>
            </a:r>
          </a:p>
        </p:txBody>
      </p:sp>
      <p:sp>
        <p:nvSpPr>
          <p:cNvPr id="42" name="Title 12">
            <a:extLst>
              <a:ext uri="{FF2B5EF4-FFF2-40B4-BE49-F238E27FC236}">
                <a16:creationId xmlns:a16="http://schemas.microsoft.com/office/drawing/2014/main" id="{4785333F-FAE0-42DB-95B2-175B4685366E}"/>
              </a:ext>
            </a:extLst>
          </p:cNvPr>
          <p:cNvSpPr txBox="1">
            <a:spLocks/>
          </p:cNvSpPr>
          <p:nvPr/>
        </p:nvSpPr>
        <p:spPr>
          <a:xfrm>
            <a:off x="0" y="95535"/>
            <a:ext cx="12191999" cy="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2400" dirty="0">
                <a:solidFill>
                  <a:schemeClr val="bg1"/>
                </a:solidFill>
                <a:latin typeface="Helvetica Neue" panose="02000A03050000090004" pitchFamily="2" charset="0"/>
              </a:rPr>
              <a:t>INTRO</a:t>
            </a:r>
          </a:p>
        </p:txBody>
      </p:sp>
      <p:sp>
        <p:nvSpPr>
          <p:cNvPr id="50" name="Title 12">
            <a:extLst>
              <a:ext uri="{FF2B5EF4-FFF2-40B4-BE49-F238E27FC236}">
                <a16:creationId xmlns:a16="http://schemas.microsoft.com/office/drawing/2014/main" id="{317B4A2B-6AAB-438E-9F97-5138DF2A84AF}"/>
              </a:ext>
            </a:extLst>
          </p:cNvPr>
          <p:cNvSpPr txBox="1">
            <a:spLocks/>
          </p:cNvSpPr>
          <p:nvPr/>
        </p:nvSpPr>
        <p:spPr>
          <a:xfrm>
            <a:off x="1360226" y="1310184"/>
            <a:ext cx="9471546" cy="4203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Note book ini hanya menjelaskan tentang EDA (Exploratory Data Analysis) dari setiap atribut pemain yang ada pada dataset yang diberikan, seperti umur, tinggi, berat badan, dsb.</a:t>
            </a:r>
          </a:p>
        </p:txBody>
      </p:sp>
    </p:spTree>
    <p:extLst>
      <p:ext uri="{BB962C8B-B14F-4D97-AF65-F5344CB8AC3E}">
        <p14:creationId xmlns:p14="http://schemas.microsoft.com/office/powerpoint/2010/main" val="193802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7C4451D-54E1-476C-A419-12B2A6882970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3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FDE215-879A-4D44-8468-8C53C7DCC4C8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2A38760-3352-48AC-939C-1A6601221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41" y="6039134"/>
            <a:ext cx="549435" cy="723331"/>
          </a:xfrm>
          <a:prstGeom prst="rect">
            <a:avLst/>
          </a:prstGeom>
        </p:spPr>
      </p:pic>
      <p:sp>
        <p:nvSpPr>
          <p:cNvPr id="41" name="Title 12">
            <a:extLst>
              <a:ext uri="{FF2B5EF4-FFF2-40B4-BE49-F238E27FC236}">
                <a16:creationId xmlns:a16="http://schemas.microsoft.com/office/drawing/2014/main" id="{FBB60E8A-16F0-406E-9AE9-77484B568A3D}"/>
              </a:ext>
            </a:extLst>
          </p:cNvPr>
          <p:cNvSpPr txBox="1">
            <a:spLocks/>
          </p:cNvSpPr>
          <p:nvPr/>
        </p:nvSpPr>
        <p:spPr>
          <a:xfrm>
            <a:off x="177421" y="6057922"/>
            <a:ext cx="4913194" cy="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dirty="0">
                <a:solidFill>
                  <a:schemeClr val="bg1"/>
                </a:solidFill>
                <a:latin typeface="Helvetica Neue" panose="02000A03050000090004" pitchFamily="2" charset="0"/>
              </a:rPr>
              <a:t>NFL - BASIC PLAYER INFORMATION</a:t>
            </a:r>
          </a:p>
        </p:txBody>
      </p:sp>
      <p:sp>
        <p:nvSpPr>
          <p:cNvPr id="42" name="Title 12">
            <a:extLst>
              <a:ext uri="{FF2B5EF4-FFF2-40B4-BE49-F238E27FC236}">
                <a16:creationId xmlns:a16="http://schemas.microsoft.com/office/drawing/2014/main" id="{4785333F-FAE0-42DB-95B2-175B4685366E}"/>
              </a:ext>
            </a:extLst>
          </p:cNvPr>
          <p:cNvSpPr txBox="1">
            <a:spLocks/>
          </p:cNvSpPr>
          <p:nvPr/>
        </p:nvSpPr>
        <p:spPr>
          <a:xfrm>
            <a:off x="0" y="95535"/>
            <a:ext cx="12191999" cy="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2400" dirty="0">
                <a:solidFill>
                  <a:schemeClr val="bg1"/>
                </a:solidFill>
                <a:latin typeface="Helvetica Neue" panose="02000A03050000090004" pitchFamily="2" charset="0"/>
              </a:rPr>
              <a:t>BACA DATA DATASET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B51A4C-6653-46BC-AA32-65053A285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15" y="1334347"/>
            <a:ext cx="8639033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plays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</a:rPr>
              <a:t>=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pd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</a:rPr>
              <a:t>.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read_csv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"../input/nfl-big-data-bowl-2020/train.csv"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0BDB10-7E20-4C4B-8EBB-ADE2CC1A0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1" y="1714375"/>
            <a:ext cx="11743587" cy="3471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id-ID" altLang="id-ID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# Get players out of dataset of plays and rename columns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endParaRPr kumimoji="0" lang="id-ID" altLang="id-ID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players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plays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[[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"DisplayName"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"PlayerHeight"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"PlayerWeight"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"PlayerBirthDate"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"PlayerCollegeName"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]]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drop_duplicates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()</a:t>
            </a: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players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rename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{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"DisplayName"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: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"Name"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"PlayerHeight"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: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"Height"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"PlayerWeight"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: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"Weight"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"PlayerBirthDate"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: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"BirthDate"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"PlayerCollegeName"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: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"College"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},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inplace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3D7E7E"/>
                </a:solidFill>
                <a:effectLst/>
                <a:latin typeface="Roboto Mono"/>
              </a:rPr>
              <a:t>True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 </a:t>
            </a: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id-ID" altLang="id-ID" sz="1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/>
            </a:endParaRP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id-ID" altLang="id-ID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# Transfer to SI units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endParaRPr kumimoji="0" lang="id-ID" altLang="id-ID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players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[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"Weight"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]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players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[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"Weight"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]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Roboto Mono"/>
              </a:rPr>
              <a:t>0.45359237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id-ID" altLang="id-ID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# In kilograms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players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[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"Height"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]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players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[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"Height"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]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"-"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3D7E7E"/>
                </a:solidFill>
                <a:effectLst/>
                <a:latin typeface="Roboto Mono"/>
              </a:rPr>
              <a:t>True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)[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Roboto Mono"/>
              </a:rPr>
              <a:t>0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]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astype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()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Roboto Mono"/>
              </a:rPr>
              <a:t>30.48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players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[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"Height"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]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"-"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3D7E7E"/>
                </a:solidFill>
                <a:effectLst/>
                <a:latin typeface="Roboto Mono"/>
              </a:rPr>
              <a:t>True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)[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Roboto Mono"/>
              </a:rPr>
              <a:t>1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]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astype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()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Roboto Mono"/>
              </a:rPr>
              <a:t>2.54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id-ID" altLang="id-ID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# in centimeters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d-ID" altLang="id-ID" sz="1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d-ID" altLang="id-ID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# Set birthdate column as datetime and add age in years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endParaRPr kumimoji="0" lang="id-ID" altLang="id-ID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players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[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"BirthDate"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]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to_datetime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players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[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B2323"/>
                </a:solidFill>
                <a:effectLst/>
                <a:latin typeface="Roboto Mono"/>
              </a:rPr>
              <a:t>'BirthDate’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])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players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[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"Age"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]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(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Timestamp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B2323"/>
                </a:solidFill>
                <a:effectLst/>
                <a:latin typeface="Roboto Mono"/>
              </a:rPr>
              <a:t>'20191010'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players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[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"BirthDate"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])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days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Roboto Mono"/>
              </a:rPr>
              <a:t>365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id-ID" altLang="id-ID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# In years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d-ID" altLang="id-ID" sz="1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d-ID" altLang="id-ID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# Compute body mass index (BMI) and add classification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players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[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"BMI"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]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players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[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"Weight"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]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(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players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[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"Height"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]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Roboto Mono"/>
              </a:rPr>
              <a:t>100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**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Roboto Mono"/>
              </a:rPr>
              <a:t>2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 </a:t>
            </a:r>
            <a:r>
              <a:rPr kumimoji="0" lang="id-ID" altLang="id-ID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# Weight has to be in kilograms, height in meters (factor 100 to transfer from centimeters)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players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[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"ObesityClassification"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]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cut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players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[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"BMI"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],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bins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[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Roboto Mono"/>
              </a:rPr>
              <a:t>0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Roboto Mono"/>
              </a:rPr>
              <a:t>18.5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Roboto Mono"/>
              </a:rPr>
              <a:t>25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Roboto Mono"/>
              </a:rPr>
              <a:t>30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Roboto Mono"/>
              </a:rPr>
              <a:t>35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Roboto Mono"/>
              </a:rPr>
              <a:t>40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Roboto Mono"/>
              </a:rPr>
              <a:t>100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],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labels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[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"Underweight"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"Normal weight"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"Pre-obesity"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"Obesity class 1"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"Obesity class 2"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"Obesity class 3"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])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d-ID" altLang="id-ID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722651-8B9E-413D-B8DC-EB9DF1846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15" y="5390601"/>
            <a:ext cx="10972800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players</a:t>
            </a:r>
            <a:r>
              <a:rPr kumimoji="0" lang="id-ID" alt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d-ID" altLang="id-ID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E23722-8008-49CE-8BA7-6CB0ACD28DCB}"/>
              </a:ext>
            </a:extLst>
          </p:cNvPr>
          <p:cNvSpPr/>
          <p:nvPr/>
        </p:nvSpPr>
        <p:spPr>
          <a:xfrm>
            <a:off x="177421" y="1066892"/>
            <a:ext cx="11778018" cy="475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698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7C4451D-54E1-476C-A419-12B2A6882970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3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FDE215-879A-4D44-8468-8C53C7DCC4C8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2A38760-3352-48AC-939C-1A6601221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41" y="6039134"/>
            <a:ext cx="549435" cy="723331"/>
          </a:xfrm>
          <a:prstGeom prst="rect">
            <a:avLst/>
          </a:prstGeom>
        </p:spPr>
      </p:pic>
      <p:sp>
        <p:nvSpPr>
          <p:cNvPr id="41" name="Title 12">
            <a:extLst>
              <a:ext uri="{FF2B5EF4-FFF2-40B4-BE49-F238E27FC236}">
                <a16:creationId xmlns:a16="http://schemas.microsoft.com/office/drawing/2014/main" id="{FBB60E8A-16F0-406E-9AE9-77484B568A3D}"/>
              </a:ext>
            </a:extLst>
          </p:cNvPr>
          <p:cNvSpPr txBox="1">
            <a:spLocks/>
          </p:cNvSpPr>
          <p:nvPr/>
        </p:nvSpPr>
        <p:spPr>
          <a:xfrm>
            <a:off x="177421" y="6057922"/>
            <a:ext cx="4913194" cy="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dirty="0">
                <a:solidFill>
                  <a:schemeClr val="bg1"/>
                </a:solidFill>
                <a:latin typeface="Helvetica Neue" panose="02000A03050000090004" pitchFamily="2" charset="0"/>
              </a:rPr>
              <a:t>NFL - BASIC PLAYER INFORMATION</a:t>
            </a:r>
          </a:p>
        </p:txBody>
      </p:sp>
      <p:sp>
        <p:nvSpPr>
          <p:cNvPr id="42" name="Title 12">
            <a:extLst>
              <a:ext uri="{FF2B5EF4-FFF2-40B4-BE49-F238E27FC236}">
                <a16:creationId xmlns:a16="http://schemas.microsoft.com/office/drawing/2014/main" id="{4785333F-FAE0-42DB-95B2-175B4685366E}"/>
              </a:ext>
            </a:extLst>
          </p:cNvPr>
          <p:cNvSpPr txBox="1">
            <a:spLocks/>
          </p:cNvSpPr>
          <p:nvPr/>
        </p:nvSpPr>
        <p:spPr>
          <a:xfrm>
            <a:off x="0" y="95535"/>
            <a:ext cx="12191999" cy="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2400" dirty="0">
                <a:solidFill>
                  <a:schemeClr val="bg1"/>
                </a:solidFill>
                <a:latin typeface="Helvetica Neue" panose="02000A03050000090004" pitchFamily="2" charset="0"/>
              </a:rPr>
              <a:t>DATA PADA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4D0777-76DD-4058-8A7F-A22C8D2E2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94" y="1136836"/>
            <a:ext cx="10640611" cy="48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7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7C4451D-54E1-476C-A419-12B2A6882970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3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FDE215-879A-4D44-8468-8C53C7DCC4C8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2A38760-3352-48AC-939C-1A6601221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41" y="6039134"/>
            <a:ext cx="549435" cy="723331"/>
          </a:xfrm>
          <a:prstGeom prst="rect">
            <a:avLst/>
          </a:prstGeom>
        </p:spPr>
      </p:pic>
      <p:sp>
        <p:nvSpPr>
          <p:cNvPr id="41" name="Title 12">
            <a:extLst>
              <a:ext uri="{FF2B5EF4-FFF2-40B4-BE49-F238E27FC236}">
                <a16:creationId xmlns:a16="http://schemas.microsoft.com/office/drawing/2014/main" id="{FBB60E8A-16F0-406E-9AE9-77484B568A3D}"/>
              </a:ext>
            </a:extLst>
          </p:cNvPr>
          <p:cNvSpPr txBox="1">
            <a:spLocks/>
          </p:cNvSpPr>
          <p:nvPr/>
        </p:nvSpPr>
        <p:spPr>
          <a:xfrm>
            <a:off x="177421" y="6057922"/>
            <a:ext cx="4913194" cy="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dirty="0">
                <a:solidFill>
                  <a:schemeClr val="bg1"/>
                </a:solidFill>
                <a:latin typeface="Helvetica Neue" panose="02000A03050000090004" pitchFamily="2" charset="0"/>
              </a:rPr>
              <a:t>NFL - BASIC PLAYER INFORMATION</a:t>
            </a:r>
          </a:p>
        </p:txBody>
      </p:sp>
      <p:sp>
        <p:nvSpPr>
          <p:cNvPr id="42" name="Title 12">
            <a:extLst>
              <a:ext uri="{FF2B5EF4-FFF2-40B4-BE49-F238E27FC236}">
                <a16:creationId xmlns:a16="http://schemas.microsoft.com/office/drawing/2014/main" id="{4785333F-FAE0-42DB-95B2-175B4685366E}"/>
              </a:ext>
            </a:extLst>
          </p:cNvPr>
          <p:cNvSpPr txBox="1">
            <a:spLocks/>
          </p:cNvSpPr>
          <p:nvPr/>
        </p:nvSpPr>
        <p:spPr>
          <a:xfrm>
            <a:off x="0" y="95535"/>
            <a:ext cx="12191999" cy="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2400" dirty="0">
                <a:solidFill>
                  <a:schemeClr val="bg1"/>
                </a:solidFill>
                <a:latin typeface="Helvetica Neue" panose="02000A03050000090004" pitchFamily="2" charset="0"/>
              </a:rPr>
              <a:t>RANGKUMAN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E468E2-6CB3-4959-A1A7-F82596620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15" y="1390064"/>
            <a:ext cx="10972800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id-ID" sz="1400" dirty="0"/>
              <a:t>pl</a:t>
            </a:r>
            <a:r>
              <a: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ayers.describe()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C3DE05-89B9-4CC8-9CAD-DFD71C0FE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35" y="1605508"/>
            <a:ext cx="7246960" cy="381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3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7C4451D-54E1-476C-A419-12B2A6882970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3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FDE215-879A-4D44-8468-8C53C7DCC4C8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2A38760-3352-48AC-939C-1A6601221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41" y="6039134"/>
            <a:ext cx="549435" cy="723331"/>
          </a:xfrm>
          <a:prstGeom prst="rect">
            <a:avLst/>
          </a:prstGeom>
        </p:spPr>
      </p:pic>
      <p:sp>
        <p:nvSpPr>
          <p:cNvPr id="41" name="Title 12">
            <a:extLst>
              <a:ext uri="{FF2B5EF4-FFF2-40B4-BE49-F238E27FC236}">
                <a16:creationId xmlns:a16="http://schemas.microsoft.com/office/drawing/2014/main" id="{FBB60E8A-16F0-406E-9AE9-77484B568A3D}"/>
              </a:ext>
            </a:extLst>
          </p:cNvPr>
          <p:cNvSpPr txBox="1">
            <a:spLocks/>
          </p:cNvSpPr>
          <p:nvPr/>
        </p:nvSpPr>
        <p:spPr>
          <a:xfrm>
            <a:off x="177421" y="6057922"/>
            <a:ext cx="4913194" cy="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dirty="0">
                <a:solidFill>
                  <a:schemeClr val="bg1"/>
                </a:solidFill>
                <a:latin typeface="Helvetica Neue" panose="02000A03050000090004" pitchFamily="2" charset="0"/>
              </a:rPr>
              <a:t>NFL - BASIC PLAYER INFORMATION</a:t>
            </a:r>
          </a:p>
        </p:txBody>
      </p:sp>
      <p:sp>
        <p:nvSpPr>
          <p:cNvPr id="42" name="Title 12">
            <a:extLst>
              <a:ext uri="{FF2B5EF4-FFF2-40B4-BE49-F238E27FC236}">
                <a16:creationId xmlns:a16="http://schemas.microsoft.com/office/drawing/2014/main" id="{4785333F-FAE0-42DB-95B2-175B4685366E}"/>
              </a:ext>
            </a:extLst>
          </p:cNvPr>
          <p:cNvSpPr txBox="1">
            <a:spLocks/>
          </p:cNvSpPr>
          <p:nvPr/>
        </p:nvSpPr>
        <p:spPr>
          <a:xfrm>
            <a:off x="0" y="95535"/>
            <a:ext cx="12191999" cy="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2400" dirty="0">
                <a:solidFill>
                  <a:schemeClr val="bg1"/>
                </a:solidFill>
                <a:latin typeface="Helvetica Neue" panose="02000A03050000090004" pitchFamily="2" charset="0"/>
              </a:rPr>
              <a:t>RANGKUMAN DATA</a:t>
            </a:r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9D38F03F-E1CE-4D05-8C78-A721306BA7DF}"/>
              </a:ext>
            </a:extLst>
          </p:cNvPr>
          <p:cNvSpPr txBox="1">
            <a:spLocks/>
          </p:cNvSpPr>
          <p:nvPr/>
        </p:nvSpPr>
        <p:spPr>
          <a:xfrm>
            <a:off x="1360226" y="1310184"/>
            <a:ext cx="9471546" cy="4203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Dari tabel rangkuman data tersebut, dapat disimpulkan :</a:t>
            </a:r>
          </a:p>
          <a:p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Jumlah pemain = 2242 pemain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Rata – rata umur pemain = 27, 75 tahun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Rata – rata tinggi pemain = 188, 2 cm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Rata – rata berat pemain = 111, 8 kg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Pemain termuda = 21, 45 tahun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Pemain tertua = 42, 21 tahun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Pemain dengan berat tubuh teringan = 69, 4 kg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Pemain dengan berat tubuh terberat = 172, 37 kg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Pemain terpendek = 167, 64 cm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Pemain tertinggi = 205, 74 cm</a:t>
            </a:r>
          </a:p>
          <a:p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77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7C4451D-54E1-476C-A419-12B2A6882970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3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FDE215-879A-4D44-8468-8C53C7DCC4C8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2A38760-3352-48AC-939C-1A6601221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41" y="6039134"/>
            <a:ext cx="549435" cy="723331"/>
          </a:xfrm>
          <a:prstGeom prst="rect">
            <a:avLst/>
          </a:prstGeom>
        </p:spPr>
      </p:pic>
      <p:sp>
        <p:nvSpPr>
          <p:cNvPr id="41" name="Title 12">
            <a:extLst>
              <a:ext uri="{FF2B5EF4-FFF2-40B4-BE49-F238E27FC236}">
                <a16:creationId xmlns:a16="http://schemas.microsoft.com/office/drawing/2014/main" id="{FBB60E8A-16F0-406E-9AE9-77484B568A3D}"/>
              </a:ext>
            </a:extLst>
          </p:cNvPr>
          <p:cNvSpPr txBox="1">
            <a:spLocks/>
          </p:cNvSpPr>
          <p:nvPr/>
        </p:nvSpPr>
        <p:spPr>
          <a:xfrm>
            <a:off x="177421" y="6057922"/>
            <a:ext cx="4913194" cy="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dirty="0">
                <a:solidFill>
                  <a:schemeClr val="bg1"/>
                </a:solidFill>
                <a:latin typeface="Helvetica Neue" panose="02000A03050000090004" pitchFamily="2" charset="0"/>
              </a:rPr>
              <a:t>NFL - BASIC PLAYER INFORMATION</a:t>
            </a:r>
          </a:p>
        </p:txBody>
      </p:sp>
      <p:sp>
        <p:nvSpPr>
          <p:cNvPr id="42" name="Title 12">
            <a:extLst>
              <a:ext uri="{FF2B5EF4-FFF2-40B4-BE49-F238E27FC236}">
                <a16:creationId xmlns:a16="http://schemas.microsoft.com/office/drawing/2014/main" id="{4785333F-FAE0-42DB-95B2-175B4685366E}"/>
              </a:ext>
            </a:extLst>
          </p:cNvPr>
          <p:cNvSpPr txBox="1">
            <a:spLocks/>
          </p:cNvSpPr>
          <p:nvPr/>
        </p:nvSpPr>
        <p:spPr>
          <a:xfrm>
            <a:off x="0" y="95535"/>
            <a:ext cx="12191999" cy="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2400" dirty="0">
                <a:solidFill>
                  <a:schemeClr val="bg1"/>
                </a:solidFill>
                <a:latin typeface="Helvetica Neue" panose="02000A03050000090004" pitchFamily="2" charset="0"/>
              </a:rPr>
              <a:t>RANGKUMAN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94782A-2851-4A58-A974-E0A93380B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976" y="1135132"/>
            <a:ext cx="11264046" cy="45058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Print(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"Players are from {len(players['College'].unique())} different colleges."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Print(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"The youngest player is {players.loc[players['Age'] == players['Age'].min(), 'Name'].values[0]} with age {round(players['Age'].min(), 2)} years from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{players.loc[players['Age'] == players['Age'].min(), 'College'].values[0]}."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 </a:t>
            </a:r>
            <a:endParaRPr kumimoji="0" lang="id-ID" altLang="id-ID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/>
            </a:endParaRPr>
          </a:p>
          <a:p>
            <a:pPr lvl="0"/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Print(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"The oldest player is {players.loc[players['Age'] == players['Age'].max(), 'Name'].values[0]} with age {round(players['Age'].max(), 2)} years from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{players.loc[players['Age'] == players['Age'].max(), 'College'].values[0]}."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 </a:t>
            </a:r>
            <a:endParaRPr kumimoji="0" lang="id-ID" altLang="id-ID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/>
            </a:endParaRPr>
          </a:p>
          <a:p>
            <a:pPr lvl="0"/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Print(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"The most lightweight player is {players.loc[players['Weight'] == players['Weight'].min(), 'Name'].values[0]} with weight {round(players['Weight'].min(), 2)} kg from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{players.loc[players['Weight'] == players['Weight'].min(), 'College'].values[0]}."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 </a:t>
            </a:r>
            <a:endParaRPr kumimoji="0" lang="id-ID" altLang="id-ID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/>
            </a:endParaRPr>
          </a:p>
          <a:p>
            <a:pPr lvl="0"/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Print(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"The heaviest is {players.loc[players['Weight'] == players['Weight'].max(), 'Name'].values[0]} with weight {round(players['Weight'].max(), 2)} kg from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{players.loc[players['Weight'] == players['Weight'].max(), 'College'].values[0]}."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 </a:t>
            </a:r>
            <a:endParaRPr kumimoji="0" lang="id-ID" altLang="id-ID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/>
            </a:endParaRPr>
          </a:p>
          <a:p>
            <a:pPr lvl="0"/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Print(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"The shortest player is {players.loc[players['Height'] == players['Height'].min(), 'Name'].values[0]} with height {round(players['Height'].min(), 2)} cm from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{players.loc[players['Height'] == players['Height'].min(), 'College'].values[0]}."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 </a:t>
            </a:r>
            <a:endParaRPr kumimoji="0" lang="id-ID" altLang="id-ID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/>
            </a:endParaRPr>
          </a:p>
          <a:p>
            <a:pPr lvl="0"/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Print(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"The tallest player is {players.loc[players['Height'] == players['Height'].max(), 'Name'].values[0]} with height {round(players['Height'].max(), 2)} cm from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{players.loc[players['Height'] == players['Height'].max(), 'College'].values[0]}."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d-ID" altLang="id-ID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CA4890-7E0F-46BB-B6D2-B015442EC0CC}"/>
              </a:ext>
            </a:extLst>
          </p:cNvPr>
          <p:cNvSpPr/>
          <p:nvPr/>
        </p:nvSpPr>
        <p:spPr>
          <a:xfrm>
            <a:off x="177421" y="1039596"/>
            <a:ext cx="11778018" cy="475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117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7C4451D-54E1-476C-A419-12B2A6882970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3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FDE215-879A-4D44-8468-8C53C7DCC4C8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2A38760-3352-48AC-939C-1A6601221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41" y="6039134"/>
            <a:ext cx="549435" cy="723331"/>
          </a:xfrm>
          <a:prstGeom prst="rect">
            <a:avLst/>
          </a:prstGeom>
        </p:spPr>
      </p:pic>
      <p:sp>
        <p:nvSpPr>
          <p:cNvPr id="41" name="Title 12">
            <a:extLst>
              <a:ext uri="{FF2B5EF4-FFF2-40B4-BE49-F238E27FC236}">
                <a16:creationId xmlns:a16="http://schemas.microsoft.com/office/drawing/2014/main" id="{FBB60E8A-16F0-406E-9AE9-77484B568A3D}"/>
              </a:ext>
            </a:extLst>
          </p:cNvPr>
          <p:cNvSpPr txBox="1">
            <a:spLocks/>
          </p:cNvSpPr>
          <p:nvPr/>
        </p:nvSpPr>
        <p:spPr>
          <a:xfrm>
            <a:off x="177421" y="6057922"/>
            <a:ext cx="4913194" cy="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dirty="0">
                <a:solidFill>
                  <a:schemeClr val="bg1"/>
                </a:solidFill>
                <a:latin typeface="Helvetica Neue" panose="02000A03050000090004" pitchFamily="2" charset="0"/>
              </a:rPr>
              <a:t>NFL - BASIC PLAYER INFORMATION</a:t>
            </a:r>
          </a:p>
        </p:txBody>
      </p:sp>
      <p:sp>
        <p:nvSpPr>
          <p:cNvPr id="42" name="Title 12">
            <a:extLst>
              <a:ext uri="{FF2B5EF4-FFF2-40B4-BE49-F238E27FC236}">
                <a16:creationId xmlns:a16="http://schemas.microsoft.com/office/drawing/2014/main" id="{4785333F-FAE0-42DB-95B2-175B4685366E}"/>
              </a:ext>
            </a:extLst>
          </p:cNvPr>
          <p:cNvSpPr txBox="1">
            <a:spLocks/>
          </p:cNvSpPr>
          <p:nvPr/>
        </p:nvSpPr>
        <p:spPr>
          <a:xfrm>
            <a:off x="0" y="95535"/>
            <a:ext cx="12191999" cy="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2400" dirty="0">
                <a:solidFill>
                  <a:schemeClr val="bg1"/>
                </a:solidFill>
                <a:latin typeface="Helvetica Neue" panose="02000A03050000090004" pitchFamily="2" charset="0"/>
              </a:rPr>
              <a:t>RANGKUMAN DATA</a:t>
            </a:r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9D38F03F-E1CE-4D05-8C78-A721306BA7DF}"/>
              </a:ext>
            </a:extLst>
          </p:cNvPr>
          <p:cNvSpPr txBox="1">
            <a:spLocks/>
          </p:cNvSpPr>
          <p:nvPr/>
        </p:nvSpPr>
        <p:spPr>
          <a:xfrm>
            <a:off x="1360226" y="1310184"/>
            <a:ext cx="9471546" cy="4203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Detail data yang didapat dalam kode pada slide sebelumnya :</a:t>
            </a:r>
          </a:p>
          <a:p>
            <a:pPr algn="ctr"/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Players are from 301 different collages.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youngest players is Tremaine Edmunds with age 21, 45 years from Virginia Tech.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oldest player is Tom Brady with age 42, 21 years from Michigan.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most lightweight player is JoJo Natson with weight 69, 4 kg from Akron.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heaviest is Trent Brown with weight 172, 37 kg from Florida.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shortest player is Tarik Cohen with height 167, 64 cm from North Carolina A&amp;T.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tallest player is Nate Solder with height 205, 74 cm from Colorado.</a:t>
            </a:r>
          </a:p>
          <a:p>
            <a:pPr marL="457200" indent="-457200">
              <a:buFont typeface="+mj-lt"/>
              <a:buAutoNum type="arabicPeriod"/>
            </a:pP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715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1281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Myriad Pro</vt:lpstr>
      <vt:lpstr>Roboto Mono</vt:lpstr>
      <vt:lpstr>Office Theme</vt:lpstr>
      <vt:lpstr>N F 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 F 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ARMDHN</dc:creator>
  <cp:lastModifiedBy>ARMDHN</cp:lastModifiedBy>
  <cp:revision>19</cp:revision>
  <dcterms:created xsi:type="dcterms:W3CDTF">2019-12-01T07:27:00Z</dcterms:created>
  <dcterms:modified xsi:type="dcterms:W3CDTF">2019-12-01T11:08:15Z</dcterms:modified>
</cp:coreProperties>
</file>