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10"/>
  </p:notesMasterIdLst>
  <p:sldIdLst>
    <p:sldId id="337" r:id="rId2"/>
    <p:sldId id="342" r:id="rId3"/>
    <p:sldId id="340" r:id="rId4"/>
    <p:sldId id="341" r:id="rId5"/>
    <p:sldId id="343" r:id="rId6"/>
    <p:sldId id="344" r:id="rId7"/>
    <p:sldId id="339" r:id="rId8"/>
    <p:sldId id="34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4" d="100"/>
          <a:sy n="74" d="100"/>
        </p:scale>
        <p:origin x="5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9C44C-462F-4C79-8CE6-72B01DD21D40}"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593320E4-1B1A-4596-98F9-8C5106D7488C}">
      <dgm:prSet/>
      <dgm:spPr/>
      <dgm:t>
        <a:bodyPr/>
        <a:lstStyle/>
        <a:p>
          <a:pPr algn="l" rtl="0"/>
          <a:r>
            <a:rPr lang="en-US" dirty="0" smtClean="0"/>
            <a:t>40% Assignments</a:t>
          </a:r>
          <a:endParaRPr lang="en-US" dirty="0"/>
        </a:p>
      </dgm:t>
    </dgm:pt>
    <dgm:pt modelId="{CC3AB42B-AC93-4BC0-92EA-4E410D06A8FF}" type="parTrans" cxnId="{415320D5-3193-401D-9C1A-2A42AB4D9859}">
      <dgm:prSet/>
      <dgm:spPr/>
      <dgm:t>
        <a:bodyPr/>
        <a:lstStyle/>
        <a:p>
          <a:endParaRPr lang="en-US"/>
        </a:p>
      </dgm:t>
    </dgm:pt>
    <dgm:pt modelId="{EA297D82-09BD-4AED-9C5D-70F64355E067}" type="sibTrans" cxnId="{415320D5-3193-401D-9C1A-2A42AB4D9859}">
      <dgm:prSet/>
      <dgm:spPr/>
      <dgm:t>
        <a:bodyPr/>
        <a:lstStyle/>
        <a:p>
          <a:endParaRPr lang="en-US"/>
        </a:p>
      </dgm:t>
    </dgm:pt>
    <dgm:pt modelId="{D50D6455-1FB2-4618-BBAD-3C4AA597CCD2}">
      <dgm:prSet/>
      <dgm:spPr/>
      <dgm:t>
        <a:bodyPr/>
        <a:lstStyle/>
        <a:p>
          <a:pPr algn="l" rtl="0"/>
          <a:r>
            <a:rPr lang="en-US" dirty="0" smtClean="0"/>
            <a:t>20% Mid Exam</a:t>
          </a:r>
          <a:endParaRPr lang="en-US" dirty="0"/>
        </a:p>
      </dgm:t>
    </dgm:pt>
    <dgm:pt modelId="{18F4A21E-9C30-45A1-A988-8F976FDD3969}" type="parTrans" cxnId="{EBFA87DA-CDC4-4A54-90B0-12A240AE4BE7}">
      <dgm:prSet/>
      <dgm:spPr/>
      <dgm:t>
        <a:bodyPr/>
        <a:lstStyle/>
        <a:p>
          <a:endParaRPr lang="en-US"/>
        </a:p>
      </dgm:t>
    </dgm:pt>
    <dgm:pt modelId="{B5FEFFDA-1F10-4283-A2D0-4C5F68310A4E}" type="sibTrans" cxnId="{EBFA87DA-CDC4-4A54-90B0-12A240AE4BE7}">
      <dgm:prSet/>
      <dgm:spPr/>
      <dgm:t>
        <a:bodyPr/>
        <a:lstStyle/>
        <a:p>
          <a:endParaRPr lang="en-US"/>
        </a:p>
      </dgm:t>
    </dgm:pt>
    <dgm:pt modelId="{FB9DD11A-7D7C-4369-B48A-4F59DF987084}">
      <dgm:prSet/>
      <dgm:spPr/>
      <dgm:t>
        <a:bodyPr/>
        <a:lstStyle/>
        <a:p>
          <a:pPr algn="l" rtl="0"/>
          <a:r>
            <a:rPr lang="en-US" dirty="0" smtClean="0"/>
            <a:t>40% Final Exam</a:t>
          </a:r>
          <a:endParaRPr lang="en-US" dirty="0"/>
        </a:p>
      </dgm:t>
    </dgm:pt>
    <dgm:pt modelId="{D766C133-15DD-488B-8BDB-E5AFB8BC2F8E}" type="parTrans" cxnId="{9FBC76EB-AED5-46F1-9344-17656C08E517}">
      <dgm:prSet/>
      <dgm:spPr/>
      <dgm:t>
        <a:bodyPr/>
        <a:lstStyle/>
        <a:p>
          <a:endParaRPr lang="en-US"/>
        </a:p>
      </dgm:t>
    </dgm:pt>
    <dgm:pt modelId="{35430307-B8ED-4906-9DBA-56C106A5E6F8}" type="sibTrans" cxnId="{9FBC76EB-AED5-46F1-9344-17656C08E517}">
      <dgm:prSet/>
      <dgm:spPr/>
      <dgm:t>
        <a:bodyPr/>
        <a:lstStyle/>
        <a:p>
          <a:endParaRPr lang="en-US"/>
        </a:p>
      </dgm:t>
    </dgm:pt>
    <dgm:pt modelId="{556509D6-52D7-4B40-823C-B03DABEEB5D0}" type="pres">
      <dgm:prSet presAssocID="{4EE9C44C-462F-4C79-8CE6-72B01DD21D40}" presName="linearFlow" presStyleCnt="0">
        <dgm:presLayoutVars>
          <dgm:dir/>
          <dgm:resizeHandles val="exact"/>
        </dgm:presLayoutVars>
      </dgm:prSet>
      <dgm:spPr/>
      <dgm:t>
        <a:bodyPr/>
        <a:lstStyle/>
        <a:p>
          <a:endParaRPr lang="en-US"/>
        </a:p>
      </dgm:t>
    </dgm:pt>
    <dgm:pt modelId="{4CDC95FA-C8B6-4667-B51A-EEB60C03CCDE}" type="pres">
      <dgm:prSet presAssocID="{593320E4-1B1A-4596-98F9-8C5106D7488C}" presName="composite" presStyleCnt="0"/>
      <dgm:spPr/>
    </dgm:pt>
    <dgm:pt modelId="{8EE1990D-9D90-4CC7-9F4C-4BB1064A1C73}" type="pres">
      <dgm:prSet presAssocID="{593320E4-1B1A-4596-98F9-8C5106D7488C}" presName="imgShp" presStyleLbl="fgImgPlace1" presStyleIdx="0" presStyleCnt="3"/>
      <dgm:spPr/>
    </dgm:pt>
    <dgm:pt modelId="{2E3F45CF-6399-44BD-A4F5-85913BF85CCF}" type="pres">
      <dgm:prSet presAssocID="{593320E4-1B1A-4596-98F9-8C5106D7488C}" presName="txShp" presStyleLbl="node1" presStyleIdx="0" presStyleCnt="3">
        <dgm:presLayoutVars>
          <dgm:bulletEnabled val="1"/>
        </dgm:presLayoutVars>
      </dgm:prSet>
      <dgm:spPr/>
      <dgm:t>
        <a:bodyPr/>
        <a:lstStyle/>
        <a:p>
          <a:endParaRPr lang="en-US"/>
        </a:p>
      </dgm:t>
    </dgm:pt>
    <dgm:pt modelId="{F8B4AD65-E942-4E05-9DCE-CA82ECDC4FC1}" type="pres">
      <dgm:prSet presAssocID="{EA297D82-09BD-4AED-9C5D-70F64355E067}" presName="spacing" presStyleCnt="0"/>
      <dgm:spPr/>
    </dgm:pt>
    <dgm:pt modelId="{F9662190-8D84-430B-825A-DCC79AE765C8}" type="pres">
      <dgm:prSet presAssocID="{D50D6455-1FB2-4618-BBAD-3C4AA597CCD2}" presName="composite" presStyleCnt="0"/>
      <dgm:spPr/>
    </dgm:pt>
    <dgm:pt modelId="{FFF6CFF3-3756-4173-8DC3-61A232E7A3C7}" type="pres">
      <dgm:prSet presAssocID="{D50D6455-1FB2-4618-BBAD-3C4AA597CCD2}" presName="imgShp" presStyleLbl="fgImgPlace1" presStyleIdx="1" presStyleCnt="3"/>
      <dgm:spPr/>
    </dgm:pt>
    <dgm:pt modelId="{D93CDF79-67AC-4419-8D5D-604C532C5DEF}" type="pres">
      <dgm:prSet presAssocID="{D50D6455-1FB2-4618-BBAD-3C4AA597CCD2}" presName="txShp" presStyleLbl="node1" presStyleIdx="1" presStyleCnt="3">
        <dgm:presLayoutVars>
          <dgm:bulletEnabled val="1"/>
        </dgm:presLayoutVars>
      </dgm:prSet>
      <dgm:spPr/>
      <dgm:t>
        <a:bodyPr/>
        <a:lstStyle/>
        <a:p>
          <a:endParaRPr lang="en-US"/>
        </a:p>
      </dgm:t>
    </dgm:pt>
    <dgm:pt modelId="{2EF698D9-096E-4A2C-91A0-A6382F3531D0}" type="pres">
      <dgm:prSet presAssocID="{B5FEFFDA-1F10-4283-A2D0-4C5F68310A4E}" presName="spacing" presStyleCnt="0"/>
      <dgm:spPr/>
    </dgm:pt>
    <dgm:pt modelId="{5AC5A32A-5DCD-472A-95A8-60CDA57D3DFE}" type="pres">
      <dgm:prSet presAssocID="{FB9DD11A-7D7C-4369-B48A-4F59DF987084}" presName="composite" presStyleCnt="0"/>
      <dgm:spPr/>
    </dgm:pt>
    <dgm:pt modelId="{EBADDE50-918F-4D64-91AC-9E9F4AA5B260}" type="pres">
      <dgm:prSet presAssocID="{FB9DD11A-7D7C-4369-B48A-4F59DF987084}" presName="imgShp" presStyleLbl="fgImgPlace1" presStyleIdx="2" presStyleCnt="3"/>
      <dgm:spPr/>
    </dgm:pt>
    <dgm:pt modelId="{E982D719-4CA8-4CE7-82FE-22574F60401C}" type="pres">
      <dgm:prSet presAssocID="{FB9DD11A-7D7C-4369-B48A-4F59DF987084}" presName="txShp" presStyleLbl="node1" presStyleIdx="2" presStyleCnt="3">
        <dgm:presLayoutVars>
          <dgm:bulletEnabled val="1"/>
        </dgm:presLayoutVars>
      </dgm:prSet>
      <dgm:spPr/>
      <dgm:t>
        <a:bodyPr/>
        <a:lstStyle/>
        <a:p>
          <a:endParaRPr lang="en-US"/>
        </a:p>
      </dgm:t>
    </dgm:pt>
  </dgm:ptLst>
  <dgm:cxnLst>
    <dgm:cxn modelId="{1DBE88C1-AF6C-4A17-8F59-535C0DEC071C}" type="presOf" srcId="{4EE9C44C-462F-4C79-8CE6-72B01DD21D40}" destId="{556509D6-52D7-4B40-823C-B03DABEEB5D0}" srcOrd="0" destOrd="0" presId="urn:microsoft.com/office/officeart/2005/8/layout/vList3#1"/>
    <dgm:cxn modelId="{B2DC41FF-E28B-48CE-834E-80FB8FE1E8B6}" type="presOf" srcId="{593320E4-1B1A-4596-98F9-8C5106D7488C}" destId="{2E3F45CF-6399-44BD-A4F5-85913BF85CCF}" srcOrd="0" destOrd="0" presId="urn:microsoft.com/office/officeart/2005/8/layout/vList3#1"/>
    <dgm:cxn modelId="{6715D5A5-E31C-4270-A169-094F35B42A9C}" type="presOf" srcId="{D50D6455-1FB2-4618-BBAD-3C4AA597CCD2}" destId="{D93CDF79-67AC-4419-8D5D-604C532C5DEF}" srcOrd="0" destOrd="0" presId="urn:microsoft.com/office/officeart/2005/8/layout/vList3#1"/>
    <dgm:cxn modelId="{415320D5-3193-401D-9C1A-2A42AB4D9859}" srcId="{4EE9C44C-462F-4C79-8CE6-72B01DD21D40}" destId="{593320E4-1B1A-4596-98F9-8C5106D7488C}" srcOrd="0" destOrd="0" parTransId="{CC3AB42B-AC93-4BC0-92EA-4E410D06A8FF}" sibTransId="{EA297D82-09BD-4AED-9C5D-70F64355E067}"/>
    <dgm:cxn modelId="{A78AF236-C48F-43E1-8BFF-1CE3733CB304}" type="presOf" srcId="{FB9DD11A-7D7C-4369-B48A-4F59DF987084}" destId="{E982D719-4CA8-4CE7-82FE-22574F60401C}" srcOrd="0" destOrd="0" presId="urn:microsoft.com/office/officeart/2005/8/layout/vList3#1"/>
    <dgm:cxn modelId="{9FBC76EB-AED5-46F1-9344-17656C08E517}" srcId="{4EE9C44C-462F-4C79-8CE6-72B01DD21D40}" destId="{FB9DD11A-7D7C-4369-B48A-4F59DF987084}" srcOrd="2" destOrd="0" parTransId="{D766C133-15DD-488B-8BDB-E5AFB8BC2F8E}" sibTransId="{35430307-B8ED-4906-9DBA-56C106A5E6F8}"/>
    <dgm:cxn modelId="{EBFA87DA-CDC4-4A54-90B0-12A240AE4BE7}" srcId="{4EE9C44C-462F-4C79-8CE6-72B01DD21D40}" destId="{D50D6455-1FB2-4618-BBAD-3C4AA597CCD2}" srcOrd="1" destOrd="0" parTransId="{18F4A21E-9C30-45A1-A988-8F976FDD3969}" sibTransId="{B5FEFFDA-1F10-4283-A2D0-4C5F68310A4E}"/>
    <dgm:cxn modelId="{67620A24-F9E2-4C2F-884E-0868A4C25387}" type="presParOf" srcId="{556509D6-52D7-4B40-823C-B03DABEEB5D0}" destId="{4CDC95FA-C8B6-4667-B51A-EEB60C03CCDE}" srcOrd="0" destOrd="0" presId="urn:microsoft.com/office/officeart/2005/8/layout/vList3#1"/>
    <dgm:cxn modelId="{BE1956DC-68DA-4459-9D74-AA0518A7A97B}" type="presParOf" srcId="{4CDC95FA-C8B6-4667-B51A-EEB60C03CCDE}" destId="{8EE1990D-9D90-4CC7-9F4C-4BB1064A1C73}" srcOrd="0" destOrd="0" presId="urn:microsoft.com/office/officeart/2005/8/layout/vList3#1"/>
    <dgm:cxn modelId="{329D7F5C-84E6-4037-8006-D1B80301E901}" type="presParOf" srcId="{4CDC95FA-C8B6-4667-B51A-EEB60C03CCDE}" destId="{2E3F45CF-6399-44BD-A4F5-85913BF85CCF}" srcOrd="1" destOrd="0" presId="urn:microsoft.com/office/officeart/2005/8/layout/vList3#1"/>
    <dgm:cxn modelId="{02C4FA73-8AF9-49BE-8DCC-DE59F783CEAA}" type="presParOf" srcId="{556509D6-52D7-4B40-823C-B03DABEEB5D0}" destId="{F8B4AD65-E942-4E05-9DCE-CA82ECDC4FC1}" srcOrd="1" destOrd="0" presId="urn:microsoft.com/office/officeart/2005/8/layout/vList3#1"/>
    <dgm:cxn modelId="{F7ED8987-DDEB-4480-9E10-DCA41BF4B1F7}" type="presParOf" srcId="{556509D6-52D7-4B40-823C-B03DABEEB5D0}" destId="{F9662190-8D84-430B-825A-DCC79AE765C8}" srcOrd="2" destOrd="0" presId="urn:microsoft.com/office/officeart/2005/8/layout/vList3#1"/>
    <dgm:cxn modelId="{A538692A-29BF-4DCB-9717-0E909D43501F}" type="presParOf" srcId="{F9662190-8D84-430B-825A-DCC79AE765C8}" destId="{FFF6CFF3-3756-4173-8DC3-61A232E7A3C7}" srcOrd="0" destOrd="0" presId="urn:microsoft.com/office/officeart/2005/8/layout/vList3#1"/>
    <dgm:cxn modelId="{100633E9-CA05-4B1B-BE88-B08E4ED567CD}" type="presParOf" srcId="{F9662190-8D84-430B-825A-DCC79AE765C8}" destId="{D93CDF79-67AC-4419-8D5D-604C532C5DEF}" srcOrd="1" destOrd="0" presId="urn:microsoft.com/office/officeart/2005/8/layout/vList3#1"/>
    <dgm:cxn modelId="{B8FF074A-7126-4469-9454-1ACC3D3A0A58}" type="presParOf" srcId="{556509D6-52D7-4B40-823C-B03DABEEB5D0}" destId="{2EF698D9-096E-4A2C-91A0-A6382F3531D0}" srcOrd="3" destOrd="0" presId="urn:microsoft.com/office/officeart/2005/8/layout/vList3#1"/>
    <dgm:cxn modelId="{580FD992-68A2-4C6C-9F78-45427559E8CC}" type="presParOf" srcId="{556509D6-52D7-4B40-823C-B03DABEEB5D0}" destId="{5AC5A32A-5DCD-472A-95A8-60CDA57D3DFE}" srcOrd="4" destOrd="0" presId="urn:microsoft.com/office/officeart/2005/8/layout/vList3#1"/>
    <dgm:cxn modelId="{E1FA5662-FEDF-4570-AFD9-D26E8AB01A8D}" type="presParOf" srcId="{5AC5A32A-5DCD-472A-95A8-60CDA57D3DFE}" destId="{EBADDE50-918F-4D64-91AC-9E9F4AA5B260}" srcOrd="0" destOrd="0" presId="urn:microsoft.com/office/officeart/2005/8/layout/vList3#1"/>
    <dgm:cxn modelId="{84401198-A0DF-4D4B-AC6E-F867D2BD583F}" type="presParOf" srcId="{5AC5A32A-5DCD-472A-95A8-60CDA57D3DFE}" destId="{E982D719-4CA8-4CE7-82FE-22574F60401C}"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F45CF-6399-44BD-A4F5-85913BF85CCF}">
      <dsp:nvSpPr>
        <dsp:cNvPr id="0" name=""/>
        <dsp:cNvSpPr/>
      </dsp:nvSpPr>
      <dsp:spPr>
        <a:xfrm rot="10800000">
          <a:off x="1539197" y="1801"/>
          <a:ext cx="5342586" cy="77403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27" tIns="133350" rIns="248920" bIns="133350" numCol="1" spcCol="1270" anchor="ctr" anchorCtr="0">
          <a:noAutofit/>
        </a:bodyPr>
        <a:lstStyle/>
        <a:p>
          <a:pPr lvl="0" algn="l" defTabSz="1555750" rtl="0">
            <a:lnSpc>
              <a:spcPct val="90000"/>
            </a:lnSpc>
            <a:spcBef>
              <a:spcPct val="0"/>
            </a:spcBef>
            <a:spcAft>
              <a:spcPct val="35000"/>
            </a:spcAft>
          </a:pPr>
          <a:r>
            <a:rPr lang="en-US" sz="3500" kern="1200" dirty="0" smtClean="0"/>
            <a:t>40% Assignments</a:t>
          </a:r>
          <a:endParaRPr lang="en-US" sz="3500" kern="1200" dirty="0"/>
        </a:p>
      </dsp:txBody>
      <dsp:txXfrm rot="10800000">
        <a:off x="1732705" y="1801"/>
        <a:ext cx="5149078" cy="774033"/>
      </dsp:txXfrm>
    </dsp:sp>
    <dsp:sp modelId="{8EE1990D-9D90-4CC7-9F4C-4BB1064A1C73}">
      <dsp:nvSpPr>
        <dsp:cNvPr id="0" name=""/>
        <dsp:cNvSpPr/>
      </dsp:nvSpPr>
      <dsp:spPr>
        <a:xfrm>
          <a:off x="1152180" y="1801"/>
          <a:ext cx="774033" cy="77403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CDF79-67AC-4419-8D5D-604C532C5DEF}">
      <dsp:nvSpPr>
        <dsp:cNvPr id="0" name=""/>
        <dsp:cNvSpPr/>
      </dsp:nvSpPr>
      <dsp:spPr>
        <a:xfrm rot="10800000">
          <a:off x="1539197" y="971136"/>
          <a:ext cx="5342586" cy="77403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27" tIns="133350" rIns="248920" bIns="133350" numCol="1" spcCol="1270" anchor="ctr" anchorCtr="0">
          <a:noAutofit/>
        </a:bodyPr>
        <a:lstStyle/>
        <a:p>
          <a:pPr lvl="0" algn="l" defTabSz="1555750" rtl="0">
            <a:lnSpc>
              <a:spcPct val="90000"/>
            </a:lnSpc>
            <a:spcBef>
              <a:spcPct val="0"/>
            </a:spcBef>
            <a:spcAft>
              <a:spcPct val="35000"/>
            </a:spcAft>
          </a:pPr>
          <a:r>
            <a:rPr lang="en-US" sz="3500" kern="1200" dirty="0" smtClean="0"/>
            <a:t>20% Mid Exam</a:t>
          </a:r>
          <a:endParaRPr lang="en-US" sz="3500" kern="1200" dirty="0"/>
        </a:p>
      </dsp:txBody>
      <dsp:txXfrm rot="10800000">
        <a:off x="1732705" y="971136"/>
        <a:ext cx="5149078" cy="774033"/>
      </dsp:txXfrm>
    </dsp:sp>
    <dsp:sp modelId="{FFF6CFF3-3756-4173-8DC3-61A232E7A3C7}">
      <dsp:nvSpPr>
        <dsp:cNvPr id="0" name=""/>
        <dsp:cNvSpPr/>
      </dsp:nvSpPr>
      <dsp:spPr>
        <a:xfrm>
          <a:off x="1152180" y="971136"/>
          <a:ext cx="774033" cy="77403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82D719-4CA8-4CE7-82FE-22574F60401C}">
      <dsp:nvSpPr>
        <dsp:cNvPr id="0" name=""/>
        <dsp:cNvSpPr/>
      </dsp:nvSpPr>
      <dsp:spPr>
        <a:xfrm rot="10800000">
          <a:off x="1539197" y="1940471"/>
          <a:ext cx="5342586" cy="77403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27" tIns="133350" rIns="248920" bIns="133350" numCol="1" spcCol="1270" anchor="ctr" anchorCtr="0">
          <a:noAutofit/>
        </a:bodyPr>
        <a:lstStyle/>
        <a:p>
          <a:pPr lvl="0" algn="l" defTabSz="1555750" rtl="0">
            <a:lnSpc>
              <a:spcPct val="90000"/>
            </a:lnSpc>
            <a:spcBef>
              <a:spcPct val="0"/>
            </a:spcBef>
            <a:spcAft>
              <a:spcPct val="35000"/>
            </a:spcAft>
          </a:pPr>
          <a:r>
            <a:rPr lang="en-US" sz="3500" kern="1200" dirty="0" smtClean="0"/>
            <a:t>40% Final Exam</a:t>
          </a:r>
          <a:endParaRPr lang="en-US" sz="3500" kern="1200" dirty="0"/>
        </a:p>
      </dsp:txBody>
      <dsp:txXfrm rot="10800000">
        <a:off x="1732705" y="1940471"/>
        <a:ext cx="5149078" cy="774033"/>
      </dsp:txXfrm>
    </dsp:sp>
    <dsp:sp modelId="{EBADDE50-918F-4D64-91AC-9E9F4AA5B260}">
      <dsp:nvSpPr>
        <dsp:cNvPr id="0" name=""/>
        <dsp:cNvSpPr/>
      </dsp:nvSpPr>
      <dsp:spPr>
        <a:xfrm>
          <a:off x="1152180" y="1940471"/>
          <a:ext cx="774033" cy="77403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9DB88-142E-440D-8261-74FF512BC897}" type="datetimeFigureOut">
              <a:rPr lang="en-US" smtClean="0"/>
              <a:pPr/>
              <a:t>8/29/2017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0DE1C-AAFD-4E96-AE2C-9AD876473F06}" type="slidenum">
              <a:rPr lang="en-US" smtClean="0"/>
              <a:pPr/>
              <a:t>‹#›</a:t>
            </a:fld>
            <a:endParaRPr lang="en-US"/>
          </a:p>
        </p:txBody>
      </p:sp>
    </p:spTree>
    <p:extLst>
      <p:ext uri="{BB962C8B-B14F-4D97-AF65-F5344CB8AC3E}">
        <p14:creationId xmlns:p14="http://schemas.microsoft.com/office/powerpoint/2010/main" val="64059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E0DE1C-AAFD-4E96-AE2C-9AD876473F06}" type="slidenum">
              <a:rPr lang="en-US" smtClean="0"/>
              <a:pPr/>
              <a:t>1</a:t>
            </a:fld>
            <a:endParaRPr lang="en-US"/>
          </a:p>
        </p:txBody>
      </p:sp>
    </p:spTree>
    <p:extLst>
      <p:ext uri="{BB962C8B-B14F-4D97-AF65-F5344CB8AC3E}">
        <p14:creationId xmlns:p14="http://schemas.microsoft.com/office/powerpoint/2010/main" val="189840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BC378E-9AC3-4A23-8F80-CAE5CBB90DE9}"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76913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0B9F5B-D83F-44BE-8DC5-A567EE9407A6}"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425869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A51FC-7010-4AA7-A814-8F3DBE21EA95}"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455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EAC6E7E-1A2A-4A43-9F74-F44DC91D1AD5}"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2429432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F8BFF4F-B59C-428E-9F70-0DB790E285EA}"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662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5C55B58-ABFB-41B9-9C83-6CDCD3FF90B0}"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221679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F21061-B79E-47F0-A987-7D73B598B501}"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292640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5B5E74-56E3-4C7E-8C65-3C565C23035C}"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35605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6E76E2-2D31-4FF5-8980-03B6622B08F4}"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12239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924BC4-3EAA-428E-AD32-EFABBF4F858C}" type="datetime1">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30480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12AB03-3658-4154-9EE7-793EFFF93457}"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364597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90773E-FC78-4DDB-BC01-75C92399978D}" type="datetime1">
              <a:rPr lang="en-US" smtClean="0"/>
              <a:pPr/>
              <a:t>8/29/2017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43550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FA241A-AE22-4ABB-8666-E4C25142309B}" type="datetime1">
              <a:rPr lang="en-US" smtClean="0"/>
              <a:pPr/>
              <a:t>8/29/2017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58546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AB699-C274-4FA3-95FB-0A9B9F56975A}" type="datetime1">
              <a:rPr lang="en-US" smtClean="0"/>
              <a:pPr/>
              <a:t>8/29/2017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31274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341-3838-4AD8-91AE-1C10DCADB384}"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79135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4D6BC-94FF-4D6D-84FD-D6B3BD5E75F8}" type="datetime1">
              <a:rPr lang="en-US" smtClean="0"/>
              <a:pPr/>
              <a:t>8/29/2017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F9037E-B95A-4A21-A2BC-48CED049D7B5}" type="slidenum">
              <a:rPr lang="en-US" smtClean="0"/>
              <a:pPr/>
              <a:t>‹#›</a:t>
            </a:fld>
            <a:endParaRPr lang="en-US"/>
          </a:p>
        </p:txBody>
      </p:sp>
    </p:spTree>
    <p:extLst>
      <p:ext uri="{BB962C8B-B14F-4D97-AF65-F5344CB8AC3E}">
        <p14:creationId xmlns:p14="http://schemas.microsoft.com/office/powerpoint/2010/main" val="161018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64657D-8ED9-4CDC-803F-FCC287ABAECC}" type="datetime1">
              <a:rPr lang="en-US" smtClean="0"/>
              <a:pPr/>
              <a:t>8/29/2017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F9037E-B95A-4A21-A2BC-48CED049D7B5}" type="slidenum">
              <a:rPr lang="en-US" smtClean="0"/>
              <a:pPr/>
              <a:t>‹#›</a:t>
            </a:fld>
            <a:endParaRPr lang="en-US"/>
          </a:p>
        </p:txBody>
      </p:sp>
    </p:spTree>
    <p:extLst>
      <p:ext uri="{BB962C8B-B14F-4D97-AF65-F5344CB8AC3E}">
        <p14:creationId xmlns:p14="http://schemas.microsoft.com/office/powerpoint/2010/main" val="51824518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smtClean="0"/>
              <a:t>Analysis </a:t>
            </a:r>
            <a:r>
              <a:rPr lang="en-US" b="1" dirty="0"/>
              <a:t>and </a:t>
            </a:r>
            <a:r>
              <a:rPr lang="en-US" b="1" dirty="0" smtClean="0"/>
              <a:t>Design of Information Systems </a:t>
            </a:r>
            <a:r>
              <a:rPr lang="en-US" dirty="0" smtClean="0"/>
              <a:t/>
            </a:r>
            <a:br>
              <a:rPr lang="en-US" dirty="0" smtClean="0"/>
            </a:br>
            <a:r>
              <a:rPr lang="en-US" sz="2200" dirty="0" err="1" smtClean="0"/>
              <a:t>Analisis</a:t>
            </a:r>
            <a:r>
              <a:rPr lang="en-US" sz="2200" dirty="0" smtClean="0"/>
              <a:t> </a:t>
            </a:r>
            <a:r>
              <a:rPr lang="en-US" sz="2200" dirty="0" err="1" smtClean="0"/>
              <a:t>dan</a:t>
            </a:r>
            <a:r>
              <a:rPr lang="en-US" sz="2200" dirty="0" smtClean="0"/>
              <a:t> </a:t>
            </a:r>
            <a:r>
              <a:rPr lang="en-US" sz="2200" dirty="0" err="1" smtClean="0"/>
              <a:t>Perancangan</a:t>
            </a:r>
            <a:r>
              <a:rPr lang="en-US" sz="2200" dirty="0" smtClean="0"/>
              <a:t> </a:t>
            </a:r>
            <a:r>
              <a:rPr lang="en-US" sz="2200" dirty="0" err="1" smtClean="0"/>
              <a:t>Sistem</a:t>
            </a:r>
            <a:r>
              <a:rPr lang="en-US" sz="2200" dirty="0" smtClean="0"/>
              <a:t> </a:t>
            </a:r>
            <a:r>
              <a:rPr lang="en-US" sz="2200" dirty="0" err="1" smtClean="0"/>
              <a:t>Informasi</a:t>
            </a:r>
            <a:r>
              <a:rPr lang="en-US" sz="2200" dirty="0" smtClean="0"/>
              <a:t> (APSI)</a:t>
            </a:r>
            <a:r>
              <a:rPr lang="en-US" sz="3100" dirty="0" smtClean="0"/>
              <a:t/>
            </a:r>
            <a:br>
              <a:rPr lang="en-US" sz="3100" dirty="0" smtClean="0"/>
            </a:br>
            <a:r>
              <a:rPr lang="en-US" sz="3100" dirty="0" smtClean="0"/>
              <a:t>Code: </a:t>
            </a:r>
            <a:r>
              <a:rPr lang="en-US" sz="3200" dirty="0" smtClean="0"/>
              <a:t>KI141320</a:t>
            </a:r>
            <a:br>
              <a:rPr lang="en-US" sz="3200" dirty="0" smtClean="0"/>
            </a:br>
            <a:r>
              <a:rPr lang="en-US" sz="3200" dirty="0" smtClean="0"/>
              <a:t>Semester: 5</a:t>
            </a:r>
            <a:br>
              <a:rPr lang="en-US" sz="3200" dirty="0" smtClean="0"/>
            </a:br>
            <a:r>
              <a:rPr lang="en-US" sz="3200" dirty="0" smtClean="0"/>
              <a:t>credit semester: 3</a:t>
            </a:r>
            <a:endParaRPr lang="en-US" sz="3100" dirty="0"/>
          </a:p>
        </p:txBody>
      </p:sp>
      <p:sp>
        <p:nvSpPr>
          <p:cNvPr id="5" name="Subtitle 4"/>
          <p:cNvSpPr>
            <a:spLocks noGrp="1"/>
          </p:cNvSpPr>
          <p:nvPr>
            <p:ph type="subTitle" idx="1"/>
          </p:nvPr>
        </p:nvSpPr>
        <p:spPr/>
        <p:txBody>
          <a:bodyPr/>
          <a:lstStyle/>
          <a:p>
            <a:r>
              <a:rPr lang="en-US" dirty="0" smtClean="0"/>
              <a:t>APSI Teaching Team</a:t>
            </a:r>
            <a:endParaRPr lang="en-US" dirty="0"/>
          </a:p>
        </p:txBody>
      </p:sp>
    </p:spTree>
    <p:extLst>
      <p:ext uri="{BB962C8B-B14F-4D97-AF65-F5344CB8AC3E}">
        <p14:creationId xmlns:p14="http://schemas.microsoft.com/office/powerpoint/2010/main" val="2796430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Plan </a:t>
            </a:r>
            <a:br>
              <a:rPr lang="en-US" dirty="0" smtClean="0"/>
            </a:br>
            <a:r>
              <a:rPr lang="en-US" dirty="0" smtClean="0"/>
              <a:t>(</a:t>
            </a:r>
            <a:r>
              <a:rPr lang="en-US" dirty="0" err="1" smtClean="0"/>
              <a:t>Rencana</a:t>
            </a:r>
            <a:r>
              <a:rPr lang="en-US" dirty="0" smtClean="0"/>
              <a:t> </a:t>
            </a:r>
            <a:r>
              <a:rPr lang="en-US" dirty="0" err="1" smtClean="0"/>
              <a:t>Pembelajaran</a:t>
            </a:r>
            <a:r>
              <a:rPr lang="en-US" dirty="0" smtClean="0"/>
              <a:t>)</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EF9037E-B95A-4A21-A2BC-48CED049D7B5}" type="slidenum">
              <a:rPr lang="en-US" smtClean="0"/>
              <a:pPr/>
              <a:t>2</a:t>
            </a:fld>
            <a:endParaRPr lang="en-US"/>
          </a:p>
        </p:txBody>
      </p:sp>
    </p:spTree>
    <p:extLst>
      <p:ext uri="{BB962C8B-B14F-4D97-AF65-F5344CB8AC3E}">
        <p14:creationId xmlns:p14="http://schemas.microsoft.com/office/powerpoint/2010/main" val="2426342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Syllabus</a:t>
            </a:r>
            <a:endParaRPr lang="en-US" dirty="0"/>
          </a:p>
        </p:txBody>
      </p:sp>
      <p:sp>
        <p:nvSpPr>
          <p:cNvPr id="6" name="Slide Number Placeholder 5"/>
          <p:cNvSpPr>
            <a:spLocks noGrp="1"/>
          </p:cNvSpPr>
          <p:nvPr>
            <p:ph type="sldNum" sz="quarter" idx="12"/>
          </p:nvPr>
        </p:nvSpPr>
        <p:spPr/>
        <p:txBody>
          <a:bodyPr/>
          <a:lstStyle/>
          <a:p>
            <a:fld id="{3EF9037E-B95A-4A21-A2BC-48CED049D7B5}" type="slidenum">
              <a:rPr lang="en-US" smtClean="0"/>
              <a:pPr/>
              <a:t>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9197426"/>
              </p:ext>
            </p:extLst>
          </p:nvPr>
        </p:nvGraphicFramePr>
        <p:xfrm>
          <a:off x="1311578" y="1534160"/>
          <a:ext cx="10193033" cy="1559560"/>
        </p:xfrm>
        <a:graphic>
          <a:graphicData uri="http://schemas.openxmlformats.org/drawingml/2006/table">
            <a:tbl>
              <a:tblPr firstRow="1" bandRow="1">
                <a:tableStyleId>{5C22544A-7EE6-4342-B048-85BDC9FD1C3A}</a:tableStyleId>
              </a:tblPr>
              <a:tblGrid>
                <a:gridCol w="10193033"/>
              </a:tblGrid>
              <a:tr h="370840">
                <a:tc>
                  <a:txBody>
                    <a:bodyPr/>
                    <a:lstStyle/>
                    <a:p>
                      <a:r>
                        <a:rPr lang="en-US" dirty="0" smtClean="0"/>
                        <a:t>Course Objectives</a:t>
                      </a:r>
                      <a:endParaRPr lang="en-US" dirty="0"/>
                    </a:p>
                  </a:txBody>
                  <a:tcPr/>
                </a:tc>
              </a:tr>
              <a:tr h="370840">
                <a:tc>
                  <a:txBody>
                    <a:bodyPr/>
                    <a:lstStyle/>
                    <a:p>
                      <a:r>
                        <a:rPr lang="en-US" sz="1800" i="0" kern="1200" dirty="0" smtClean="0">
                          <a:solidFill>
                            <a:schemeClr val="dk1"/>
                          </a:solidFill>
                          <a:effectLst/>
                          <a:latin typeface="+mn-lt"/>
                          <a:ea typeface="+mn-ea"/>
                          <a:cs typeface="+mn-cs"/>
                        </a:rPr>
                        <a:t>Students </a:t>
                      </a:r>
                      <a:r>
                        <a:rPr lang="en-US" sz="1800" b="1" i="0" kern="1200" dirty="0" smtClean="0">
                          <a:solidFill>
                            <a:schemeClr val="dk1"/>
                          </a:solidFill>
                          <a:effectLst/>
                          <a:latin typeface="+mn-lt"/>
                          <a:ea typeface="+mn-ea"/>
                          <a:cs typeface="+mn-cs"/>
                        </a:rPr>
                        <a:t>understand</a:t>
                      </a:r>
                      <a:r>
                        <a:rPr lang="en-US" sz="1800" i="0" kern="1200" dirty="0" smtClean="0">
                          <a:solidFill>
                            <a:schemeClr val="dk1"/>
                          </a:solidFill>
                          <a:effectLst/>
                          <a:latin typeface="+mn-lt"/>
                          <a:ea typeface="+mn-ea"/>
                          <a:cs typeface="+mn-cs"/>
                        </a:rPr>
                        <a:t> the </a:t>
                      </a:r>
                      <a:r>
                        <a:rPr lang="en-US" sz="1800" b="1" i="0" kern="1200" dirty="0" smtClean="0">
                          <a:solidFill>
                            <a:schemeClr val="dk1"/>
                          </a:solidFill>
                          <a:effectLst/>
                          <a:latin typeface="+mn-lt"/>
                          <a:ea typeface="+mn-ea"/>
                          <a:cs typeface="+mn-cs"/>
                        </a:rPr>
                        <a:t>role of system analyst</a:t>
                      </a:r>
                      <a:r>
                        <a:rPr lang="en-US" sz="1800" i="0" kern="1200" dirty="0" smtClean="0">
                          <a:solidFill>
                            <a:schemeClr val="dk1"/>
                          </a:solidFill>
                          <a:effectLst/>
                          <a:latin typeface="+mn-lt"/>
                          <a:ea typeface="+mn-ea"/>
                          <a:cs typeface="+mn-cs"/>
                        </a:rPr>
                        <a:t>, understand the </a:t>
                      </a:r>
                      <a:r>
                        <a:rPr lang="en-US" sz="1800" b="1" i="0" kern="1200" dirty="0" smtClean="0">
                          <a:solidFill>
                            <a:schemeClr val="dk1"/>
                          </a:solidFill>
                          <a:effectLst/>
                          <a:latin typeface="+mn-lt"/>
                          <a:ea typeface="+mn-ea"/>
                          <a:cs typeface="+mn-cs"/>
                        </a:rPr>
                        <a:t>development of Information System</a:t>
                      </a:r>
                      <a:r>
                        <a:rPr lang="en-US" sz="1800" i="0" kern="1200" dirty="0" smtClean="0">
                          <a:solidFill>
                            <a:schemeClr val="dk1"/>
                          </a:solidFill>
                          <a:effectLst/>
                          <a:latin typeface="+mn-lt"/>
                          <a:ea typeface="+mn-ea"/>
                          <a:cs typeface="+mn-cs"/>
                        </a:rPr>
                        <a:t>, understand the </a:t>
                      </a:r>
                      <a:r>
                        <a:rPr lang="en-US" sz="1800" b="1" i="0" kern="1200" dirty="0" smtClean="0">
                          <a:solidFill>
                            <a:schemeClr val="dk1"/>
                          </a:solidFill>
                          <a:effectLst/>
                          <a:latin typeface="+mn-lt"/>
                          <a:ea typeface="+mn-ea"/>
                          <a:cs typeface="+mn-cs"/>
                        </a:rPr>
                        <a:t>business process and user requirements</a:t>
                      </a:r>
                      <a:r>
                        <a:rPr lang="en-US" sz="1800" i="0" kern="1200" dirty="0" smtClean="0">
                          <a:solidFill>
                            <a:schemeClr val="dk1"/>
                          </a:solidFill>
                          <a:effectLst/>
                          <a:latin typeface="+mn-lt"/>
                          <a:ea typeface="+mn-ea"/>
                          <a:cs typeface="+mn-cs"/>
                        </a:rPr>
                        <a:t>. Then, students are </a:t>
                      </a:r>
                      <a:r>
                        <a:rPr lang="en-US" sz="1800" b="1" i="0" kern="1200" dirty="0" smtClean="0">
                          <a:solidFill>
                            <a:schemeClr val="dk1"/>
                          </a:solidFill>
                          <a:effectLst/>
                          <a:latin typeface="+mn-lt"/>
                          <a:ea typeface="+mn-ea"/>
                          <a:cs typeface="+mn-cs"/>
                        </a:rPr>
                        <a:t>able to model </a:t>
                      </a:r>
                      <a:r>
                        <a:rPr lang="en-US" sz="1800" i="0" kern="1200" dirty="0" smtClean="0">
                          <a:solidFill>
                            <a:schemeClr val="dk1"/>
                          </a:solidFill>
                          <a:effectLst/>
                          <a:latin typeface="+mn-lt"/>
                          <a:ea typeface="+mn-ea"/>
                          <a:cs typeface="+mn-cs"/>
                        </a:rPr>
                        <a:t>the process, data and object. Finally, students should be </a:t>
                      </a:r>
                      <a:r>
                        <a:rPr lang="en-US" sz="1800" b="1" i="0" kern="1200" dirty="0" smtClean="0">
                          <a:solidFill>
                            <a:schemeClr val="dk1"/>
                          </a:solidFill>
                          <a:effectLst/>
                          <a:latin typeface="+mn-lt"/>
                          <a:ea typeface="+mn-ea"/>
                          <a:cs typeface="+mn-cs"/>
                        </a:rPr>
                        <a:t>able to design </a:t>
                      </a:r>
                      <a:r>
                        <a:rPr lang="en-US" sz="1800" i="0" kern="1200" dirty="0" smtClean="0">
                          <a:solidFill>
                            <a:schemeClr val="dk1"/>
                          </a:solidFill>
                          <a:effectLst/>
                          <a:latin typeface="+mn-lt"/>
                          <a:ea typeface="+mn-ea"/>
                          <a:cs typeface="+mn-cs"/>
                        </a:rPr>
                        <a:t>the architecture, user interface, report, program and data storage.</a:t>
                      </a:r>
                      <a:endParaRPr lang="en-US" dirty="0"/>
                    </a:p>
                  </a:txBody>
                  <a:tcPr/>
                </a:tc>
              </a:tr>
            </a:tbl>
          </a:graphicData>
        </a:graphic>
      </p:graphicFrame>
    </p:spTree>
    <p:extLst>
      <p:ext uri="{BB962C8B-B14F-4D97-AF65-F5344CB8AC3E}">
        <p14:creationId xmlns:p14="http://schemas.microsoft.com/office/powerpoint/2010/main" val="3047142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Syllabus</a:t>
            </a:r>
            <a:endParaRPr lang="en-US" dirty="0"/>
          </a:p>
        </p:txBody>
      </p:sp>
      <p:sp>
        <p:nvSpPr>
          <p:cNvPr id="3" name="Slide Number Placeholder 2"/>
          <p:cNvSpPr>
            <a:spLocks noGrp="1"/>
          </p:cNvSpPr>
          <p:nvPr>
            <p:ph type="sldNum" sz="quarter" idx="12"/>
          </p:nvPr>
        </p:nvSpPr>
        <p:spPr/>
        <p:txBody>
          <a:bodyPr/>
          <a:lstStyle/>
          <a:p>
            <a:fld id="{3EF9037E-B95A-4A21-A2BC-48CED049D7B5}" type="slidenum">
              <a:rPr lang="en-US" smtClean="0"/>
              <a:pPr/>
              <a:t>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54357505"/>
              </p:ext>
            </p:extLst>
          </p:nvPr>
        </p:nvGraphicFramePr>
        <p:xfrm>
          <a:off x="1439979" y="1507266"/>
          <a:ext cx="10064633" cy="4577080"/>
        </p:xfrm>
        <a:graphic>
          <a:graphicData uri="http://schemas.openxmlformats.org/drawingml/2006/table">
            <a:tbl>
              <a:tblPr firstRow="1" bandRow="1">
                <a:tableStyleId>{5C22544A-7EE6-4342-B048-85BDC9FD1C3A}</a:tableStyleId>
              </a:tblPr>
              <a:tblGrid>
                <a:gridCol w="10064633"/>
              </a:tblGrid>
              <a:tr h="370840">
                <a:tc>
                  <a:txBody>
                    <a:bodyPr/>
                    <a:lstStyle/>
                    <a:p>
                      <a:r>
                        <a:rPr lang="en-US" dirty="0" smtClean="0"/>
                        <a:t>Topics</a:t>
                      </a:r>
                      <a:endParaRPr lang="en-US" dirty="0"/>
                    </a:p>
                  </a:txBody>
                  <a:tcPr/>
                </a:tc>
              </a:tr>
              <a:tr h="370840">
                <a:tc>
                  <a:txBody>
                    <a:bodyPr/>
                    <a:lstStyle/>
                    <a:p>
                      <a:r>
                        <a:rPr lang="en-US" sz="1800" b="1" i="0" kern="1200" dirty="0" smtClean="0">
                          <a:solidFill>
                            <a:schemeClr val="dk1"/>
                          </a:solidFill>
                          <a:effectLst/>
                          <a:latin typeface="+mn-lt"/>
                          <a:ea typeface="+mn-ea"/>
                          <a:cs typeface="+mn-cs"/>
                        </a:rPr>
                        <a:t>1. Systems Analyst and Development of information systems:</a:t>
                      </a:r>
                      <a:r>
                        <a:rPr lang="en-US" sz="1400" i="0" kern="1200" dirty="0" smtClean="0">
                          <a:solidFill>
                            <a:schemeClr val="dk1"/>
                          </a:solidFill>
                          <a:effectLst/>
                          <a:latin typeface="+mn-lt"/>
                          <a:ea typeface="+mn-ea"/>
                          <a:cs typeface="+mn-cs"/>
                        </a:rPr>
                        <a:t> System Analyst (Competency and role). Development of information systems, Software development life cycle (Planning, Analysis, Design and Implementation). Identification and initialization of Information Systems Project, Feasibility Analysis Project (Technique, Economy and organization).</a:t>
                      </a:r>
                      <a:br>
                        <a:rPr lang="en-US" sz="1400" i="0" kern="1200" dirty="0" smtClean="0">
                          <a:solidFill>
                            <a:schemeClr val="dk1"/>
                          </a:solidFill>
                          <a:effectLst/>
                          <a:latin typeface="+mn-lt"/>
                          <a:ea typeface="+mn-ea"/>
                          <a:cs typeface="+mn-cs"/>
                        </a:rPr>
                      </a:br>
                      <a:r>
                        <a:rPr lang="en-US" sz="1800" b="1" i="0" kern="1200" dirty="0" smtClean="0">
                          <a:solidFill>
                            <a:schemeClr val="dk1"/>
                          </a:solidFill>
                          <a:effectLst/>
                          <a:latin typeface="+mn-lt"/>
                          <a:ea typeface="+mn-ea"/>
                          <a:cs typeface="+mn-cs"/>
                        </a:rPr>
                        <a:t>2. Analysis Phase:</a:t>
                      </a:r>
                      <a:r>
                        <a:rPr lang="en-US" sz="1400" i="0" kern="1200" dirty="0" smtClean="0">
                          <a:solidFill>
                            <a:schemeClr val="dk1"/>
                          </a:solidFill>
                          <a:effectLst/>
                          <a:latin typeface="+mn-lt"/>
                          <a:ea typeface="+mn-ea"/>
                          <a:cs typeface="+mn-cs"/>
                        </a:rPr>
                        <a:t> Requirement establish (understand business process, issues domain, organizations, and stakeholder). Technique to get requirement (Interview, questioners, Observation, document analysis, Selecting appropriate technique). Strategic to do analysis requirement (Problem analysis, root course analysis, activity based costing)</a:t>
                      </a:r>
                      <a:br>
                        <a:rPr lang="en-US" sz="1400" i="0" kern="1200" dirty="0" smtClean="0">
                          <a:solidFill>
                            <a:schemeClr val="dk1"/>
                          </a:solidFill>
                          <a:effectLst/>
                          <a:latin typeface="+mn-lt"/>
                          <a:ea typeface="+mn-ea"/>
                          <a:cs typeface="+mn-cs"/>
                        </a:rPr>
                      </a:br>
                      <a:r>
                        <a:rPr lang="en-US" sz="1800" b="1" i="0" kern="1200" dirty="0" smtClean="0">
                          <a:solidFill>
                            <a:schemeClr val="dk1"/>
                          </a:solidFill>
                          <a:effectLst/>
                          <a:latin typeface="+mn-lt"/>
                          <a:ea typeface="+mn-ea"/>
                          <a:cs typeface="+mn-cs"/>
                        </a:rPr>
                        <a:t>3. Requirement Modeling :</a:t>
                      </a:r>
                      <a:r>
                        <a:rPr lang="en-US" sz="1400" i="0" kern="1200" dirty="0" smtClean="0">
                          <a:solidFill>
                            <a:schemeClr val="dk1"/>
                          </a:solidFill>
                          <a:effectLst/>
                          <a:latin typeface="+mn-lt"/>
                          <a:ea typeface="+mn-ea"/>
                          <a:cs typeface="+mn-cs"/>
                        </a:rPr>
                        <a:t> Process modeling (Data Flow Diagram, Data Dictionary, Functional Decomposition Diagrams). Data Modeling (Entity Relationship Diagram/ Conceptual Data Model). Object Model (Use Case Diagram, Activity Diagram, Sequence Diagram, Class Analysis, Class Diagram analysis level).</a:t>
                      </a:r>
                      <a:br>
                        <a:rPr lang="en-US" sz="1400" i="0" kern="1200" dirty="0" smtClean="0">
                          <a:solidFill>
                            <a:schemeClr val="dk1"/>
                          </a:solidFill>
                          <a:effectLst/>
                          <a:latin typeface="+mn-lt"/>
                          <a:ea typeface="+mn-ea"/>
                          <a:cs typeface="+mn-cs"/>
                        </a:rPr>
                      </a:br>
                      <a:r>
                        <a:rPr lang="en-US" sz="1800" b="1" i="0" kern="1200" dirty="0" smtClean="0">
                          <a:solidFill>
                            <a:schemeClr val="dk1"/>
                          </a:solidFill>
                          <a:effectLst/>
                          <a:latin typeface="+mn-lt"/>
                          <a:ea typeface="+mn-ea"/>
                          <a:cs typeface="+mn-cs"/>
                        </a:rPr>
                        <a:t>4. Development Strategic:</a:t>
                      </a:r>
                      <a:r>
                        <a:rPr lang="en-US" sz="1400" i="0" kern="1200" dirty="0" smtClean="0">
                          <a:solidFill>
                            <a:schemeClr val="dk1"/>
                          </a:solidFill>
                          <a:effectLst/>
                          <a:latin typeface="+mn-lt"/>
                          <a:ea typeface="+mn-ea"/>
                          <a:cs typeface="+mn-cs"/>
                        </a:rPr>
                        <a:t> Internet Impact (Software as a Services (SaaS), Web Based System Development, Cloud Computing), Outsourcing, In House Software Development option, Role analyst systems, Analysis of cost and benefit, Process of software acquisition, Transition system to design, design system guide, Prototyping, </a:t>
                      </a:r>
                      <a:r>
                        <a:rPr lang="en-US" sz="1400" i="0" kern="1200" dirty="0" smtClean="0">
                          <a:solidFill>
                            <a:schemeClr val="dk1"/>
                          </a:solidFill>
                          <a:effectLst/>
                          <a:latin typeface="+mn-lt"/>
                          <a:ea typeface="+mn-ea"/>
                          <a:cs typeface="+mn-cs"/>
                        </a:rPr>
                        <a:t>Software </a:t>
                      </a:r>
                      <a:r>
                        <a:rPr lang="en-US" sz="1400" i="0" kern="1200" dirty="0" smtClean="0">
                          <a:solidFill>
                            <a:schemeClr val="dk1"/>
                          </a:solidFill>
                          <a:effectLst/>
                          <a:latin typeface="+mn-lt"/>
                          <a:ea typeface="+mn-ea"/>
                          <a:cs typeface="+mn-cs"/>
                        </a:rPr>
                        <a:t>development trend.</a:t>
                      </a:r>
                      <a:br>
                        <a:rPr lang="en-US" sz="1400" i="0" kern="1200" dirty="0" smtClean="0">
                          <a:solidFill>
                            <a:schemeClr val="dk1"/>
                          </a:solidFill>
                          <a:effectLst/>
                          <a:latin typeface="+mn-lt"/>
                          <a:ea typeface="+mn-ea"/>
                          <a:cs typeface="+mn-cs"/>
                        </a:rPr>
                      </a:br>
                      <a:r>
                        <a:rPr lang="en-US" sz="1800" b="1" i="0" kern="1200" dirty="0" smtClean="0">
                          <a:solidFill>
                            <a:schemeClr val="dk1"/>
                          </a:solidFill>
                          <a:effectLst/>
                          <a:latin typeface="+mn-lt"/>
                          <a:ea typeface="+mn-ea"/>
                          <a:cs typeface="+mn-cs"/>
                        </a:rPr>
                        <a:t>5. Design Phase: </a:t>
                      </a:r>
                      <a:r>
                        <a:rPr lang="en-US" sz="1400" i="0" kern="1200" dirty="0" smtClean="0">
                          <a:solidFill>
                            <a:schemeClr val="dk1"/>
                          </a:solidFill>
                          <a:effectLst/>
                          <a:latin typeface="+mn-lt"/>
                          <a:ea typeface="+mn-ea"/>
                          <a:cs typeface="+mn-cs"/>
                        </a:rPr>
                        <a:t>Translation from Analysis to Design, Architectural Design (Element -element, Client Server, User Interface and report Design, Code Design and data storage design.</a:t>
                      </a:r>
                      <a:r>
                        <a:rPr lang="en-US" sz="1200" i="0" kern="1200" dirty="0" smtClean="0">
                          <a:solidFill>
                            <a:schemeClr val="dk1"/>
                          </a:solidFill>
                          <a:effectLst/>
                          <a:latin typeface="+mn-lt"/>
                          <a:ea typeface="+mn-ea"/>
                          <a:cs typeface="+mn-cs"/>
                        </a:rPr>
                        <a:t/>
                      </a:r>
                      <a:br>
                        <a:rPr lang="en-US" sz="1200" i="0" kern="1200" dirty="0" smtClean="0">
                          <a:solidFill>
                            <a:schemeClr val="dk1"/>
                          </a:solidFill>
                          <a:effectLst/>
                          <a:latin typeface="+mn-lt"/>
                          <a:ea typeface="+mn-ea"/>
                          <a:cs typeface="+mn-cs"/>
                        </a:rPr>
                      </a:br>
                      <a:endParaRPr lang="en-US" sz="1200" dirty="0"/>
                    </a:p>
                  </a:txBody>
                  <a:tcPr/>
                </a:tc>
              </a:tr>
            </a:tbl>
          </a:graphicData>
        </a:graphic>
      </p:graphicFrame>
    </p:spTree>
    <p:extLst>
      <p:ext uri="{BB962C8B-B14F-4D97-AF65-F5344CB8AC3E}">
        <p14:creationId xmlns:p14="http://schemas.microsoft.com/office/powerpoint/2010/main" val="157683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Syllabus</a:t>
            </a:r>
            <a:endParaRPr lang="en-US" dirty="0"/>
          </a:p>
        </p:txBody>
      </p:sp>
      <p:sp>
        <p:nvSpPr>
          <p:cNvPr id="6" name="Slide Number Placeholder 5"/>
          <p:cNvSpPr>
            <a:spLocks noGrp="1"/>
          </p:cNvSpPr>
          <p:nvPr>
            <p:ph type="sldNum" sz="quarter" idx="12"/>
          </p:nvPr>
        </p:nvSpPr>
        <p:spPr/>
        <p:txBody>
          <a:bodyPr/>
          <a:lstStyle/>
          <a:p>
            <a:fld id="{3EF9037E-B95A-4A21-A2BC-48CED049D7B5}" type="slidenum">
              <a:rPr lang="en-US" smtClean="0"/>
              <a:pPr/>
              <a:t>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30480966"/>
              </p:ext>
            </p:extLst>
          </p:nvPr>
        </p:nvGraphicFramePr>
        <p:xfrm>
          <a:off x="1311578" y="1534160"/>
          <a:ext cx="10193033" cy="2291080"/>
        </p:xfrm>
        <a:graphic>
          <a:graphicData uri="http://schemas.openxmlformats.org/drawingml/2006/table">
            <a:tbl>
              <a:tblPr firstRow="1" bandRow="1">
                <a:tableStyleId>{5C22544A-7EE6-4342-B048-85BDC9FD1C3A}</a:tableStyleId>
              </a:tblPr>
              <a:tblGrid>
                <a:gridCol w="10193033"/>
              </a:tblGrid>
              <a:tr h="370840">
                <a:tc>
                  <a:txBody>
                    <a:bodyPr/>
                    <a:lstStyle/>
                    <a:p>
                      <a:r>
                        <a:rPr lang="en-US" dirty="0" smtClean="0"/>
                        <a:t>References</a:t>
                      </a:r>
                      <a:endParaRPr lang="en-US" dirty="0"/>
                    </a:p>
                  </a:txBody>
                  <a:tcPr/>
                </a:tc>
              </a:tr>
              <a:tr h="370840">
                <a:tc>
                  <a:txBody>
                    <a:bodyPr/>
                    <a:lstStyle/>
                    <a:p>
                      <a:pPr marL="342900" indent="-342900">
                        <a:buFont typeface="+mj-lt"/>
                        <a:buAutoNum type="arabicPeriod"/>
                      </a:pPr>
                      <a:r>
                        <a:rPr lang="en-US" sz="2000" i="0" kern="1200" dirty="0" smtClean="0">
                          <a:solidFill>
                            <a:schemeClr val="dk1"/>
                          </a:solidFill>
                          <a:effectLst/>
                          <a:latin typeface="+mn-lt"/>
                          <a:ea typeface="+mn-ea"/>
                          <a:cs typeface="+mn-cs"/>
                        </a:rPr>
                        <a:t>Dennis Wixom Roth, System Analysis &amp; Design, 5 </a:t>
                      </a:r>
                      <a:r>
                        <a:rPr lang="en-US" sz="2000" i="0" kern="1200" dirty="0" err="1" smtClean="0">
                          <a:solidFill>
                            <a:schemeClr val="dk1"/>
                          </a:solidFill>
                          <a:effectLst/>
                          <a:latin typeface="+mn-lt"/>
                          <a:ea typeface="+mn-ea"/>
                          <a:cs typeface="+mn-cs"/>
                        </a:rPr>
                        <a:t>th</a:t>
                      </a:r>
                      <a:r>
                        <a:rPr lang="en-US" sz="2000" i="0" kern="1200" dirty="0" smtClean="0">
                          <a:solidFill>
                            <a:schemeClr val="dk1"/>
                          </a:solidFill>
                          <a:effectLst/>
                          <a:latin typeface="+mn-lt"/>
                          <a:ea typeface="+mn-ea"/>
                          <a:cs typeface="+mn-cs"/>
                        </a:rPr>
                        <a:t>, Wiley, 2009</a:t>
                      </a:r>
                    </a:p>
                    <a:p>
                      <a:pPr marL="342900" indent="-342900">
                        <a:buFont typeface="+mj-lt"/>
                        <a:buAutoNum type="arabicPeriod"/>
                      </a:pPr>
                      <a:r>
                        <a:rPr lang="en-US" sz="2000" i="0" kern="1200" dirty="0" smtClean="0">
                          <a:solidFill>
                            <a:schemeClr val="dk1"/>
                          </a:solidFill>
                          <a:effectLst/>
                          <a:latin typeface="+mn-lt"/>
                          <a:ea typeface="+mn-ea"/>
                          <a:cs typeface="+mn-cs"/>
                        </a:rPr>
                        <a:t>Shelly Rosenblatt, Systems Analysis and Design, 8 </a:t>
                      </a:r>
                      <a:r>
                        <a:rPr lang="en-US" sz="2000" i="0" kern="1200" dirty="0" err="1" smtClean="0">
                          <a:solidFill>
                            <a:schemeClr val="dk1"/>
                          </a:solidFill>
                          <a:effectLst/>
                          <a:latin typeface="+mn-lt"/>
                          <a:ea typeface="+mn-ea"/>
                          <a:cs typeface="+mn-cs"/>
                        </a:rPr>
                        <a:t>th</a:t>
                      </a:r>
                      <a:r>
                        <a:rPr lang="en-US" sz="2000" i="0" kern="1200" dirty="0" smtClean="0">
                          <a:solidFill>
                            <a:schemeClr val="dk1"/>
                          </a:solidFill>
                          <a:effectLst/>
                          <a:latin typeface="+mn-lt"/>
                          <a:ea typeface="+mn-ea"/>
                          <a:cs typeface="+mn-cs"/>
                        </a:rPr>
                        <a:t>, Course Technology, 2010.</a:t>
                      </a:r>
                    </a:p>
                    <a:p>
                      <a:pPr marL="342900" indent="-342900">
                        <a:buFont typeface="+mj-lt"/>
                        <a:buAutoNum type="arabicPeriod"/>
                      </a:pPr>
                      <a:r>
                        <a:rPr lang="en-US" sz="2000" i="0" kern="1200" dirty="0" smtClean="0">
                          <a:solidFill>
                            <a:schemeClr val="dk1"/>
                          </a:solidFill>
                          <a:effectLst/>
                          <a:latin typeface="+mn-lt"/>
                          <a:ea typeface="+mn-ea"/>
                          <a:cs typeface="+mn-cs"/>
                        </a:rPr>
                        <a:t>Ian. </a:t>
                      </a:r>
                      <a:r>
                        <a:rPr lang="en-US" sz="2000" i="0" kern="1200" dirty="0" err="1" smtClean="0">
                          <a:solidFill>
                            <a:schemeClr val="dk1"/>
                          </a:solidFill>
                          <a:effectLst/>
                          <a:latin typeface="+mn-lt"/>
                          <a:ea typeface="+mn-ea"/>
                          <a:cs typeface="+mn-cs"/>
                        </a:rPr>
                        <a:t>Sommerville</a:t>
                      </a:r>
                      <a:r>
                        <a:rPr lang="en-US" sz="2000" i="0" kern="1200" dirty="0" smtClean="0">
                          <a:solidFill>
                            <a:schemeClr val="dk1"/>
                          </a:solidFill>
                          <a:effectLst/>
                          <a:latin typeface="+mn-lt"/>
                          <a:ea typeface="+mn-ea"/>
                          <a:cs typeface="+mn-cs"/>
                        </a:rPr>
                        <a:t>, Software Engineering, 9th ed., Addison-Wesley, 2011.</a:t>
                      </a:r>
                    </a:p>
                    <a:p>
                      <a:pPr marL="342900" indent="-342900">
                        <a:buFont typeface="+mj-lt"/>
                        <a:buAutoNum type="arabicPeriod"/>
                      </a:pPr>
                      <a:r>
                        <a:rPr lang="en-US" sz="2000" i="0" kern="1200" dirty="0" smtClean="0">
                          <a:solidFill>
                            <a:schemeClr val="dk1"/>
                          </a:solidFill>
                          <a:effectLst/>
                          <a:latin typeface="+mn-lt"/>
                          <a:ea typeface="+mn-ea"/>
                          <a:cs typeface="+mn-cs"/>
                        </a:rPr>
                        <a:t>M. Page-Jones, Fundamentals of Object-Oriented Design in UML, 1st ed., </a:t>
                      </a:r>
                      <a:r>
                        <a:rPr lang="en-US" sz="2000" i="0" kern="1200" dirty="0" err="1" smtClean="0">
                          <a:solidFill>
                            <a:schemeClr val="dk1"/>
                          </a:solidFill>
                          <a:effectLst/>
                          <a:latin typeface="+mn-lt"/>
                          <a:ea typeface="+mn-ea"/>
                          <a:cs typeface="+mn-cs"/>
                        </a:rPr>
                        <a:t>AddisonWesley</a:t>
                      </a:r>
                      <a:r>
                        <a:rPr lang="en-US" sz="2000" i="0" kern="1200" dirty="0" smtClean="0">
                          <a:solidFill>
                            <a:schemeClr val="dk1"/>
                          </a:solidFill>
                          <a:effectLst/>
                          <a:latin typeface="+mn-lt"/>
                          <a:ea typeface="+mn-ea"/>
                          <a:cs typeface="+mn-cs"/>
                        </a:rPr>
                        <a:t>, 1999.</a:t>
                      </a:r>
                    </a:p>
                    <a:p>
                      <a:pPr marL="342900" indent="-342900">
                        <a:buFont typeface="+mj-lt"/>
                        <a:buAutoNum type="arabicPeriod"/>
                      </a:pPr>
                      <a:r>
                        <a:rPr lang="en-US" sz="2000" i="0" kern="1200" dirty="0" smtClean="0">
                          <a:solidFill>
                            <a:schemeClr val="dk1"/>
                          </a:solidFill>
                          <a:effectLst/>
                          <a:latin typeface="+mn-lt"/>
                          <a:ea typeface="+mn-ea"/>
                          <a:cs typeface="+mn-cs"/>
                        </a:rPr>
                        <a:t>Other supporting sources</a:t>
                      </a:r>
                      <a:endParaRPr lang="en-US" sz="2000" dirty="0"/>
                    </a:p>
                  </a:txBody>
                  <a:tcPr/>
                </a:tc>
              </a:tr>
            </a:tbl>
          </a:graphicData>
        </a:graphic>
      </p:graphicFrame>
    </p:spTree>
    <p:extLst>
      <p:ext uri="{BB962C8B-B14F-4D97-AF65-F5344CB8AC3E}">
        <p14:creationId xmlns:p14="http://schemas.microsoft.com/office/powerpoint/2010/main" val="3433814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85937006"/>
              </p:ext>
            </p:extLst>
          </p:nvPr>
        </p:nvGraphicFramePr>
        <p:xfrm>
          <a:off x="2589212" y="2366682"/>
          <a:ext cx="8033964" cy="2716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EF9037E-B95A-4A21-A2BC-48CED049D7B5}" type="slidenum">
              <a:rPr lang="en-US" smtClean="0"/>
              <a:pPr/>
              <a:t>6</a:t>
            </a:fld>
            <a:endParaRPr lang="en-US"/>
          </a:p>
        </p:txBody>
      </p:sp>
      <p:sp>
        <p:nvSpPr>
          <p:cNvPr id="6" name="Rectangle 5"/>
          <p:cNvSpPr/>
          <p:nvPr/>
        </p:nvSpPr>
        <p:spPr>
          <a:xfrm>
            <a:off x="3357283" y="5441594"/>
            <a:ext cx="6096000" cy="646331"/>
          </a:xfrm>
          <a:prstGeom prst="rect">
            <a:avLst/>
          </a:prstGeom>
        </p:spPr>
        <p:txBody>
          <a:bodyPr>
            <a:spAutoFit/>
          </a:bodyPr>
          <a:lstStyle/>
          <a:p>
            <a:r>
              <a:rPr lang="en-US" dirty="0" smtClean="0">
                <a:solidFill>
                  <a:srgbClr val="FFFF00"/>
                </a:solidFill>
              </a:rPr>
              <a:t>*)Not fixed. Teacher can adjust the percentage under certain circumstances</a:t>
            </a:r>
            <a:endParaRPr lang="en-US" dirty="0">
              <a:solidFill>
                <a:srgbClr val="FFFF00"/>
              </a:solidFill>
            </a:endParaRPr>
          </a:p>
        </p:txBody>
      </p:sp>
    </p:spTree>
    <p:extLst>
      <p:ext uri="{BB962C8B-B14F-4D97-AF65-F5344CB8AC3E}">
        <p14:creationId xmlns:p14="http://schemas.microsoft.com/office/powerpoint/2010/main" val="313536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and Don’t</a:t>
            </a:r>
            <a:endParaRPr lang="en-US" dirty="0"/>
          </a:p>
        </p:txBody>
      </p:sp>
      <p:sp>
        <p:nvSpPr>
          <p:cNvPr id="3" name="Content Placeholder 2"/>
          <p:cNvSpPr>
            <a:spLocks noGrp="1"/>
          </p:cNvSpPr>
          <p:nvPr>
            <p:ph idx="1"/>
          </p:nvPr>
        </p:nvSpPr>
        <p:spPr/>
        <p:txBody>
          <a:bodyPr/>
          <a:lstStyle/>
          <a:p>
            <a:r>
              <a:rPr lang="en-US" dirty="0" smtClean="0">
                <a:solidFill>
                  <a:schemeClr val="tx1"/>
                </a:solidFill>
              </a:rPr>
              <a:t>Assignment </a:t>
            </a:r>
            <a:r>
              <a:rPr lang="en-US" b="1" dirty="0" smtClean="0">
                <a:solidFill>
                  <a:schemeClr val="tx1"/>
                </a:solidFill>
              </a:rPr>
              <a:t>submission on time</a:t>
            </a:r>
          </a:p>
          <a:p>
            <a:r>
              <a:rPr lang="en-US" b="1" dirty="0" smtClean="0">
                <a:solidFill>
                  <a:srgbClr val="FFFF00"/>
                </a:solidFill>
              </a:rPr>
              <a:t>No cheating</a:t>
            </a:r>
          </a:p>
          <a:p>
            <a:r>
              <a:rPr lang="en-US" dirty="0" smtClean="0">
                <a:solidFill>
                  <a:schemeClr val="tx1"/>
                </a:solidFill>
              </a:rPr>
              <a:t>Cell phone must be in </a:t>
            </a:r>
            <a:r>
              <a:rPr lang="en-US" b="1" dirty="0" smtClean="0">
                <a:solidFill>
                  <a:schemeClr val="tx1"/>
                </a:solidFill>
              </a:rPr>
              <a:t>silent mode </a:t>
            </a:r>
            <a:r>
              <a:rPr lang="en-US" dirty="0" smtClean="0">
                <a:solidFill>
                  <a:schemeClr val="tx1"/>
                </a:solidFill>
              </a:rPr>
              <a:t>and other </a:t>
            </a:r>
            <a:r>
              <a:rPr lang="en-US" b="1" dirty="0" smtClean="0">
                <a:solidFill>
                  <a:schemeClr val="tx1"/>
                </a:solidFill>
              </a:rPr>
              <a:t>gadgets must be off</a:t>
            </a:r>
          </a:p>
          <a:p>
            <a:r>
              <a:rPr lang="en-US" dirty="0" smtClean="0">
                <a:solidFill>
                  <a:schemeClr val="tx1"/>
                </a:solidFill>
              </a:rPr>
              <a:t>Late amnesty:</a:t>
            </a:r>
          </a:p>
          <a:p>
            <a:pPr lvl="1"/>
            <a:r>
              <a:rPr lang="en-US" dirty="0" smtClean="0">
                <a:solidFill>
                  <a:schemeClr val="tx1"/>
                </a:solidFill>
              </a:rPr>
              <a:t>Student: 15 minutes</a:t>
            </a:r>
          </a:p>
          <a:p>
            <a:pPr lvl="1"/>
            <a:r>
              <a:rPr lang="en-US" dirty="0" smtClean="0">
                <a:solidFill>
                  <a:schemeClr val="tx1"/>
                </a:solidFill>
              </a:rPr>
              <a:t>Teacher: 30 minutes</a:t>
            </a:r>
          </a:p>
          <a:p>
            <a:r>
              <a:rPr lang="en-US" dirty="0" smtClean="0">
                <a:solidFill>
                  <a:schemeClr val="tx1"/>
                </a:solidFill>
              </a:rPr>
              <a:t>Snacks </a:t>
            </a:r>
            <a:r>
              <a:rPr lang="en-US" dirty="0" smtClean="0">
                <a:solidFill>
                  <a:schemeClr val="tx1"/>
                </a:solidFill>
              </a:rPr>
              <a:t>and </a:t>
            </a:r>
            <a:r>
              <a:rPr lang="en-US" dirty="0" smtClean="0">
                <a:solidFill>
                  <a:schemeClr val="tx1"/>
                </a:solidFill>
              </a:rPr>
              <a:t>drinks </a:t>
            </a:r>
            <a:r>
              <a:rPr lang="en-US" dirty="0" smtClean="0">
                <a:solidFill>
                  <a:schemeClr val="tx1"/>
                </a:solidFill>
              </a:rPr>
              <a:t>are welcome </a:t>
            </a:r>
            <a:r>
              <a:rPr lang="en-US" dirty="0" smtClean="0">
                <a:solidFill>
                  <a:schemeClr val="tx1"/>
                </a:solidFill>
                <a:sym typeface="Wingdings" pitchFamily="2" charset="2"/>
              </a:rPr>
              <a:t></a:t>
            </a: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3EF9037E-B95A-4A21-A2BC-48CED049D7B5}" type="slidenum">
              <a:rPr lang="en-US" smtClean="0"/>
              <a:pPr/>
              <a:t>7</a:t>
            </a:fld>
            <a:endParaRPr lang="en-US"/>
          </a:p>
        </p:txBody>
      </p:sp>
    </p:spTree>
    <p:extLst>
      <p:ext uri="{BB962C8B-B14F-4D97-AF65-F5344CB8AC3E}">
        <p14:creationId xmlns:p14="http://schemas.microsoft.com/office/powerpoint/2010/main" val="539368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Teacher : </a:t>
            </a:r>
          </a:p>
          <a:p>
            <a:pPr lvl="1"/>
            <a:r>
              <a:rPr lang="en-US" dirty="0" smtClean="0">
                <a:solidFill>
                  <a:schemeClr val="tx1"/>
                </a:solidFill>
              </a:rPr>
              <a:t>Name: Bu </a:t>
            </a:r>
            <a:r>
              <a:rPr lang="en-US" dirty="0" err="1" smtClean="0">
                <a:solidFill>
                  <a:schemeClr val="tx1"/>
                </a:solidFill>
              </a:rPr>
              <a:t>Licha</a:t>
            </a:r>
            <a:endParaRPr lang="en-US" dirty="0" smtClean="0">
              <a:solidFill>
                <a:schemeClr val="tx1"/>
              </a:solidFill>
            </a:endParaRPr>
          </a:p>
          <a:p>
            <a:pPr lvl="1"/>
            <a:r>
              <a:rPr lang="en-US" dirty="0" smtClean="0">
                <a:solidFill>
                  <a:schemeClr val="tx1"/>
                </a:solidFill>
              </a:rPr>
              <a:t>Room: </a:t>
            </a:r>
            <a:r>
              <a:rPr lang="en-US" dirty="0" smtClean="0">
                <a:solidFill>
                  <a:schemeClr val="tx1"/>
                </a:solidFill>
              </a:rPr>
              <a:t>IF-226 (South Building)</a:t>
            </a:r>
            <a:endParaRPr lang="en-US" dirty="0" smtClean="0">
              <a:solidFill>
                <a:schemeClr val="tx1"/>
              </a:solidFill>
            </a:endParaRPr>
          </a:p>
          <a:p>
            <a:pPr lvl="1"/>
            <a:r>
              <a:rPr lang="en-US" dirty="0" smtClean="0">
                <a:solidFill>
                  <a:schemeClr val="tx1"/>
                </a:solidFill>
              </a:rPr>
              <a:t>Phone: 0856 348 2207 (office hour only)</a:t>
            </a:r>
          </a:p>
          <a:p>
            <a:endParaRPr lang="en-US" dirty="0">
              <a:solidFill>
                <a:schemeClr val="tx1"/>
              </a:solidFill>
            </a:endParaRPr>
          </a:p>
          <a:p>
            <a:r>
              <a:rPr lang="en-US" dirty="0">
                <a:solidFill>
                  <a:schemeClr val="tx1"/>
                </a:solidFill>
              </a:rPr>
              <a:t>Class </a:t>
            </a:r>
            <a:r>
              <a:rPr lang="en-US" dirty="0" smtClean="0">
                <a:solidFill>
                  <a:schemeClr val="tx1"/>
                </a:solidFill>
              </a:rPr>
              <a:t>leader: </a:t>
            </a:r>
          </a:p>
          <a:p>
            <a:pPr lvl="1"/>
            <a:r>
              <a:rPr lang="en-US" dirty="0" smtClean="0">
                <a:solidFill>
                  <a:schemeClr val="tx1"/>
                </a:solidFill>
              </a:rPr>
              <a:t>Name/NRP</a:t>
            </a:r>
            <a:r>
              <a:rPr lang="en-US" dirty="0" smtClean="0">
                <a:solidFill>
                  <a:schemeClr val="tx1"/>
                </a:solidFill>
              </a:rPr>
              <a:t>:</a:t>
            </a:r>
          </a:p>
          <a:p>
            <a:pPr lvl="1"/>
            <a:r>
              <a:rPr lang="en-US" dirty="0" smtClean="0">
                <a:solidFill>
                  <a:schemeClr val="tx1"/>
                </a:solidFill>
              </a:rPr>
              <a:t>Phone:</a:t>
            </a:r>
          </a:p>
          <a:p>
            <a:pPr lvl="1"/>
            <a:endParaRPr lang="en-US" dirty="0">
              <a:solidFill>
                <a:schemeClr val="tx1"/>
              </a:solidFill>
            </a:endParaRPr>
          </a:p>
          <a:p>
            <a:r>
              <a:rPr lang="en-US" dirty="0" smtClean="0">
                <a:solidFill>
                  <a:schemeClr val="tx1"/>
                </a:solidFill>
              </a:rPr>
              <a:t>Assignment submission thru: elearning.if.its.ac.id</a:t>
            </a:r>
            <a:endParaRPr lang="en-US" dirty="0">
              <a:solidFill>
                <a:schemeClr val="tx1"/>
              </a:solidFill>
            </a:endParaRPr>
          </a:p>
          <a:p>
            <a:endParaRPr lang="en-US" dirty="0" smtClean="0"/>
          </a:p>
        </p:txBody>
      </p:sp>
      <p:sp>
        <p:nvSpPr>
          <p:cNvPr id="4" name="Slide Number Placeholder 3"/>
          <p:cNvSpPr>
            <a:spLocks noGrp="1"/>
          </p:cNvSpPr>
          <p:nvPr>
            <p:ph type="sldNum" sz="quarter" idx="12"/>
          </p:nvPr>
        </p:nvSpPr>
        <p:spPr/>
        <p:txBody>
          <a:bodyPr/>
          <a:lstStyle/>
          <a:p>
            <a:fld id="{3EF9037E-B95A-4A21-A2BC-48CED049D7B5}" type="slidenum">
              <a:rPr lang="en-US" smtClean="0"/>
              <a:pPr/>
              <a:t>8</a:t>
            </a:fld>
            <a:endParaRPr lang="en-US"/>
          </a:p>
        </p:txBody>
      </p:sp>
    </p:spTree>
    <p:extLst>
      <p:ext uri="{BB962C8B-B14F-4D97-AF65-F5344CB8AC3E}">
        <p14:creationId xmlns:p14="http://schemas.microsoft.com/office/powerpoint/2010/main" val="3537670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326</TotalTime>
  <Words>305</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Wisp</vt:lpstr>
      <vt:lpstr>Analysis and Design of Information Systems  Analisis dan Perancangan Sistem Informasi (APSI) Code: KI141320 Semester: 5 credit semester: 3</vt:lpstr>
      <vt:lpstr>Learning Plan  (Rencana Pembelajaran)</vt:lpstr>
      <vt:lpstr>Curriculum Syllabus</vt:lpstr>
      <vt:lpstr>Curriculum Syllabus</vt:lpstr>
      <vt:lpstr>Curriculum Syllabus</vt:lpstr>
      <vt:lpstr>Grading</vt:lpstr>
      <vt:lpstr>Do and Don’t</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PORTEGE</cp:lastModifiedBy>
  <cp:revision>36</cp:revision>
  <dcterms:created xsi:type="dcterms:W3CDTF">2015-09-06T05:57:40Z</dcterms:created>
  <dcterms:modified xsi:type="dcterms:W3CDTF">2017-08-29T01:03:27Z</dcterms:modified>
</cp:coreProperties>
</file>