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0"/>
  </p:notesMasterIdLst>
  <p:sldIdLst>
    <p:sldId id="256" r:id="rId2"/>
    <p:sldId id="316" r:id="rId3"/>
    <p:sldId id="488" r:id="rId4"/>
    <p:sldId id="500" r:id="rId5"/>
    <p:sldId id="501" r:id="rId6"/>
    <p:sldId id="502" r:id="rId7"/>
    <p:sldId id="514" r:id="rId8"/>
    <p:sldId id="516" r:id="rId9"/>
    <p:sldId id="517" r:id="rId10"/>
    <p:sldId id="523" r:id="rId11"/>
    <p:sldId id="528" r:id="rId12"/>
    <p:sldId id="529" r:id="rId13"/>
    <p:sldId id="530" r:id="rId14"/>
    <p:sldId id="534" r:id="rId15"/>
    <p:sldId id="537" r:id="rId16"/>
    <p:sldId id="538" r:id="rId17"/>
    <p:sldId id="337" r:id="rId18"/>
    <p:sldId id="553" r:id="rId19"/>
    <p:sldId id="554" r:id="rId20"/>
    <p:sldId id="555" r:id="rId21"/>
    <p:sldId id="556" r:id="rId22"/>
    <p:sldId id="557" r:id="rId23"/>
    <p:sldId id="558" r:id="rId24"/>
    <p:sldId id="559" r:id="rId25"/>
    <p:sldId id="560" r:id="rId26"/>
    <p:sldId id="561" r:id="rId27"/>
    <p:sldId id="562" r:id="rId28"/>
    <p:sldId id="563" r:id="rId29"/>
    <p:sldId id="564" r:id="rId30"/>
    <p:sldId id="565" r:id="rId31"/>
    <p:sldId id="566" r:id="rId32"/>
    <p:sldId id="567" r:id="rId33"/>
    <p:sldId id="568" r:id="rId34"/>
    <p:sldId id="569" r:id="rId35"/>
    <p:sldId id="570" r:id="rId36"/>
    <p:sldId id="571" r:id="rId37"/>
    <p:sldId id="572" r:id="rId38"/>
    <p:sldId id="573" r:id="rId39"/>
    <p:sldId id="574" r:id="rId40"/>
    <p:sldId id="411" r:id="rId41"/>
    <p:sldId id="575" r:id="rId42"/>
    <p:sldId id="576" r:id="rId43"/>
    <p:sldId id="577" r:id="rId44"/>
    <p:sldId id="578" r:id="rId45"/>
    <p:sldId id="579" r:id="rId46"/>
    <p:sldId id="580" r:id="rId47"/>
    <p:sldId id="581" r:id="rId48"/>
    <p:sldId id="582" r:id="rId49"/>
    <p:sldId id="583" r:id="rId50"/>
    <p:sldId id="584" r:id="rId51"/>
    <p:sldId id="585" r:id="rId52"/>
    <p:sldId id="586" r:id="rId53"/>
    <p:sldId id="587" r:id="rId54"/>
    <p:sldId id="588" r:id="rId55"/>
    <p:sldId id="589" r:id="rId56"/>
    <p:sldId id="590" r:id="rId57"/>
    <p:sldId id="591" r:id="rId58"/>
    <p:sldId id="592" r:id="rId59"/>
    <p:sldId id="593" r:id="rId60"/>
    <p:sldId id="594" r:id="rId61"/>
    <p:sldId id="595" r:id="rId62"/>
    <p:sldId id="552" r:id="rId63"/>
    <p:sldId id="547" r:id="rId64"/>
    <p:sldId id="548" r:id="rId65"/>
    <p:sldId id="549" r:id="rId66"/>
    <p:sldId id="551" r:id="rId67"/>
    <p:sldId id="550" r:id="rId68"/>
    <p:sldId id="314" r:id="rId6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87634" autoAdjust="0"/>
  </p:normalViewPr>
  <p:slideViewPr>
    <p:cSldViewPr>
      <p:cViewPr varScale="1">
        <p:scale>
          <a:sx n="98" d="100"/>
          <a:sy n="98" d="100"/>
        </p:scale>
        <p:origin x="46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61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4CD7AB63-2396-4A53-9BCB-B69574FB1F6D}" type="datetime1">
              <a:rPr lang="en-US" smtClean="0">
                <a:solidFill>
                  <a:srgbClr val="FFFFFF"/>
                </a:solidFill>
              </a:rPr>
              <a:pPr algn="ctr"/>
              <a:t>10/19/2016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lang="en-US" smtClean="0">
                <a:solidFill>
                  <a:schemeClr val="tx2"/>
                </a:solidFill>
              </a:rPr>
              <a:t>Angel: Interactive Computer Graphics6E © Addison-Wesley 2012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13" y="142875"/>
            <a:ext cx="8561387" cy="4857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00100"/>
            <a:ext cx="8553450" cy="388620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3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EAA0CD2-9879-44FA-A16D-6E94ADC96546}" type="datetime1">
              <a:rPr lang="en-US" smtClean="0"/>
              <a:pPr/>
              <a:t>10/19/2016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3B2EACC-756B-4D23-A72D-3F274E320161}" type="datetime1">
              <a:rPr lang="en-US" smtClean="0"/>
              <a:pPr/>
              <a:t>10/19/2016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E7C-8D82-4450-AF81-C0667657CEFF}" type="datetime1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EC6-E824-4BE0-A245-0898B6E64986}" type="datetime1">
              <a:rPr lang="en-US" smtClean="0"/>
              <a:pPr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8542-0C20-46F9-A143-A8820ABCE2F1}" type="datetime1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163D70A9-C3BF-4EC8-949B-107C4AC9A2D5}" type="datetime1">
              <a:rPr lang="en-US" smtClean="0"/>
              <a:pPr/>
              <a:t>10/19/2016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r>
              <a:rPr lang="en-US" smtClean="0"/>
              <a:t>Angel: Interactive Computer Graphics6E © Addison-Wesley 2012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A832113B-6D34-4A97-A6D7-2DD5B53A8572}" type="datetime1">
              <a:rPr lang="en-US" smtClean="0"/>
              <a:pPr/>
              <a:t>10/19/2016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lang="en-US" sz="1400" smtClean="0">
                <a:solidFill>
                  <a:schemeClr val="tx2"/>
                </a:solidFill>
              </a:rPr>
              <a:t>Angel: Interactive Computer Graphics6E © Addison-Wesley 2012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9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Semester 5 </a:t>
            </a:r>
            <a:r>
              <a:rPr lang="en-US" dirty="0"/>
              <a:t>– Department of Informatics </a:t>
            </a:r>
            <a:r>
              <a:rPr lang="id-ID" dirty="0"/>
              <a:t>ITS 201</a:t>
            </a:r>
            <a:r>
              <a:rPr lang="en-US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mouse callback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glutMouseFunc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(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mymouse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)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void 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mymouse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(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GLint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button, 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GLint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state, 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GLint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x, 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GLint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y)</a:t>
            </a:r>
          </a:p>
          <a:p>
            <a:r>
              <a:rPr lang="en-US" dirty="0" smtClean="0"/>
              <a:t>Returns </a:t>
            </a:r>
          </a:p>
          <a:p>
            <a:pPr lvl="1"/>
            <a:r>
              <a:rPr lang="en-US" dirty="0" smtClean="0"/>
              <a:t>which button (</a:t>
            </a:r>
            <a:r>
              <a:rPr lang="en-US" b="1" dirty="0" smtClean="0">
                <a:latin typeface="Courier New" charset="0"/>
              </a:rPr>
              <a:t>GLUT_LEFT_BUTTON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charset="0"/>
              </a:rPr>
              <a:t>GLUT_MIDDLE_BUTTON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charset="0"/>
              </a:rPr>
              <a:t>GLUT_RIGHT_BUTTON</a:t>
            </a:r>
            <a:r>
              <a:rPr lang="en-US" dirty="0" smtClean="0"/>
              <a:t>) caused event state of that button (</a:t>
            </a:r>
            <a:r>
              <a:rPr lang="en-US" b="1" dirty="0" smtClean="0">
                <a:latin typeface="Courier New" charset="0"/>
              </a:rPr>
              <a:t>GLUT_UP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charset="0"/>
              </a:rPr>
              <a:t>GLUT_DOWN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Position in window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 squares at cursor location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sz="quarter" idx="13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void </a:t>
            </a:r>
            <a:r>
              <a:rPr lang="en-US" sz="1800" b="1" dirty="0" err="1" smtClean="0">
                <a:latin typeface="Courier New" charset="0"/>
              </a:rPr>
              <a:t>mymouse</a:t>
            </a:r>
            <a:r>
              <a:rPr lang="en-US" sz="1800" b="1" dirty="0" smtClean="0">
                <a:latin typeface="Courier New" charset="0"/>
              </a:rPr>
              <a:t>(</a:t>
            </a:r>
            <a:r>
              <a:rPr lang="en-US" sz="1800" b="1" dirty="0" err="1" smtClean="0">
                <a:latin typeface="Courier New" charset="0"/>
              </a:rPr>
              <a:t>int</a:t>
            </a:r>
            <a:r>
              <a:rPr lang="en-US" sz="1800" b="1" dirty="0" smtClean="0">
                <a:latin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</a:rPr>
              <a:t>btn</a:t>
            </a:r>
            <a:r>
              <a:rPr lang="en-US" sz="1800" b="1" dirty="0" smtClean="0">
                <a:latin typeface="Courier New" charset="0"/>
              </a:rPr>
              <a:t>, </a:t>
            </a:r>
            <a:r>
              <a:rPr lang="en-US" sz="1800" b="1" dirty="0" err="1" smtClean="0">
                <a:latin typeface="Courier New" charset="0"/>
              </a:rPr>
              <a:t>int</a:t>
            </a:r>
            <a:r>
              <a:rPr lang="en-US" sz="1800" b="1" dirty="0" smtClean="0">
                <a:latin typeface="Courier New" charset="0"/>
              </a:rPr>
              <a:t> state, </a:t>
            </a:r>
            <a:r>
              <a:rPr lang="en-US" sz="1800" b="1" dirty="0" err="1" smtClean="0">
                <a:latin typeface="Courier New" charset="0"/>
              </a:rPr>
              <a:t>int</a:t>
            </a:r>
            <a:r>
              <a:rPr lang="en-US" sz="1800" b="1" dirty="0" smtClean="0">
                <a:latin typeface="Courier New" charset="0"/>
              </a:rPr>
              <a:t> x, </a:t>
            </a:r>
            <a:r>
              <a:rPr lang="en-US" sz="1800" b="1" dirty="0" err="1" smtClean="0">
                <a:latin typeface="Courier New" charset="0"/>
              </a:rPr>
              <a:t>int</a:t>
            </a:r>
            <a:r>
              <a:rPr lang="en-US" sz="1800" b="1" dirty="0" smtClean="0">
                <a:latin typeface="Courier New" charset="0"/>
              </a:rPr>
              <a:t> y)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   if(</a:t>
            </a:r>
            <a:r>
              <a:rPr lang="en-US" sz="1800" b="1" dirty="0" err="1" smtClean="0">
                <a:latin typeface="Courier New" charset="0"/>
              </a:rPr>
              <a:t>btn</a:t>
            </a:r>
            <a:r>
              <a:rPr lang="en-US" sz="1800" b="1" dirty="0" smtClean="0">
                <a:latin typeface="Courier New" charset="0"/>
              </a:rPr>
              <a:t>==GLUT_RIGHT_BUTTON &amp;&amp; state==GLUT_DOWN)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   	exit(0);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	  if(</a:t>
            </a:r>
            <a:r>
              <a:rPr lang="en-US" sz="1800" b="1" dirty="0" err="1" smtClean="0">
                <a:latin typeface="Courier New" charset="0"/>
              </a:rPr>
              <a:t>btn</a:t>
            </a:r>
            <a:r>
              <a:rPr lang="en-US" sz="1800" b="1" dirty="0" smtClean="0">
                <a:latin typeface="Courier New" charset="0"/>
              </a:rPr>
              <a:t>==GLUT_LEFT_BUTTON &amp;&amp; state==GLUT_DOWN)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		</a:t>
            </a:r>
            <a:r>
              <a:rPr lang="en-US" sz="1800" b="1" dirty="0" err="1" smtClean="0">
                <a:latin typeface="Courier New" charset="0"/>
              </a:rPr>
              <a:t>drawSquare</a:t>
            </a:r>
            <a:r>
              <a:rPr lang="en-US" sz="1800" b="1" dirty="0" smtClean="0">
                <a:latin typeface="Courier New" charset="0"/>
              </a:rPr>
              <a:t>(x, y);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void </a:t>
            </a:r>
            <a:r>
              <a:rPr lang="en-US" sz="1800" b="1" dirty="0" err="1" smtClean="0">
                <a:latin typeface="Courier New" charset="0"/>
              </a:rPr>
              <a:t>drawSquare</a:t>
            </a:r>
            <a:r>
              <a:rPr lang="en-US" sz="1800" b="1" dirty="0" smtClean="0">
                <a:latin typeface="Courier New" charset="0"/>
              </a:rPr>
              <a:t>(</a:t>
            </a:r>
            <a:r>
              <a:rPr lang="en-US" sz="1800" b="1" dirty="0" err="1" smtClean="0">
                <a:latin typeface="Courier New" charset="0"/>
              </a:rPr>
              <a:t>int</a:t>
            </a:r>
            <a:r>
              <a:rPr lang="en-US" sz="1800" b="1" dirty="0" smtClean="0">
                <a:latin typeface="Courier New" charset="0"/>
              </a:rPr>
              <a:t> x, </a:t>
            </a:r>
            <a:r>
              <a:rPr lang="en-US" sz="1800" b="1" dirty="0" err="1" smtClean="0">
                <a:latin typeface="Courier New" charset="0"/>
              </a:rPr>
              <a:t>int</a:t>
            </a:r>
            <a:r>
              <a:rPr lang="en-US" sz="1800" b="1" dirty="0" smtClean="0">
                <a:latin typeface="Courier New" charset="0"/>
              </a:rPr>
              <a:t> y)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    y=w-y; /* invert y position */</a:t>
            </a:r>
          </a:p>
          <a:p>
            <a:pPr>
              <a:spcBef>
                <a:spcPct val="0"/>
              </a:spcBef>
              <a:buNone/>
            </a:pPr>
            <a:r>
              <a:rPr lang="en-US" sz="1800" b="1" dirty="0" smtClean="0">
                <a:latin typeface="Courier New" charset="0"/>
              </a:rPr>
              <a:t>    points[</a:t>
            </a:r>
            <a:r>
              <a:rPr lang="en-US" sz="1800" b="1" dirty="0" err="1" smtClean="0">
                <a:latin typeface="Courier New" charset="0"/>
              </a:rPr>
              <a:t>i</a:t>
            </a:r>
            <a:r>
              <a:rPr lang="en-US" sz="1800" b="1" dirty="0" smtClean="0">
                <a:latin typeface="Courier New" charset="0"/>
              </a:rPr>
              <a:t>] = point2(</a:t>
            </a:r>
            <a:r>
              <a:rPr lang="en-US" sz="1800" b="1" dirty="0" err="1" smtClean="0">
                <a:latin typeface="Courier New" charset="0"/>
              </a:rPr>
              <a:t>x+size</a:t>
            </a:r>
            <a:r>
              <a:rPr lang="en-US" sz="1800" b="1" dirty="0" smtClean="0">
                <a:latin typeface="Courier New" charset="0"/>
              </a:rPr>
              <a:t>, </a:t>
            </a:r>
            <a:r>
              <a:rPr lang="en-US" sz="1800" b="1" dirty="0" err="1" smtClean="0">
                <a:latin typeface="Courier New" charset="0"/>
              </a:rPr>
              <a:t>y+size</a:t>
            </a:r>
            <a:r>
              <a:rPr lang="en-US" sz="1800" b="1" dirty="0" smtClean="0"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en-US" sz="1800" b="1" dirty="0" smtClean="0">
                <a:latin typeface="Courier New" charset="0"/>
              </a:rPr>
              <a:t> </a:t>
            </a:r>
            <a:r>
              <a:rPr lang="id-ID" sz="1800" b="1" dirty="0" smtClean="0">
                <a:latin typeface="Courier New" charset="0"/>
              </a:rPr>
              <a:t>   </a:t>
            </a:r>
            <a:r>
              <a:rPr lang="en-US" sz="1800" b="1" dirty="0" smtClean="0">
                <a:latin typeface="Courier New" charset="0"/>
              </a:rPr>
              <a:t>points[i+1] = point2(x-size, </a:t>
            </a:r>
            <a:r>
              <a:rPr lang="en-US" sz="1800" b="1" dirty="0" err="1" smtClean="0">
                <a:latin typeface="Courier New" charset="0"/>
              </a:rPr>
              <a:t>y+size</a:t>
            </a:r>
            <a:r>
              <a:rPr lang="en-US" sz="1800" b="1" dirty="0" smtClean="0"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id-ID" sz="1800" b="1" dirty="0" smtClean="0">
                <a:latin typeface="Courier New" charset="0"/>
              </a:rPr>
              <a:t>    </a:t>
            </a:r>
            <a:r>
              <a:rPr lang="en-US" sz="1800" b="1" dirty="0" smtClean="0">
                <a:latin typeface="Courier New" charset="0"/>
              </a:rPr>
              <a:t>points[i+2] = point2(x-size, y-size);</a:t>
            </a:r>
          </a:p>
          <a:p>
            <a:pPr>
              <a:spcBef>
                <a:spcPct val="0"/>
              </a:spcBef>
              <a:buNone/>
            </a:pPr>
            <a:r>
              <a:rPr lang="id-ID" sz="1800" b="1" dirty="0" smtClean="0">
                <a:latin typeface="Courier New" charset="0"/>
              </a:rPr>
              <a:t>    </a:t>
            </a:r>
            <a:r>
              <a:rPr lang="en-US" sz="1800" b="1" dirty="0" smtClean="0">
                <a:latin typeface="Courier New" charset="0"/>
              </a:rPr>
              <a:t>points[i+3] = point2 </a:t>
            </a:r>
            <a:r>
              <a:rPr lang="en-US" sz="1800" b="1" dirty="0" err="1" smtClean="0">
                <a:latin typeface="Courier New" charset="0"/>
              </a:rPr>
              <a:t>x+size</a:t>
            </a:r>
            <a:r>
              <a:rPr lang="en-US" sz="1800" b="1" dirty="0" smtClean="0">
                <a:latin typeface="Courier New" charset="0"/>
              </a:rPr>
              <a:t>, y-size);</a:t>
            </a:r>
          </a:p>
          <a:p>
            <a:pPr>
              <a:spcBef>
                <a:spcPct val="0"/>
              </a:spcBef>
              <a:buNone/>
            </a:pPr>
            <a:r>
              <a:rPr lang="id-ID" sz="1800" b="1" dirty="0" smtClean="0">
                <a:latin typeface="Courier New" charset="0"/>
              </a:rPr>
              <a:t>    </a:t>
            </a:r>
            <a:r>
              <a:rPr lang="en-US" sz="1800" b="1" dirty="0" err="1" smtClean="0">
                <a:latin typeface="Courier New" charset="0"/>
              </a:rPr>
              <a:t>i</a:t>
            </a:r>
            <a:r>
              <a:rPr lang="en-US" sz="1800" b="1" dirty="0" smtClean="0">
                <a:latin typeface="Courier New" charset="0"/>
              </a:rPr>
              <a:t>+=4</a:t>
            </a:r>
            <a:endParaRPr lang="id-ID" sz="1800" b="1" dirty="0" smtClean="0">
              <a:latin typeface="Courier New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1800" b="1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 smtClean="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motion callback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draw squares (or anything else) continuously as long as a mouse button is depressed by using the motion callback</a:t>
            </a:r>
          </a:p>
          <a:p>
            <a:pPr lvl="1"/>
            <a:r>
              <a:rPr lang="en-US" b="1" dirty="0" err="1" smtClean="0">
                <a:latin typeface="Courier New" charset="0"/>
              </a:rPr>
              <a:t>glutMotionFunc</a:t>
            </a:r>
            <a:r>
              <a:rPr lang="en-US" b="1" dirty="0" smtClean="0">
                <a:latin typeface="Courier New" charset="0"/>
              </a:rPr>
              <a:t>(</a:t>
            </a:r>
            <a:r>
              <a:rPr lang="en-US" b="1" dirty="0" err="1" smtClean="0">
                <a:latin typeface="Courier New" charset="0"/>
              </a:rPr>
              <a:t>drawSquare</a:t>
            </a:r>
            <a:r>
              <a:rPr lang="en-US" b="1" dirty="0" smtClean="0">
                <a:latin typeface="Courier New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We can draw squares without depressing a button using the passive motion callback</a:t>
            </a:r>
          </a:p>
          <a:p>
            <a:pPr lvl="1"/>
            <a:r>
              <a:rPr lang="en-US" b="1" dirty="0" err="1" smtClean="0">
                <a:latin typeface="Courier New" charset="0"/>
              </a:rPr>
              <a:t>glutPassiveMotionFunc</a:t>
            </a:r>
            <a:r>
              <a:rPr lang="en-US" b="1" dirty="0" smtClean="0">
                <a:latin typeface="Courier New" charset="0"/>
              </a:rPr>
              <a:t>(</a:t>
            </a:r>
            <a:r>
              <a:rPr lang="en-US" b="1" dirty="0" err="1" smtClean="0">
                <a:latin typeface="Courier New" charset="0"/>
              </a:rPr>
              <a:t>drawSquare</a:t>
            </a:r>
            <a:r>
              <a:rPr lang="en-US" b="1" dirty="0" smtClean="0">
                <a:latin typeface="Courier New" charset="0"/>
              </a:rPr>
              <a:t>)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keyboard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dirty="0" err="1" smtClean="0">
                <a:latin typeface="Courier New" charset="0"/>
              </a:rPr>
              <a:t>glutKeyboardFunc</a:t>
            </a:r>
            <a:r>
              <a:rPr lang="en-US" sz="2400" b="1" dirty="0" smtClean="0">
                <a:latin typeface="Courier New" charset="0"/>
              </a:rPr>
              <a:t>(</a:t>
            </a:r>
            <a:r>
              <a:rPr lang="en-US" sz="2400" b="1" dirty="0" err="1" smtClean="0">
                <a:latin typeface="Courier New" charset="0"/>
              </a:rPr>
              <a:t>mykey</a:t>
            </a:r>
            <a:r>
              <a:rPr lang="en-US" sz="2400" b="1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r>
              <a:rPr lang="en-US" sz="2400" b="1" dirty="0" smtClean="0">
                <a:latin typeface="Courier New" charset="0"/>
              </a:rPr>
              <a:t>void </a:t>
            </a:r>
            <a:r>
              <a:rPr lang="en-US" sz="2400" b="1" dirty="0" err="1" smtClean="0">
                <a:latin typeface="Courier New" charset="0"/>
              </a:rPr>
              <a:t>mykey</a:t>
            </a:r>
            <a:r>
              <a:rPr lang="en-US" sz="2400" b="1" dirty="0" smtClean="0">
                <a:latin typeface="Courier New" charset="0"/>
              </a:rPr>
              <a:t>(unsigned char key, </a:t>
            </a:r>
          </a:p>
          <a:p>
            <a:pPr>
              <a:buFontTx/>
              <a:buNone/>
            </a:pPr>
            <a:r>
              <a:rPr lang="en-US" sz="2400" b="1" dirty="0" smtClean="0">
                <a:latin typeface="Courier New" charset="0"/>
              </a:rPr>
              <a:t>       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 x, 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 y)</a:t>
            </a:r>
          </a:p>
          <a:p>
            <a:pPr lvl="1"/>
            <a:r>
              <a:rPr lang="en-US" sz="2400" dirty="0" smtClean="0"/>
              <a:t>Returns ASCII code of key depressed and mouse location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1524001" y="3543300"/>
            <a:ext cx="6112571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 dirty="0">
                <a:latin typeface="Courier New" charset="0"/>
              </a:rPr>
              <a:t>void </a:t>
            </a:r>
            <a:r>
              <a:rPr lang="en-US" b="1" dirty="0" err="1" smtClean="0">
                <a:latin typeface="Courier New" charset="0"/>
              </a:rPr>
              <a:t>mykey</a:t>
            </a:r>
            <a:r>
              <a:rPr lang="en-US" b="1" dirty="0" smtClean="0">
                <a:latin typeface="Courier New" charset="0"/>
              </a:rPr>
              <a:t>(unsigned char key, </a:t>
            </a:r>
            <a:r>
              <a:rPr lang="en-US" b="1" dirty="0" err="1" smtClean="0">
                <a:latin typeface="Courier New" charset="0"/>
              </a:rPr>
              <a:t>int</a:t>
            </a:r>
            <a:r>
              <a:rPr lang="en-US" b="1" dirty="0" smtClean="0">
                <a:latin typeface="Courier New" charset="0"/>
              </a:rPr>
              <a:t> x, </a:t>
            </a:r>
            <a:r>
              <a:rPr lang="en-US" b="1" dirty="0" err="1" smtClean="0">
                <a:latin typeface="Courier New" charset="0"/>
              </a:rPr>
              <a:t>int</a:t>
            </a:r>
            <a:r>
              <a:rPr lang="en-US" b="1" dirty="0" smtClean="0">
                <a:latin typeface="Courier New" charset="0"/>
              </a:rPr>
              <a:t> y)</a:t>
            </a:r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	if(key == ‘Q’ | key == ‘q’) </a:t>
            </a:r>
          </a:p>
          <a:p>
            <a:r>
              <a:rPr lang="en-US" b="1" dirty="0">
                <a:latin typeface="Courier New" charset="0"/>
              </a:rPr>
              <a:t>		exit(0);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The Reshape callback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700" b="1" dirty="0" err="1" smtClean="0">
                <a:latin typeface="Courier New" charset="0"/>
              </a:rPr>
              <a:t>glutReshapeFunc</a:t>
            </a:r>
            <a:r>
              <a:rPr lang="en-US" sz="2700" b="1" dirty="0" smtClean="0">
                <a:latin typeface="Courier New" charset="0"/>
              </a:rPr>
              <a:t>(</a:t>
            </a:r>
            <a:r>
              <a:rPr lang="en-US" sz="2700" b="1" dirty="0" err="1" smtClean="0">
                <a:latin typeface="Courier New" charset="0"/>
              </a:rPr>
              <a:t>myreshape</a:t>
            </a:r>
            <a:r>
              <a:rPr lang="en-US" sz="2700" b="1" dirty="0" smtClean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b="1" dirty="0" smtClean="0">
                <a:latin typeface="Courier New" charset="0"/>
              </a:rPr>
              <a:t>void </a:t>
            </a:r>
            <a:r>
              <a:rPr lang="en-US" sz="2700" b="1" dirty="0" err="1" smtClean="0">
                <a:latin typeface="Courier New" charset="0"/>
              </a:rPr>
              <a:t>myreshape</a:t>
            </a:r>
            <a:r>
              <a:rPr lang="en-US" sz="2700" b="1" dirty="0" smtClean="0">
                <a:latin typeface="Courier New" charset="0"/>
              </a:rPr>
              <a:t>( </a:t>
            </a:r>
            <a:r>
              <a:rPr lang="en-US" sz="2700" b="1" dirty="0" err="1" smtClean="0">
                <a:latin typeface="Courier New" charset="0"/>
              </a:rPr>
              <a:t>int</a:t>
            </a:r>
            <a:r>
              <a:rPr lang="en-US" sz="2700" b="1" dirty="0" smtClean="0">
                <a:latin typeface="Courier New" charset="0"/>
              </a:rPr>
              <a:t> w, </a:t>
            </a:r>
            <a:r>
              <a:rPr lang="en-US" sz="2700" b="1" dirty="0" err="1" smtClean="0">
                <a:latin typeface="Courier New" charset="0"/>
              </a:rPr>
              <a:t>int</a:t>
            </a:r>
            <a:r>
              <a:rPr lang="en-US" sz="2700" b="1" dirty="0" smtClean="0">
                <a:latin typeface="Courier New" charset="0"/>
              </a:rPr>
              <a:t> h)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Returns width and height of new window (in pixels)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redisplay is posted automatically at end of execution of the callback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GLUT has a default reshape callback but you probably want to define your own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reshape callback is good place to put viewing functions because it is invoked when the window is first opened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a simple menu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In </a:t>
            </a:r>
            <a:r>
              <a:rPr lang="en-US" b="1" smtClean="0">
                <a:latin typeface="Courier New" charset="0"/>
              </a:rPr>
              <a:t>main.c</a:t>
            </a:r>
          </a:p>
          <a:p>
            <a:endParaRPr lang="en-US" smtClean="0"/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1184276" y="1960432"/>
            <a:ext cx="514756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 dirty="0" err="1">
                <a:latin typeface="Courier New" charset="0"/>
              </a:rPr>
              <a:t>menu_id</a:t>
            </a:r>
            <a:r>
              <a:rPr lang="en-US" b="1" dirty="0">
                <a:latin typeface="Courier New" charset="0"/>
              </a:rPr>
              <a:t> = </a:t>
            </a:r>
            <a:r>
              <a:rPr lang="en-US" b="1" dirty="0" err="1">
                <a:latin typeface="Courier New" charset="0"/>
              </a:rPr>
              <a:t>glutCreateMenu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mymenu</a:t>
            </a:r>
            <a:r>
              <a:rPr lang="en-US" b="1" dirty="0">
                <a:latin typeface="Courier New" charset="0"/>
              </a:rPr>
              <a:t>);</a:t>
            </a:r>
          </a:p>
          <a:p>
            <a:r>
              <a:rPr lang="en-US" b="1" dirty="0" err="1">
                <a:latin typeface="Courier New" charset="0"/>
              </a:rPr>
              <a:t>glutAddmenuEntry</a:t>
            </a:r>
            <a:r>
              <a:rPr lang="en-US" b="1" dirty="0">
                <a:latin typeface="Courier New" charset="0"/>
              </a:rPr>
              <a:t>(“clear Screen”, 1);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 err="1">
                <a:latin typeface="Courier New" charset="0"/>
              </a:rPr>
              <a:t>gluAddMenuEntry</a:t>
            </a:r>
            <a:r>
              <a:rPr lang="en-US" b="1" dirty="0">
                <a:latin typeface="Courier New" charset="0"/>
              </a:rPr>
              <a:t>(“exit”, 2);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 err="1">
                <a:latin typeface="Courier New" charset="0"/>
              </a:rPr>
              <a:t>glutAttachMenu</a:t>
            </a:r>
            <a:r>
              <a:rPr lang="en-US" b="1" dirty="0">
                <a:latin typeface="Courier New" charset="0"/>
              </a:rPr>
              <a:t>(GLUT_RIGHT_BUTTON);</a:t>
            </a: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V="1">
            <a:off x="2362200" y="2611237"/>
            <a:ext cx="1905000" cy="1828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 flipV="1">
            <a:off x="2590800" y="3068437"/>
            <a:ext cx="1447800" cy="1371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609600" y="4497187"/>
            <a:ext cx="2499402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entries that appear when</a:t>
            </a:r>
          </a:p>
          <a:p>
            <a:r>
              <a:rPr lang="en-US"/>
              <a:t>right button depressed</a:t>
            </a:r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 flipH="1" flipV="1">
            <a:off x="4724400" y="3068437"/>
            <a:ext cx="1219200" cy="14859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 flipH="1" flipV="1">
            <a:off x="5867400" y="2668387"/>
            <a:ext cx="228600" cy="17716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5410200" y="4554337"/>
            <a:ext cx="109036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identifiers</a:t>
            </a:r>
          </a:p>
        </p:txBody>
      </p:sp>
      <p:sp>
        <p:nvSpPr>
          <p:cNvPr id="32781" name="Rectangle 14"/>
          <p:cNvSpPr>
            <a:spLocks noChangeArrowheads="1"/>
          </p:cNvSpPr>
          <p:nvPr/>
        </p:nvSpPr>
        <p:spPr bwMode="auto">
          <a:xfrm>
            <a:off x="7010400" y="2571750"/>
            <a:ext cx="17526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782" name="Line 15"/>
          <p:cNvSpPr>
            <a:spLocks noChangeShapeType="1"/>
          </p:cNvSpPr>
          <p:nvPr/>
        </p:nvSpPr>
        <p:spPr bwMode="auto">
          <a:xfrm>
            <a:off x="7010400" y="302895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2783" name="Text Box 17"/>
          <p:cNvSpPr txBox="1">
            <a:spLocks noChangeArrowheads="1"/>
          </p:cNvSpPr>
          <p:nvPr/>
        </p:nvSpPr>
        <p:spPr bwMode="auto">
          <a:xfrm>
            <a:off x="7086601" y="2628900"/>
            <a:ext cx="128112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clear screen</a:t>
            </a:r>
          </a:p>
        </p:txBody>
      </p:sp>
      <p:sp>
        <p:nvSpPr>
          <p:cNvPr id="32784" name="Text Box 18"/>
          <p:cNvSpPr txBox="1">
            <a:spLocks noChangeArrowheads="1"/>
          </p:cNvSpPr>
          <p:nvPr/>
        </p:nvSpPr>
        <p:spPr bwMode="auto">
          <a:xfrm>
            <a:off x="7543801" y="3086100"/>
            <a:ext cx="52245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exit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Menu actions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Menu callback</a:t>
            </a:r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 each menu has an id that is returned when it is created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 submenus by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  <a:r>
              <a:rPr lang="en-US" sz="2200" b="1" dirty="0" err="1" smtClean="0">
                <a:latin typeface="Courier New" charset="0"/>
              </a:rPr>
              <a:t>glutAddSubMenu</a:t>
            </a:r>
            <a:r>
              <a:rPr lang="en-US" sz="2200" b="1" dirty="0" smtClean="0">
                <a:latin typeface="Courier New" charset="0"/>
              </a:rPr>
              <a:t>(char *</a:t>
            </a:r>
            <a:r>
              <a:rPr lang="en-US" sz="2200" b="1" dirty="0" err="1" smtClean="0">
                <a:latin typeface="Courier New" charset="0"/>
              </a:rPr>
              <a:t>submenu_name</a:t>
            </a:r>
            <a:r>
              <a:rPr lang="en-US" sz="2200" b="1" dirty="0" smtClean="0">
                <a:latin typeface="Courier New" charset="0"/>
              </a:rPr>
              <a:t>, submenu id)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1600201" y="1714494"/>
            <a:ext cx="4140877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 dirty="0">
                <a:latin typeface="Courier New" charset="0"/>
              </a:rPr>
              <a:t>void </a:t>
            </a:r>
            <a:r>
              <a:rPr lang="en-US" b="1" dirty="0" err="1">
                <a:latin typeface="Courier New" charset="0"/>
              </a:rPr>
              <a:t>mymenu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id)</a:t>
            </a: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	if(id == 1) </a:t>
            </a:r>
            <a:r>
              <a:rPr lang="en-US" b="1" dirty="0" err="1">
                <a:latin typeface="Courier New" charset="0"/>
              </a:rPr>
              <a:t>glClear</a:t>
            </a:r>
            <a:r>
              <a:rPr lang="en-US" b="1" dirty="0">
                <a:latin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</a:rPr>
              <a:t>	if(id == 2) exit(0);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4953000" y="4588448"/>
            <a:ext cx="533400" cy="2857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3800" name="Text Box 6"/>
          <p:cNvSpPr txBox="1">
            <a:spLocks noChangeArrowheads="1"/>
          </p:cNvSpPr>
          <p:nvPr/>
        </p:nvSpPr>
        <p:spPr bwMode="auto">
          <a:xfrm>
            <a:off x="5562600" y="4702748"/>
            <a:ext cx="208101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entry in parent menu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solidFill>
            <a:schemeClr val="bg1">
              <a:lumMod val="75000"/>
              <a:lumOff val="25000"/>
            </a:schemeClr>
          </a:solidFill>
        </p:spPr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Sesi</a:t>
            </a:r>
            <a:r>
              <a:rPr lang="en-US" dirty="0" smtClean="0"/>
              <a:t> 1</a:t>
            </a:r>
            <a:r>
              <a:rPr lang="id-ID" dirty="0" smtClean="0"/>
              <a:t>: </a:t>
            </a:r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lnSpcReduction="10000"/>
          </a:bodyPr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17</a:t>
            </a:fld>
            <a:endParaRPr lang="en-US" sz="28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5486"/>
            <a:ext cx="5813491" cy="316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Introduce concepts such as dimension and basis</a:t>
            </a:r>
          </a:p>
          <a:p>
            <a:endParaRPr lang="en-US" dirty="0" smtClean="0"/>
          </a:p>
          <a:p>
            <a:r>
              <a:rPr lang="en-US" dirty="0" smtClean="0"/>
              <a:t>Introduce coordinate systems for representing vectors spaces and frames for representing affine spaces</a:t>
            </a:r>
          </a:p>
          <a:p>
            <a:endParaRPr lang="en-US" dirty="0" smtClean="0"/>
          </a:p>
          <a:p>
            <a:r>
              <a:rPr lang="en-US" dirty="0" smtClean="0"/>
              <a:t>Discuss change of frames and bases</a:t>
            </a:r>
          </a:p>
          <a:p>
            <a:endParaRPr lang="en-US" dirty="0" smtClean="0"/>
          </a:p>
          <a:p>
            <a:r>
              <a:rPr lang="en-US" dirty="0" smtClean="0"/>
              <a:t>Introduce homogeneous coordinates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Independence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 set of vectors </a:t>
            </a:r>
            <a:r>
              <a:rPr lang="en-US" i="1" smtClean="0">
                <a:latin typeface="Times New Roman" charset="0"/>
              </a:rPr>
              <a:t>v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i="1" smtClean="0">
                <a:latin typeface="Times New Roman" charset="0"/>
              </a:rPr>
              <a:t>v</a:t>
            </a:r>
            <a:r>
              <a:rPr lang="en-US" baseline="-25000" smtClean="0"/>
              <a:t>2</a:t>
            </a:r>
            <a:r>
              <a:rPr lang="en-US" smtClean="0"/>
              <a:t>, …, </a:t>
            </a:r>
            <a:r>
              <a:rPr lang="en-US" i="1" smtClean="0">
                <a:latin typeface="Times New Roman" charset="0"/>
              </a:rPr>
              <a:t>v</a:t>
            </a:r>
            <a:r>
              <a:rPr lang="en-US" baseline="-25000" smtClean="0"/>
              <a:t>n</a:t>
            </a:r>
            <a:r>
              <a:rPr lang="en-US" smtClean="0"/>
              <a:t> is </a:t>
            </a:r>
            <a:r>
              <a:rPr lang="en-US" i="1" smtClean="0"/>
              <a:t>linearly independent</a:t>
            </a:r>
            <a:r>
              <a:rPr lang="en-US" smtClean="0"/>
              <a:t> if </a:t>
            </a:r>
          </a:p>
          <a:p>
            <a:pPr>
              <a:buFontTx/>
              <a:buNone/>
            </a:pPr>
            <a:r>
              <a:rPr lang="en-US" i="1" smtClean="0">
                <a:latin typeface="Times New Roman" charset="0"/>
              </a:rPr>
              <a:t>        </a:t>
            </a:r>
            <a:r>
              <a:rPr lang="en-US" smtClean="0">
                <a:latin typeface="Symbol" charset="2"/>
              </a:rPr>
              <a:t>a</a:t>
            </a:r>
            <a:r>
              <a:rPr lang="en-US" baseline="-25000" smtClean="0">
                <a:latin typeface="Times New Roman" charset="0"/>
              </a:rPr>
              <a:t>1</a:t>
            </a:r>
            <a:r>
              <a:rPr lang="en-US" i="1" smtClean="0">
                <a:latin typeface="Times New Roman" charset="0"/>
              </a:rPr>
              <a:t>v</a:t>
            </a:r>
            <a:r>
              <a:rPr lang="en-US" baseline="-25000" smtClean="0"/>
              <a:t>1 </a:t>
            </a:r>
            <a:r>
              <a:rPr lang="en-US" smtClean="0"/>
              <a:t>+ </a:t>
            </a:r>
            <a:r>
              <a:rPr lang="en-US" smtClean="0">
                <a:latin typeface="Symbol" charset="2"/>
              </a:rPr>
              <a:t>a</a:t>
            </a:r>
            <a:r>
              <a:rPr lang="en-US" baseline="-25000" smtClean="0">
                <a:latin typeface="Times New Roman" charset="0"/>
              </a:rPr>
              <a:t>2</a:t>
            </a:r>
            <a:r>
              <a:rPr lang="en-US" i="1" smtClean="0">
                <a:latin typeface="Times New Roman" charset="0"/>
              </a:rPr>
              <a:t>v</a:t>
            </a:r>
            <a:r>
              <a:rPr lang="en-US" baseline="-25000" smtClean="0"/>
              <a:t>2 </a:t>
            </a:r>
            <a:r>
              <a:rPr lang="en-US" smtClean="0"/>
              <a:t>+ .. + </a:t>
            </a:r>
            <a:r>
              <a:rPr lang="en-US" smtClean="0">
                <a:latin typeface="Symbol" charset="2"/>
              </a:rPr>
              <a:t>a</a:t>
            </a:r>
            <a:r>
              <a:rPr lang="en-US" baseline="-25000" smtClean="0">
                <a:latin typeface="Times New Roman" charset="0"/>
              </a:rPr>
              <a:t>n</a:t>
            </a:r>
            <a:r>
              <a:rPr lang="en-US" i="1" smtClean="0">
                <a:latin typeface="Times New Roman" charset="0"/>
              </a:rPr>
              <a:t>v</a:t>
            </a:r>
            <a:r>
              <a:rPr lang="en-US" baseline="-25000" smtClean="0">
                <a:latin typeface="Times New Roman" charset="0"/>
              </a:rPr>
              <a:t>n </a:t>
            </a:r>
            <a:r>
              <a:rPr lang="en-US" smtClean="0"/>
              <a:t>= 0 iff </a:t>
            </a:r>
            <a:r>
              <a:rPr lang="en-US" smtClean="0">
                <a:latin typeface="Symbol" charset="2"/>
              </a:rPr>
              <a:t>a</a:t>
            </a:r>
            <a:r>
              <a:rPr lang="en-US" baseline="-25000" smtClean="0">
                <a:latin typeface="Times New Roman" charset="0"/>
              </a:rPr>
              <a:t>1 </a:t>
            </a:r>
            <a:r>
              <a:rPr lang="en-US" smtClean="0"/>
              <a:t>= </a:t>
            </a:r>
            <a:r>
              <a:rPr lang="en-US" smtClean="0">
                <a:latin typeface="Symbol" charset="2"/>
              </a:rPr>
              <a:t>a</a:t>
            </a:r>
            <a:r>
              <a:rPr lang="en-US" baseline="-25000" smtClean="0">
                <a:latin typeface="Times New Roman" charset="0"/>
              </a:rPr>
              <a:t>2 </a:t>
            </a:r>
            <a:r>
              <a:rPr lang="en-US" smtClean="0"/>
              <a:t>= … = 0</a:t>
            </a:r>
          </a:p>
          <a:p>
            <a:endParaRPr lang="en-US" smtClean="0"/>
          </a:p>
          <a:p>
            <a:r>
              <a:rPr lang="en-US" smtClean="0"/>
              <a:t>If a set of vectors is linearly independent, we cannot represent one in terms of the others </a:t>
            </a:r>
          </a:p>
          <a:p>
            <a:endParaRPr lang="en-US" smtClean="0"/>
          </a:p>
          <a:p>
            <a:r>
              <a:rPr lang="en-US" smtClean="0"/>
              <a:t>If a set of vectors is linearly dependent, at least one can be written in terms of the others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5421083" cy="273844"/>
          </a:xfrm>
          <a:noFill/>
        </p:spPr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5</a:t>
            </a:r>
          </a:p>
          <a:p>
            <a:r>
              <a:rPr lang="en-US" dirty="0" err="1" smtClean="0"/>
              <a:t>Sesi</a:t>
            </a:r>
            <a:r>
              <a:rPr lang="en-US" dirty="0" smtClean="0"/>
              <a:t> 1: Representation</a:t>
            </a:r>
          </a:p>
          <a:p>
            <a:r>
              <a:rPr lang="en-US" dirty="0" err="1" smtClean="0"/>
              <a:t>Sesi</a:t>
            </a:r>
            <a:r>
              <a:rPr lang="en-US" dirty="0" smtClean="0"/>
              <a:t> 2: Transformation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700" smtClean="0"/>
              <a:t>In a vector space, the maximum number of linearly independent vectors is fixed and is called the </a:t>
            </a:r>
            <a:r>
              <a:rPr lang="en-US" sz="2700" i="1" smtClean="0"/>
              <a:t>dimension</a:t>
            </a:r>
            <a:r>
              <a:rPr lang="en-US" sz="2700" smtClean="0"/>
              <a:t> of the space</a:t>
            </a:r>
          </a:p>
          <a:p>
            <a:endParaRPr lang="en-US" sz="2700" smtClean="0"/>
          </a:p>
          <a:p>
            <a:r>
              <a:rPr lang="en-US" sz="2700" smtClean="0"/>
              <a:t>In an </a:t>
            </a:r>
            <a:r>
              <a:rPr lang="en-US" sz="2700" i="1" smtClean="0"/>
              <a:t>n</a:t>
            </a:r>
            <a:r>
              <a:rPr lang="en-US" sz="2700" smtClean="0"/>
              <a:t>-dimensional space, any set of n linearly independent vectors form a </a:t>
            </a:r>
            <a:r>
              <a:rPr lang="en-US" sz="2700" i="1" smtClean="0"/>
              <a:t>basis</a:t>
            </a:r>
            <a:r>
              <a:rPr lang="en-US" sz="2700" smtClean="0"/>
              <a:t> for the space</a:t>
            </a:r>
          </a:p>
          <a:p>
            <a:endParaRPr lang="en-US" sz="2700" smtClean="0"/>
          </a:p>
          <a:p>
            <a:r>
              <a:rPr lang="en-US" sz="2700" smtClean="0"/>
              <a:t>Given a basis </a:t>
            </a:r>
            <a:r>
              <a:rPr lang="en-US" sz="2700" i="1" smtClean="0">
                <a:latin typeface="Times New Roman" charset="0"/>
              </a:rPr>
              <a:t>v</a:t>
            </a:r>
            <a:r>
              <a:rPr lang="en-US" sz="2700" baseline="-25000" smtClean="0">
                <a:latin typeface="Times New Roman" charset="0"/>
              </a:rPr>
              <a:t>1</a:t>
            </a:r>
            <a:r>
              <a:rPr lang="en-US" sz="2700" smtClean="0">
                <a:latin typeface="Times New Roman" charset="0"/>
              </a:rPr>
              <a:t>, </a:t>
            </a:r>
            <a:r>
              <a:rPr lang="en-US" sz="2700" i="1" smtClean="0">
                <a:latin typeface="Times New Roman" charset="0"/>
              </a:rPr>
              <a:t>v</a:t>
            </a:r>
            <a:r>
              <a:rPr lang="en-US" sz="2700" baseline="-25000" smtClean="0">
                <a:latin typeface="Times New Roman" charset="0"/>
              </a:rPr>
              <a:t>2</a:t>
            </a:r>
            <a:r>
              <a:rPr lang="en-US" sz="2700" smtClean="0">
                <a:latin typeface="Times New Roman" charset="0"/>
              </a:rPr>
              <a:t>,…., </a:t>
            </a:r>
            <a:r>
              <a:rPr lang="en-US" sz="2700" i="1" smtClean="0">
                <a:latin typeface="Times New Roman" charset="0"/>
              </a:rPr>
              <a:t>v</a:t>
            </a:r>
            <a:r>
              <a:rPr lang="en-US" sz="2700" baseline="-25000" smtClean="0">
                <a:latin typeface="Times New Roman" charset="0"/>
              </a:rPr>
              <a:t>n</a:t>
            </a:r>
            <a:r>
              <a:rPr lang="en-US" sz="2700" smtClean="0"/>
              <a:t>, any vector </a:t>
            </a:r>
            <a:r>
              <a:rPr lang="en-US" sz="2700" i="1" smtClean="0">
                <a:latin typeface="Times New Roman" charset="0"/>
              </a:rPr>
              <a:t>v</a:t>
            </a:r>
            <a:r>
              <a:rPr lang="en-US" sz="2700" smtClean="0"/>
              <a:t> can be written as</a:t>
            </a:r>
          </a:p>
          <a:p>
            <a:pPr>
              <a:buFontTx/>
              <a:buNone/>
            </a:pPr>
            <a:r>
              <a:rPr lang="en-US" sz="2700" i="1" smtClean="0">
                <a:latin typeface="Times New Roman" charset="0"/>
              </a:rPr>
              <a:t>      v = 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>
                <a:latin typeface="Times New Roman" charset="0"/>
              </a:rPr>
              <a:t>1</a:t>
            </a:r>
            <a:r>
              <a:rPr lang="en-US" sz="2700" i="1" smtClean="0">
                <a:latin typeface="Times New Roman" charset="0"/>
              </a:rPr>
              <a:t>v</a:t>
            </a:r>
            <a:r>
              <a:rPr lang="en-US" sz="2700" baseline="-25000" smtClean="0">
                <a:latin typeface="Times New Roman" charset="0"/>
              </a:rPr>
              <a:t>1 </a:t>
            </a:r>
            <a:r>
              <a:rPr lang="en-US" sz="2700" i="1" smtClean="0">
                <a:latin typeface="Times New Roman" charset="0"/>
              </a:rPr>
              <a:t>+ 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>
                <a:latin typeface="Times New Roman" charset="0"/>
              </a:rPr>
              <a:t>2</a:t>
            </a:r>
            <a:r>
              <a:rPr lang="en-US" sz="2700" i="1" smtClean="0">
                <a:latin typeface="Times New Roman" charset="0"/>
              </a:rPr>
              <a:t>v</a:t>
            </a:r>
            <a:r>
              <a:rPr lang="en-US" sz="2700" baseline="-25000" smtClean="0">
                <a:latin typeface="Times New Roman" charset="0"/>
              </a:rPr>
              <a:t>2</a:t>
            </a:r>
            <a:r>
              <a:rPr lang="en-US" sz="2700" i="1" smtClean="0">
                <a:latin typeface="Times New Roman" charset="0"/>
              </a:rPr>
              <a:t> </a:t>
            </a:r>
            <a:r>
              <a:rPr lang="en-US" sz="2700" smtClean="0">
                <a:latin typeface="Times New Roman" charset="0"/>
              </a:rPr>
              <a:t>+….+ 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>
                <a:latin typeface="Times New Roman" charset="0"/>
              </a:rPr>
              <a:t>n</a:t>
            </a:r>
            <a:r>
              <a:rPr lang="en-US" sz="2700" i="1" smtClean="0">
                <a:latin typeface="Times New Roman" charset="0"/>
              </a:rPr>
              <a:t>v</a:t>
            </a:r>
            <a:r>
              <a:rPr lang="en-US" sz="2700" baseline="-25000" smtClean="0">
                <a:latin typeface="Times New Roman" charset="0"/>
              </a:rPr>
              <a:t>n</a:t>
            </a:r>
          </a:p>
          <a:p>
            <a:pPr>
              <a:buFontTx/>
              <a:buNone/>
            </a:pPr>
            <a:r>
              <a:rPr lang="en-US" sz="2700" smtClean="0"/>
              <a:t>	where the {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>
                <a:latin typeface="Times New Roman" charset="0"/>
              </a:rPr>
              <a:t>i</a:t>
            </a:r>
            <a:r>
              <a:rPr lang="en-US" sz="2700" smtClean="0"/>
              <a:t>} are unique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Until now we have been able to work with geometric entities without using any frame of reference, such as a coordinate system</a:t>
            </a:r>
          </a:p>
          <a:p>
            <a:endParaRPr lang="en-US" smtClean="0"/>
          </a:p>
          <a:p>
            <a:r>
              <a:rPr lang="en-US" smtClean="0"/>
              <a:t>Need a frame of reference to relate points and objects to our physical world. </a:t>
            </a:r>
          </a:p>
          <a:p>
            <a:pPr lvl="1"/>
            <a:r>
              <a:rPr lang="en-US" smtClean="0"/>
              <a:t>For example, where is a point? Can’t answer without a reference system</a:t>
            </a:r>
          </a:p>
          <a:p>
            <a:pPr lvl="1"/>
            <a:r>
              <a:rPr lang="en-US" smtClean="0"/>
              <a:t>World coordinates</a:t>
            </a:r>
          </a:p>
          <a:p>
            <a:pPr lvl="1"/>
            <a:r>
              <a:rPr lang="en-US" smtClean="0"/>
              <a:t>Camera coordinates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Coordinate Systems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352550"/>
            <a:ext cx="8153400" cy="2155304"/>
          </a:xfrm>
        </p:spPr>
        <p:txBody>
          <a:bodyPr>
            <a:normAutofit fontScale="85000" lnSpcReduction="20000"/>
          </a:bodyPr>
          <a:lstStyle/>
          <a:p>
            <a:r>
              <a:rPr lang="en-US" sz="2700" dirty="0" smtClean="0"/>
              <a:t>Consider a basis </a:t>
            </a:r>
            <a:r>
              <a:rPr lang="en-US" sz="2700" i="1" dirty="0" smtClean="0">
                <a:latin typeface="Times New Roman" charset="0"/>
              </a:rPr>
              <a:t>v</a:t>
            </a:r>
            <a:r>
              <a:rPr lang="en-US" sz="2700" baseline="-25000" dirty="0" smtClean="0">
                <a:latin typeface="Times New Roman" charset="0"/>
              </a:rPr>
              <a:t>1</a:t>
            </a:r>
            <a:r>
              <a:rPr lang="en-US" sz="2700" dirty="0" smtClean="0">
                <a:latin typeface="Times New Roman" charset="0"/>
              </a:rPr>
              <a:t>, </a:t>
            </a:r>
            <a:r>
              <a:rPr lang="en-US" sz="2700" i="1" dirty="0" smtClean="0">
                <a:latin typeface="Times New Roman" charset="0"/>
              </a:rPr>
              <a:t>v</a:t>
            </a:r>
            <a:r>
              <a:rPr lang="en-US" sz="2700" baseline="-25000" dirty="0" smtClean="0">
                <a:latin typeface="Times New Roman" charset="0"/>
              </a:rPr>
              <a:t>2</a:t>
            </a:r>
            <a:r>
              <a:rPr lang="en-US" sz="2700" dirty="0" smtClean="0">
                <a:latin typeface="Times New Roman" charset="0"/>
              </a:rPr>
              <a:t>,…., </a:t>
            </a:r>
            <a:r>
              <a:rPr lang="en-US" sz="2700" i="1" dirty="0" err="1" smtClean="0">
                <a:latin typeface="Times New Roman" charset="0"/>
              </a:rPr>
              <a:t>v</a:t>
            </a:r>
            <a:r>
              <a:rPr lang="en-US" sz="2700" baseline="-25000" dirty="0" err="1" smtClean="0">
                <a:latin typeface="Times New Roman" charset="0"/>
              </a:rPr>
              <a:t>n</a:t>
            </a:r>
            <a:endParaRPr lang="en-US" sz="2700" baseline="-25000" dirty="0" smtClean="0">
              <a:latin typeface="Times New Roman" charset="0"/>
            </a:endParaRPr>
          </a:p>
          <a:p>
            <a:r>
              <a:rPr lang="en-US" sz="2700" dirty="0" smtClean="0"/>
              <a:t>A vector is written </a:t>
            </a:r>
            <a:r>
              <a:rPr lang="en-US" sz="2700" i="1" dirty="0" smtClean="0">
                <a:latin typeface="Times New Roman" charset="0"/>
              </a:rPr>
              <a:t>v = </a:t>
            </a:r>
            <a:r>
              <a:rPr lang="en-US" sz="2700" dirty="0" smtClean="0">
                <a:latin typeface="Symbol" charset="2"/>
              </a:rPr>
              <a:t>a</a:t>
            </a:r>
            <a:r>
              <a:rPr lang="en-US" sz="2700" baseline="-25000" dirty="0" smtClean="0">
                <a:latin typeface="Times New Roman" charset="0"/>
              </a:rPr>
              <a:t>1</a:t>
            </a:r>
            <a:r>
              <a:rPr lang="en-US" sz="2700" i="1" dirty="0" smtClean="0">
                <a:latin typeface="Times New Roman" charset="0"/>
              </a:rPr>
              <a:t>v</a:t>
            </a:r>
            <a:r>
              <a:rPr lang="en-US" sz="2700" baseline="-25000" dirty="0" smtClean="0">
                <a:latin typeface="Times New Roman" charset="0"/>
              </a:rPr>
              <a:t>1 </a:t>
            </a:r>
            <a:r>
              <a:rPr lang="en-US" sz="2700" i="1" dirty="0" smtClean="0">
                <a:latin typeface="Times New Roman" charset="0"/>
              </a:rPr>
              <a:t>+ </a:t>
            </a:r>
            <a:r>
              <a:rPr lang="en-US" sz="2700" dirty="0" smtClean="0">
                <a:latin typeface="Symbol" charset="2"/>
              </a:rPr>
              <a:t>a</a:t>
            </a:r>
            <a:r>
              <a:rPr lang="en-US" sz="2700" baseline="-25000" dirty="0" smtClean="0">
                <a:latin typeface="Times New Roman" charset="0"/>
              </a:rPr>
              <a:t>2</a:t>
            </a:r>
            <a:r>
              <a:rPr lang="en-US" sz="2700" i="1" dirty="0" smtClean="0">
                <a:latin typeface="Times New Roman" charset="0"/>
              </a:rPr>
              <a:t>v</a:t>
            </a:r>
            <a:r>
              <a:rPr lang="en-US" sz="2700" baseline="-25000" dirty="0" smtClean="0">
                <a:latin typeface="Times New Roman" charset="0"/>
              </a:rPr>
              <a:t>2</a:t>
            </a:r>
            <a:r>
              <a:rPr lang="en-US" sz="2700" i="1" dirty="0" smtClean="0">
                <a:latin typeface="Times New Roman" charset="0"/>
              </a:rPr>
              <a:t> </a:t>
            </a:r>
            <a:r>
              <a:rPr lang="en-US" sz="2700" dirty="0" smtClean="0">
                <a:latin typeface="Times New Roman" charset="0"/>
              </a:rPr>
              <a:t>+….+ </a:t>
            </a:r>
            <a:r>
              <a:rPr lang="en-US" sz="2700" dirty="0" err="1" smtClean="0">
                <a:latin typeface="Symbol" charset="2"/>
              </a:rPr>
              <a:t>a</a:t>
            </a:r>
            <a:r>
              <a:rPr lang="en-US" sz="2700" baseline="-25000" dirty="0" err="1" smtClean="0">
                <a:latin typeface="Times New Roman" charset="0"/>
              </a:rPr>
              <a:t>n</a:t>
            </a:r>
            <a:r>
              <a:rPr lang="en-US" sz="2700" i="1" dirty="0" err="1" smtClean="0">
                <a:latin typeface="Times New Roman" charset="0"/>
              </a:rPr>
              <a:t>v</a:t>
            </a:r>
            <a:r>
              <a:rPr lang="en-US" sz="2700" baseline="-25000" dirty="0" err="1" smtClean="0">
                <a:latin typeface="Times New Roman" charset="0"/>
              </a:rPr>
              <a:t>n</a:t>
            </a:r>
            <a:endParaRPr lang="en-US" sz="2700" baseline="-25000" dirty="0" smtClean="0">
              <a:latin typeface="Times New Roman" charset="0"/>
            </a:endParaRPr>
          </a:p>
          <a:p>
            <a:r>
              <a:rPr lang="en-US" sz="2700" dirty="0" smtClean="0"/>
              <a:t>The list of scalars </a:t>
            </a:r>
            <a:r>
              <a:rPr lang="en-US" sz="2700" dirty="0" smtClean="0">
                <a:latin typeface="Times New Roman" charset="0"/>
              </a:rPr>
              <a:t>{</a:t>
            </a:r>
            <a:r>
              <a:rPr lang="en-US" sz="2700" dirty="0" smtClean="0">
                <a:latin typeface="Symbol" charset="2"/>
              </a:rPr>
              <a:t>a</a:t>
            </a:r>
            <a:r>
              <a:rPr lang="en-US" sz="2700" baseline="-25000" dirty="0" smtClean="0">
                <a:latin typeface="Times New Roman" charset="0"/>
              </a:rPr>
              <a:t>1</a:t>
            </a:r>
            <a:r>
              <a:rPr lang="en-US" sz="2700" i="1" dirty="0" smtClean="0">
                <a:latin typeface="Times New Roman" charset="0"/>
              </a:rPr>
              <a:t>, </a:t>
            </a:r>
            <a:r>
              <a:rPr lang="en-US" sz="2700" dirty="0" smtClean="0">
                <a:latin typeface="Symbol" charset="2"/>
              </a:rPr>
              <a:t>a</a:t>
            </a:r>
            <a:r>
              <a:rPr lang="en-US" sz="2700" baseline="-25000" dirty="0" smtClean="0">
                <a:latin typeface="Times New Roman" charset="0"/>
              </a:rPr>
              <a:t>2</a:t>
            </a:r>
            <a:r>
              <a:rPr lang="en-US" sz="2700" i="1" dirty="0" smtClean="0">
                <a:latin typeface="Times New Roman" charset="0"/>
              </a:rPr>
              <a:t>,</a:t>
            </a:r>
            <a:r>
              <a:rPr lang="en-US" sz="2700" dirty="0" smtClean="0">
                <a:latin typeface="Times New Roman" charset="0"/>
              </a:rPr>
              <a:t> …. </a:t>
            </a:r>
            <a:r>
              <a:rPr lang="en-US" sz="2700" dirty="0" smtClean="0">
                <a:latin typeface="Symbol" charset="2"/>
              </a:rPr>
              <a:t>a</a:t>
            </a:r>
            <a:r>
              <a:rPr lang="en-US" sz="2700" baseline="-25000" dirty="0" smtClean="0">
                <a:latin typeface="Times New Roman" charset="0"/>
              </a:rPr>
              <a:t>n</a:t>
            </a:r>
            <a:r>
              <a:rPr lang="en-US" sz="2700" dirty="0" smtClean="0">
                <a:latin typeface="Times New Roman" charset="0"/>
              </a:rPr>
              <a:t>} </a:t>
            </a:r>
            <a:r>
              <a:rPr lang="en-US" sz="2700" dirty="0" smtClean="0"/>
              <a:t>is the </a:t>
            </a:r>
            <a:r>
              <a:rPr lang="en-US" sz="2700" i="1" dirty="0" smtClean="0"/>
              <a:t>representation </a:t>
            </a:r>
            <a:r>
              <a:rPr lang="en-US" sz="2700" dirty="0" smtClean="0"/>
              <a:t>of</a:t>
            </a:r>
            <a:r>
              <a:rPr lang="en-US" sz="2700" i="1" dirty="0" smtClean="0"/>
              <a:t> </a:t>
            </a:r>
            <a:r>
              <a:rPr lang="en-US" sz="2700" i="1" dirty="0" smtClean="0">
                <a:latin typeface="Times New Roman" charset="0"/>
              </a:rPr>
              <a:t>v</a:t>
            </a:r>
            <a:r>
              <a:rPr lang="en-US" sz="2700" i="1" dirty="0" smtClean="0"/>
              <a:t> </a:t>
            </a:r>
            <a:r>
              <a:rPr lang="en-US" sz="2700" dirty="0" smtClean="0"/>
              <a:t>with respect to the given basis</a:t>
            </a:r>
          </a:p>
          <a:p>
            <a:r>
              <a:rPr lang="en-US" sz="2700" dirty="0" smtClean="0"/>
              <a:t>We can write the representation as a row or column array of scalars</a:t>
            </a:r>
            <a:endParaRPr lang="en-US" sz="2700" baseline="-25000" dirty="0" smtClean="0"/>
          </a:p>
        </p:txBody>
      </p:sp>
      <p:sp>
        <p:nvSpPr>
          <p:cNvPr id="20487" name="Text Box 4"/>
          <p:cNvSpPr txBox="1">
            <a:spLocks noChangeArrowheads="1"/>
          </p:cNvSpPr>
          <p:nvPr/>
        </p:nvSpPr>
        <p:spPr bwMode="auto">
          <a:xfrm>
            <a:off x="1701032" y="3779044"/>
            <a:ext cx="3591048" cy="56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3100" dirty="0" smtClean="0"/>
              <a:t>a = [</a:t>
            </a:r>
            <a:r>
              <a:rPr lang="en-US" sz="3100" dirty="0" smtClean="0">
                <a:latin typeface="Symbol" charset="2"/>
              </a:rPr>
              <a:t>a</a:t>
            </a:r>
            <a:r>
              <a:rPr lang="en-US" sz="3100" baseline="-25000" dirty="0" smtClean="0"/>
              <a:t>1</a:t>
            </a:r>
            <a:r>
              <a:rPr lang="en-US" sz="3100" i="1" dirty="0" smtClean="0"/>
              <a:t>  </a:t>
            </a:r>
            <a:r>
              <a:rPr lang="en-US" sz="3100" dirty="0">
                <a:latin typeface="Symbol" charset="2"/>
              </a:rPr>
              <a:t>a</a:t>
            </a:r>
            <a:r>
              <a:rPr lang="en-US" sz="3100" baseline="-25000" dirty="0"/>
              <a:t>2</a:t>
            </a:r>
            <a:r>
              <a:rPr lang="en-US" sz="3100" i="1" dirty="0"/>
              <a:t> </a:t>
            </a:r>
            <a:r>
              <a:rPr lang="en-US" sz="3100" dirty="0"/>
              <a:t> …. </a:t>
            </a:r>
            <a:r>
              <a:rPr lang="en-US" sz="3100" dirty="0">
                <a:latin typeface="Symbol" charset="2"/>
              </a:rPr>
              <a:t>a</a:t>
            </a:r>
            <a:r>
              <a:rPr lang="en-US" sz="3100" baseline="-25000" dirty="0"/>
              <a:t>n</a:t>
            </a:r>
            <a:r>
              <a:rPr lang="en-US" sz="3100" dirty="0"/>
              <a:t>]</a:t>
            </a:r>
            <a:r>
              <a:rPr lang="en-US" sz="4000" baseline="30000" dirty="0"/>
              <a:t>T</a:t>
            </a:r>
            <a:r>
              <a:rPr lang="en-US" dirty="0"/>
              <a:t>=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5562600" y="3314700"/>
          <a:ext cx="6604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342900" imgH="1066800" progId="Equation.3">
                  <p:embed/>
                </p:oleObj>
              </mc:Choice>
              <mc:Fallback>
                <p:oleObj name="Equation" r:id="rId3" imgW="342900" imgH="1066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314700"/>
                        <a:ext cx="660400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>
                <a:latin typeface="Times New Roman" charset="0"/>
              </a:rPr>
              <a:t>v = 2v</a:t>
            </a:r>
            <a:r>
              <a:rPr lang="en-US" baseline="-25000" smtClean="0">
                <a:latin typeface="Times New Roman" charset="0"/>
              </a:rPr>
              <a:t>1 </a:t>
            </a:r>
            <a:r>
              <a:rPr lang="en-US" smtClean="0">
                <a:latin typeface="Times New Roman" charset="0"/>
              </a:rPr>
              <a:t>+ 3v</a:t>
            </a:r>
            <a:r>
              <a:rPr lang="en-US" baseline="-25000" smtClean="0">
                <a:latin typeface="Times New Roman" charset="0"/>
              </a:rPr>
              <a:t>2 </a:t>
            </a:r>
            <a:r>
              <a:rPr lang="en-US" smtClean="0">
                <a:latin typeface="Times New Roman" charset="0"/>
              </a:rPr>
              <a:t>- 4v</a:t>
            </a:r>
            <a:r>
              <a:rPr lang="en-US" baseline="-25000" smtClean="0">
                <a:latin typeface="Times New Roman" charset="0"/>
              </a:rPr>
              <a:t>3</a:t>
            </a:r>
          </a:p>
          <a:p>
            <a:endParaRPr lang="en-US" b="1" smtClean="0">
              <a:latin typeface="Times New Roman" charset="0"/>
            </a:endParaRPr>
          </a:p>
          <a:p>
            <a:r>
              <a:rPr lang="en-US" b="1" smtClean="0">
                <a:latin typeface="Times New Roman" charset="0"/>
              </a:rPr>
              <a:t>a </a:t>
            </a:r>
            <a:r>
              <a:rPr lang="en-US" smtClean="0">
                <a:latin typeface="Times New Roman" charset="0"/>
              </a:rPr>
              <a:t>= [2 3 –4]</a:t>
            </a:r>
            <a:r>
              <a:rPr lang="en-US" baseline="30000" smtClean="0">
                <a:latin typeface="Times New Roman" charset="0"/>
              </a:rPr>
              <a:t>T</a:t>
            </a:r>
          </a:p>
          <a:p>
            <a:endParaRPr lang="en-US" smtClean="0"/>
          </a:p>
          <a:p>
            <a:r>
              <a:rPr lang="en-US" smtClean="0"/>
              <a:t>Note that this representation is with respect to a particular basis</a:t>
            </a:r>
          </a:p>
          <a:p>
            <a:endParaRPr lang="en-US" smtClean="0"/>
          </a:p>
          <a:p>
            <a:r>
              <a:rPr lang="en-US" smtClean="0"/>
              <a:t>For example, in OpenGL we start by representing vectors using the object  basis but later the system needs a representation in terms of the camera or eye basis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Coordinate Systems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Which is correct?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Both are because vectors have no fixed location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47800" y="1850504"/>
            <a:ext cx="1981200" cy="1657350"/>
            <a:chOff x="912" y="1680"/>
            <a:chExt cx="1248" cy="1392"/>
          </a:xfrm>
        </p:grpSpPr>
        <p:sp>
          <p:nvSpPr>
            <p:cNvPr id="22542" name="Line 4"/>
            <p:cNvSpPr>
              <a:spLocks noChangeShapeType="1"/>
            </p:cNvSpPr>
            <p:nvPr/>
          </p:nvSpPr>
          <p:spPr bwMode="auto">
            <a:xfrm>
              <a:off x="1296" y="244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2543" name="Line 5"/>
            <p:cNvSpPr>
              <a:spLocks noChangeShapeType="1"/>
            </p:cNvSpPr>
            <p:nvPr/>
          </p:nvSpPr>
          <p:spPr bwMode="auto">
            <a:xfrm flipV="1">
              <a:off x="1296" y="168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2544" name="Line 6"/>
            <p:cNvSpPr>
              <a:spLocks noChangeShapeType="1"/>
            </p:cNvSpPr>
            <p:nvPr/>
          </p:nvSpPr>
          <p:spPr bwMode="auto">
            <a:xfrm flipH="1">
              <a:off x="912" y="2448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22535" name="Line 8"/>
          <p:cNvSpPr>
            <a:spLocks noChangeShapeType="1"/>
          </p:cNvSpPr>
          <p:nvPr/>
        </p:nvSpPr>
        <p:spPr bwMode="auto">
          <a:xfrm flipV="1">
            <a:off x="2514600" y="1943100"/>
            <a:ext cx="10668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2965450" y="2145506"/>
            <a:ext cx="28565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i="1"/>
              <a:t>v</a:t>
            </a:r>
          </a:p>
        </p:txBody>
      </p:sp>
      <p:sp>
        <p:nvSpPr>
          <p:cNvPr id="22537" name="Line 11"/>
          <p:cNvSpPr>
            <a:spLocks noChangeShapeType="1"/>
          </p:cNvSpPr>
          <p:nvPr/>
        </p:nvSpPr>
        <p:spPr bwMode="auto">
          <a:xfrm>
            <a:off x="5867400" y="222885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2538" name="Line 12"/>
          <p:cNvSpPr>
            <a:spLocks noChangeShapeType="1"/>
          </p:cNvSpPr>
          <p:nvPr/>
        </p:nvSpPr>
        <p:spPr bwMode="auto">
          <a:xfrm flipV="1">
            <a:off x="5638800" y="1600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2539" name="Line 13"/>
          <p:cNvSpPr>
            <a:spLocks noChangeShapeType="1"/>
          </p:cNvSpPr>
          <p:nvPr/>
        </p:nvSpPr>
        <p:spPr bwMode="auto">
          <a:xfrm flipH="1">
            <a:off x="5867400" y="2400300"/>
            <a:ext cx="60960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2540" name="Line 14"/>
          <p:cNvSpPr>
            <a:spLocks noChangeShapeType="1"/>
          </p:cNvSpPr>
          <p:nvPr/>
        </p:nvSpPr>
        <p:spPr bwMode="auto">
          <a:xfrm flipV="1">
            <a:off x="5181600" y="2457450"/>
            <a:ext cx="10668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2541" name="Text Box 15"/>
          <p:cNvSpPr txBox="1">
            <a:spLocks noChangeArrowheads="1"/>
          </p:cNvSpPr>
          <p:nvPr/>
        </p:nvSpPr>
        <p:spPr bwMode="auto">
          <a:xfrm>
            <a:off x="5181600" y="2514600"/>
            <a:ext cx="28565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i="1"/>
              <a:t>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Frames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352550"/>
            <a:ext cx="8153400" cy="179526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coordinate system is insufficient to represent points</a:t>
            </a:r>
          </a:p>
          <a:p>
            <a:r>
              <a:rPr lang="en-US" dirty="0" smtClean="0"/>
              <a:t>If we work in an affine space we can add a single point, the </a:t>
            </a:r>
            <a:r>
              <a:rPr lang="en-US" i="1" dirty="0" smtClean="0"/>
              <a:t>origin</a:t>
            </a:r>
            <a:r>
              <a:rPr lang="en-US" dirty="0" smtClean="0"/>
              <a:t>, to the basis vectors to form a </a:t>
            </a:r>
            <a:r>
              <a:rPr lang="en-US" i="1" dirty="0" smtClean="0"/>
              <a:t>frame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38400" y="3028950"/>
            <a:ext cx="1981200" cy="1657350"/>
            <a:chOff x="912" y="1680"/>
            <a:chExt cx="1248" cy="1392"/>
          </a:xfrm>
        </p:grpSpPr>
        <p:sp>
          <p:nvSpPr>
            <p:cNvPr id="23563" name="Line 6"/>
            <p:cNvSpPr>
              <a:spLocks noChangeShapeType="1"/>
            </p:cNvSpPr>
            <p:nvPr/>
          </p:nvSpPr>
          <p:spPr bwMode="auto">
            <a:xfrm>
              <a:off x="1296" y="244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564" name="Line 7"/>
            <p:cNvSpPr>
              <a:spLocks noChangeShapeType="1"/>
            </p:cNvSpPr>
            <p:nvPr/>
          </p:nvSpPr>
          <p:spPr bwMode="auto">
            <a:xfrm flipV="1">
              <a:off x="1296" y="168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565" name="Line 8"/>
            <p:cNvSpPr>
              <a:spLocks noChangeShapeType="1"/>
            </p:cNvSpPr>
            <p:nvPr/>
          </p:nvSpPr>
          <p:spPr bwMode="auto">
            <a:xfrm flipH="1">
              <a:off x="912" y="2448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2540000" y="3714750"/>
            <a:ext cx="38504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</a:p>
        </p:txBody>
      </p:sp>
      <p:sp>
        <p:nvSpPr>
          <p:cNvPr id="23560" name="Text Box 10"/>
          <p:cNvSpPr txBox="1">
            <a:spLocks noChangeArrowheads="1"/>
          </p:cNvSpPr>
          <p:nvPr/>
        </p:nvSpPr>
        <p:spPr bwMode="auto">
          <a:xfrm>
            <a:off x="3752850" y="3459956"/>
            <a:ext cx="37061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i="1"/>
              <a:t>v</a:t>
            </a:r>
            <a:r>
              <a:rPr lang="en-US" baseline="-25000"/>
              <a:t>1</a:t>
            </a:r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055939" y="3257550"/>
            <a:ext cx="37061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i="1"/>
              <a:t>v</a:t>
            </a:r>
            <a:r>
              <a:rPr lang="en-US" baseline="-25000"/>
              <a:t>2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2895600" y="4171950"/>
            <a:ext cx="37061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i="1"/>
              <a:t>v</a:t>
            </a:r>
            <a:r>
              <a:rPr lang="en-US" baseline="-25000"/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Representation in a Frame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Frame determined by </a:t>
            </a:r>
            <a:r>
              <a:rPr lang="en-US" smtClean="0">
                <a:latin typeface="Times New Roman" charset="0"/>
              </a:rPr>
              <a:t>(P</a:t>
            </a:r>
            <a:r>
              <a:rPr lang="en-US" baseline="-25000" smtClean="0">
                <a:latin typeface="Times New Roman" charset="0"/>
              </a:rPr>
              <a:t>0</a:t>
            </a:r>
            <a:r>
              <a:rPr lang="en-US" smtClean="0">
                <a:latin typeface="Times New Roman" charset="0"/>
              </a:rPr>
              <a:t>, v</a:t>
            </a:r>
            <a:r>
              <a:rPr lang="en-US" baseline="-25000" smtClean="0">
                <a:latin typeface="Times New Roman" charset="0"/>
              </a:rPr>
              <a:t>1</a:t>
            </a:r>
            <a:r>
              <a:rPr lang="en-US" smtClean="0">
                <a:latin typeface="Times New Roman" charset="0"/>
              </a:rPr>
              <a:t>, v</a:t>
            </a:r>
            <a:r>
              <a:rPr lang="en-US" baseline="-25000" smtClean="0">
                <a:latin typeface="Times New Roman" charset="0"/>
              </a:rPr>
              <a:t>2</a:t>
            </a:r>
            <a:r>
              <a:rPr lang="en-US" smtClean="0">
                <a:latin typeface="Times New Roman" charset="0"/>
              </a:rPr>
              <a:t>, v</a:t>
            </a:r>
            <a:r>
              <a:rPr lang="en-US" baseline="-25000" smtClean="0">
                <a:latin typeface="Times New Roman" charset="0"/>
              </a:rPr>
              <a:t>3</a:t>
            </a:r>
            <a:r>
              <a:rPr lang="en-US" smtClean="0">
                <a:latin typeface="Times New Roman" charset="0"/>
              </a:rPr>
              <a:t>)</a:t>
            </a:r>
          </a:p>
          <a:p>
            <a:endParaRPr lang="en-US" smtClean="0"/>
          </a:p>
          <a:p>
            <a:r>
              <a:rPr lang="en-US" smtClean="0"/>
              <a:t>Within this frame, every vector can be written as </a:t>
            </a:r>
          </a:p>
          <a:p>
            <a:pPr>
              <a:buFontTx/>
              <a:buNone/>
            </a:pPr>
            <a:r>
              <a:rPr lang="en-US" i="1" smtClean="0">
                <a:latin typeface="Times New Roman" charset="0"/>
              </a:rPr>
              <a:t>     v = </a:t>
            </a:r>
            <a:r>
              <a:rPr lang="en-US" smtClean="0">
                <a:latin typeface="Symbol" charset="2"/>
              </a:rPr>
              <a:t>a</a:t>
            </a:r>
            <a:r>
              <a:rPr lang="en-US" baseline="-25000" smtClean="0">
                <a:latin typeface="Times New Roman" charset="0"/>
              </a:rPr>
              <a:t>1</a:t>
            </a:r>
            <a:r>
              <a:rPr lang="en-US" i="1" smtClean="0">
                <a:latin typeface="Times New Roman" charset="0"/>
              </a:rPr>
              <a:t>v</a:t>
            </a:r>
            <a:r>
              <a:rPr lang="en-US" baseline="-25000" smtClean="0">
                <a:latin typeface="Times New Roman" charset="0"/>
              </a:rPr>
              <a:t>1 </a:t>
            </a:r>
            <a:r>
              <a:rPr lang="en-US" i="1" smtClean="0">
                <a:latin typeface="Times New Roman" charset="0"/>
              </a:rPr>
              <a:t>+ </a:t>
            </a:r>
            <a:r>
              <a:rPr lang="en-US" smtClean="0">
                <a:latin typeface="Symbol" charset="2"/>
              </a:rPr>
              <a:t>a</a:t>
            </a:r>
            <a:r>
              <a:rPr lang="en-US" baseline="-25000" smtClean="0">
                <a:latin typeface="Times New Roman" charset="0"/>
              </a:rPr>
              <a:t>2</a:t>
            </a:r>
            <a:r>
              <a:rPr lang="en-US" i="1" smtClean="0">
                <a:latin typeface="Times New Roman" charset="0"/>
              </a:rPr>
              <a:t>v</a:t>
            </a:r>
            <a:r>
              <a:rPr lang="en-US" baseline="-25000" smtClean="0">
                <a:latin typeface="Times New Roman" charset="0"/>
              </a:rPr>
              <a:t>2</a:t>
            </a:r>
            <a:r>
              <a:rPr lang="en-US" i="1" smtClean="0">
                <a:latin typeface="Times New Roman" charset="0"/>
              </a:rPr>
              <a:t> </a:t>
            </a:r>
            <a:r>
              <a:rPr lang="en-US" smtClean="0">
                <a:latin typeface="Times New Roman" charset="0"/>
              </a:rPr>
              <a:t>+….+ </a:t>
            </a:r>
            <a:r>
              <a:rPr lang="en-US" smtClean="0">
                <a:latin typeface="Symbol" charset="2"/>
              </a:rPr>
              <a:t>a</a:t>
            </a:r>
            <a:r>
              <a:rPr lang="en-US" baseline="-25000" smtClean="0">
                <a:latin typeface="Times New Roman" charset="0"/>
              </a:rPr>
              <a:t>n</a:t>
            </a:r>
            <a:r>
              <a:rPr lang="en-US" i="1" smtClean="0">
                <a:latin typeface="Times New Roman" charset="0"/>
              </a:rPr>
              <a:t>v</a:t>
            </a:r>
            <a:r>
              <a:rPr lang="en-US" baseline="-25000" smtClean="0">
                <a:latin typeface="Times New Roman" charset="0"/>
              </a:rPr>
              <a:t>n</a:t>
            </a:r>
          </a:p>
          <a:p>
            <a:endParaRPr lang="en-US" smtClean="0"/>
          </a:p>
          <a:p>
            <a:r>
              <a:rPr lang="en-US" smtClean="0"/>
              <a:t>Every point can be written as</a:t>
            </a:r>
          </a:p>
          <a:p>
            <a:pPr>
              <a:buFontTx/>
              <a:buNone/>
            </a:pPr>
            <a:r>
              <a:rPr lang="en-US" smtClean="0">
                <a:latin typeface="Times New Roman" charset="0"/>
              </a:rPr>
              <a:t>     P</a:t>
            </a:r>
            <a:r>
              <a:rPr lang="en-US" smtClean="0"/>
              <a:t> = </a:t>
            </a:r>
            <a:r>
              <a:rPr lang="en-US" smtClean="0">
                <a:latin typeface="Times New Roman" charset="0"/>
              </a:rPr>
              <a:t>P</a:t>
            </a:r>
            <a:r>
              <a:rPr lang="en-US" baseline="-25000" smtClean="0">
                <a:latin typeface="Times New Roman" charset="0"/>
              </a:rPr>
              <a:t>0 </a:t>
            </a:r>
            <a:r>
              <a:rPr lang="en-US" smtClean="0">
                <a:latin typeface="Times New Roman" charset="0"/>
              </a:rPr>
              <a:t>+ </a:t>
            </a:r>
            <a:r>
              <a:rPr lang="en-US" smtClean="0">
                <a:latin typeface="Symbol" charset="2"/>
              </a:rPr>
              <a:t>b</a:t>
            </a:r>
            <a:r>
              <a:rPr lang="en-US" baseline="-25000" smtClean="0">
                <a:latin typeface="Times New Roman" charset="0"/>
              </a:rPr>
              <a:t>1</a:t>
            </a:r>
            <a:r>
              <a:rPr lang="en-US" i="1" smtClean="0">
                <a:latin typeface="Times New Roman" charset="0"/>
              </a:rPr>
              <a:t>v</a:t>
            </a:r>
            <a:r>
              <a:rPr lang="en-US" baseline="-25000" smtClean="0">
                <a:latin typeface="Times New Roman" charset="0"/>
              </a:rPr>
              <a:t>1</a:t>
            </a:r>
            <a:r>
              <a:rPr lang="en-US" i="1" smtClean="0">
                <a:latin typeface="Times New Roman" charset="0"/>
              </a:rPr>
              <a:t>+ </a:t>
            </a:r>
            <a:r>
              <a:rPr lang="en-US" smtClean="0">
                <a:latin typeface="Symbol" charset="2"/>
              </a:rPr>
              <a:t>b</a:t>
            </a:r>
            <a:r>
              <a:rPr lang="en-US" baseline="-25000" smtClean="0">
                <a:latin typeface="Times New Roman" charset="0"/>
              </a:rPr>
              <a:t>2</a:t>
            </a:r>
            <a:r>
              <a:rPr lang="en-US" i="1" smtClean="0">
                <a:latin typeface="Times New Roman" charset="0"/>
              </a:rPr>
              <a:t>v</a:t>
            </a:r>
            <a:r>
              <a:rPr lang="en-US" baseline="-25000" smtClean="0">
                <a:latin typeface="Times New Roman" charset="0"/>
              </a:rPr>
              <a:t>2</a:t>
            </a:r>
            <a:r>
              <a:rPr lang="en-US" i="1" smtClean="0">
                <a:latin typeface="Times New Roman" charset="0"/>
              </a:rPr>
              <a:t> </a:t>
            </a:r>
            <a:r>
              <a:rPr lang="en-US" smtClean="0">
                <a:latin typeface="Times New Roman" charset="0"/>
              </a:rPr>
              <a:t>+….+</a:t>
            </a:r>
            <a:r>
              <a:rPr lang="en-US" smtClean="0">
                <a:latin typeface="Symbol" charset="2"/>
              </a:rPr>
              <a:t>b</a:t>
            </a:r>
            <a:r>
              <a:rPr lang="en-US" baseline="-25000" smtClean="0">
                <a:latin typeface="Times New Roman" charset="0"/>
              </a:rPr>
              <a:t>n</a:t>
            </a:r>
            <a:r>
              <a:rPr lang="en-US" i="1" smtClean="0">
                <a:latin typeface="Times New Roman" charset="0"/>
              </a:rPr>
              <a:t>v</a:t>
            </a:r>
            <a:r>
              <a:rPr lang="en-US" baseline="-25000" smtClean="0">
                <a:latin typeface="Times New Roman" charset="0"/>
              </a:rPr>
              <a:t>n</a:t>
            </a:r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Confusing Points and Vectors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352550"/>
            <a:ext cx="8153400" cy="2587352"/>
          </a:xfrm>
        </p:spPr>
        <p:txBody>
          <a:bodyPr>
            <a:normAutofit fontScale="77500" lnSpcReduction="20000"/>
          </a:bodyPr>
          <a:lstStyle/>
          <a:p>
            <a:r>
              <a:rPr lang="en-US" sz="2700" dirty="0" smtClean="0"/>
              <a:t>Consider the point and the vector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sz="2700" dirty="0" smtClean="0">
                <a:latin typeface="Times New Roman" charset="0"/>
              </a:rPr>
              <a:t>P</a:t>
            </a:r>
            <a:r>
              <a:rPr lang="en-US" sz="2700" dirty="0" smtClean="0"/>
              <a:t> = </a:t>
            </a:r>
            <a:r>
              <a:rPr lang="en-US" sz="2700" dirty="0" smtClean="0">
                <a:latin typeface="Times New Roman" charset="0"/>
              </a:rPr>
              <a:t>P</a:t>
            </a:r>
            <a:r>
              <a:rPr lang="en-US" sz="2700" baseline="-25000" dirty="0" smtClean="0">
                <a:latin typeface="Times New Roman" charset="0"/>
              </a:rPr>
              <a:t>0 </a:t>
            </a:r>
            <a:r>
              <a:rPr lang="en-US" sz="2700" dirty="0" smtClean="0">
                <a:latin typeface="Times New Roman" charset="0"/>
              </a:rPr>
              <a:t>+ </a:t>
            </a:r>
            <a:r>
              <a:rPr lang="en-US" sz="2700" dirty="0" smtClean="0">
                <a:latin typeface="Symbol" charset="2"/>
              </a:rPr>
              <a:t>b</a:t>
            </a:r>
            <a:r>
              <a:rPr lang="en-US" sz="2700" baseline="-25000" dirty="0" smtClean="0">
                <a:latin typeface="Times New Roman" charset="0"/>
              </a:rPr>
              <a:t>1</a:t>
            </a:r>
            <a:r>
              <a:rPr lang="en-US" sz="2700" i="1" dirty="0" smtClean="0">
                <a:latin typeface="Times New Roman" charset="0"/>
              </a:rPr>
              <a:t>v</a:t>
            </a:r>
            <a:r>
              <a:rPr lang="en-US" sz="2700" baseline="-25000" dirty="0" smtClean="0">
                <a:latin typeface="Times New Roman" charset="0"/>
              </a:rPr>
              <a:t>1</a:t>
            </a:r>
            <a:r>
              <a:rPr lang="en-US" sz="2700" i="1" dirty="0" smtClean="0">
                <a:latin typeface="Times New Roman" charset="0"/>
              </a:rPr>
              <a:t>+ </a:t>
            </a:r>
            <a:r>
              <a:rPr lang="en-US" sz="2700" dirty="0" smtClean="0">
                <a:latin typeface="Symbol" charset="2"/>
              </a:rPr>
              <a:t>b</a:t>
            </a:r>
            <a:r>
              <a:rPr lang="en-US" sz="2700" baseline="-25000" dirty="0" smtClean="0">
                <a:latin typeface="Times New Roman" charset="0"/>
              </a:rPr>
              <a:t>2</a:t>
            </a:r>
            <a:r>
              <a:rPr lang="en-US" sz="2700" i="1" dirty="0" smtClean="0">
                <a:latin typeface="Times New Roman" charset="0"/>
              </a:rPr>
              <a:t>v</a:t>
            </a:r>
            <a:r>
              <a:rPr lang="en-US" sz="2700" baseline="-25000" dirty="0" smtClean="0">
                <a:latin typeface="Times New Roman" charset="0"/>
              </a:rPr>
              <a:t>2</a:t>
            </a:r>
            <a:r>
              <a:rPr lang="en-US" sz="2700" i="1" dirty="0" smtClean="0">
                <a:latin typeface="Times New Roman" charset="0"/>
              </a:rPr>
              <a:t> </a:t>
            </a:r>
            <a:r>
              <a:rPr lang="en-US" sz="2700" dirty="0" smtClean="0">
                <a:latin typeface="Times New Roman" charset="0"/>
              </a:rPr>
              <a:t>+….+</a:t>
            </a:r>
            <a:r>
              <a:rPr lang="en-US" sz="2700" dirty="0" err="1" smtClean="0">
                <a:latin typeface="Symbol" charset="2"/>
              </a:rPr>
              <a:t>b</a:t>
            </a:r>
            <a:r>
              <a:rPr lang="en-US" sz="2700" baseline="-25000" dirty="0" err="1" smtClean="0">
                <a:latin typeface="Times New Roman" charset="0"/>
              </a:rPr>
              <a:t>n</a:t>
            </a:r>
            <a:r>
              <a:rPr lang="en-US" sz="2700" i="1" dirty="0" err="1" smtClean="0">
                <a:latin typeface="Times New Roman" charset="0"/>
              </a:rPr>
              <a:t>v</a:t>
            </a:r>
            <a:r>
              <a:rPr lang="en-US" sz="2700" baseline="-25000" dirty="0" err="1" smtClean="0">
                <a:latin typeface="Times New Roman" charset="0"/>
              </a:rPr>
              <a:t>n</a:t>
            </a:r>
            <a:endParaRPr lang="en-US" sz="2700" dirty="0" smtClean="0">
              <a:latin typeface="Times New Roman" charset="0"/>
            </a:endParaRPr>
          </a:p>
          <a:p>
            <a:pPr>
              <a:buFontTx/>
              <a:buNone/>
            </a:pPr>
            <a:r>
              <a:rPr lang="en-US" sz="2700" i="1" dirty="0" smtClean="0">
                <a:latin typeface="Times New Roman" charset="0"/>
              </a:rPr>
              <a:t>  	v = </a:t>
            </a:r>
            <a:r>
              <a:rPr lang="en-US" sz="2700" dirty="0" smtClean="0">
                <a:latin typeface="Symbol" charset="2"/>
              </a:rPr>
              <a:t>a</a:t>
            </a:r>
            <a:r>
              <a:rPr lang="en-US" sz="2700" baseline="-25000" dirty="0" smtClean="0">
                <a:latin typeface="Times New Roman" charset="0"/>
              </a:rPr>
              <a:t>1</a:t>
            </a:r>
            <a:r>
              <a:rPr lang="en-US" sz="2700" i="1" dirty="0" smtClean="0">
                <a:latin typeface="Times New Roman" charset="0"/>
              </a:rPr>
              <a:t>v</a:t>
            </a:r>
            <a:r>
              <a:rPr lang="en-US" sz="2700" baseline="-25000" dirty="0" smtClean="0">
                <a:latin typeface="Times New Roman" charset="0"/>
              </a:rPr>
              <a:t>1</a:t>
            </a:r>
            <a:r>
              <a:rPr lang="en-US" sz="2700" i="1" dirty="0" smtClean="0">
                <a:latin typeface="Times New Roman" charset="0"/>
              </a:rPr>
              <a:t>+ </a:t>
            </a:r>
            <a:r>
              <a:rPr lang="en-US" sz="2700" dirty="0" smtClean="0">
                <a:latin typeface="Symbol" charset="2"/>
              </a:rPr>
              <a:t>a</a:t>
            </a:r>
            <a:r>
              <a:rPr lang="en-US" sz="2700" baseline="-25000" dirty="0" smtClean="0">
                <a:latin typeface="Times New Roman" charset="0"/>
              </a:rPr>
              <a:t>2</a:t>
            </a:r>
            <a:r>
              <a:rPr lang="en-US" sz="2700" i="1" dirty="0" smtClean="0">
                <a:latin typeface="Times New Roman" charset="0"/>
              </a:rPr>
              <a:t>v</a:t>
            </a:r>
            <a:r>
              <a:rPr lang="en-US" sz="2700" baseline="-25000" dirty="0" smtClean="0">
                <a:latin typeface="Times New Roman" charset="0"/>
              </a:rPr>
              <a:t>2</a:t>
            </a:r>
            <a:r>
              <a:rPr lang="en-US" sz="2700" i="1" dirty="0" smtClean="0">
                <a:latin typeface="Times New Roman" charset="0"/>
              </a:rPr>
              <a:t> </a:t>
            </a:r>
            <a:r>
              <a:rPr lang="en-US" sz="2700" dirty="0" smtClean="0">
                <a:latin typeface="Times New Roman" charset="0"/>
              </a:rPr>
              <a:t>+….+</a:t>
            </a:r>
            <a:r>
              <a:rPr lang="en-US" sz="2700" dirty="0" err="1" smtClean="0">
                <a:latin typeface="Symbol" charset="2"/>
              </a:rPr>
              <a:t>a</a:t>
            </a:r>
            <a:r>
              <a:rPr lang="en-US" sz="2700" baseline="-25000" dirty="0" err="1" smtClean="0">
                <a:latin typeface="Times New Roman" charset="0"/>
              </a:rPr>
              <a:t>n</a:t>
            </a:r>
            <a:r>
              <a:rPr lang="en-US" sz="2700" i="1" dirty="0" err="1" smtClean="0">
                <a:latin typeface="Times New Roman" charset="0"/>
              </a:rPr>
              <a:t>v</a:t>
            </a:r>
            <a:r>
              <a:rPr lang="en-US" sz="2700" baseline="-25000" dirty="0" err="1" smtClean="0">
                <a:latin typeface="Times New Roman" charset="0"/>
              </a:rPr>
              <a:t>n</a:t>
            </a:r>
            <a:endParaRPr lang="en-US" sz="2700" baseline="-25000" dirty="0" smtClean="0">
              <a:latin typeface="Times New Roman" charset="0"/>
            </a:endParaRPr>
          </a:p>
          <a:p>
            <a:r>
              <a:rPr lang="en-US" sz="2700" dirty="0" smtClean="0"/>
              <a:t>They appear to have the similar representations</a:t>
            </a:r>
          </a:p>
          <a:p>
            <a:pPr>
              <a:buFontTx/>
              <a:buNone/>
            </a:pPr>
            <a:r>
              <a:rPr lang="en-US" sz="2700" b="1" dirty="0" smtClean="0"/>
              <a:t>	p</a:t>
            </a:r>
            <a:r>
              <a:rPr lang="en-US" sz="2700" dirty="0" smtClean="0"/>
              <a:t>=[</a:t>
            </a:r>
            <a:r>
              <a:rPr lang="en-US" sz="2700" dirty="0" smtClean="0">
                <a:latin typeface="Symbol" charset="2"/>
              </a:rPr>
              <a:t>b</a:t>
            </a:r>
            <a:r>
              <a:rPr lang="en-US" sz="2700" baseline="-25000" dirty="0" smtClean="0">
                <a:latin typeface="Times New Roman" charset="0"/>
              </a:rPr>
              <a:t>1 </a:t>
            </a:r>
            <a:r>
              <a:rPr lang="en-US" sz="2700" dirty="0" smtClean="0">
                <a:latin typeface="Symbol" charset="2"/>
              </a:rPr>
              <a:t>b</a:t>
            </a:r>
            <a:r>
              <a:rPr lang="en-US" sz="2700" baseline="-25000" dirty="0" smtClean="0">
                <a:latin typeface="Times New Roman" charset="0"/>
              </a:rPr>
              <a:t>2 </a:t>
            </a:r>
            <a:r>
              <a:rPr lang="en-US" sz="2700" dirty="0" smtClean="0">
                <a:latin typeface="Symbol" charset="2"/>
              </a:rPr>
              <a:t>b</a:t>
            </a:r>
            <a:r>
              <a:rPr lang="en-US" sz="2700" baseline="-25000" dirty="0" smtClean="0">
                <a:latin typeface="Times New Roman" charset="0"/>
              </a:rPr>
              <a:t>3</a:t>
            </a:r>
            <a:r>
              <a:rPr lang="en-US" sz="2700" dirty="0" smtClean="0">
                <a:latin typeface="Times New Roman" charset="0"/>
              </a:rPr>
              <a:t>]           </a:t>
            </a:r>
            <a:r>
              <a:rPr lang="en-US" sz="2700" b="1" dirty="0" smtClean="0">
                <a:latin typeface="Times New Roman" charset="0"/>
              </a:rPr>
              <a:t>v</a:t>
            </a:r>
            <a:r>
              <a:rPr lang="en-US" sz="2700" dirty="0" smtClean="0">
                <a:latin typeface="Times New Roman" charset="0"/>
              </a:rPr>
              <a:t>=[</a:t>
            </a:r>
            <a:r>
              <a:rPr lang="en-US" sz="2700" dirty="0" smtClean="0">
                <a:latin typeface="Symbol" charset="2"/>
              </a:rPr>
              <a:t>a</a:t>
            </a:r>
            <a:r>
              <a:rPr lang="en-US" sz="2700" baseline="-25000" dirty="0" smtClean="0">
                <a:latin typeface="Times New Roman" charset="0"/>
              </a:rPr>
              <a:t>1 </a:t>
            </a:r>
            <a:r>
              <a:rPr lang="en-US" sz="2700" dirty="0" smtClean="0">
                <a:latin typeface="Symbol" charset="2"/>
              </a:rPr>
              <a:t>a</a:t>
            </a:r>
            <a:r>
              <a:rPr lang="en-US" sz="2700" baseline="-25000" dirty="0" smtClean="0">
                <a:latin typeface="Times New Roman" charset="0"/>
              </a:rPr>
              <a:t>2 </a:t>
            </a:r>
            <a:r>
              <a:rPr lang="en-US" sz="2700" dirty="0" smtClean="0">
                <a:latin typeface="Symbol" charset="2"/>
              </a:rPr>
              <a:t>a</a:t>
            </a:r>
            <a:r>
              <a:rPr lang="en-US" sz="2700" baseline="-25000" dirty="0" smtClean="0">
                <a:latin typeface="Times New Roman" charset="0"/>
              </a:rPr>
              <a:t>3</a:t>
            </a:r>
            <a:r>
              <a:rPr lang="en-US" sz="2700" dirty="0" smtClean="0">
                <a:latin typeface="Times New Roman" charset="0"/>
              </a:rPr>
              <a:t>]</a:t>
            </a:r>
          </a:p>
          <a:p>
            <a:pPr>
              <a:buFontTx/>
              <a:buNone/>
            </a:pPr>
            <a:r>
              <a:rPr lang="en-US" sz="2700" dirty="0" smtClean="0">
                <a:latin typeface="Times New Roman" charset="0"/>
              </a:rPr>
              <a:t>	which confuses the point with the vector</a:t>
            </a:r>
          </a:p>
          <a:p>
            <a:r>
              <a:rPr lang="en-US" sz="2700" dirty="0" smtClean="0">
                <a:latin typeface="Times New Roman" charset="0"/>
              </a:rPr>
              <a:t>A vector has no position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91200" y="2971800"/>
            <a:ext cx="1981200" cy="1657350"/>
            <a:chOff x="912" y="1680"/>
            <a:chExt cx="1248" cy="1392"/>
          </a:xfrm>
        </p:grpSpPr>
        <p:sp>
          <p:nvSpPr>
            <p:cNvPr id="25618" name="Line 5"/>
            <p:cNvSpPr>
              <a:spLocks noChangeShapeType="1"/>
            </p:cNvSpPr>
            <p:nvPr/>
          </p:nvSpPr>
          <p:spPr bwMode="auto">
            <a:xfrm>
              <a:off x="1296" y="244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5619" name="Line 6"/>
            <p:cNvSpPr>
              <a:spLocks noChangeShapeType="1"/>
            </p:cNvSpPr>
            <p:nvPr/>
          </p:nvSpPr>
          <p:spPr bwMode="auto">
            <a:xfrm flipV="1">
              <a:off x="1296" y="168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5620" name="Line 7"/>
            <p:cNvSpPr>
              <a:spLocks noChangeShapeType="1"/>
            </p:cNvSpPr>
            <p:nvPr/>
          </p:nvSpPr>
          <p:spPr bwMode="auto">
            <a:xfrm flipH="1">
              <a:off x="912" y="2448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25607" name="Line 8"/>
          <p:cNvSpPr>
            <a:spLocks noChangeShapeType="1"/>
          </p:cNvSpPr>
          <p:nvPr/>
        </p:nvSpPr>
        <p:spPr bwMode="auto">
          <a:xfrm flipV="1">
            <a:off x="6400800" y="3314700"/>
            <a:ext cx="914400" cy="5715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6918325" y="3459956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v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7391401" y="3086100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25610" name="Line 11"/>
          <p:cNvSpPr>
            <a:spLocks noChangeShapeType="1"/>
          </p:cNvSpPr>
          <p:nvPr/>
        </p:nvSpPr>
        <p:spPr bwMode="auto">
          <a:xfrm flipV="1">
            <a:off x="6629400" y="2743200"/>
            <a:ext cx="914400" cy="5715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5611" name="Text Box 13"/>
          <p:cNvSpPr txBox="1">
            <a:spLocks noChangeArrowheads="1"/>
          </p:cNvSpPr>
          <p:nvPr/>
        </p:nvSpPr>
        <p:spPr bwMode="auto">
          <a:xfrm>
            <a:off x="6781800" y="2800350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v</a:t>
            </a:r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 flipV="1">
            <a:off x="3886200" y="3257550"/>
            <a:ext cx="2667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5613" name="Line 15"/>
          <p:cNvSpPr>
            <a:spLocks noChangeShapeType="1"/>
          </p:cNvSpPr>
          <p:nvPr/>
        </p:nvSpPr>
        <p:spPr bwMode="auto">
          <a:xfrm flipV="1">
            <a:off x="4114800" y="3486150"/>
            <a:ext cx="274320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5614" name="Text Box 16"/>
          <p:cNvSpPr txBox="1">
            <a:spLocks noChangeArrowheads="1"/>
          </p:cNvSpPr>
          <p:nvPr/>
        </p:nvSpPr>
        <p:spPr bwMode="auto">
          <a:xfrm>
            <a:off x="165101" y="4057650"/>
            <a:ext cx="3116687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Vector can be placed anywhere</a:t>
            </a:r>
          </a:p>
        </p:txBody>
      </p:sp>
      <p:sp>
        <p:nvSpPr>
          <p:cNvPr id="25615" name="Oval 17"/>
          <p:cNvSpPr>
            <a:spLocks noChangeArrowheads="1"/>
          </p:cNvSpPr>
          <p:nvPr/>
        </p:nvSpPr>
        <p:spPr bwMode="auto">
          <a:xfrm>
            <a:off x="7239000" y="3200400"/>
            <a:ext cx="152400" cy="114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8"/>
          <p:cNvSpPr>
            <a:spLocks noChangeShapeType="1"/>
          </p:cNvSpPr>
          <p:nvPr/>
        </p:nvSpPr>
        <p:spPr bwMode="auto">
          <a:xfrm flipH="1" flipV="1">
            <a:off x="7391400" y="3371850"/>
            <a:ext cx="228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5617" name="Text Box 19"/>
          <p:cNvSpPr txBox="1">
            <a:spLocks noChangeArrowheads="1"/>
          </p:cNvSpPr>
          <p:nvPr/>
        </p:nvSpPr>
        <p:spPr bwMode="auto">
          <a:xfrm>
            <a:off x="6553200" y="4400550"/>
            <a:ext cx="1238031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point: fixed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Single Representation 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700" smtClean="0"/>
              <a:t>If we define </a:t>
            </a:r>
            <a:r>
              <a:rPr lang="en-US" sz="2700" smtClean="0">
                <a:latin typeface="Times New Roman" charset="0"/>
              </a:rPr>
              <a:t>0</a:t>
            </a:r>
            <a:r>
              <a:rPr lang="en-US" sz="2700" smtClean="0">
                <a:latin typeface="Times New Roman" charset="0"/>
                <a:cs typeface="Times New Roman" charset="0"/>
              </a:rPr>
              <a:t>•</a:t>
            </a:r>
            <a:r>
              <a:rPr lang="en-US" sz="2700" smtClean="0">
                <a:latin typeface="Times New Roman" charset="0"/>
              </a:rPr>
              <a:t>P = </a:t>
            </a:r>
            <a:r>
              <a:rPr lang="en-US" sz="2700" b="1" smtClean="0">
                <a:latin typeface="Times New Roman" charset="0"/>
              </a:rPr>
              <a:t>0</a:t>
            </a:r>
            <a:r>
              <a:rPr lang="en-US" sz="2700" smtClean="0"/>
              <a:t> and </a:t>
            </a:r>
            <a:r>
              <a:rPr lang="en-US" sz="2700" smtClean="0">
                <a:latin typeface="Times New Roman" charset="0"/>
              </a:rPr>
              <a:t>1</a:t>
            </a:r>
            <a:r>
              <a:rPr lang="en-US" sz="2700" smtClean="0">
                <a:latin typeface="Times New Roman" charset="0"/>
                <a:cs typeface="Times New Roman" charset="0"/>
              </a:rPr>
              <a:t>•</a:t>
            </a:r>
            <a:r>
              <a:rPr lang="en-US" sz="2700" smtClean="0">
                <a:latin typeface="Times New Roman" charset="0"/>
              </a:rPr>
              <a:t>P =P</a:t>
            </a:r>
            <a:r>
              <a:rPr lang="en-US" sz="2700" smtClean="0"/>
              <a:t> then we can write</a:t>
            </a:r>
            <a:r>
              <a:rPr lang="en-US" smtClean="0"/>
              <a:t> </a:t>
            </a:r>
          </a:p>
          <a:p>
            <a:pPr>
              <a:buFontTx/>
              <a:buNone/>
            </a:pPr>
            <a:r>
              <a:rPr lang="en-US" sz="2700" smtClean="0">
                <a:latin typeface="Times New Roman" charset="0"/>
              </a:rPr>
              <a:t>	v </a:t>
            </a:r>
            <a:r>
              <a:rPr lang="en-US" sz="2700" i="1" smtClean="0">
                <a:latin typeface="Times New Roman" charset="0"/>
              </a:rPr>
              <a:t>= 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>
                <a:latin typeface="Times New Roman" charset="0"/>
              </a:rPr>
              <a:t>1</a:t>
            </a:r>
            <a:r>
              <a:rPr lang="en-US" sz="2700" i="1" smtClean="0">
                <a:latin typeface="Times New Roman" charset="0"/>
              </a:rPr>
              <a:t>v</a:t>
            </a:r>
            <a:r>
              <a:rPr lang="en-US" sz="2700" baseline="-25000" smtClean="0">
                <a:latin typeface="Times New Roman" charset="0"/>
              </a:rPr>
              <a:t>1 </a:t>
            </a:r>
            <a:r>
              <a:rPr lang="en-US" sz="2700" i="1" smtClean="0">
                <a:latin typeface="Times New Roman" charset="0"/>
              </a:rPr>
              <a:t>+ 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>
                <a:latin typeface="Times New Roman" charset="0"/>
              </a:rPr>
              <a:t>2</a:t>
            </a:r>
            <a:r>
              <a:rPr lang="en-US" sz="2700" i="1" smtClean="0">
                <a:latin typeface="Times New Roman" charset="0"/>
              </a:rPr>
              <a:t>v</a:t>
            </a:r>
            <a:r>
              <a:rPr lang="en-US" sz="2700" baseline="-25000" smtClean="0">
                <a:latin typeface="Times New Roman" charset="0"/>
              </a:rPr>
              <a:t>2</a:t>
            </a:r>
            <a:r>
              <a:rPr lang="en-US" sz="2700" i="1" smtClean="0">
                <a:latin typeface="Times New Roman" charset="0"/>
              </a:rPr>
              <a:t> </a:t>
            </a:r>
            <a:r>
              <a:rPr lang="en-US" sz="2700" smtClean="0">
                <a:latin typeface="Times New Roman" charset="0"/>
              </a:rPr>
              <a:t>+ 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>
                <a:latin typeface="Times New Roman" charset="0"/>
              </a:rPr>
              <a:t>3</a:t>
            </a:r>
            <a:r>
              <a:rPr lang="en-US" sz="2700" i="1" smtClean="0">
                <a:latin typeface="Times New Roman" charset="0"/>
              </a:rPr>
              <a:t>v</a:t>
            </a:r>
            <a:r>
              <a:rPr lang="en-US" sz="2700" baseline="-25000" smtClean="0">
                <a:latin typeface="Times New Roman" charset="0"/>
              </a:rPr>
              <a:t>3 </a:t>
            </a:r>
            <a:r>
              <a:rPr lang="en-US" sz="2700" smtClean="0">
                <a:latin typeface="Times New Roman" charset="0"/>
              </a:rPr>
              <a:t>= [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>
                <a:latin typeface="Times New Roman" charset="0"/>
              </a:rPr>
              <a:t>1 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>
                <a:latin typeface="Times New Roman" charset="0"/>
              </a:rPr>
              <a:t>2</a:t>
            </a:r>
            <a:r>
              <a:rPr lang="en-US" sz="2700" i="1" smtClean="0">
                <a:latin typeface="Times New Roman" charset="0"/>
              </a:rPr>
              <a:t> 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>
                <a:latin typeface="Times New Roman" charset="0"/>
              </a:rPr>
              <a:t>3</a:t>
            </a:r>
            <a:r>
              <a:rPr lang="en-US" sz="2700" i="1" smtClean="0">
                <a:latin typeface="Times New Roman" charset="0"/>
              </a:rPr>
              <a:t> </a:t>
            </a:r>
            <a:r>
              <a:rPr lang="en-US" sz="2700" smtClean="0">
                <a:latin typeface="Times New Roman" charset="0"/>
              </a:rPr>
              <a:t>0</a:t>
            </a:r>
            <a:r>
              <a:rPr lang="en-US" sz="2700" baseline="-25000" smtClean="0">
                <a:latin typeface="Times New Roman" charset="0"/>
              </a:rPr>
              <a:t> </a:t>
            </a:r>
            <a:r>
              <a:rPr lang="en-US" sz="2700" smtClean="0">
                <a:latin typeface="Times New Roman" charset="0"/>
              </a:rPr>
              <a:t>]</a:t>
            </a:r>
            <a:r>
              <a:rPr lang="en-US" sz="4000" baseline="30000" smtClean="0">
                <a:latin typeface="Times New Roman" charset="0"/>
              </a:rPr>
              <a:t> </a:t>
            </a:r>
            <a:r>
              <a:rPr lang="en-US" sz="2700" smtClean="0">
                <a:latin typeface="Times New Roman" charset="0"/>
              </a:rPr>
              <a:t>[</a:t>
            </a:r>
            <a:r>
              <a:rPr lang="en-US" sz="2700" i="1" smtClean="0">
                <a:latin typeface="Times New Roman" charset="0"/>
              </a:rPr>
              <a:t>v</a:t>
            </a:r>
            <a:r>
              <a:rPr lang="en-US" sz="2700" baseline="-25000" smtClean="0">
                <a:latin typeface="Times New Roman" charset="0"/>
              </a:rPr>
              <a:t>1</a:t>
            </a:r>
            <a:r>
              <a:rPr lang="en-US" sz="2700" i="1" smtClean="0">
                <a:latin typeface="Times New Roman" charset="0"/>
              </a:rPr>
              <a:t> v</a:t>
            </a:r>
            <a:r>
              <a:rPr lang="en-US" sz="2700" baseline="-25000" smtClean="0">
                <a:latin typeface="Times New Roman" charset="0"/>
              </a:rPr>
              <a:t>2</a:t>
            </a:r>
            <a:r>
              <a:rPr lang="en-US" sz="2700" i="1" smtClean="0">
                <a:latin typeface="Times New Roman" charset="0"/>
              </a:rPr>
              <a:t> v</a:t>
            </a:r>
            <a:r>
              <a:rPr lang="en-US" sz="2700" baseline="-25000" smtClean="0">
                <a:latin typeface="Times New Roman" charset="0"/>
              </a:rPr>
              <a:t>3</a:t>
            </a:r>
            <a:r>
              <a:rPr lang="en-US" baseline="-25000" smtClean="0">
                <a:latin typeface="Times New Roman" charset="0"/>
              </a:rPr>
              <a:t>  </a:t>
            </a:r>
            <a:r>
              <a:rPr lang="en-US" sz="2700" smtClean="0">
                <a:latin typeface="Times New Roman" charset="0"/>
              </a:rPr>
              <a:t>P</a:t>
            </a:r>
            <a:r>
              <a:rPr lang="en-US" sz="2700" baseline="-25000" smtClean="0">
                <a:latin typeface="Times New Roman" charset="0"/>
              </a:rPr>
              <a:t>0</a:t>
            </a:r>
            <a:r>
              <a:rPr lang="en-US" sz="2700">
                <a:latin typeface="Times New Roman" charset="0"/>
              </a:rPr>
              <a:t>] </a:t>
            </a:r>
            <a:r>
              <a:rPr lang="en-US" sz="2700" baseline="30000" smtClean="0">
                <a:latin typeface="Times New Roman" charset="0"/>
              </a:rPr>
              <a:t>T</a:t>
            </a:r>
          </a:p>
          <a:p>
            <a:pPr>
              <a:buFontTx/>
              <a:buNone/>
            </a:pPr>
            <a:r>
              <a:rPr lang="en-US" sz="2700" smtClean="0">
                <a:latin typeface="Times New Roman" charset="0"/>
              </a:rPr>
              <a:t>	P</a:t>
            </a:r>
            <a:r>
              <a:rPr lang="en-US" sz="2700" smtClean="0"/>
              <a:t> = </a:t>
            </a:r>
            <a:r>
              <a:rPr lang="en-US" sz="2700" smtClean="0">
                <a:latin typeface="Times New Roman" charset="0"/>
              </a:rPr>
              <a:t>P</a:t>
            </a:r>
            <a:r>
              <a:rPr lang="en-US" sz="2700" baseline="-25000" smtClean="0">
                <a:latin typeface="Times New Roman" charset="0"/>
              </a:rPr>
              <a:t>0 </a:t>
            </a:r>
            <a:r>
              <a:rPr lang="en-US" sz="2700" smtClean="0">
                <a:latin typeface="Times New Roman" charset="0"/>
              </a:rPr>
              <a:t>+ </a:t>
            </a:r>
            <a:r>
              <a:rPr lang="en-US" sz="2700" smtClean="0">
                <a:latin typeface="Symbol" charset="2"/>
              </a:rPr>
              <a:t>b</a:t>
            </a:r>
            <a:r>
              <a:rPr lang="en-US" sz="2700" baseline="-25000" smtClean="0">
                <a:latin typeface="Times New Roman" charset="0"/>
              </a:rPr>
              <a:t>1</a:t>
            </a:r>
            <a:r>
              <a:rPr lang="en-US" sz="2700" i="1" smtClean="0">
                <a:latin typeface="Times New Roman" charset="0"/>
              </a:rPr>
              <a:t>v</a:t>
            </a:r>
            <a:r>
              <a:rPr lang="en-US" sz="2700" baseline="-25000" smtClean="0">
                <a:latin typeface="Times New Roman" charset="0"/>
              </a:rPr>
              <a:t>1</a:t>
            </a:r>
            <a:r>
              <a:rPr lang="en-US" sz="2700" i="1" smtClean="0">
                <a:latin typeface="Times New Roman" charset="0"/>
              </a:rPr>
              <a:t>+ </a:t>
            </a:r>
            <a:r>
              <a:rPr lang="en-US" sz="2700" smtClean="0">
                <a:latin typeface="Symbol" charset="2"/>
              </a:rPr>
              <a:t>b</a:t>
            </a:r>
            <a:r>
              <a:rPr lang="en-US" sz="2700" baseline="-25000" smtClean="0">
                <a:latin typeface="Times New Roman" charset="0"/>
              </a:rPr>
              <a:t>2</a:t>
            </a:r>
            <a:r>
              <a:rPr lang="en-US" sz="2700" i="1" smtClean="0">
                <a:latin typeface="Times New Roman" charset="0"/>
              </a:rPr>
              <a:t>v</a:t>
            </a:r>
            <a:r>
              <a:rPr lang="en-US" sz="2700" baseline="-25000" smtClean="0">
                <a:latin typeface="Times New Roman" charset="0"/>
              </a:rPr>
              <a:t>2</a:t>
            </a:r>
            <a:r>
              <a:rPr lang="en-US" sz="2700" i="1" smtClean="0">
                <a:latin typeface="Times New Roman" charset="0"/>
              </a:rPr>
              <a:t> </a:t>
            </a:r>
            <a:r>
              <a:rPr lang="en-US" sz="2700" smtClean="0">
                <a:latin typeface="Times New Roman" charset="0"/>
              </a:rPr>
              <a:t>+</a:t>
            </a:r>
            <a:r>
              <a:rPr lang="en-US" sz="2700" smtClean="0">
                <a:latin typeface="Symbol" charset="2"/>
              </a:rPr>
              <a:t>b</a:t>
            </a:r>
            <a:r>
              <a:rPr lang="en-US" sz="2700" baseline="-25000" smtClean="0">
                <a:latin typeface="Times New Roman" charset="0"/>
              </a:rPr>
              <a:t>3</a:t>
            </a:r>
            <a:r>
              <a:rPr lang="en-US" sz="2700" i="1" smtClean="0">
                <a:latin typeface="Times New Roman" charset="0"/>
              </a:rPr>
              <a:t>v</a:t>
            </a:r>
            <a:r>
              <a:rPr lang="en-US" sz="2700" baseline="-25000" smtClean="0">
                <a:latin typeface="Times New Roman" charset="0"/>
              </a:rPr>
              <a:t>3</a:t>
            </a:r>
            <a:r>
              <a:rPr lang="en-US" sz="2700" smtClean="0">
                <a:latin typeface="Times New Roman" charset="0"/>
              </a:rPr>
              <a:t>= [</a:t>
            </a:r>
            <a:r>
              <a:rPr lang="en-US" sz="2700" smtClean="0">
                <a:latin typeface="Symbol" charset="2"/>
              </a:rPr>
              <a:t>b</a:t>
            </a:r>
            <a:r>
              <a:rPr lang="en-US" sz="2700" baseline="-25000" smtClean="0">
                <a:latin typeface="Times New Roman" charset="0"/>
              </a:rPr>
              <a:t>1 </a:t>
            </a:r>
            <a:r>
              <a:rPr lang="en-US" sz="2700" smtClean="0">
                <a:latin typeface="Symbol" charset="2"/>
              </a:rPr>
              <a:t>b</a:t>
            </a:r>
            <a:r>
              <a:rPr lang="en-US" sz="2700" baseline="-25000" smtClean="0">
                <a:latin typeface="Times New Roman" charset="0"/>
              </a:rPr>
              <a:t>2</a:t>
            </a:r>
            <a:r>
              <a:rPr lang="en-US" sz="2700" i="1" smtClean="0">
                <a:latin typeface="Times New Roman" charset="0"/>
              </a:rPr>
              <a:t> </a:t>
            </a:r>
            <a:r>
              <a:rPr lang="en-US" sz="2700" smtClean="0">
                <a:latin typeface="Symbol" charset="2"/>
              </a:rPr>
              <a:t>b</a:t>
            </a:r>
            <a:r>
              <a:rPr lang="en-US" sz="2700" baseline="-25000" smtClean="0">
                <a:latin typeface="Times New Roman" charset="0"/>
              </a:rPr>
              <a:t>3</a:t>
            </a:r>
            <a:r>
              <a:rPr lang="en-US" sz="2700" i="1" smtClean="0">
                <a:latin typeface="Times New Roman" charset="0"/>
              </a:rPr>
              <a:t> </a:t>
            </a:r>
            <a:r>
              <a:rPr lang="en-US" sz="2700" smtClean="0">
                <a:latin typeface="Times New Roman" charset="0"/>
              </a:rPr>
              <a:t>1</a:t>
            </a:r>
            <a:r>
              <a:rPr lang="en-US" sz="2700" baseline="-25000" smtClean="0">
                <a:latin typeface="Times New Roman" charset="0"/>
              </a:rPr>
              <a:t> </a:t>
            </a:r>
            <a:r>
              <a:rPr lang="en-US" sz="2700" smtClean="0">
                <a:latin typeface="Times New Roman" charset="0"/>
              </a:rPr>
              <a:t>]</a:t>
            </a:r>
            <a:r>
              <a:rPr lang="en-US" sz="4000" baseline="30000" smtClean="0">
                <a:latin typeface="Times New Roman" charset="0"/>
              </a:rPr>
              <a:t> </a:t>
            </a:r>
            <a:r>
              <a:rPr lang="en-US" sz="2700" smtClean="0">
                <a:latin typeface="Times New Roman" charset="0"/>
              </a:rPr>
              <a:t>[</a:t>
            </a:r>
            <a:r>
              <a:rPr lang="en-US" sz="2700" i="1" smtClean="0">
                <a:latin typeface="Times New Roman" charset="0"/>
              </a:rPr>
              <a:t>v</a:t>
            </a:r>
            <a:r>
              <a:rPr lang="en-US" sz="2700" baseline="-25000" smtClean="0">
                <a:latin typeface="Times New Roman" charset="0"/>
              </a:rPr>
              <a:t>1</a:t>
            </a:r>
            <a:r>
              <a:rPr lang="en-US" sz="2700" i="1" smtClean="0">
                <a:latin typeface="Times New Roman" charset="0"/>
              </a:rPr>
              <a:t> v</a:t>
            </a:r>
            <a:r>
              <a:rPr lang="en-US" sz="2700" baseline="-25000" smtClean="0">
                <a:latin typeface="Times New Roman" charset="0"/>
              </a:rPr>
              <a:t>2</a:t>
            </a:r>
            <a:r>
              <a:rPr lang="en-US" sz="2700" i="1" smtClean="0">
                <a:latin typeface="Times New Roman" charset="0"/>
              </a:rPr>
              <a:t> v</a:t>
            </a:r>
            <a:r>
              <a:rPr lang="en-US" sz="2700" baseline="-25000" smtClean="0">
                <a:latin typeface="Times New Roman" charset="0"/>
              </a:rPr>
              <a:t>3</a:t>
            </a:r>
            <a:r>
              <a:rPr lang="en-US" baseline="-25000" smtClean="0">
                <a:latin typeface="Times New Roman" charset="0"/>
              </a:rPr>
              <a:t>  </a:t>
            </a:r>
            <a:r>
              <a:rPr lang="en-US" sz="2700" smtClean="0">
                <a:latin typeface="Times New Roman" charset="0"/>
              </a:rPr>
              <a:t>P</a:t>
            </a:r>
            <a:r>
              <a:rPr lang="en-US" sz="2700" baseline="-25000" smtClean="0">
                <a:latin typeface="Times New Roman" charset="0"/>
              </a:rPr>
              <a:t>0</a:t>
            </a:r>
            <a:r>
              <a:rPr lang="en-US" sz="2700" smtClean="0">
                <a:latin typeface="Times New Roman" charset="0"/>
              </a:rPr>
              <a:t>] </a:t>
            </a:r>
            <a:r>
              <a:rPr lang="en-US" sz="2700" baseline="30000" smtClean="0">
                <a:latin typeface="Times New Roman" charset="0"/>
              </a:rPr>
              <a:t>T</a:t>
            </a:r>
          </a:p>
          <a:p>
            <a:endParaRPr lang="en-US" sz="2800" smtClean="0"/>
          </a:p>
          <a:p>
            <a:r>
              <a:rPr lang="en-US" sz="2800" smtClean="0"/>
              <a:t>Thus we obtain the four-dimensional </a:t>
            </a:r>
            <a:r>
              <a:rPr lang="en-US" sz="2800" i="1" smtClean="0"/>
              <a:t>homogeneous coordinate</a:t>
            </a:r>
            <a:r>
              <a:rPr lang="en-US" sz="2800" smtClean="0"/>
              <a:t> representation</a:t>
            </a:r>
          </a:p>
          <a:p>
            <a:pPr>
              <a:buFontTx/>
              <a:buNone/>
            </a:pPr>
            <a:r>
              <a:rPr lang="en-US" sz="2800" b="1" smtClean="0">
                <a:latin typeface="Times New Roman" charset="0"/>
              </a:rPr>
              <a:t>	v</a:t>
            </a:r>
            <a:r>
              <a:rPr lang="en-US" sz="2800" smtClean="0">
                <a:latin typeface="Times New Roman" charset="0"/>
              </a:rPr>
              <a:t> = </a:t>
            </a:r>
            <a:r>
              <a:rPr lang="en-US" sz="2700" smtClean="0">
                <a:latin typeface="Times New Roman" charset="0"/>
              </a:rPr>
              <a:t>[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>
                <a:latin typeface="Times New Roman" charset="0"/>
              </a:rPr>
              <a:t>1 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>
                <a:latin typeface="Times New Roman" charset="0"/>
              </a:rPr>
              <a:t>2</a:t>
            </a:r>
            <a:r>
              <a:rPr lang="en-US" sz="2700" i="1" smtClean="0">
                <a:latin typeface="Times New Roman" charset="0"/>
              </a:rPr>
              <a:t> 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>
                <a:latin typeface="Times New Roman" charset="0"/>
              </a:rPr>
              <a:t>3</a:t>
            </a:r>
            <a:r>
              <a:rPr lang="en-US" sz="2700" i="1" smtClean="0">
                <a:latin typeface="Times New Roman" charset="0"/>
              </a:rPr>
              <a:t> </a:t>
            </a:r>
            <a:r>
              <a:rPr lang="en-US" sz="2700" smtClean="0">
                <a:latin typeface="Times New Roman" charset="0"/>
              </a:rPr>
              <a:t>0</a:t>
            </a:r>
            <a:r>
              <a:rPr lang="en-US" sz="2700" baseline="-25000" smtClean="0">
                <a:latin typeface="Times New Roman" charset="0"/>
              </a:rPr>
              <a:t> </a:t>
            </a:r>
            <a:r>
              <a:rPr lang="en-US" sz="2700" smtClean="0">
                <a:latin typeface="Times New Roman" charset="0"/>
              </a:rPr>
              <a:t>]</a:t>
            </a:r>
            <a:r>
              <a:rPr lang="en-US" sz="4000" baseline="30000" smtClean="0">
                <a:latin typeface="Times New Roman" charset="0"/>
              </a:rPr>
              <a:t> T</a:t>
            </a:r>
            <a:endParaRPr lang="en-US" sz="2800" smtClean="0">
              <a:latin typeface="Times New Roman" charset="0"/>
            </a:endParaRPr>
          </a:p>
          <a:p>
            <a:pPr>
              <a:buFontTx/>
              <a:buNone/>
            </a:pPr>
            <a:r>
              <a:rPr lang="en-US" sz="2800" b="1" smtClean="0">
                <a:latin typeface="Times New Roman" charset="0"/>
              </a:rPr>
              <a:t>	p</a:t>
            </a:r>
            <a:r>
              <a:rPr lang="en-US" sz="2800" smtClean="0">
                <a:latin typeface="Times New Roman" charset="0"/>
              </a:rPr>
              <a:t> = </a:t>
            </a:r>
            <a:r>
              <a:rPr lang="en-US" sz="2700" smtClean="0">
                <a:latin typeface="Times New Roman" charset="0"/>
              </a:rPr>
              <a:t>[</a:t>
            </a:r>
            <a:r>
              <a:rPr lang="en-US" sz="2700" smtClean="0">
                <a:latin typeface="Symbol" charset="2"/>
              </a:rPr>
              <a:t>b</a:t>
            </a:r>
            <a:r>
              <a:rPr lang="en-US" sz="2700" baseline="-25000" smtClean="0">
                <a:latin typeface="Times New Roman" charset="0"/>
              </a:rPr>
              <a:t>1 </a:t>
            </a:r>
            <a:r>
              <a:rPr lang="en-US" sz="2700" smtClean="0">
                <a:latin typeface="Symbol" charset="2"/>
              </a:rPr>
              <a:t>b</a:t>
            </a:r>
            <a:r>
              <a:rPr lang="en-US" sz="2700" baseline="-25000" smtClean="0">
                <a:latin typeface="Times New Roman" charset="0"/>
              </a:rPr>
              <a:t>2</a:t>
            </a:r>
            <a:r>
              <a:rPr lang="en-US" sz="2700" i="1" smtClean="0">
                <a:latin typeface="Times New Roman" charset="0"/>
              </a:rPr>
              <a:t> </a:t>
            </a:r>
            <a:r>
              <a:rPr lang="en-US" sz="2700" smtClean="0">
                <a:latin typeface="Symbol" charset="2"/>
              </a:rPr>
              <a:t>b</a:t>
            </a:r>
            <a:r>
              <a:rPr lang="en-US" sz="2700" baseline="-25000" smtClean="0">
                <a:latin typeface="Times New Roman" charset="0"/>
              </a:rPr>
              <a:t>3</a:t>
            </a:r>
            <a:r>
              <a:rPr lang="en-US" sz="2700" i="1" smtClean="0">
                <a:latin typeface="Times New Roman" charset="0"/>
              </a:rPr>
              <a:t> </a:t>
            </a:r>
            <a:r>
              <a:rPr lang="en-US" sz="2700" smtClean="0">
                <a:latin typeface="Times New Roman" charset="0"/>
              </a:rPr>
              <a:t>1</a:t>
            </a:r>
            <a:r>
              <a:rPr lang="en-US" sz="2700" baseline="-25000" smtClean="0">
                <a:latin typeface="Times New Roman" charset="0"/>
              </a:rPr>
              <a:t> </a:t>
            </a:r>
            <a:r>
              <a:rPr lang="en-US" sz="2700" smtClean="0">
                <a:latin typeface="Times New Roman" charset="0"/>
              </a:rPr>
              <a:t>]</a:t>
            </a:r>
            <a:r>
              <a:rPr lang="en-US" sz="4000" baseline="30000" smtClean="0">
                <a:latin typeface="Times New Roman" charset="0"/>
              </a:rPr>
              <a:t> 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Homogeneous Coordinates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homogeneous coordinates form  for a three dimensional point [x y z] is given as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Times New Roman" charset="0"/>
              </a:rPr>
              <a:t>	p </a:t>
            </a:r>
            <a:r>
              <a:rPr lang="en-US" sz="2400" dirty="0" smtClean="0">
                <a:latin typeface="Times New Roman" charset="0"/>
              </a:rPr>
              <a:t>=[x’ y’ z’ w] </a:t>
            </a:r>
            <a:r>
              <a:rPr lang="en-US" sz="2400" baseline="30000" dirty="0" smtClean="0">
                <a:latin typeface="Times New Roman" charset="0"/>
              </a:rPr>
              <a:t>T</a:t>
            </a:r>
            <a:r>
              <a:rPr lang="en-US" sz="2400" b="1" dirty="0" smtClean="0">
                <a:latin typeface="Times New Roman" charset="0"/>
              </a:rPr>
              <a:t> </a:t>
            </a:r>
            <a:r>
              <a:rPr lang="en-US" sz="2400" dirty="0" smtClean="0">
                <a:latin typeface="Times New Roman" charset="0"/>
              </a:rPr>
              <a:t>=[</a:t>
            </a:r>
            <a:r>
              <a:rPr lang="en-US" sz="2400" dirty="0" err="1" smtClean="0">
                <a:latin typeface="Times New Roman" charset="0"/>
              </a:rPr>
              <a:t>wx</a:t>
            </a:r>
            <a:r>
              <a:rPr lang="en-US" sz="2400" dirty="0" smtClean="0">
                <a:latin typeface="Times New Roman" charset="0"/>
              </a:rPr>
              <a:t> </a:t>
            </a:r>
            <a:r>
              <a:rPr lang="en-US" sz="2400" dirty="0" err="1" smtClean="0">
                <a:latin typeface="Times New Roman" charset="0"/>
              </a:rPr>
              <a:t>wy</a:t>
            </a:r>
            <a:r>
              <a:rPr lang="en-US" sz="2400" dirty="0" smtClean="0">
                <a:latin typeface="Times New Roman" charset="0"/>
              </a:rPr>
              <a:t> </a:t>
            </a:r>
            <a:r>
              <a:rPr lang="en-US" sz="2400" dirty="0" err="1" smtClean="0">
                <a:latin typeface="Times New Roman" charset="0"/>
              </a:rPr>
              <a:t>wz</a:t>
            </a:r>
            <a:r>
              <a:rPr lang="en-US" sz="2400" dirty="0" smtClean="0">
                <a:latin typeface="Times New Roman" charset="0"/>
              </a:rPr>
              <a:t> w] </a:t>
            </a:r>
            <a:r>
              <a:rPr lang="en-US" sz="2400" baseline="30000" dirty="0" smtClean="0">
                <a:latin typeface="Times New Roman" charset="0"/>
              </a:rPr>
              <a:t>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We return to a three dimensional point (for w </a:t>
            </a:r>
            <a:r>
              <a:rPr lang="en-US" sz="2400" dirty="0" smtClean="0">
                <a:latin typeface="Times New Roman" charset="0"/>
                <a:sym typeface="Symbol" charset="2"/>
              </a:rPr>
              <a:t> 0</a:t>
            </a:r>
            <a:r>
              <a:rPr lang="en-US" sz="2400" dirty="0" smtClean="0"/>
              <a:t>) by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charset="0"/>
              </a:rPr>
              <a:t>	</a:t>
            </a:r>
            <a:r>
              <a:rPr lang="en-US" sz="2400" dirty="0" err="1" smtClean="0">
                <a:latin typeface="Times New Roman" charset="0"/>
              </a:rPr>
              <a:t>x</a:t>
            </a:r>
            <a:r>
              <a:rPr lang="en-US" sz="2400" dirty="0" err="1" smtClean="0">
                <a:sym typeface="Symbol" charset="2"/>
              </a:rPr>
              <a:t>x</a:t>
            </a:r>
            <a:r>
              <a:rPr lang="en-US" sz="2400" dirty="0" smtClean="0">
                <a:sym typeface="Symbol" charset="2"/>
              </a:rPr>
              <a:t>’</a:t>
            </a:r>
            <a:r>
              <a:rPr lang="en-US" sz="2400" dirty="0" smtClean="0">
                <a:latin typeface="Times New Roman" charset="0"/>
              </a:rPr>
              <a:t>/w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charset="0"/>
              </a:rPr>
              <a:t>	</a:t>
            </a:r>
            <a:r>
              <a:rPr lang="en-US" sz="2400" dirty="0" err="1" smtClean="0">
                <a:latin typeface="Times New Roman" charset="0"/>
              </a:rPr>
              <a:t>y</a:t>
            </a:r>
            <a:r>
              <a:rPr lang="en-US" sz="2400" dirty="0" err="1" smtClean="0">
                <a:sym typeface="Symbol" charset="2"/>
              </a:rPr>
              <a:t></a:t>
            </a:r>
            <a:r>
              <a:rPr lang="en-US" sz="2400" dirty="0" err="1" smtClean="0">
                <a:latin typeface="Times New Roman" charset="0"/>
              </a:rPr>
              <a:t>y</a:t>
            </a:r>
            <a:r>
              <a:rPr lang="en-US" sz="2400" dirty="0" smtClean="0">
                <a:latin typeface="Times New Roman" charset="0"/>
              </a:rPr>
              <a:t>’/w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charset="0"/>
              </a:rPr>
              <a:t>	</a:t>
            </a:r>
            <a:r>
              <a:rPr lang="en-US" sz="2400" dirty="0" err="1" smtClean="0">
                <a:latin typeface="Times New Roman" charset="0"/>
              </a:rPr>
              <a:t>z</a:t>
            </a:r>
            <a:r>
              <a:rPr lang="en-US" sz="2400" dirty="0" err="1" smtClean="0">
                <a:sym typeface="Symbol" charset="2"/>
              </a:rPr>
              <a:t></a:t>
            </a:r>
            <a:r>
              <a:rPr lang="en-US" sz="2400" dirty="0" err="1" smtClean="0">
                <a:latin typeface="Times New Roman" charset="0"/>
              </a:rPr>
              <a:t>z</a:t>
            </a:r>
            <a:r>
              <a:rPr lang="en-US" sz="2400" dirty="0" smtClean="0">
                <a:latin typeface="Times New Roman" charset="0"/>
              </a:rPr>
              <a:t>’/w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If</a:t>
            </a:r>
            <a:r>
              <a:rPr lang="en-US" sz="2400" dirty="0" smtClean="0">
                <a:latin typeface="Times New Roman" charset="0"/>
              </a:rPr>
              <a:t> w = 0, </a:t>
            </a:r>
            <a:r>
              <a:rPr lang="en-US" sz="2400" dirty="0" smtClean="0"/>
              <a:t>the representation is that of a vector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Note that homogeneous coordinates replaces points in three dimensions by lines through the origin in four dimensions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For w = 1, the representation of a point is [x y z 1]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Three-dimensional Applications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 OpenGL, two-dimensional applications are a special case of three-dimensional graphics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Going to 3D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 much changes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id-ID" b="1" dirty="0" smtClean="0">
                <a:latin typeface="Courier New" charset="0"/>
              </a:rPr>
              <a:t>vec</a:t>
            </a:r>
            <a:r>
              <a:rPr lang="en-US" b="1" dirty="0" smtClean="0">
                <a:latin typeface="Courier New" charset="0"/>
              </a:rPr>
              <a:t>3</a:t>
            </a:r>
            <a:r>
              <a:rPr lang="id-ID" b="1" dirty="0" smtClean="0">
                <a:latin typeface="Courier New" charset="0"/>
              </a:rPr>
              <a:t>, glUniform3f</a:t>
            </a:r>
            <a:endParaRPr lang="en-US" b="1" dirty="0" smtClean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Have to worry about the order in which </a:t>
            </a:r>
            <a:r>
              <a:rPr lang="id-ID" dirty="0" smtClean="0"/>
              <a:t>primitives </a:t>
            </a:r>
            <a:r>
              <a:rPr lang="en-US" dirty="0" smtClean="0"/>
              <a:t>are </a:t>
            </a:r>
            <a:r>
              <a:rPr lang="id-ID" dirty="0" smtClean="0"/>
              <a:t>rendered </a:t>
            </a:r>
            <a:r>
              <a:rPr lang="en-US" dirty="0" smtClean="0"/>
              <a:t>or use hidden-surface removal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Homogeneous Coordinates and Computer Graphics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Homogeneous coordinates are key to all computer graphics systems</a:t>
            </a:r>
          </a:p>
          <a:p>
            <a:pPr lvl="1"/>
            <a:r>
              <a:rPr lang="en-US" dirty="0" smtClean="0"/>
              <a:t>All standard transformations (rotation, translation, scaling) can be implemented with matrix multiplications using 4 x 4 matrices</a:t>
            </a:r>
          </a:p>
          <a:p>
            <a:pPr lvl="1"/>
            <a:r>
              <a:rPr lang="en-US" dirty="0" smtClean="0"/>
              <a:t>Hardware pipeline works with 4 dimensional representations</a:t>
            </a:r>
          </a:p>
          <a:p>
            <a:pPr lvl="1"/>
            <a:r>
              <a:rPr lang="en-US" dirty="0" smtClean="0"/>
              <a:t>For orthographic viewing, we can maintain </a:t>
            </a:r>
            <a:r>
              <a:rPr lang="en-US" dirty="0" smtClean="0">
                <a:latin typeface="Times New Roman" charset="0"/>
              </a:rPr>
              <a:t>w=0</a:t>
            </a:r>
            <a:r>
              <a:rPr lang="en-US" dirty="0" smtClean="0"/>
              <a:t> for vectors and </a:t>
            </a:r>
            <a:r>
              <a:rPr lang="en-US" dirty="0" smtClean="0">
                <a:latin typeface="Times New Roman" charset="0"/>
              </a:rPr>
              <a:t>w=1</a:t>
            </a:r>
            <a:r>
              <a:rPr lang="en-US" dirty="0" smtClean="0"/>
              <a:t> for points</a:t>
            </a:r>
          </a:p>
          <a:p>
            <a:pPr lvl="1"/>
            <a:r>
              <a:rPr lang="en-US" dirty="0" smtClean="0"/>
              <a:t>For perspective we need a </a:t>
            </a:r>
            <a:r>
              <a:rPr lang="en-US" i="1" dirty="0" smtClean="0"/>
              <a:t>perspective division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 of Coordinate Systems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352550"/>
            <a:ext cx="8153400" cy="114719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Consider two representations of a the same vector with respect to two different bases. The representations are 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1054609" y="3429000"/>
            <a:ext cx="6696064" cy="12834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700" smtClean="0"/>
              <a:t>v =</a:t>
            </a:r>
            <a:r>
              <a:rPr lang="en-US" sz="2700" i="1" smtClean="0"/>
              <a:t> 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/>
              <a:t>1</a:t>
            </a:r>
            <a:r>
              <a:rPr lang="en-US" sz="2700" i="1" smtClean="0"/>
              <a:t>v</a:t>
            </a:r>
            <a:r>
              <a:rPr lang="en-US" sz="2700" baseline="-25000" smtClean="0"/>
              <a:t>1 </a:t>
            </a:r>
            <a:r>
              <a:rPr lang="en-US" sz="2700" smtClean="0"/>
              <a:t>+</a:t>
            </a:r>
            <a:r>
              <a:rPr lang="en-US" sz="2700" i="1" smtClean="0"/>
              <a:t> </a:t>
            </a:r>
            <a:r>
              <a:rPr lang="en-US" sz="2700">
                <a:latin typeface="Symbol" charset="2"/>
              </a:rPr>
              <a:t>a</a:t>
            </a:r>
            <a:r>
              <a:rPr lang="en-US" sz="2700" baseline="-25000"/>
              <a:t>2</a:t>
            </a:r>
            <a:r>
              <a:rPr lang="en-US" sz="2700" i="1"/>
              <a:t>v</a:t>
            </a:r>
            <a:r>
              <a:rPr lang="en-US" sz="2700" baseline="-25000"/>
              <a:t>2</a:t>
            </a:r>
            <a:r>
              <a:rPr lang="en-US" sz="2700" i="1"/>
              <a:t> </a:t>
            </a:r>
            <a:r>
              <a:rPr lang="en-US" sz="2700" smtClean="0"/>
              <a:t>+ 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/>
              <a:t>3</a:t>
            </a:r>
            <a:r>
              <a:rPr lang="en-US" sz="2700" i="1" smtClean="0"/>
              <a:t>v</a:t>
            </a:r>
            <a:r>
              <a:rPr lang="en-US" sz="2700" baseline="-25000" smtClean="0"/>
              <a:t>3 </a:t>
            </a:r>
            <a:r>
              <a:rPr lang="en-US" sz="2700"/>
              <a:t>= [</a:t>
            </a:r>
            <a:r>
              <a:rPr lang="en-US" sz="2700">
                <a:latin typeface="Symbol" charset="2"/>
              </a:rPr>
              <a:t>a</a:t>
            </a:r>
            <a:r>
              <a:rPr lang="en-US" sz="2700" baseline="-25000"/>
              <a:t>1 </a:t>
            </a:r>
            <a:r>
              <a:rPr lang="en-US" sz="2700">
                <a:latin typeface="Symbol" charset="2"/>
              </a:rPr>
              <a:t>a</a:t>
            </a:r>
            <a:r>
              <a:rPr lang="en-US" sz="2700" baseline="-25000"/>
              <a:t>2</a:t>
            </a:r>
            <a:r>
              <a:rPr lang="en-US" sz="2700" i="1"/>
              <a:t> </a:t>
            </a:r>
            <a:r>
              <a:rPr lang="en-US" sz="2700">
                <a:latin typeface="Symbol" charset="2"/>
              </a:rPr>
              <a:t>a</a:t>
            </a:r>
            <a:r>
              <a:rPr lang="en-US" sz="2700" baseline="-25000"/>
              <a:t>3</a:t>
            </a:r>
            <a:r>
              <a:rPr lang="en-US" sz="2700"/>
              <a:t>]</a:t>
            </a:r>
            <a:r>
              <a:rPr lang="en-US" sz="4000" baseline="30000"/>
              <a:t> </a:t>
            </a:r>
            <a:r>
              <a:rPr lang="en-US" sz="2700"/>
              <a:t>[</a:t>
            </a:r>
            <a:r>
              <a:rPr lang="en-US" sz="2700" i="1"/>
              <a:t>v</a:t>
            </a:r>
            <a:r>
              <a:rPr lang="en-US" sz="2700" baseline="-25000"/>
              <a:t>1</a:t>
            </a:r>
            <a:r>
              <a:rPr lang="en-US" sz="2700" i="1"/>
              <a:t> v</a:t>
            </a:r>
            <a:r>
              <a:rPr lang="en-US" sz="2700" baseline="-25000"/>
              <a:t>2</a:t>
            </a:r>
            <a:r>
              <a:rPr lang="en-US" sz="2700" i="1"/>
              <a:t> </a:t>
            </a:r>
            <a:r>
              <a:rPr lang="en-US" sz="2700" i="1" smtClean="0"/>
              <a:t>v</a:t>
            </a:r>
            <a:r>
              <a:rPr lang="en-US" sz="2700" baseline="-25000" smtClean="0"/>
              <a:t>3</a:t>
            </a:r>
            <a:r>
              <a:rPr lang="en-US" sz="2400"/>
              <a:t> </a:t>
            </a:r>
            <a:r>
              <a:rPr lang="en-US" sz="2400" smtClean="0"/>
              <a:t>]</a:t>
            </a:r>
            <a:r>
              <a:rPr lang="en-US" sz="2400" baseline="30000" smtClean="0"/>
              <a:t>T</a:t>
            </a:r>
            <a:endParaRPr lang="en-US" sz="2400" baseline="30000"/>
          </a:p>
          <a:p>
            <a:pPr>
              <a:spcBef>
                <a:spcPct val="20000"/>
              </a:spcBef>
            </a:pPr>
            <a:r>
              <a:rPr lang="en-US" sz="2700" i="1" smtClean="0"/>
              <a:t>   </a:t>
            </a:r>
            <a:r>
              <a:rPr lang="en-US" sz="2700" smtClean="0"/>
              <a:t>= </a:t>
            </a:r>
            <a:r>
              <a:rPr lang="en-US" sz="2700" smtClean="0">
                <a:latin typeface="Symbol" charset="2"/>
              </a:rPr>
              <a:t>b</a:t>
            </a:r>
            <a:r>
              <a:rPr lang="en-US" sz="2700" baseline="-25000" smtClean="0"/>
              <a:t>1</a:t>
            </a:r>
            <a:r>
              <a:rPr lang="en-US" sz="2700" i="1" smtClean="0"/>
              <a:t>u</a:t>
            </a:r>
            <a:r>
              <a:rPr lang="en-US" sz="2700" baseline="-25000" smtClean="0"/>
              <a:t>1 </a:t>
            </a:r>
            <a:r>
              <a:rPr lang="en-US" sz="2700" smtClean="0"/>
              <a:t>+</a:t>
            </a:r>
            <a:r>
              <a:rPr lang="en-US" sz="2700" i="1" smtClean="0"/>
              <a:t> </a:t>
            </a:r>
            <a:r>
              <a:rPr lang="en-US" sz="2700">
                <a:latin typeface="Symbol" charset="2"/>
              </a:rPr>
              <a:t>b</a:t>
            </a:r>
            <a:r>
              <a:rPr lang="en-US" sz="2700" baseline="-25000"/>
              <a:t>2</a:t>
            </a:r>
            <a:r>
              <a:rPr lang="en-US" sz="2700" i="1"/>
              <a:t>u</a:t>
            </a:r>
            <a:r>
              <a:rPr lang="en-US" sz="2700" baseline="-25000"/>
              <a:t>2</a:t>
            </a:r>
            <a:r>
              <a:rPr lang="en-US" sz="2700" i="1"/>
              <a:t> </a:t>
            </a:r>
            <a:r>
              <a:rPr lang="en-US" sz="2700" smtClean="0"/>
              <a:t>+ </a:t>
            </a:r>
            <a:r>
              <a:rPr lang="en-US" sz="2700" smtClean="0">
                <a:latin typeface="Symbol" charset="2"/>
              </a:rPr>
              <a:t>b</a:t>
            </a:r>
            <a:r>
              <a:rPr lang="en-US" sz="2700" baseline="-25000" smtClean="0"/>
              <a:t>3</a:t>
            </a:r>
            <a:r>
              <a:rPr lang="en-US" sz="2700" i="1" smtClean="0"/>
              <a:t>u</a:t>
            </a:r>
            <a:r>
              <a:rPr lang="en-US" sz="2700" baseline="-25000" smtClean="0"/>
              <a:t>3 </a:t>
            </a:r>
            <a:r>
              <a:rPr lang="en-US" sz="2700"/>
              <a:t>= [</a:t>
            </a:r>
            <a:r>
              <a:rPr lang="en-US" sz="2700">
                <a:latin typeface="Symbol" charset="2"/>
              </a:rPr>
              <a:t>b</a:t>
            </a:r>
            <a:r>
              <a:rPr lang="en-US" sz="2700" baseline="-25000"/>
              <a:t>1 </a:t>
            </a:r>
            <a:r>
              <a:rPr lang="en-US" sz="2700">
                <a:latin typeface="Symbol" charset="2"/>
              </a:rPr>
              <a:t>b</a:t>
            </a:r>
            <a:r>
              <a:rPr lang="en-US" sz="2700" baseline="-25000"/>
              <a:t>2</a:t>
            </a:r>
            <a:r>
              <a:rPr lang="en-US" sz="2700" i="1"/>
              <a:t> </a:t>
            </a:r>
            <a:r>
              <a:rPr lang="en-US" sz="2700">
                <a:latin typeface="Symbol" charset="2"/>
              </a:rPr>
              <a:t>b</a:t>
            </a:r>
            <a:r>
              <a:rPr lang="en-US" sz="2700" baseline="-25000"/>
              <a:t>3</a:t>
            </a:r>
            <a:r>
              <a:rPr lang="en-US" sz="2700"/>
              <a:t>]</a:t>
            </a:r>
            <a:r>
              <a:rPr lang="en-US" sz="4000" baseline="30000"/>
              <a:t> </a:t>
            </a:r>
            <a:r>
              <a:rPr lang="en-US" sz="2700"/>
              <a:t>[</a:t>
            </a:r>
            <a:r>
              <a:rPr lang="en-US" sz="2700" i="1"/>
              <a:t>u</a:t>
            </a:r>
            <a:r>
              <a:rPr lang="en-US" sz="2700" baseline="-25000"/>
              <a:t>1</a:t>
            </a:r>
            <a:r>
              <a:rPr lang="en-US" sz="2700" i="1"/>
              <a:t> u</a:t>
            </a:r>
            <a:r>
              <a:rPr lang="en-US" sz="2700" baseline="-25000"/>
              <a:t>2</a:t>
            </a:r>
            <a:r>
              <a:rPr lang="en-US" sz="2700" i="1"/>
              <a:t> </a:t>
            </a:r>
            <a:r>
              <a:rPr lang="en-US" sz="2700" i="1" smtClean="0"/>
              <a:t>u</a:t>
            </a:r>
            <a:r>
              <a:rPr lang="en-US" sz="2700" baseline="-25000" smtClean="0"/>
              <a:t>3</a:t>
            </a:r>
            <a:r>
              <a:rPr lang="en-US" sz="2400"/>
              <a:t> </a:t>
            </a:r>
            <a:r>
              <a:rPr lang="en-US" sz="2400" smtClean="0"/>
              <a:t>]</a:t>
            </a:r>
            <a:r>
              <a:rPr lang="en-US" sz="2400" baseline="30000" smtClean="0"/>
              <a:t>T</a:t>
            </a:r>
            <a:endParaRPr lang="en-US" sz="2400" baseline="30000"/>
          </a:p>
          <a:p>
            <a:endParaRPr lang="en-US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2819400" y="2343151"/>
            <a:ext cx="2361544" cy="5078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700" b="1" smtClean="0"/>
              <a:t>a </a:t>
            </a:r>
            <a:r>
              <a:rPr lang="en-US" sz="2700" smtClean="0"/>
              <a:t>=</a:t>
            </a:r>
            <a:r>
              <a:rPr lang="en-US" sz="2700" i="1" smtClean="0"/>
              <a:t> </a:t>
            </a:r>
            <a:r>
              <a:rPr lang="en-US" sz="2700" smtClean="0"/>
              <a:t>[</a:t>
            </a:r>
            <a:r>
              <a:rPr lang="en-US" sz="2700">
                <a:latin typeface="Symbol" charset="2"/>
              </a:rPr>
              <a:t>a</a:t>
            </a:r>
            <a:r>
              <a:rPr lang="en-US" sz="2700" baseline="-25000"/>
              <a:t>1</a:t>
            </a:r>
            <a:r>
              <a:rPr lang="en-US" sz="2700" i="1"/>
              <a:t> </a:t>
            </a:r>
            <a:r>
              <a:rPr lang="en-US" sz="2700">
                <a:latin typeface="Symbol" charset="2"/>
              </a:rPr>
              <a:t>a</a:t>
            </a:r>
            <a:r>
              <a:rPr lang="en-US" sz="2700" baseline="-25000"/>
              <a:t>2</a:t>
            </a:r>
            <a:r>
              <a:rPr lang="en-US" sz="2700" i="1"/>
              <a:t>  </a:t>
            </a:r>
            <a:r>
              <a:rPr lang="en-US" sz="2700">
                <a:latin typeface="Symbol" charset="2"/>
              </a:rPr>
              <a:t>a</a:t>
            </a:r>
            <a:r>
              <a:rPr lang="en-US" sz="2700" baseline="-25000"/>
              <a:t>3 </a:t>
            </a:r>
            <a:r>
              <a:rPr lang="en-US" sz="2700"/>
              <a:t>]</a:t>
            </a: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2643174" y="2686051"/>
            <a:ext cx="2538418" cy="5078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Ctr="1">
            <a:spAutoFit/>
          </a:bodyPr>
          <a:lstStyle/>
          <a:p>
            <a:r>
              <a:rPr lang="en-US" sz="2700" b="1" dirty="0" smtClean="0"/>
              <a:t>b </a:t>
            </a:r>
            <a:r>
              <a:rPr lang="en-US" sz="2700" dirty="0" smtClean="0"/>
              <a:t>= [</a:t>
            </a:r>
            <a:r>
              <a:rPr lang="en-US" sz="2700" dirty="0">
                <a:latin typeface="Symbol" charset="2"/>
              </a:rPr>
              <a:t>b</a:t>
            </a:r>
            <a:r>
              <a:rPr lang="en-US" sz="2700" baseline="-25000" dirty="0"/>
              <a:t>1 </a:t>
            </a:r>
            <a:r>
              <a:rPr lang="en-US" sz="2700" i="1" dirty="0"/>
              <a:t> </a:t>
            </a:r>
            <a:r>
              <a:rPr lang="en-US" sz="2700" dirty="0">
                <a:latin typeface="Symbol" charset="2"/>
              </a:rPr>
              <a:t>b</a:t>
            </a:r>
            <a:r>
              <a:rPr lang="en-US" sz="2700" baseline="-25000" dirty="0"/>
              <a:t>2</a:t>
            </a:r>
            <a:r>
              <a:rPr lang="en-US" sz="2700" dirty="0"/>
              <a:t>  </a:t>
            </a:r>
            <a:r>
              <a:rPr lang="en-US" sz="2700" dirty="0">
                <a:latin typeface="Symbol" charset="2"/>
              </a:rPr>
              <a:t>b</a:t>
            </a:r>
            <a:r>
              <a:rPr lang="en-US" sz="2700" baseline="-25000" dirty="0"/>
              <a:t>3</a:t>
            </a:r>
            <a:r>
              <a:rPr lang="en-US" sz="2700" dirty="0"/>
              <a:t>]</a:t>
            </a:r>
            <a:endParaRPr lang="en-US" sz="2700" baseline="-25000" dirty="0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1143000" y="3143250"/>
            <a:ext cx="81304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where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Representing second basis in terms of first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700" smtClean="0"/>
              <a:t>Each of the basis vectors, </a:t>
            </a:r>
            <a:r>
              <a:rPr lang="en-US" sz="2700" i="1" smtClean="0"/>
              <a:t>u</a:t>
            </a:r>
            <a:r>
              <a:rPr lang="en-US" sz="2700" baseline="-25000" smtClean="0"/>
              <a:t>1</a:t>
            </a:r>
            <a:r>
              <a:rPr lang="en-US" sz="2700" smtClean="0"/>
              <a:t>, </a:t>
            </a:r>
            <a:r>
              <a:rPr lang="en-US" sz="2700" i="1" smtClean="0"/>
              <a:t>u</a:t>
            </a:r>
            <a:r>
              <a:rPr lang="en-US" sz="2700" baseline="-25000"/>
              <a:t>2</a:t>
            </a:r>
            <a:r>
              <a:rPr lang="en-US" sz="2700" smtClean="0"/>
              <a:t>, </a:t>
            </a:r>
            <a:r>
              <a:rPr lang="en-US" sz="2700" i="1" smtClean="0"/>
              <a:t>u</a:t>
            </a:r>
            <a:r>
              <a:rPr lang="en-US" sz="2700" baseline="-25000"/>
              <a:t>3</a:t>
            </a:r>
            <a:r>
              <a:rPr lang="en-US" sz="2700" smtClean="0"/>
              <a:t>, are vectors that can be represented in terms of the first basis</a:t>
            </a:r>
          </a:p>
          <a:p>
            <a:pPr>
              <a:buFontTx/>
              <a:buNone/>
            </a:pPr>
            <a:endParaRPr lang="en-US" sz="2700" smtClean="0"/>
          </a:p>
          <a:p>
            <a:pPr>
              <a:buFontTx/>
              <a:buNone/>
            </a:pPr>
            <a:endParaRPr lang="en-US" sz="2700" smtClean="0"/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914401" y="2743200"/>
            <a:ext cx="2501006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u</a:t>
            </a:r>
            <a:r>
              <a:rPr lang="en-US" baseline="-25000"/>
              <a:t>1 </a:t>
            </a:r>
            <a:r>
              <a:rPr lang="en-US"/>
              <a:t>= </a:t>
            </a:r>
            <a:r>
              <a:rPr lang="en-US" smtClean="0">
                <a:latin typeface="Symbol" charset="2"/>
              </a:rPr>
              <a:t>g</a:t>
            </a:r>
            <a:r>
              <a:rPr lang="en-US" baseline="-25000" smtClean="0"/>
              <a:t>11</a:t>
            </a:r>
            <a:r>
              <a:rPr lang="en-US" smtClean="0"/>
              <a:t>v</a:t>
            </a:r>
            <a:r>
              <a:rPr lang="en-US" baseline="-25000" smtClean="0"/>
              <a:t>1 </a:t>
            </a:r>
            <a:r>
              <a:rPr lang="en-US" smtClean="0"/>
              <a:t>+ </a:t>
            </a:r>
            <a:r>
              <a:rPr lang="en-US" smtClean="0">
                <a:latin typeface="Symbol" charset="2"/>
              </a:rPr>
              <a:t>g</a:t>
            </a:r>
            <a:r>
              <a:rPr lang="en-US" baseline="-25000" smtClean="0"/>
              <a:t>12</a:t>
            </a:r>
            <a:r>
              <a:rPr lang="en-US" smtClean="0"/>
              <a:t>v</a:t>
            </a:r>
            <a:r>
              <a:rPr lang="en-US" baseline="-25000" smtClean="0"/>
              <a:t>2 </a:t>
            </a:r>
            <a:r>
              <a:rPr lang="en-US" smtClean="0"/>
              <a:t>+ </a:t>
            </a:r>
            <a:r>
              <a:rPr lang="en-US" smtClean="0">
                <a:latin typeface="Symbol" charset="2"/>
              </a:rPr>
              <a:t>g</a:t>
            </a:r>
            <a:r>
              <a:rPr lang="en-US" baseline="-25000" smtClean="0"/>
              <a:t>13</a:t>
            </a:r>
            <a:r>
              <a:rPr lang="en-US" smtClean="0"/>
              <a:t>v</a:t>
            </a:r>
            <a:r>
              <a:rPr lang="en-US" baseline="-25000" smtClean="0"/>
              <a:t>3</a:t>
            </a:r>
            <a:endParaRPr lang="en-US" baseline="-25000"/>
          </a:p>
          <a:p>
            <a:r>
              <a:rPr lang="en-US"/>
              <a:t>u</a:t>
            </a:r>
            <a:r>
              <a:rPr lang="en-US" baseline="-25000"/>
              <a:t>2 </a:t>
            </a:r>
            <a:r>
              <a:rPr lang="en-US"/>
              <a:t>= </a:t>
            </a:r>
            <a:r>
              <a:rPr lang="en-US" smtClean="0">
                <a:latin typeface="Symbol" charset="2"/>
              </a:rPr>
              <a:t>g</a:t>
            </a:r>
            <a:r>
              <a:rPr lang="en-US" baseline="-25000" smtClean="0"/>
              <a:t>21</a:t>
            </a:r>
            <a:r>
              <a:rPr lang="en-US" smtClean="0"/>
              <a:t>v</a:t>
            </a:r>
            <a:r>
              <a:rPr lang="en-US" baseline="-25000" smtClean="0"/>
              <a:t>1 </a:t>
            </a:r>
            <a:r>
              <a:rPr lang="en-US" smtClean="0"/>
              <a:t>+ </a:t>
            </a:r>
            <a:r>
              <a:rPr lang="en-US" smtClean="0">
                <a:latin typeface="Symbol" charset="2"/>
              </a:rPr>
              <a:t>g</a:t>
            </a:r>
            <a:r>
              <a:rPr lang="en-US" baseline="-25000" smtClean="0"/>
              <a:t>22</a:t>
            </a:r>
            <a:r>
              <a:rPr lang="en-US" smtClean="0"/>
              <a:t>v</a:t>
            </a:r>
            <a:r>
              <a:rPr lang="en-US" baseline="-25000" smtClean="0"/>
              <a:t>2 </a:t>
            </a:r>
            <a:r>
              <a:rPr lang="en-US" smtClean="0"/>
              <a:t>+ </a:t>
            </a:r>
            <a:r>
              <a:rPr lang="en-US" smtClean="0">
                <a:latin typeface="Symbol" charset="2"/>
              </a:rPr>
              <a:t>g</a:t>
            </a:r>
            <a:r>
              <a:rPr lang="en-US" baseline="-25000" smtClean="0"/>
              <a:t>23</a:t>
            </a:r>
            <a:r>
              <a:rPr lang="en-US" smtClean="0"/>
              <a:t>v</a:t>
            </a:r>
            <a:r>
              <a:rPr lang="en-US" baseline="-25000" smtClean="0"/>
              <a:t>3</a:t>
            </a:r>
            <a:endParaRPr lang="en-US"/>
          </a:p>
          <a:p>
            <a:r>
              <a:rPr lang="en-US"/>
              <a:t>u</a:t>
            </a:r>
            <a:r>
              <a:rPr lang="en-US" baseline="-25000"/>
              <a:t>3 </a:t>
            </a:r>
            <a:r>
              <a:rPr lang="en-US"/>
              <a:t>= </a:t>
            </a:r>
            <a:r>
              <a:rPr lang="en-US" smtClean="0">
                <a:latin typeface="Symbol" charset="2"/>
              </a:rPr>
              <a:t>g</a:t>
            </a:r>
            <a:r>
              <a:rPr lang="en-US" baseline="-25000" smtClean="0"/>
              <a:t>31</a:t>
            </a:r>
            <a:r>
              <a:rPr lang="en-US" smtClean="0"/>
              <a:t>v</a:t>
            </a:r>
            <a:r>
              <a:rPr lang="en-US" baseline="-25000" smtClean="0"/>
              <a:t>1 </a:t>
            </a:r>
            <a:r>
              <a:rPr lang="en-US" smtClean="0"/>
              <a:t>+ </a:t>
            </a:r>
            <a:r>
              <a:rPr lang="en-US" smtClean="0">
                <a:latin typeface="Symbol" charset="2"/>
              </a:rPr>
              <a:t>g</a:t>
            </a:r>
            <a:r>
              <a:rPr lang="en-US" baseline="-25000" smtClean="0"/>
              <a:t>32</a:t>
            </a:r>
            <a:r>
              <a:rPr lang="en-US" smtClean="0"/>
              <a:t>v</a:t>
            </a:r>
            <a:r>
              <a:rPr lang="en-US" baseline="-25000" smtClean="0"/>
              <a:t>2 </a:t>
            </a:r>
            <a:r>
              <a:rPr lang="en-US" smtClean="0"/>
              <a:t>+ </a:t>
            </a:r>
            <a:r>
              <a:rPr lang="en-US" smtClean="0">
                <a:latin typeface="Symbol" charset="2"/>
              </a:rPr>
              <a:t>g</a:t>
            </a:r>
            <a:r>
              <a:rPr lang="en-US" baseline="-25000" smtClean="0"/>
              <a:t>33</a:t>
            </a:r>
            <a:r>
              <a:rPr lang="en-US" smtClean="0"/>
              <a:t>v</a:t>
            </a:r>
            <a:r>
              <a:rPr lang="en-US" baseline="-25000" smtClean="0"/>
              <a:t>3</a:t>
            </a:r>
            <a:endParaRPr lang="en-US" baseline="-25000"/>
          </a:p>
        </p:txBody>
      </p:sp>
      <p:pic>
        <p:nvPicPr>
          <p:cNvPr id="30727" name="Picture 9" descr="AN04F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1" y="2289398"/>
            <a:ext cx="28432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Line 10"/>
          <p:cNvSpPr>
            <a:spLocks noChangeShapeType="1"/>
          </p:cNvSpPr>
          <p:nvPr/>
        </p:nvSpPr>
        <p:spPr bwMode="auto">
          <a:xfrm flipV="1">
            <a:off x="6096000" y="2571750"/>
            <a:ext cx="762000" cy="742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0729" name="Text Box 11"/>
          <p:cNvSpPr txBox="1">
            <a:spLocks noChangeArrowheads="1"/>
          </p:cNvSpPr>
          <p:nvPr/>
        </p:nvSpPr>
        <p:spPr bwMode="auto">
          <a:xfrm>
            <a:off x="6842125" y="2259806"/>
            <a:ext cx="28565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smtClean="0"/>
              <a:t>Matrix Form 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700" smtClean="0"/>
              <a:t>The coefficients define a 3 x 3 matrix</a:t>
            </a:r>
          </a:p>
          <a:p>
            <a:pPr>
              <a:buFontTx/>
              <a:buNone/>
            </a:pPr>
            <a:endParaRPr lang="en-US" sz="2700" smtClean="0"/>
          </a:p>
          <a:p>
            <a:pPr>
              <a:buFontTx/>
              <a:buNone/>
            </a:pPr>
            <a:endParaRPr lang="en-US" sz="2700" smtClean="0"/>
          </a:p>
          <a:p>
            <a:pPr>
              <a:buFontTx/>
              <a:buNone/>
            </a:pPr>
            <a:endParaRPr lang="en-US" sz="2700" smtClean="0"/>
          </a:p>
          <a:p>
            <a:pPr>
              <a:buFontTx/>
              <a:buNone/>
            </a:pPr>
            <a:endParaRPr lang="en-US" sz="2700" smtClean="0"/>
          </a:p>
          <a:p>
            <a:pPr>
              <a:buFontTx/>
              <a:buNone/>
            </a:pPr>
            <a:r>
              <a:rPr lang="en-US" sz="2700" smtClean="0"/>
              <a:t>	and the bases can be related by</a:t>
            </a:r>
          </a:p>
          <a:p>
            <a:pPr>
              <a:buFontTx/>
              <a:buNone/>
            </a:pPr>
            <a:endParaRPr lang="en-US" sz="2700" smtClean="0"/>
          </a:p>
          <a:p>
            <a:pPr>
              <a:buFontTx/>
              <a:buNone/>
            </a:pPr>
            <a:endParaRPr lang="en-US" sz="2700" smtClean="0"/>
          </a:p>
          <a:p>
            <a:r>
              <a:rPr lang="en-US" sz="2700" smtClean="0"/>
              <a:t>see text for numerical examples</a:t>
            </a: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3657600" y="3486151"/>
            <a:ext cx="1556836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3200" b="1" smtClean="0"/>
              <a:t>a = M</a:t>
            </a:r>
            <a:r>
              <a:rPr lang="en-US" sz="3200" baseline="30000" smtClean="0"/>
              <a:t>T</a:t>
            </a:r>
            <a:r>
              <a:rPr lang="en-US" sz="3200" b="1" smtClean="0"/>
              <a:t>b</a:t>
            </a:r>
            <a:endParaRPr lang="en-US" sz="3200" b="1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429000" y="1635199"/>
          <a:ext cx="2438400" cy="129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002865" imgH="710891" progId="Equation.3">
                  <p:embed/>
                </p:oleObj>
              </mc:Choice>
              <mc:Fallback>
                <p:oleObj name="Equation" r:id="rId3" imgW="1002865" imgH="710891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35199"/>
                        <a:ext cx="2438400" cy="1296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2667000" y="2000250"/>
            <a:ext cx="58221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M </a:t>
            </a:r>
            <a:r>
              <a:rPr lang="en-US"/>
              <a:t>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 of Frames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500" dirty="0" smtClean="0"/>
              <a:t>We can apply a similar process in homogeneous coordinates to the representations of both points and vectors</a:t>
            </a:r>
          </a:p>
          <a:p>
            <a:pPr>
              <a:lnSpc>
                <a:spcPct val="80000"/>
              </a:lnSpc>
            </a:pPr>
            <a:endParaRPr lang="en-US" sz="2500" dirty="0" smtClean="0"/>
          </a:p>
          <a:p>
            <a:pPr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endParaRPr lang="en-US" sz="2500" dirty="0" smtClean="0"/>
          </a:p>
          <a:p>
            <a:pPr>
              <a:lnSpc>
                <a:spcPct val="80000"/>
              </a:lnSpc>
            </a:pPr>
            <a:r>
              <a:rPr lang="en-US" sz="2500" dirty="0" smtClean="0"/>
              <a:t>Any point or vector can be represented in either frame</a:t>
            </a:r>
          </a:p>
          <a:p>
            <a:pPr>
              <a:lnSpc>
                <a:spcPct val="80000"/>
              </a:lnSpc>
            </a:pPr>
            <a:r>
              <a:rPr lang="en-US" sz="2500" dirty="0" smtClean="0"/>
              <a:t>We can represent </a:t>
            </a:r>
            <a:r>
              <a:rPr lang="en-US" sz="2400" dirty="0" smtClean="0">
                <a:latin typeface="Times New Roman" charset="0"/>
              </a:rPr>
              <a:t>Q</a:t>
            </a:r>
            <a:r>
              <a:rPr lang="en-US" sz="2400" baseline="-25000" dirty="0" smtClean="0">
                <a:latin typeface="Times New Roman" charset="0"/>
              </a:rPr>
              <a:t>0</a:t>
            </a:r>
            <a:r>
              <a:rPr lang="en-US" sz="2400" dirty="0" smtClean="0">
                <a:latin typeface="Times New Roman" charset="0"/>
              </a:rPr>
              <a:t>, u</a:t>
            </a:r>
            <a:r>
              <a:rPr lang="en-US" sz="2400" baseline="-25000" dirty="0" smtClean="0">
                <a:latin typeface="Times New Roman" charset="0"/>
              </a:rPr>
              <a:t>1</a:t>
            </a:r>
            <a:r>
              <a:rPr lang="en-US" sz="2400" dirty="0" smtClean="0">
                <a:latin typeface="Times New Roman" charset="0"/>
              </a:rPr>
              <a:t>, u</a:t>
            </a:r>
            <a:r>
              <a:rPr lang="en-US" sz="2400" baseline="-25000" dirty="0" smtClean="0">
                <a:latin typeface="Times New Roman" charset="0"/>
              </a:rPr>
              <a:t>2</a:t>
            </a:r>
            <a:r>
              <a:rPr lang="en-US" sz="2400" dirty="0" smtClean="0">
                <a:latin typeface="Times New Roman" charset="0"/>
              </a:rPr>
              <a:t>, u</a:t>
            </a:r>
            <a:r>
              <a:rPr lang="en-US" sz="2400" baseline="-25000" dirty="0" smtClean="0">
                <a:latin typeface="Times New Roman" charset="0"/>
              </a:rPr>
              <a:t>3</a:t>
            </a:r>
            <a:r>
              <a:rPr lang="en-US" sz="2400" dirty="0" smtClean="0"/>
              <a:t> in terms of </a:t>
            </a:r>
            <a:r>
              <a:rPr lang="en-US" sz="2400" dirty="0" smtClean="0">
                <a:latin typeface="Times New Roman" charset="0"/>
              </a:rPr>
              <a:t>P</a:t>
            </a:r>
            <a:r>
              <a:rPr lang="en-US" sz="2400" baseline="-25000" dirty="0" smtClean="0">
                <a:latin typeface="Times New Roman" charset="0"/>
              </a:rPr>
              <a:t>0</a:t>
            </a:r>
            <a:r>
              <a:rPr lang="en-US" sz="2400" dirty="0" smtClean="0">
                <a:latin typeface="Times New Roman" charset="0"/>
              </a:rPr>
              <a:t>, v</a:t>
            </a:r>
            <a:r>
              <a:rPr lang="en-US" sz="2400" baseline="-25000" dirty="0" smtClean="0">
                <a:latin typeface="Times New Roman" charset="0"/>
              </a:rPr>
              <a:t>1</a:t>
            </a:r>
            <a:r>
              <a:rPr lang="en-US" sz="2400" dirty="0" smtClean="0">
                <a:latin typeface="Times New Roman" charset="0"/>
              </a:rPr>
              <a:t>, v</a:t>
            </a:r>
            <a:r>
              <a:rPr lang="en-US" sz="2400" baseline="-25000" dirty="0" smtClean="0">
                <a:latin typeface="Times New Roman" charset="0"/>
              </a:rPr>
              <a:t>2</a:t>
            </a:r>
            <a:r>
              <a:rPr lang="en-US" sz="2400" dirty="0" smtClean="0">
                <a:latin typeface="Times New Roman" charset="0"/>
              </a:rPr>
              <a:t>, v</a:t>
            </a:r>
            <a:r>
              <a:rPr lang="en-US" sz="2400" baseline="-25000" dirty="0" smtClean="0">
                <a:latin typeface="Times New Roman" charset="0"/>
              </a:rPr>
              <a:t>3</a:t>
            </a:r>
            <a:r>
              <a:rPr lang="en-US" sz="2400" dirty="0" smtClean="0">
                <a:latin typeface="Times New Roman" charset="0"/>
              </a:rPr>
              <a:t> </a:t>
            </a: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1103313" y="1883561"/>
            <a:ext cx="3085396" cy="13388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700"/>
              <a:t>Consider two frames:</a:t>
            </a:r>
          </a:p>
          <a:p>
            <a:r>
              <a:rPr lang="en-US" sz="2700"/>
              <a:t>(P</a:t>
            </a:r>
            <a:r>
              <a:rPr lang="en-US" sz="2700" baseline="-25000"/>
              <a:t>0</a:t>
            </a:r>
            <a:r>
              <a:rPr lang="en-US" sz="2700"/>
              <a:t>, v</a:t>
            </a:r>
            <a:r>
              <a:rPr lang="en-US" sz="2700" baseline="-25000"/>
              <a:t>1</a:t>
            </a:r>
            <a:r>
              <a:rPr lang="en-US" sz="2700"/>
              <a:t>, v</a:t>
            </a:r>
            <a:r>
              <a:rPr lang="en-US" sz="2700" baseline="-25000"/>
              <a:t>2</a:t>
            </a:r>
            <a:r>
              <a:rPr lang="en-US" sz="2700"/>
              <a:t>, v</a:t>
            </a:r>
            <a:r>
              <a:rPr lang="en-US" sz="2700" baseline="-25000"/>
              <a:t>3</a:t>
            </a:r>
            <a:r>
              <a:rPr lang="en-US" sz="2700"/>
              <a:t>)</a:t>
            </a:r>
          </a:p>
          <a:p>
            <a:r>
              <a:rPr lang="en-US" sz="2700"/>
              <a:t>(Q</a:t>
            </a:r>
            <a:r>
              <a:rPr lang="en-US" sz="2700" baseline="-25000"/>
              <a:t>0</a:t>
            </a:r>
            <a:r>
              <a:rPr lang="en-US" sz="2700"/>
              <a:t>, u</a:t>
            </a:r>
            <a:r>
              <a:rPr lang="en-US" sz="2700" baseline="-25000"/>
              <a:t>1</a:t>
            </a:r>
            <a:r>
              <a:rPr lang="en-US" sz="2700"/>
              <a:t>, u</a:t>
            </a:r>
            <a:r>
              <a:rPr lang="en-US" sz="2700" baseline="-25000"/>
              <a:t>2</a:t>
            </a:r>
            <a:r>
              <a:rPr lang="en-US" sz="2700"/>
              <a:t>, u</a:t>
            </a:r>
            <a:r>
              <a:rPr lang="en-US" sz="2700" baseline="-25000"/>
              <a:t>3</a:t>
            </a:r>
            <a:r>
              <a:rPr lang="en-US" sz="2700"/>
              <a:t>)</a:t>
            </a:r>
          </a:p>
        </p:txBody>
      </p:sp>
      <p:sp>
        <p:nvSpPr>
          <p:cNvPr id="32775" name="Line 5"/>
          <p:cNvSpPr>
            <a:spLocks noChangeShapeType="1"/>
          </p:cNvSpPr>
          <p:nvPr/>
        </p:nvSpPr>
        <p:spPr bwMode="auto">
          <a:xfrm>
            <a:off x="5334000" y="2132402"/>
            <a:ext cx="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2776" name="Line 6"/>
          <p:cNvSpPr>
            <a:spLocks noChangeShapeType="1"/>
          </p:cNvSpPr>
          <p:nvPr/>
        </p:nvSpPr>
        <p:spPr bwMode="auto">
          <a:xfrm>
            <a:off x="5334000" y="2875352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 flipH="1">
            <a:off x="4724400" y="2875352"/>
            <a:ext cx="609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2778" name="Text Box 8"/>
          <p:cNvSpPr txBox="1">
            <a:spLocks noChangeArrowheads="1"/>
          </p:cNvSpPr>
          <p:nvPr/>
        </p:nvSpPr>
        <p:spPr bwMode="auto">
          <a:xfrm>
            <a:off x="4760914" y="2499114"/>
            <a:ext cx="529312" cy="56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3100"/>
              <a:t>P</a:t>
            </a:r>
            <a:r>
              <a:rPr lang="en-US" sz="3100" baseline="-25000"/>
              <a:t>0</a:t>
            </a:r>
          </a:p>
        </p:txBody>
      </p:sp>
      <p:sp>
        <p:nvSpPr>
          <p:cNvPr id="32779" name="Text Box 9"/>
          <p:cNvSpPr txBox="1">
            <a:spLocks noChangeArrowheads="1"/>
          </p:cNvSpPr>
          <p:nvPr/>
        </p:nvSpPr>
        <p:spPr bwMode="auto">
          <a:xfrm>
            <a:off x="6143625" y="2613414"/>
            <a:ext cx="505267" cy="56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3100"/>
              <a:t>v</a:t>
            </a:r>
            <a:r>
              <a:rPr lang="en-US" sz="3100" baseline="-25000"/>
              <a:t>1</a:t>
            </a:r>
          </a:p>
        </p:txBody>
      </p:sp>
      <p:sp>
        <p:nvSpPr>
          <p:cNvPr id="32780" name="Text Box 10"/>
          <p:cNvSpPr txBox="1">
            <a:spLocks noChangeArrowheads="1"/>
          </p:cNvSpPr>
          <p:nvPr/>
        </p:nvSpPr>
        <p:spPr bwMode="auto">
          <a:xfrm>
            <a:off x="5076825" y="1756164"/>
            <a:ext cx="505267" cy="56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3100"/>
              <a:t>v</a:t>
            </a:r>
            <a:r>
              <a:rPr lang="en-US" sz="3100" baseline="-25000"/>
              <a:t>2</a:t>
            </a:r>
          </a:p>
        </p:txBody>
      </p:sp>
      <p:sp>
        <p:nvSpPr>
          <p:cNvPr id="32781" name="Text Box 11"/>
          <p:cNvSpPr txBox="1">
            <a:spLocks noChangeArrowheads="1"/>
          </p:cNvSpPr>
          <p:nvPr/>
        </p:nvSpPr>
        <p:spPr bwMode="auto">
          <a:xfrm>
            <a:off x="4191000" y="3103951"/>
            <a:ext cx="505267" cy="56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3100"/>
              <a:t>v</a:t>
            </a:r>
            <a:r>
              <a:rPr lang="en-US" sz="3100" baseline="-25000"/>
              <a:t>3</a:t>
            </a:r>
          </a:p>
        </p:txBody>
      </p:sp>
      <p:sp>
        <p:nvSpPr>
          <p:cNvPr id="32782" name="Line 12"/>
          <p:cNvSpPr>
            <a:spLocks noChangeShapeType="1"/>
          </p:cNvSpPr>
          <p:nvPr/>
        </p:nvSpPr>
        <p:spPr bwMode="auto">
          <a:xfrm flipV="1">
            <a:off x="7162800" y="1618052"/>
            <a:ext cx="685800" cy="6286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2783" name="Line 13"/>
          <p:cNvSpPr>
            <a:spLocks noChangeShapeType="1"/>
          </p:cNvSpPr>
          <p:nvPr/>
        </p:nvSpPr>
        <p:spPr bwMode="auto">
          <a:xfrm flipH="1" flipV="1">
            <a:off x="6248400" y="1903802"/>
            <a:ext cx="914400" cy="3429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2784" name="Line 14"/>
          <p:cNvSpPr>
            <a:spLocks noChangeShapeType="1"/>
          </p:cNvSpPr>
          <p:nvPr/>
        </p:nvSpPr>
        <p:spPr bwMode="auto">
          <a:xfrm>
            <a:off x="7162800" y="2246702"/>
            <a:ext cx="76200" cy="8572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2785" name="Text Box 15"/>
          <p:cNvSpPr txBox="1">
            <a:spLocks noChangeArrowheads="1"/>
          </p:cNvSpPr>
          <p:nvPr/>
        </p:nvSpPr>
        <p:spPr bwMode="auto">
          <a:xfrm>
            <a:off x="6597651" y="2132401"/>
            <a:ext cx="636713" cy="56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3100"/>
              <a:t>Q</a:t>
            </a:r>
            <a:r>
              <a:rPr lang="en-US" sz="3100" baseline="-25000"/>
              <a:t>0</a:t>
            </a:r>
          </a:p>
        </p:txBody>
      </p:sp>
      <p:sp>
        <p:nvSpPr>
          <p:cNvPr id="32786" name="Text Box 16"/>
          <p:cNvSpPr txBox="1">
            <a:spLocks noChangeArrowheads="1"/>
          </p:cNvSpPr>
          <p:nvPr/>
        </p:nvSpPr>
        <p:spPr bwMode="auto">
          <a:xfrm>
            <a:off x="6248400" y="1560901"/>
            <a:ext cx="505267" cy="56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3100"/>
              <a:t>u</a:t>
            </a:r>
            <a:r>
              <a:rPr lang="en-US" sz="3100" baseline="-25000"/>
              <a:t>1</a:t>
            </a:r>
          </a:p>
        </p:txBody>
      </p:sp>
      <p:sp>
        <p:nvSpPr>
          <p:cNvPr id="32787" name="Text Box 17"/>
          <p:cNvSpPr txBox="1">
            <a:spLocks noChangeArrowheads="1"/>
          </p:cNvSpPr>
          <p:nvPr/>
        </p:nvSpPr>
        <p:spPr bwMode="auto">
          <a:xfrm>
            <a:off x="8001000" y="1446601"/>
            <a:ext cx="505267" cy="56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3100"/>
              <a:t>u</a:t>
            </a:r>
            <a:r>
              <a:rPr lang="en-US" sz="3100" baseline="-25000"/>
              <a:t>2</a:t>
            </a:r>
          </a:p>
        </p:txBody>
      </p:sp>
      <p:sp>
        <p:nvSpPr>
          <p:cNvPr id="32788" name="Text Box 18"/>
          <p:cNvSpPr txBox="1">
            <a:spLocks noChangeArrowheads="1"/>
          </p:cNvSpPr>
          <p:nvPr/>
        </p:nvSpPr>
        <p:spPr bwMode="auto">
          <a:xfrm>
            <a:off x="7391400" y="2875351"/>
            <a:ext cx="505267" cy="56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3100"/>
              <a:t>u</a:t>
            </a:r>
            <a:r>
              <a:rPr lang="en-US" sz="3100" baseline="-25000"/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smtClean="0"/>
              <a:t>Representing One Frame in Terms of the Other</a:t>
            </a:r>
          </a:p>
        </p:txBody>
      </p:sp>
      <p:sp>
        <p:nvSpPr>
          <p:cNvPr id="33798" name="Text Box 1029"/>
          <p:cNvSpPr>
            <a:spLocks noGrp="1" noChangeArrowheads="1"/>
          </p:cNvSpPr>
          <p:nvPr>
            <p:ph sz="quarter" idx="13"/>
          </p:nvPr>
        </p:nvSpPr>
        <p:spPr>
          <a:xfrm>
            <a:off x="609600" y="1635646"/>
            <a:ext cx="8153400" cy="2993504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Times New Roman" charset="0"/>
              </a:rPr>
              <a:t>u</a:t>
            </a:r>
            <a:r>
              <a:rPr lang="en-US" sz="2400" baseline="-25000" dirty="0" smtClean="0">
                <a:latin typeface="Times New Roman" charset="0"/>
              </a:rPr>
              <a:t>1 </a:t>
            </a:r>
            <a:r>
              <a:rPr lang="en-US" sz="2400" dirty="0" smtClean="0">
                <a:latin typeface="Times New Roman" charset="0"/>
              </a:rPr>
              <a:t>= </a:t>
            </a:r>
            <a:r>
              <a:rPr lang="en-US" sz="2400" dirty="0" smtClean="0">
                <a:latin typeface="Symbol" charset="2"/>
              </a:rPr>
              <a:t>g</a:t>
            </a:r>
            <a:r>
              <a:rPr lang="en-US" sz="2400" baseline="-25000" dirty="0" smtClean="0">
                <a:latin typeface="Times New Roman" charset="0"/>
              </a:rPr>
              <a:t>11</a:t>
            </a:r>
            <a:r>
              <a:rPr lang="en-US" sz="2400" dirty="0" smtClean="0">
                <a:latin typeface="Times New Roman" charset="0"/>
              </a:rPr>
              <a:t>v</a:t>
            </a:r>
            <a:r>
              <a:rPr lang="en-US" sz="2400" baseline="-25000" dirty="0" smtClean="0">
                <a:latin typeface="Times New Roman" charset="0"/>
              </a:rPr>
              <a:t>1</a:t>
            </a:r>
            <a:r>
              <a:rPr lang="en-US" sz="2400" dirty="0" smtClean="0">
                <a:latin typeface="Times New Roman" charset="0"/>
              </a:rPr>
              <a:t>+</a:t>
            </a:r>
            <a:r>
              <a:rPr lang="en-US" sz="2400" dirty="0" smtClean="0">
                <a:latin typeface="Symbol" charset="2"/>
              </a:rPr>
              <a:t>g</a:t>
            </a:r>
            <a:r>
              <a:rPr lang="en-US" sz="2400" baseline="-25000" dirty="0" smtClean="0">
                <a:latin typeface="Times New Roman" charset="0"/>
              </a:rPr>
              <a:t>12</a:t>
            </a:r>
            <a:r>
              <a:rPr lang="en-US" sz="2400" dirty="0" smtClean="0">
                <a:latin typeface="Times New Roman" charset="0"/>
              </a:rPr>
              <a:t>v</a:t>
            </a:r>
            <a:r>
              <a:rPr lang="en-US" sz="2400" baseline="-25000" dirty="0" smtClean="0">
                <a:latin typeface="Times New Roman" charset="0"/>
              </a:rPr>
              <a:t>2</a:t>
            </a:r>
            <a:r>
              <a:rPr lang="en-US" sz="2400" dirty="0" smtClean="0">
                <a:latin typeface="Times New Roman" charset="0"/>
              </a:rPr>
              <a:t>+</a:t>
            </a:r>
            <a:r>
              <a:rPr lang="en-US" sz="2400" dirty="0" smtClean="0">
                <a:latin typeface="Symbol" charset="2"/>
              </a:rPr>
              <a:t>g</a:t>
            </a:r>
            <a:r>
              <a:rPr lang="en-US" sz="2400" baseline="-25000" dirty="0" smtClean="0">
                <a:latin typeface="Times New Roman" charset="0"/>
              </a:rPr>
              <a:t>13</a:t>
            </a:r>
            <a:r>
              <a:rPr lang="en-US" sz="2400" dirty="0" smtClean="0">
                <a:latin typeface="Times New Roman" charset="0"/>
              </a:rPr>
              <a:t>v</a:t>
            </a:r>
            <a:r>
              <a:rPr lang="en-US" sz="2400" baseline="-25000" dirty="0" smtClean="0">
                <a:latin typeface="Times New Roman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Times New Roman" charset="0"/>
              </a:rPr>
              <a:t>u</a:t>
            </a:r>
            <a:r>
              <a:rPr lang="en-US" sz="2400" baseline="-25000" dirty="0" smtClean="0">
                <a:latin typeface="Times New Roman" charset="0"/>
              </a:rPr>
              <a:t>2 </a:t>
            </a:r>
            <a:r>
              <a:rPr lang="en-US" sz="2400" dirty="0" smtClean="0">
                <a:latin typeface="Times New Roman" charset="0"/>
              </a:rPr>
              <a:t>= </a:t>
            </a:r>
            <a:r>
              <a:rPr lang="en-US" sz="2400" dirty="0" smtClean="0">
                <a:latin typeface="Symbol" charset="2"/>
              </a:rPr>
              <a:t>g</a:t>
            </a:r>
            <a:r>
              <a:rPr lang="en-US" sz="2400" baseline="-25000" dirty="0" smtClean="0">
                <a:latin typeface="Times New Roman" charset="0"/>
              </a:rPr>
              <a:t>21</a:t>
            </a:r>
            <a:r>
              <a:rPr lang="en-US" sz="2400" dirty="0" smtClean="0">
                <a:latin typeface="Times New Roman" charset="0"/>
              </a:rPr>
              <a:t>v</a:t>
            </a:r>
            <a:r>
              <a:rPr lang="en-US" sz="2400" baseline="-25000" dirty="0" smtClean="0">
                <a:latin typeface="Times New Roman" charset="0"/>
              </a:rPr>
              <a:t>1</a:t>
            </a:r>
            <a:r>
              <a:rPr lang="en-US" sz="2400" dirty="0" smtClean="0">
                <a:latin typeface="Times New Roman" charset="0"/>
              </a:rPr>
              <a:t>+</a:t>
            </a:r>
            <a:r>
              <a:rPr lang="en-US" sz="2400" dirty="0" smtClean="0">
                <a:latin typeface="Symbol" charset="2"/>
              </a:rPr>
              <a:t>g</a:t>
            </a:r>
            <a:r>
              <a:rPr lang="en-US" sz="2400" baseline="-25000" dirty="0" smtClean="0">
                <a:latin typeface="Times New Roman" charset="0"/>
              </a:rPr>
              <a:t>22</a:t>
            </a:r>
            <a:r>
              <a:rPr lang="en-US" sz="2400" dirty="0" smtClean="0">
                <a:latin typeface="Times New Roman" charset="0"/>
              </a:rPr>
              <a:t>v</a:t>
            </a:r>
            <a:r>
              <a:rPr lang="en-US" sz="2400" baseline="-25000" dirty="0" smtClean="0">
                <a:latin typeface="Times New Roman" charset="0"/>
              </a:rPr>
              <a:t>2</a:t>
            </a:r>
            <a:r>
              <a:rPr lang="en-US" sz="2400" dirty="0" smtClean="0">
                <a:latin typeface="Times New Roman" charset="0"/>
              </a:rPr>
              <a:t>+</a:t>
            </a:r>
            <a:r>
              <a:rPr lang="en-US" sz="2400" dirty="0" smtClean="0">
                <a:latin typeface="Symbol" charset="2"/>
              </a:rPr>
              <a:t>g</a:t>
            </a:r>
            <a:r>
              <a:rPr lang="en-US" sz="2400" baseline="-25000" dirty="0" smtClean="0">
                <a:latin typeface="Times New Roman" charset="0"/>
              </a:rPr>
              <a:t>23</a:t>
            </a:r>
            <a:r>
              <a:rPr lang="en-US" sz="2400" dirty="0" smtClean="0">
                <a:latin typeface="Times New Roman" charset="0"/>
              </a:rPr>
              <a:t>v</a:t>
            </a:r>
            <a:r>
              <a:rPr lang="en-US" sz="2400" baseline="-25000" dirty="0" smtClean="0">
                <a:latin typeface="Times New Roman" charset="0"/>
              </a:rPr>
              <a:t>3</a:t>
            </a:r>
            <a:endParaRPr lang="en-US" sz="2400" dirty="0" smtClean="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Times New Roman" charset="0"/>
              </a:rPr>
              <a:t>u</a:t>
            </a:r>
            <a:r>
              <a:rPr lang="en-US" sz="2400" baseline="-25000" dirty="0" smtClean="0">
                <a:latin typeface="Times New Roman" charset="0"/>
              </a:rPr>
              <a:t>3 </a:t>
            </a:r>
            <a:r>
              <a:rPr lang="en-US" sz="2400" dirty="0" smtClean="0">
                <a:latin typeface="Times New Roman" charset="0"/>
              </a:rPr>
              <a:t>= </a:t>
            </a:r>
            <a:r>
              <a:rPr lang="en-US" sz="2400" dirty="0" smtClean="0">
                <a:latin typeface="Symbol" charset="2"/>
              </a:rPr>
              <a:t>g</a:t>
            </a:r>
            <a:r>
              <a:rPr lang="en-US" sz="2400" baseline="-25000" dirty="0" smtClean="0">
                <a:latin typeface="Times New Roman" charset="0"/>
              </a:rPr>
              <a:t>31</a:t>
            </a:r>
            <a:r>
              <a:rPr lang="en-US" sz="2400" dirty="0" smtClean="0">
                <a:latin typeface="Times New Roman" charset="0"/>
              </a:rPr>
              <a:t>v</a:t>
            </a:r>
            <a:r>
              <a:rPr lang="en-US" sz="2400" baseline="-25000" dirty="0" smtClean="0">
                <a:latin typeface="Times New Roman" charset="0"/>
              </a:rPr>
              <a:t>1</a:t>
            </a:r>
            <a:r>
              <a:rPr lang="en-US" sz="2400" dirty="0" smtClean="0">
                <a:latin typeface="Times New Roman" charset="0"/>
              </a:rPr>
              <a:t>+</a:t>
            </a:r>
            <a:r>
              <a:rPr lang="en-US" sz="2400" dirty="0" smtClean="0">
                <a:latin typeface="Symbol" charset="2"/>
              </a:rPr>
              <a:t>g</a:t>
            </a:r>
            <a:r>
              <a:rPr lang="en-US" sz="2400" baseline="-25000" dirty="0" smtClean="0">
                <a:latin typeface="Times New Roman" charset="0"/>
              </a:rPr>
              <a:t>32</a:t>
            </a:r>
            <a:r>
              <a:rPr lang="en-US" sz="2400" dirty="0" smtClean="0">
                <a:latin typeface="Times New Roman" charset="0"/>
              </a:rPr>
              <a:t>v</a:t>
            </a:r>
            <a:r>
              <a:rPr lang="en-US" sz="2400" baseline="-25000" dirty="0" smtClean="0">
                <a:latin typeface="Times New Roman" charset="0"/>
              </a:rPr>
              <a:t>2</a:t>
            </a:r>
            <a:r>
              <a:rPr lang="en-US" sz="2400" dirty="0" smtClean="0">
                <a:latin typeface="Times New Roman" charset="0"/>
              </a:rPr>
              <a:t>+</a:t>
            </a:r>
            <a:r>
              <a:rPr lang="en-US" sz="2400" dirty="0" smtClean="0">
                <a:latin typeface="Symbol" charset="2"/>
              </a:rPr>
              <a:t>g</a:t>
            </a:r>
            <a:r>
              <a:rPr lang="en-US" sz="2400" baseline="-25000" dirty="0" smtClean="0">
                <a:latin typeface="Times New Roman" charset="0"/>
              </a:rPr>
              <a:t>33</a:t>
            </a:r>
            <a:r>
              <a:rPr lang="en-US" sz="2400" dirty="0" smtClean="0">
                <a:latin typeface="Times New Roman" charset="0"/>
              </a:rPr>
              <a:t>v</a:t>
            </a:r>
            <a:r>
              <a:rPr lang="en-US" sz="2400" baseline="-25000" dirty="0" smtClean="0">
                <a:latin typeface="Times New Roman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Times New Roman" charset="0"/>
              </a:rPr>
              <a:t>Q</a:t>
            </a:r>
            <a:r>
              <a:rPr lang="en-US" sz="2400" baseline="-25000" dirty="0" smtClean="0">
                <a:latin typeface="Times New Roman" charset="0"/>
              </a:rPr>
              <a:t>0 </a:t>
            </a:r>
            <a:r>
              <a:rPr lang="en-US" sz="2400" dirty="0" smtClean="0">
                <a:latin typeface="Times New Roman" charset="0"/>
              </a:rPr>
              <a:t>= </a:t>
            </a:r>
            <a:r>
              <a:rPr lang="en-US" sz="2400" dirty="0" smtClean="0">
                <a:latin typeface="Symbol" charset="2"/>
              </a:rPr>
              <a:t>g</a:t>
            </a:r>
            <a:r>
              <a:rPr lang="en-US" sz="2400" baseline="-25000" dirty="0" smtClean="0">
                <a:latin typeface="Times New Roman" charset="0"/>
              </a:rPr>
              <a:t>41</a:t>
            </a:r>
            <a:r>
              <a:rPr lang="en-US" sz="2400" dirty="0" smtClean="0">
                <a:latin typeface="Times New Roman" charset="0"/>
              </a:rPr>
              <a:t>v</a:t>
            </a:r>
            <a:r>
              <a:rPr lang="en-US" sz="2400" baseline="-25000" dirty="0" smtClean="0">
                <a:latin typeface="Times New Roman" charset="0"/>
              </a:rPr>
              <a:t>1</a:t>
            </a:r>
            <a:r>
              <a:rPr lang="en-US" sz="2400" dirty="0" smtClean="0">
                <a:latin typeface="Times New Roman" charset="0"/>
              </a:rPr>
              <a:t>+</a:t>
            </a:r>
            <a:r>
              <a:rPr lang="en-US" sz="2400" dirty="0" smtClean="0">
                <a:latin typeface="Symbol" charset="2"/>
              </a:rPr>
              <a:t>g</a:t>
            </a:r>
            <a:r>
              <a:rPr lang="en-US" sz="2400" baseline="-25000" dirty="0" smtClean="0">
                <a:latin typeface="Times New Roman" charset="0"/>
              </a:rPr>
              <a:t>42</a:t>
            </a:r>
            <a:r>
              <a:rPr lang="en-US" sz="2400" dirty="0" smtClean="0">
                <a:latin typeface="Times New Roman" charset="0"/>
              </a:rPr>
              <a:t>v</a:t>
            </a:r>
            <a:r>
              <a:rPr lang="en-US" sz="2400" baseline="-25000" dirty="0" smtClean="0">
                <a:latin typeface="Times New Roman" charset="0"/>
              </a:rPr>
              <a:t>2</a:t>
            </a:r>
            <a:r>
              <a:rPr lang="en-US" sz="2400" dirty="0" smtClean="0">
                <a:latin typeface="Times New Roman" charset="0"/>
              </a:rPr>
              <a:t>+</a:t>
            </a:r>
            <a:r>
              <a:rPr lang="en-US" sz="2400" dirty="0" smtClean="0">
                <a:latin typeface="Symbol" charset="2"/>
              </a:rPr>
              <a:t>g</a:t>
            </a:r>
            <a:r>
              <a:rPr lang="en-US" sz="2400" baseline="-25000" dirty="0" smtClean="0">
                <a:latin typeface="Times New Roman" charset="0"/>
              </a:rPr>
              <a:t>43</a:t>
            </a:r>
            <a:r>
              <a:rPr lang="en-US" sz="2400" dirty="0" smtClean="0">
                <a:latin typeface="Times New Roman" charset="0"/>
              </a:rPr>
              <a:t>v</a:t>
            </a:r>
            <a:r>
              <a:rPr lang="en-US" sz="2400" baseline="-25000" dirty="0" smtClean="0">
                <a:latin typeface="Times New Roman" charset="0"/>
              </a:rPr>
              <a:t>3 </a:t>
            </a:r>
            <a:r>
              <a:rPr lang="en-US" sz="2400" dirty="0" smtClean="0">
                <a:latin typeface="Times New Roman" charset="0"/>
              </a:rPr>
              <a:t>+</a:t>
            </a:r>
            <a:r>
              <a:rPr lang="en-US" sz="2400" dirty="0" smtClean="0">
                <a:latin typeface="Symbol" charset="2"/>
              </a:rPr>
              <a:t>g</a:t>
            </a:r>
            <a:r>
              <a:rPr lang="en-US" sz="2400" baseline="-25000" dirty="0" smtClean="0">
                <a:latin typeface="Times New Roman" charset="0"/>
              </a:rPr>
              <a:t>44</a:t>
            </a:r>
            <a:r>
              <a:rPr lang="en-US" sz="2400" dirty="0" smtClean="0">
                <a:latin typeface="Times New Roman" charset="0"/>
              </a:rPr>
              <a:t>P</a:t>
            </a:r>
            <a:r>
              <a:rPr lang="en-US" sz="2400" baseline="-25000" dirty="0" smtClean="0">
                <a:latin typeface="Times New Roman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baseline="-25000" dirty="0" smtClean="0">
              <a:latin typeface="Times New Roman" charset="0"/>
            </a:endParaRPr>
          </a:p>
        </p:txBody>
      </p:sp>
      <p:sp>
        <p:nvSpPr>
          <p:cNvPr id="33799" name="Text Box 1030"/>
          <p:cNvSpPr txBox="1">
            <a:spLocks noChangeArrowheads="1"/>
          </p:cNvSpPr>
          <p:nvPr/>
        </p:nvSpPr>
        <p:spPr bwMode="auto">
          <a:xfrm>
            <a:off x="285720" y="1338322"/>
            <a:ext cx="47243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dirty="0">
                <a:latin typeface="Arial" charset="0"/>
              </a:rPr>
              <a:t>Extending what we did with change of bases</a:t>
            </a:r>
          </a:p>
        </p:txBody>
      </p:sp>
      <p:sp>
        <p:nvSpPr>
          <p:cNvPr id="33800" name="Text Box 1031"/>
          <p:cNvSpPr txBox="1">
            <a:spLocks noChangeArrowheads="1"/>
          </p:cNvSpPr>
          <p:nvPr/>
        </p:nvSpPr>
        <p:spPr bwMode="auto">
          <a:xfrm>
            <a:off x="838201" y="3282538"/>
            <a:ext cx="244169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dirty="0">
                <a:latin typeface="Arial" charset="0"/>
              </a:rPr>
              <a:t>defining a 4 x 4 matrix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3810000" y="3301950"/>
          <a:ext cx="2971800" cy="171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1219200" imgH="939800" progId="Equation.3">
                  <p:embed/>
                </p:oleObj>
              </mc:Choice>
              <mc:Fallback>
                <p:oleObj name="Equation" r:id="rId3" imgW="1219200" imgH="93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01950"/>
                        <a:ext cx="2971800" cy="171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1033"/>
          <p:cNvSpPr txBox="1">
            <a:spLocks noChangeArrowheads="1"/>
          </p:cNvSpPr>
          <p:nvPr/>
        </p:nvSpPr>
        <p:spPr bwMode="auto">
          <a:xfrm>
            <a:off x="3048000" y="3714750"/>
            <a:ext cx="58541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M</a:t>
            </a:r>
            <a:r>
              <a:rPr lang="en-US"/>
              <a:t> 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Representations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700" smtClean="0"/>
              <a:t>Within the two frames any point or vector has a representation of the same form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70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700" b="1" smtClean="0">
                <a:latin typeface="Times New Roman" charset="0"/>
              </a:rPr>
              <a:t>	a </a:t>
            </a:r>
            <a:r>
              <a:rPr lang="en-US" sz="2700" i="1" smtClean="0">
                <a:latin typeface="Times New Roman" charset="0"/>
              </a:rPr>
              <a:t>= </a:t>
            </a:r>
            <a:r>
              <a:rPr lang="en-US" sz="2700" smtClean="0">
                <a:latin typeface="Times New Roman" charset="0"/>
              </a:rPr>
              <a:t>[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>
                <a:latin typeface="Times New Roman" charset="0"/>
              </a:rPr>
              <a:t>1</a:t>
            </a:r>
            <a:r>
              <a:rPr lang="en-US" sz="2700" i="1" smtClean="0">
                <a:latin typeface="Times New Roman" charset="0"/>
              </a:rPr>
              <a:t> 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>
                <a:latin typeface="Times New Roman" charset="0"/>
              </a:rPr>
              <a:t>2</a:t>
            </a:r>
            <a:r>
              <a:rPr lang="en-US" sz="2700" i="1" smtClean="0">
                <a:latin typeface="Times New Roman" charset="0"/>
              </a:rPr>
              <a:t>  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>
                <a:latin typeface="Times New Roman" charset="0"/>
              </a:rPr>
              <a:t>3  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>
                <a:latin typeface="Times New Roman" charset="0"/>
              </a:rPr>
              <a:t>4 </a:t>
            </a:r>
            <a:r>
              <a:rPr lang="en-US" sz="2700" smtClean="0">
                <a:latin typeface="Times New Roman" charset="0"/>
              </a:rPr>
              <a:t>] </a:t>
            </a:r>
            <a:r>
              <a:rPr lang="en-US" sz="2700" smtClean="0"/>
              <a:t>in the first frame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700" b="1" smtClean="0">
                <a:latin typeface="Times New Roman" charset="0"/>
              </a:rPr>
              <a:t>	b </a:t>
            </a:r>
            <a:r>
              <a:rPr lang="en-US" sz="2700" i="1" smtClean="0">
                <a:latin typeface="Times New Roman" charset="0"/>
              </a:rPr>
              <a:t>= </a:t>
            </a:r>
            <a:r>
              <a:rPr lang="en-US" sz="2700" smtClean="0">
                <a:latin typeface="Times New Roman" charset="0"/>
              </a:rPr>
              <a:t>[</a:t>
            </a:r>
            <a:r>
              <a:rPr lang="en-US" sz="2700" smtClean="0">
                <a:latin typeface="Symbol" charset="2"/>
              </a:rPr>
              <a:t>b</a:t>
            </a:r>
            <a:r>
              <a:rPr lang="en-US" sz="2700" baseline="-25000" smtClean="0">
                <a:latin typeface="Times New Roman" charset="0"/>
              </a:rPr>
              <a:t>1</a:t>
            </a:r>
            <a:r>
              <a:rPr lang="en-US" sz="2700" i="1" smtClean="0">
                <a:latin typeface="Times New Roman" charset="0"/>
              </a:rPr>
              <a:t> </a:t>
            </a:r>
            <a:r>
              <a:rPr lang="en-US" sz="2700" smtClean="0">
                <a:latin typeface="Symbol" charset="2"/>
              </a:rPr>
              <a:t>b</a:t>
            </a:r>
            <a:r>
              <a:rPr lang="en-US" sz="2700" baseline="-25000" smtClean="0">
                <a:latin typeface="Times New Roman" charset="0"/>
              </a:rPr>
              <a:t>2</a:t>
            </a:r>
            <a:r>
              <a:rPr lang="en-US" sz="2700" i="1" smtClean="0">
                <a:latin typeface="Times New Roman" charset="0"/>
              </a:rPr>
              <a:t>  </a:t>
            </a:r>
            <a:r>
              <a:rPr lang="en-US" sz="2700" smtClean="0">
                <a:latin typeface="Symbol" charset="2"/>
              </a:rPr>
              <a:t>b</a:t>
            </a:r>
            <a:r>
              <a:rPr lang="en-US" sz="2700" baseline="-25000" smtClean="0">
                <a:latin typeface="Times New Roman" charset="0"/>
              </a:rPr>
              <a:t>3   </a:t>
            </a:r>
            <a:r>
              <a:rPr lang="en-US" sz="2700" smtClean="0">
                <a:latin typeface="Symbol" charset="2"/>
              </a:rPr>
              <a:t>b</a:t>
            </a:r>
            <a:r>
              <a:rPr lang="en-US" sz="2700" baseline="-25000" smtClean="0">
                <a:latin typeface="Times New Roman" charset="0"/>
              </a:rPr>
              <a:t>4  </a:t>
            </a:r>
            <a:r>
              <a:rPr lang="en-US" sz="2700" smtClean="0">
                <a:latin typeface="Times New Roman" charset="0"/>
              </a:rPr>
              <a:t>] </a:t>
            </a:r>
            <a:r>
              <a:rPr lang="en-US" sz="2700" smtClean="0"/>
              <a:t>in the second frame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700" smtClean="0">
              <a:latin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smtClean="0"/>
              <a:t>	where </a:t>
            </a:r>
            <a:r>
              <a:rPr lang="en-US" sz="2300" smtClean="0">
                <a:latin typeface="Symbol" charset="2"/>
              </a:rPr>
              <a:t>a</a:t>
            </a:r>
            <a:r>
              <a:rPr lang="en-US" sz="2300" baseline="-25000" smtClean="0">
                <a:latin typeface="Times New Roman" charset="0"/>
              </a:rPr>
              <a:t>4 </a:t>
            </a:r>
            <a:r>
              <a:rPr lang="en-US" sz="2300" smtClean="0">
                <a:latin typeface="Symbol" charset="2"/>
              </a:rPr>
              <a:t>=</a:t>
            </a:r>
            <a:r>
              <a:rPr lang="en-US" sz="2300" baseline="-25000" smtClean="0">
                <a:latin typeface="Times New Roman" charset="0"/>
              </a:rPr>
              <a:t> </a:t>
            </a:r>
            <a:r>
              <a:rPr lang="en-US" sz="2300" smtClean="0">
                <a:latin typeface="Symbol" charset="2"/>
              </a:rPr>
              <a:t>b</a:t>
            </a:r>
            <a:r>
              <a:rPr lang="en-US" sz="2300" baseline="-25000" smtClean="0">
                <a:latin typeface="Times New Roman" charset="0"/>
              </a:rPr>
              <a:t>4 </a:t>
            </a:r>
            <a:r>
              <a:rPr lang="en-US" sz="2300" smtClean="0">
                <a:latin typeface="Symbol" charset="2"/>
              </a:rPr>
              <a:t>= 1 </a:t>
            </a:r>
            <a:r>
              <a:rPr lang="en-US" sz="2300" smtClean="0"/>
              <a:t>for points and</a:t>
            </a:r>
            <a:r>
              <a:rPr lang="en-US" sz="2700" smtClean="0"/>
              <a:t> </a:t>
            </a:r>
            <a:r>
              <a:rPr lang="en-US" sz="2300" smtClean="0">
                <a:latin typeface="Symbol" charset="2"/>
              </a:rPr>
              <a:t>a</a:t>
            </a:r>
            <a:r>
              <a:rPr lang="en-US" sz="2300" baseline="-25000" smtClean="0">
                <a:latin typeface="Times New Roman" charset="0"/>
              </a:rPr>
              <a:t>4 </a:t>
            </a:r>
            <a:r>
              <a:rPr lang="en-US" sz="2300" smtClean="0">
                <a:latin typeface="Symbol" charset="2"/>
              </a:rPr>
              <a:t>=</a:t>
            </a:r>
            <a:r>
              <a:rPr lang="en-US" sz="2300" baseline="-25000" smtClean="0">
                <a:latin typeface="Times New Roman" charset="0"/>
              </a:rPr>
              <a:t> </a:t>
            </a:r>
            <a:r>
              <a:rPr lang="en-US" sz="2300" smtClean="0">
                <a:latin typeface="Symbol" charset="2"/>
              </a:rPr>
              <a:t>b</a:t>
            </a:r>
            <a:r>
              <a:rPr lang="en-US" sz="2300" baseline="-25000" smtClean="0">
                <a:latin typeface="Times New Roman" charset="0"/>
              </a:rPr>
              <a:t>4 </a:t>
            </a:r>
            <a:r>
              <a:rPr lang="en-US" sz="2300" smtClean="0">
                <a:latin typeface="Symbol" charset="2"/>
              </a:rPr>
              <a:t>= 0 </a:t>
            </a:r>
            <a:r>
              <a:rPr lang="en-US" sz="2300" smtClean="0"/>
              <a:t>for vectors and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3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300" smtClean="0"/>
          </a:p>
          <a:p>
            <a:pPr>
              <a:lnSpc>
                <a:spcPct val="90000"/>
              </a:lnSpc>
            </a:pPr>
            <a:r>
              <a:rPr lang="en-US" sz="2300" smtClean="0"/>
              <a:t>The matrix </a:t>
            </a:r>
            <a:r>
              <a:rPr lang="en-US" sz="2300" b="1" smtClean="0">
                <a:latin typeface="Times New Roman" charset="0"/>
              </a:rPr>
              <a:t>M</a:t>
            </a:r>
            <a:r>
              <a:rPr lang="en-US" sz="2300" smtClean="0"/>
              <a:t> is 4 x 4 and specifies an affine transformation in homogeneous coordinates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2574925" y="4145756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endParaRPr lang="en-US"/>
          </a:p>
        </p:txBody>
      </p:sp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3733800" y="3371851"/>
            <a:ext cx="1556836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3200" b="1" smtClean="0"/>
              <a:t>a = M</a:t>
            </a:r>
            <a:r>
              <a:rPr lang="en-US" sz="3200" baseline="30000" smtClean="0"/>
              <a:t>T</a:t>
            </a:r>
            <a:r>
              <a:rPr lang="en-US" sz="3200" b="1" smtClean="0"/>
              <a:t>b</a:t>
            </a:r>
            <a:endParaRPr lang="en-US" sz="3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Affine Transformations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linear transformation is equivalent to a change in frames</a:t>
            </a:r>
          </a:p>
          <a:p>
            <a:r>
              <a:rPr lang="en-US" dirty="0" smtClean="0"/>
              <a:t>Every affine transformation preserves lines</a:t>
            </a:r>
          </a:p>
          <a:p>
            <a:r>
              <a:rPr lang="en-US" dirty="0" smtClean="0"/>
              <a:t>However, an affine transformation has only 12 </a:t>
            </a:r>
            <a:r>
              <a:rPr lang="en-US" i="1" dirty="0" smtClean="0"/>
              <a:t>degrees of freedom</a:t>
            </a:r>
            <a:r>
              <a:rPr lang="en-US" dirty="0" smtClean="0"/>
              <a:t> because 4 of the elements in the matrix are fixed and are a subset of all possible 4 x 4 linear transformations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World and Camera Frames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700" dirty="0" smtClean="0"/>
              <a:t>When we work with representations, we work with n-</a:t>
            </a:r>
            <a:r>
              <a:rPr lang="en-US" sz="2700" dirty="0" err="1" smtClean="0"/>
              <a:t>tuples</a:t>
            </a:r>
            <a:r>
              <a:rPr lang="en-US" sz="2700" dirty="0" smtClean="0"/>
              <a:t> or arrays of scalars</a:t>
            </a:r>
          </a:p>
          <a:p>
            <a:r>
              <a:rPr lang="en-US" sz="2700" dirty="0" smtClean="0"/>
              <a:t>Changes in frame are then defined by 4 x 4 matrices</a:t>
            </a:r>
          </a:p>
          <a:p>
            <a:r>
              <a:rPr lang="en-US" sz="2700" dirty="0" smtClean="0"/>
              <a:t>In OpenGL, the base frame that we start with is the world frame </a:t>
            </a:r>
          </a:p>
          <a:p>
            <a:r>
              <a:rPr lang="en-US" sz="2700" dirty="0" smtClean="0"/>
              <a:t>Eventually we represent entities in the camera frame by changing the world representation using the model-view matrix</a:t>
            </a:r>
          </a:p>
          <a:p>
            <a:r>
              <a:rPr lang="en-US" sz="2700" dirty="0" smtClean="0"/>
              <a:t>Initially these frames are the same (</a:t>
            </a:r>
            <a:r>
              <a:rPr lang="en-US" sz="2700" b="1" dirty="0" smtClean="0">
                <a:latin typeface="Times New Roman" charset="0"/>
              </a:rPr>
              <a:t>M </a:t>
            </a:r>
            <a:r>
              <a:rPr lang="en-US" sz="2700" dirty="0" smtClean="0">
                <a:latin typeface="Times New Roman" charset="0"/>
              </a:rPr>
              <a:t>= </a:t>
            </a:r>
            <a:r>
              <a:rPr lang="en-US" sz="2700" b="1" dirty="0" smtClean="0">
                <a:latin typeface="Times New Roman" charset="0"/>
              </a:rPr>
              <a:t>I</a:t>
            </a:r>
            <a:r>
              <a:rPr lang="en-US" sz="2700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Moving the Camera 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700" dirty="0" smtClean="0"/>
              <a:t>If objects are on both sides of z = 0, we must move camera frame</a:t>
            </a:r>
          </a:p>
        </p:txBody>
      </p:sp>
      <p:pic>
        <p:nvPicPr>
          <p:cNvPr id="37895" name="Picture 5" descr="an04f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2139702"/>
            <a:ext cx="6264275" cy="290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3048000" y="2191122"/>
          <a:ext cx="1524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1016000" imgH="914400" progId="Equation.3">
                  <p:embed/>
                </p:oleObj>
              </mc:Choice>
              <mc:Fallback>
                <p:oleObj name="Equation" r:id="rId4" imgW="101600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191122"/>
                        <a:ext cx="15240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247900" y="2171700"/>
            <a:ext cx="6463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M </a:t>
            </a:r>
            <a:r>
              <a:rPr lang="en-US"/>
              <a:t>=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63768"/>
            <a:ext cx="424590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Almost Correct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 cstate="print"/>
          <a:srcRect l="23622" t="25807" r="25984" b="33206"/>
          <a:stretch>
            <a:fillRect/>
          </a:stretch>
        </p:blipFill>
        <p:spPr bwMode="auto">
          <a:xfrm>
            <a:off x="4572000" y="2283190"/>
            <a:ext cx="4343400" cy="27491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3581401" y="2514600"/>
            <a:ext cx="85792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get this</a:t>
            </a:r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 flipH="1">
            <a:off x="2971800" y="2743200"/>
            <a:ext cx="609600" cy="1714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3548064" y="2914650"/>
            <a:ext cx="102463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want this</a:t>
            </a:r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 flipV="1">
            <a:off x="4876800" y="2971800"/>
            <a:ext cx="990600" cy="114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1219200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Because the triangles are drawn in the order they are defined in the program, the front triangles are not always rendered in front of triangles behind them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solidFill>
            <a:schemeClr val="bg1">
              <a:lumMod val="75000"/>
              <a:lumOff val="25000"/>
            </a:schemeClr>
          </a:solidFill>
        </p:spPr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Sesi</a:t>
            </a:r>
            <a:r>
              <a:rPr lang="en-US" dirty="0" smtClean="0"/>
              <a:t> 2</a:t>
            </a:r>
            <a:r>
              <a:rPr lang="id-ID" dirty="0" smtClean="0"/>
              <a:t>: </a:t>
            </a:r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lnSpcReduction="10000"/>
          </a:bodyPr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40</a:t>
            </a:fld>
            <a:endParaRPr lang="en-US" sz="28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5486"/>
            <a:ext cx="5813491" cy="316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Introduce standard transformations</a:t>
            </a:r>
          </a:p>
          <a:p>
            <a:pPr lvl="1"/>
            <a:r>
              <a:rPr lang="en-US" dirty="0" smtClean="0"/>
              <a:t>Rotation</a:t>
            </a:r>
          </a:p>
          <a:p>
            <a:pPr lvl="1"/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Scaling</a:t>
            </a:r>
          </a:p>
          <a:p>
            <a:pPr lvl="1"/>
            <a:r>
              <a:rPr lang="en-US" dirty="0" smtClean="0"/>
              <a:t>Shear</a:t>
            </a:r>
          </a:p>
          <a:p>
            <a:r>
              <a:rPr lang="en-US" dirty="0" smtClean="0"/>
              <a:t>Derive homogeneous coordinate transformation matrices</a:t>
            </a:r>
          </a:p>
          <a:p>
            <a:r>
              <a:rPr lang="en-US" dirty="0" smtClean="0"/>
              <a:t>Learn to build arbitrary transformation matrices from simple transformations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Transformations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A transformation maps points to other points and/or vectors to other vectors</a:t>
            </a:r>
          </a:p>
        </p:txBody>
      </p:sp>
      <p:pic>
        <p:nvPicPr>
          <p:cNvPr id="17414" name="Picture 5" descr="AN04F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286001"/>
            <a:ext cx="3657600" cy="223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2667001" y="3486150"/>
            <a:ext cx="85792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Q=T(P)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554664" y="2000250"/>
            <a:ext cx="76655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v=T(u)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Affine Transformations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Line preserving</a:t>
            </a:r>
          </a:p>
          <a:p>
            <a:endParaRPr lang="en-US" smtClean="0"/>
          </a:p>
          <a:p>
            <a:r>
              <a:rPr lang="en-US" smtClean="0"/>
              <a:t>Characteristic of many physically important transformations</a:t>
            </a:r>
          </a:p>
          <a:p>
            <a:pPr lvl="1"/>
            <a:r>
              <a:rPr lang="en-US" smtClean="0"/>
              <a:t>Rigid body transformations: rotation, translation</a:t>
            </a:r>
          </a:p>
          <a:p>
            <a:pPr lvl="1"/>
            <a:r>
              <a:rPr lang="en-US" smtClean="0"/>
              <a:t>Scaling, shear</a:t>
            </a:r>
          </a:p>
          <a:p>
            <a:endParaRPr lang="en-US" smtClean="0"/>
          </a:p>
          <a:p>
            <a:r>
              <a:rPr lang="en-US" smtClean="0"/>
              <a:t>Importance in graphics is that we need only transform endpoints of line segments and let implementation draw line segment between the transformed endpoints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Implementation</a:t>
            </a:r>
          </a:p>
        </p:txBody>
      </p:sp>
      <p:sp>
        <p:nvSpPr>
          <p:cNvPr id="19468" name="Text Box 1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latin typeface="Times New Roman" charset="0"/>
              </a:rPr>
              <a:t>v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1828800" y="2400300"/>
            <a:ext cx="2286000" cy="742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transformation</a:t>
            </a: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1066800" y="280035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4114800" y="280035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5257800" y="2400300"/>
            <a:ext cx="1981200" cy="742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rasterizer</a:t>
            </a:r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>
            <a:off x="7239000" y="28003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7620000" y="3314700"/>
            <a:ext cx="990600" cy="6286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143000" y="3829050"/>
            <a:ext cx="34977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 u</a:t>
            </a:r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990600" y="2343150"/>
            <a:ext cx="34977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 u</a:t>
            </a:r>
          </a:p>
        </p:txBody>
      </p:sp>
      <p:sp>
        <p:nvSpPr>
          <p:cNvPr id="19470" name="Text Box 15"/>
          <p:cNvSpPr txBox="1">
            <a:spLocks noChangeArrowheads="1"/>
          </p:cNvSpPr>
          <p:nvPr/>
        </p:nvSpPr>
        <p:spPr bwMode="auto">
          <a:xfrm>
            <a:off x="381000" y="3429000"/>
            <a:ext cx="34977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 v</a:t>
            </a:r>
          </a:p>
        </p:txBody>
      </p:sp>
      <p:sp>
        <p:nvSpPr>
          <p:cNvPr id="19471" name="Line 16"/>
          <p:cNvSpPr>
            <a:spLocks noChangeShapeType="1"/>
          </p:cNvSpPr>
          <p:nvPr/>
        </p:nvSpPr>
        <p:spPr bwMode="auto">
          <a:xfrm>
            <a:off x="2971800" y="2000250"/>
            <a:ext cx="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72" name="Text Box 17"/>
          <p:cNvSpPr txBox="1">
            <a:spLocks noChangeArrowheads="1"/>
          </p:cNvSpPr>
          <p:nvPr/>
        </p:nvSpPr>
        <p:spPr bwMode="auto">
          <a:xfrm>
            <a:off x="2819400" y="1543050"/>
            <a:ext cx="28565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9473" name="Text Box 18"/>
          <p:cNvSpPr txBox="1">
            <a:spLocks noChangeArrowheads="1"/>
          </p:cNvSpPr>
          <p:nvPr/>
        </p:nvSpPr>
        <p:spPr bwMode="auto">
          <a:xfrm>
            <a:off x="4267200" y="2343150"/>
            <a:ext cx="51167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T(u)</a:t>
            </a:r>
          </a:p>
        </p:txBody>
      </p:sp>
      <p:sp>
        <p:nvSpPr>
          <p:cNvPr id="19474" name="Text Box 19"/>
          <p:cNvSpPr txBox="1">
            <a:spLocks noChangeArrowheads="1"/>
          </p:cNvSpPr>
          <p:nvPr/>
        </p:nvSpPr>
        <p:spPr bwMode="auto">
          <a:xfrm>
            <a:off x="4343400" y="2914650"/>
            <a:ext cx="51167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T(v)</a:t>
            </a:r>
          </a:p>
        </p:txBody>
      </p:sp>
      <p:sp>
        <p:nvSpPr>
          <p:cNvPr id="19475" name="Oval 22"/>
          <p:cNvSpPr>
            <a:spLocks noChangeArrowheads="1"/>
          </p:cNvSpPr>
          <p:nvPr/>
        </p:nvSpPr>
        <p:spPr bwMode="auto">
          <a:xfrm>
            <a:off x="7543800" y="3943350"/>
            <a:ext cx="7620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Oval 23"/>
          <p:cNvSpPr>
            <a:spLocks noChangeArrowheads="1"/>
          </p:cNvSpPr>
          <p:nvPr/>
        </p:nvSpPr>
        <p:spPr bwMode="auto">
          <a:xfrm>
            <a:off x="8610600" y="3257550"/>
            <a:ext cx="7620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4"/>
          <p:cNvSpPr>
            <a:spLocks noChangeArrowheads="1"/>
          </p:cNvSpPr>
          <p:nvPr/>
        </p:nvSpPr>
        <p:spPr bwMode="auto">
          <a:xfrm>
            <a:off x="990600" y="3943350"/>
            <a:ext cx="7620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Oval 25"/>
          <p:cNvSpPr>
            <a:spLocks noChangeArrowheads="1"/>
          </p:cNvSpPr>
          <p:nvPr/>
        </p:nvSpPr>
        <p:spPr bwMode="auto">
          <a:xfrm>
            <a:off x="762000" y="3543300"/>
            <a:ext cx="7620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Text Box 26"/>
          <p:cNvSpPr txBox="1">
            <a:spLocks noChangeArrowheads="1"/>
          </p:cNvSpPr>
          <p:nvPr/>
        </p:nvSpPr>
        <p:spPr bwMode="auto">
          <a:xfrm>
            <a:off x="6858000" y="3657600"/>
            <a:ext cx="51167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T(u)</a:t>
            </a:r>
          </a:p>
        </p:txBody>
      </p:sp>
      <p:sp>
        <p:nvSpPr>
          <p:cNvPr id="19480" name="Text Box 27"/>
          <p:cNvSpPr txBox="1">
            <a:spLocks noChangeArrowheads="1"/>
          </p:cNvSpPr>
          <p:nvPr/>
        </p:nvSpPr>
        <p:spPr bwMode="auto">
          <a:xfrm>
            <a:off x="3962400" y="3886200"/>
            <a:ext cx="51167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T(u)</a:t>
            </a:r>
          </a:p>
        </p:txBody>
      </p:sp>
      <p:sp>
        <p:nvSpPr>
          <p:cNvPr id="19481" name="Text Box 28"/>
          <p:cNvSpPr txBox="1">
            <a:spLocks noChangeArrowheads="1"/>
          </p:cNvSpPr>
          <p:nvPr/>
        </p:nvSpPr>
        <p:spPr bwMode="auto">
          <a:xfrm>
            <a:off x="5181600" y="3314700"/>
            <a:ext cx="51167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T(v)</a:t>
            </a:r>
          </a:p>
        </p:txBody>
      </p:sp>
      <p:sp>
        <p:nvSpPr>
          <p:cNvPr id="19482" name="Text Box 29"/>
          <p:cNvSpPr txBox="1">
            <a:spLocks noChangeArrowheads="1"/>
          </p:cNvSpPr>
          <p:nvPr/>
        </p:nvSpPr>
        <p:spPr bwMode="auto">
          <a:xfrm>
            <a:off x="8153400" y="2857500"/>
            <a:ext cx="51167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T(v)</a:t>
            </a:r>
          </a:p>
        </p:txBody>
      </p:sp>
      <p:sp>
        <p:nvSpPr>
          <p:cNvPr id="19483" name="Oval 30"/>
          <p:cNvSpPr>
            <a:spLocks noChangeArrowheads="1"/>
          </p:cNvSpPr>
          <p:nvPr/>
        </p:nvSpPr>
        <p:spPr bwMode="auto">
          <a:xfrm>
            <a:off x="3810000" y="4000500"/>
            <a:ext cx="7620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Oval 31"/>
          <p:cNvSpPr>
            <a:spLocks noChangeArrowheads="1"/>
          </p:cNvSpPr>
          <p:nvPr/>
        </p:nvSpPr>
        <p:spPr bwMode="auto">
          <a:xfrm>
            <a:off x="4953000" y="3429000"/>
            <a:ext cx="7620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Text Box 32"/>
          <p:cNvSpPr txBox="1">
            <a:spLocks noChangeArrowheads="1"/>
          </p:cNvSpPr>
          <p:nvPr/>
        </p:nvSpPr>
        <p:spPr bwMode="auto">
          <a:xfrm>
            <a:off x="349250" y="4145756"/>
            <a:ext cx="87235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vertices</a:t>
            </a:r>
          </a:p>
        </p:txBody>
      </p:sp>
      <p:sp>
        <p:nvSpPr>
          <p:cNvPr id="19486" name="Text Box 33"/>
          <p:cNvSpPr txBox="1">
            <a:spLocks noChangeArrowheads="1"/>
          </p:cNvSpPr>
          <p:nvPr/>
        </p:nvSpPr>
        <p:spPr bwMode="auto">
          <a:xfrm>
            <a:off x="3810000" y="4171950"/>
            <a:ext cx="87235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vertices</a:t>
            </a:r>
          </a:p>
        </p:txBody>
      </p:sp>
      <p:sp>
        <p:nvSpPr>
          <p:cNvPr id="19487" name="Text Box 34"/>
          <p:cNvSpPr txBox="1">
            <a:spLocks noChangeArrowheads="1"/>
          </p:cNvSpPr>
          <p:nvPr/>
        </p:nvSpPr>
        <p:spPr bwMode="auto">
          <a:xfrm>
            <a:off x="7011989" y="4145756"/>
            <a:ext cx="71705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pixels</a:t>
            </a:r>
          </a:p>
        </p:txBody>
      </p:sp>
      <p:sp>
        <p:nvSpPr>
          <p:cNvPr id="19488" name="Line 35"/>
          <p:cNvSpPr>
            <a:spLocks noChangeShapeType="1"/>
          </p:cNvSpPr>
          <p:nvPr/>
        </p:nvSpPr>
        <p:spPr bwMode="auto">
          <a:xfrm>
            <a:off x="1600200" y="43434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89" name="Line 36"/>
          <p:cNvSpPr>
            <a:spLocks noChangeShapeType="1"/>
          </p:cNvSpPr>
          <p:nvPr/>
        </p:nvSpPr>
        <p:spPr bwMode="auto">
          <a:xfrm>
            <a:off x="5029200" y="43434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90" name="Text Box 37"/>
          <p:cNvSpPr txBox="1">
            <a:spLocks noChangeArrowheads="1"/>
          </p:cNvSpPr>
          <p:nvPr/>
        </p:nvSpPr>
        <p:spPr bwMode="auto">
          <a:xfrm>
            <a:off x="7385050" y="2088357"/>
            <a:ext cx="758541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frame</a:t>
            </a:r>
          </a:p>
          <a:p>
            <a:r>
              <a:rPr lang="en-US"/>
              <a:t>buffer</a:t>
            </a:r>
          </a:p>
        </p:txBody>
      </p:sp>
      <p:sp>
        <p:nvSpPr>
          <p:cNvPr id="19491" name="Text Box 38"/>
          <p:cNvSpPr txBox="1">
            <a:spLocks noChangeArrowheads="1"/>
          </p:cNvSpPr>
          <p:nvPr/>
        </p:nvSpPr>
        <p:spPr bwMode="auto">
          <a:xfrm>
            <a:off x="3200401" y="1543050"/>
            <a:ext cx="26802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(from application program)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2700" smtClean="0"/>
              <a:t>We will be working with both coordinate-free representations of transformations and representations within a particular frame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Times New Roman" charset="0"/>
              </a:rPr>
              <a:t> 	</a:t>
            </a:r>
            <a:r>
              <a:rPr lang="en-US" sz="2700" smtClean="0">
                <a:latin typeface="Times New Roman" charset="0"/>
              </a:rPr>
              <a:t>P, Q, R:</a:t>
            </a:r>
            <a:r>
              <a:rPr lang="en-US" sz="2700" smtClean="0"/>
              <a:t> points in an affine space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smtClean="0">
                <a:latin typeface="Times New Roman" charset="0"/>
              </a:rPr>
              <a:t> 	u, v, w</a:t>
            </a:r>
            <a:r>
              <a:rPr lang="en-US" sz="2700" smtClean="0"/>
              <a:t>: vectors in an affine space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smtClean="0"/>
              <a:t> 	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smtClean="0"/>
              <a:t>, </a:t>
            </a:r>
            <a:r>
              <a:rPr lang="en-US" sz="2700" smtClean="0">
                <a:latin typeface="Symbol" charset="2"/>
              </a:rPr>
              <a:t>b</a:t>
            </a:r>
            <a:r>
              <a:rPr lang="en-US" sz="2700" smtClean="0"/>
              <a:t>, </a:t>
            </a:r>
            <a:r>
              <a:rPr lang="en-US" sz="2700" smtClean="0">
                <a:latin typeface="Symbol" charset="2"/>
              </a:rPr>
              <a:t>g</a:t>
            </a:r>
            <a:r>
              <a:rPr lang="en-US" sz="2700" smtClean="0"/>
              <a:t>: scalars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smtClean="0"/>
              <a:t> 	</a:t>
            </a:r>
            <a:r>
              <a:rPr lang="en-US" sz="2700" b="1" smtClean="0">
                <a:latin typeface="Times New Roman" charset="0"/>
              </a:rPr>
              <a:t>p</a:t>
            </a:r>
            <a:r>
              <a:rPr lang="en-US" sz="2700" smtClean="0"/>
              <a:t>, </a:t>
            </a:r>
            <a:r>
              <a:rPr lang="en-US" sz="2700" b="1" smtClean="0">
                <a:latin typeface="Times New Roman" charset="0"/>
              </a:rPr>
              <a:t>q</a:t>
            </a:r>
            <a:r>
              <a:rPr lang="en-US" sz="2700" smtClean="0"/>
              <a:t>, </a:t>
            </a:r>
            <a:r>
              <a:rPr lang="en-US" sz="2700" b="1" smtClean="0">
                <a:latin typeface="Times New Roman" charset="0"/>
              </a:rPr>
              <a:t>r</a:t>
            </a:r>
            <a:r>
              <a:rPr lang="en-US" sz="2700" smtClean="0"/>
              <a:t>: representations of points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smtClean="0"/>
              <a:t>		-array of 4 scalars in homogeneous coordinates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b="1" smtClean="0">
                <a:latin typeface="Times New Roman" charset="0"/>
              </a:rPr>
              <a:t> 	u</a:t>
            </a:r>
            <a:r>
              <a:rPr lang="en-US" sz="2700" smtClean="0"/>
              <a:t>, </a:t>
            </a:r>
            <a:r>
              <a:rPr lang="en-US" sz="2700" b="1" smtClean="0">
                <a:latin typeface="Times New Roman" charset="0"/>
              </a:rPr>
              <a:t>v</a:t>
            </a:r>
            <a:r>
              <a:rPr lang="en-US" sz="2700" smtClean="0"/>
              <a:t>, </a:t>
            </a:r>
            <a:r>
              <a:rPr lang="en-US" sz="2700" b="1" smtClean="0">
                <a:latin typeface="Times New Roman" charset="0"/>
              </a:rPr>
              <a:t>w</a:t>
            </a:r>
            <a:r>
              <a:rPr lang="en-US" sz="2700" smtClean="0"/>
              <a:t>: representations of points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smtClean="0"/>
              <a:t>		-array of 4 scalars in homogeneous coordinates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smtClean="0"/>
              <a:t>Translation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Move (translate, displace) a point to a new location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Displacement determined by a vector </a:t>
            </a:r>
            <a:r>
              <a:rPr lang="en-US" dirty="0" smtClean="0">
                <a:latin typeface="Times New Roman" charset="0"/>
              </a:rPr>
              <a:t>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Three degrees of freedom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P’=</a:t>
            </a:r>
            <a:r>
              <a:rPr lang="en-US" dirty="0" err="1" smtClean="0"/>
              <a:t>P+d</a:t>
            </a:r>
            <a:endParaRPr lang="en-US" dirty="0" smtClean="0"/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692401" y="3066514"/>
            <a:ext cx="30008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4927601" y="1923514"/>
            <a:ext cx="35137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P’</a:t>
            </a:r>
          </a:p>
        </p:txBody>
      </p:sp>
      <p:sp>
        <p:nvSpPr>
          <p:cNvPr id="21512" name="Oval 6"/>
          <p:cNvSpPr>
            <a:spLocks noChangeArrowheads="1"/>
          </p:cNvSpPr>
          <p:nvPr/>
        </p:nvSpPr>
        <p:spPr bwMode="auto">
          <a:xfrm>
            <a:off x="3021013" y="3321308"/>
            <a:ext cx="152400" cy="114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7"/>
          <p:cNvSpPr>
            <a:spLocks noChangeArrowheads="1"/>
          </p:cNvSpPr>
          <p:nvPr/>
        </p:nvSpPr>
        <p:spPr bwMode="auto">
          <a:xfrm>
            <a:off x="4849813" y="2178308"/>
            <a:ext cx="152400" cy="114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8"/>
          <p:cNvSpPr>
            <a:spLocks noChangeShapeType="1"/>
          </p:cNvSpPr>
          <p:nvPr/>
        </p:nvSpPr>
        <p:spPr bwMode="auto">
          <a:xfrm flipV="1">
            <a:off x="3173413" y="2283718"/>
            <a:ext cx="1676400" cy="1028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4148138" y="2666464"/>
            <a:ext cx="31130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 many ways?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352550"/>
            <a:ext cx="8153400" cy="1075184"/>
          </a:xfrm>
        </p:spPr>
        <p:txBody>
          <a:bodyPr>
            <a:normAutofit fontScale="92500" lnSpcReduction="20000"/>
          </a:bodyPr>
          <a:lstStyle/>
          <a:p>
            <a:r>
              <a:rPr lang="en-US" sz="2700" dirty="0" smtClean="0"/>
              <a:t>Although we can move a point to a new location in infinite ways, when we move many points there is usually only one way</a:t>
            </a:r>
          </a:p>
        </p:txBody>
      </p:sp>
      <p:pic>
        <p:nvPicPr>
          <p:cNvPr id="22534" name="Picture 5" descr="C:\BOOK\OpenGL\Paul Final\Art\jpeg\AN04F35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2343150"/>
            <a:ext cx="21113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 descr="C:\BOOK\OpenGL\Paul Final\Art\jpeg\AN04F35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114550"/>
            <a:ext cx="4237038" cy="216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143000" y="4171950"/>
            <a:ext cx="74411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object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191001" y="4241007"/>
            <a:ext cx="324435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translation: every point displaced</a:t>
            </a:r>
          </a:p>
          <a:p>
            <a:r>
              <a:rPr lang="en-US"/>
              <a:t>        by same vector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Translation Using Representations</a:t>
            </a:r>
          </a:p>
        </p:txBody>
      </p:sp>
      <p:sp>
        <p:nvSpPr>
          <p:cNvPr id="23557" name="Rectangle 1027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Using the homogeneous coordinate representation in some frame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imes New Roman" charset="0"/>
              </a:rPr>
              <a:t>     p </a:t>
            </a:r>
            <a:r>
              <a:rPr lang="en-US" smtClean="0">
                <a:latin typeface="Times New Roman" charset="0"/>
              </a:rPr>
              <a:t>= [ x y z 1]</a:t>
            </a:r>
            <a:r>
              <a:rPr lang="en-US" baseline="30000" smtClean="0">
                <a:latin typeface="Times New Roman" charset="0"/>
              </a:rPr>
              <a:t>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imes New Roman" charset="0"/>
              </a:rPr>
              <a:t>     p</a:t>
            </a:r>
            <a:r>
              <a:rPr lang="en-US" smtClean="0">
                <a:latin typeface="Times New Roman" charset="0"/>
              </a:rPr>
              <a:t>’ = [x’ y’ z’ 1]</a:t>
            </a:r>
            <a:r>
              <a:rPr lang="en-US" baseline="30000" smtClean="0">
                <a:latin typeface="Times New Roman" charset="0"/>
              </a:rPr>
              <a:t>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imes New Roman" charset="0"/>
              </a:rPr>
              <a:t>     d </a:t>
            </a:r>
            <a:r>
              <a:rPr lang="en-US" smtClean="0">
                <a:latin typeface="Times New Roman" charset="0"/>
              </a:rPr>
              <a:t>= [dx dy dz 0]</a:t>
            </a:r>
            <a:r>
              <a:rPr lang="en-US" baseline="30000" smtClean="0">
                <a:latin typeface="Times New Roman" charset="0"/>
              </a:rPr>
              <a:t>T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Hence</a:t>
            </a:r>
            <a:r>
              <a:rPr lang="en-US" b="1" smtClean="0">
                <a:latin typeface="Times New Roman" charset="0"/>
              </a:rPr>
              <a:t> p</a:t>
            </a:r>
            <a:r>
              <a:rPr lang="en-US" smtClean="0">
                <a:latin typeface="Times New Roman" charset="0"/>
              </a:rPr>
              <a:t>’ = </a:t>
            </a:r>
            <a:r>
              <a:rPr lang="en-US" b="1" smtClean="0">
                <a:latin typeface="Times New Roman" charset="0"/>
              </a:rPr>
              <a:t>p</a:t>
            </a:r>
            <a:r>
              <a:rPr lang="en-US" smtClean="0">
                <a:latin typeface="Times New Roman" charset="0"/>
              </a:rPr>
              <a:t> + </a:t>
            </a:r>
            <a:r>
              <a:rPr lang="en-US" b="1" smtClean="0">
                <a:latin typeface="Times New Roman" charset="0"/>
              </a:rPr>
              <a:t>d </a:t>
            </a:r>
            <a:r>
              <a:rPr lang="en-US" smtClean="0"/>
              <a:t>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Times New Roman" charset="0"/>
              </a:rPr>
              <a:t>     x’ = x + d</a:t>
            </a:r>
            <a:r>
              <a:rPr lang="en-US" sz="4300" baseline="-25000" smtClean="0">
                <a:latin typeface="Times New Roman" charset="0"/>
              </a:rPr>
              <a:t>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Times New Roman" charset="0"/>
              </a:rPr>
              <a:t>     y’ = y + d</a:t>
            </a:r>
            <a:r>
              <a:rPr lang="en-US" sz="4300" baseline="-25000" smtClean="0">
                <a:latin typeface="Times New Roman" charset="0"/>
              </a:rPr>
              <a:t>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Times New Roman" charset="0"/>
              </a:rPr>
              <a:t>     z’ = z + d</a:t>
            </a:r>
            <a:r>
              <a:rPr lang="en-US" sz="4300" baseline="-25000" smtClean="0">
                <a:latin typeface="Times New Roman" charset="0"/>
              </a:rPr>
              <a:t>z</a:t>
            </a:r>
          </a:p>
        </p:txBody>
      </p:sp>
      <p:sp>
        <p:nvSpPr>
          <p:cNvPr id="23558" name="Line 1030"/>
          <p:cNvSpPr>
            <a:spLocks noChangeShapeType="1"/>
          </p:cNvSpPr>
          <p:nvPr/>
        </p:nvSpPr>
        <p:spPr bwMode="auto">
          <a:xfrm flipH="1" flipV="1">
            <a:off x="3575050" y="3479006"/>
            <a:ext cx="990600" cy="4000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59" name="Text Box 1031"/>
          <p:cNvSpPr txBox="1">
            <a:spLocks noChangeArrowheads="1"/>
          </p:cNvSpPr>
          <p:nvPr/>
        </p:nvSpPr>
        <p:spPr bwMode="auto">
          <a:xfrm>
            <a:off x="4565651" y="3429000"/>
            <a:ext cx="2956002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note that this expression is in </a:t>
            </a:r>
          </a:p>
          <a:p>
            <a:r>
              <a:rPr lang="en-US"/>
              <a:t>four dimensions and expresses</a:t>
            </a:r>
          </a:p>
          <a:p>
            <a:r>
              <a:rPr lang="en-US"/>
              <a:t>point = vector + point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Translation Matrix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We can also express translation using a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4 x 4 matrix </a:t>
            </a:r>
            <a:r>
              <a:rPr lang="en-US" sz="2400" b="1" smtClean="0">
                <a:latin typeface="Times New Roman" charset="0"/>
              </a:rPr>
              <a:t>T</a:t>
            </a:r>
            <a:r>
              <a:rPr lang="en-US" sz="2400" smtClean="0"/>
              <a:t> in homogeneous coordinates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imes New Roman" charset="0"/>
              </a:rPr>
              <a:t>p</a:t>
            </a:r>
            <a:r>
              <a:rPr lang="en-US" sz="2400" smtClean="0"/>
              <a:t>’=</a:t>
            </a:r>
            <a:r>
              <a:rPr lang="en-US" sz="2400" b="1" smtClean="0">
                <a:latin typeface="Times New Roman" charset="0"/>
              </a:rPr>
              <a:t>Tp</a:t>
            </a:r>
            <a:r>
              <a:rPr lang="en-US" sz="2400" smtClean="0"/>
              <a:t> where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imes New Roman" charset="0"/>
              </a:rPr>
              <a:t>T </a:t>
            </a:r>
            <a:r>
              <a:rPr lang="en-US" sz="2400" smtClean="0"/>
              <a:t>= </a:t>
            </a:r>
            <a:r>
              <a:rPr lang="en-US" sz="2400" b="1" smtClean="0">
                <a:latin typeface="Times New Roman" charset="0"/>
              </a:rPr>
              <a:t>T</a:t>
            </a:r>
            <a:r>
              <a:rPr lang="en-US" sz="2400" smtClean="0"/>
              <a:t>(d</a:t>
            </a:r>
            <a:r>
              <a:rPr lang="en-US" sz="2400" baseline="-25000" smtClean="0"/>
              <a:t>x</a:t>
            </a:r>
            <a:r>
              <a:rPr lang="en-US" sz="2400" smtClean="0"/>
              <a:t>, d</a:t>
            </a:r>
            <a:r>
              <a:rPr lang="en-US" sz="2400" baseline="-25000" smtClean="0"/>
              <a:t>y</a:t>
            </a:r>
            <a:r>
              <a:rPr lang="en-US" sz="2400" smtClean="0"/>
              <a:t>, d</a:t>
            </a:r>
            <a:r>
              <a:rPr lang="en-US" sz="2400" baseline="-25000" smtClean="0"/>
              <a:t>z</a:t>
            </a:r>
            <a:r>
              <a:rPr lang="en-US" sz="2400" smtClean="0"/>
              <a:t>) =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This form is better for implementation because all affine transformations can be expressed this way and multiple transformations can be concatenated together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367089" y="2057400"/>
          <a:ext cx="2105025" cy="1496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965200" imgH="914400" progId="Equation.3">
                  <p:embed/>
                </p:oleObj>
              </mc:Choice>
              <mc:Fallback>
                <p:oleObj name="Equation" r:id="rId3" imgW="96520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9" y="2057400"/>
                        <a:ext cx="2105025" cy="14966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Hidden-Surface Removal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want to see only those surfaces in front of other surfaces</a:t>
            </a:r>
          </a:p>
          <a:p>
            <a:r>
              <a:rPr lang="en-US" sz="2400" dirty="0" smtClean="0"/>
              <a:t>OpenGL uses a </a:t>
            </a:r>
            <a:r>
              <a:rPr lang="en-US" sz="2400" i="1" dirty="0" smtClean="0"/>
              <a:t>hidden-surface</a:t>
            </a:r>
            <a:r>
              <a:rPr lang="en-US" sz="2400" dirty="0" smtClean="0"/>
              <a:t> method called the </a:t>
            </a:r>
            <a:r>
              <a:rPr lang="en-US" sz="2400" i="1" dirty="0" smtClean="0"/>
              <a:t>z</a:t>
            </a:r>
            <a:r>
              <a:rPr lang="en-US" sz="2400" dirty="0" smtClean="0"/>
              <a:t>-buffer algorithm that saves depth information as objects are rendered so that only the front objects appear in the image</a:t>
            </a:r>
          </a:p>
        </p:txBody>
      </p:sp>
      <p:pic>
        <p:nvPicPr>
          <p:cNvPr id="34822" name="Picture 5" descr="an02f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214692"/>
            <a:ext cx="2878138" cy="1582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Rotation (2D)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352550"/>
            <a:ext cx="8153400" cy="859160"/>
          </a:xfrm>
        </p:spPr>
        <p:txBody>
          <a:bodyPr>
            <a:normAutofit fontScale="92500" lnSpcReduction="10000"/>
          </a:bodyPr>
          <a:lstStyle/>
          <a:p>
            <a:r>
              <a:rPr lang="en-US" sz="2700" dirty="0" smtClean="0"/>
              <a:t>Consider rotation about the origin by </a:t>
            </a:r>
            <a:r>
              <a:rPr lang="en-US" sz="2700" dirty="0" smtClean="0">
                <a:latin typeface="Symbol" charset="2"/>
              </a:rPr>
              <a:t>q</a:t>
            </a:r>
            <a:r>
              <a:rPr lang="en-US" sz="2700" dirty="0" smtClean="0"/>
              <a:t> degrees</a:t>
            </a:r>
          </a:p>
          <a:p>
            <a:pPr lvl="1"/>
            <a:r>
              <a:rPr lang="en-US" dirty="0" smtClean="0"/>
              <a:t>radius stays the same, angle increases by </a:t>
            </a:r>
            <a:r>
              <a:rPr lang="en-US" i="1" dirty="0" smtClean="0">
                <a:latin typeface="Symbol" charset="2"/>
              </a:rPr>
              <a:t>q</a:t>
            </a:r>
          </a:p>
        </p:txBody>
      </p:sp>
      <p:pic>
        <p:nvPicPr>
          <p:cNvPr id="25606" name="Picture 7" descr="AN04F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1" y="2343150"/>
            <a:ext cx="2530475" cy="205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4876801" y="2971800"/>
            <a:ext cx="2153154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x</a:t>
            </a:r>
            <a:r>
              <a:rPr lang="en-US" smtClean="0"/>
              <a:t>’ = x </a:t>
            </a:r>
            <a:r>
              <a:rPr lang="en-US"/>
              <a:t>cos </a:t>
            </a:r>
            <a:r>
              <a:rPr lang="en-US">
                <a:latin typeface="Symbol" charset="2"/>
              </a:rPr>
              <a:t>q</a:t>
            </a:r>
            <a:r>
              <a:rPr lang="en-US"/>
              <a:t> </a:t>
            </a:r>
            <a:r>
              <a:rPr lang="en-US" smtClean="0"/>
              <a:t>– y </a:t>
            </a:r>
            <a:r>
              <a:rPr lang="en-US"/>
              <a:t>sin </a:t>
            </a:r>
            <a:r>
              <a:rPr lang="en-US">
                <a:latin typeface="Symbol" charset="2"/>
              </a:rPr>
              <a:t>q</a:t>
            </a:r>
          </a:p>
          <a:p>
            <a:r>
              <a:rPr lang="en-US"/>
              <a:t>y</a:t>
            </a:r>
            <a:r>
              <a:rPr lang="en-US" smtClean="0"/>
              <a:t>’ = </a:t>
            </a:r>
            <a:r>
              <a:rPr lang="en-US"/>
              <a:t>x sin </a:t>
            </a:r>
            <a:r>
              <a:rPr lang="en-US">
                <a:latin typeface="Symbol" charset="2"/>
              </a:rPr>
              <a:t>q</a:t>
            </a:r>
            <a:r>
              <a:rPr lang="en-US"/>
              <a:t> + y cos </a:t>
            </a:r>
            <a:r>
              <a:rPr lang="en-US">
                <a:latin typeface="Symbol" charset="2"/>
              </a:rPr>
              <a:t>q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4953000" y="3829050"/>
            <a:ext cx="1188146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x = r cos </a:t>
            </a:r>
            <a:r>
              <a:rPr lang="en-US">
                <a:latin typeface="Symbol" charset="2"/>
              </a:rPr>
              <a:t>f</a:t>
            </a:r>
          </a:p>
          <a:p>
            <a:r>
              <a:rPr lang="en-US"/>
              <a:t>y = r sin </a:t>
            </a:r>
            <a:r>
              <a:rPr lang="en-US">
                <a:latin typeface="Symbol" charset="2"/>
              </a:rPr>
              <a:t>f</a:t>
            </a:r>
          </a:p>
        </p:txBody>
      </p:sp>
      <p:sp>
        <p:nvSpPr>
          <p:cNvPr id="25609" name="Line 10"/>
          <p:cNvSpPr>
            <a:spLocks noChangeShapeType="1"/>
          </p:cNvSpPr>
          <p:nvPr/>
        </p:nvSpPr>
        <p:spPr bwMode="auto">
          <a:xfrm flipH="1" flipV="1">
            <a:off x="3886200" y="3714750"/>
            <a:ext cx="838200" cy="342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3563888" y="2067694"/>
            <a:ext cx="1741182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dirty="0"/>
              <a:t>x </a:t>
            </a:r>
            <a:r>
              <a:rPr lang="en-US" dirty="0" smtClean="0"/>
              <a:t>‘= </a:t>
            </a:r>
            <a:r>
              <a:rPr lang="en-US" dirty="0"/>
              <a:t>r </a:t>
            </a:r>
            <a:r>
              <a:rPr lang="en-US" dirty="0" err="1"/>
              <a:t>cos</a:t>
            </a:r>
            <a:r>
              <a:rPr lang="en-US" dirty="0"/>
              <a:t> (</a:t>
            </a:r>
            <a:r>
              <a:rPr lang="en-US" dirty="0">
                <a:latin typeface="Symbol" charset="2"/>
              </a:rPr>
              <a:t>f + q)</a:t>
            </a:r>
          </a:p>
          <a:p>
            <a:r>
              <a:rPr lang="en-US" dirty="0"/>
              <a:t>y </a:t>
            </a:r>
            <a:r>
              <a:rPr lang="en-US" dirty="0" smtClean="0"/>
              <a:t>‘= </a:t>
            </a:r>
            <a:r>
              <a:rPr lang="en-US" dirty="0"/>
              <a:t>r sin (</a:t>
            </a:r>
            <a:r>
              <a:rPr lang="en-US" dirty="0">
                <a:latin typeface="Symbol" charset="2"/>
              </a:rPr>
              <a:t>f + q)</a:t>
            </a:r>
          </a:p>
        </p:txBody>
      </p:sp>
      <p:sp>
        <p:nvSpPr>
          <p:cNvPr id="25611" name="Line 12"/>
          <p:cNvSpPr>
            <a:spLocks noChangeShapeType="1"/>
          </p:cNvSpPr>
          <p:nvPr/>
        </p:nvSpPr>
        <p:spPr bwMode="auto">
          <a:xfrm flipH="1">
            <a:off x="3124200" y="2286000"/>
            <a:ext cx="381000" cy="4000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Rotation about the </a:t>
            </a:r>
            <a:r>
              <a:rPr lang="en-US" smtClean="0">
                <a:latin typeface="Times New Roman" charset="0"/>
              </a:rPr>
              <a:t>z</a:t>
            </a:r>
            <a:r>
              <a:rPr lang="en-US" smtClean="0"/>
              <a:t> axis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700" dirty="0" smtClean="0"/>
              <a:t>Rotation about </a:t>
            </a:r>
            <a:r>
              <a:rPr lang="en-US" sz="2700" dirty="0" smtClean="0">
                <a:latin typeface="Times New Roman" charset="0"/>
              </a:rPr>
              <a:t>z</a:t>
            </a:r>
            <a:r>
              <a:rPr lang="en-US" sz="2700" dirty="0" smtClean="0"/>
              <a:t> axis in three dimensions leaves all points with the same </a:t>
            </a:r>
            <a:r>
              <a:rPr lang="en-US" sz="2700" dirty="0" smtClean="0">
                <a:latin typeface="Times New Roman" charset="0"/>
              </a:rPr>
              <a:t>z</a:t>
            </a:r>
          </a:p>
          <a:p>
            <a:pPr lvl="1"/>
            <a:r>
              <a:rPr lang="en-US" dirty="0" smtClean="0"/>
              <a:t>Equivalent to rotation in two dimensions in planes of constant </a:t>
            </a:r>
            <a:r>
              <a:rPr lang="en-US" dirty="0" smtClean="0">
                <a:latin typeface="Times New Roman" charset="0"/>
              </a:rPr>
              <a:t>z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 in homogeneous coordinates</a:t>
            </a:r>
          </a:p>
          <a:p>
            <a:pPr lvl="1">
              <a:buFontTx/>
              <a:buNone/>
            </a:pPr>
            <a:r>
              <a:rPr lang="en-US" b="1" dirty="0" smtClean="0">
                <a:latin typeface="Times New Roman" charset="0"/>
              </a:rPr>
              <a:t>        p</a:t>
            </a:r>
            <a:r>
              <a:rPr lang="en-US" dirty="0" smtClean="0"/>
              <a:t>’=</a:t>
            </a:r>
            <a:r>
              <a:rPr lang="en-US" b="1" dirty="0" err="1" smtClean="0">
                <a:latin typeface="Times New Roman" charset="0"/>
              </a:rPr>
              <a:t>R</a:t>
            </a:r>
            <a:r>
              <a:rPr lang="en-US" sz="4200" b="1" baseline="-25000" dirty="0" err="1" smtClean="0">
                <a:latin typeface="Times New Roman" charset="0"/>
              </a:rPr>
              <a:t>z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n-US" dirty="0" smtClean="0">
                <a:latin typeface="Symbol" charset="2"/>
              </a:rPr>
              <a:t>q</a:t>
            </a:r>
            <a:r>
              <a:rPr lang="en-US" dirty="0" smtClean="0">
                <a:latin typeface="Times New Roman" charset="0"/>
              </a:rPr>
              <a:t>)</a:t>
            </a:r>
            <a:r>
              <a:rPr lang="en-US" b="1" dirty="0" smtClean="0">
                <a:latin typeface="Times New Roman" charset="0"/>
              </a:rPr>
              <a:t>p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2057400" y="2451541"/>
            <a:ext cx="2803973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400" dirty="0"/>
              <a:t>x</a:t>
            </a:r>
            <a:r>
              <a:rPr lang="en-US" sz="2400" dirty="0" smtClean="0"/>
              <a:t>’ = x </a:t>
            </a:r>
            <a:r>
              <a:rPr lang="en-US" sz="2400" dirty="0" err="1"/>
              <a:t>cos</a:t>
            </a:r>
            <a:r>
              <a:rPr lang="en-US" sz="2400" dirty="0"/>
              <a:t> </a:t>
            </a:r>
            <a:r>
              <a:rPr lang="en-US" sz="2400" dirty="0">
                <a:latin typeface="Symbol" charset="2"/>
              </a:rPr>
              <a:t>q</a:t>
            </a:r>
            <a:r>
              <a:rPr lang="en-US" sz="2400" dirty="0"/>
              <a:t> –y sin </a:t>
            </a:r>
            <a:r>
              <a:rPr lang="en-US" sz="2400" dirty="0">
                <a:latin typeface="Symbol" charset="2"/>
              </a:rPr>
              <a:t>q</a:t>
            </a:r>
          </a:p>
          <a:p>
            <a:r>
              <a:rPr lang="en-US" sz="2400" dirty="0"/>
              <a:t>y’ = x sin </a:t>
            </a:r>
            <a:r>
              <a:rPr lang="en-US" sz="2400" dirty="0">
                <a:latin typeface="Symbol" charset="2"/>
              </a:rPr>
              <a:t>q</a:t>
            </a:r>
            <a:r>
              <a:rPr lang="en-US" sz="2400" dirty="0"/>
              <a:t> + y </a:t>
            </a:r>
            <a:r>
              <a:rPr lang="en-US" sz="2400" dirty="0" err="1"/>
              <a:t>cos</a:t>
            </a:r>
            <a:r>
              <a:rPr lang="en-US" sz="2400" dirty="0"/>
              <a:t> </a:t>
            </a:r>
            <a:r>
              <a:rPr lang="en-US" sz="2400" dirty="0">
                <a:latin typeface="Symbol" charset="2"/>
              </a:rPr>
              <a:t>q</a:t>
            </a:r>
          </a:p>
          <a:p>
            <a:r>
              <a:rPr lang="en-US" sz="2400" dirty="0"/>
              <a:t>z’ </a:t>
            </a:r>
            <a:r>
              <a:rPr lang="en-US" sz="2400" dirty="0" smtClean="0"/>
              <a:t>= z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Rotation Matrix</a:t>
            </a:r>
          </a:p>
        </p:txBody>
      </p:sp>
      <p:sp>
        <p:nvSpPr>
          <p:cNvPr id="27654" name="Text Box 6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Times New Roman" charset="0"/>
              </a:rPr>
              <a:t>R</a:t>
            </a:r>
            <a:r>
              <a:rPr lang="en-US" sz="2400" smtClean="0">
                <a:latin typeface="Times New Roman" charset="0"/>
              </a:rPr>
              <a:t> = </a:t>
            </a:r>
            <a:r>
              <a:rPr lang="en-US" sz="2400" b="1" smtClean="0">
                <a:latin typeface="Times New Roman" charset="0"/>
              </a:rPr>
              <a:t>R</a:t>
            </a:r>
            <a:r>
              <a:rPr lang="en-US" sz="3200" baseline="-25000" smtClean="0">
                <a:latin typeface="Times New Roman" charset="0"/>
              </a:rPr>
              <a:t>z</a:t>
            </a:r>
            <a:r>
              <a:rPr lang="en-US" sz="2400" smtClean="0">
                <a:latin typeface="Times New Roman" charset="0"/>
              </a:rPr>
              <a:t>(</a:t>
            </a:r>
            <a:r>
              <a:rPr lang="en-US" sz="2400" smtClean="0">
                <a:latin typeface="Symbol" charset="2"/>
              </a:rPr>
              <a:t>q</a:t>
            </a:r>
            <a:r>
              <a:rPr lang="en-US" sz="2400" smtClean="0">
                <a:latin typeface="Times New Roman" charset="0"/>
              </a:rPr>
              <a:t>) =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228975" y="1943100"/>
          <a:ext cx="344805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1460500" imgH="914400" progId="Equation.3">
                  <p:embed/>
                </p:oleObj>
              </mc:Choice>
              <mc:Fallback>
                <p:oleObj name="Equation" r:id="rId3" imgW="146050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1943100"/>
                        <a:ext cx="3448050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Rotation about </a:t>
            </a:r>
            <a:r>
              <a:rPr lang="en-US" smtClean="0">
                <a:latin typeface="Times New Roman" charset="0"/>
              </a:rPr>
              <a:t>x</a:t>
            </a:r>
            <a:r>
              <a:rPr lang="en-US" smtClean="0"/>
              <a:t> and </a:t>
            </a:r>
            <a:r>
              <a:rPr lang="en-US" smtClean="0">
                <a:latin typeface="Times New Roman" charset="0"/>
              </a:rPr>
              <a:t>y</a:t>
            </a:r>
            <a:r>
              <a:rPr lang="en-US" smtClean="0"/>
              <a:t> axes</a:t>
            </a:r>
          </a:p>
        </p:txBody>
      </p:sp>
      <p:sp>
        <p:nvSpPr>
          <p:cNvPr id="2867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352550"/>
            <a:ext cx="8153400" cy="1075184"/>
          </a:xfrm>
        </p:spPr>
        <p:txBody>
          <a:bodyPr>
            <a:normAutofit fontScale="92500" lnSpcReduction="20000"/>
          </a:bodyPr>
          <a:lstStyle/>
          <a:p>
            <a:r>
              <a:rPr lang="en-US" sz="2700" dirty="0" smtClean="0"/>
              <a:t>Same argument as for rotation about </a:t>
            </a:r>
            <a:r>
              <a:rPr lang="en-US" sz="2700" i="1" dirty="0" smtClean="0"/>
              <a:t>z</a:t>
            </a:r>
            <a:r>
              <a:rPr lang="en-US" sz="2700" dirty="0" smtClean="0"/>
              <a:t> axis</a:t>
            </a:r>
          </a:p>
          <a:p>
            <a:pPr lvl="1"/>
            <a:r>
              <a:rPr lang="en-US" sz="2200" dirty="0" smtClean="0"/>
              <a:t>For rotation about </a:t>
            </a:r>
            <a:r>
              <a:rPr lang="en-US" sz="2200" i="1" dirty="0" smtClean="0">
                <a:latin typeface="Times New Roman" charset="0"/>
              </a:rPr>
              <a:t>x</a:t>
            </a:r>
            <a:r>
              <a:rPr lang="en-US" sz="2200" dirty="0" smtClean="0"/>
              <a:t> axis, </a:t>
            </a:r>
            <a:r>
              <a:rPr lang="en-US" sz="2200" i="1" dirty="0" smtClean="0">
                <a:latin typeface="Times New Roman" charset="0"/>
              </a:rPr>
              <a:t>x</a:t>
            </a:r>
            <a:r>
              <a:rPr lang="en-US" sz="2200" dirty="0" smtClean="0"/>
              <a:t> is unchanged</a:t>
            </a:r>
          </a:p>
          <a:p>
            <a:pPr lvl="1"/>
            <a:r>
              <a:rPr lang="en-US" sz="2200" dirty="0" smtClean="0"/>
              <a:t>For rotation about </a:t>
            </a:r>
            <a:r>
              <a:rPr lang="en-US" sz="2200" i="1" dirty="0" smtClean="0">
                <a:latin typeface="Times New Roman" charset="0"/>
              </a:rPr>
              <a:t>y</a:t>
            </a:r>
            <a:r>
              <a:rPr lang="en-US" sz="2200" dirty="0" smtClean="0"/>
              <a:t> axis, </a:t>
            </a:r>
            <a:r>
              <a:rPr lang="en-US" sz="2200" i="1" dirty="0" smtClean="0">
                <a:latin typeface="Times New Roman" charset="0"/>
              </a:rPr>
              <a:t>y</a:t>
            </a:r>
            <a:r>
              <a:rPr lang="en-US" sz="2200" dirty="0" smtClean="0"/>
              <a:t> is unchanged</a:t>
            </a:r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1524000" y="2942084"/>
            <a:ext cx="1752600" cy="514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/>
          <a:p>
            <a:pPr marL="190500" indent="-190500"/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R</a:t>
            </a:r>
            <a:r>
              <a:rPr lang="en-US" sz="3200" baseline="-25000"/>
              <a:t>x</a:t>
            </a:r>
            <a:r>
              <a:rPr lang="en-US"/>
              <a:t>(</a:t>
            </a:r>
            <a:r>
              <a:rPr lang="en-US">
                <a:latin typeface="Symbol" charset="2"/>
              </a:rPr>
              <a:t>q</a:t>
            </a:r>
            <a:r>
              <a:rPr lang="en-US"/>
              <a:t>) =</a:t>
            </a:r>
          </a:p>
        </p:txBody>
      </p:sp>
      <p:sp>
        <p:nvSpPr>
          <p:cNvPr id="28681" name="Text Box 5"/>
          <p:cNvSpPr txBox="1">
            <a:spLocks noChangeArrowheads="1"/>
          </p:cNvSpPr>
          <p:nvPr/>
        </p:nvSpPr>
        <p:spPr bwMode="auto">
          <a:xfrm>
            <a:off x="1600200" y="4199384"/>
            <a:ext cx="1752600" cy="514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/>
          <a:p>
            <a:pPr marL="190500" indent="-190500"/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R</a:t>
            </a:r>
            <a:r>
              <a:rPr lang="en-US" sz="3200" baseline="-25000"/>
              <a:t>y</a:t>
            </a:r>
            <a:r>
              <a:rPr lang="en-US"/>
              <a:t>(</a:t>
            </a:r>
            <a:r>
              <a:rPr lang="en-US">
                <a:latin typeface="Symbol" charset="2"/>
              </a:rPr>
              <a:t>q</a:t>
            </a:r>
            <a:r>
              <a:rPr lang="en-US"/>
              <a:t>) =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3248026" y="2427734"/>
          <a:ext cx="2619375" cy="127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1409700" imgH="914400" progId="Equation.3">
                  <p:embed/>
                </p:oleObj>
              </mc:Choice>
              <mc:Fallback>
                <p:oleObj name="Equation" r:id="rId3" imgW="140970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6" y="2427734"/>
                        <a:ext cx="2619375" cy="1275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322638" y="3856484"/>
          <a:ext cx="2620962" cy="127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1409700" imgH="914400" progId="Equation.3">
                  <p:embed/>
                </p:oleObj>
              </mc:Choice>
              <mc:Fallback>
                <p:oleObj name="Equation" r:id="rId5" imgW="140970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3856484"/>
                        <a:ext cx="2620962" cy="1275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</a:t>
            </a:r>
          </a:p>
        </p:txBody>
      </p:sp>
      <p:sp>
        <p:nvSpPr>
          <p:cNvPr id="29703" name="Text Box 8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endParaRPr lang="en-US" sz="2000" dirty="0" smtClean="0">
              <a:latin typeface="Times New Roman" charset="0"/>
            </a:endParaRPr>
          </a:p>
        </p:txBody>
      </p:sp>
      <p:pic>
        <p:nvPicPr>
          <p:cNvPr id="29702" name="Picture 5" descr="\\Angel\BOOK\OpenGL\Paul Final\Art\jpeg\AN04F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2881" y="1972170"/>
            <a:ext cx="3203575" cy="261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352800" y="3028950"/>
          <a:ext cx="2438400" cy="1587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4" imgW="1054100" imgH="914400" progId="Equation.3">
                  <p:embed/>
                </p:oleObj>
              </mc:Choice>
              <mc:Fallback>
                <p:oleObj name="Equation" r:id="rId4" imgW="105410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28950"/>
                        <a:ext cx="2438400" cy="1587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2286000" y="1600200"/>
            <a:ext cx="902811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x</a:t>
            </a:r>
            <a:r>
              <a:rPr lang="en-US" smtClean="0"/>
              <a:t>’ = s</a:t>
            </a:r>
            <a:r>
              <a:rPr lang="en-US" baseline="-25000" smtClean="0"/>
              <a:t>x</a:t>
            </a:r>
            <a:r>
              <a:rPr lang="en-US" smtClean="0"/>
              <a:t>x</a:t>
            </a:r>
            <a:endParaRPr lang="en-US"/>
          </a:p>
          <a:p>
            <a:r>
              <a:rPr lang="en-US"/>
              <a:t>y</a:t>
            </a:r>
            <a:r>
              <a:rPr lang="en-US" smtClean="0"/>
              <a:t>’ = s</a:t>
            </a:r>
            <a:r>
              <a:rPr lang="en-US" baseline="-25000" smtClean="0"/>
              <a:t>y</a:t>
            </a:r>
            <a:r>
              <a:rPr lang="en-US" smtClean="0"/>
              <a:t>x</a:t>
            </a:r>
            <a:endParaRPr lang="en-US"/>
          </a:p>
          <a:p>
            <a:r>
              <a:rPr lang="en-US"/>
              <a:t>z</a:t>
            </a:r>
            <a:r>
              <a:rPr lang="en-US" smtClean="0"/>
              <a:t>’ = s</a:t>
            </a:r>
            <a:r>
              <a:rPr lang="en-US" baseline="-25000" smtClean="0"/>
              <a:t>z</a:t>
            </a:r>
            <a:r>
              <a:rPr lang="en-US" smtClean="0"/>
              <a:t>x</a:t>
            </a:r>
            <a:endParaRPr lang="en-US"/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2286001" y="2571750"/>
            <a:ext cx="87235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 smtClean="0"/>
              <a:t>’ = </a:t>
            </a:r>
            <a:r>
              <a:rPr lang="en-US" b="1" smtClean="0"/>
              <a:t>Sp</a:t>
            </a:r>
            <a:endParaRPr lang="en-US" b="1"/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611560" y="1347614"/>
            <a:ext cx="594265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dirty="0">
                <a:latin typeface="Arial" charset="0"/>
              </a:rPr>
              <a:t>Expand or contract along each axis (fixed point of origin)</a:t>
            </a:r>
          </a:p>
        </p:txBody>
      </p:sp>
      <p:sp>
        <p:nvSpPr>
          <p:cNvPr id="9" name="Rectangle 8"/>
          <p:cNvSpPr/>
          <p:nvPr/>
        </p:nvSpPr>
        <p:spPr>
          <a:xfrm>
            <a:off x="1547664" y="3651870"/>
            <a:ext cx="1740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Times New Roman" charset="0"/>
              </a:rPr>
              <a:t>S </a:t>
            </a:r>
            <a:r>
              <a:rPr lang="en-US" dirty="0" smtClean="0">
                <a:latin typeface="Times New Roman" charset="0"/>
              </a:rPr>
              <a:t>= </a:t>
            </a:r>
            <a:r>
              <a:rPr lang="en-US" b="1" dirty="0" smtClean="0">
                <a:latin typeface="Times New Roman" charset="0"/>
              </a:rPr>
              <a:t>S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n-US" dirty="0" err="1" smtClean="0">
                <a:latin typeface="Times New Roman" charset="0"/>
              </a:rPr>
              <a:t>s</a:t>
            </a:r>
            <a:r>
              <a:rPr lang="en-US" baseline="-25000" dirty="0" err="1" smtClean="0">
                <a:latin typeface="Times New Roman" charset="0"/>
              </a:rPr>
              <a:t>x</a:t>
            </a:r>
            <a:r>
              <a:rPr lang="en-US" dirty="0" smtClean="0">
                <a:latin typeface="Times New Roman" charset="0"/>
              </a:rPr>
              <a:t>, </a:t>
            </a:r>
            <a:r>
              <a:rPr lang="en-US" dirty="0" err="1" smtClean="0">
                <a:latin typeface="Times New Roman" charset="0"/>
              </a:rPr>
              <a:t>s</a:t>
            </a:r>
            <a:r>
              <a:rPr lang="en-US" baseline="-25000" dirty="0" err="1" smtClean="0">
                <a:latin typeface="Times New Roman" charset="0"/>
              </a:rPr>
              <a:t>y</a:t>
            </a:r>
            <a:r>
              <a:rPr lang="en-US" dirty="0" smtClean="0">
                <a:latin typeface="Times New Roman" charset="0"/>
              </a:rPr>
              <a:t>, </a:t>
            </a:r>
            <a:r>
              <a:rPr lang="en-US" dirty="0" err="1" smtClean="0">
                <a:latin typeface="Times New Roman" charset="0"/>
              </a:rPr>
              <a:t>s</a:t>
            </a:r>
            <a:r>
              <a:rPr lang="en-US" baseline="-25000" dirty="0" err="1" smtClean="0">
                <a:latin typeface="Times New Roman" charset="0"/>
              </a:rPr>
              <a:t>z</a:t>
            </a:r>
            <a:r>
              <a:rPr lang="en-US" dirty="0" smtClean="0">
                <a:latin typeface="Times New Roman" charset="0"/>
              </a:rPr>
              <a:t>) 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Reflection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corresponds to negative scale factors</a:t>
            </a:r>
          </a:p>
        </p:txBody>
      </p:sp>
      <p:pic>
        <p:nvPicPr>
          <p:cNvPr id="30724" name="Picture 5" descr="\\Angel\BOOK\OpenGL\Paul Final\Art\jpeg\AN04F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887537"/>
            <a:ext cx="3778250" cy="298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6553200" y="2114550"/>
            <a:ext cx="88517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original</a:t>
            </a:r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874714" y="2088356"/>
            <a:ext cx="145103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x</a:t>
            </a:r>
            <a:r>
              <a:rPr lang="en-US"/>
              <a:t> = -1 s</a:t>
            </a:r>
            <a:r>
              <a:rPr lang="en-US" baseline="-25000"/>
              <a:t>y</a:t>
            </a:r>
            <a:r>
              <a:rPr lang="en-US"/>
              <a:t> = 1</a:t>
            </a:r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>
            <a:off x="787401" y="3657600"/>
            <a:ext cx="152798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x</a:t>
            </a:r>
            <a:r>
              <a:rPr lang="en-US"/>
              <a:t> = -1 s</a:t>
            </a:r>
            <a:r>
              <a:rPr lang="en-US" baseline="-25000"/>
              <a:t>y</a:t>
            </a:r>
            <a:r>
              <a:rPr lang="en-US"/>
              <a:t> = -1</a:t>
            </a:r>
          </a:p>
        </p:txBody>
      </p:sp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6248401" y="3657600"/>
            <a:ext cx="145103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x</a:t>
            </a:r>
            <a:r>
              <a:rPr lang="en-US"/>
              <a:t> = 1 s</a:t>
            </a:r>
            <a:r>
              <a:rPr lang="en-US" baseline="-25000"/>
              <a:t>y</a:t>
            </a:r>
            <a:r>
              <a:rPr lang="en-US"/>
              <a:t> = -1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Inverses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700" smtClean="0"/>
              <a:t>Although we could compute inverse matrices by general formulas, we can use simple geometric observations</a:t>
            </a:r>
          </a:p>
          <a:p>
            <a:pPr lvl="1"/>
            <a:r>
              <a:rPr lang="en-US" smtClean="0"/>
              <a:t>Translation: </a:t>
            </a:r>
            <a:r>
              <a:rPr lang="en-US" sz="2400" b="1" smtClean="0">
                <a:latin typeface="Times New Roman" charset="0"/>
              </a:rPr>
              <a:t>T</a:t>
            </a:r>
            <a:r>
              <a:rPr lang="en-US" sz="3200" baseline="30000" smtClean="0">
                <a:latin typeface="Times New Roman" charset="0"/>
              </a:rPr>
              <a:t>-1</a:t>
            </a:r>
            <a:r>
              <a:rPr lang="en-US" sz="2400" smtClean="0"/>
              <a:t>(d</a:t>
            </a:r>
            <a:r>
              <a:rPr lang="en-US" sz="2400" baseline="-25000" smtClean="0"/>
              <a:t>x</a:t>
            </a:r>
            <a:r>
              <a:rPr lang="en-US" sz="2400" smtClean="0"/>
              <a:t>, d</a:t>
            </a:r>
            <a:r>
              <a:rPr lang="en-US" sz="2400" baseline="-25000" smtClean="0"/>
              <a:t>y</a:t>
            </a:r>
            <a:r>
              <a:rPr lang="en-US" sz="2400" smtClean="0"/>
              <a:t>, d</a:t>
            </a:r>
            <a:r>
              <a:rPr lang="en-US" sz="2400" baseline="-25000" smtClean="0"/>
              <a:t>z</a:t>
            </a:r>
            <a:r>
              <a:rPr lang="en-US" sz="2400" smtClean="0"/>
              <a:t>)</a:t>
            </a:r>
            <a:r>
              <a:rPr lang="en-US" sz="2000" smtClean="0"/>
              <a:t> = </a:t>
            </a:r>
            <a:r>
              <a:rPr lang="en-US" sz="2000" b="1" smtClean="0">
                <a:latin typeface="Times New Roman" charset="0"/>
              </a:rPr>
              <a:t>T</a:t>
            </a:r>
            <a:r>
              <a:rPr lang="en-US" sz="2000" smtClean="0"/>
              <a:t>(-d</a:t>
            </a:r>
            <a:r>
              <a:rPr lang="en-US" sz="2000" baseline="-25000" smtClean="0"/>
              <a:t>x</a:t>
            </a:r>
            <a:r>
              <a:rPr lang="en-US" sz="2000" smtClean="0"/>
              <a:t>, -d</a:t>
            </a:r>
            <a:r>
              <a:rPr lang="en-US" sz="2000" baseline="-25000" smtClean="0"/>
              <a:t>y</a:t>
            </a:r>
            <a:r>
              <a:rPr lang="en-US" sz="2000" smtClean="0"/>
              <a:t>, -d</a:t>
            </a:r>
            <a:r>
              <a:rPr lang="en-US" sz="2000" baseline="-25000" smtClean="0"/>
              <a:t>z</a:t>
            </a:r>
            <a:r>
              <a:rPr lang="en-US" sz="2000" smtClean="0"/>
              <a:t>) </a:t>
            </a:r>
          </a:p>
          <a:p>
            <a:pPr lvl="1"/>
            <a:r>
              <a:rPr lang="en-US" smtClean="0"/>
              <a:t>Rotation: </a:t>
            </a:r>
            <a:r>
              <a:rPr lang="en-US" b="1" smtClean="0">
                <a:latin typeface="Times New Roman" charset="0"/>
              </a:rPr>
              <a:t>R</a:t>
            </a:r>
            <a:r>
              <a:rPr lang="en-US" smtClean="0">
                <a:latin typeface="Times New Roman" charset="0"/>
              </a:rPr>
              <a:t> </a:t>
            </a:r>
            <a:r>
              <a:rPr lang="en-US" sz="3200" baseline="30000" smtClean="0">
                <a:latin typeface="Times New Roman" charset="0"/>
              </a:rPr>
              <a:t>-1</a:t>
            </a:r>
            <a:r>
              <a:rPr lang="en-US" smtClean="0">
                <a:latin typeface="Times New Roman" charset="0"/>
              </a:rPr>
              <a:t>(</a:t>
            </a:r>
            <a:r>
              <a:rPr lang="en-US" smtClean="0">
                <a:latin typeface="Symbol" charset="2"/>
              </a:rPr>
              <a:t>q</a:t>
            </a:r>
            <a:r>
              <a:rPr lang="en-US" smtClean="0">
                <a:latin typeface="Times New Roman" charset="0"/>
              </a:rPr>
              <a:t>) = </a:t>
            </a:r>
            <a:r>
              <a:rPr lang="en-US" b="1" smtClean="0">
                <a:latin typeface="Times New Roman" charset="0"/>
              </a:rPr>
              <a:t>R</a:t>
            </a:r>
            <a:r>
              <a:rPr lang="en-US" smtClean="0">
                <a:latin typeface="Times New Roman" charset="0"/>
              </a:rPr>
              <a:t>(-</a:t>
            </a:r>
            <a:r>
              <a:rPr lang="en-US" smtClean="0">
                <a:latin typeface="Symbol" charset="2"/>
              </a:rPr>
              <a:t>q</a:t>
            </a:r>
            <a:r>
              <a:rPr lang="en-US" smtClean="0">
                <a:latin typeface="Times New Roman" charset="0"/>
              </a:rPr>
              <a:t>)</a:t>
            </a:r>
          </a:p>
          <a:p>
            <a:pPr lvl="2"/>
            <a:r>
              <a:rPr lang="en-US" sz="2500" smtClean="0">
                <a:latin typeface="Times New Roman" charset="0"/>
              </a:rPr>
              <a:t>Holds for any rotation matrix</a:t>
            </a:r>
          </a:p>
          <a:p>
            <a:pPr lvl="2"/>
            <a:r>
              <a:rPr lang="en-US" sz="2500" smtClean="0">
                <a:latin typeface="Times New Roman" charset="0"/>
              </a:rPr>
              <a:t>Note that since cos(-</a:t>
            </a:r>
            <a:r>
              <a:rPr lang="en-US" sz="2500" smtClean="0">
                <a:latin typeface="Symbol" charset="2"/>
              </a:rPr>
              <a:t>q</a:t>
            </a:r>
            <a:r>
              <a:rPr lang="en-US" sz="2500" smtClean="0">
                <a:latin typeface="Times New Roman" charset="0"/>
              </a:rPr>
              <a:t>) = cos(</a:t>
            </a:r>
            <a:r>
              <a:rPr lang="en-US" sz="2500" smtClean="0">
                <a:latin typeface="Symbol" charset="2"/>
              </a:rPr>
              <a:t>q</a:t>
            </a:r>
            <a:r>
              <a:rPr lang="en-US" sz="2500" smtClean="0">
                <a:latin typeface="Times New Roman" charset="0"/>
              </a:rPr>
              <a:t>) and sin(-</a:t>
            </a:r>
            <a:r>
              <a:rPr lang="en-US" sz="2500" smtClean="0">
                <a:latin typeface="Symbol" charset="2"/>
              </a:rPr>
              <a:t>q</a:t>
            </a:r>
            <a:r>
              <a:rPr lang="en-US" sz="2500" smtClean="0">
                <a:latin typeface="Times New Roman" charset="0"/>
              </a:rPr>
              <a:t>)=-sin(</a:t>
            </a:r>
            <a:r>
              <a:rPr lang="en-US" sz="2500" smtClean="0">
                <a:latin typeface="Symbol" charset="2"/>
              </a:rPr>
              <a:t>q</a:t>
            </a:r>
            <a:r>
              <a:rPr lang="en-US" sz="2500" smtClean="0">
                <a:latin typeface="Times New Roman" charset="0"/>
              </a:rPr>
              <a:t>)</a:t>
            </a:r>
          </a:p>
          <a:p>
            <a:pPr lvl="2">
              <a:buFontTx/>
              <a:buNone/>
            </a:pPr>
            <a:r>
              <a:rPr lang="en-US" sz="2400" b="1" smtClean="0">
                <a:latin typeface="Times New Roman" charset="0"/>
              </a:rPr>
              <a:t>R</a:t>
            </a:r>
            <a:r>
              <a:rPr lang="en-US" sz="2400" smtClean="0">
                <a:latin typeface="Times New Roman" charset="0"/>
              </a:rPr>
              <a:t> </a:t>
            </a:r>
            <a:r>
              <a:rPr lang="en-US" sz="3000" baseline="30000" smtClean="0">
                <a:latin typeface="Times New Roman" charset="0"/>
              </a:rPr>
              <a:t>-1</a:t>
            </a:r>
            <a:r>
              <a:rPr lang="en-US" sz="2400" smtClean="0">
                <a:latin typeface="Times New Roman" charset="0"/>
              </a:rPr>
              <a:t>(</a:t>
            </a:r>
            <a:r>
              <a:rPr lang="en-US" sz="2400" smtClean="0">
                <a:latin typeface="Symbol" charset="2"/>
              </a:rPr>
              <a:t>q</a:t>
            </a:r>
            <a:r>
              <a:rPr lang="en-US" sz="2400" smtClean="0">
                <a:latin typeface="Times New Roman" charset="0"/>
              </a:rPr>
              <a:t>) = </a:t>
            </a:r>
            <a:r>
              <a:rPr lang="en-US" sz="2400" b="1" smtClean="0">
                <a:latin typeface="Times New Roman" charset="0"/>
              </a:rPr>
              <a:t>R </a:t>
            </a:r>
            <a:r>
              <a:rPr lang="en-US" sz="3000" baseline="30000" smtClean="0">
                <a:latin typeface="Times New Roman" charset="0"/>
              </a:rPr>
              <a:t>T</a:t>
            </a:r>
            <a:r>
              <a:rPr lang="en-US" sz="2400" smtClean="0">
                <a:latin typeface="Times New Roman" charset="0"/>
              </a:rPr>
              <a:t>(</a:t>
            </a:r>
            <a:r>
              <a:rPr lang="en-US" sz="2400" smtClean="0">
                <a:latin typeface="Symbol" charset="2"/>
              </a:rPr>
              <a:t>q</a:t>
            </a:r>
            <a:r>
              <a:rPr lang="en-US" sz="2400" smtClean="0">
                <a:latin typeface="Times New Roman" charset="0"/>
              </a:rPr>
              <a:t>)</a:t>
            </a:r>
          </a:p>
          <a:p>
            <a:pPr lvl="1"/>
            <a:r>
              <a:rPr lang="en-US" sz="3000" smtClean="0">
                <a:latin typeface="Times New Roman" charset="0"/>
              </a:rPr>
              <a:t>Scaling: </a:t>
            </a:r>
            <a:r>
              <a:rPr lang="en-US" sz="2800" b="1" smtClean="0">
                <a:latin typeface="Times New Roman" charset="0"/>
              </a:rPr>
              <a:t>S</a:t>
            </a:r>
            <a:r>
              <a:rPr lang="en-US" sz="2800" baseline="30000" smtClean="0">
                <a:latin typeface="Times New Roman" charset="0"/>
              </a:rPr>
              <a:t>-1</a:t>
            </a:r>
            <a:r>
              <a:rPr lang="en-US" sz="2800" smtClean="0">
                <a:latin typeface="Times New Roman" charset="0"/>
              </a:rPr>
              <a:t>(s</a:t>
            </a:r>
            <a:r>
              <a:rPr lang="en-US" sz="2800" baseline="-25000" smtClean="0">
                <a:latin typeface="Times New Roman" charset="0"/>
              </a:rPr>
              <a:t>x</a:t>
            </a:r>
            <a:r>
              <a:rPr lang="en-US" sz="2800" smtClean="0">
                <a:latin typeface="Times New Roman" charset="0"/>
              </a:rPr>
              <a:t>, s</a:t>
            </a:r>
            <a:r>
              <a:rPr lang="en-US" sz="2800" baseline="-25000" smtClean="0">
                <a:latin typeface="Times New Roman" charset="0"/>
              </a:rPr>
              <a:t>y</a:t>
            </a:r>
            <a:r>
              <a:rPr lang="en-US" sz="2800" smtClean="0">
                <a:latin typeface="Times New Roman" charset="0"/>
              </a:rPr>
              <a:t>, s</a:t>
            </a:r>
            <a:r>
              <a:rPr lang="en-US" sz="2800" baseline="-25000" smtClean="0">
                <a:latin typeface="Times New Roman" charset="0"/>
              </a:rPr>
              <a:t>z</a:t>
            </a:r>
            <a:r>
              <a:rPr lang="en-US" sz="2800" smtClean="0">
                <a:latin typeface="Times New Roman" charset="0"/>
              </a:rPr>
              <a:t>)</a:t>
            </a:r>
            <a:r>
              <a:rPr lang="en-US" sz="2000" smtClean="0">
                <a:latin typeface="Times New Roman" charset="0"/>
              </a:rPr>
              <a:t> = </a:t>
            </a:r>
            <a:r>
              <a:rPr lang="en-US" sz="2800" b="1" smtClean="0">
                <a:latin typeface="Times New Roman" charset="0"/>
              </a:rPr>
              <a:t>S</a:t>
            </a:r>
            <a:r>
              <a:rPr lang="en-US" sz="2800" smtClean="0">
                <a:latin typeface="Times New Roman" charset="0"/>
              </a:rPr>
              <a:t>(1/s</a:t>
            </a:r>
            <a:r>
              <a:rPr lang="en-US" sz="2800" baseline="-25000" smtClean="0">
                <a:latin typeface="Times New Roman" charset="0"/>
              </a:rPr>
              <a:t>x</a:t>
            </a:r>
            <a:r>
              <a:rPr lang="en-US" sz="2800" smtClean="0">
                <a:latin typeface="Times New Roman" charset="0"/>
              </a:rPr>
              <a:t>, 1/s</a:t>
            </a:r>
            <a:r>
              <a:rPr lang="en-US" sz="2800" baseline="-25000" smtClean="0">
                <a:latin typeface="Times New Roman" charset="0"/>
              </a:rPr>
              <a:t>y</a:t>
            </a:r>
            <a:r>
              <a:rPr lang="en-US" sz="2800" smtClean="0">
                <a:latin typeface="Times New Roman" charset="0"/>
              </a:rPr>
              <a:t>, 1/s</a:t>
            </a:r>
            <a:r>
              <a:rPr lang="en-US" sz="2800" baseline="-25000" smtClean="0">
                <a:latin typeface="Times New Roman" charset="0"/>
              </a:rPr>
              <a:t>z</a:t>
            </a:r>
            <a:r>
              <a:rPr lang="en-US" sz="2800" smtClean="0">
                <a:latin typeface="Times New Roman" charset="0"/>
              </a:rPr>
              <a:t>)</a:t>
            </a:r>
            <a:r>
              <a:rPr lang="en-US" sz="2000" smtClean="0">
                <a:latin typeface="Times New Roman" charset="0"/>
              </a:rPr>
              <a:t> </a:t>
            </a:r>
            <a:endParaRPr lang="en-US" sz="3000" smtClean="0">
              <a:latin typeface="Times New Roman" charset="0"/>
            </a:endParaRPr>
          </a:p>
          <a:p>
            <a:pPr lvl="2">
              <a:buFontTx/>
              <a:buNone/>
            </a:pPr>
            <a:r>
              <a:rPr lang="en-US" sz="2400" smtClean="0">
                <a:latin typeface="Times New Roman" charset="0"/>
              </a:rPr>
              <a:t>			</a:t>
            </a:r>
            <a:endParaRPr lang="en-US" sz="2500" smtClean="0">
              <a:latin typeface="Times New Roman" charset="0"/>
            </a:endParaRPr>
          </a:p>
          <a:p>
            <a:pPr lvl="1"/>
            <a:endParaRPr lang="en-US" sz="3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Concatenation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700" smtClean="0"/>
              <a:t>We can form arbitrary affine transformation matrices by multiplying together rotation, translation, and scaling matrices</a:t>
            </a:r>
          </a:p>
          <a:p>
            <a:endParaRPr lang="en-US" sz="2700" smtClean="0"/>
          </a:p>
          <a:p>
            <a:r>
              <a:rPr lang="en-US" sz="2700" smtClean="0"/>
              <a:t>Because the same transformation is applied to many vertices, the cost of forming a matrix </a:t>
            </a:r>
            <a:r>
              <a:rPr lang="en-US" sz="2700" b="1" smtClean="0">
                <a:latin typeface="Times New Roman" charset="0"/>
              </a:rPr>
              <a:t>M </a:t>
            </a:r>
            <a:r>
              <a:rPr lang="en-US" sz="2700" smtClean="0">
                <a:latin typeface="Times New Roman" charset="0"/>
              </a:rPr>
              <a:t>= </a:t>
            </a:r>
            <a:r>
              <a:rPr lang="en-US" sz="2700" b="1" smtClean="0">
                <a:latin typeface="Times New Roman" charset="0"/>
              </a:rPr>
              <a:t>ABCD</a:t>
            </a:r>
            <a:r>
              <a:rPr lang="en-US" sz="2700" smtClean="0"/>
              <a:t> is not significant compared to the cost of computing </a:t>
            </a:r>
            <a:r>
              <a:rPr lang="en-US" sz="2700" b="1" smtClean="0">
                <a:latin typeface="Times New Roman" charset="0"/>
              </a:rPr>
              <a:t>Mp</a:t>
            </a:r>
            <a:r>
              <a:rPr lang="en-US" sz="2700" smtClean="0"/>
              <a:t> for many vertices </a:t>
            </a:r>
            <a:r>
              <a:rPr lang="en-US" sz="2700" b="1" smtClean="0">
                <a:latin typeface="Times New Roman" charset="0"/>
              </a:rPr>
              <a:t>p</a:t>
            </a:r>
          </a:p>
          <a:p>
            <a:endParaRPr lang="en-US" sz="2700" smtClean="0"/>
          </a:p>
          <a:p>
            <a:r>
              <a:rPr lang="en-US" sz="2700" smtClean="0"/>
              <a:t>The difficult part is how to form a desired transformation from the specifications in the application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 of Transformations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Note that matrix on the right is the first applied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Mathematically, the following are equivalent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imes New Roman" charset="0"/>
              </a:rPr>
              <a:t>        p</a:t>
            </a:r>
            <a:r>
              <a:rPr lang="en-US" smtClean="0">
                <a:latin typeface="Times New Roman" charset="0"/>
              </a:rPr>
              <a:t>’ = </a:t>
            </a:r>
            <a:r>
              <a:rPr lang="en-US" b="1" smtClean="0">
                <a:latin typeface="Times New Roman" charset="0"/>
              </a:rPr>
              <a:t>ABCp</a:t>
            </a:r>
            <a:r>
              <a:rPr lang="en-US" smtClean="0">
                <a:latin typeface="Times New Roman" charset="0"/>
              </a:rPr>
              <a:t> = </a:t>
            </a:r>
            <a:r>
              <a:rPr lang="en-US" b="1" smtClean="0">
                <a:latin typeface="Times New Roman" charset="0"/>
              </a:rPr>
              <a:t>A</a:t>
            </a:r>
            <a:r>
              <a:rPr lang="en-US" smtClean="0">
                <a:latin typeface="Times New Roman" charset="0"/>
              </a:rPr>
              <a:t>(</a:t>
            </a:r>
            <a:r>
              <a:rPr lang="en-US" b="1" smtClean="0">
                <a:latin typeface="Times New Roman" charset="0"/>
              </a:rPr>
              <a:t>B</a:t>
            </a:r>
            <a:r>
              <a:rPr lang="en-US" smtClean="0">
                <a:latin typeface="Times New Roman" charset="0"/>
              </a:rPr>
              <a:t>(</a:t>
            </a:r>
            <a:r>
              <a:rPr lang="en-US" b="1" smtClean="0">
                <a:latin typeface="Times New Roman" charset="0"/>
              </a:rPr>
              <a:t>Cp</a:t>
            </a:r>
            <a:r>
              <a:rPr lang="en-US" smtClean="0">
                <a:latin typeface="Times New Roman" charset="0"/>
              </a:rPr>
              <a:t>))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Note many references use column matrices to represent points. In terms of column matrices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imes New Roman" charset="0"/>
              </a:rPr>
              <a:t>         p</a:t>
            </a:r>
            <a:r>
              <a:rPr lang="en-US" baseline="30000" smtClean="0">
                <a:latin typeface="Times New Roman" charset="0"/>
              </a:rPr>
              <a:t>’T</a:t>
            </a:r>
            <a:r>
              <a:rPr lang="en-US" smtClean="0">
                <a:latin typeface="Times New Roman" charset="0"/>
              </a:rPr>
              <a:t> = </a:t>
            </a:r>
            <a:r>
              <a:rPr lang="en-US" b="1" smtClean="0">
                <a:latin typeface="Times New Roman" charset="0"/>
              </a:rPr>
              <a:t>p</a:t>
            </a:r>
            <a:r>
              <a:rPr lang="en-US" baseline="30000" smtClean="0">
                <a:latin typeface="Times New Roman" charset="0"/>
              </a:rPr>
              <a:t>T</a:t>
            </a:r>
            <a:r>
              <a:rPr lang="en-US" b="1" smtClean="0">
                <a:latin typeface="Times New Roman" charset="0"/>
              </a:rPr>
              <a:t>C</a:t>
            </a:r>
            <a:r>
              <a:rPr lang="en-US" baseline="30000" smtClean="0">
                <a:latin typeface="Times New Roman" charset="0"/>
              </a:rPr>
              <a:t>T</a:t>
            </a:r>
            <a:r>
              <a:rPr lang="en-US" b="1" smtClean="0">
                <a:latin typeface="Times New Roman" charset="0"/>
              </a:rPr>
              <a:t>B</a:t>
            </a:r>
            <a:r>
              <a:rPr lang="en-US" baseline="30000" smtClean="0">
                <a:latin typeface="Times New Roman" charset="0"/>
              </a:rPr>
              <a:t>T</a:t>
            </a:r>
            <a:r>
              <a:rPr lang="en-US" b="1" smtClean="0">
                <a:latin typeface="Times New Roman" charset="0"/>
              </a:rPr>
              <a:t>A</a:t>
            </a:r>
            <a:r>
              <a:rPr lang="en-US" baseline="30000" smtClean="0">
                <a:latin typeface="Times New Roman" charset="0"/>
              </a:rPr>
              <a:t>T</a:t>
            </a:r>
            <a:endParaRPr lang="en-US" smtClean="0">
              <a:latin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Rotation About the Origin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ymbol" charset="2"/>
              </a:rPr>
              <a:t>q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638800" y="3200400"/>
            <a:ext cx="2286000" cy="1428750"/>
            <a:chOff x="1344" y="1392"/>
            <a:chExt cx="1824" cy="1680"/>
          </a:xfrm>
        </p:grpSpPr>
        <p:sp>
          <p:nvSpPr>
            <p:cNvPr id="34831" name="Line 4"/>
            <p:cNvSpPr>
              <a:spLocks noChangeShapeType="1"/>
            </p:cNvSpPr>
            <p:nvPr/>
          </p:nvSpPr>
          <p:spPr bwMode="auto">
            <a:xfrm flipV="1">
              <a:off x="1824" y="1680"/>
              <a:ext cx="1248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4832" name="AutoShape 5"/>
            <p:cNvSpPr>
              <a:spLocks noChangeArrowheads="1"/>
            </p:cNvSpPr>
            <p:nvPr/>
          </p:nvSpPr>
          <p:spPr bwMode="auto">
            <a:xfrm flipH="1">
              <a:off x="2400" y="1776"/>
              <a:ext cx="288" cy="624"/>
            </a:xfrm>
            <a:custGeom>
              <a:avLst/>
              <a:gdLst>
                <a:gd name="T0" fmla="*/ 149 w 21600"/>
                <a:gd name="T1" fmla="*/ 0 h 21600"/>
                <a:gd name="T2" fmla="*/ 36 w 21600"/>
                <a:gd name="T3" fmla="*/ 295 h 21600"/>
                <a:gd name="T4" fmla="*/ 147 w 21600"/>
                <a:gd name="T5" fmla="*/ 156 h 21600"/>
                <a:gd name="T6" fmla="*/ 324 w 21600"/>
                <a:gd name="T7" fmla="*/ 312 h 21600"/>
                <a:gd name="T8" fmla="*/ 252 w 21600"/>
                <a:gd name="T9" fmla="*/ 468 h 21600"/>
                <a:gd name="T10" fmla="*/ 180 w 21600"/>
                <a:gd name="T11" fmla="*/ 31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965" y="5399"/>
                    <a:pt x="5613" y="7591"/>
                    <a:pt x="5413" y="10419"/>
                  </a:cubicBezTo>
                  <a:lnTo>
                    <a:pt x="26" y="10038"/>
                  </a:lnTo>
                  <a:cubicBezTo>
                    <a:pt x="426" y="4383"/>
                    <a:pt x="5130" y="-1"/>
                    <a:pt x="10800" y="0"/>
                  </a:cubicBezTo>
                  <a:cubicBezTo>
                    <a:pt x="16764" y="0"/>
                    <a:pt x="21599" y="4835"/>
                    <a:pt x="21599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Line 6"/>
            <p:cNvSpPr>
              <a:spLocks noChangeShapeType="1"/>
            </p:cNvSpPr>
            <p:nvPr/>
          </p:nvSpPr>
          <p:spPr bwMode="auto">
            <a:xfrm>
              <a:off x="1824" y="2496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4834" name="Line 7"/>
            <p:cNvSpPr>
              <a:spLocks noChangeShapeType="1"/>
            </p:cNvSpPr>
            <p:nvPr/>
          </p:nvSpPr>
          <p:spPr bwMode="auto">
            <a:xfrm flipV="1">
              <a:off x="1824" y="1392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4835" name="Line 8"/>
            <p:cNvSpPr>
              <a:spLocks noChangeShapeType="1"/>
            </p:cNvSpPr>
            <p:nvPr/>
          </p:nvSpPr>
          <p:spPr bwMode="auto">
            <a:xfrm flipH="1">
              <a:off x="1344" y="2496"/>
              <a:ext cx="48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34823" name="Text Box 11"/>
          <p:cNvSpPr txBox="1">
            <a:spLocks noChangeArrowheads="1"/>
          </p:cNvSpPr>
          <p:nvPr/>
        </p:nvSpPr>
        <p:spPr bwMode="auto">
          <a:xfrm>
            <a:off x="7924800" y="3886200"/>
            <a:ext cx="30008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i="1"/>
              <a:t>x</a:t>
            </a:r>
          </a:p>
        </p:txBody>
      </p:sp>
      <p:sp>
        <p:nvSpPr>
          <p:cNvPr id="34824" name="Text Box 12"/>
          <p:cNvSpPr txBox="1">
            <a:spLocks noChangeArrowheads="1"/>
          </p:cNvSpPr>
          <p:nvPr/>
        </p:nvSpPr>
        <p:spPr bwMode="auto">
          <a:xfrm>
            <a:off x="5257801" y="4457700"/>
            <a:ext cx="28565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i="1"/>
              <a:t>z</a:t>
            </a:r>
          </a:p>
        </p:txBody>
      </p:sp>
      <p:sp>
        <p:nvSpPr>
          <p:cNvPr id="34825" name="Text Box 13"/>
          <p:cNvSpPr txBox="1">
            <a:spLocks noChangeArrowheads="1"/>
          </p:cNvSpPr>
          <p:nvPr/>
        </p:nvSpPr>
        <p:spPr bwMode="auto">
          <a:xfrm>
            <a:off x="6096000" y="2857500"/>
            <a:ext cx="28565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i="1"/>
              <a:t>y</a:t>
            </a:r>
          </a:p>
        </p:txBody>
      </p:sp>
      <p:sp>
        <p:nvSpPr>
          <p:cNvPr id="34826" name="Text Box 14"/>
          <p:cNvSpPr txBox="1">
            <a:spLocks noChangeArrowheads="1"/>
          </p:cNvSpPr>
          <p:nvPr/>
        </p:nvSpPr>
        <p:spPr bwMode="auto">
          <a:xfrm>
            <a:off x="8001000" y="3143250"/>
            <a:ext cx="28565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i="1"/>
              <a:t>v</a:t>
            </a:r>
          </a:p>
        </p:txBody>
      </p:sp>
      <p:sp>
        <p:nvSpPr>
          <p:cNvPr id="34827" name="Text Box 15"/>
          <p:cNvSpPr txBox="1">
            <a:spLocks noChangeArrowheads="1"/>
          </p:cNvSpPr>
          <p:nvPr/>
        </p:nvSpPr>
        <p:spPr bwMode="auto">
          <a:xfrm>
            <a:off x="1023938" y="1310878"/>
            <a:ext cx="4583306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A rotation by </a:t>
            </a:r>
            <a:r>
              <a:rPr lang="en-US">
                <a:latin typeface="Symbol" charset="2"/>
              </a:rPr>
              <a:t>q</a:t>
            </a:r>
            <a:r>
              <a:rPr lang="en-US">
                <a:latin typeface="Arial" charset="0"/>
              </a:rPr>
              <a:t> about an arbitrary axis</a:t>
            </a:r>
          </a:p>
          <a:p>
            <a:r>
              <a:rPr lang="en-US">
                <a:latin typeface="Arial" charset="0"/>
              </a:rPr>
              <a:t>can be decomposed into the concatenation</a:t>
            </a:r>
          </a:p>
          <a:p>
            <a:r>
              <a:rPr lang="en-US">
                <a:latin typeface="Arial" charset="0"/>
              </a:rPr>
              <a:t>of rotations about the </a:t>
            </a:r>
            <a:r>
              <a:rPr lang="en-US" i="1">
                <a:latin typeface="Arial" charset="0"/>
              </a:rPr>
              <a:t>x</a:t>
            </a:r>
            <a:r>
              <a:rPr lang="en-US">
                <a:latin typeface="Arial" charset="0"/>
              </a:rPr>
              <a:t>, </a:t>
            </a:r>
            <a:r>
              <a:rPr lang="en-US" i="1">
                <a:latin typeface="Arial" charset="0"/>
              </a:rPr>
              <a:t>y</a:t>
            </a:r>
            <a:r>
              <a:rPr lang="en-US">
                <a:latin typeface="Arial" charset="0"/>
              </a:rPr>
              <a:t>, and </a:t>
            </a:r>
            <a:r>
              <a:rPr lang="en-US" i="1">
                <a:latin typeface="Arial" charset="0"/>
              </a:rPr>
              <a:t>z</a:t>
            </a:r>
            <a:r>
              <a:rPr lang="en-US">
                <a:latin typeface="Arial" charset="0"/>
              </a:rPr>
              <a:t> axes</a:t>
            </a:r>
          </a:p>
        </p:txBody>
      </p:sp>
      <p:sp>
        <p:nvSpPr>
          <p:cNvPr id="34828" name="Text Box 16"/>
          <p:cNvSpPr txBox="1">
            <a:spLocks noChangeArrowheads="1"/>
          </p:cNvSpPr>
          <p:nvPr/>
        </p:nvSpPr>
        <p:spPr bwMode="auto">
          <a:xfrm>
            <a:off x="1371600" y="2457450"/>
            <a:ext cx="4373313" cy="56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3100" b="1"/>
              <a:t>R</a:t>
            </a:r>
            <a:r>
              <a:rPr lang="en-US" sz="3100"/>
              <a:t>(</a:t>
            </a:r>
            <a:r>
              <a:rPr lang="en-US" sz="3100">
                <a:latin typeface="Symbol" charset="2"/>
              </a:rPr>
              <a:t>q</a:t>
            </a:r>
            <a:r>
              <a:rPr lang="en-US" sz="3100"/>
              <a:t>) = </a:t>
            </a:r>
            <a:r>
              <a:rPr lang="en-US" sz="3100" b="1"/>
              <a:t>R</a:t>
            </a:r>
            <a:r>
              <a:rPr lang="en-US" sz="3100" baseline="-25000"/>
              <a:t>z</a:t>
            </a:r>
            <a:r>
              <a:rPr lang="en-US" sz="3100"/>
              <a:t>(</a:t>
            </a:r>
            <a:r>
              <a:rPr lang="en-US" sz="3100">
                <a:latin typeface="Symbol" charset="2"/>
              </a:rPr>
              <a:t>q</a:t>
            </a:r>
            <a:r>
              <a:rPr lang="en-US" sz="3100" baseline="-25000"/>
              <a:t>z</a:t>
            </a:r>
            <a:r>
              <a:rPr lang="en-US" sz="3100"/>
              <a:t>) </a:t>
            </a:r>
            <a:r>
              <a:rPr lang="en-US" sz="3100" b="1"/>
              <a:t>R</a:t>
            </a:r>
            <a:r>
              <a:rPr lang="en-US" sz="3100" baseline="-25000"/>
              <a:t>y</a:t>
            </a:r>
            <a:r>
              <a:rPr lang="en-US" sz="3100"/>
              <a:t>(</a:t>
            </a:r>
            <a:r>
              <a:rPr lang="en-US" sz="3100">
                <a:latin typeface="Symbol" charset="2"/>
              </a:rPr>
              <a:t>q</a:t>
            </a:r>
            <a:r>
              <a:rPr lang="en-US" sz="3100" baseline="-25000"/>
              <a:t>y</a:t>
            </a:r>
            <a:r>
              <a:rPr lang="en-US" sz="3100"/>
              <a:t>) </a:t>
            </a:r>
            <a:r>
              <a:rPr lang="en-US" sz="3100" b="1"/>
              <a:t>R</a:t>
            </a:r>
            <a:r>
              <a:rPr lang="en-US" sz="3100" baseline="-25000"/>
              <a:t>x</a:t>
            </a:r>
            <a:r>
              <a:rPr lang="en-US" sz="3100"/>
              <a:t>(</a:t>
            </a:r>
            <a:r>
              <a:rPr lang="en-US" sz="3100">
                <a:latin typeface="Symbol" charset="2"/>
              </a:rPr>
              <a:t>q</a:t>
            </a:r>
            <a:r>
              <a:rPr lang="en-US" sz="3100" baseline="-25000"/>
              <a:t>x</a:t>
            </a:r>
            <a:r>
              <a:rPr lang="en-US" sz="3100"/>
              <a:t>) </a:t>
            </a:r>
          </a:p>
        </p:txBody>
      </p:sp>
      <p:sp>
        <p:nvSpPr>
          <p:cNvPr id="34829" name="Text Box 18"/>
          <p:cNvSpPr txBox="1">
            <a:spLocks noChangeArrowheads="1"/>
          </p:cNvSpPr>
          <p:nvPr/>
        </p:nvSpPr>
        <p:spPr bwMode="auto">
          <a:xfrm>
            <a:off x="838201" y="3314700"/>
            <a:ext cx="4940776" cy="5078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700">
                <a:latin typeface="Symbol" charset="2"/>
              </a:rPr>
              <a:t>q</a:t>
            </a:r>
            <a:r>
              <a:rPr lang="en-US" sz="2700" baseline="-25000"/>
              <a:t>x </a:t>
            </a:r>
            <a:r>
              <a:rPr lang="en-US" sz="2700">
                <a:latin typeface="Symbol" charset="2"/>
              </a:rPr>
              <a:t>q</a:t>
            </a:r>
            <a:r>
              <a:rPr lang="en-US" sz="2700" baseline="-25000"/>
              <a:t>y </a:t>
            </a:r>
            <a:r>
              <a:rPr lang="en-US" sz="2700">
                <a:latin typeface="Symbol" charset="2"/>
              </a:rPr>
              <a:t>q</a:t>
            </a:r>
            <a:r>
              <a:rPr lang="en-US" sz="2700" baseline="-25000"/>
              <a:t>z </a:t>
            </a:r>
            <a:r>
              <a:rPr lang="en-US" sz="2700"/>
              <a:t>are called the Euler angles</a:t>
            </a:r>
          </a:p>
        </p:txBody>
      </p:sp>
      <p:sp>
        <p:nvSpPr>
          <p:cNvPr id="34830" name="Text Box 19"/>
          <p:cNvSpPr txBox="1">
            <a:spLocks noChangeArrowheads="1"/>
          </p:cNvSpPr>
          <p:nvPr/>
        </p:nvSpPr>
        <p:spPr bwMode="auto">
          <a:xfrm>
            <a:off x="228600" y="3771900"/>
            <a:ext cx="4007187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Note that rotations do not commute</a:t>
            </a:r>
          </a:p>
          <a:p>
            <a:r>
              <a:rPr lang="en-US"/>
              <a:t>We can use rotations in another order but</a:t>
            </a:r>
          </a:p>
          <a:p>
            <a:r>
              <a:rPr lang="en-US"/>
              <a:t>with different angles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Using the </a:t>
            </a:r>
            <a:r>
              <a:rPr lang="en-US" i="1" smtClean="0"/>
              <a:t>z</a:t>
            </a:r>
            <a:r>
              <a:rPr lang="en-US" smtClean="0"/>
              <a:t>-buffer algorithm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700" dirty="0" smtClean="0"/>
              <a:t>The algorithm uses an extra buffer, the z-buffer, to store depth information as geometry travels down the pipeline</a:t>
            </a:r>
          </a:p>
          <a:p>
            <a:pPr>
              <a:lnSpc>
                <a:spcPct val="90000"/>
              </a:lnSpc>
            </a:pPr>
            <a:r>
              <a:rPr lang="id-ID" sz="2700" dirty="0" smtClean="0"/>
              <a:t>The z-buffer</a:t>
            </a:r>
            <a:r>
              <a:rPr lang="en-US" sz="2700" dirty="0" smtClean="0"/>
              <a:t> must be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Requested in </a:t>
            </a:r>
            <a:r>
              <a:rPr lang="en-US" b="1" dirty="0" err="1" smtClean="0">
                <a:latin typeface="Courier New" charset="0"/>
              </a:rPr>
              <a:t>main.c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b="1" dirty="0" err="1" smtClean="0">
                <a:latin typeface="Courier New" charset="0"/>
              </a:rPr>
              <a:t>glutInitDisplayMode</a:t>
            </a:r>
            <a:endParaRPr lang="en-US" b="1" dirty="0" smtClean="0">
              <a:latin typeface="Courier New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charset="0"/>
              </a:rPr>
              <a:t>  (GLUT_SINGLE | GLUT_RGB | GLUT_DEPTH)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Enabled in</a:t>
            </a:r>
            <a:r>
              <a:rPr lang="en-US" b="1" dirty="0" smtClean="0">
                <a:latin typeface="Courier New" charset="0"/>
              </a:rPr>
              <a:t> </a:t>
            </a:r>
            <a:r>
              <a:rPr lang="en-US" b="1" dirty="0" err="1" smtClean="0">
                <a:latin typeface="Courier New" charset="0"/>
              </a:rPr>
              <a:t>init.c</a:t>
            </a:r>
            <a:endParaRPr lang="en-US" b="1" dirty="0" smtClean="0">
              <a:latin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b="1" dirty="0" err="1" smtClean="0">
                <a:latin typeface="Courier New" charset="0"/>
              </a:rPr>
              <a:t>glEnable</a:t>
            </a:r>
            <a:r>
              <a:rPr lang="en-US" b="1" dirty="0" smtClean="0">
                <a:latin typeface="Courier New" charset="0"/>
              </a:rPr>
              <a:t>(GL_DEPTH_TEST)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Cleared in the display callback</a:t>
            </a:r>
          </a:p>
          <a:p>
            <a:pPr lvl="2">
              <a:lnSpc>
                <a:spcPct val="90000"/>
              </a:lnSpc>
            </a:pPr>
            <a:r>
              <a:rPr lang="en-US" b="1" dirty="0" err="1" smtClean="0">
                <a:latin typeface="Courier New" charset="0"/>
              </a:rPr>
              <a:t>glClear</a:t>
            </a:r>
            <a:r>
              <a:rPr lang="en-US" b="1" dirty="0" smtClean="0">
                <a:latin typeface="Courier New" charset="0"/>
              </a:rPr>
              <a:t>(GL_COLOR_BUFFER_BIT |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charset="0"/>
              </a:rPr>
              <a:t>   GL_DEPTH_BUFFER_BIT)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Rotation About a Fixed Point other than the Origin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700" smtClean="0"/>
              <a:t>Move fixed point to origin</a:t>
            </a:r>
          </a:p>
          <a:p>
            <a:pPr>
              <a:buFontTx/>
              <a:buNone/>
            </a:pPr>
            <a:r>
              <a:rPr lang="en-US" sz="2700" smtClean="0"/>
              <a:t>Rotate</a:t>
            </a:r>
          </a:p>
          <a:p>
            <a:pPr>
              <a:buFontTx/>
              <a:buNone/>
            </a:pPr>
            <a:r>
              <a:rPr lang="en-US" sz="2700" smtClean="0"/>
              <a:t>Move fixed point back</a:t>
            </a:r>
          </a:p>
          <a:p>
            <a:pPr>
              <a:buFontTx/>
              <a:buNone/>
            </a:pPr>
            <a:r>
              <a:rPr lang="en-US" sz="2700" b="1" smtClean="0">
                <a:latin typeface="Times New Roman" charset="0"/>
              </a:rPr>
              <a:t>M</a:t>
            </a:r>
            <a:r>
              <a:rPr lang="en-US" sz="2700" smtClean="0">
                <a:latin typeface="Times New Roman" charset="0"/>
              </a:rPr>
              <a:t> = </a:t>
            </a:r>
            <a:r>
              <a:rPr lang="en-US" sz="2700" b="1" smtClean="0">
                <a:latin typeface="Times New Roman" charset="0"/>
              </a:rPr>
              <a:t>T</a:t>
            </a:r>
            <a:r>
              <a:rPr lang="en-US" sz="2700" smtClean="0">
                <a:latin typeface="Times New Roman" charset="0"/>
              </a:rPr>
              <a:t>(p</a:t>
            </a:r>
            <a:r>
              <a:rPr lang="en-US" sz="2700" baseline="-25000" smtClean="0">
                <a:latin typeface="Times New Roman" charset="0"/>
              </a:rPr>
              <a:t>f</a:t>
            </a:r>
            <a:r>
              <a:rPr lang="en-US" sz="2700" smtClean="0">
                <a:latin typeface="Times New Roman" charset="0"/>
              </a:rPr>
              <a:t>) </a:t>
            </a:r>
            <a:r>
              <a:rPr lang="en-US" sz="2700" b="1" smtClean="0">
                <a:latin typeface="Times New Roman" charset="0"/>
              </a:rPr>
              <a:t>R</a:t>
            </a:r>
            <a:r>
              <a:rPr lang="en-US" sz="2700" smtClean="0">
                <a:latin typeface="Times New Roman" charset="0"/>
              </a:rPr>
              <a:t>(</a:t>
            </a:r>
            <a:r>
              <a:rPr lang="en-US" sz="2700" smtClean="0">
                <a:latin typeface="Symbol" charset="2"/>
              </a:rPr>
              <a:t>q</a:t>
            </a:r>
            <a:r>
              <a:rPr lang="en-US" sz="2700" smtClean="0">
                <a:latin typeface="Times New Roman" charset="0"/>
              </a:rPr>
              <a:t>) </a:t>
            </a:r>
            <a:r>
              <a:rPr lang="en-US" sz="2700" b="1" smtClean="0">
                <a:latin typeface="Times New Roman" charset="0"/>
              </a:rPr>
              <a:t>T</a:t>
            </a:r>
            <a:r>
              <a:rPr lang="en-US" sz="2700" smtClean="0">
                <a:latin typeface="Times New Roman" charset="0"/>
              </a:rPr>
              <a:t>(-p</a:t>
            </a:r>
            <a:r>
              <a:rPr lang="en-US" sz="2700" baseline="-25000" smtClean="0">
                <a:latin typeface="Times New Roman" charset="0"/>
              </a:rPr>
              <a:t>f</a:t>
            </a:r>
            <a:r>
              <a:rPr lang="en-US" sz="2700" smtClean="0">
                <a:latin typeface="Times New Roman" charset="0"/>
              </a:rPr>
              <a:t>)</a:t>
            </a:r>
          </a:p>
        </p:txBody>
      </p:sp>
      <p:pic>
        <p:nvPicPr>
          <p:cNvPr id="35846" name="Picture 5" descr="\\Angel\BOOK\OpenGL\Paul Final\Art\jpeg\AN04F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2971800"/>
            <a:ext cx="7745413" cy="165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Instancing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In modeling, we often start with a simple object centered at the origin, oriented with the axis, and at a standard size</a:t>
            </a:r>
          </a:p>
          <a:p>
            <a:r>
              <a:rPr lang="en-US" smtClean="0"/>
              <a:t>We apply an </a:t>
            </a:r>
            <a:r>
              <a:rPr lang="en-US" i="1" smtClean="0"/>
              <a:t>instance transformation</a:t>
            </a:r>
            <a:r>
              <a:rPr lang="en-US" smtClean="0"/>
              <a:t> to its vertices to </a:t>
            </a:r>
          </a:p>
          <a:p>
            <a:pPr>
              <a:buFontTx/>
              <a:buNone/>
            </a:pPr>
            <a:r>
              <a:rPr lang="en-US" sz="2700" smtClean="0"/>
              <a:t>		Scale </a:t>
            </a:r>
          </a:p>
          <a:p>
            <a:pPr>
              <a:buFontTx/>
              <a:buNone/>
            </a:pPr>
            <a:r>
              <a:rPr lang="en-US" sz="2700" smtClean="0"/>
              <a:t>		Orient</a:t>
            </a:r>
          </a:p>
          <a:p>
            <a:pPr>
              <a:buFontTx/>
              <a:buNone/>
            </a:pPr>
            <a:r>
              <a:rPr lang="en-US" sz="2700" smtClean="0"/>
              <a:t>		Locate </a:t>
            </a:r>
          </a:p>
        </p:txBody>
      </p:sp>
      <p:pic>
        <p:nvPicPr>
          <p:cNvPr id="36870" name="Picture 5" descr="\\Angel\BOOK\OpenGL\Paul Final\Art\jpeg\AN04F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3163217"/>
            <a:ext cx="2667000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Programming di Kelas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Lab 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62</a:t>
            </a:fld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4686300"/>
            <a:ext cx="5580112" cy="189706"/>
          </a:xfrm>
        </p:spPr>
        <p:txBody>
          <a:bodyPr/>
          <a:lstStyle/>
          <a:p>
            <a:r>
              <a:rPr lang="en-US" dirty="0" smtClean="0"/>
              <a:t>Angel: Interactive Computer Graphics6E © Addison-Wesley 2012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</a:t>
            </a:r>
            <a:r>
              <a:rPr lang="id-ID" dirty="0" smtClean="0"/>
              <a:t> </a:t>
            </a:r>
            <a:r>
              <a:rPr lang="en-US" dirty="0" smtClean="0"/>
              <a:t>6</a:t>
            </a:r>
            <a:r>
              <a:rPr lang="id-ID" dirty="0" smtClean="0"/>
              <a:t>: </a:t>
            </a:r>
            <a:r>
              <a:rPr lang="en-US" dirty="0" smtClean="0"/>
              <a:t>Rotated </a:t>
            </a:r>
            <a:r>
              <a:rPr lang="en-US" dirty="0" err="1" smtClean="0"/>
              <a:t>Sierpinski</a:t>
            </a:r>
            <a:r>
              <a:rPr lang="en-US" dirty="0" smtClean="0"/>
              <a:t> Gasket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rotated </a:t>
            </a:r>
            <a:r>
              <a:rPr lang="en-US" dirty="0" err="1" smtClean="0"/>
              <a:t>Sierpinski</a:t>
            </a:r>
            <a:r>
              <a:rPr lang="en-US" dirty="0" smtClean="0"/>
              <a:t> Gasket by combining rotation code of Task 5 and code of </a:t>
            </a:r>
            <a:r>
              <a:rPr lang="en-US" dirty="0" err="1" smtClean="0"/>
              <a:t>Sierpinski</a:t>
            </a:r>
            <a:r>
              <a:rPr lang="en-US" dirty="0" smtClean="0"/>
              <a:t> Gasket (example 1.cpp) so that the points are rotated</a:t>
            </a:r>
            <a:r>
              <a:rPr lang="id-ID" dirty="0" smtClean="0"/>
              <a:t>. </a:t>
            </a:r>
            <a:endParaRPr lang="en-US" dirty="0" smtClean="0"/>
          </a:p>
          <a:p>
            <a:r>
              <a:rPr lang="en-US" dirty="0" smtClean="0"/>
              <a:t>Experiment with the number of points</a:t>
            </a:r>
          </a:p>
          <a:p>
            <a:pPr lvl="1"/>
            <a:r>
              <a:rPr lang="en-US" dirty="0" smtClean="0"/>
              <a:t>What is the limit of number of points that results in smooth rotation?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7</a:t>
            </a:r>
            <a:r>
              <a:rPr lang="id-ID" dirty="0" smtClean="0"/>
              <a:t>: </a:t>
            </a:r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Modify Task 6 by following these steps:</a:t>
            </a:r>
            <a:endParaRPr lang="id-ID" dirty="0" smtClean="0"/>
          </a:p>
          <a:p>
            <a:pPr lvl="1"/>
            <a:r>
              <a:rPr lang="id-ID" dirty="0" smtClean="0"/>
              <a:t>Ubah supaya penghitungan sin(angle) dan cos(angle) dilakukan di program C++ dan hasilnya dikirim ke vertex shader sebagai variabel </a:t>
            </a:r>
            <a:r>
              <a:rPr lang="en-US" dirty="0" smtClean="0"/>
              <a:t>uniform float</a:t>
            </a:r>
            <a:r>
              <a:rPr lang="id-ID" dirty="0" smtClean="0"/>
              <a:t>: </a:t>
            </a:r>
            <a:r>
              <a:rPr lang="id-ID" dirty="0" smtClean="0">
                <a:solidFill>
                  <a:srgbClr val="FF0000"/>
                </a:solidFill>
              </a:rPr>
              <a:t>sinAngle</a:t>
            </a:r>
            <a:r>
              <a:rPr lang="id-ID" dirty="0" smtClean="0"/>
              <a:t> dan </a:t>
            </a:r>
            <a:r>
              <a:rPr lang="id-ID" dirty="0" smtClean="0">
                <a:solidFill>
                  <a:srgbClr val="FF0000"/>
                </a:solidFill>
              </a:rPr>
              <a:t>cosAngle</a:t>
            </a:r>
          </a:p>
          <a:p>
            <a:pPr lvl="1"/>
            <a:r>
              <a:rPr lang="id-ID" dirty="0" smtClean="0"/>
              <a:t>Hasilnya akan sama dengan </a:t>
            </a:r>
            <a:r>
              <a:rPr lang="en-US" dirty="0" smtClean="0"/>
              <a:t>Task 6</a:t>
            </a:r>
            <a:r>
              <a:rPr lang="id-ID" dirty="0" smtClean="0"/>
              <a:t>, tetapi kode lebih efisien karena penghitungan sin dan cos dilakukan </a:t>
            </a:r>
            <a:r>
              <a:rPr lang="id-ID" dirty="0" smtClean="0">
                <a:solidFill>
                  <a:srgbClr val="FF0000"/>
                </a:solidFill>
              </a:rPr>
              <a:t>sekali</a:t>
            </a:r>
            <a:r>
              <a:rPr lang="id-ID" dirty="0" smtClean="0"/>
              <a:t> untuk semua verteks, tidak berkali-kali </a:t>
            </a:r>
            <a:r>
              <a:rPr lang="en-US" dirty="0" smtClean="0"/>
              <a:t>(</a:t>
            </a:r>
            <a:r>
              <a:rPr lang="id-ID" dirty="0" smtClean="0"/>
              <a:t>sejumlah verteks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Kalikan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sin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0.5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cos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.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Eksperimen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pengali</a:t>
            </a:r>
            <a:r>
              <a:rPr lang="en-US" dirty="0" smtClean="0"/>
              <a:t> yang </a:t>
            </a:r>
            <a:r>
              <a:rPr lang="en-US" dirty="0" err="1" smtClean="0"/>
              <a:t>berbeda-beda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sin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cos</a:t>
            </a:r>
            <a:endParaRPr lang="en-US" dirty="0" smtClean="0"/>
          </a:p>
          <a:p>
            <a:pPr lvl="2"/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sin </a:t>
            </a:r>
            <a:r>
              <a:rPr lang="en-US" dirty="0" err="1" smtClean="0"/>
              <a:t>dikalikan</a:t>
            </a:r>
            <a:r>
              <a:rPr lang="en-US" dirty="0" smtClean="0"/>
              <a:t> 2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cos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8</a:t>
            </a:r>
            <a:r>
              <a:rPr lang="id-ID" dirty="0" smtClean="0"/>
              <a:t>: General Transformations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Modify Task 7 by following these steps:</a:t>
            </a:r>
            <a:endParaRPr lang="id-ID" sz="2000" dirty="0" smtClean="0">
              <a:solidFill>
                <a:srgbClr val="FF0000"/>
              </a:solidFill>
            </a:endParaRPr>
          </a:p>
          <a:p>
            <a:pPr lvl="1"/>
            <a:r>
              <a:rPr lang="id-ID" sz="1700" dirty="0" smtClean="0"/>
              <a:t>Buat sebuah variabel global </a:t>
            </a:r>
            <a:r>
              <a:rPr lang="id-ID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multipliers</a:t>
            </a:r>
            <a:endParaRPr lang="id-ID" sz="17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indent="12700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050" dirty="0" smtClean="0">
                <a:latin typeface="Courier New" pitchFamily="49" charset="0"/>
                <a:cs typeface="Courier New" pitchFamily="49" charset="0"/>
              </a:rPr>
              <a:t>GLuint multipliers;</a:t>
            </a:r>
          </a:p>
          <a:p>
            <a:pPr lvl="1"/>
            <a:r>
              <a:rPr lang="id-ID" sz="1700" dirty="0" smtClean="0"/>
              <a:t>Set variabel global tsb menggunakan </a:t>
            </a:r>
            <a:r>
              <a:rPr lang="id-ID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glGetUniformLocation</a:t>
            </a:r>
            <a:r>
              <a:rPr lang="id-ID" sz="1500" dirty="0" smtClean="0"/>
              <a:t> </a:t>
            </a:r>
            <a:r>
              <a:rPr lang="id-ID" sz="1700" dirty="0" smtClean="0"/>
              <a:t>pada fungsi </a:t>
            </a:r>
            <a:r>
              <a:rPr lang="id-ID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id-ID" sz="17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indent="12700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050" dirty="0" smtClean="0">
                <a:latin typeface="Courier New" pitchFamily="49" charset="0"/>
                <a:cs typeface="Courier New" pitchFamily="49" charset="0"/>
              </a:rPr>
              <a:t>multipliers = glGetUniformLocation(program, "multipliers");</a:t>
            </a:r>
          </a:p>
          <a:p>
            <a:pPr lvl="1"/>
            <a:r>
              <a:rPr lang="id-ID" sz="1700" dirty="0" smtClean="0"/>
              <a:t>Pada fungsi display, buatlah sebuah matriks 2x2 sbg berikut:</a:t>
            </a:r>
          </a:p>
          <a:p>
            <a:pPr marL="454025" lvl="1" indent="-4763">
              <a:buNone/>
            </a:pPr>
            <a:r>
              <a:rPr lang="id-ID" sz="105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050" dirty="0" smtClean="0">
                <a:latin typeface="Courier New" pitchFamily="49" charset="0"/>
                <a:cs typeface="Courier New" pitchFamily="49" charset="0"/>
              </a:rPr>
              <a:t>mat2 multipliers_mat = mat2( vec2(cos(angle), -sin(angle)),</a:t>
            </a:r>
          </a:p>
          <a:p>
            <a:pPr marL="454025" lvl="1" indent="-4763">
              <a:buNone/>
            </a:pPr>
            <a:r>
              <a:rPr lang="id-ID" sz="1050" dirty="0" smtClean="0">
                <a:latin typeface="Courier New" pitchFamily="49" charset="0"/>
                <a:cs typeface="Courier New" pitchFamily="49" charset="0"/>
              </a:rPr>
              <a:t>                               vec2(sin(angle), cos(angle)));</a:t>
            </a:r>
          </a:p>
          <a:p>
            <a:pPr marL="365125" lvl="1" indent="-4763">
              <a:buNone/>
            </a:pPr>
            <a:r>
              <a:rPr lang="id-ID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050" dirty="0" smtClean="0">
                <a:latin typeface="Courier New" pitchFamily="49" charset="0"/>
                <a:cs typeface="Courier New" pitchFamily="49" charset="0"/>
              </a:rPr>
              <a:t>glUniformMatrix2fv( multipliers, 1, GL_TRUE, multipliers_mat );</a:t>
            </a:r>
            <a:endParaRPr lang="id-ID" sz="11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8</a:t>
            </a:r>
            <a:r>
              <a:rPr lang="id-ID" dirty="0"/>
              <a:t>: General Transformations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id-ID" sz="2000" dirty="0" smtClean="0"/>
              <a:t>Pada vertex shader</a:t>
            </a:r>
          </a:p>
          <a:p>
            <a:pPr lvl="1"/>
            <a:r>
              <a:rPr lang="id-ID" sz="1800" dirty="0" smtClean="0"/>
              <a:t>ganti variabel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sinAngle</a:t>
            </a:r>
            <a:r>
              <a:rPr lang="id-ID" sz="1800" dirty="0" smtClean="0"/>
              <a:t> dan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cosAngle</a:t>
            </a:r>
            <a:r>
              <a:rPr lang="id-ID" sz="1800" dirty="0" smtClean="0"/>
              <a:t> dengan variabel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uniform mat2 multipliers</a:t>
            </a:r>
            <a:endParaRPr lang="id-ID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id-ID" sz="1800" dirty="0" smtClean="0"/>
              <a:t>ubah penggunaan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sinAngle</a:t>
            </a:r>
            <a:r>
              <a:rPr lang="id-ID" sz="1800" dirty="0" smtClean="0"/>
              <a:t> dan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cosAngle</a:t>
            </a:r>
            <a:r>
              <a:rPr lang="id-ID" sz="1800" dirty="0" smtClean="0"/>
              <a:t> dengan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multipliers</a:t>
            </a:r>
          </a:p>
          <a:p>
            <a:pPr lvl="1" indent="-4763">
              <a:buNone/>
            </a:pPr>
            <a:r>
              <a:rPr lang="id-ID" sz="1050" dirty="0" smtClean="0">
                <a:latin typeface="Courier New" pitchFamily="49" charset="0"/>
                <a:cs typeface="Courier New" pitchFamily="49" charset="0"/>
              </a:rPr>
              <a:t>gl_Position.xy = multipliers * vPosition.xy;</a:t>
            </a:r>
          </a:p>
          <a:p>
            <a:r>
              <a:rPr lang="id-ID" sz="2000" dirty="0" smtClean="0"/>
              <a:t>Verifikasi program ini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mengecek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id-ID" sz="2000" dirty="0" smtClean="0"/>
              <a:t>menghasilkan hasil yang sama dengan </a:t>
            </a:r>
            <a:r>
              <a:rPr lang="en-US" sz="2000" dirty="0" smtClean="0">
                <a:solidFill>
                  <a:srgbClr val="FF0000"/>
                </a:solidFill>
              </a:rPr>
              <a:t>Task 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9: </a:t>
            </a:r>
            <a:r>
              <a:rPr lang="id-ID" sz="3600" dirty="0" smtClean="0"/>
              <a:t>Rotating in other dimensions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Modify Task 8 by following these steps:</a:t>
            </a:r>
          </a:p>
          <a:p>
            <a:pPr lvl="1"/>
            <a:r>
              <a:rPr lang="id-ID" dirty="0" smtClean="0"/>
              <a:t>Modifikasi code sehingga rotasinya bukan lagi merotasi koordinat x dan y, melainkan koordinat y dan z yang dirotasi</a:t>
            </a:r>
          </a:p>
          <a:p>
            <a:pPr lvl="1"/>
            <a:r>
              <a:rPr lang="id-ID" dirty="0" smtClean="0"/>
              <a:t>Lakukan hal yang sama untuk merotasi koordinat x dan z</a:t>
            </a:r>
          </a:p>
          <a:p>
            <a:pPr lvl="1"/>
            <a:r>
              <a:rPr lang="id-ID" dirty="0" smtClean="0"/>
              <a:t>Ubah matriks 2x2 menjadi matriks 3x3 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mat3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mTransform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= mat3(1.0,        0.0,         0.0,</a:t>
            </a:r>
          </a:p>
          <a:p>
            <a:pPr lvl="1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                       0.0,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(angle), -sin(angle),</a:t>
            </a:r>
          </a:p>
          <a:p>
            <a:pPr lvl="1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                       0.0, sin(angle), 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(angle) );</a:t>
            </a:r>
          </a:p>
          <a:p>
            <a:pPr lvl="1"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glUniformMatrix3fv( transform, 1, false,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mTransform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400" dirty="0" smtClean="0"/>
              <a:t>Next Week: Programming di Kelas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68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5421083" cy="273844"/>
          </a:xfrm>
        </p:spPr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Mode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systems have more than one input device, each of which can be triggered at an arbitrary time by a user</a:t>
            </a:r>
          </a:p>
          <a:p>
            <a:endParaRPr lang="en-US" dirty="0" smtClean="0"/>
          </a:p>
          <a:p>
            <a:r>
              <a:rPr lang="en-US" dirty="0" smtClean="0"/>
              <a:t>Each trigger generates an </a:t>
            </a:r>
            <a:r>
              <a:rPr lang="en-US" i="1" dirty="0" smtClean="0"/>
              <a:t>event</a:t>
            </a:r>
            <a:r>
              <a:rPr lang="en-US" dirty="0" smtClean="0"/>
              <a:t> whose measure is put in an </a:t>
            </a:r>
            <a:r>
              <a:rPr lang="en-US" i="1" dirty="0" smtClean="0"/>
              <a:t>event queue</a:t>
            </a:r>
            <a:r>
              <a:rPr lang="en-US" dirty="0" smtClean="0"/>
              <a:t> which can be examined by the user program</a:t>
            </a:r>
          </a:p>
        </p:txBody>
      </p:sp>
      <p:pic>
        <p:nvPicPr>
          <p:cNvPr id="26630" name="Picture 5" descr="ftp://ftp.cs.unm.edu/pub/angel/BOOK/SECOND_EDITION/FIGURES/JPEG/an03f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626" y="4064794"/>
            <a:ext cx="8359775" cy="67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Callbacks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Programming interface for event-driven input</a:t>
            </a:r>
          </a:p>
          <a:p>
            <a:endParaRPr lang="en-US" sz="2400" dirty="0" smtClean="0"/>
          </a:p>
          <a:p>
            <a:r>
              <a:rPr lang="en-US" sz="2400" dirty="0" smtClean="0"/>
              <a:t>Define a </a:t>
            </a:r>
            <a:r>
              <a:rPr lang="en-US" sz="2400" i="1" dirty="0" smtClean="0"/>
              <a:t>callback function</a:t>
            </a:r>
            <a:r>
              <a:rPr lang="en-US" sz="2400" dirty="0" smtClean="0"/>
              <a:t> for each type of event the graphics system recognizes</a:t>
            </a:r>
          </a:p>
          <a:p>
            <a:endParaRPr lang="en-US" sz="2400" dirty="0" smtClean="0"/>
          </a:p>
          <a:p>
            <a:r>
              <a:rPr lang="en-US" sz="2400" dirty="0" smtClean="0"/>
              <a:t>This user-supplied function is executed when the event occurs</a:t>
            </a:r>
          </a:p>
          <a:p>
            <a:endParaRPr lang="en-US" sz="2400" dirty="0" smtClean="0"/>
          </a:p>
          <a:p>
            <a:r>
              <a:rPr lang="en-US" sz="2400" dirty="0" smtClean="0"/>
              <a:t>GLUT example: </a:t>
            </a:r>
            <a:r>
              <a:rPr lang="en-US" sz="2400" b="1" dirty="0" err="1" smtClean="0">
                <a:latin typeface="Courier New" charset="0"/>
              </a:rPr>
              <a:t>glutMouseFunc</a:t>
            </a:r>
            <a:r>
              <a:rPr lang="en-US" sz="2400" b="1" dirty="0" smtClean="0">
                <a:latin typeface="Courier New" charset="0"/>
              </a:rPr>
              <a:t>(</a:t>
            </a:r>
            <a:r>
              <a:rPr lang="en-US" sz="2400" b="1" dirty="0" err="1" smtClean="0">
                <a:latin typeface="Courier New" charset="0"/>
              </a:rPr>
              <a:t>mymouse</a:t>
            </a:r>
            <a:r>
              <a:rPr lang="en-US" sz="2400" b="1" dirty="0" smtClean="0">
                <a:latin typeface="Courier New" charset="0"/>
              </a:rPr>
              <a:t>)</a:t>
            </a:r>
            <a:endParaRPr lang="en-US" sz="2400" dirty="0" smtClean="0"/>
          </a:p>
        </p:txBody>
      </p:sp>
      <p:sp>
        <p:nvSpPr>
          <p:cNvPr id="28678" name="Line 4"/>
          <p:cNvSpPr>
            <a:spLocks noChangeShapeType="1"/>
          </p:cNvSpPr>
          <p:nvPr/>
        </p:nvSpPr>
        <p:spPr bwMode="auto">
          <a:xfrm flipH="1">
            <a:off x="6804248" y="3867894"/>
            <a:ext cx="685800" cy="2857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5486401" y="3600450"/>
            <a:ext cx="233730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mouse callback function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GLUT callbacks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GLUT recognizes a subset of the events recognized by any particular window system (Windows, X, Macintosh)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latin typeface="Courier New" charset="0"/>
              </a:rPr>
              <a:t>glutDisplayFunc</a:t>
            </a:r>
            <a:endParaRPr lang="en-US" b="1" dirty="0" smtClean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latin typeface="Courier New" charset="0"/>
              </a:rPr>
              <a:t>glutMouseFunc</a:t>
            </a:r>
            <a:endParaRPr lang="en-US" b="1" dirty="0" smtClean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latin typeface="Courier New" charset="0"/>
              </a:rPr>
              <a:t>glutReshapeFunc</a:t>
            </a:r>
            <a:endParaRPr lang="en-US" b="1" dirty="0" smtClean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latin typeface="Courier New" charset="0"/>
              </a:rPr>
              <a:t>glutKeyboardFunc</a:t>
            </a:r>
            <a:endParaRPr lang="en-US" b="1" dirty="0" smtClean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latin typeface="Courier New" charset="0"/>
              </a:rPr>
              <a:t>glutIdleFunc</a:t>
            </a:r>
            <a:endParaRPr lang="en-US" b="1" dirty="0" smtClean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latin typeface="Courier New" charset="0"/>
              </a:rPr>
              <a:t>glutMotionFunc</a:t>
            </a:r>
            <a:r>
              <a:rPr lang="en-US" b="1" dirty="0" smtClean="0">
                <a:latin typeface="Courier New" charset="0"/>
              </a:rPr>
              <a:t>, </a:t>
            </a:r>
            <a:r>
              <a:rPr lang="en-US" b="1" dirty="0" err="1" smtClean="0">
                <a:latin typeface="Courier New" charset="0"/>
              </a:rPr>
              <a:t>glutPassiveMotionFunc</a:t>
            </a:r>
            <a:endParaRPr lang="en-US" b="1" dirty="0" smtClean="0">
              <a:latin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2820</Words>
  <Application>Microsoft Office PowerPoint</Application>
  <PresentationFormat>On-screen Show (16:9)</PresentationFormat>
  <Paragraphs>543</Paragraphs>
  <Slides>68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Arial</vt:lpstr>
      <vt:lpstr>Calibri</vt:lpstr>
      <vt:lpstr>Courier New</vt:lpstr>
      <vt:lpstr>Symbol</vt:lpstr>
      <vt:lpstr>Times New Roman</vt:lpstr>
      <vt:lpstr>Tw Cen MT</vt:lpstr>
      <vt:lpstr>Wingdings</vt:lpstr>
      <vt:lpstr>Wingdings 2</vt:lpstr>
      <vt:lpstr>WidescreenPresentation</vt:lpstr>
      <vt:lpstr>Equation</vt:lpstr>
      <vt:lpstr>Computer graphics</vt:lpstr>
      <vt:lpstr>Outline</vt:lpstr>
      <vt:lpstr>Three-dimensional Applications</vt:lpstr>
      <vt:lpstr>Almost Correct</vt:lpstr>
      <vt:lpstr>Hidden-Surface Removal</vt:lpstr>
      <vt:lpstr>Using the z-buffer algorithm</vt:lpstr>
      <vt:lpstr>Event Mode</vt:lpstr>
      <vt:lpstr>Callbacks</vt:lpstr>
      <vt:lpstr>GLUT callbacks</vt:lpstr>
      <vt:lpstr>The mouse callback</vt:lpstr>
      <vt:lpstr>Drawing squares at cursor location</vt:lpstr>
      <vt:lpstr>Using the motion callback</vt:lpstr>
      <vt:lpstr>Using the keyboard</vt:lpstr>
      <vt:lpstr>The Reshape callback</vt:lpstr>
      <vt:lpstr>Defining a simple menu</vt:lpstr>
      <vt:lpstr>Menu actions</vt:lpstr>
      <vt:lpstr>Sesi 1: Representation</vt:lpstr>
      <vt:lpstr>Objectives</vt:lpstr>
      <vt:lpstr>Linear Independence</vt:lpstr>
      <vt:lpstr>Dimension</vt:lpstr>
      <vt:lpstr>Representation</vt:lpstr>
      <vt:lpstr>Coordinate Systems</vt:lpstr>
      <vt:lpstr>Example</vt:lpstr>
      <vt:lpstr>Coordinate Systems</vt:lpstr>
      <vt:lpstr>Frames</vt:lpstr>
      <vt:lpstr>Representation in a Frame</vt:lpstr>
      <vt:lpstr>Confusing Points and Vectors</vt:lpstr>
      <vt:lpstr>A Single Representation </vt:lpstr>
      <vt:lpstr>Homogeneous Coordinates</vt:lpstr>
      <vt:lpstr>Homogeneous Coordinates and Computer Graphics</vt:lpstr>
      <vt:lpstr>Change of Coordinate Systems</vt:lpstr>
      <vt:lpstr>Representing second basis in terms of first</vt:lpstr>
      <vt:lpstr>Matrix Form </vt:lpstr>
      <vt:lpstr>Change of Frames</vt:lpstr>
      <vt:lpstr>Representing One Frame in Terms of the Other</vt:lpstr>
      <vt:lpstr>Working with Representations</vt:lpstr>
      <vt:lpstr>Affine Transformations</vt:lpstr>
      <vt:lpstr>The World and Camera Frames</vt:lpstr>
      <vt:lpstr>Moving the Camera </vt:lpstr>
      <vt:lpstr>Sesi 2: Transformation</vt:lpstr>
      <vt:lpstr>Objectives</vt:lpstr>
      <vt:lpstr>General Transformations</vt:lpstr>
      <vt:lpstr>Affine Transformations</vt:lpstr>
      <vt:lpstr>Pipeline Implementation</vt:lpstr>
      <vt:lpstr>Notation</vt:lpstr>
      <vt:lpstr>Translation</vt:lpstr>
      <vt:lpstr>How  many ways?</vt:lpstr>
      <vt:lpstr>Translation Using Representations</vt:lpstr>
      <vt:lpstr>Translation Matrix</vt:lpstr>
      <vt:lpstr>Rotation (2D)</vt:lpstr>
      <vt:lpstr>Rotation about the z axis</vt:lpstr>
      <vt:lpstr>Rotation Matrix</vt:lpstr>
      <vt:lpstr>Rotation about x and y axes</vt:lpstr>
      <vt:lpstr>Scaling</vt:lpstr>
      <vt:lpstr>Reflection</vt:lpstr>
      <vt:lpstr>Inverses</vt:lpstr>
      <vt:lpstr>Concatenation</vt:lpstr>
      <vt:lpstr>Order of Transformations</vt:lpstr>
      <vt:lpstr>General Rotation About the Origin</vt:lpstr>
      <vt:lpstr>Rotation About a Fixed Point other than the Origin</vt:lpstr>
      <vt:lpstr>Instancing</vt:lpstr>
      <vt:lpstr>Lab Works</vt:lpstr>
      <vt:lpstr>Task 6: Rotated Sierpinski Gasket</vt:lpstr>
      <vt:lpstr>Task 7: Scaling</vt:lpstr>
      <vt:lpstr>Task 8: General Transformations (1)</vt:lpstr>
      <vt:lpstr>Task 8: General Transformations (2)</vt:lpstr>
      <vt:lpstr>Task 9: Rotating in other dimensions</vt:lpstr>
      <vt:lpstr>Next Week: Programming di Kelas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2014-01-30T21:58:16Z</dcterms:created>
  <dcterms:modified xsi:type="dcterms:W3CDTF">2016-10-19T02:53:38Z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