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sldIdLst>
    <p:sldId id="256" r:id="rId2"/>
    <p:sldId id="613" r:id="rId3"/>
    <p:sldId id="596" r:id="rId4"/>
    <p:sldId id="597" r:id="rId5"/>
    <p:sldId id="598" r:id="rId6"/>
    <p:sldId id="599" r:id="rId7"/>
    <p:sldId id="627" r:id="rId8"/>
    <p:sldId id="628" r:id="rId9"/>
    <p:sldId id="629" r:id="rId10"/>
    <p:sldId id="630" r:id="rId11"/>
    <p:sldId id="631" r:id="rId12"/>
    <p:sldId id="632" r:id="rId13"/>
    <p:sldId id="633" r:id="rId14"/>
    <p:sldId id="634" r:id="rId15"/>
    <p:sldId id="635" r:id="rId16"/>
    <p:sldId id="636" r:id="rId17"/>
    <p:sldId id="637" r:id="rId18"/>
    <p:sldId id="638" r:id="rId19"/>
    <p:sldId id="639" r:id="rId20"/>
    <p:sldId id="640" r:id="rId21"/>
    <p:sldId id="641" r:id="rId22"/>
    <p:sldId id="642" r:id="rId23"/>
    <p:sldId id="643" r:id="rId24"/>
    <p:sldId id="644" r:id="rId25"/>
    <p:sldId id="645" r:id="rId26"/>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7634" autoAdjust="0"/>
  </p:normalViewPr>
  <p:slideViewPr>
    <p:cSldViewPr>
      <p:cViewPr varScale="1">
        <p:scale>
          <a:sx n="83" d="100"/>
          <a:sy n="83" d="100"/>
        </p:scale>
        <p:origin x="738" y="78"/>
      </p:cViewPr>
      <p:guideLst>
        <p:guide orient="horz" pos="1620"/>
        <p:guide pos="2880"/>
      </p:guideLst>
    </p:cSldViewPr>
  </p:slideViewPr>
  <p:outlineViewPr>
    <p:cViewPr>
      <p:scale>
        <a:sx n="33" d="100"/>
        <a:sy n="33" d="100"/>
      </p:scale>
      <p:origin x="0" y="16158"/>
    </p:cViewPr>
  </p:outlineViewPr>
  <p:notesTextViewPr>
    <p:cViewPr>
      <p:scale>
        <a:sx n="100" d="100"/>
        <a:sy n="100" d="100"/>
      </p:scale>
      <p:origin x="0" y="0"/>
    </p:cViewPr>
  </p:notesTextViewPr>
  <p:sorterViewPr>
    <p:cViewPr>
      <p:scale>
        <a:sx n="66" d="100"/>
        <a:sy n="66" d="100"/>
      </p:scale>
      <p:origin x="0" y="27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10/24/2017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4CD7AB63-2396-4A53-9BCB-B69574FB1F6D}" type="datetime1">
              <a:rPr lang="en-US" smtClean="0">
                <a:solidFill>
                  <a:srgbClr val="FFFFFF"/>
                </a:solidFill>
              </a:rPr>
              <a:pPr algn="ctr"/>
              <a:t>10/24/2017</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r>
              <a:rPr lang="en-US" smtClean="0">
                <a:solidFill>
                  <a:schemeClr val="tx2"/>
                </a:solidFill>
              </a:rPr>
              <a:t>Angel: Interactive Computer Graphics6E © Addison-Wesley 2012</a:t>
            </a: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7813" y="142875"/>
            <a:ext cx="8561387" cy="485775"/>
          </a:xfrm>
        </p:spPr>
        <p:txBody>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a:xfrm>
            <a:off x="285750" y="800100"/>
            <a:ext cx="8553450" cy="3886200"/>
          </a:xfrm>
        </p:spPr>
        <p:txBody>
          <a:bodyPr/>
          <a:lstStyle>
            <a:lvl1pPr>
              <a:defRPr sz="3000"/>
            </a:lvl1pPr>
            <a:lvl2pPr>
              <a:defRPr sz="2600"/>
            </a:lvl2pPr>
            <a:lvl3pPr>
              <a:defRPr sz="2200"/>
            </a:lvl3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633122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dirty="0"/>
          </a:p>
        </p:txBody>
      </p:sp>
      <p:sp>
        <p:nvSpPr>
          <p:cNvPr id="5" name="Rectangle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EEAA0CD2-9879-44FA-A16D-6E94ADC96546}" type="datetime1">
              <a:rPr lang="en-US" smtClean="0"/>
              <a:pPr/>
              <a:t>10/24/2017</a:t>
            </a:fld>
            <a:endParaRPr lang="en-US"/>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p>
            <a:r>
              <a:rPr lang="en-US" smtClean="0"/>
              <a:t>Angel: Interactive Computer Graphics6E © Addison-Wesley 2012</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A3B2EACC-756B-4D23-A72D-3F274E320161}" type="datetime1">
              <a:rPr lang="en-US" smtClean="0"/>
              <a:pPr/>
              <a:t>10/24/2017</a:t>
            </a:fld>
            <a:endParaRPr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p>
            <a:r>
              <a:rPr lang="en-US" smtClean="0"/>
              <a:t>Angel: Interactive Computer Graphics6E © Addison-Wesley 2012</a:t>
            </a:r>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F95E7C-8D82-4450-AF81-C0667657CEFF}" type="datetime1">
              <a:rPr lang="en-US" smtClean="0"/>
              <a:pPr/>
              <a:t>10/24/2017</a:t>
            </a:fld>
            <a:endParaRPr lang="en-US"/>
          </a:p>
        </p:txBody>
      </p:sp>
      <p:sp>
        <p:nvSpPr>
          <p:cNvPr id="4" name="Footer Placeholder 3"/>
          <p:cNvSpPr>
            <a:spLocks noGrp="1"/>
          </p:cNvSpPr>
          <p:nvPr>
            <p:ph type="ftr" sz="quarter" idx="11"/>
          </p:nvPr>
        </p:nvSpPr>
        <p:spPr/>
        <p:txBody>
          <a:bodyPr/>
          <a:lstStyle/>
          <a:p>
            <a:r>
              <a:rPr lang="en-US" smtClean="0"/>
              <a:t>Angel: Interactive Computer Graphics6E © Addison-Wesley 2012</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90EC6-E824-4BE0-A245-0898B6E64986}" type="datetime1">
              <a:rPr lang="en-US" smtClean="0"/>
              <a:pPr/>
              <a:t>10/24/2017</a:t>
            </a:fld>
            <a:endParaRPr lang="en-US"/>
          </a:p>
        </p:txBody>
      </p:sp>
      <p:sp>
        <p:nvSpPr>
          <p:cNvPr id="3" name="Footer Placeholder 2"/>
          <p:cNvSpPr>
            <a:spLocks noGrp="1"/>
          </p:cNvSpPr>
          <p:nvPr>
            <p:ph type="ftr" sz="quarter" idx="11"/>
          </p:nvPr>
        </p:nvSpPr>
        <p:spPr/>
        <p:txBody>
          <a:bodyPr/>
          <a:lstStyle/>
          <a:p>
            <a:r>
              <a:rPr lang="en-US" smtClean="0"/>
              <a:t>Angel: Interactive Computer Graphics6E © Addison-Wesley 2012</a:t>
            </a:r>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5E58542-0C20-46F9-A143-A8820ABCE2F1}" type="datetime1">
              <a:rPr lang="en-US" smtClean="0"/>
              <a:pPr/>
              <a:t>10/24/2017</a:t>
            </a:fld>
            <a:endParaRPr lang="en-US"/>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163D70A9-C3BF-4EC8-949B-107C4AC9A2D5}" type="datetime1">
              <a:rPr lang="en-US" smtClean="0"/>
              <a:pPr/>
              <a:t>10/24/2017</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r>
              <a:rPr lang="en-US" smtClean="0"/>
              <a:t>Angel: Interactive Computer Graphics6E © Addison-Wesley 2012</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A832113B-6D34-4A97-A6D7-2DD5B53A8572}" type="datetime1">
              <a:rPr lang="en-US" smtClean="0"/>
              <a:pPr/>
              <a:t>10/24/2017</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r>
              <a:rPr lang="en-US" sz="1400" smtClean="0">
                <a:solidFill>
                  <a:schemeClr val="tx2"/>
                </a:solidFill>
              </a:rPr>
              <a:t>Angel: Interactive Computer Graphics6E © Addison-Wesley 2012</a:t>
            </a: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hf hdr="0" dt="0"/>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Task%2016.ex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Task%2017.ex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Task%2018.ex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Task%2019.ex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Task%2010.exe"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hyperlink" Target="Task%2011.ex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Task%2012.ex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Task%2013.ex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Task%2014b.exe" TargetMode="External"/><Relationship Id="rId2" Type="http://schemas.openxmlformats.org/officeDocument/2006/relationships/hyperlink" Target="Task%2014a.ex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Task%2015b.exe" TargetMode="External"/><Relationship Id="rId2" Type="http://schemas.openxmlformats.org/officeDocument/2006/relationships/hyperlink" Target="Task%2015a.ex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p>
            <a:r>
              <a:rPr lang="en-US" dirty="0"/>
              <a:t>Computer </a:t>
            </a:r>
            <a:r>
              <a:rPr lang="en-US" dirty="0" smtClean="0"/>
              <a:t>graphics</a:t>
            </a:r>
            <a:endParaRPr lang="en-US" dirty="0"/>
          </a:p>
        </p:txBody>
      </p:sp>
      <p:sp>
        <p:nvSpPr>
          <p:cNvPr id="5" name="Rectangle 4"/>
          <p:cNvSpPr>
            <a:spLocks noGrp="1"/>
          </p:cNvSpPr>
          <p:nvPr>
            <p:ph type="subTitle" idx="1"/>
          </p:nvPr>
        </p:nvSpPr>
        <p:spPr/>
        <p:txBody>
          <a:bodyPr>
            <a:normAutofit fontScale="85000" lnSpcReduction="10000"/>
          </a:bodyPr>
          <a:lstStyle/>
          <a:p>
            <a:r>
              <a:rPr lang="id-ID" dirty="0"/>
              <a:t>Semester 5 </a:t>
            </a:r>
            <a:r>
              <a:rPr lang="en-US" dirty="0"/>
              <a:t>– Department of Informatics </a:t>
            </a:r>
            <a:r>
              <a:rPr lang="id-ID" dirty="0"/>
              <a:t>ITS 201</a:t>
            </a:r>
            <a:r>
              <a:rPr lang="en-US" dirty="0"/>
              <a:t>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dirty="0" smtClean="0"/>
              <a:t>Objectives</a:t>
            </a:r>
            <a:endParaRPr lang="en-US" dirty="0"/>
          </a:p>
        </p:txBody>
      </p:sp>
      <p:sp>
        <p:nvSpPr>
          <p:cNvPr id="4" name="Slide Number Placeholder 3"/>
          <p:cNvSpPr>
            <a:spLocks noGrp="1"/>
          </p:cNvSpPr>
          <p:nvPr>
            <p:ph type="sldNum" sz="quarter" idx="12"/>
          </p:nvPr>
        </p:nvSpPr>
        <p:spPr/>
        <p:txBody>
          <a:bodyPr>
            <a:normAutofit fontScale="25000" lnSpcReduction="20000"/>
          </a:bodyPr>
          <a:lstStyle/>
          <a:p>
            <a:pPr algn="ctr"/>
            <a:fld id="{8F82E0A0-C266-4798-8C8F-B9F91E9DA37E}" type="slidenum">
              <a:rPr lang="en-US" sz="2400" b="1" smtClean="0">
                <a:solidFill>
                  <a:srgbClr val="FFFFFF"/>
                </a:solidFill>
              </a:rPr>
              <a:pPr algn="ctr"/>
              <a:t>10</a:t>
            </a:fld>
            <a:endParaRPr lang="en-US" sz="2400" dirty="0">
              <a:solidFill>
                <a:srgbClr val="FFFFFF"/>
              </a:solidFill>
            </a:endParaRPr>
          </a:p>
        </p:txBody>
      </p:sp>
      <p:sp>
        <p:nvSpPr>
          <p:cNvPr id="6" name="Content Placeholder 5"/>
          <p:cNvSpPr>
            <a:spLocks noGrp="1"/>
          </p:cNvSpPr>
          <p:nvPr>
            <p:ph sz="quarter" idx="13"/>
          </p:nvPr>
        </p:nvSpPr>
        <p:spPr/>
        <p:txBody>
          <a:bodyPr>
            <a:normAutofit fontScale="77500" lnSpcReduction="20000"/>
          </a:bodyPr>
          <a:lstStyle/>
          <a:p>
            <a:r>
              <a:rPr lang="en-US" dirty="0" smtClean="0"/>
              <a:t>Extend 3D transformation matrices to 4D which allows </a:t>
            </a:r>
            <a:r>
              <a:rPr lang="en-US" i="1" dirty="0" smtClean="0"/>
              <a:t>translations</a:t>
            </a:r>
            <a:r>
              <a:rPr lang="en-US" dirty="0" smtClean="0"/>
              <a:t>, which are transformations that directly change the location of the origin, and hence also all vertices that are drawn relative to it. </a:t>
            </a:r>
          </a:p>
          <a:p>
            <a:r>
              <a:rPr lang="en-US" dirty="0" smtClean="0"/>
              <a:t>Use library functions from </a:t>
            </a:r>
            <a:r>
              <a:rPr lang="en-US" dirty="0" err="1" smtClean="0"/>
              <a:t>mat.h</a:t>
            </a:r>
            <a:r>
              <a:rPr lang="en-US" dirty="0" smtClean="0"/>
              <a:t> for standard transformations: rotation, scaling, translation and perspective transformation. </a:t>
            </a:r>
          </a:p>
          <a:p>
            <a:r>
              <a:rPr lang="en-US" dirty="0" smtClean="0"/>
              <a:t>Set simple resize, mouse and timer callback functions. </a:t>
            </a:r>
          </a:p>
          <a:p>
            <a:r>
              <a:rPr lang="en-US" dirty="0" smtClean="0"/>
              <a:t>Share vertex data between triangles by drawing using </a:t>
            </a:r>
            <a:r>
              <a:rPr lang="en-US" dirty="0" err="1" smtClean="0"/>
              <a:t>glDrawElements</a:t>
            </a:r>
            <a:r>
              <a:rPr lang="en-US" dirty="0" smtClean="0"/>
              <a:t> and set up multiple vertex array objects so that many different objects can be drawn. </a:t>
            </a:r>
          </a:p>
          <a:p>
            <a:endParaRPr lang="en-US" dirty="0"/>
          </a:p>
        </p:txBody>
      </p:sp>
    </p:spTree>
    <p:extLst>
      <p:ext uri="{BB962C8B-B14F-4D97-AF65-F5344CB8AC3E}">
        <p14:creationId xmlns:p14="http://schemas.microsoft.com/office/powerpoint/2010/main" val="941214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16:</a:t>
            </a:r>
            <a:br>
              <a:rPr lang="en-US" dirty="0" smtClean="0"/>
            </a:br>
            <a:r>
              <a:rPr lang="en-US" dirty="0" err="1" smtClean="0"/>
              <a:t>Transla</a:t>
            </a:r>
            <a:r>
              <a:rPr lang="id-ID" dirty="0" smtClean="0"/>
              <a:t>si menggunakan matriks </a:t>
            </a:r>
            <a:r>
              <a:rPr lang="en-US" dirty="0" smtClean="0"/>
              <a:t>4D</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11</a:t>
            </a:fld>
            <a:endParaRPr lang="en-US"/>
          </a:p>
        </p:txBody>
      </p:sp>
      <p:sp>
        <p:nvSpPr>
          <p:cNvPr id="4" name="Content Placeholder 3"/>
          <p:cNvSpPr>
            <a:spLocks noGrp="1"/>
          </p:cNvSpPr>
          <p:nvPr>
            <p:ph sz="quarter" idx="13"/>
          </p:nvPr>
        </p:nvSpPr>
        <p:spPr/>
        <p:txBody>
          <a:bodyPr>
            <a:normAutofit/>
          </a:bodyPr>
          <a:lstStyle/>
          <a:p>
            <a:r>
              <a:rPr lang="id-ID" sz="1800" dirty="0" smtClean="0"/>
              <a:t>Untuk dapat memindahkan objek, atau translasi: </a:t>
            </a:r>
          </a:p>
          <a:p>
            <a:pPr>
              <a:buNone/>
            </a:pPr>
            <a:r>
              <a:rPr lang="id-ID" sz="1800" dirty="0" smtClean="0"/>
              <a:t>		tambahkan dimensi ke-4 pada setiap posisi verteks dengan konstanta </a:t>
            </a:r>
            <a:r>
              <a:rPr lang="id-ID" sz="1800" dirty="0" smtClean="0">
                <a:solidFill>
                  <a:srgbClr val="FF0000"/>
                </a:solidFill>
              </a:rPr>
              <a:t>1.0 </a:t>
            </a:r>
          </a:p>
          <a:p>
            <a:pPr>
              <a:buNone/>
            </a:pPr>
            <a:r>
              <a:rPr lang="id-ID" sz="1800" dirty="0" smtClean="0"/>
              <a:t>	sehingga isi matriks kolom ke-4 (dx, dy, dz, 1) dikalikan dengan 1.0 dan ditambahkan ke koordinat setiap verteks, dan memindahkan titik pusat ke posisi (dx, dy, dz).</a:t>
            </a:r>
          </a:p>
          <a:p>
            <a:endParaRPr lang="id-ID" sz="1800" dirty="0" smtClean="0"/>
          </a:p>
          <a:p>
            <a:r>
              <a:rPr lang="id-ID" sz="1800" dirty="0" smtClean="0"/>
              <a:t>Copy vertex shader dari </a:t>
            </a:r>
            <a:r>
              <a:rPr lang="en-US" sz="1800" dirty="0" smtClean="0"/>
              <a:t>Task 15</a:t>
            </a:r>
            <a:r>
              <a:rPr lang="id-ID" sz="1800" dirty="0" smtClean="0"/>
              <a:t>, dan ubah supaya membaca matriks dan posisi 4D (bukan lagi 3D), dan mengalikannya:</a:t>
            </a:r>
          </a:p>
          <a:p>
            <a:pPr>
              <a:buNone/>
            </a:pPr>
            <a:r>
              <a:rPr lang="id-ID" sz="1800" dirty="0" smtClean="0"/>
              <a:t>		</a:t>
            </a:r>
            <a:r>
              <a:rPr lang="en-US" sz="1800" dirty="0" err="1" smtClean="0">
                <a:latin typeface="Courier New" pitchFamily="49" charset="0"/>
                <a:cs typeface="Courier New" pitchFamily="49" charset="0"/>
              </a:rPr>
              <a:t>gl_Position</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xyzwMultipliers</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vPosition</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3725667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 16:</a:t>
            </a:r>
            <a:br>
              <a:rPr lang="en-US" dirty="0"/>
            </a:br>
            <a:r>
              <a:rPr lang="en-US" dirty="0" err="1"/>
              <a:t>Transla</a:t>
            </a:r>
            <a:r>
              <a:rPr lang="id-ID" dirty="0" smtClean="0"/>
              <a:t>si menggunakan matriks </a:t>
            </a:r>
            <a:r>
              <a:rPr lang="en-US" dirty="0" smtClean="0"/>
              <a:t>4D</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12</a:t>
            </a:fld>
            <a:endParaRPr lang="en-US"/>
          </a:p>
        </p:txBody>
      </p:sp>
      <p:sp>
        <p:nvSpPr>
          <p:cNvPr id="4" name="Content Placeholder 3"/>
          <p:cNvSpPr>
            <a:spLocks noGrp="1"/>
          </p:cNvSpPr>
          <p:nvPr>
            <p:ph sz="quarter" idx="13"/>
          </p:nvPr>
        </p:nvSpPr>
        <p:spPr/>
        <p:txBody>
          <a:bodyPr>
            <a:normAutofit fontScale="55000" lnSpcReduction="20000"/>
          </a:bodyPr>
          <a:lstStyle/>
          <a:p>
            <a:r>
              <a:rPr lang="id-ID" dirty="0" smtClean="0"/>
              <a:t>Selanjutnya copy file C++ dari program </a:t>
            </a:r>
            <a:r>
              <a:rPr lang="en-US" dirty="0" smtClean="0"/>
              <a:t>Task 15</a:t>
            </a:r>
            <a:r>
              <a:rPr lang="id-ID" dirty="0" smtClean="0"/>
              <a:t>b dan gunakan vertex shader yang baru, dengan mengirim sebuah matriks 4D menggunakan </a:t>
            </a:r>
            <a:r>
              <a:rPr lang="en-US" dirty="0" smtClean="0"/>
              <a:t/>
            </a:r>
            <a:br>
              <a:rPr lang="en-US" dirty="0" smtClean="0"/>
            </a:br>
            <a:r>
              <a:rPr lang="en-US" dirty="0" smtClean="0">
                <a:latin typeface="Courier New" pitchFamily="49" charset="0"/>
                <a:cs typeface="Courier New" pitchFamily="49" charset="0"/>
              </a:rPr>
              <a:t>glUniformMatrix4fv</a:t>
            </a:r>
            <a:r>
              <a:rPr lang="en-US" dirty="0" smtClean="0"/>
              <a:t>. </a:t>
            </a:r>
          </a:p>
          <a:p>
            <a:endParaRPr lang="id-ID" dirty="0" smtClean="0"/>
          </a:p>
          <a:p>
            <a:r>
              <a:rPr lang="id-ID" dirty="0" smtClean="0"/>
              <a:t>Ganti matriks 3D yang ditulis langsung di fungsi display dengan matriks 4D yang dihasilkan oleh fungsi dalam library mat.h seperti ini:</a:t>
            </a:r>
          </a:p>
          <a:p>
            <a:pPr>
              <a:buNone/>
            </a:pPr>
            <a:r>
              <a:rPr lang="id-ID" dirty="0" smtClean="0"/>
              <a:t>	</a:t>
            </a:r>
            <a:r>
              <a:rPr lang="en-US" sz="2500" dirty="0" err="1" smtClean="0">
                <a:latin typeface="Courier New" pitchFamily="49" charset="0"/>
                <a:cs typeface="Courier New" pitchFamily="49" charset="0"/>
              </a:rPr>
              <a:t>RotateX</a:t>
            </a:r>
            <a:r>
              <a:rPr lang="en-US" sz="2500" dirty="0" smtClean="0">
                <a:latin typeface="Courier New" pitchFamily="49" charset="0"/>
                <a:cs typeface="Courier New" pitchFamily="49" charset="0"/>
              </a:rPr>
              <a:t>(</a:t>
            </a:r>
            <a:r>
              <a:rPr lang="en-US" sz="2500" dirty="0" err="1" smtClean="0">
                <a:latin typeface="Courier New" pitchFamily="49" charset="0"/>
                <a:cs typeface="Courier New" pitchFamily="49" charset="0"/>
              </a:rPr>
              <a:t>angleDegrees</a:t>
            </a:r>
            <a:r>
              <a:rPr lang="en-US" sz="2500" dirty="0" smtClean="0">
                <a:latin typeface="Courier New" pitchFamily="49" charset="0"/>
                <a:cs typeface="Courier New" pitchFamily="49" charset="0"/>
              </a:rPr>
              <a:t>) * </a:t>
            </a:r>
            <a:r>
              <a:rPr lang="en-US" sz="2500" dirty="0" err="1" smtClean="0">
                <a:latin typeface="Courier New" pitchFamily="49" charset="0"/>
                <a:cs typeface="Courier New" pitchFamily="49" charset="0"/>
              </a:rPr>
              <a:t>RotateY</a:t>
            </a:r>
            <a:r>
              <a:rPr lang="en-US" sz="2500" dirty="0" smtClean="0">
                <a:latin typeface="Courier New" pitchFamily="49" charset="0"/>
                <a:cs typeface="Courier New" pitchFamily="49" charset="0"/>
              </a:rPr>
              <a:t>(</a:t>
            </a:r>
            <a:r>
              <a:rPr lang="en-US" sz="2500" dirty="0" err="1" smtClean="0">
                <a:latin typeface="Courier New" pitchFamily="49" charset="0"/>
                <a:cs typeface="Courier New" pitchFamily="49" charset="0"/>
              </a:rPr>
              <a:t>angleDegrees</a:t>
            </a:r>
            <a:r>
              <a:rPr lang="en-US" sz="2500" dirty="0" smtClean="0">
                <a:latin typeface="Courier New" pitchFamily="49" charset="0"/>
                <a:cs typeface="Courier New" pitchFamily="49" charset="0"/>
              </a:rPr>
              <a:t>) * Scale(0.25, 1.0, 1.0)</a:t>
            </a:r>
            <a:r>
              <a:rPr lang="en-US" dirty="0" smtClean="0"/>
              <a:t/>
            </a:r>
            <a:br>
              <a:rPr lang="en-US" dirty="0" smtClean="0"/>
            </a:br>
            <a:endParaRPr lang="id-ID" dirty="0" smtClean="0"/>
          </a:p>
          <a:p>
            <a:r>
              <a:rPr lang="id-ID" dirty="0" smtClean="0"/>
              <a:t>Pada fungsi tsb dibutuhkan parameter </a:t>
            </a:r>
            <a:r>
              <a:rPr lang="en-US" dirty="0" err="1" smtClean="0">
                <a:latin typeface="Courier New" pitchFamily="49" charset="0"/>
                <a:cs typeface="Courier New" pitchFamily="49" charset="0"/>
              </a:rPr>
              <a:t>angleDegrees</a:t>
            </a:r>
            <a:r>
              <a:rPr lang="en-US" dirty="0" smtClean="0"/>
              <a:t> </a:t>
            </a:r>
            <a:r>
              <a:rPr lang="id-ID" dirty="0" smtClean="0"/>
              <a:t>seperti variabel </a:t>
            </a:r>
            <a:r>
              <a:rPr lang="id-ID" dirty="0" smtClean="0">
                <a:latin typeface="Courier New" pitchFamily="49" charset="0"/>
                <a:cs typeface="Courier New" pitchFamily="49" charset="0"/>
              </a:rPr>
              <a:t>angle</a:t>
            </a:r>
            <a:r>
              <a:rPr lang="id-ID" dirty="0" smtClean="0"/>
              <a:t> pada program sebelumnya, namun satuannya derajat bukan radian</a:t>
            </a:r>
            <a:r>
              <a:rPr lang="en-US" dirty="0" smtClean="0"/>
              <a:t> (hint: 180 degrees = 3.1416 radians, approximately). </a:t>
            </a:r>
            <a:br>
              <a:rPr lang="en-US" dirty="0" smtClean="0"/>
            </a:br>
            <a:endParaRPr lang="en-US" dirty="0" smtClean="0"/>
          </a:p>
          <a:p>
            <a:r>
              <a:rPr lang="id-ID" dirty="0" smtClean="0"/>
              <a:t>Jalankan program dan pastikan menghasilkan output yang sama dengan program </a:t>
            </a:r>
            <a:r>
              <a:rPr lang="en-US" dirty="0" smtClean="0"/>
              <a:t>Task 15b.</a:t>
            </a:r>
          </a:p>
        </p:txBody>
      </p:sp>
    </p:spTree>
    <p:extLst>
      <p:ext uri="{BB962C8B-B14F-4D97-AF65-F5344CB8AC3E}">
        <p14:creationId xmlns:p14="http://schemas.microsoft.com/office/powerpoint/2010/main" val="261923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 16:</a:t>
            </a:r>
            <a:br>
              <a:rPr lang="en-US" dirty="0"/>
            </a:br>
            <a:r>
              <a:rPr lang="en-US" dirty="0" err="1"/>
              <a:t>Transla</a:t>
            </a:r>
            <a:r>
              <a:rPr lang="id-ID" dirty="0" smtClean="0"/>
              <a:t>si menggunakan matriks </a:t>
            </a:r>
            <a:r>
              <a:rPr lang="en-US" dirty="0" smtClean="0"/>
              <a:t>4D</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13</a:t>
            </a:fld>
            <a:endParaRPr lang="en-US"/>
          </a:p>
        </p:txBody>
      </p:sp>
      <p:sp>
        <p:nvSpPr>
          <p:cNvPr id="4" name="Content Placeholder 3"/>
          <p:cNvSpPr>
            <a:spLocks noGrp="1"/>
          </p:cNvSpPr>
          <p:nvPr>
            <p:ph sz="quarter" idx="13"/>
          </p:nvPr>
        </p:nvSpPr>
        <p:spPr/>
        <p:txBody>
          <a:bodyPr>
            <a:normAutofit lnSpcReduction="10000"/>
          </a:bodyPr>
          <a:lstStyle/>
          <a:p>
            <a:r>
              <a:rPr lang="id-ID" sz="1800" dirty="0" smtClean="0"/>
              <a:t>Kemudian ganti scaling dengan </a:t>
            </a:r>
            <a:r>
              <a:rPr lang="en-US" sz="1800" dirty="0" smtClean="0"/>
              <a:t>Translate(0.6, 0.6, 0.6). </a:t>
            </a:r>
            <a:r>
              <a:rPr lang="id-ID" sz="1800" dirty="0" smtClean="0"/>
              <a:t>Apa bedanya sekarang? </a:t>
            </a:r>
            <a:r>
              <a:rPr lang="en-US" sz="1800" dirty="0" smtClean="0"/>
              <a:t>(Warning: </a:t>
            </a:r>
            <a:r>
              <a:rPr lang="id-ID" sz="1800" dirty="0" smtClean="0"/>
              <a:t>ada bagian dari kubus yang berada diluar viewing volume, sehingga ada semacam “hole”</a:t>
            </a:r>
            <a:r>
              <a:rPr lang="en-US" sz="1800" dirty="0" smtClean="0"/>
              <a:t>) </a:t>
            </a:r>
          </a:p>
          <a:p>
            <a:endParaRPr lang="id-ID" sz="1800" dirty="0" smtClean="0"/>
          </a:p>
          <a:p>
            <a:r>
              <a:rPr lang="id-ID" sz="1800" dirty="0" smtClean="0"/>
              <a:t>Bandingkan kubus (a) tanpa translasi, (b) dengan translasi di sebelah kanan dua rotasi, (c) translasi diantara dua rotasi, dan (d) translasi di sebelah kiri rotasi.</a:t>
            </a:r>
          </a:p>
          <a:p>
            <a:endParaRPr lang="id-ID" sz="1800" dirty="0" smtClean="0"/>
          </a:p>
          <a:p>
            <a:r>
              <a:rPr lang="id-ID" sz="1800" dirty="0" smtClean="0"/>
              <a:t>Bagi screen menjadi 4 bagian </a:t>
            </a:r>
            <a:r>
              <a:rPr lang="en-US" sz="1800" dirty="0" smtClean="0"/>
              <a:t>(top-left, top-right, bottom-left, bottom-</a:t>
            </a:r>
            <a:r>
              <a:rPr lang="en-US" sz="1800" dirty="0" err="1" smtClean="0"/>
              <a:t>righ</a:t>
            </a:r>
            <a:r>
              <a:rPr lang="id-ID" sz="1800" dirty="0" smtClean="0"/>
              <a:t>t</a:t>
            </a:r>
            <a:r>
              <a:rPr lang="en-US" sz="1800" dirty="0" smtClean="0"/>
              <a:t>), </a:t>
            </a:r>
            <a:r>
              <a:rPr lang="id-ID" sz="1800" dirty="0" smtClean="0"/>
              <a:t>dan pada setiap bagian gambar output kubus yang diskala menjadi lebih kecil terlebih dahulu kemudian dipindah ke pusat salah satu dari 4 bagian tsb, misalnya: </a:t>
            </a:r>
          </a:p>
          <a:p>
            <a:pPr>
              <a:buNone/>
            </a:pPr>
            <a:r>
              <a:rPr lang="id-ID" sz="1800" dirty="0" smtClean="0"/>
              <a:t>		</a:t>
            </a:r>
            <a:r>
              <a:rPr lang="en-US" sz="1800" dirty="0" smtClean="0"/>
              <a:t>Translate(0.5, 0.5, 0) * Scale(0.3) * ... </a:t>
            </a:r>
          </a:p>
        </p:txBody>
      </p:sp>
    </p:spTree>
    <p:extLst>
      <p:ext uri="{BB962C8B-B14F-4D97-AF65-F5344CB8AC3E}">
        <p14:creationId xmlns:p14="http://schemas.microsoft.com/office/powerpoint/2010/main" val="279385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 16:</a:t>
            </a:r>
            <a:br>
              <a:rPr lang="en-US" dirty="0"/>
            </a:br>
            <a:r>
              <a:rPr lang="en-US" dirty="0" err="1"/>
              <a:t>Transla</a:t>
            </a:r>
            <a:r>
              <a:rPr lang="id-ID" dirty="0" smtClean="0"/>
              <a:t>si menggunakan matriks </a:t>
            </a:r>
            <a:r>
              <a:rPr lang="en-US" dirty="0" smtClean="0"/>
              <a:t>4D</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14</a:t>
            </a:fld>
            <a:endParaRPr lang="en-US"/>
          </a:p>
        </p:txBody>
      </p:sp>
      <p:sp>
        <p:nvSpPr>
          <p:cNvPr id="4" name="Content Placeholder 3"/>
          <p:cNvSpPr>
            <a:spLocks noGrp="1"/>
          </p:cNvSpPr>
          <p:nvPr>
            <p:ph sz="quarter" idx="13"/>
          </p:nvPr>
        </p:nvSpPr>
        <p:spPr/>
        <p:txBody>
          <a:bodyPr>
            <a:noAutofit/>
          </a:bodyPr>
          <a:lstStyle/>
          <a:p>
            <a:r>
              <a:rPr lang="id-ID" sz="1800" dirty="0" smtClean="0"/>
              <a:t>Pada setiap bagian gambarkan juga kubus berputar tanpa translasi, untuk bisa membandingkan efek translasinya</a:t>
            </a:r>
            <a:r>
              <a:rPr lang="en-US" sz="1800" dirty="0" smtClean="0"/>
              <a:t>.</a:t>
            </a:r>
            <a:endParaRPr lang="id-ID" sz="1800" dirty="0" smtClean="0"/>
          </a:p>
          <a:p>
            <a:endParaRPr lang="en-US" sz="1800" dirty="0" smtClean="0"/>
          </a:p>
          <a:p>
            <a:r>
              <a:rPr lang="id-ID" sz="1800" dirty="0" smtClean="0"/>
              <a:t>Buatlah fungsi berikut untuk menggambar kubus dengan parameter matriks 4 D:</a:t>
            </a:r>
            <a:endParaRPr lang="en-US" sz="1800" dirty="0" smtClean="0"/>
          </a:p>
          <a:p>
            <a:pPr>
              <a:buNone/>
            </a:pPr>
            <a:r>
              <a:rPr lang="id-ID" sz="1600" dirty="0" smtClean="0"/>
              <a:t>	</a:t>
            </a:r>
            <a:r>
              <a:rPr lang="en-US" sz="1600" dirty="0" smtClean="0">
                <a:latin typeface="Courier New" pitchFamily="49" charset="0"/>
                <a:cs typeface="Courier New" pitchFamily="49" charset="0"/>
              </a:rPr>
              <a:t>void </a:t>
            </a:r>
            <a:r>
              <a:rPr lang="en-US" sz="1600" dirty="0" err="1" smtClean="0">
                <a:latin typeface="Courier New" pitchFamily="49" charset="0"/>
                <a:cs typeface="Courier New" pitchFamily="49" charset="0"/>
              </a:rPr>
              <a:t>drawCube</a:t>
            </a:r>
            <a:r>
              <a:rPr lang="en-US" sz="1600" dirty="0" smtClean="0">
                <a:latin typeface="Courier New" pitchFamily="49" charset="0"/>
                <a:cs typeface="Courier New" pitchFamily="49" charset="0"/>
              </a:rPr>
              <a:t>(mat4 model) { </a:t>
            </a:r>
            <a:endParaRPr lang="id-ID" sz="1600" dirty="0" smtClean="0">
              <a:latin typeface="Courier New" pitchFamily="49" charset="0"/>
              <a:cs typeface="Courier New" pitchFamily="49" charset="0"/>
            </a:endParaRPr>
          </a:p>
          <a:p>
            <a:pPr>
              <a:buNone/>
            </a:pPr>
            <a:r>
              <a:rPr lang="id-ID"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glUniformMatrix4fv( </a:t>
            </a:r>
            <a:r>
              <a:rPr lang="en-US" sz="1600" dirty="0" err="1" smtClean="0">
                <a:latin typeface="Courier New" pitchFamily="49" charset="0"/>
                <a:cs typeface="Courier New" pitchFamily="49" charset="0"/>
              </a:rPr>
              <a:t>xyzwMultipliers</a:t>
            </a:r>
            <a:r>
              <a:rPr lang="en-US" sz="1600" dirty="0" smtClean="0">
                <a:latin typeface="Courier New" pitchFamily="49" charset="0"/>
                <a:cs typeface="Courier New" pitchFamily="49" charset="0"/>
              </a:rPr>
              <a:t>, 1, GL_TRUE, model ); </a:t>
            </a:r>
            <a:endParaRPr lang="id-ID" sz="1600" dirty="0" smtClean="0">
              <a:latin typeface="Courier New" pitchFamily="49" charset="0"/>
              <a:cs typeface="Courier New" pitchFamily="49" charset="0"/>
            </a:endParaRPr>
          </a:p>
          <a:p>
            <a:pPr>
              <a:buNone/>
            </a:pPr>
            <a:r>
              <a:rPr lang="id-ID"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glDrawArrays</a:t>
            </a:r>
            <a:r>
              <a:rPr lang="en-US" sz="1600" dirty="0" smtClean="0">
                <a:latin typeface="Courier New" pitchFamily="49" charset="0"/>
                <a:cs typeface="Courier New" pitchFamily="49" charset="0"/>
              </a:rPr>
              <a:t>( GL_TRIANGLES, 0, </a:t>
            </a:r>
            <a:r>
              <a:rPr lang="en-US" sz="1600" dirty="0" err="1" smtClean="0">
                <a:latin typeface="Courier New" pitchFamily="49" charset="0"/>
                <a:cs typeface="Courier New" pitchFamily="49" charset="0"/>
              </a:rPr>
              <a:t>NumVertices</a:t>
            </a:r>
            <a:r>
              <a:rPr lang="en-US" sz="1600" dirty="0" smtClean="0">
                <a:latin typeface="Courier New" pitchFamily="49" charset="0"/>
                <a:cs typeface="Courier New" pitchFamily="49" charset="0"/>
              </a:rPr>
              <a:t> ); </a:t>
            </a:r>
            <a:endParaRPr lang="id-ID" sz="1600" dirty="0" smtClean="0">
              <a:latin typeface="Courier New" pitchFamily="49" charset="0"/>
              <a:cs typeface="Courier New" pitchFamily="49" charset="0"/>
            </a:endParaRPr>
          </a:p>
          <a:p>
            <a:pPr>
              <a:buNone/>
            </a:pPr>
            <a:r>
              <a:rPr lang="id-ID"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800" dirty="0" smtClean="0"/>
              <a:t/>
            </a:r>
            <a:br>
              <a:rPr lang="en-US" sz="1800" dirty="0" smtClean="0"/>
            </a:br>
            <a:r>
              <a:rPr lang="en-US" sz="1800" dirty="0" smtClean="0"/>
              <a:t> </a:t>
            </a:r>
          </a:p>
          <a:p>
            <a:r>
              <a:rPr lang="id-ID" sz="1800" dirty="0" smtClean="0"/>
              <a:t>Jalankan dan bandingkan dengan output </a:t>
            </a:r>
            <a:r>
              <a:rPr lang="id-ID" sz="1800" dirty="0" smtClean="0">
                <a:hlinkClick r:id="rId2" action="ppaction://hlinkfile"/>
              </a:rPr>
              <a:t>berikut</a:t>
            </a:r>
            <a:r>
              <a:rPr lang="en-US" sz="1800" dirty="0" smtClean="0"/>
              <a:t>. </a:t>
            </a:r>
          </a:p>
        </p:txBody>
      </p:sp>
    </p:spTree>
    <p:extLst>
      <p:ext uri="{BB962C8B-B14F-4D97-AF65-F5344CB8AC3E}">
        <p14:creationId xmlns:p14="http://schemas.microsoft.com/office/powerpoint/2010/main" val="602877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17:</a:t>
            </a:r>
            <a:br>
              <a:rPr lang="en-US" dirty="0" smtClean="0"/>
            </a:br>
            <a:r>
              <a:rPr lang="id-ID" dirty="0" smtClean="0"/>
              <a:t>Transformasi Perspektif</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15</a:t>
            </a:fld>
            <a:endParaRPr lang="en-US"/>
          </a:p>
        </p:txBody>
      </p:sp>
      <p:sp>
        <p:nvSpPr>
          <p:cNvPr id="4" name="Content Placeholder 3"/>
          <p:cNvSpPr>
            <a:spLocks noGrp="1"/>
          </p:cNvSpPr>
          <p:nvPr>
            <p:ph sz="quarter" idx="13"/>
          </p:nvPr>
        </p:nvSpPr>
        <p:spPr/>
        <p:txBody>
          <a:bodyPr>
            <a:normAutofit/>
          </a:bodyPr>
          <a:lstStyle/>
          <a:p>
            <a:r>
              <a:rPr lang="id-ID" sz="1600" dirty="0" smtClean="0"/>
              <a:t>Library/header mat.h memiliki sebuah fungsi untuk membuat matriks 4D yang dapat digunakan untuk transformasi perspektif.</a:t>
            </a:r>
            <a:r>
              <a:rPr lang="en-US" sz="1600" dirty="0" smtClean="0"/>
              <a:t> </a:t>
            </a:r>
          </a:p>
          <a:p>
            <a:pPr>
              <a:buNone/>
            </a:pPr>
            <a:r>
              <a:rPr lang="id-ID" sz="1600" dirty="0" smtClean="0"/>
              <a:t>		</a:t>
            </a:r>
            <a:r>
              <a:rPr lang="en-US" sz="1600" dirty="0" smtClean="0"/>
              <a:t>mat4 Frustum( const </a:t>
            </a:r>
            <a:r>
              <a:rPr lang="en-US" sz="1600" dirty="0" err="1" smtClean="0"/>
              <a:t>GLfloat</a:t>
            </a:r>
            <a:r>
              <a:rPr lang="en-US" sz="1600" dirty="0" smtClean="0"/>
              <a:t> left, const </a:t>
            </a:r>
            <a:r>
              <a:rPr lang="en-US" sz="1600" dirty="0" err="1" smtClean="0"/>
              <a:t>GLfloat</a:t>
            </a:r>
            <a:r>
              <a:rPr lang="en-US" sz="1600" dirty="0" smtClean="0"/>
              <a:t> right, </a:t>
            </a:r>
            <a:endParaRPr lang="id-ID" sz="1600" dirty="0" smtClean="0"/>
          </a:p>
          <a:p>
            <a:pPr>
              <a:buNone/>
            </a:pPr>
            <a:r>
              <a:rPr lang="id-ID" sz="1600" dirty="0" smtClean="0"/>
              <a:t>			     </a:t>
            </a:r>
            <a:r>
              <a:rPr lang="en-US" sz="1600" dirty="0" smtClean="0"/>
              <a:t>const </a:t>
            </a:r>
            <a:r>
              <a:rPr lang="en-US" sz="1600" dirty="0" err="1" smtClean="0"/>
              <a:t>GLfloat</a:t>
            </a:r>
            <a:r>
              <a:rPr lang="en-US" sz="1600" dirty="0" smtClean="0"/>
              <a:t> bottom, const</a:t>
            </a:r>
            <a:r>
              <a:rPr lang="id-ID" sz="1600" dirty="0" smtClean="0"/>
              <a:t> </a:t>
            </a:r>
            <a:r>
              <a:rPr lang="en-US" sz="1600" dirty="0" err="1" smtClean="0"/>
              <a:t>GLfloat</a:t>
            </a:r>
            <a:r>
              <a:rPr lang="en-US" sz="1600" dirty="0" smtClean="0"/>
              <a:t> top, </a:t>
            </a:r>
            <a:endParaRPr lang="id-ID" sz="1600" dirty="0" smtClean="0"/>
          </a:p>
          <a:p>
            <a:pPr>
              <a:buNone/>
            </a:pPr>
            <a:r>
              <a:rPr lang="id-ID" sz="1600" dirty="0" smtClean="0"/>
              <a:t>			     </a:t>
            </a:r>
            <a:r>
              <a:rPr lang="en-US" sz="1600" dirty="0" smtClean="0"/>
              <a:t>const </a:t>
            </a:r>
            <a:r>
              <a:rPr lang="en-US" sz="1600" dirty="0" err="1" smtClean="0"/>
              <a:t>GLfloat</a:t>
            </a:r>
            <a:r>
              <a:rPr lang="en-US" sz="1600" dirty="0" smtClean="0"/>
              <a:t> near, const </a:t>
            </a:r>
            <a:r>
              <a:rPr lang="en-US" sz="1600" dirty="0" err="1" smtClean="0"/>
              <a:t>GLfloat</a:t>
            </a:r>
            <a:r>
              <a:rPr lang="en-US" sz="1600" dirty="0" smtClean="0"/>
              <a:t> far )</a:t>
            </a:r>
            <a:endParaRPr lang="id-ID" sz="1600" dirty="0" smtClean="0"/>
          </a:p>
          <a:p>
            <a:endParaRPr lang="id-ID" sz="1600" dirty="0" smtClean="0"/>
          </a:p>
        </p:txBody>
      </p:sp>
      <p:pic>
        <p:nvPicPr>
          <p:cNvPr id="11266" name="Picture 2" descr="http://teaching.csse.uwa.edu.au/units/CITS3003/laboratories/lab5/an04f36.jpg"/>
          <p:cNvPicPr>
            <a:picLocks noChangeAspect="1" noChangeArrowheads="1"/>
          </p:cNvPicPr>
          <p:nvPr/>
        </p:nvPicPr>
        <p:blipFill>
          <a:blip r:embed="rId2" cstate="print"/>
          <a:srcRect/>
          <a:stretch>
            <a:fillRect/>
          </a:stretch>
        </p:blipFill>
        <p:spPr bwMode="auto">
          <a:xfrm>
            <a:off x="1763688" y="3075806"/>
            <a:ext cx="3816424" cy="1884160"/>
          </a:xfrm>
          <a:prstGeom prst="rect">
            <a:avLst/>
          </a:prstGeom>
          <a:noFill/>
        </p:spPr>
      </p:pic>
    </p:spTree>
    <p:extLst>
      <p:ext uri="{BB962C8B-B14F-4D97-AF65-F5344CB8AC3E}">
        <p14:creationId xmlns:p14="http://schemas.microsoft.com/office/powerpoint/2010/main" val="3831583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 17:</a:t>
            </a:r>
            <a:br>
              <a:rPr lang="en-US" dirty="0"/>
            </a:br>
            <a:r>
              <a:rPr lang="id-ID" dirty="0" smtClean="0"/>
              <a:t>Transformasi Perspektif</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16</a:t>
            </a:fld>
            <a:endParaRPr lang="en-US"/>
          </a:p>
        </p:txBody>
      </p:sp>
      <p:sp>
        <p:nvSpPr>
          <p:cNvPr id="4" name="Content Placeholder 3"/>
          <p:cNvSpPr>
            <a:spLocks noGrp="1"/>
          </p:cNvSpPr>
          <p:nvPr>
            <p:ph sz="quarter" idx="13"/>
          </p:nvPr>
        </p:nvSpPr>
        <p:spPr>
          <a:xfrm>
            <a:off x="609600" y="1352550"/>
            <a:ext cx="8153400" cy="1795264"/>
          </a:xfrm>
        </p:spPr>
        <p:txBody>
          <a:bodyPr>
            <a:normAutofit fontScale="62500" lnSpcReduction="20000"/>
          </a:bodyPr>
          <a:lstStyle/>
          <a:p>
            <a:r>
              <a:rPr lang="id-ID" dirty="0" smtClean="0"/>
              <a:t>Kamera virtual di OpenGL terletak di titik pusat, mengarah ke sumbu Z negatif.</a:t>
            </a:r>
          </a:p>
          <a:p>
            <a:r>
              <a:rPr lang="id-ID" dirty="0" smtClean="0"/>
              <a:t>Ilustrasi viewing volume untuk mode Viewing Perspektif seperti pada gambar, dimana viewing volume bukan sebuah balok/kubus melainkan sebuah area frustum yang dibatasi oleh dua kotak di depan kamera.</a:t>
            </a:r>
          </a:p>
          <a:p>
            <a:r>
              <a:rPr lang="en-US" i="1" dirty="0" smtClean="0"/>
              <a:t>left, right, bottom, top </a:t>
            </a:r>
            <a:r>
              <a:rPr lang="id-ID" dirty="0" smtClean="0"/>
              <a:t>menentukan letak kotak yang lebih dekat di depan kamera, </a:t>
            </a:r>
          </a:p>
          <a:p>
            <a:r>
              <a:rPr lang="en-US" i="1" dirty="0" smtClean="0"/>
              <a:t>far </a:t>
            </a:r>
            <a:r>
              <a:rPr lang="id-ID" dirty="0" smtClean="0"/>
              <a:t>menentukan jarak terjauh di depan kamera yang masuk dalam </a:t>
            </a:r>
            <a:r>
              <a:rPr lang="en-US" dirty="0" smtClean="0"/>
              <a:t>viewing volume.</a:t>
            </a:r>
            <a:endParaRPr lang="id-ID" dirty="0" smtClean="0"/>
          </a:p>
        </p:txBody>
      </p:sp>
      <p:pic>
        <p:nvPicPr>
          <p:cNvPr id="5" name="Picture 2" descr="http://teaching.csse.uwa.edu.au/units/CITS3003/laboratories/lab5/an04f36.jpg"/>
          <p:cNvPicPr>
            <a:picLocks noChangeAspect="1" noChangeArrowheads="1"/>
          </p:cNvPicPr>
          <p:nvPr/>
        </p:nvPicPr>
        <p:blipFill>
          <a:blip r:embed="rId2" cstate="print"/>
          <a:srcRect/>
          <a:stretch>
            <a:fillRect/>
          </a:stretch>
        </p:blipFill>
        <p:spPr bwMode="auto">
          <a:xfrm>
            <a:off x="1763688" y="3075806"/>
            <a:ext cx="3816424" cy="1884160"/>
          </a:xfrm>
          <a:prstGeom prst="rect">
            <a:avLst/>
          </a:prstGeom>
          <a:noFill/>
        </p:spPr>
      </p:pic>
    </p:spTree>
    <p:extLst>
      <p:ext uri="{BB962C8B-B14F-4D97-AF65-F5344CB8AC3E}">
        <p14:creationId xmlns:p14="http://schemas.microsoft.com/office/powerpoint/2010/main" val="390515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 17:</a:t>
            </a:r>
            <a:br>
              <a:rPr lang="en-US" dirty="0"/>
            </a:br>
            <a:r>
              <a:rPr lang="id-ID" dirty="0" smtClean="0"/>
              <a:t>Transformasi Perspektif</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17</a:t>
            </a:fld>
            <a:endParaRPr lang="en-US"/>
          </a:p>
        </p:txBody>
      </p:sp>
      <p:sp>
        <p:nvSpPr>
          <p:cNvPr id="4" name="Content Placeholder 3"/>
          <p:cNvSpPr>
            <a:spLocks noGrp="1"/>
          </p:cNvSpPr>
          <p:nvPr>
            <p:ph sz="quarter" idx="13"/>
          </p:nvPr>
        </p:nvSpPr>
        <p:spPr/>
        <p:txBody>
          <a:bodyPr>
            <a:normAutofit fontScale="62500" lnSpcReduction="20000"/>
          </a:bodyPr>
          <a:lstStyle/>
          <a:p>
            <a:r>
              <a:rPr lang="id-ID" dirty="0" smtClean="0"/>
              <a:t>Pada umumnya nilai </a:t>
            </a:r>
            <a:r>
              <a:rPr lang="en-US" dirty="0" smtClean="0"/>
              <a:t>near </a:t>
            </a:r>
            <a:r>
              <a:rPr lang="id-ID" dirty="0" smtClean="0"/>
              <a:t>dan </a:t>
            </a:r>
            <a:r>
              <a:rPr lang="en-US" dirty="0" smtClean="0"/>
              <a:t>far </a:t>
            </a:r>
            <a:r>
              <a:rPr lang="id-ID" dirty="0" smtClean="0"/>
              <a:t>berupa nilai positif, </a:t>
            </a:r>
            <a:r>
              <a:rPr lang="en-US" dirty="0" smtClean="0"/>
              <a:t>near &lt; far </a:t>
            </a:r>
            <a:r>
              <a:rPr lang="id-ID" dirty="0" smtClean="0"/>
              <a:t>dan </a:t>
            </a:r>
            <a:r>
              <a:rPr lang="en-US" dirty="0" smtClean="0"/>
              <a:t>left &lt; right, bottom &lt; top.</a:t>
            </a:r>
          </a:p>
          <a:p>
            <a:r>
              <a:rPr lang="id-ID" dirty="0" smtClean="0"/>
              <a:t>Fungsi Frustum yang terdapat pada mat.h menghasilkan sebuah matriks transformasi yang dapat memetakan titik didalam sebuah frustum ke titik pada viewing volume yang standard (-1 sampai 1 pada sumbu x, y, dan z). Oleh karena itu Frustum digunakan sebagai matriks terakhir dalam perkalian matriks transformasi. </a:t>
            </a:r>
          </a:p>
          <a:p>
            <a:r>
              <a:rPr lang="id-ID" dirty="0" smtClean="0"/>
              <a:t>Matriks yang dihasilkan perintah Frustum mengubah posisi titik relatif terhadap kamera menjadi posisi pada window 2D dalam range -1 hingga 1, atau dari sistem koordinat kamera menjadi sistem koordinat window. Perubahan ini disebut transformasi proyeksi, dan digunakan hanya ketika terdapat perubahan properti kamera, misal ketika window diubah ukurannya.</a:t>
            </a:r>
          </a:p>
        </p:txBody>
      </p:sp>
    </p:spTree>
    <p:extLst>
      <p:ext uri="{BB962C8B-B14F-4D97-AF65-F5344CB8AC3E}">
        <p14:creationId xmlns:p14="http://schemas.microsoft.com/office/powerpoint/2010/main" val="4180045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 17:</a:t>
            </a:r>
            <a:br>
              <a:rPr lang="en-US" dirty="0"/>
            </a:br>
            <a:r>
              <a:rPr lang="id-ID" dirty="0" smtClean="0"/>
              <a:t>Transformasi Perspektif</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18</a:t>
            </a:fld>
            <a:endParaRPr lang="en-US"/>
          </a:p>
        </p:txBody>
      </p:sp>
      <p:sp>
        <p:nvSpPr>
          <p:cNvPr id="4" name="Content Placeholder 3"/>
          <p:cNvSpPr>
            <a:spLocks noGrp="1"/>
          </p:cNvSpPr>
          <p:nvPr>
            <p:ph sz="quarter" idx="13"/>
          </p:nvPr>
        </p:nvSpPr>
        <p:spPr/>
        <p:txBody>
          <a:bodyPr>
            <a:normAutofit fontScale="62500" lnSpcReduction="20000"/>
          </a:bodyPr>
          <a:lstStyle/>
          <a:p>
            <a:r>
              <a:rPr lang="id-ID" dirty="0" smtClean="0"/>
              <a:t>Copy </a:t>
            </a:r>
            <a:r>
              <a:rPr lang="en-US" dirty="0" smtClean="0"/>
              <a:t>Task 16 </a:t>
            </a:r>
            <a:r>
              <a:rPr lang="id-ID" dirty="0" smtClean="0"/>
              <a:t>dan tambahkan variabel global berikut:</a:t>
            </a:r>
            <a:r>
              <a:rPr lang="en-US" dirty="0" smtClean="0"/>
              <a:t/>
            </a:r>
            <a:br>
              <a:rPr lang="en-US" dirty="0" smtClean="0"/>
            </a:br>
            <a:endParaRPr lang="en-US" dirty="0" smtClean="0"/>
          </a:p>
          <a:p>
            <a:pPr lvl="1">
              <a:buNone/>
            </a:pPr>
            <a:r>
              <a:rPr lang="en-US" dirty="0" smtClean="0">
                <a:latin typeface="Courier New" pitchFamily="49" charset="0"/>
                <a:cs typeface="Courier New" pitchFamily="49" charset="0"/>
              </a:rPr>
              <a:t>// Perspective projection </a:t>
            </a:r>
            <a:endParaRPr lang="id-ID" dirty="0" smtClean="0">
              <a:latin typeface="Courier New" pitchFamily="49" charset="0"/>
              <a:cs typeface="Courier New" pitchFamily="49" charset="0"/>
            </a:endParaRPr>
          </a:p>
          <a:p>
            <a:pPr lvl="1">
              <a:buNone/>
            </a:pPr>
            <a:r>
              <a:rPr lang="en-US" dirty="0" smtClean="0">
                <a:latin typeface="Courier New" pitchFamily="49" charset="0"/>
                <a:cs typeface="Courier New" pitchFamily="49" charset="0"/>
              </a:rPr>
              <a:t>mat4 projection = Frustum(-0.2, 0.2, -0.2, 0.2, 0.2, 2.0); </a:t>
            </a:r>
            <a:endParaRPr lang="id-ID" dirty="0" smtClean="0">
              <a:latin typeface="Courier New" pitchFamily="49" charset="0"/>
              <a:cs typeface="Courier New" pitchFamily="49" charset="0"/>
            </a:endParaRPr>
          </a:p>
          <a:p>
            <a:pPr lvl="1">
              <a:buNone/>
            </a:pPr>
            <a:r>
              <a:rPr lang="en-US" dirty="0" smtClean="0">
                <a:latin typeface="Courier New" pitchFamily="49" charset="0"/>
                <a:cs typeface="Courier New" pitchFamily="49" charset="0"/>
              </a:rPr>
              <a:t>// Move camera backwards relative to everything else </a:t>
            </a:r>
            <a:endParaRPr lang="id-ID" dirty="0" smtClean="0">
              <a:latin typeface="Courier New" pitchFamily="49" charset="0"/>
              <a:cs typeface="Courier New" pitchFamily="49" charset="0"/>
            </a:endParaRPr>
          </a:p>
          <a:p>
            <a:pPr lvl="1">
              <a:buNone/>
            </a:pPr>
            <a:r>
              <a:rPr lang="en-US" dirty="0" smtClean="0">
                <a:latin typeface="Courier New" pitchFamily="49" charset="0"/>
                <a:cs typeface="Courier New" pitchFamily="49" charset="0"/>
              </a:rPr>
              <a:t>mat4 view = Translate(0.0, 0.0, -0.35); </a:t>
            </a:r>
            <a:r>
              <a:rPr lang="en-US" dirty="0" smtClean="0"/>
              <a:t/>
            </a:r>
            <a:br>
              <a:rPr lang="en-US" dirty="0" smtClean="0"/>
            </a:br>
            <a:endParaRPr lang="en-US" dirty="0" smtClean="0"/>
          </a:p>
          <a:p>
            <a:r>
              <a:rPr lang="id-ID" dirty="0" smtClean="0"/>
              <a:t>Tambahkan perkalian </a:t>
            </a:r>
            <a:r>
              <a:rPr lang="en-US" dirty="0" smtClean="0">
                <a:latin typeface="Courier New" pitchFamily="49" charset="0"/>
                <a:cs typeface="Courier New" pitchFamily="49" charset="0"/>
              </a:rPr>
              <a:t>projection * view * </a:t>
            </a:r>
            <a:r>
              <a:rPr lang="id-ID" dirty="0" smtClean="0"/>
              <a:t>di depan model ketika mengirim data matriks transformasi ke vertex shader pada fungsi </a:t>
            </a:r>
            <a:r>
              <a:rPr lang="id-ID" dirty="0" smtClean="0">
                <a:latin typeface="Courier New" pitchFamily="49" charset="0"/>
                <a:cs typeface="Courier New" pitchFamily="49" charset="0"/>
              </a:rPr>
              <a:t>drawCube</a:t>
            </a:r>
            <a:r>
              <a:rPr lang="id-ID" dirty="0" smtClean="0"/>
              <a:t>.</a:t>
            </a:r>
          </a:p>
          <a:p>
            <a:endParaRPr lang="id-ID" dirty="0" smtClean="0"/>
          </a:p>
          <a:p>
            <a:r>
              <a:rPr lang="id-ID" dirty="0" smtClean="0"/>
              <a:t>Jalankan dan bandingkan dengan output </a:t>
            </a:r>
            <a:r>
              <a:rPr lang="id-ID" dirty="0" smtClean="0">
                <a:hlinkClick r:id="rId2" action="ppaction://hlinkfile"/>
              </a:rPr>
              <a:t>berikut</a:t>
            </a:r>
            <a:r>
              <a:rPr lang="en-US" dirty="0" smtClean="0"/>
              <a:t>. </a:t>
            </a:r>
          </a:p>
          <a:p>
            <a:endParaRPr lang="en-US" dirty="0" smtClean="0"/>
          </a:p>
        </p:txBody>
      </p:sp>
    </p:spTree>
    <p:extLst>
      <p:ext uri="{BB962C8B-B14F-4D97-AF65-F5344CB8AC3E}">
        <p14:creationId xmlns:p14="http://schemas.microsoft.com/office/powerpoint/2010/main" val="2102291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18: </a:t>
            </a:r>
            <a:br>
              <a:rPr lang="en-US" dirty="0" smtClean="0"/>
            </a:br>
            <a:r>
              <a:rPr lang="en-US" dirty="0" smtClean="0"/>
              <a:t>Resize</a:t>
            </a:r>
            <a:r>
              <a:rPr lang="id-ID" dirty="0" smtClean="0"/>
              <a:t> dan</a:t>
            </a:r>
            <a:r>
              <a:rPr lang="en-US" dirty="0" smtClean="0"/>
              <a:t> mouse callbacks </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19</a:t>
            </a:fld>
            <a:endParaRPr lang="en-US"/>
          </a:p>
        </p:txBody>
      </p:sp>
      <p:sp>
        <p:nvSpPr>
          <p:cNvPr id="4" name="Content Placeholder 3"/>
          <p:cNvSpPr>
            <a:spLocks noGrp="1"/>
          </p:cNvSpPr>
          <p:nvPr>
            <p:ph sz="quarter" idx="13"/>
          </p:nvPr>
        </p:nvSpPr>
        <p:spPr/>
        <p:txBody>
          <a:bodyPr>
            <a:normAutofit fontScale="55000" lnSpcReduction="20000"/>
          </a:bodyPr>
          <a:lstStyle/>
          <a:p>
            <a:r>
              <a:rPr lang="id-ID" dirty="0" smtClean="0"/>
              <a:t>Tambahkan variabel global </a:t>
            </a:r>
            <a:r>
              <a:rPr lang="en-US" dirty="0" err="1" smtClean="0"/>
              <a:t>GLint</a:t>
            </a:r>
            <a:r>
              <a:rPr lang="en-US" dirty="0" smtClean="0"/>
              <a:t> </a:t>
            </a:r>
            <a:r>
              <a:rPr lang="en-US" dirty="0" err="1" smtClean="0"/>
              <a:t>windowWidth</a:t>
            </a:r>
            <a:r>
              <a:rPr lang="en-US" dirty="0" smtClean="0"/>
              <a:t> </a:t>
            </a:r>
            <a:r>
              <a:rPr lang="id-ID" dirty="0" smtClean="0"/>
              <a:t>dan </a:t>
            </a:r>
            <a:r>
              <a:rPr lang="en-US" dirty="0" err="1" smtClean="0"/>
              <a:t>GLint</a:t>
            </a:r>
            <a:r>
              <a:rPr lang="en-US" dirty="0" smtClean="0"/>
              <a:t> </a:t>
            </a:r>
            <a:r>
              <a:rPr lang="en-US" dirty="0" err="1" smtClean="0"/>
              <a:t>windowHeight</a:t>
            </a:r>
            <a:r>
              <a:rPr lang="en-US" dirty="0" smtClean="0"/>
              <a:t>, </a:t>
            </a:r>
            <a:r>
              <a:rPr lang="id-ID" dirty="0" smtClean="0"/>
              <a:t>dan gunakan glutReshapeFunc untuk meregister sebuah fungsi callback yang dapat meng-update nilai variabel windowWidth dan windowHeight</a:t>
            </a:r>
            <a:r>
              <a:rPr lang="en-US" dirty="0" smtClean="0"/>
              <a:t>. </a:t>
            </a:r>
            <a:br>
              <a:rPr lang="en-US" dirty="0" smtClean="0"/>
            </a:br>
            <a:endParaRPr lang="en-US" dirty="0" smtClean="0"/>
          </a:p>
          <a:p>
            <a:r>
              <a:rPr lang="id-ID" dirty="0" smtClean="0"/>
              <a:t>Fungsi </a:t>
            </a:r>
            <a:r>
              <a:rPr lang="en-US" dirty="0" smtClean="0"/>
              <a:t>callback </a:t>
            </a:r>
            <a:r>
              <a:rPr lang="id-ID" dirty="0" smtClean="0"/>
              <a:t>tsb akan mengubah ukuran viewport </a:t>
            </a:r>
            <a:r>
              <a:rPr lang="en-US" dirty="0" smtClean="0"/>
              <a:t>(</a:t>
            </a:r>
            <a:r>
              <a:rPr lang="id-ID" dirty="0" smtClean="0"/>
              <a:t>bagian dari window tempat gambar dihasilkan</a:t>
            </a:r>
            <a:r>
              <a:rPr lang="en-US" dirty="0" smtClean="0"/>
              <a:t>) </a:t>
            </a:r>
            <a:r>
              <a:rPr lang="id-ID" dirty="0" smtClean="0"/>
              <a:t>menggunakan</a:t>
            </a:r>
            <a:r>
              <a:rPr lang="en-US" dirty="0" smtClean="0"/>
              <a:t>: </a:t>
            </a:r>
            <a:br>
              <a:rPr lang="en-US" dirty="0" smtClean="0"/>
            </a:br>
            <a:endParaRPr lang="en-US" dirty="0" smtClean="0"/>
          </a:p>
          <a:p>
            <a:pPr lvl="1">
              <a:buNone/>
            </a:pPr>
            <a:r>
              <a:rPr lang="en-US" dirty="0" err="1" smtClean="0">
                <a:latin typeface="Courier New" pitchFamily="49" charset="0"/>
                <a:cs typeface="Courier New" pitchFamily="49" charset="0"/>
              </a:rPr>
              <a:t>glViewport</a:t>
            </a:r>
            <a:r>
              <a:rPr lang="en-US" dirty="0" smtClean="0">
                <a:latin typeface="Courier New" pitchFamily="49" charset="0"/>
                <a:cs typeface="Courier New" pitchFamily="49" charset="0"/>
              </a:rPr>
              <a:t>(0, 0, </a:t>
            </a:r>
            <a:r>
              <a:rPr lang="en-US" dirty="0" err="1" smtClean="0">
                <a:latin typeface="Courier New" pitchFamily="49" charset="0"/>
                <a:cs typeface="Courier New" pitchFamily="49" charset="0"/>
              </a:rPr>
              <a:t>windowWidth</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windowHeight</a:t>
            </a:r>
            <a:r>
              <a:rPr lang="en-US" dirty="0" smtClean="0">
                <a:latin typeface="Courier New" pitchFamily="49" charset="0"/>
                <a:cs typeface="Courier New" pitchFamily="49" charset="0"/>
              </a:rPr>
              <a:t>); </a:t>
            </a:r>
            <a:r>
              <a:rPr lang="en-US" dirty="0" smtClean="0"/>
              <a:t/>
            </a:r>
            <a:br>
              <a:rPr lang="en-US" dirty="0" smtClean="0"/>
            </a:br>
            <a:endParaRPr lang="en-US" dirty="0" smtClean="0"/>
          </a:p>
          <a:p>
            <a:r>
              <a:rPr lang="id-ID" dirty="0" smtClean="0"/>
              <a:t>Tambahkan pula setting variabel global matriks </a:t>
            </a:r>
            <a:r>
              <a:rPr lang="id-ID" dirty="0" smtClean="0">
                <a:latin typeface="Courier New" pitchFamily="49" charset="0"/>
                <a:cs typeface="Courier New" pitchFamily="49" charset="0"/>
              </a:rPr>
              <a:t>projection</a:t>
            </a:r>
            <a:r>
              <a:rPr lang="id-ID" dirty="0" smtClean="0"/>
              <a:t>  sesuai ukuran window yang baru (setiap kali window di-resize). Matriks yang baru ini memastikan objek tidak ‘ditarik’ apabila window yang baru memiliki aspek rasio yang berbeda dengan inisialisasi. Rasio antara tinggi dan lebar window yang baru dapat digunakan untuk memodifikasi parameter </a:t>
            </a:r>
            <a:r>
              <a:rPr lang="id-ID" i="1" dirty="0" smtClean="0"/>
              <a:t>left</a:t>
            </a:r>
            <a:r>
              <a:rPr lang="id-ID" dirty="0" smtClean="0"/>
              <a:t> dan </a:t>
            </a:r>
            <a:r>
              <a:rPr lang="id-ID" i="1" dirty="0" smtClean="0"/>
              <a:t>right</a:t>
            </a:r>
            <a:r>
              <a:rPr lang="id-ID" dirty="0" smtClean="0"/>
              <a:t> pada perintah Frustum. </a:t>
            </a:r>
          </a:p>
        </p:txBody>
      </p:sp>
    </p:spTree>
    <p:extLst>
      <p:ext uri="{BB962C8B-B14F-4D97-AF65-F5344CB8AC3E}">
        <p14:creationId xmlns:p14="http://schemas.microsoft.com/office/powerpoint/2010/main" val="2727850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r>
              <a:rPr lang="id-ID" dirty="0" smtClean="0"/>
              <a:t>Programming di Kelas</a:t>
            </a:r>
            <a:endParaRPr lang="en-US" dirty="0"/>
          </a:p>
        </p:txBody>
      </p:sp>
      <p:sp>
        <p:nvSpPr>
          <p:cNvPr id="7" name="Title 6"/>
          <p:cNvSpPr>
            <a:spLocks noGrp="1"/>
          </p:cNvSpPr>
          <p:nvPr>
            <p:ph type="title"/>
          </p:nvPr>
        </p:nvSpPr>
        <p:spPr/>
        <p:txBody>
          <a:bodyPr>
            <a:normAutofit fontScale="90000"/>
          </a:bodyPr>
          <a:lstStyle/>
          <a:p>
            <a:r>
              <a:rPr lang="id-ID" dirty="0" smtClean="0"/>
              <a:t>Lab Works</a:t>
            </a:r>
            <a:endParaRPr lang="en-US" dirty="0"/>
          </a:p>
        </p:txBody>
      </p:sp>
      <p:sp>
        <p:nvSpPr>
          <p:cNvPr id="5" name="Slide Number Placeholder 4"/>
          <p:cNvSpPr>
            <a:spLocks noGrp="1"/>
          </p:cNvSpPr>
          <p:nvPr>
            <p:ph type="sldNum" sz="quarter" idx="11"/>
          </p:nvPr>
        </p:nvSpPr>
        <p:spPr/>
        <p:txBody>
          <a:bodyPr>
            <a:normAutofit/>
          </a:bodyPr>
          <a:lstStyle/>
          <a:p>
            <a:pPr algn="ct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fontScale="92500" lnSpcReduction="10000"/>
          </a:bodyPr>
          <a:lstStyle/>
          <a:p>
            <a:pPr algn="ctr"/>
            <a:fld id="{8F82E0A0-C266-4798-8C8F-B9F91E9DA37E}" type="slidenum">
              <a:rPr lang="en-US" sz="1400" b="1" smtClean="0">
                <a:solidFill>
                  <a:srgbClr val="FFFFFF"/>
                </a:solidFill>
              </a:rPr>
              <a:pPr algn="ctr"/>
              <a:t>20</a:t>
            </a:fld>
            <a:endParaRPr lang="en-US"/>
          </a:p>
        </p:txBody>
      </p:sp>
      <p:pic>
        <p:nvPicPr>
          <p:cNvPr id="1027" name="Picture 3"/>
          <p:cNvPicPr>
            <a:picLocks noChangeAspect="1" noChangeArrowheads="1"/>
          </p:cNvPicPr>
          <p:nvPr/>
        </p:nvPicPr>
        <p:blipFill>
          <a:blip r:embed="rId2" cstate="print"/>
          <a:srcRect l="802" t="3032" r="5396" b="25668"/>
          <a:stretch>
            <a:fillRect/>
          </a:stretch>
        </p:blipFill>
        <p:spPr bwMode="auto">
          <a:xfrm>
            <a:off x="179512" y="771550"/>
            <a:ext cx="8424936" cy="3600400"/>
          </a:xfrm>
          <a:prstGeom prst="rect">
            <a:avLst/>
          </a:prstGeom>
          <a:noFill/>
          <a:ln w="9525">
            <a:noFill/>
            <a:miter lim="800000"/>
            <a:headEnd/>
            <a:tailEnd/>
          </a:ln>
        </p:spPr>
      </p:pic>
      <p:sp>
        <p:nvSpPr>
          <p:cNvPr id="7" name="TextBox 6"/>
          <p:cNvSpPr txBox="1"/>
          <p:nvPr/>
        </p:nvSpPr>
        <p:spPr>
          <a:xfrm>
            <a:off x="971600" y="0"/>
            <a:ext cx="1233479" cy="523220"/>
          </a:xfrm>
          <a:prstGeom prst="rect">
            <a:avLst/>
          </a:prstGeom>
          <a:noFill/>
        </p:spPr>
        <p:txBody>
          <a:bodyPr wrap="none" rtlCol="0">
            <a:spAutoFit/>
          </a:bodyPr>
          <a:lstStyle/>
          <a:p>
            <a:r>
              <a:rPr lang="id-ID" sz="2800" b="1" dirty="0" smtClean="0"/>
              <a:t>Before </a:t>
            </a:r>
            <a:endParaRPr lang="en-US" sz="2800" b="1" dirty="0"/>
          </a:p>
        </p:txBody>
      </p:sp>
      <p:sp>
        <p:nvSpPr>
          <p:cNvPr id="8" name="Rectangle 7"/>
          <p:cNvSpPr/>
          <p:nvPr/>
        </p:nvSpPr>
        <p:spPr>
          <a:xfrm>
            <a:off x="6876256" y="4587974"/>
            <a:ext cx="920445" cy="523220"/>
          </a:xfrm>
          <a:prstGeom prst="rect">
            <a:avLst/>
          </a:prstGeom>
        </p:spPr>
        <p:txBody>
          <a:bodyPr wrap="none">
            <a:spAutoFit/>
          </a:bodyPr>
          <a:lstStyle/>
          <a:p>
            <a:r>
              <a:rPr lang="id-ID" sz="2800" b="1" dirty="0" smtClean="0"/>
              <a:t>After</a:t>
            </a:r>
            <a:endParaRPr lang="en-US" sz="2800" b="1" dirty="0"/>
          </a:p>
        </p:txBody>
      </p:sp>
      <p:sp>
        <p:nvSpPr>
          <p:cNvPr id="9" name="Bent-Up Arrow 8"/>
          <p:cNvSpPr/>
          <p:nvPr/>
        </p:nvSpPr>
        <p:spPr>
          <a:xfrm rot="10800000" flipH="1">
            <a:off x="2351691" y="277712"/>
            <a:ext cx="344084" cy="398271"/>
          </a:xfrm>
          <a:prstGeom prst="bentUpArrow">
            <a:avLst>
              <a:gd name="adj1" fmla="val 30772"/>
              <a:gd name="adj2" fmla="val 25000"/>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ent-Up Arrow 9"/>
          <p:cNvSpPr/>
          <p:nvPr/>
        </p:nvSpPr>
        <p:spPr>
          <a:xfrm flipH="1">
            <a:off x="6516216" y="4515966"/>
            <a:ext cx="344084" cy="398271"/>
          </a:xfrm>
          <a:prstGeom prst="bentUpArrow">
            <a:avLst>
              <a:gd name="adj1" fmla="val 30772"/>
              <a:gd name="adj2" fmla="val 25000"/>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0" y="0"/>
            <a:ext cx="4572000" cy="646331"/>
          </a:xfrm>
          <a:prstGeom prst="rect">
            <a:avLst/>
          </a:prstGeom>
        </p:spPr>
        <p:txBody>
          <a:bodyPr>
            <a:spAutoFit/>
          </a:bodyPr>
          <a:lstStyle/>
          <a:p>
            <a:r>
              <a:rPr lang="id-ID" b="1" dirty="0" smtClean="0"/>
              <a:t>Tampilan setelah window di-resize dengan ukuran baru</a:t>
            </a:r>
          </a:p>
        </p:txBody>
      </p:sp>
    </p:spTree>
    <p:extLst>
      <p:ext uri="{BB962C8B-B14F-4D97-AF65-F5344CB8AC3E}">
        <p14:creationId xmlns:p14="http://schemas.microsoft.com/office/powerpoint/2010/main" val="1191187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18:</a:t>
            </a:r>
            <a:br>
              <a:rPr lang="en-US" dirty="0" smtClean="0"/>
            </a:br>
            <a:r>
              <a:rPr lang="en-US" dirty="0" smtClean="0"/>
              <a:t>Resize</a:t>
            </a:r>
            <a:r>
              <a:rPr lang="id-ID" dirty="0" smtClean="0"/>
              <a:t> dan</a:t>
            </a:r>
            <a:r>
              <a:rPr lang="en-US" dirty="0" smtClean="0"/>
              <a:t> mouse callbacks </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21</a:t>
            </a:fld>
            <a:endParaRPr lang="en-US"/>
          </a:p>
        </p:txBody>
      </p:sp>
      <p:sp>
        <p:nvSpPr>
          <p:cNvPr id="4" name="Content Placeholder 3"/>
          <p:cNvSpPr>
            <a:spLocks noGrp="1"/>
          </p:cNvSpPr>
          <p:nvPr>
            <p:ph sz="quarter" idx="13"/>
          </p:nvPr>
        </p:nvSpPr>
        <p:spPr/>
        <p:txBody>
          <a:bodyPr>
            <a:normAutofit/>
          </a:bodyPr>
          <a:lstStyle/>
          <a:p>
            <a:r>
              <a:rPr lang="id-ID" sz="2000" dirty="0" smtClean="0"/>
              <a:t>Tambahkan fungsi callback untuk menangani event active motion (mouse diklik dan digerakkan). Gunakan glutMotionFunc untuk meregister fungsi callback tsb. </a:t>
            </a:r>
          </a:p>
          <a:p>
            <a:endParaRPr lang="id-ID" sz="2000" dirty="0" smtClean="0"/>
          </a:p>
          <a:p>
            <a:r>
              <a:rPr lang="id-ID" sz="2000" dirty="0" smtClean="0"/>
              <a:t>Fungsi callback tsb akan menggunakan koordinat x dan y dari lokasi mouse diklik di window untuk mengeset koordinat x dan y dari kamera, dengan mengeset variabel global view menjadi matriks yang baru. </a:t>
            </a:r>
          </a:p>
          <a:p>
            <a:endParaRPr lang="id-ID" sz="2000" dirty="0" smtClean="0"/>
          </a:p>
          <a:p>
            <a:r>
              <a:rPr lang="id-ID" sz="2000" dirty="0" smtClean="0"/>
              <a:t>Jalankan dan bandingkan dengan output </a:t>
            </a:r>
            <a:r>
              <a:rPr lang="id-ID" sz="2000" dirty="0" smtClean="0">
                <a:hlinkClick r:id="rId2" action="ppaction://hlinkfile"/>
              </a:rPr>
              <a:t>berikut</a:t>
            </a:r>
            <a:r>
              <a:rPr lang="en-US" sz="2000" dirty="0" smtClean="0"/>
              <a:t>. </a:t>
            </a:r>
          </a:p>
          <a:p>
            <a:endParaRPr lang="id-ID" sz="2000" dirty="0" smtClean="0"/>
          </a:p>
        </p:txBody>
      </p:sp>
    </p:spTree>
    <p:extLst>
      <p:ext uri="{BB962C8B-B14F-4D97-AF65-F5344CB8AC3E}">
        <p14:creationId xmlns:p14="http://schemas.microsoft.com/office/powerpoint/2010/main" val="2972873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19: </a:t>
            </a:r>
            <a:r>
              <a:rPr lang="nn-NO" dirty="0" smtClean="0"/>
              <a:t>Sharing vertex data via glDrawElements </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22</a:t>
            </a:fld>
            <a:endParaRPr lang="en-US"/>
          </a:p>
        </p:txBody>
      </p:sp>
      <p:sp>
        <p:nvSpPr>
          <p:cNvPr id="4" name="Content Placeholder 3"/>
          <p:cNvSpPr>
            <a:spLocks noGrp="1"/>
          </p:cNvSpPr>
          <p:nvPr>
            <p:ph sz="quarter" idx="13"/>
          </p:nvPr>
        </p:nvSpPr>
        <p:spPr/>
        <p:txBody>
          <a:bodyPr>
            <a:normAutofit fontScale="70000" lnSpcReduction="20000"/>
          </a:bodyPr>
          <a:lstStyle/>
          <a:p>
            <a:r>
              <a:rPr lang="id-ID" dirty="0" smtClean="0"/>
              <a:t>Perintah </a:t>
            </a:r>
            <a:r>
              <a:rPr lang="en-US" dirty="0" err="1" smtClean="0">
                <a:latin typeface="Courier New" pitchFamily="49" charset="0"/>
                <a:cs typeface="Courier New" pitchFamily="49" charset="0"/>
              </a:rPr>
              <a:t>glDrawArrays</a:t>
            </a:r>
            <a:r>
              <a:rPr lang="en-US" dirty="0" smtClean="0"/>
              <a:t> </a:t>
            </a:r>
            <a:r>
              <a:rPr lang="id-ID" dirty="0" smtClean="0"/>
              <a:t>adalah cara paling sederhana untuk menggambar di </a:t>
            </a:r>
            <a:r>
              <a:rPr lang="en-US" dirty="0" smtClean="0"/>
              <a:t>OpenGL, </a:t>
            </a:r>
            <a:r>
              <a:rPr lang="id-ID" dirty="0" smtClean="0"/>
              <a:t>namun kurang efisien karena koordinat sebuah verteks diulang setiap kali digunakan dalam penggambaran sebuah objek, misal segitiga, bahkan untuk sebuah kubus sederhana terdapat pengulangan koordinat hingga 6 kali</a:t>
            </a:r>
            <a:r>
              <a:rPr lang="en-US" dirty="0" smtClean="0"/>
              <a:t>. </a:t>
            </a:r>
            <a:br>
              <a:rPr lang="en-US" dirty="0" smtClean="0"/>
            </a:br>
            <a:r>
              <a:rPr lang="en-US" dirty="0" smtClean="0"/>
              <a:t/>
            </a:r>
            <a:br>
              <a:rPr lang="en-US" dirty="0" smtClean="0"/>
            </a:br>
            <a:r>
              <a:rPr lang="id-ID" dirty="0" smtClean="0"/>
              <a:t>Untuk mengatasi ketidak-efisienan tsb, sebagian besar objek 3D kompleks disimpan dalam sebuah array segitiga dimana setiap segitiga terdiri atas tiga integer yang merupakan indeks untuk mengacu ke array verteks.</a:t>
            </a:r>
          </a:p>
          <a:p>
            <a:pPr>
              <a:buNone/>
            </a:pPr>
            <a:r>
              <a:rPr lang="id-ID" dirty="0" smtClean="0"/>
              <a:t>	</a:t>
            </a:r>
          </a:p>
          <a:p>
            <a:pPr>
              <a:buNone/>
            </a:pPr>
            <a:r>
              <a:rPr lang="id-ID" dirty="0" smtClean="0"/>
              <a:t>	Untuk menggambar objek dengan format ini, OpenGL menyediakan fungsi </a:t>
            </a:r>
            <a:r>
              <a:rPr lang="en-US" dirty="0" err="1" smtClean="0">
                <a:latin typeface="Courier New" pitchFamily="49" charset="0"/>
                <a:cs typeface="Courier New" pitchFamily="49" charset="0"/>
              </a:rPr>
              <a:t>glDrawElements</a:t>
            </a:r>
            <a:r>
              <a:rPr lang="en-US" dirty="0" smtClean="0"/>
              <a:t>. </a:t>
            </a:r>
          </a:p>
          <a:p>
            <a:endParaRPr lang="en-US" dirty="0"/>
          </a:p>
        </p:txBody>
      </p:sp>
    </p:spTree>
    <p:extLst>
      <p:ext uri="{BB962C8B-B14F-4D97-AF65-F5344CB8AC3E}">
        <p14:creationId xmlns:p14="http://schemas.microsoft.com/office/powerpoint/2010/main" val="3431814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19: </a:t>
            </a:r>
            <a:r>
              <a:rPr lang="nn-NO" dirty="0" smtClean="0"/>
              <a:t>Sharing vertex data via glDrawElements </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23</a:t>
            </a:fld>
            <a:endParaRPr lang="en-US"/>
          </a:p>
        </p:txBody>
      </p:sp>
      <p:sp>
        <p:nvSpPr>
          <p:cNvPr id="4" name="Content Placeholder 3"/>
          <p:cNvSpPr>
            <a:spLocks noGrp="1"/>
          </p:cNvSpPr>
          <p:nvPr>
            <p:ph sz="quarter" idx="13"/>
          </p:nvPr>
        </p:nvSpPr>
        <p:spPr/>
        <p:txBody>
          <a:bodyPr>
            <a:noAutofit/>
          </a:bodyPr>
          <a:lstStyle/>
          <a:p>
            <a:r>
              <a:rPr lang="id-ID" sz="1400" dirty="0" smtClean="0"/>
              <a:t>Copy </a:t>
            </a:r>
            <a:r>
              <a:rPr lang="en-US" sz="1400" dirty="0" smtClean="0"/>
              <a:t>Task 18 </a:t>
            </a:r>
            <a:r>
              <a:rPr lang="id-ID" sz="1400" dirty="0" smtClean="0"/>
              <a:t>dan letakkan kode berikut yang menggantikan definisi </a:t>
            </a:r>
            <a:r>
              <a:rPr lang="id-ID" sz="1400" i="1" dirty="0" smtClean="0"/>
              <a:t>points, colors dll </a:t>
            </a:r>
            <a:r>
              <a:rPr lang="id-ID" sz="1400" dirty="0" smtClean="0"/>
              <a:t>sebelumnya</a:t>
            </a:r>
            <a:r>
              <a:rPr lang="en-US" sz="1400" dirty="0" smtClean="0"/>
              <a:t>: </a:t>
            </a:r>
            <a:br>
              <a:rPr lang="en-US" sz="1400" dirty="0" smtClean="0"/>
            </a:br>
            <a:r>
              <a:rPr lang="id-ID" sz="1400" dirty="0" smtClean="0"/>
              <a:t>       </a:t>
            </a:r>
            <a:r>
              <a:rPr lang="en-US" sz="1100" dirty="0" smtClean="0">
                <a:latin typeface="Courier New" pitchFamily="49" charset="0"/>
                <a:cs typeface="Courier New" pitchFamily="49" charset="0"/>
              </a:rPr>
              <a:t>const </a:t>
            </a:r>
            <a:r>
              <a:rPr lang="en-US" sz="1100" dirty="0" err="1" smtClean="0">
                <a:latin typeface="Courier New" pitchFamily="49" charset="0"/>
                <a:cs typeface="Courier New" pitchFamily="49" charset="0"/>
              </a:rPr>
              <a:t>int</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NumTriangles</a:t>
            </a:r>
            <a:r>
              <a:rPr lang="en-US" sz="1100" dirty="0" smtClean="0">
                <a:latin typeface="Courier New" pitchFamily="49" charset="0"/>
                <a:cs typeface="Courier New" pitchFamily="49" charset="0"/>
              </a:rPr>
              <a:t> = 12; const </a:t>
            </a:r>
            <a:r>
              <a:rPr lang="en-US" sz="1100" dirty="0" err="1" smtClean="0">
                <a:latin typeface="Courier New" pitchFamily="49" charset="0"/>
                <a:cs typeface="Courier New" pitchFamily="49" charset="0"/>
              </a:rPr>
              <a:t>int</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NumVertices</a:t>
            </a:r>
            <a:r>
              <a:rPr lang="en-US" sz="1100" dirty="0" smtClean="0">
                <a:latin typeface="Courier New" pitchFamily="49" charset="0"/>
                <a:cs typeface="Courier New" pitchFamily="49" charset="0"/>
              </a:rPr>
              <a:t> = 8; </a:t>
            </a:r>
            <a:endParaRPr lang="id-ID" sz="1100" dirty="0" smtClean="0">
              <a:latin typeface="Courier New" pitchFamily="49" charset="0"/>
              <a:cs typeface="Courier New" pitchFamily="49" charset="0"/>
            </a:endParaRPr>
          </a:p>
          <a:p>
            <a:pPr lvl="1">
              <a:buNone/>
            </a:pPr>
            <a:r>
              <a:rPr lang="id-ID" sz="1100" dirty="0" smtClean="0">
                <a:latin typeface="Courier New" pitchFamily="49" charset="0"/>
                <a:cs typeface="Courier New" pitchFamily="49" charset="0"/>
              </a:rPr>
              <a:t>	</a:t>
            </a:r>
            <a:r>
              <a:rPr lang="en-US" sz="1100" dirty="0" smtClean="0">
                <a:latin typeface="Courier New" pitchFamily="49" charset="0"/>
                <a:cs typeface="Courier New" pitchFamily="49" charset="0"/>
              </a:rPr>
              <a:t>const </a:t>
            </a:r>
            <a:r>
              <a:rPr lang="en-US" sz="1100" dirty="0" err="1" smtClean="0">
                <a:latin typeface="Courier New" pitchFamily="49" charset="0"/>
                <a:cs typeface="Courier New" pitchFamily="49" charset="0"/>
              </a:rPr>
              <a:t>int</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NumElements</a:t>
            </a:r>
            <a:r>
              <a:rPr lang="en-US" sz="1100" dirty="0" smtClean="0">
                <a:latin typeface="Courier New" pitchFamily="49" charset="0"/>
                <a:cs typeface="Courier New" pitchFamily="49" charset="0"/>
              </a:rPr>
              <a:t> = 3 * </a:t>
            </a:r>
            <a:r>
              <a:rPr lang="en-US" sz="1100" dirty="0" err="1" smtClean="0">
                <a:latin typeface="Courier New" pitchFamily="49" charset="0"/>
                <a:cs typeface="Courier New" pitchFamily="49" charset="0"/>
              </a:rPr>
              <a:t>NumTriangles</a:t>
            </a:r>
            <a:r>
              <a:rPr lang="en-US" sz="1100" dirty="0" smtClean="0">
                <a:latin typeface="Courier New" pitchFamily="49" charset="0"/>
                <a:cs typeface="Courier New" pitchFamily="49" charset="0"/>
              </a:rPr>
              <a:t>; </a:t>
            </a:r>
            <a:endParaRPr lang="id-ID" sz="1100" dirty="0" smtClean="0">
              <a:latin typeface="Courier New" pitchFamily="49" charset="0"/>
              <a:cs typeface="Courier New" pitchFamily="49" charset="0"/>
            </a:endParaRPr>
          </a:p>
          <a:p>
            <a:pPr lvl="1">
              <a:buNone/>
            </a:pPr>
            <a:r>
              <a:rPr lang="id-ID" sz="1100" dirty="0" smtClean="0">
                <a:latin typeface="Courier New" pitchFamily="49" charset="0"/>
                <a:cs typeface="Courier New" pitchFamily="49" charset="0"/>
              </a:rPr>
              <a:t>	</a:t>
            </a:r>
            <a:r>
              <a:rPr lang="en-US" sz="1100" dirty="0" smtClean="0">
                <a:latin typeface="Courier New" pitchFamily="49" charset="0"/>
                <a:cs typeface="Courier New" pitchFamily="49" charset="0"/>
              </a:rPr>
              <a:t>// Each vertex now appears only once, so we have only 8 rather than 36 </a:t>
            </a:r>
            <a:endParaRPr lang="id-ID" sz="1100" dirty="0" smtClean="0">
              <a:latin typeface="Courier New" pitchFamily="49" charset="0"/>
              <a:cs typeface="Courier New" pitchFamily="49" charset="0"/>
            </a:endParaRPr>
          </a:p>
          <a:p>
            <a:pPr lvl="1">
              <a:buNone/>
            </a:pPr>
            <a:r>
              <a:rPr lang="id-ID" sz="1100" dirty="0" smtClean="0">
                <a:latin typeface="Courier New" pitchFamily="49" charset="0"/>
                <a:cs typeface="Courier New" pitchFamily="49" charset="0"/>
              </a:rPr>
              <a:t>	</a:t>
            </a:r>
            <a:r>
              <a:rPr lang="en-US" sz="1100" dirty="0" smtClean="0">
                <a:latin typeface="Courier New" pitchFamily="49" charset="0"/>
                <a:cs typeface="Courier New" pitchFamily="49" charset="0"/>
              </a:rPr>
              <a:t>vec3 points[</a:t>
            </a:r>
            <a:r>
              <a:rPr lang="en-US" sz="1100" dirty="0" err="1" smtClean="0">
                <a:latin typeface="Courier New" pitchFamily="49" charset="0"/>
                <a:cs typeface="Courier New" pitchFamily="49" charset="0"/>
              </a:rPr>
              <a:t>NumVertices</a:t>
            </a:r>
            <a:r>
              <a:rPr lang="en-US" sz="1100" dirty="0" smtClean="0">
                <a:latin typeface="Courier New" pitchFamily="49" charset="0"/>
                <a:cs typeface="Courier New" pitchFamily="49" charset="0"/>
              </a:rPr>
              <a:t>] = { vec3( -0.5, -0.5, -0.5 ), vec3( -0.5, -0.5, 0.5 ), </a:t>
            </a:r>
            <a:endParaRPr lang="id-ID" sz="1100" dirty="0" smtClean="0">
              <a:latin typeface="Courier New" pitchFamily="49" charset="0"/>
              <a:cs typeface="Courier New" pitchFamily="49" charset="0"/>
            </a:endParaRPr>
          </a:p>
          <a:p>
            <a:pPr lvl="1">
              <a:buNone/>
            </a:pPr>
            <a:r>
              <a:rPr lang="id-ID" sz="1100" dirty="0" smtClean="0">
                <a:latin typeface="Courier New" pitchFamily="49" charset="0"/>
                <a:cs typeface="Courier New" pitchFamily="49" charset="0"/>
              </a:rPr>
              <a:t>				    </a:t>
            </a:r>
            <a:r>
              <a:rPr lang="en-US" sz="1100" dirty="0" smtClean="0">
                <a:latin typeface="Courier New" pitchFamily="49" charset="0"/>
                <a:cs typeface="Courier New" pitchFamily="49" charset="0"/>
              </a:rPr>
              <a:t>vec3( -0.5, 0.5, -0.5 ), vec3( -0.5, 0.5, 0.5 ), </a:t>
            </a:r>
            <a:endParaRPr lang="id-ID" sz="1100" dirty="0" smtClean="0">
              <a:latin typeface="Courier New" pitchFamily="49" charset="0"/>
              <a:cs typeface="Courier New" pitchFamily="49" charset="0"/>
            </a:endParaRPr>
          </a:p>
          <a:p>
            <a:pPr lvl="1">
              <a:buNone/>
            </a:pPr>
            <a:r>
              <a:rPr lang="id-ID" sz="1100" dirty="0" smtClean="0">
                <a:latin typeface="Courier New" pitchFamily="49" charset="0"/>
                <a:cs typeface="Courier New" pitchFamily="49" charset="0"/>
              </a:rPr>
              <a:t>				    </a:t>
            </a:r>
            <a:r>
              <a:rPr lang="en-US" sz="1100" dirty="0" smtClean="0">
                <a:latin typeface="Courier New" pitchFamily="49" charset="0"/>
                <a:cs typeface="Courier New" pitchFamily="49" charset="0"/>
              </a:rPr>
              <a:t>vec3( 0.5, -0.5, -0.5 ), vec3( 0.5, -0.5, 0.5 ), </a:t>
            </a:r>
            <a:endParaRPr lang="id-ID" sz="1100" dirty="0" smtClean="0">
              <a:latin typeface="Courier New" pitchFamily="49" charset="0"/>
              <a:cs typeface="Courier New" pitchFamily="49" charset="0"/>
            </a:endParaRPr>
          </a:p>
          <a:p>
            <a:pPr lvl="1">
              <a:buNone/>
            </a:pPr>
            <a:r>
              <a:rPr lang="id-ID" sz="1100" dirty="0" smtClean="0">
                <a:latin typeface="Courier New" pitchFamily="49" charset="0"/>
                <a:cs typeface="Courier New" pitchFamily="49" charset="0"/>
              </a:rPr>
              <a:t>				    </a:t>
            </a:r>
            <a:r>
              <a:rPr lang="en-US" sz="1100" dirty="0" smtClean="0">
                <a:latin typeface="Courier New" pitchFamily="49" charset="0"/>
                <a:cs typeface="Courier New" pitchFamily="49" charset="0"/>
              </a:rPr>
              <a:t>vec3( 0.5, 0.5, -0.5 ), vec3( 0.5, 0.5, 0.5 ) }; </a:t>
            </a:r>
            <a:endParaRPr lang="id-ID" sz="1100" dirty="0" smtClean="0">
              <a:latin typeface="Courier New" pitchFamily="49" charset="0"/>
              <a:cs typeface="Courier New" pitchFamily="49" charset="0"/>
            </a:endParaRPr>
          </a:p>
          <a:p>
            <a:pPr lvl="1">
              <a:buNone/>
            </a:pPr>
            <a:r>
              <a:rPr lang="id-ID" sz="1100" dirty="0" smtClean="0">
                <a:latin typeface="Courier New" pitchFamily="49" charset="0"/>
                <a:cs typeface="Courier New" pitchFamily="49" charset="0"/>
              </a:rPr>
              <a:t>	</a:t>
            </a:r>
            <a:r>
              <a:rPr lang="en-US" sz="1100" dirty="0" smtClean="0">
                <a:latin typeface="Courier New" pitchFamily="49" charset="0"/>
                <a:cs typeface="Courier New" pitchFamily="49" charset="0"/>
              </a:rPr>
              <a:t>// The following builds triangles from the 8 vertices above, </a:t>
            </a:r>
            <a:endParaRPr lang="id-ID" sz="1100" dirty="0" smtClean="0">
              <a:latin typeface="Courier New" pitchFamily="49" charset="0"/>
              <a:cs typeface="Courier New" pitchFamily="49" charset="0"/>
            </a:endParaRPr>
          </a:p>
          <a:p>
            <a:pPr lvl="1">
              <a:buNone/>
            </a:pPr>
            <a:r>
              <a:rPr lang="id-ID" sz="1100" dirty="0" smtClean="0">
                <a:latin typeface="Courier New" pitchFamily="49" charset="0"/>
                <a:cs typeface="Courier New" pitchFamily="49" charset="0"/>
              </a:rPr>
              <a:t>	</a:t>
            </a:r>
            <a:r>
              <a:rPr lang="en-US" sz="1100" dirty="0" smtClean="0">
                <a:latin typeface="Courier New" pitchFamily="49" charset="0"/>
                <a:cs typeface="Courier New" pitchFamily="49" charset="0"/>
              </a:rPr>
              <a:t>// using numbers 0-7 to refer to the element positions in the array </a:t>
            </a:r>
            <a:endParaRPr lang="id-ID" sz="1100" dirty="0" smtClean="0">
              <a:latin typeface="Courier New" pitchFamily="49" charset="0"/>
              <a:cs typeface="Courier New" pitchFamily="49" charset="0"/>
            </a:endParaRPr>
          </a:p>
          <a:p>
            <a:pPr lvl="1">
              <a:buNone/>
            </a:pPr>
            <a:r>
              <a:rPr lang="id-ID"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GLuint</a:t>
            </a:r>
            <a:r>
              <a:rPr lang="en-US" sz="1100" dirty="0" smtClean="0">
                <a:latin typeface="Courier New" pitchFamily="49" charset="0"/>
                <a:cs typeface="Courier New" pitchFamily="49" charset="0"/>
              </a:rPr>
              <a:t> elements[</a:t>
            </a:r>
            <a:r>
              <a:rPr lang="en-US" sz="1100" dirty="0" err="1" smtClean="0">
                <a:latin typeface="Courier New" pitchFamily="49" charset="0"/>
                <a:cs typeface="Courier New" pitchFamily="49" charset="0"/>
              </a:rPr>
              <a:t>NumElements</a:t>
            </a:r>
            <a:r>
              <a:rPr lang="en-US" sz="1100" dirty="0" smtClean="0">
                <a:latin typeface="Courier New" pitchFamily="49" charset="0"/>
                <a:cs typeface="Courier New" pitchFamily="49" charset="0"/>
              </a:rPr>
              <a:t>] = { 1, 5, 3, 7, 3, 5, 0, 4, 2, 6, 2, 4, 4, 6, 5, 7, 5, 6, 0, 2, 1, 3, 1, 2, 2, 3, 6, 7, 6, 3, 0, 1, 4, 5, 4, 1 }; </a:t>
            </a:r>
            <a:endParaRPr lang="id-ID" sz="1100" dirty="0" smtClean="0">
              <a:latin typeface="Courier New" pitchFamily="49" charset="0"/>
              <a:cs typeface="Courier New" pitchFamily="49" charset="0"/>
            </a:endParaRPr>
          </a:p>
          <a:p>
            <a:pPr lvl="1">
              <a:buNone/>
            </a:pPr>
            <a:r>
              <a:rPr lang="id-ID" sz="1100" dirty="0" smtClean="0">
                <a:latin typeface="Courier New" pitchFamily="49" charset="0"/>
                <a:cs typeface="Courier New" pitchFamily="49" charset="0"/>
              </a:rPr>
              <a:t>	</a:t>
            </a:r>
            <a:r>
              <a:rPr lang="en-US" sz="1100" dirty="0" smtClean="0">
                <a:latin typeface="Courier New" pitchFamily="49" charset="0"/>
                <a:cs typeface="Courier New" pitchFamily="49" charset="0"/>
              </a:rPr>
              <a:t>// We only need to give 8 colors, one for each vertex. </a:t>
            </a:r>
            <a:endParaRPr lang="id-ID" sz="1100" dirty="0" smtClean="0">
              <a:latin typeface="Courier New" pitchFamily="49" charset="0"/>
              <a:cs typeface="Courier New" pitchFamily="49" charset="0"/>
            </a:endParaRPr>
          </a:p>
          <a:p>
            <a:pPr lvl="1">
              <a:buNone/>
            </a:pPr>
            <a:r>
              <a:rPr lang="id-ID" sz="1100" dirty="0" smtClean="0">
                <a:latin typeface="Courier New" pitchFamily="49" charset="0"/>
                <a:cs typeface="Courier New" pitchFamily="49" charset="0"/>
              </a:rPr>
              <a:t>	</a:t>
            </a:r>
            <a:r>
              <a:rPr lang="en-US" sz="1100" dirty="0" smtClean="0">
                <a:latin typeface="Courier New" pitchFamily="49" charset="0"/>
                <a:cs typeface="Courier New" pitchFamily="49" charset="0"/>
              </a:rPr>
              <a:t>vec3 colors[</a:t>
            </a:r>
            <a:r>
              <a:rPr lang="en-US" sz="1100" dirty="0" err="1" smtClean="0">
                <a:latin typeface="Courier New" pitchFamily="49" charset="0"/>
                <a:cs typeface="Courier New" pitchFamily="49" charset="0"/>
              </a:rPr>
              <a:t>NumVertices</a:t>
            </a:r>
            <a:r>
              <a:rPr lang="en-US" sz="1100" dirty="0" smtClean="0">
                <a:latin typeface="Courier New" pitchFamily="49" charset="0"/>
                <a:cs typeface="Courier New" pitchFamily="49" charset="0"/>
              </a:rPr>
              <a:t>] = { vec3(0.0, 0.0, 0.0), vec3(0.0, 0.0, 1.0), vec3(0.0, 1.0, 0.0), vec3(0.0, 1.0, 1.0), vec3(1.0, 0.0, 0.0), vec3(1.0, 0.0, 1.0), vec3(1.0, 1.0, 0.0), vec3(1.0, 1.0, 1.0), }; </a:t>
            </a:r>
            <a:endParaRPr lang="en-US" sz="1100" dirty="0">
              <a:latin typeface="Courier New" pitchFamily="49" charset="0"/>
              <a:cs typeface="Courier New" pitchFamily="49" charset="0"/>
            </a:endParaRPr>
          </a:p>
        </p:txBody>
      </p:sp>
    </p:spTree>
    <p:extLst>
      <p:ext uri="{BB962C8B-B14F-4D97-AF65-F5344CB8AC3E}">
        <p14:creationId xmlns:p14="http://schemas.microsoft.com/office/powerpoint/2010/main" val="82338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19:</a:t>
            </a:r>
            <a:r>
              <a:rPr lang="id-ID" dirty="0" smtClean="0"/>
              <a:t> </a:t>
            </a:r>
            <a:r>
              <a:rPr lang="nn-NO" dirty="0" smtClean="0"/>
              <a:t>Sharing vertex data via glDrawElements </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24</a:t>
            </a:fld>
            <a:endParaRPr lang="en-US"/>
          </a:p>
        </p:txBody>
      </p:sp>
      <p:sp>
        <p:nvSpPr>
          <p:cNvPr id="4" name="Content Placeholder 3"/>
          <p:cNvSpPr>
            <a:spLocks noGrp="1"/>
          </p:cNvSpPr>
          <p:nvPr>
            <p:ph sz="quarter" idx="13"/>
          </p:nvPr>
        </p:nvSpPr>
        <p:spPr/>
        <p:txBody>
          <a:bodyPr>
            <a:normAutofit fontScale="47500" lnSpcReduction="20000"/>
          </a:bodyPr>
          <a:lstStyle/>
          <a:p>
            <a:r>
              <a:rPr lang="id-ID" dirty="0" smtClean="0"/>
              <a:t>Tambahkan kode berikut setelah memanggil </a:t>
            </a:r>
            <a:r>
              <a:rPr lang="en-US" dirty="0" err="1" smtClean="0"/>
              <a:t>glBufferSubData</a:t>
            </a:r>
            <a:r>
              <a:rPr lang="en-US" dirty="0" smtClean="0"/>
              <a:t>: </a:t>
            </a:r>
          </a:p>
          <a:p>
            <a:pPr>
              <a:buNone/>
            </a:pPr>
            <a:r>
              <a:rPr lang="id-ID" dirty="0" smtClean="0">
                <a:latin typeface="Courier New" pitchFamily="49" charset="0"/>
                <a:cs typeface="Courier New" pitchFamily="49" charset="0"/>
              </a:rPr>
              <a:t>	</a:t>
            </a:r>
            <a:r>
              <a:rPr lang="en-US" dirty="0" smtClean="0">
                <a:latin typeface="Courier New" pitchFamily="49" charset="0"/>
                <a:cs typeface="Courier New" pitchFamily="49" charset="0"/>
              </a:rPr>
              <a:t>// ADDED: load the element index data </a:t>
            </a:r>
            <a:endParaRPr lang="id-ID" dirty="0" smtClean="0">
              <a:latin typeface="Courier New" pitchFamily="49" charset="0"/>
              <a:cs typeface="Courier New" pitchFamily="49" charset="0"/>
            </a:endParaRPr>
          </a:p>
          <a:p>
            <a:pPr>
              <a:buNone/>
            </a:pPr>
            <a:r>
              <a:rPr lang="id-ID" dirty="0" smtClean="0">
                <a:latin typeface="Courier New" pitchFamily="49" charset="0"/>
                <a:cs typeface="Courier New" pitchFamily="49" charset="0"/>
              </a:rPr>
              <a:t>	</a:t>
            </a:r>
            <a:r>
              <a:rPr lang="en-US" dirty="0" err="1" smtClean="0">
                <a:latin typeface="Courier New" pitchFamily="49" charset="0"/>
                <a:cs typeface="Courier New" pitchFamily="49" charset="0"/>
              </a:rPr>
              <a:t>GLuint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elementBufferId</a:t>
            </a:r>
            <a:r>
              <a:rPr lang="en-US" dirty="0" smtClean="0">
                <a:latin typeface="Courier New" pitchFamily="49" charset="0"/>
                <a:cs typeface="Courier New" pitchFamily="49" charset="0"/>
              </a:rPr>
              <a:t>; </a:t>
            </a:r>
            <a:endParaRPr lang="id-ID" dirty="0" smtClean="0">
              <a:latin typeface="Courier New" pitchFamily="49" charset="0"/>
              <a:cs typeface="Courier New" pitchFamily="49" charset="0"/>
            </a:endParaRPr>
          </a:p>
          <a:p>
            <a:pPr>
              <a:buNone/>
            </a:pPr>
            <a:r>
              <a:rPr lang="id-ID" dirty="0" smtClean="0">
                <a:latin typeface="Courier New" pitchFamily="49" charset="0"/>
                <a:cs typeface="Courier New" pitchFamily="49" charset="0"/>
              </a:rPr>
              <a:t>	</a:t>
            </a:r>
            <a:r>
              <a:rPr lang="en-US" dirty="0" err="1" smtClean="0">
                <a:latin typeface="Courier New" pitchFamily="49" charset="0"/>
                <a:cs typeface="Courier New" pitchFamily="49" charset="0"/>
              </a:rPr>
              <a:t>glGenBuffers</a:t>
            </a:r>
            <a:r>
              <a:rPr lang="en-US" dirty="0" smtClean="0">
                <a:latin typeface="Courier New" pitchFamily="49" charset="0"/>
                <a:cs typeface="Courier New" pitchFamily="49" charset="0"/>
              </a:rPr>
              <a:t>(1, &amp;</a:t>
            </a:r>
            <a:r>
              <a:rPr lang="en-US" dirty="0" err="1" smtClean="0">
                <a:latin typeface="Courier New" pitchFamily="49" charset="0"/>
                <a:cs typeface="Courier New" pitchFamily="49" charset="0"/>
              </a:rPr>
              <a:t>elementBufferId</a:t>
            </a:r>
            <a:r>
              <a:rPr lang="en-US" dirty="0" smtClean="0">
                <a:latin typeface="Courier New" pitchFamily="49" charset="0"/>
                <a:cs typeface="Courier New" pitchFamily="49" charset="0"/>
              </a:rPr>
              <a:t>); </a:t>
            </a:r>
            <a:endParaRPr lang="id-ID" dirty="0" smtClean="0">
              <a:latin typeface="Courier New" pitchFamily="49" charset="0"/>
              <a:cs typeface="Courier New" pitchFamily="49" charset="0"/>
            </a:endParaRPr>
          </a:p>
          <a:p>
            <a:pPr>
              <a:buNone/>
            </a:pPr>
            <a:r>
              <a:rPr lang="id-ID" dirty="0" smtClean="0">
                <a:latin typeface="Courier New" pitchFamily="49" charset="0"/>
                <a:cs typeface="Courier New" pitchFamily="49" charset="0"/>
              </a:rPr>
              <a:t>	</a:t>
            </a:r>
            <a:r>
              <a:rPr lang="en-US" dirty="0" err="1" smtClean="0">
                <a:latin typeface="Courier New" pitchFamily="49" charset="0"/>
                <a:cs typeface="Courier New" pitchFamily="49" charset="0"/>
              </a:rPr>
              <a:t>glBindBuffer</a:t>
            </a:r>
            <a:r>
              <a:rPr lang="en-US" dirty="0" smtClean="0">
                <a:latin typeface="Courier New" pitchFamily="49" charset="0"/>
                <a:cs typeface="Courier New" pitchFamily="49" charset="0"/>
              </a:rPr>
              <a:t>(GL_ELEMENT_ARRAY_BUFFER, </a:t>
            </a:r>
            <a:r>
              <a:rPr lang="en-US" dirty="0" err="1" smtClean="0">
                <a:latin typeface="Courier New" pitchFamily="49" charset="0"/>
                <a:cs typeface="Courier New" pitchFamily="49" charset="0"/>
              </a:rPr>
              <a:t>elementBufferId</a:t>
            </a:r>
            <a:r>
              <a:rPr lang="en-US" dirty="0" smtClean="0">
                <a:latin typeface="Courier New" pitchFamily="49" charset="0"/>
                <a:cs typeface="Courier New" pitchFamily="49" charset="0"/>
              </a:rPr>
              <a:t>); </a:t>
            </a:r>
            <a:endParaRPr lang="id-ID" dirty="0" smtClean="0">
              <a:latin typeface="Courier New" pitchFamily="49" charset="0"/>
              <a:cs typeface="Courier New" pitchFamily="49" charset="0"/>
            </a:endParaRPr>
          </a:p>
          <a:p>
            <a:pPr>
              <a:buNone/>
            </a:pPr>
            <a:r>
              <a:rPr lang="id-ID" dirty="0" smtClean="0">
                <a:latin typeface="Courier New" pitchFamily="49" charset="0"/>
                <a:cs typeface="Courier New" pitchFamily="49" charset="0"/>
              </a:rPr>
              <a:t>	</a:t>
            </a:r>
            <a:r>
              <a:rPr lang="en-US" dirty="0" err="1" smtClean="0">
                <a:latin typeface="Courier New" pitchFamily="49" charset="0"/>
                <a:cs typeface="Courier New" pitchFamily="49" charset="0"/>
              </a:rPr>
              <a:t>glBufferData</a:t>
            </a:r>
            <a:r>
              <a:rPr lang="en-US" dirty="0" smtClean="0">
                <a:latin typeface="Courier New" pitchFamily="49" charset="0"/>
                <a:cs typeface="Courier New" pitchFamily="49" charset="0"/>
              </a:rPr>
              <a:t>(GL_ELEMENT_ARRAY_BUFFER, </a:t>
            </a:r>
            <a:r>
              <a:rPr lang="en-US" dirty="0" err="1" smtClean="0">
                <a:latin typeface="Courier New" pitchFamily="49" charset="0"/>
                <a:cs typeface="Courier New" pitchFamily="49" charset="0"/>
              </a:rPr>
              <a:t>sizeof</a:t>
            </a:r>
            <a:r>
              <a:rPr lang="en-US" dirty="0" smtClean="0">
                <a:latin typeface="Courier New" pitchFamily="49" charset="0"/>
                <a:cs typeface="Courier New" pitchFamily="49" charset="0"/>
              </a:rPr>
              <a:t>(elements), elements, GL_STATIC_DRAW); </a:t>
            </a:r>
            <a:r>
              <a:rPr lang="en-US" dirty="0" smtClean="0"/>
              <a:t/>
            </a:r>
            <a:br>
              <a:rPr lang="en-US" dirty="0" smtClean="0"/>
            </a:br>
            <a:endParaRPr lang="id-ID" dirty="0" smtClean="0"/>
          </a:p>
          <a:p>
            <a:r>
              <a:rPr lang="id-ID" dirty="0" smtClean="0"/>
              <a:t>Ganti pemanggilan </a:t>
            </a:r>
            <a:r>
              <a:rPr lang="en-US" dirty="0" err="1" smtClean="0"/>
              <a:t>glDrawArrays</a:t>
            </a:r>
            <a:r>
              <a:rPr lang="en-US" dirty="0" smtClean="0"/>
              <a:t> </a:t>
            </a:r>
            <a:r>
              <a:rPr lang="id-ID" dirty="0" smtClean="0"/>
              <a:t>dengan</a:t>
            </a:r>
            <a:r>
              <a:rPr lang="en-US" dirty="0" smtClean="0"/>
              <a:t>: </a:t>
            </a:r>
          </a:p>
          <a:p>
            <a:pPr>
              <a:buNone/>
            </a:pPr>
            <a:r>
              <a:rPr lang="id-ID" dirty="0" smtClean="0"/>
              <a:t>	</a:t>
            </a:r>
            <a:r>
              <a:rPr lang="en-US" dirty="0" err="1" smtClean="0">
                <a:latin typeface="Courier New" pitchFamily="49" charset="0"/>
                <a:cs typeface="Courier New" pitchFamily="49" charset="0"/>
              </a:rPr>
              <a:t>glDrawElements</a:t>
            </a:r>
            <a:r>
              <a:rPr lang="en-US" dirty="0" smtClean="0">
                <a:latin typeface="Courier New" pitchFamily="49" charset="0"/>
                <a:cs typeface="Courier New" pitchFamily="49" charset="0"/>
              </a:rPr>
              <a:t>(GL_TRIANGLES, </a:t>
            </a:r>
            <a:r>
              <a:rPr lang="en-US" dirty="0" err="1" smtClean="0">
                <a:latin typeface="Courier New" pitchFamily="49" charset="0"/>
                <a:cs typeface="Courier New" pitchFamily="49" charset="0"/>
              </a:rPr>
              <a:t>NumElements</a:t>
            </a:r>
            <a:r>
              <a:rPr lang="en-US" dirty="0" smtClean="0">
                <a:latin typeface="Courier New" pitchFamily="49" charset="0"/>
                <a:cs typeface="Courier New" pitchFamily="49" charset="0"/>
              </a:rPr>
              <a:t>, GL_UNSIGNED_INT, NULL); </a:t>
            </a:r>
            <a:r>
              <a:rPr lang="en-US" dirty="0" smtClean="0"/>
              <a:t/>
            </a:r>
            <a:br>
              <a:rPr lang="en-US" dirty="0" smtClean="0"/>
            </a:br>
            <a:endParaRPr lang="id-ID" dirty="0" smtClean="0"/>
          </a:p>
          <a:p>
            <a:r>
              <a:rPr lang="id-ID" dirty="0" smtClean="0"/>
              <a:t>Jalankan dan bandingkan dengan output </a:t>
            </a:r>
            <a:r>
              <a:rPr lang="id-ID" dirty="0" smtClean="0">
                <a:hlinkClick r:id="rId2" action="ppaction://hlinkfile"/>
              </a:rPr>
              <a:t>berikut</a:t>
            </a:r>
            <a:r>
              <a:rPr lang="en-US" dirty="0" smtClean="0"/>
              <a:t>. </a:t>
            </a:r>
          </a:p>
        </p:txBody>
      </p:sp>
    </p:spTree>
    <p:extLst>
      <p:ext uri="{BB962C8B-B14F-4D97-AF65-F5344CB8AC3E}">
        <p14:creationId xmlns:p14="http://schemas.microsoft.com/office/powerpoint/2010/main" val="267959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normAutofit/>
          </a:bodyPr>
          <a:lstStyle/>
          <a:p>
            <a:pPr>
              <a:buFontTx/>
              <a:buChar char="-"/>
            </a:pPr>
            <a:r>
              <a:rPr lang="en-US" dirty="0" smtClean="0"/>
              <a:t>Read Textbook Chapter 4</a:t>
            </a:r>
            <a:endParaRPr lang="en-US" dirty="0"/>
          </a:p>
        </p:txBody>
      </p:sp>
      <p:sp>
        <p:nvSpPr>
          <p:cNvPr id="5" name="Title 4"/>
          <p:cNvSpPr>
            <a:spLocks noGrp="1"/>
          </p:cNvSpPr>
          <p:nvPr>
            <p:ph type="title"/>
          </p:nvPr>
        </p:nvSpPr>
        <p:spPr/>
        <p:txBody>
          <a:bodyPr>
            <a:noAutofit/>
          </a:bodyPr>
          <a:lstStyle/>
          <a:p>
            <a:r>
              <a:rPr lang="id-ID" sz="2400" dirty="0" smtClean="0"/>
              <a:t>Next </a:t>
            </a:r>
            <a:r>
              <a:rPr lang="en-US" sz="2400" dirty="0" smtClean="0"/>
              <a:t>Lecture</a:t>
            </a:r>
            <a:r>
              <a:rPr lang="id-ID" sz="2400" dirty="0" smtClean="0"/>
              <a:t>: </a:t>
            </a:r>
            <a:r>
              <a:rPr lang="en-US" sz="2400" dirty="0" smtClean="0"/>
              <a:t>Viewing</a:t>
            </a:r>
            <a:endParaRPr lang="en-US" sz="2400" dirty="0"/>
          </a:p>
        </p:txBody>
      </p:sp>
      <p:sp>
        <p:nvSpPr>
          <p:cNvPr id="4" name="Slide Number Placeholder 3"/>
          <p:cNvSpPr>
            <a:spLocks noGrp="1"/>
          </p:cNvSpPr>
          <p:nvPr>
            <p:ph type="sldNum" sz="quarter" idx="11"/>
          </p:nvPr>
        </p:nvSpPr>
        <p:spPr/>
        <p:txBody>
          <a:bodyPr/>
          <a:lstStyle/>
          <a:p>
            <a:pPr algn="ctr"/>
            <a:fld id="{8F82E0A0-C266-4798-8C8F-B9F91E9DA37E}" type="slidenum">
              <a:rPr lang="en-US" sz="2400" b="1" smtClean="0">
                <a:solidFill>
                  <a:srgbClr val="FFFFFF"/>
                </a:solidFill>
              </a:rPr>
              <a:pPr algn="ctr"/>
              <a:t>25</a:t>
            </a:fld>
            <a:endParaRPr lang="en-US" sz="2400" dirty="0">
              <a:solidFill>
                <a:srgbClr val="FFFFFF"/>
              </a:solidFill>
            </a:endParaRPr>
          </a:p>
        </p:txBody>
      </p:sp>
      <p:sp>
        <p:nvSpPr>
          <p:cNvPr id="7" name="Footer Placeholder 6"/>
          <p:cNvSpPr>
            <a:spLocks noGrp="1"/>
          </p:cNvSpPr>
          <p:nvPr>
            <p:ph type="ftr" sz="quarter" idx="4294967295"/>
          </p:nvPr>
        </p:nvSpPr>
        <p:spPr>
          <a:xfrm>
            <a:off x="609601" y="4686155"/>
            <a:ext cx="5421083" cy="273844"/>
          </a:xfrm>
        </p:spPr>
        <p:txBody>
          <a:bodyPr/>
          <a:lstStyle/>
          <a:p>
            <a:r>
              <a:rPr lang="en-US" smtClean="0"/>
              <a:t>Angel: Interactive Computer Graphics6E © Addison-Wesley 2012</a:t>
            </a:r>
            <a:endParaRPr lang="en-US"/>
          </a:p>
        </p:txBody>
      </p:sp>
    </p:spTree>
    <p:extLst>
      <p:ext uri="{BB962C8B-B14F-4D97-AF65-F5344CB8AC3E}">
        <p14:creationId xmlns:p14="http://schemas.microsoft.com/office/powerpoint/2010/main" val="3611080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Task 10</a:t>
            </a:r>
            <a:endParaRPr lang="en-US" dirty="0"/>
          </a:p>
        </p:txBody>
      </p:sp>
      <p:sp>
        <p:nvSpPr>
          <p:cNvPr id="3" name="Content Placeholder 2"/>
          <p:cNvSpPr>
            <a:spLocks noGrp="1"/>
          </p:cNvSpPr>
          <p:nvPr>
            <p:ph sz="quarter" idx="13"/>
          </p:nvPr>
        </p:nvSpPr>
        <p:spPr/>
        <p:txBody>
          <a:bodyPr>
            <a:normAutofit fontScale="85000" lnSpcReduction="20000"/>
          </a:bodyPr>
          <a:lstStyle/>
          <a:p>
            <a:r>
              <a:rPr lang="en-US" sz="2400" dirty="0" smtClean="0"/>
              <a:t>Copy Task 5</a:t>
            </a:r>
            <a:r>
              <a:rPr lang="id-ID" sz="2400" dirty="0" smtClean="0"/>
              <a:t> (</a:t>
            </a:r>
            <a:r>
              <a:rPr lang="id-ID" sz="2400" i="1" dirty="0" smtClean="0"/>
              <a:t>rotated square) </a:t>
            </a:r>
            <a:r>
              <a:rPr lang="en-US" sz="2400" dirty="0" smtClean="0"/>
              <a:t>into Task 10 </a:t>
            </a:r>
            <a:r>
              <a:rPr lang="id-ID" sz="2400" dirty="0" smtClean="0"/>
              <a:t>(</a:t>
            </a:r>
            <a:r>
              <a:rPr lang="id-ID" sz="2400" i="1" dirty="0" smtClean="0"/>
              <a:t>rotated 3D square</a:t>
            </a:r>
            <a:r>
              <a:rPr lang="id-ID" sz="2400" dirty="0" smtClean="0"/>
              <a:t>)</a:t>
            </a:r>
            <a:r>
              <a:rPr lang="en-US" sz="2400" dirty="0" smtClean="0"/>
              <a:t> and modify it by following these steps:</a:t>
            </a:r>
            <a:endParaRPr lang="id-ID" sz="2400" dirty="0" smtClean="0"/>
          </a:p>
          <a:p>
            <a:pPr lvl="1"/>
            <a:r>
              <a:rPr lang="id-ID" sz="2100" dirty="0" smtClean="0"/>
              <a:t>Ubah ukuran window menjadi 512x512</a:t>
            </a:r>
          </a:p>
          <a:p>
            <a:pPr lvl="1"/>
            <a:r>
              <a:rPr lang="id-ID" sz="2100" dirty="0" smtClean="0"/>
              <a:t>Ubah warna-warna verteks sehingga gambar persegi memiliki warna yang smooth pada diagonal persegi (jika belum)</a:t>
            </a:r>
          </a:p>
          <a:p>
            <a:endParaRPr lang="id-ID" sz="2400" dirty="0" smtClean="0"/>
          </a:p>
          <a:p>
            <a:endParaRPr lang="id-ID" sz="2400" dirty="0" smtClean="0"/>
          </a:p>
          <a:p>
            <a:endParaRPr lang="id-ID" sz="2400" dirty="0" smtClean="0"/>
          </a:p>
          <a:p>
            <a:endParaRPr lang="id-ID" sz="2400" dirty="0" smtClean="0"/>
          </a:p>
          <a:p>
            <a:pPr lvl="1"/>
            <a:r>
              <a:rPr lang="id-ID" sz="2100" dirty="0" smtClean="0"/>
              <a:t>Ubah vertex shader agar persegi merotasi koordinat </a:t>
            </a:r>
            <a:r>
              <a:rPr lang="en-US" sz="2100" smtClean="0"/>
              <a:t>y</a:t>
            </a:r>
            <a:r>
              <a:rPr lang="id-ID" sz="2100" smtClean="0"/>
              <a:t> </a:t>
            </a:r>
            <a:r>
              <a:rPr lang="id-ID" sz="2100" dirty="0" smtClean="0"/>
              <a:t>dan z (</a:t>
            </a:r>
            <a:r>
              <a:rPr lang="id-ID" sz="2100" dirty="0" smtClean="0">
                <a:hlinkClick r:id="rId2" action="ppaction://hlinkfile"/>
              </a:rPr>
              <a:t>sample output</a:t>
            </a:r>
            <a:r>
              <a:rPr lang="id-ID" sz="2100" dirty="0" smtClean="0"/>
              <a:t>)</a:t>
            </a:r>
          </a:p>
          <a:p>
            <a:endParaRPr lang="en-US" sz="2400" dirty="0"/>
          </a:p>
        </p:txBody>
      </p:sp>
      <p:pic>
        <p:nvPicPr>
          <p:cNvPr id="186370" name="Picture 2"/>
          <p:cNvPicPr>
            <a:picLocks noChangeAspect="1" noChangeArrowheads="1"/>
          </p:cNvPicPr>
          <p:nvPr/>
        </p:nvPicPr>
        <p:blipFill>
          <a:blip r:embed="rId3" cstate="print"/>
          <a:srcRect/>
          <a:stretch>
            <a:fillRect/>
          </a:stretch>
        </p:blipFill>
        <p:spPr bwMode="auto">
          <a:xfrm>
            <a:off x="1547664" y="2823760"/>
            <a:ext cx="1554480" cy="1260158"/>
          </a:xfrm>
          <a:prstGeom prst="rect">
            <a:avLst/>
          </a:prstGeom>
          <a:noFill/>
          <a:ln w="9525">
            <a:noFill/>
            <a:miter lim="800000"/>
            <a:headEnd/>
            <a:tailEnd/>
          </a:ln>
        </p:spPr>
      </p:pic>
      <p:pic>
        <p:nvPicPr>
          <p:cNvPr id="186371" name="Picture 3"/>
          <p:cNvPicPr>
            <a:picLocks noChangeAspect="1" noChangeArrowheads="1"/>
          </p:cNvPicPr>
          <p:nvPr/>
        </p:nvPicPr>
        <p:blipFill>
          <a:blip r:embed="rId4" cstate="print"/>
          <a:srcRect/>
          <a:stretch>
            <a:fillRect/>
          </a:stretch>
        </p:blipFill>
        <p:spPr bwMode="auto">
          <a:xfrm>
            <a:off x="3347864" y="2823760"/>
            <a:ext cx="1554480" cy="126015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Task 11</a:t>
            </a:r>
            <a:endParaRPr lang="en-US" dirty="0"/>
          </a:p>
        </p:txBody>
      </p:sp>
      <p:sp>
        <p:nvSpPr>
          <p:cNvPr id="3" name="Content Placeholder 2"/>
          <p:cNvSpPr>
            <a:spLocks noGrp="1"/>
          </p:cNvSpPr>
          <p:nvPr>
            <p:ph sz="quarter" idx="13"/>
          </p:nvPr>
        </p:nvSpPr>
        <p:spPr/>
        <p:txBody>
          <a:bodyPr>
            <a:normAutofit fontScale="77500" lnSpcReduction="20000"/>
          </a:bodyPr>
          <a:lstStyle/>
          <a:p>
            <a:r>
              <a:rPr lang="id-ID" dirty="0" smtClean="0"/>
              <a:t>Copy </a:t>
            </a:r>
            <a:r>
              <a:rPr lang="en-US" dirty="0" smtClean="0"/>
              <a:t>Task 10</a:t>
            </a:r>
            <a:r>
              <a:rPr lang="id-ID" dirty="0" smtClean="0"/>
              <a:t> </a:t>
            </a:r>
            <a:r>
              <a:rPr lang="en-US" dirty="0" smtClean="0"/>
              <a:t>into Task 11, and modify it by following these steps:</a:t>
            </a:r>
            <a:endParaRPr lang="id-ID" dirty="0" smtClean="0"/>
          </a:p>
          <a:p>
            <a:pPr lvl="1"/>
            <a:r>
              <a:rPr lang="id-ID" dirty="0" smtClean="0"/>
              <a:t>Tambahkan persegi ke-2 yang </a:t>
            </a:r>
            <a:r>
              <a:rPr lang="nl-NL" dirty="0" smtClean="0"/>
              <a:t>merotasi koordinat x dan </a:t>
            </a:r>
            <a:r>
              <a:rPr lang="id-ID" dirty="0" smtClean="0"/>
              <a:t>y dengan menambahkan pemanggilan ke-2 </a:t>
            </a:r>
            <a:r>
              <a:rPr lang="id-ID" sz="2100" dirty="0" smtClean="0">
                <a:latin typeface="Courier New" pitchFamily="49" charset="0"/>
                <a:cs typeface="Courier New" pitchFamily="49" charset="0"/>
              </a:rPr>
              <a:t>glUniformMatrix3fv</a:t>
            </a:r>
            <a:r>
              <a:rPr lang="id-ID" sz="2100" dirty="0" smtClean="0"/>
              <a:t> </a:t>
            </a:r>
            <a:r>
              <a:rPr lang="id-ID" dirty="0" smtClean="0"/>
              <a:t>(dengan matriks yang sesuai) dan </a:t>
            </a:r>
            <a:r>
              <a:rPr lang="en-US" sz="2100" dirty="0" err="1" smtClean="0">
                <a:latin typeface="Courier New" pitchFamily="49" charset="0"/>
                <a:cs typeface="Courier New" pitchFamily="49" charset="0"/>
              </a:rPr>
              <a:t>glDrawArrays</a:t>
            </a:r>
            <a:r>
              <a:rPr lang="id-ID" dirty="0" smtClean="0"/>
              <a:t> pada fungsi display </a:t>
            </a:r>
          </a:p>
          <a:p>
            <a:pPr lvl="1"/>
            <a:r>
              <a:rPr lang="id-ID" dirty="0" smtClean="0"/>
              <a:t>Dengan cara serupa, tambahkan persegi ke-3 yang </a:t>
            </a:r>
            <a:r>
              <a:rPr lang="nl-NL" dirty="0" smtClean="0"/>
              <a:t>merotasi koordinat </a:t>
            </a:r>
            <a:r>
              <a:rPr lang="id-ID" dirty="0" smtClean="0"/>
              <a:t>y</a:t>
            </a:r>
            <a:r>
              <a:rPr lang="nl-NL" dirty="0" smtClean="0"/>
              <a:t> dan </a:t>
            </a:r>
            <a:r>
              <a:rPr lang="id-ID" dirty="0" smtClean="0"/>
              <a:t>z  </a:t>
            </a:r>
          </a:p>
          <a:p>
            <a:pPr lvl="1"/>
            <a:r>
              <a:rPr lang="id-ID" dirty="0" smtClean="0"/>
              <a:t>Tambahkan langkah-langkah untuk mengaktifkan Hidden Surface Removal sehingga rendering objek 3D menjadi benar</a:t>
            </a:r>
          </a:p>
          <a:p>
            <a:pPr lvl="1"/>
            <a:r>
              <a:rPr lang="id-ID" dirty="0" smtClean="0">
                <a:hlinkClick r:id="rId2" action="ppaction://hlinkfile"/>
              </a:rPr>
              <a:t>Sample output</a:t>
            </a:r>
            <a:endParaRPr lang="en-US" dirty="0" smtClean="0"/>
          </a:p>
          <a:p>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Task 12</a:t>
            </a:r>
            <a:endParaRPr lang="en-US" dirty="0"/>
          </a:p>
        </p:txBody>
      </p:sp>
      <p:sp>
        <p:nvSpPr>
          <p:cNvPr id="3" name="Content Placeholder 2"/>
          <p:cNvSpPr>
            <a:spLocks noGrp="1"/>
          </p:cNvSpPr>
          <p:nvPr>
            <p:ph sz="quarter" idx="13"/>
          </p:nvPr>
        </p:nvSpPr>
        <p:spPr>
          <a:xfrm>
            <a:off x="539552" y="1352550"/>
            <a:ext cx="8604448" cy="3276600"/>
          </a:xfrm>
        </p:spPr>
        <p:txBody>
          <a:bodyPr>
            <a:noAutofit/>
          </a:bodyPr>
          <a:lstStyle/>
          <a:p>
            <a:r>
              <a:rPr lang="id-ID" sz="1600" dirty="0" smtClean="0"/>
              <a:t>Copy </a:t>
            </a:r>
            <a:r>
              <a:rPr lang="en-US" sz="1600" dirty="0" smtClean="0"/>
              <a:t>Task 11</a:t>
            </a:r>
            <a:r>
              <a:rPr lang="id-ID" sz="1600" dirty="0" smtClean="0"/>
              <a:t> menjadi </a:t>
            </a:r>
            <a:r>
              <a:rPr lang="en-US" sz="1600" dirty="0" smtClean="0"/>
              <a:t>Task 12, and modify it by following these steps</a:t>
            </a:r>
            <a:endParaRPr lang="id-ID" sz="1600" dirty="0" smtClean="0"/>
          </a:p>
          <a:p>
            <a:pPr lvl="1"/>
            <a:r>
              <a:rPr lang="id-ID" sz="1300" dirty="0" smtClean="0"/>
              <a:t>Ubah numTriangles menjadi 12</a:t>
            </a:r>
          </a:p>
          <a:p>
            <a:pPr lvl="1"/>
            <a:r>
              <a:rPr lang="id-ID" sz="1300" dirty="0" smtClean="0"/>
              <a:t>Ubah data points menjadi</a:t>
            </a:r>
          </a:p>
          <a:p>
            <a:pPr lvl="2">
              <a:buNone/>
            </a:pPr>
            <a:r>
              <a:rPr lang="id-ID" sz="1000" dirty="0" smtClean="0"/>
              <a:t>vec3 points[NumVertices] = {</a:t>
            </a:r>
          </a:p>
          <a:p>
            <a:pPr lvl="2">
              <a:buNone/>
            </a:pPr>
            <a:r>
              <a:rPr lang="id-ID" sz="1000" dirty="0" smtClean="0"/>
              <a:t>   vec3( -0.5, -0.5,  0.5 ), vec3(  0.5, -0.5,  0.5 ), vec3( -0.5,  0.5, 0.5 ), 	   vec3(  0.5,  0.5,  0.5 ), vec3( -0.5,  0.5,  0.5 ), vec3(  0.5, -0.5, 0.5 ),</a:t>
            </a:r>
          </a:p>
          <a:p>
            <a:pPr lvl="2">
              <a:buNone/>
            </a:pPr>
            <a:r>
              <a:rPr lang="id-ID" sz="1000" dirty="0" smtClean="0"/>
              <a:t>   vec3( -0.5, -0.5, -0.5 ), vec3(  0.5, -0.5, -0.5 ), vec3( -0.5,  0.5, -0.5 ), 	   vec3(  0.5,  0.5, -0.5 ), vec3( -0.5,  0.5, -0.5 ), vec3(  0.5, -0.5, -0.5 ),</a:t>
            </a:r>
          </a:p>
          <a:p>
            <a:pPr lvl="2">
              <a:buNone/>
            </a:pPr>
            <a:r>
              <a:rPr lang="id-ID" sz="1000" dirty="0" smtClean="0"/>
              <a:t>   vec3(  0.5, -0.5, -0.5 ), vec3(  0.5,  0.5, -0.5 ), vec3(  0.5, -0.5,  0.5 ), 	   vec3(  0.5,  0.5,  0.5 ), vec3(  0.5, -0.5,  0.5 ), vec3(  0.5,  0.5, -0.5 ),</a:t>
            </a:r>
          </a:p>
          <a:p>
            <a:pPr lvl="2">
              <a:buNone/>
            </a:pPr>
            <a:r>
              <a:rPr lang="id-ID" sz="1000" dirty="0" smtClean="0"/>
              <a:t>   vec3( -0.5, -0.5, -0.5 ), vec3( -0.5,  0.5, -0.5 ), vec3( -0.5, -0.5,  0.5 ), 	   vec3( -0.5,  0.5,  0.5 ), vec3( -0.5, -0.5,  0.5 ), vec3( -0.5,  0.5, -0.5 ),</a:t>
            </a:r>
          </a:p>
          <a:p>
            <a:pPr lvl="2">
              <a:buNone/>
            </a:pPr>
            <a:r>
              <a:rPr lang="id-ID" sz="1000" dirty="0" smtClean="0"/>
              <a:t>   vec3( -0.5,  0.5, -0.5 ), vec3( -0.5,  0.5,  0.5 ), vec3(  0.5,  0.5, -0.5 ), 	   vec3(  0.5,  0.5,  0.5 ), vec3(  0.5,  0.5, -0.5 ), vec3( -0.5,  0.5,  0.5 ),</a:t>
            </a:r>
          </a:p>
          <a:p>
            <a:pPr lvl="2">
              <a:buNone/>
            </a:pPr>
            <a:r>
              <a:rPr lang="id-ID" sz="1000" dirty="0" smtClean="0"/>
              <a:t>   vec3( -0.5, -0.5, -0.5 ), vec3( -0.5, -0.5,  0.5 ), vec3(  0.5, -0.5, -0.5 ), 	   vec3(  0.5, -0.5,  0.5 ), vec3(  0.5, -0.5, -0.5 ), vec3( -0.5, -0.5,  0.5 ),</a:t>
            </a:r>
          </a:p>
          <a:p>
            <a:pPr lvl="2">
              <a:buNone/>
            </a:pPr>
            <a:r>
              <a:rPr lang="id-ID" sz="1000" dirty="0" smtClean="0"/>
              <a:t>};</a:t>
            </a:r>
          </a:p>
          <a:p>
            <a:pPr marL="811213" lvl="3"/>
            <a:r>
              <a:rPr lang="id-ID" sz="1300" dirty="0" smtClean="0"/>
              <a:t>Copy data colors sehingga cukup untuk 12 segitiga (36 verteks)</a:t>
            </a:r>
          </a:p>
          <a:p>
            <a:pPr marL="811213" lvl="3"/>
            <a:r>
              <a:rPr lang="id-ID" sz="1300" dirty="0" smtClean="0"/>
              <a:t>Gambar kubus yang merotasi koordinat x dan z nya saja (edit kode di fungsi display)</a:t>
            </a:r>
          </a:p>
          <a:p>
            <a:pPr lvl="1"/>
            <a:r>
              <a:rPr lang="id-ID" sz="1700" dirty="0" smtClean="0">
                <a:hlinkClick r:id="rId2" action="ppaction://hlinkfile"/>
              </a:rPr>
              <a:t>Sample output</a:t>
            </a:r>
            <a:endParaRPr lang="en-US" sz="17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13:</a:t>
            </a:r>
            <a:r>
              <a:rPr lang="id-ID" dirty="0" smtClean="0"/>
              <a:t> General 3D Rotations</a:t>
            </a:r>
            <a:endParaRPr lang="en-US" dirty="0"/>
          </a:p>
        </p:txBody>
      </p:sp>
      <p:sp>
        <p:nvSpPr>
          <p:cNvPr id="3" name="Content Placeholder 2"/>
          <p:cNvSpPr>
            <a:spLocks noGrp="1"/>
          </p:cNvSpPr>
          <p:nvPr>
            <p:ph sz="quarter" idx="13"/>
          </p:nvPr>
        </p:nvSpPr>
        <p:spPr/>
        <p:txBody>
          <a:bodyPr>
            <a:normAutofit fontScale="85000" lnSpcReduction="20000"/>
          </a:bodyPr>
          <a:lstStyle/>
          <a:p>
            <a:r>
              <a:rPr lang="id-ID" sz="3200" dirty="0" smtClean="0"/>
              <a:t>Copy </a:t>
            </a:r>
            <a:r>
              <a:rPr lang="en-US" sz="3200" dirty="0" smtClean="0"/>
              <a:t>Task 12</a:t>
            </a:r>
            <a:r>
              <a:rPr lang="id-ID" sz="3200" dirty="0" smtClean="0"/>
              <a:t> </a:t>
            </a:r>
            <a:r>
              <a:rPr lang="en-US" sz="3200" dirty="0" smtClean="0"/>
              <a:t>into Task 13 and modify it by following these steps:</a:t>
            </a:r>
            <a:endParaRPr lang="id-ID" sz="3200" dirty="0" smtClean="0"/>
          </a:p>
          <a:p>
            <a:pPr lvl="1"/>
            <a:r>
              <a:rPr lang="id-ID" dirty="0" smtClean="0"/>
              <a:t>Buatlah matriks </a:t>
            </a:r>
            <a:r>
              <a:rPr lang="id-ID" sz="2100" dirty="0" smtClean="0">
                <a:latin typeface="Courier New" pitchFamily="49" charset="0"/>
                <a:cs typeface="Courier New" pitchFamily="49" charset="0"/>
              </a:rPr>
              <a:t>xyTransform</a:t>
            </a:r>
            <a:r>
              <a:rPr lang="id-ID" dirty="0" smtClean="0"/>
              <a:t>, </a:t>
            </a:r>
            <a:r>
              <a:rPr lang="id-ID" sz="2100" dirty="0" smtClean="0">
                <a:latin typeface="Courier New" pitchFamily="49" charset="0"/>
                <a:cs typeface="Courier New" pitchFamily="49" charset="0"/>
              </a:rPr>
              <a:t>xzTransform</a:t>
            </a:r>
            <a:r>
              <a:rPr lang="id-ID" dirty="0" smtClean="0"/>
              <a:t>, dan </a:t>
            </a:r>
            <a:r>
              <a:rPr lang="id-ID" sz="2100" dirty="0" smtClean="0">
                <a:latin typeface="Courier New" pitchFamily="49" charset="0"/>
                <a:cs typeface="Courier New" pitchFamily="49" charset="0"/>
              </a:rPr>
              <a:t>yzTransform</a:t>
            </a:r>
            <a:r>
              <a:rPr lang="id-ID" dirty="0" smtClean="0"/>
              <a:t> yang isinya seperti pada #2</a:t>
            </a:r>
          </a:p>
          <a:p>
            <a:pPr lvl="1"/>
            <a:r>
              <a:rPr lang="id-ID" dirty="0" smtClean="0"/>
              <a:t>Buatlah matriks </a:t>
            </a:r>
            <a:r>
              <a:rPr lang="id-ID" sz="2100" dirty="0" smtClean="0">
                <a:latin typeface="Courier New" pitchFamily="49" charset="0"/>
                <a:cs typeface="Courier New" pitchFamily="49" charset="0"/>
              </a:rPr>
              <a:t>mTransform</a:t>
            </a:r>
            <a:r>
              <a:rPr lang="id-ID" dirty="0" smtClean="0"/>
              <a:t> yang merupakan hasil perkalian ketiga matriks diatas</a:t>
            </a:r>
          </a:p>
          <a:p>
            <a:pPr lvl="1">
              <a:buNone/>
            </a:pPr>
            <a:r>
              <a:rPr lang="en-US" sz="1600" dirty="0" smtClean="0">
                <a:latin typeface="Courier New" pitchFamily="49" charset="0"/>
                <a:cs typeface="Courier New" pitchFamily="49" charset="0"/>
              </a:rPr>
              <a:t>		</a:t>
            </a:r>
            <a:r>
              <a:rPr lang="id-ID" sz="1600" dirty="0" smtClean="0">
                <a:latin typeface="Courier New" pitchFamily="49" charset="0"/>
                <a:cs typeface="Courier New" pitchFamily="49" charset="0"/>
              </a:rPr>
              <a:t>mat3 mTransform = xyTransform * xzTransform * yzTransform;</a:t>
            </a:r>
          </a:p>
          <a:p>
            <a:pPr lvl="1"/>
            <a:r>
              <a:rPr lang="id-ID" dirty="0" smtClean="0"/>
              <a:t>Kirim data </a:t>
            </a:r>
            <a:r>
              <a:rPr lang="id-ID" sz="2100" dirty="0" smtClean="0">
                <a:latin typeface="Courier New" pitchFamily="49" charset="0"/>
                <a:cs typeface="Courier New" pitchFamily="49" charset="0"/>
              </a:rPr>
              <a:t>mTransform</a:t>
            </a:r>
            <a:r>
              <a:rPr lang="id-ID" sz="2100" dirty="0" smtClean="0"/>
              <a:t> </a:t>
            </a:r>
            <a:r>
              <a:rPr lang="id-ID" dirty="0" smtClean="0"/>
              <a:t>ke vertex shader sebelum memanggil </a:t>
            </a:r>
            <a:r>
              <a:rPr lang="id-ID" sz="2100" dirty="0" smtClean="0">
                <a:latin typeface="Courier New" pitchFamily="49" charset="0"/>
                <a:cs typeface="Courier New" pitchFamily="49" charset="0"/>
              </a:rPr>
              <a:t>glDrawArrays</a:t>
            </a:r>
          </a:p>
          <a:p>
            <a:pPr lvl="1"/>
            <a:r>
              <a:rPr lang="id-ID" dirty="0" smtClean="0">
                <a:hlinkClick r:id="rId2" action="ppaction://hlinkfile"/>
              </a:rPr>
              <a:t>Sample output</a:t>
            </a:r>
            <a:endParaRPr lang="en-US" dirty="0"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14</a:t>
            </a:r>
            <a:r>
              <a:rPr lang="id-ID" dirty="0" smtClean="0"/>
              <a:t>: Ordering</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7</a:t>
            </a:fld>
            <a:endParaRPr lang="en-US"/>
          </a:p>
        </p:txBody>
      </p:sp>
      <p:sp>
        <p:nvSpPr>
          <p:cNvPr id="4" name="Content Placeholder 3"/>
          <p:cNvSpPr>
            <a:spLocks noGrp="1"/>
          </p:cNvSpPr>
          <p:nvPr>
            <p:ph sz="quarter" idx="13"/>
          </p:nvPr>
        </p:nvSpPr>
        <p:spPr/>
        <p:txBody>
          <a:bodyPr>
            <a:normAutofit fontScale="77500" lnSpcReduction="20000"/>
          </a:bodyPr>
          <a:lstStyle/>
          <a:p>
            <a:r>
              <a:rPr lang="en-US" dirty="0" smtClean="0"/>
              <a:t>Copy Task 13 into Task 14a and Task 14b, then modify it by following these steps:</a:t>
            </a:r>
            <a:endParaRPr lang="id-ID" dirty="0" smtClean="0"/>
          </a:p>
          <a:p>
            <a:pPr lvl="1"/>
            <a:r>
              <a:rPr lang="id-ID" dirty="0" smtClean="0"/>
              <a:t>Untuk </a:t>
            </a:r>
            <a:r>
              <a:rPr lang="en-US" dirty="0" smtClean="0"/>
              <a:t>Task 14</a:t>
            </a:r>
            <a:r>
              <a:rPr lang="id-ID" dirty="0" smtClean="0"/>
              <a:t>a: buatlah matriks rotasi yang merotasi terhadap sumbu x, baru kemudian terhadap sumbu y</a:t>
            </a:r>
          </a:p>
          <a:p>
            <a:pPr lvl="2"/>
            <a:r>
              <a:rPr lang="id-ID" dirty="0" smtClean="0"/>
              <a:t>rotY * rotX</a:t>
            </a:r>
          </a:p>
          <a:p>
            <a:pPr lvl="1"/>
            <a:r>
              <a:rPr lang="id-ID" dirty="0" smtClean="0"/>
              <a:t>Untuk </a:t>
            </a:r>
            <a:r>
              <a:rPr lang="en-US" dirty="0" smtClean="0"/>
              <a:t>Task 14</a:t>
            </a:r>
            <a:r>
              <a:rPr lang="id-ID" dirty="0" smtClean="0"/>
              <a:t>b:  buatlah matriks rotasi yang merotasi terhadap sumbu y, baru kemudian terhadap sumbu x</a:t>
            </a:r>
          </a:p>
          <a:p>
            <a:pPr lvl="2"/>
            <a:r>
              <a:rPr lang="id-ID" dirty="0" smtClean="0"/>
              <a:t>rotX * rotY</a:t>
            </a:r>
          </a:p>
          <a:p>
            <a:pPr lvl="1"/>
            <a:r>
              <a:rPr lang="id-ID" dirty="0" smtClean="0"/>
              <a:t>Jalankan kedua program </a:t>
            </a:r>
            <a:r>
              <a:rPr lang="en-US" dirty="0" err="1" smtClean="0"/>
              <a:t>bersamaan</a:t>
            </a:r>
            <a:r>
              <a:rPr lang="en-US" dirty="0" smtClean="0"/>
              <a:t> </a:t>
            </a:r>
            <a:r>
              <a:rPr lang="id-ID" dirty="0" smtClean="0"/>
              <a:t>dan geser salah satu window agar bersebelahan, amati perbedaan keduanya.</a:t>
            </a:r>
          </a:p>
          <a:p>
            <a:pPr lvl="1"/>
            <a:r>
              <a:rPr lang="id-ID" dirty="0" smtClean="0"/>
              <a:t>Sample output </a:t>
            </a:r>
            <a:r>
              <a:rPr lang="en-US" dirty="0" smtClean="0">
                <a:hlinkClick r:id="rId2" action="ppaction://hlinkfile"/>
              </a:rPr>
              <a:t>Task 14a </a:t>
            </a:r>
            <a:r>
              <a:rPr lang="id-ID" dirty="0" smtClean="0"/>
              <a:t>dan </a:t>
            </a:r>
            <a:r>
              <a:rPr lang="en-US" dirty="0" smtClean="0">
                <a:hlinkClick r:id="rId3" action="ppaction://hlinkfile"/>
              </a:rPr>
              <a:t>Task 14b</a:t>
            </a:r>
            <a:endParaRPr lang="id-ID"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15</a:t>
            </a:r>
            <a:r>
              <a:rPr lang="id-ID" dirty="0" smtClean="0"/>
              <a:t>: Scaling and Ordering</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8</a:t>
            </a:fld>
            <a:endParaRPr lang="en-US"/>
          </a:p>
        </p:txBody>
      </p:sp>
      <p:sp>
        <p:nvSpPr>
          <p:cNvPr id="4" name="Content Placeholder 3"/>
          <p:cNvSpPr>
            <a:spLocks noGrp="1"/>
          </p:cNvSpPr>
          <p:nvPr>
            <p:ph sz="quarter" idx="13"/>
          </p:nvPr>
        </p:nvSpPr>
        <p:spPr/>
        <p:txBody>
          <a:bodyPr>
            <a:normAutofit fontScale="62500" lnSpcReduction="20000"/>
          </a:bodyPr>
          <a:lstStyle/>
          <a:p>
            <a:r>
              <a:rPr lang="id-ID" dirty="0" smtClean="0"/>
              <a:t>Matriks berikut mengalikan koordinat x dengan 0,25:</a:t>
            </a:r>
          </a:p>
          <a:p>
            <a:pPr lvl="1">
              <a:buNone/>
            </a:pPr>
            <a:r>
              <a:rPr lang="sv-SE" dirty="0" smtClean="0">
                <a:latin typeface="Courier New" pitchFamily="49" charset="0"/>
                <a:cs typeface="Courier New" pitchFamily="49" charset="0"/>
              </a:rPr>
              <a:t>mat3 shrinkX = mat3( vec3(0.25, 0.0, 0.0), vec3(0.0, 1.0, 0.0), vec3(0.0, 0.0, 1.0) ); </a:t>
            </a:r>
            <a:endParaRPr lang="id-ID" dirty="0" smtClean="0">
              <a:latin typeface="Courier New" pitchFamily="49" charset="0"/>
              <a:cs typeface="Courier New" pitchFamily="49" charset="0"/>
            </a:endParaRPr>
          </a:p>
          <a:p>
            <a:r>
              <a:rPr lang="id-ID" dirty="0" smtClean="0"/>
              <a:t>Copy dua project sebelumnya </a:t>
            </a:r>
            <a:r>
              <a:rPr lang="en-US" dirty="0" smtClean="0"/>
              <a:t>(Task 14</a:t>
            </a:r>
            <a:r>
              <a:rPr lang="id-ID" dirty="0" smtClean="0"/>
              <a:t>a dan </a:t>
            </a:r>
            <a:r>
              <a:rPr lang="en-US" dirty="0" smtClean="0"/>
              <a:t>Task 14b</a:t>
            </a:r>
            <a:r>
              <a:rPr lang="id-ID" dirty="0" smtClean="0"/>
              <a:t>) menjadi dua project baru (</a:t>
            </a:r>
            <a:r>
              <a:rPr lang="en-US" dirty="0" smtClean="0"/>
              <a:t>Task 15</a:t>
            </a:r>
            <a:r>
              <a:rPr lang="id-ID" dirty="0" smtClean="0"/>
              <a:t>a dan </a:t>
            </a:r>
            <a:r>
              <a:rPr lang="en-US" dirty="0" smtClean="0"/>
              <a:t>Task 15</a:t>
            </a:r>
            <a:r>
              <a:rPr lang="id-ID" dirty="0" smtClean="0"/>
              <a:t>b)</a:t>
            </a:r>
          </a:p>
          <a:p>
            <a:r>
              <a:rPr lang="id-ID" dirty="0" smtClean="0"/>
              <a:t>Untuk </a:t>
            </a:r>
            <a:r>
              <a:rPr lang="en-US" dirty="0" smtClean="0"/>
              <a:t>Task 15</a:t>
            </a:r>
            <a:r>
              <a:rPr lang="id-ID" dirty="0" smtClean="0"/>
              <a:t>a: tambahkan perkalian dengan shrinkX disebelah kiri dari dua rotasi sebelumnya</a:t>
            </a:r>
          </a:p>
          <a:p>
            <a:r>
              <a:rPr lang="id-ID" dirty="0" smtClean="0"/>
              <a:t>Untuk </a:t>
            </a:r>
            <a:r>
              <a:rPr lang="en-US" dirty="0" smtClean="0"/>
              <a:t>Task 15</a:t>
            </a:r>
            <a:r>
              <a:rPr lang="id-ID" dirty="0" smtClean="0"/>
              <a:t>b: tambahkan perkalian dengan shrinkX disebelah kanan dari dua rotasi sebelumnya</a:t>
            </a:r>
          </a:p>
          <a:p>
            <a:r>
              <a:rPr lang="id-ID" dirty="0" smtClean="0"/>
              <a:t>Jalankan kedua program dan geser salah satu window agar bersebelahan, amati perbedaan keduanya.</a:t>
            </a:r>
          </a:p>
          <a:p>
            <a:r>
              <a:rPr lang="id-ID" dirty="0" smtClean="0"/>
              <a:t>Sample output</a:t>
            </a:r>
            <a:r>
              <a:rPr lang="en-US" dirty="0" smtClean="0"/>
              <a:t> </a:t>
            </a:r>
            <a:r>
              <a:rPr lang="en-US" dirty="0" smtClean="0">
                <a:hlinkClick r:id="rId2" action="ppaction://hlinkfile"/>
              </a:rPr>
              <a:t>Task 15a </a:t>
            </a:r>
            <a:r>
              <a:rPr lang="en-US" dirty="0" smtClean="0"/>
              <a:t>and </a:t>
            </a:r>
            <a:r>
              <a:rPr lang="en-US" dirty="0" smtClean="0">
                <a:hlinkClick r:id="rId3" action="ppaction://hlinkfile"/>
              </a:rPr>
              <a:t>Task 15b</a:t>
            </a:r>
            <a:endParaRPr lang="id-ID" dirty="0" smtClean="0"/>
          </a:p>
          <a:p>
            <a:endParaRPr lang="id-ID" dirty="0" smtClean="0"/>
          </a:p>
          <a:p>
            <a:endParaRPr lang="id-ID"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endParaRPr lang="en-US"/>
          </a:p>
        </p:txBody>
      </p:sp>
      <p:sp>
        <p:nvSpPr>
          <p:cNvPr id="5" name="Title 4"/>
          <p:cNvSpPr>
            <a:spLocks noGrp="1"/>
          </p:cNvSpPr>
          <p:nvPr>
            <p:ph type="title"/>
          </p:nvPr>
        </p:nvSpPr>
        <p:spPr/>
        <p:txBody>
          <a:bodyPr>
            <a:normAutofit fontScale="90000"/>
          </a:bodyPr>
          <a:lstStyle/>
          <a:p>
            <a:r>
              <a:rPr lang="en-US" dirty="0" smtClean="0"/>
              <a:t>Part II</a:t>
            </a:r>
            <a:endParaRPr lang="en-US" dirty="0"/>
          </a:p>
        </p:txBody>
      </p:sp>
      <p:sp>
        <p:nvSpPr>
          <p:cNvPr id="3" name="Slide Number Placeholder 2"/>
          <p:cNvSpPr>
            <a:spLocks noGrp="1"/>
          </p:cNvSpPr>
          <p:nvPr>
            <p:ph type="sldNum" sz="quarter" idx="11"/>
          </p:nvPr>
        </p:nvSpPr>
        <p:spPr/>
        <p:txBody>
          <a:bodyPr>
            <a:normAutofit/>
          </a:bodyPr>
          <a:lstStyle/>
          <a:p>
            <a:pPr algn="ctr"/>
            <a:fld id="{8F82E0A0-C266-4798-8C8F-B9F91E9DA37E}" type="slidenum">
              <a:rPr lang="en-US" sz="1400" b="1" smtClean="0">
                <a:solidFill>
                  <a:srgbClr val="FFFFFF"/>
                </a:solidFill>
              </a:rPr>
              <a:pPr algn="ctr"/>
              <a:t>9</a:t>
            </a:fld>
            <a:endParaRPr lang="en-US"/>
          </a:p>
        </p:txBody>
      </p:sp>
    </p:spTree>
    <p:extLst>
      <p:ext uri="{BB962C8B-B14F-4D97-AF65-F5344CB8AC3E}">
        <p14:creationId xmlns:p14="http://schemas.microsoft.com/office/powerpoint/2010/main" val="20501957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1194</Words>
  <Application>Microsoft Office PowerPoint</Application>
  <PresentationFormat>On-screen Show (16:9)</PresentationFormat>
  <Paragraphs>181</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Courier New</vt:lpstr>
      <vt:lpstr>Tw Cen MT</vt:lpstr>
      <vt:lpstr>Wingdings</vt:lpstr>
      <vt:lpstr>Wingdings 2</vt:lpstr>
      <vt:lpstr>WidescreenPresentation</vt:lpstr>
      <vt:lpstr>Computer graphics</vt:lpstr>
      <vt:lpstr>Lab Works</vt:lpstr>
      <vt:lpstr>Task 10</vt:lpstr>
      <vt:lpstr>Task 11</vt:lpstr>
      <vt:lpstr>Task 12</vt:lpstr>
      <vt:lpstr>Task 13: General 3D Rotations</vt:lpstr>
      <vt:lpstr>Task 14: Ordering</vt:lpstr>
      <vt:lpstr>Task 15: Scaling and Ordering</vt:lpstr>
      <vt:lpstr>Part II</vt:lpstr>
      <vt:lpstr>Objectives</vt:lpstr>
      <vt:lpstr>Task 16: Translasi menggunakan matriks 4D</vt:lpstr>
      <vt:lpstr>Task 16: Translasi menggunakan matriks 4D</vt:lpstr>
      <vt:lpstr>Task 16: Translasi menggunakan matriks 4D</vt:lpstr>
      <vt:lpstr>Task 16: Translasi menggunakan matriks 4D</vt:lpstr>
      <vt:lpstr>Task 17: Transformasi Perspektif</vt:lpstr>
      <vt:lpstr>Task 17: Transformasi Perspektif</vt:lpstr>
      <vt:lpstr>Task 17: Transformasi Perspektif</vt:lpstr>
      <vt:lpstr>Task 17: Transformasi Perspektif</vt:lpstr>
      <vt:lpstr>Task 18:  Resize dan mouse callbacks </vt:lpstr>
      <vt:lpstr>PowerPoint Presentation</vt:lpstr>
      <vt:lpstr>Task 18: Resize dan mouse callbacks </vt:lpstr>
      <vt:lpstr>Task 19: Sharing vertex data via glDrawElements </vt:lpstr>
      <vt:lpstr>Task 19: Sharing vertex data via glDrawElements </vt:lpstr>
      <vt:lpstr>Task 19: Sharing vertex data via glDrawElements </vt:lpstr>
      <vt:lpstr>Next Lecture: Viewing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2014-01-30T21:58:16Z</dcterms:created>
  <dcterms:modified xsi:type="dcterms:W3CDTF">2017-10-24T09:02:00Z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