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56"/>
  </p:notesMasterIdLst>
  <p:sldIdLst>
    <p:sldId id="272" r:id="rId3"/>
    <p:sldId id="273" r:id="rId4"/>
    <p:sldId id="300" r:id="rId5"/>
    <p:sldId id="303" r:id="rId6"/>
    <p:sldId id="304" r:id="rId7"/>
    <p:sldId id="296" r:id="rId8"/>
    <p:sldId id="298" r:id="rId9"/>
    <p:sldId id="305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51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4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092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213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801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050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0858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4523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166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51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672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04258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8251" y="152400"/>
            <a:ext cx="27813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52400"/>
            <a:ext cx="8147051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4842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8" y="1143000"/>
            <a:ext cx="11091333" cy="2514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218" y="3810000"/>
            <a:ext cx="11091333" cy="2514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7727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8098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8218" y="1143000"/>
            <a:ext cx="11091333" cy="51816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455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0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4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 Third Level</a:t>
            </a:r>
          </a:p>
        </p:txBody>
      </p:sp>
      <p:grpSp>
        <p:nvGrpSpPr>
          <p:cNvPr id="1040" name="Group 16"/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800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800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508000" y="6400800"/>
            <a:ext cx="11176000" cy="304800"/>
            <a:chOff x="288" y="3408"/>
            <a:chExt cx="5280" cy="192"/>
          </a:xfrm>
        </p:grpSpPr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 sz="1800"/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id-ID" sz="1200" b="0"/>
                <a:t>© Tan,Steinbach, Kumar 	    	Introduction to Data Mining        		      4/18/2004               </a:t>
              </a:r>
              <a:fld id="{F3ECC0E6-1731-433A-A325-F7EC1116DFAA}" type="slidenum">
                <a:rPr lang="en-US" altLang="id-ID" sz="1200" b="0"/>
                <a:pPr>
                  <a:lnSpc>
                    <a:spcPts val="2000"/>
                  </a:lnSpc>
                </a:pPr>
                <a:t>‹#›</a:t>
              </a:fld>
              <a:r>
                <a:rPr lang="en-US" altLang="id-ID" sz="1200" b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3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2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3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4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53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unsw.edu.au/~quinlan/c4.5r8.tar.gz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Komputasional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Another Example of Decision Tree</a:t>
            </a:r>
          </a:p>
        </p:txBody>
      </p:sp>
      <p:graphicFrame>
        <p:nvGraphicFramePr>
          <p:cNvPr id="834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417144"/>
              </p:ext>
            </p:extLst>
          </p:nvPr>
        </p:nvGraphicFramePr>
        <p:xfrm>
          <a:off x="1985963" y="2128838"/>
          <a:ext cx="3486150" cy="395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3" imgW="5416945" imgH="5778738" progId="Word.Document.8">
                  <p:embed/>
                </p:oleObj>
              </mc:Choice>
              <mc:Fallback>
                <p:oleObj name="Document" r:id="rId3" imgW="5416945" imgH="5778738" progId="Word.Document.8">
                  <p:embed/>
                  <p:pic>
                    <p:nvPicPr>
                      <p:cNvPr id="834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2128838"/>
                        <a:ext cx="3486150" cy="395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64" name="Text Box 4"/>
          <p:cNvSpPr txBox="1">
            <a:spLocks noChangeArrowheads="1"/>
          </p:cNvSpPr>
          <p:nvPr/>
        </p:nvSpPr>
        <p:spPr bwMode="auto">
          <a:xfrm rot="19183191">
            <a:off x="2590800" y="1509713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006600"/>
                </a:solidFill>
                <a:latin typeface="Arial" panose="020B0604020202020204" pitchFamily="34" charset="0"/>
              </a:rPr>
              <a:t>categorical</a:t>
            </a:r>
            <a:endParaRPr lang="en-US" altLang="id-ID" sz="1600" b="1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 rot="19183191">
            <a:off x="3276600" y="1509713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006600"/>
                </a:solidFill>
                <a:latin typeface="Arial" panose="020B0604020202020204" pitchFamily="34" charset="0"/>
              </a:rPr>
              <a:t>categorical</a:t>
            </a:r>
            <a:endParaRPr lang="en-US" altLang="id-ID" sz="1600" b="1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 rot="19183191">
            <a:off x="4114800" y="1509713"/>
            <a:ext cx="1277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006600"/>
                </a:solidFill>
                <a:latin typeface="Arial" panose="020B0604020202020204" pitchFamily="34" charset="0"/>
              </a:rPr>
              <a:t>continuous</a:t>
            </a:r>
            <a:endParaRPr lang="en-US" altLang="id-ID" sz="1600" b="1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 rot="19183191">
            <a:off x="4876800" y="1662113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006600"/>
                </a:solidFill>
                <a:latin typeface="Arial" panose="020B0604020202020204" pitchFamily="34" charset="0"/>
              </a:rPr>
              <a:t>class</a:t>
            </a:r>
            <a:endParaRPr lang="en-US" altLang="id-ID" sz="1600" b="1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68" name="Line 8"/>
          <p:cNvSpPr>
            <a:spLocks noChangeShapeType="1"/>
          </p:cNvSpPr>
          <p:nvPr/>
        </p:nvSpPr>
        <p:spPr bwMode="auto">
          <a:xfrm>
            <a:off x="9529764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4569" name="Line 9"/>
          <p:cNvSpPr>
            <a:spLocks noChangeShapeType="1"/>
          </p:cNvSpPr>
          <p:nvPr/>
        </p:nvSpPr>
        <p:spPr bwMode="auto">
          <a:xfrm flipH="1">
            <a:off x="8399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4570" name="Line 10"/>
          <p:cNvSpPr>
            <a:spLocks noChangeShapeType="1"/>
          </p:cNvSpPr>
          <p:nvPr/>
        </p:nvSpPr>
        <p:spPr bwMode="auto">
          <a:xfrm flipH="1">
            <a:off x="7405689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4571" name="Line 11"/>
          <p:cNvSpPr>
            <a:spLocks noChangeShapeType="1"/>
          </p:cNvSpPr>
          <p:nvPr/>
        </p:nvSpPr>
        <p:spPr bwMode="auto">
          <a:xfrm>
            <a:off x="8616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4572" name="Line 12"/>
          <p:cNvSpPr>
            <a:spLocks noChangeShapeType="1"/>
          </p:cNvSpPr>
          <p:nvPr/>
        </p:nvSpPr>
        <p:spPr bwMode="auto">
          <a:xfrm>
            <a:off x="7567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4573" name="Line 13"/>
          <p:cNvSpPr>
            <a:spLocks noChangeShapeType="1"/>
          </p:cNvSpPr>
          <p:nvPr/>
        </p:nvSpPr>
        <p:spPr bwMode="auto">
          <a:xfrm flipH="1">
            <a:off x="6194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6711951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2D1993"/>
                </a:solidFill>
                <a:latin typeface="Arial" panose="020B0604020202020204" pitchFamily="34" charset="0"/>
              </a:rPr>
              <a:t>MarSt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7727950" y="2470150"/>
            <a:ext cx="935038" cy="5847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588" indent="-15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smtClean="0">
                <a:solidFill>
                  <a:srgbClr val="2D1993"/>
                </a:solidFill>
                <a:latin typeface="Arial" panose="020B0604020202020204" pitchFamily="34" charset="0"/>
              </a:rPr>
              <a:t>Home Owner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76" name="Text Box 16"/>
          <p:cNvSpPr txBox="1">
            <a:spLocks noChangeArrowheads="1"/>
          </p:cNvSpPr>
          <p:nvPr/>
        </p:nvSpPr>
        <p:spPr bwMode="auto">
          <a:xfrm>
            <a:off x="8642351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err="1" smtClean="0">
                <a:solidFill>
                  <a:srgbClr val="2D1993"/>
                </a:solidFill>
                <a:latin typeface="Arial" panose="020B0604020202020204" pitchFamily="34" charset="0"/>
              </a:rPr>
              <a:t>AnnInc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77" name="AutoShape 17"/>
          <p:cNvSpPr>
            <a:spLocks noChangeArrowheads="1"/>
          </p:cNvSpPr>
          <p:nvPr/>
        </p:nvSpPr>
        <p:spPr bwMode="auto">
          <a:xfrm>
            <a:off x="9569451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9493250" y="4021138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79" name="AutoShape 19"/>
          <p:cNvSpPr>
            <a:spLocks noChangeArrowheads="1"/>
          </p:cNvSpPr>
          <p:nvPr/>
        </p:nvSpPr>
        <p:spPr bwMode="auto">
          <a:xfrm>
            <a:off x="8077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8174038" y="4024313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81" name="AutoShape 21"/>
          <p:cNvSpPr>
            <a:spLocks noChangeArrowheads="1"/>
          </p:cNvSpPr>
          <p:nvPr/>
        </p:nvSpPr>
        <p:spPr bwMode="auto">
          <a:xfrm>
            <a:off x="5872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5967413" y="24701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grpSp>
        <p:nvGrpSpPr>
          <p:cNvPr id="834595" name="Group 35"/>
          <p:cNvGrpSpPr>
            <a:grpSpLocks/>
          </p:cNvGrpSpPr>
          <p:nvPr/>
        </p:nvGrpSpPr>
        <p:grpSpPr bwMode="auto">
          <a:xfrm>
            <a:off x="7118350" y="3232150"/>
            <a:ext cx="685800" cy="381000"/>
            <a:chOff x="4927" y="2340"/>
            <a:chExt cx="432" cy="240"/>
          </a:xfrm>
        </p:grpSpPr>
        <p:sp>
          <p:nvSpPr>
            <p:cNvPr id="834583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4584" name="Text Box 24"/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34585" name="Text Box 25"/>
          <p:cNvSpPr txBox="1">
            <a:spLocks noChangeArrowheads="1"/>
          </p:cNvSpPr>
          <p:nvPr/>
        </p:nvSpPr>
        <p:spPr bwMode="auto">
          <a:xfrm>
            <a:off x="7042150" y="27749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8794751" y="269875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5670551" y="1936750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Married</a:t>
            </a:r>
            <a:r>
              <a:rPr lang="en-US" altLang="id-ID" sz="160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34588" name="Text Box 28"/>
          <p:cNvSpPr txBox="1">
            <a:spLocks noChangeArrowheads="1"/>
          </p:cNvSpPr>
          <p:nvPr/>
        </p:nvSpPr>
        <p:spPr bwMode="auto">
          <a:xfrm>
            <a:off x="7270750" y="1708151"/>
            <a:ext cx="13985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Single, Divorced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89" name="Text Box 29"/>
          <p:cNvSpPr txBox="1">
            <a:spLocks noChangeArrowheads="1"/>
          </p:cNvSpPr>
          <p:nvPr/>
        </p:nvSpPr>
        <p:spPr bwMode="auto">
          <a:xfrm>
            <a:off x="7877176" y="35623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&lt;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9652001" y="35623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&gt;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34597" name="Text Box 37"/>
          <p:cNvSpPr txBox="1">
            <a:spLocks noChangeArrowheads="1"/>
          </p:cNvSpPr>
          <p:nvPr/>
        </p:nvSpPr>
        <p:spPr bwMode="auto">
          <a:xfrm>
            <a:off x="5867400" y="5029200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b="1">
                <a:solidFill>
                  <a:srgbClr val="CC3300"/>
                </a:solidFill>
                <a:latin typeface="Arial" panose="020B0604020202020204" pitchFamily="34" charset="0"/>
              </a:rPr>
              <a:t>There could be more than one tree that fits the same data!</a:t>
            </a:r>
          </a:p>
        </p:txBody>
      </p:sp>
    </p:spTree>
    <p:extLst>
      <p:ext uri="{BB962C8B-B14F-4D97-AF65-F5344CB8AC3E}">
        <p14:creationId xmlns:p14="http://schemas.microsoft.com/office/powerpoint/2010/main" val="6041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Decision Tree Classification Task</a:t>
            </a:r>
          </a:p>
        </p:txBody>
      </p:sp>
      <p:graphicFrame>
        <p:nvGraphicFramePr>
          <p:cNvPr id="921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617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921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4" name="Line 4"/>
          <p:cNvSpPr>
            <a:spLocks noChangeShapeType="1"/>
          </p:cNvSpPr>
          <p:nvPr/>
        </p:nvSpPr>
        <p:spPr bwMode="auto">
          <a:xfrm flipH="1" flipV="1">
            <a:off x="7543800" y="4724400"/>
            <a:ext cx="0" cy="685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605" name="Text Box 5"/>
          <p:cNvSpPr txBox="1">
            <a:spLocks noChangeArrowheads="1"/>
          </p:cNvSpPr>
          <p:nvPr/>
        </p:nvSpPr>
        <p:spPr bwMode="auto">
          <a:xfrm>
            <a:off x="8610600" y="4114800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1400" b="1">
                <a:solidFill>
                  <a:srgbClr val="000000"/>
                </a:solidFill>
                <a:latin typeface="Arial" panose="020B0604020202020204" pitchFamily="34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2534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Apply Model to Test Data</a:t>
            </a:r>
          </a:p>
        </p:txBody>
      </p:sp>
      <p:grpSp>
        <p:nvGrpSpPr>
          <p:cNvPr id="890883" name="Group 3"/>
          <p:cNvGrpSpPr>
            <a:grpSpLocks/>
          </p:cNvGrpSpPr>
          <p:nvPr/>
        </p:nvGrpSpPr>
        <p:grpSpPr bwMode="auto">
          <a:xfrm>
            <a:off x="2209800" y="2362201"/>
            <a:ext cx="4267200" cy="3298825"/>
            <a:chOff x="384" y="1584"/>
            <a:chExt cx="2451" cy="1694"/>
          </a:xfrm>
        </p:grpSpPr>
        <p:sp>
          <p:nvSpPr>
            <p:cNvPr id="8908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3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1588" indent="-1588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 dirty="0" smtClean="0">
                  <a:solidFill>
                    <a:srgbClr val="2D1993"/>
                  </a:solidFill>
                  <a:latin typeface="Arial" panose="020B0604020202020204" pitchFamily="34" charset="0"/>
                </a:rPr>
                <a:t>Home Owner</a:t>
              </a:r>
              <a:endParaRPr lang="en-US" altLang="id-ID" sz="1600" dirty="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MarSt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 dirty="0" err="1" smtClean="0">
                  <a:solidFill>
                    <a:srgbClr val="2D1993"/>
                  </a:solidFill>
                  <a:latin typeface="Arial" panose="020B0604020202020204" pitchFamily="34" charset="0"/>
                </a:rPr>
                <a:t>AnnInc</a:t>
              </a:r>
              <a:endParaRPr lang="en-US" altLang="id-ID" sz="1600" dirty="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YES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id-ID" sz="1600">
                <a:solidFill>
                  <a:srgbClr val="00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0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0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Married</a:t>
              </a:r>
              <a:r>
                <a:rPr lang="en-US" altLang="id-ID" sz="1600">
                  <a:solidFill>
                    <a:srgbClr val="C0C0C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89090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Single, Divorced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0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&lt; 80K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0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&gt; 80K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8909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638146"/>
              </p:ext>
            </p:extLst>
          </p:nvPr>
        </p:nvGraphicFramePr>
        <p:xfrm>
          <a:off x="6475413" y="1603375"/>
          <a:ext cx="4316629" cy="108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Document" r:id="rId3" imgW="5751679" imgH="1450687" progId="Word.Document.8">
                  <p:embed/>
                </p:oleObj>
              </mc:Choice>
              <mc:Fallback>
                <p:oleObj name="Document" r:id="rId3" imgW="5751679" imgH="1450687" progId="Word.Document.8">
                  <p:embed/>
                  <p:pic>
                    <p:nvPicPr>
                      <p:cNvPr id="8909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1603375"/>
                        <a:ext cx="4316629" cy="108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08" name="Text Box 28"/>
          <p:cNvSpPr txBox="1">
            <a:spLocks noChangeArrowheads="1"/>
          </p:cNvSpPr>
          <p:nvPr/>
        </p:nvSpPr>
        <p:spPr bwMode="auto">
          <a:xfrm>
            <a:off x="6324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 b="1">
                <a:solidFill>
                  <a:srgbClr val="006B61"/>
                </a:solidFill>
                <a:latin typeface="Arial" panose="020B0604020202020204" pitchFamily="34" charset="0"/>
              </a:rPr>
              <a:t>Test Data</a:t>
            </a:r>
            <a:endParaRPr lang="en-US" altLang="id-ID" sz="20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0909" name="Text Box 29"/>
          <p:cNvSpPr txBox="1">
            <a:spLocks noChangeArrowheads="1"/>
          </p:cNvSpPr>
          <p:nvPr/>
        </p:nvSpPr>
        <p:spPr bwMode="auto">
          <a:xfrm>
            <a:off x="2514600" y="1447800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>
                <a:solidFill>
                  <a:srgbClr val="000000"/>
                </a:solidFill>
                <a:latin typeface="Arial" panose="020B0604020202020204" pitchFamily="34" charset="0"/>
              </a:rPr>
              <a:t>Start from the root of tree.</a:t>
            </a:r>
          </a:p>
        </p:txBody>
      </p:sp>
      <p:sp>
        <p:nvSpPr>
          <p:cNvPr id="890910" name="Line 30"/>
          <p:cNvSpPr>
            <a:spLocks noChangeShapeType="1"/>
          </p:cNvSpPr>
          <p:nvPr/>
        </p:nvSpPr>
        <p:spPr bwMode="auto">
          <a:xfrm>
            <a:off x="3657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Apply Model to Test Data</a:t>
            </a:r>
          </a:p>
        </p:txBody>
      </p:sp>
      <p:grpSp>
        <p:nvGrpSpPr>
          <p:cNvPr id="891907" name="Group 3"/>
          <p:cNvGrpSpPr>
            <a:grpSpLocks/>
          </p:cNvGrpSpPr>
          <p:nvPr/>
        </p:nvGrpSpPr>
        <p:grpSpPr bwMode="auto">
          <a:xfrm>
            <a:off x="2209800" y="2362201"/>
            <a:ext cx="4267200" cy="3298825"/>
            <a:chOff x="384" y="1584"/>
            <a:chExt cx="2451" cy="1694"/>
          </a:xfrm>
        </p:grpSpPr>
        <p:sp>
          <p:nvSpPr>
            <p:cNvPr id="8919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3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1588" indent="-1588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 dirty="0" smtClean="0">
                  <a:solidFill>
                    <a:srgbClr val="2D1993"/>
                  </a:solidFill>
                  <a:latin typeface="Arial" panose="020B0604020202020204" pitchFamily="34" charset="0"/>
                </a:rPr>
                <a:t>Home Owner</a:t>
              </a:r>
              <a:endParaRPr lang="en-US" altLang="id-ID" sz="1600" dirty="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2D1993"/>
                  </a:solidFill>
                  <a:latin typeface="Arial" panose="020B0604020202020204" pitchFamily="34" charset="0"/>
                </a:rPr>
                <a:t>MarSt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 dirty="0" err="1" smtClean="0">
                  <a:solidFill>
                    <a:srgbClr val="2D1993"/>
                  </a:solidFill>
                  <a:latin typeface="Arial" panose="020B0604020202020204" pitchFamily="34" charset="0"/>
                </a:rPr>
                <a:t>AnnInc</a:t>
              </a:r>
              <a:endParaRPr lang="en-US" altLang="id-ID" sz="1600" dirty="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YES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id-ID" sz="1600">
                <a:solidFill>
                  <a:srgbClr val="00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Yes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No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Married</a:t>
              </a:r>
              <a:r>
                <a:rPr lang="en-US" altLang="id-ID" sz="1600">
                  <a:solidFill>
                    <a:srgbClr val="C0C0C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8919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Single, Divorced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&lt; 80K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&gt; 80K</a:t>
              </a:r>
              <a:endParaRPr lang="en-US" altLang="id-ID" sz="1600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8919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274278"/>
              </p:ext>
            </p:extLst>
          </p:nvPr>
        </p:nvGraphicFramePr>
        <p:xfrm>
          <a:off x="6475413" y="1603375"/>
          <a:ext cx="32829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3" imgW="4904895" imgH="1576052" progId="Word.Document.8">
                  <p:embed/>
                </p:oleObj>
              </mc:Choice>
              <mc:Fallback>
                <p:oleObj name="Document" r:id="rId3" imgW="4904895" imgH="1576052" progId="Word.Document.8">
                  <p:embed/>
                  <p:pic>
                    <p:nvPicPr>
                      <p:cNvPr id="8919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1603375"/>
                        <a:ext cx="328295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32" name="Text Box 28"/>
          <p:cNvSpPr txBox="1">
            <a:spLocks noChangeArrowheads="1"/>
          </p:cNvSpPr>
          <p:nvPr/>
        </p:nvSpPr>
        <p:spPr bwMode="auto">
          <a:xfrm>
            <a:off x="6324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 b="1">
                <a:solidFill>
                  <a:srgbClr val="006B61"/>
                </a:solidFill>
                <a:latin typeface="Arial" panose="020B0604020202020204" pitchFamily="34" charset="0"/>
              </a:rPr>
              <a:t>Test Data</a:t>
            </a:r>
            <a:endParaRPr lang="en-US" altLang="id-ID" sz="20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1933" name="Line 29"/>
          <p:cNvSpPr>
            <a:spLocks noChangeShapeType="1"/>
          </p:cNvSpPr>
          <p:nvPr/>
        </p:nvSpPr>
        <p:spPr bwMode="auto">
          <a:xfrm flipH="1">
            <a:off x="4191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Apply Model to Test Data</a:t>
            </a:r>
          </a:p>
        </p:txBody>
      </p:sp>
      <p:sp>
        <p:nvSpPr>
          <p:cNvPr id="892931" name="Line 3"/>
          <p:cNvSpPr>
            <a:spLocks noChangeShapeType="1"/>
          </p:cNvSpPr>
          <p:nvPr/>
        </p:nvSpPr>
        <p:spPr bwMode="auto">
          <a:xfrm>
            <a:off x="4422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32" name="Line 4"/>
          <p:cNvSpPr>
            <a:spLocks noChangeShapeType="1"/>
          </p:cNvSpPr>
          <p:nvPr/>
        </p:nvSpPr>
        <p:spPr bwMode="auto">
          <a:xfrm flipH="1">
            <a:off x="3182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 flipH="1">
            <a:off x="3890963" y="3576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34" name="Line 6"/>
          <p:cNvSpPr>
            <a:spLocks noChangeShapeType="1"/>
          </p:cNvSpPr>
          <p:nvPr/>
        </p:nvSpPr>
        <p:spPr bwMode="auto">
          <a:xfrm>
            <a:off x="5219701" y="3576639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35" name="Line 7"/>
          <p:cNvSpPr>
            <a:spLocks noChangeShapeType="1"/>
          </p:cNvSpPr>
          <p:nvPr/>
        </p:nvSpPr>
        <p:spPr bwMode="auto">
          <a:xfrm>
            <a:off x="4068763" y="2686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36" name="Line 8"/>
          <p:cNvSpPr>
            <a:spLocks noChangeShapeType="1"/>
          </p:cNvSpPr>
          <p:nvPr/>
        </p:nvSpPr>
        <p:spPr bwMode="auto">
          <a:xfrm flipH="1">
            <a:off x="2563814" y="2686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37" name="Text Box 9"/>
          <p:cNvSpPr txBox="1">
            <a:spLocks noChangeArrowheads="1"/>
          </p:cNvSpPr>
          <p:nvPr/>
        </p:nvSpPr>
        <p:spPr bwMode="auto">
          <a:xfrm>
            <a:off x="3130551" y="2362200"/>
            <a:ext cx="1027113" cy="5847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588" indent="-15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smtClean="0">
                <a:solidFill>
                  <a:srgbClr val="2D1993"/>
                </a:solidFill>
                <a:latin typeface="Arial" panose="020B0604020202020204" pitchFamily="34" charset="0"/>
              </a:rPr>
              <a:t>Home Owner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38" name="Text Box 10"/>
          <p:cNvSpPr txBox="1">
            <a:spLocks noChangeArrowheads="1"/>
          </p:cNvSpPr>
          <p:nvPr/>
        </p:nvSpPr>
        <p:spPr bwMode="auto"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2D1993"/>
                </a:solidFill>
                <a:latin typeface="Arial" panose="020B0604020202020204" pitchFamily="34" charset="0"/>
              </a:rPr>
              <a:t>MarSt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39" name="Text Box 11"/>
          <p:cNvSpPr txBox="1">
            <a:spLocks noChangeArrowheads="1"/>
          </p:cNvSpPr>
          <p:nvPr/>
        </p:nvSpPr>
        <p:spPr bwMode="auto"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err="1" smtClean="0">
                <a:solidFill>
                  <a:srgbClr val="2D1993"/>
                </a:solidFill>
                <a:latin typeface="Arial" panose="020B0604020202020204" pitchFamily="34" charset="0"/>
              </a:rPr>
              <a:t>AnnInc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40" name="AutoShape 12"/>
          <p:cNvSpPr>
            <a:spLocks noChangeArrowheads="1"/>
          </p:cNvSpPr>
          <p:nvPr/>
        </p:nvSpPr>
        <p:spPr bwMode="auto">
          <a:xfrm>
            <a:off x="4465639" y="5194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41" name="Text Box 13"/>
          <p:cNvSpPr txBox="1">
            <a:spLocks noChangeArrowheads="1"/>
          </p:cNvSpPr>
          <p:nvPr/>
        </p:nvSpPr>
        <p:spPr bwMode="auto"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42" name="AutoShape 14"/>
          <p:cNvSpPr>
            <a:spLocks noChangeArrowheads="1"/>
          </p:cNvSpPr>
          <p:nvPr/>
        </p:nvSpPr>
        <p:spPr bwMode="auto">
          <a:xfrm>
            <a:off x="2828925" y="5214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43" name="Text Box 15"/>
          <p:cNvSpPr txBox="1">
            <a:spLocks noChangeArrowheads="1"/>
          </p:cNvSpPr>
          <p:nvPr/>
        </p:nvSpPr>
        <p:spPr bwMode="auto"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44" name="AutoShape 16"/>
          <p:cNvSpPr>
            <a:spLocks noChangeArrowheads="1"/>
          </p:cNvSpPr>
          <p:nvPr/>
        </p:nvSpPr>
        <p:spPr bwMode="auto">
          <a:xfrm>
            <a:off x="2209801" y="3271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45" name="Text Box 17"/>
          <p:cNvSpPr txBox="1">
            <a:spLocks noChangeArrowheads="1"/>
          </p:cNvSpPr>
          <p:nvPr/>
        </p:nvSpPr>
        <p:spPr bwMode="auto"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892946" name="AutoShape 18"/>
          <p:cNvSpPr>
            <a:spLocks noChangeArrowheads="1"/>
          </p:cNvSpPr>
          <p:nvPr/>
        </p:nvSpPr>
        <p:spPr bwMode="auto">
          <a:xfrm>
            <a:off x="5384801" y="4259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2947" name="Text Box 19"/>
          <p:cNvSpPr txBox="1">
            <a:spLocks noChangeArrowheads="1"/>
          </p:cNvSpPr>
          <p:nvPr/>
        </p:nvSpPr>
        <p:spPr bwMode="auto"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48" name="Text Box 20"/>
          <p:cNvSpPr txBox="1">
            <a:spLocks noChangeArrowheads="1"/>
          </p:cNvSpPr>
          <p:nvPr/>
        </p:nvSpPr>
        <p:spPr bwMode="auto"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49" name="Text Box 21"/>
          <p:cNvSpPr txBox="1">
            <a:spLocks noChangeArrowheads="1"/>
          </p:cNvSpPr>
          <p:nvPr/>
        </p:nvSpPr>
        <p:spPr bwMode="auto"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892950" name="Text Box 22"/>
          <p:cNvSpPr txBox="1">
            <a:spLocks noChangeArrowheads="1"/>
          </p:cNvSpPr>
          <p:nvPr/>
        </p:nvSpPr>
        <p:spPr bwMode="auto"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Married</a:t>
            </a:r>
            <a:r>
              <a:rPr lang="en-US" altLang="id-ID" sz="160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92951" name="Text Box 23"/>
          <p:cNvSpPr txBox="1">
            <a:spLocks noChangeArrowheads="1"/>
          </p:cNvSpPr>
          <p:nvPr/>
        </p:nvSpPr>
        <p:spPr bwMode="auto"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Single, Divorced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52" name="Text Box 24"/>
          <p:cNvSpPr txBox="1">
            <a:spLocks noChangeArrowheads="1"/>
          </p:cNvSpPr>
          <p:nvPr/>
        </p:nvSpPr>
        <p:spPr bwMode="auto"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&lt;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53" name="Text Box 25"/>
          <p:cNvSpPr txBox="1">
            <a:spLocks noChangeArrowheads="1"/>
          </p:cNvSpPr>
          <p:nvPr/>
        </p:nvSpPr>
        <p:spPr bwMode="auto"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&gt;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55" name="Text Box 27"/>
          <p:cNvSpPr txBox="1">
            <a:spLocks noChangeArrowheads="1"/>
          </p:cNvSpPr>
          <p:nvPr/>
        </p:nvSpPr>
        <p:spPr bwMode="auto">
          <a:xfrm>
            <a:off x="6324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 b="1">
                <a:solidFill>
                  <a:srgbClr val="006B61"/>
                </a:solidFill>
                <a:latin typeface="Arial" panose="020B0604020202020204" pitchFamily="34" charset="0"/>
              </a:rPr>
              <a:t>Test Data</a:t>
            </a:r>
            <a:endParaRPr lang="en-US" altLang="id-ID" sz="20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2956" name="Line 28"/>
          <p:cNvSpPr>
            <a:spLocks noChangeShapeType="1"/>
          </p:cNvSpPr>
          <p:nvPr/>
        </p:nvSpPr>
        <p:spPr bwMode="auto">
          <a:xfrm flipH="1">
            <a:off x="4876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174533"/>
              </p:ext>
            </p:extLst>
          </p:nvPr>
        </p:nvGraphicFramePr>
        <p:xfrm>
          <a:off x="6475413" y="1603375"/>
          <a:ext cx="32829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Document" r:id="rId3" imgW="4904895" imgH="1576052" progId="Word.Document.8">
                  <p:embed/>
                </p:oleObj>
              </mc:Choice>
              <mc:Fallback>
                <p:oleObj name="Document" r:id="rId3" imgW="4904895" imgH="1576052" progId="Word.Document.8">
                  <p:embed/>
                  <p:pic>
                    <p:nvPicPr>
                      <p:cNvPr id="8919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1603375"/>
                        <a:ext cx="328295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8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327111"/>
              </p:ext>
            </p:extLst>
          </p:nvPr>
        </p:nvGraphicFramePr>
        <p:xfrm>
          <a:off x="6475413" y="1603375"/>
          <a:ext cx="32385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3" imgW="4904895" imgH="1576052" progId="Word.Document.8">
                  <p:embed/>
                </p:oleObj>
              </mc:Choice>
              <mc:Fallback>
                <p:oleObj name="Document" r:id="rId3" imgW="4904895" imgH="1576052" progId="Word.Document.8">
                  <p:embed/>
                  <p:pic>
                    <p:nvPicPr>
                      <p:cNvPr id="8919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1603375"/>
                        <a:ext cx="32385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Apply Model to Test Data</a:t>
            </a:r>
          </a:p>
        </p:txBody>
      </p:sp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4422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H="1">
            <a:off x="3182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 flipH="1">
            <a:off x="3890963" y="3576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>
            <a:off x="5219701" y="3576639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59" name="Line 7"/>
          <p:cNvSpPr>
            <a:spLocks noChangeShapeType="1"/>
          </p:cNvSpPr>
          <p:nvPr/>
        </p:nvSpPr>
        <p:spPr bwMode="auto">
          <a:xfrm>
            <a:off x="4068763" y="2686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 flipH="1">
            <a:off x="2563814" y="2686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61" name="Text Box 9"/>
          <p:cNvSpPr txBox="1">
            <a:spLocks noChangeArrowheads="1"/>
          </p:cNvSpPr>
          <p:nvPr/>
        </p:nvSpPr>
        <p:spPr bwMode="auto">
          <a:xfrm>
            <a:off x="3130551" y="2362200"/>
            <a:ext cx="1027113" cy="5847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588" indent="-15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smtClean="0">
                <a:solidFill>
                  <a:srgbClr val="2D1993"/>
                </a:solidFill>
                <a:latin typeface="Arial" panose="020B0604020202020204" pitchFamily="34" charset="0"/>
              </a:rPr>
              <a:t>Home Owner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2D1993"/>
                </a:solidFill>
                <a:latin typeface="Arial" panose="020B0604020202020204" pitchFamily="34" charset="0"/>
              </a:rPr>
              <a:t>MarSt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err="1" smtClean="0">
                <a:solidFill>
                  <a:srgbClr val="2D1993"/>
                </a:solidFill>
                <a:latin typeface="Arial" panose="020B0604020202020204" pitchFamily="34" charset="0"/>
              </a:rPr>
              <a:t>AnnInc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64" name="AutoShape 12"/>
          <p:cNvSpPr>
            <a:spLocks noChangeArrowheads="1"/>
          </p:cNvSpPr>
          <p:nvPr/>
        </p:nvSpPr>
        <p:spPr bwMode="auto">
          <a:xfrm>
            <a:off x="4465639" y="5194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66" name="AutoShape 14"/>
          <p:cNvSpPr>
            <a:spLocks noChangeArrowheads="1"/>
          </p:cNvSpPr>
          <p:nvPr/>
        </p:nvSpPr>
        <p:spPr bwMode="auto">
          <a:xfrm>
            <a:off x="2828925" y="5214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68" name="AutoShape 16"/>
          <p:cNvSpPr>
            <a:spLocks noChangeArrowheads="1"/>
          </p:cNvSpPr>
          <p:nvPr/>
        </p:nvSpPr>
        <p:spPr bwMode="auto">
          <a:xfrm>
            <a:off x="2209801" y="3271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893970" name="AutoShape 18"/>
          <p:cNvSpPr>
            <a:spLocks noChangeArrowheads="1"/>
          </p:cNvSpPr>
          <p:nvPr/>
        </p:nvSpPr>
        <p:spPr bwMode="auto">
          <a:xfrm>
            <a:off x="5384801" y="4259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3971" name="Text Box 19"/>
          <p:cNvSpPr txBox="1">
            <a:spLocks noChangeArrowheads="1"/>
          </p:cNvSpPr>
          <p:nvPr/>
        </p:nvSpPr>
        <p:spPr bwMode="auto"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73" name="Text Box 21"/>
          <p:cNvSpPr txBox="1">
            <a:spLocks noChangeArrowheads="1"/>
          </p:cNvSpPr>
          <p:nvPr/>
        </p:nvSpPr>
        <p:spPr bwMode="auto"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Married</a:t>
            </a:r>
            <a:r>
              <a:rPr lang="en-US" altLang="id-ID" sz="160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93975" name="Text Box 23"/>
          <p:cNvSpPr txBox="1">
            <a:spLocks noChangeArrowheads="1"/>
          </p:cNvSpPr>
          <p:nvPr/>
        </p:nvSpPr>
        <p:spPr bwMode="auto"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Single, Divorced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&lt;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77" name="Text Box 25"/>
          <p:cNvSpPr txBox="1">
            <a:spLocks noChangeArrowheads="1"/>
          </p:cNvSpPr>
          <p:nvPr/>
        </p:nvSpPr>
        <p:spPr bwMode="auto"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&gt;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79" name="Text Box 27"/>
          <p:cNvSpPr txBox="1">
            <a:spLocks noChangeArrowheads="1"/>
          </p:cNvSpPr>
          <p:nvPr/>
        </p:nvSpPr>
        <p:spPr bwMode="auto">
          <a:xfrm>
            <a:off x="6324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 b="1">
                <a:solidFill>
                  <a:srgbClr val="006B61"/>
                </a:solidFill>
                <a:latin typeface="Arial" panose="020B0604020202020204" pitchFamily="34" charset="0"/>
              </a:rPr>
              <a:t>Test Data</a:t>
            </a:r>
            <a:endParaRPr lang="en-US" altLang="id-ID" sz="20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3980" name="Line 28"/>
          <p:cNvSpPr>
            <a:spLocks noChangeShapeType="1"/>
          </p:cNvSpPr>
          <p:nvPr/>
        </p:nvSpPr>
        <p:spPr bwMode="auto">
          <a:xfrm flipH="1">
            <a:off x="5334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9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Apply Model to Test Data</a:t>
            </a:r>
          </a:p>
        </p:txBody>
      </p:sp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4422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80" name="Line 4"/>
          <p:cNvSpPr>
            <a:spLocks noChangeShapeType="1"/>
          </p:cNvSpPr>
          <p:nvPr/>
        </p:nvSpPr>
        <p:spPr bwMode="auto">
          <a:xfrm flipH="1">
            <a:off x="3182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81" name="Line 5"/>
          <p:cNvSpPr>
            <a:spLocks noChangeShapeType="1"/>
          </p:cNvSpPr>
          <p:nvPr/>
        </p:nvSpPr>
        <p:spPr bwMode="auto">
          <a:xfrm flipH="1">
            <a:off x="3890963" y="3576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82" name="Line 6"/>
          <p:cNvSpPr>
            <a:spLocks noChangeShapeType="1"/>
          </p:cNvSpPr>
          <p:nvPr/>
        </p:nvSpPr>
        <p:spPr bwMode="auto">
          <a:xfrm>
            <a:off x="5219701" y="3576639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83" name="Line 7"/>
          <p:cNvSpPr>
            <a:spLocks noChangeShapeType="1"/>
          </p:cNvSpPr>
          <p:nvPr/>
        </p:nvSpPr>
        <p:spPr bwMode="auto">
          <a:xfrm>
            <a:off x="4068763" y="2686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84" name="Line 8"/>
          <p:cNvSpPr>
            <a:spLocks noChangeShapeType="1"/>
          </p:cNvSpPr>
          <p:nvPr/>
        </p:nvSpPr>
        <p:spPr bwMode="auto">
          <a:xfrm flipH="1">
            <a:off x="2563814" y="2686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85" name="Text Box 9"/>
          <p:cNvSpPr txBox="1">
            <a:spLocks noChangeArrowheads="1"/>
          </p:cNvSpPr>
          <p:nvPr/>
        </p:nvSpPr>
        <p:spPr bwMode="auto">
          <a:xfrm>
            <a:off x="3130551" y="2362200"/>
            <a:ext cx="1027113" cy="5847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588" indent="-15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smtClean="0">
                <a:solidFill>
                  <a:srgbClr val="2D1993"/>
                </a:solidFill>
                <a:latin typeface="Arial" panose="020B0604020202020204" pitchFamily="34" charset="0"/>
              </a:rPr>
              <a:t>Home Owner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4986" name="Text Box 10"/>
          <p:cNvSpPr txBox="1">
            <a:spLocks noChangeArrowheads="1"/>
          </p:cNvSpPr>
          <p:nvPr/>
        </p:nvSpPr>
        <p:spPr bwMode="auto"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2D1993"/>
                </a:solidFill>
                <a:latin typeface="Arial" panose="020B0604020202020204" pitchFamily="34" charset="0"/>
              </a:rPr>
              <a:t>MarSt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4987" name="Text Box 11"/>
          <p:cNvSpPr txBox="1">
            <a:spLocks noChangeArrowheads="1"/>
          </p:cNvSpPr>
          <p:nvPr/>
        </p:nvSpPr>
        <p:spPr bwMode="auto"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err="1" smtClean="0">
                <a:solidFill>
                  <a:srgbClr val="2D1993"/>
                </a:solidFill>
                <a:latin typeface="Arial" panose="020B0604020202020204" pitchFamily="34" charset="0"/>
              </a:rPr>
              <a:t>AnnInc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4988" name="AutoShape 12"/>
          <p:cNvSpPr>
            <a:spLocks noChangeArrowheads="1"/>
          </p:cNvSpPr>
          <p:nvPr/>
        </p:nvSpPr>
        <p:spPr bwMode="auto">
          <a:xfrm>
            <a:off x="4465639" y="5194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89" name="Text Box 13"/>
          <p:cNvSpPr txBox="1">
            <a:spLocks noChangeArrowheads="1"/>
          </p:cNvSpPr>
          <p:nvPr/>
        </p:nvSpPr>
        <p:spPr bwMode="auto"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4990" name="AutoShape 14"/>
          <p:cNvSpPr>
            <a:spLocks noChangeArrowheads="1"/>
          </p:cNvSpPr>
          <p:nvPr/>
        </p:nvSpPr>
        <p:spPr bwMode="auto">
          <a:xfrm>
            <a:off x="2828925" y="5214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91" name="Text Box 15"/>
          <p:cNvSpPr txBox="1">
            <a:spLocks noChangeArrowheads="1"/>
          </p:cNvSpPr>
          <p:nvPr/>
        </p:nvSpPr>
        <p:spPr bwMode="auto"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4992" name="AutoShape 16"/>
          <p:cNvSpPr>
            <a:spLocks noChangeArrowheads="1"/>
          </p:cNvSpPr>
          <p:nvPr/>
        </p:nvSpPr>
        <p:spPr bwMode="auto">
          <a:xfrm>
            <a:off x="2209801" y="3271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93" name="Text Box 17"/>
          <p:cNvSpPr txBox="1">
            <a:spLocks noChangeArrowheads="1"/>
          </p:cNvSpPr>
          <p:nvPr/>
        </p:nvSpPr>
        <p:spPr bwMode="auto"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894994" name="AutoShape 18"/>
          <p:cNvSpPr>
            <a:spLocks noChangeArrowheads="1"/>
          </p:cNvSpPr>
          <p:nvPr/>
        </p:nvSpPr>
        <p:spPr bwMode="auto">
          <a:xfrm>
            <a:off x="5384801" y="4259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4995" name="Text Box 19"/>
          <p:cNvSpPr txBox="1">
            <a:spLocks noChangeArrowheads="1"/>
          </p:cNvSpPr>
          <p:nvPr/>
        </p:nvSpPr>
        <p:spPr bwMode="auto"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4996" name="Text Box 20"/>
          <p:cNvSpPr txBox="1">
            <a:spLocks noChangeArrowheads="1"/>
          </p:cNvSpPr>
          <p:nvPr/>
        </p:nvSpPr>
        <p:spPr bwMode="auto"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4997" name="Text Box 21"/>
          <p:cNvSpPr txBox="1">
            <a:spLocks noChangeArrowheads="1"/>
          </p:cNvSpPr>
          <p:nvPr/>
        </p:nvSpPr>
        <p:spPr bwMode="auto"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894998" name="Text Box 22"/>
          <p:cNvSpPr txBox="1">
            <a:spLocks noChangeArrowheads="1"/>
          </p:cNvSpPr>
          <p:nvPr/>
        </p:nvSpPr>
        <p:spPr bwMode="auto"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FF0000"/>
                </a:solidFill>
                <a:latin typeface="Arial" panose="020B0604020202020204" pitchFamily="34" charset="0"/>
              </a:rPr>
              <a:t>Married </a:t>
            </a:r>
          </a:p>
        </p:txBody>
      </p:sp>
      <p:sp>
        <p:nvSpPr>
          <p:cNvPr id="894999" name="Text Box 23"/>
          <p:cNvSpPr txBox="1">
            <a:spLocks noChangeArrowheads="1"/>
          </p:cNvSpPr>
          <p:nvPr/>
        </p:nvSpPr>
        <p:spPr bwMode="auto"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Single, Divorced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5000" name="Text Box 24"/>
          <p:cNvSpPr txBox="1">
            <a:spLocks noChangeArrowheads="1"/>
          </p:cNvSpPr>
          <p:nvPr/>
        </p:nvSpPr>
        <p:spPr bwMode="auto"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&lt;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5001" name="Text Box 25"/>
          <p:cNvSpPr txBox="1">
            <a:spLocks noChangeArrowheads="1"/>
          </p:cNvSpPr>
          <p:nvPr/>
        </p:nvSpPr>
        <p:spPr bwMode="auto"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&gt;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5003" name="Text Box 27"/>
          <p:cNvSpPr txBox="1">
            <a:spLocks noChangeArrowheads="1"/>
          </p:cNvSpPr>
          <p:nvPr/>
        </p:nvSpPr>
        <p:spPr bwMode="auto">
          <a:xfrm>
            <a:off x="6324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 b="1">
                <a:solidFill>
                  <a:srgbClr val="006B61"/>
                </a:solidFill>
                <a:latin typeface="Arial" panose="020B0604020202020204" pitchFamily="34" charset="0"/>
              </a:rPr>
              <a:t>Test Data</a:t>
            </a:r>
            <a:endParaRPr lang="en-US" altLang="id-ID" sz="20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5004" name="Line 28"/>
          <p:cNvSpPr>
            <a:spLocks noChangeShapeType="1"/>
          </p:cNvSpPr>
          <p:nvPr/>
        </p:nvSpPr>
        <p:spPr bwMode="auto">
          <a:xfrm flipH="1">
            <a:off x="6172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405221"/>
              </p:ext>
            </p:extLst>
          </p:nvPr>
        </p:nvGraphicFramePr>
        <p:xfrm>
          <a:off x="6475413" y="1603375"/>
          <a:ext cx="32385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3" imgW="4904895" imgH="1576052" progId="Word.Document.8">
                  <p:embed/>
                </p:oleObj>
              </mc:Choice>
              <mc:Fallback>
                <p:oleObj name="Document" r:id="rId3" imgW="4904895" imgH="1576052" progId="Word.Document.8">
                  <p:embed/>
                  <p:pic>
                    <p:nvPicPr>
                      <p:cNvPr id="8919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1603375"/>
                        <a:ext cx="32385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56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Apply Model to Test Data</a:t>
            </a:r>
          </a:p>
        </p:txBody>
      </p:sp>
      <p:sp>
        <p:nvSpPr>
          <p:cNvPr id="896003" name="Line 3"/>
          <p:cNvSpPr>
            <a:spLocks noChangeShapeType="1"/>
          </p:cNvSpPr>
          <p:nvPr/>
        </p:nvSpPr>
        <p:spPr bwMode="auto">
          <a:xfrm>
            <a:off x="4422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04" name="Line 4"/>
          <p:cNvSpPr>
            <a:spLocks noChangeShapeType="1"/>
          </p:cNvSpPr>
          <p:nvPr/>
        </p:nvSpPr>
        <p:spPr bwMode="auto">
          <a:xfrm flipH="1">
            <a:off x="3182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05" name="Line 5"/>
          <p:cNvSpPr>
            <a:spLocks noChangeShapeType="1"/>
          </p:cNvSpPr>
          <p:nvPr/>
        </p:nvSpPr>
        <p:spPr bwMode="auto">
          <a:xfrm flipH="1">
            <a:off x="3890963" y="3576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06" name="Line 6"/>
          <p:cNvSpPr>
            <a:spLocks noChangeShapeType="1"/>
          </p:cNvSpPr>
          <p:nvPr/>
        </p:nvSpPr>
        <p:spPr bwMode="auto">
          <a:xfrm>
            <a:off x="5219701" y="3576639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07" name="Line 7"/>
          <p:cNvSpPr>
            <a:spLocks noChangeShapeType="1"/>
          </p:cNvSpPr>
          <p:nvPr/>
        </p:nvSpPr>
        <p:spPr bwMode="auto">
          <a:xfrm>
            <a:off x="4068763" y="2686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08" name="Line 8"/>
          <p:cNvSpPr>
            <a:spLocks noChangeShapeType="1"/>
          </p:cNvSpPr>
          <p:nvPr/>
        </p:nvSpPr>
        <p:spPr bwMode="auto">
          <a:xfrm flipH="1">
            <a:off x="2563814" y="2686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3130551" y="2362200"/>
            <a:ext cx="1027113" cy="5847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588" indent="-1588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smtClean="0">
                <a:solidFill>
                  <a:srgbClr val="2D1993"/>
                </a:solidFill>
                <a:latin typeface="Arial" panose="020B0604020202020204" pitchFamily="34" charset="0"/>
              </a:rPr>
              <a:t>Home Owner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2D1993"/>
                </a:solidFill>
                <a:latin typeface="Arial" panose="020B0604020202020204" pitchFamily="34" charset="0"/>
              </a:rPr>
              <a:t>MarSt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11" name="Text Box 11"/>
          <p:cNvSpPr txBox="1">
            <a:spLocks noChangeArrowheads="1"/>
          </p:cNvSpPr>
          <p:nvPr/>
        </p:nvSpPr>
        <p:spPr bwMode="auto"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err="1" smtClean="0">
                <a:solidFill>
                  <a:srgbClr val="2D1993"/>
                </a:solidFill>
                <a:latin typeface="Arial" panose="020B0604020202020204" pitchFamily="34" charset="0"/>
              </a:rPr>
              <a:t>AnnInc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12" name="AutoShape 12"/>
          <p:cNvSpPr>
            <a:spLocks noChangeArrowheads="1"/>
          </p:cNvSpPr>
          <p:nvPr/>
        </p:nvSpPr>
        <p:spPr bwMode="auto">
          <a:xfrm>
            <a:off x="4465639" y="5194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14" name="AutoShape 14"/>
          <p:cNvSpPr>
            <a:spLocks noChangeArrowheads="1"/>
          </p:cNvSpPr>
          <p:nvPr/>
        </p:nvSpPr>
        <p:spPr bwMode="auto">
          <a:xfrm>
            <a:off x="2828925" y="5214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15" name="Text Box 15"/>
          <p:cNvSpPr txBox="1">
            <a:spLocks noChangeArrowheads="1"/>
          </p:cNvSpPr>
          <p:nvPr/>
        </p:nvSpPr>
        <p:spPr bwMode="auto"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16" name="AutoShape 16"/>
          <p:cNvSpPr>
            <a:spLocks noChangeArrowheads="1"/>
          </p:cNvSpPr>
          <p:nvPr/>
        </p:nvSpPr>
        <p:spPr bwMode="auto">
          <a:xfrm>
            <a:off x="2209801" y="3271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896018" name="AutoShape 18"/>
          <p:cNvSpPr>
            <a:spLocks noChangeArrowheads="1"/>
          </p:cNvSpPr>
          <p:nvPr/>
        </p:nvSpPr>
        <p:spPr bwMode="auto">
          <a:xfrm>
            <a:off x="5384801" y="4259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19" name="Text Box 19"/>
          <p:cNvSpPr txBox="1">
            <a:spLocks noChangeArrowheads="1"/>
          </p:cNvSpPr>
          <p:nvPr/>
        </p:nvSpPr>
        <p:spPr bwMode="auto"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20" name="Text Box 20"/>
          <p:cNvSpPr txBox="1">
            <a:spLocks noChangeArrowheads="1"/>
          </p:cNvSpPr>
          <p:nvPr/>
        </p:nvSpPr>
        <p:spPr bwMode="auto"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21" name="Text Box 21"/>
          <p:cNvSpPr txBox="1">
            <a:spLocks noChangeArrowheads="1"/>
          </p:cNvSpPr>
          <p:nvPr/>
        </p:nvSpPr>
        <p:spPr bwMode="auto"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896022" name="Text Box 22"/>
          <p:cNvSpPr txBox="1">
            <a:spLocks noChangeArrowheads="1"/>
          </p:cNvSpPr>
          <p:nvPr/>
        </p:nvSpPr>
        <p:spPr bwMode="auto"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FF0000"/>
                </a:solidFill>
                <a:latin typeface="Arial" panose="020B0604020202020204" pitchFamily="34" charset="0"/>
              </a:rPr>
              <a:t>Married </a:t>
            </a:r>
          </a:p>
        </p:txBody>
      </p:sp>
      <p:sp>
        <p:nvSpPr>
          <p:cNvPr id="896023" name="Text Box 23"/>
          <p:cNvSpPr txBox="1">
            <a:spLocks noChangeArrowheads="1"/>
          </p:cNvSpPr>
          <p:nvPr/>
        </p:nvSpPr>
        <p:spPr bwMode="auto"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Single, Divorced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24" name="Text Box 24"/>
          <p:cNvSpPr txBox="1">
            <a:spLocks noChangeArrowheads="1"/>
          </p:cNvSpPr>
          <p:nvPr/>
        </p:nvSpPr>
        <p:spPr bwMode="auto"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&lt;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25" name="Text Box 25"/>
          <p:cNvSpPr txBox="1">
            <a:spLocks noChangeArrowheads="1"/>
          </p:cNvSpPr>
          <p:nvPr/>
        </p:nvSpPr>
        <p:spPr bwMode="auto"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&gt;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27" name="Text Box 27"/>
          <p:cNvSpPr txBox="1">
            <a:spLocks noChangeArrowheads="1"/>
          </p:cNvSpPr>
          <p:nvPr/>
        </p:nvSpPr>
        <p:spPr bwMode="auto">
          <a:xfrm>
            <a:off x="6324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 b="1">
                <a:solidFill>
                  <a:srgbClr val="006B61"/>
                </a:solidFill>
                <a:latin typeface="Arial" panose="020B0604020202020204" pitchFamily="34" charset="0"/>
              </a:rPr>
              <a:t>Test Data</a:t>
            </a:r>
            <a:endParaRPr lang="en-US" altLang="id-ID" sz="20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96028" name="Line 28"/>
          <p:cNvSpPr>
            <a:spLocks noChangeShapeType="1"/>
          </p:cNvSpPr>
          <p:nvPr/>
        </p:nvSpPr>
        <p:spPr bwMode="auto">
          <a:xfrm flipH="1">
            <a:off x="6019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6029" name="Text Box 29"/>
          <p:cNvSpPr txBox="1">
            <a:spLocks noChangeArrowheads="1"/>
          </p:cNvSpPr>
          <p:nvPr/>
        </p:nvSpPr>
        <p:spPr bwMode="auto">
          <a:xfrm>
            <a:off x="7543800" y="3581400"/>
            <a:ext cx="2667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 dirty="0">
                <a:solidFill>
                  <a:srgbClr val="000000"/>
                </a:solidFill>
                <a:latin typeface="Arial" panose="020B0604020202020204" pitchFamily="34" charset="0"/>
              </a:rPr>
              <a:t>Assign </a:t>
            </a:r>
            <a:r>
              <a:rPr lang="en-US" altLang="id-ID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Defaulted </a:t>
            </a:r>
            <a:r>
              <a:rPr lang="en-US" altLang="id-ID" sz="2000" dirty="0">
                <a:solidFill>
                  <a:srgbClr val="000000"/>
                </a:solidFill>
                <a:latin typeface="Arial" panose="020B0604020202020204" pitchFamily="34" charset="0"/>
              </a:rPr>
              <a:t>to “No”</a:t>
            </a:r>
          </a:p>
        </p:txBody>
      </p:sp>
      <p:graphicFrame>
        <p:nvGraphicFramePr>
          <p:cNvPr id="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423390"/>
              </p:ext>
            </p:extLst>
          </p:nvPr>
        </p:nvGraphicFramePr>
        <p:xfrm>
          <a:off x="6475413" y="1603375"/>
          <a:ext cx="32385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3" imgW="4904895" imgH="1576052" progId="Word.Document.8">
                  <p:embed/>
                </p:oleObj>
              </mc:Choice>
              <mc:Fallback>
                <p:oleObj name="Document" r:id="rId3" imgW="4904895" imgH="1576052" progId="Word.Document.8">
                  <p:embed/>
                  <p:pic>
                    <p:nvPicPr>
                      <p:cNvPr id="2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1603375"/>
                        <a:ext cx="32385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6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Decision Tree Classification Task</a:t>
            </a:r>
          </a:p>
        </p:txBody>
      </p:sp>
      <p:graphicFrame>
        <p:nvGraphicFramePr>
          <p:cNvPr id="92262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617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922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8" name="Line 4"/>
          <p:cNvSpPr>
            <a:spLocks noChangeShapeType="1"/>
          </p:cNvSpPr>
          <p:nvPr/>
        </p:nvSpPr>
        <p:spPr bwMode="auto">
          <a:xfrm flipH="1">
            <a:off x="7924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2629" name="Text Box 5"/>
          <p:cNvSpPr txBox="1">
            <a:spLocks noChangeArrowheads="1"/>
          </p:cNvSpPr>
          <p:nvPr/>
        </p:nvSpPr>
        <p:spPr bwMode="auto">
          <a:xfrm>
            <a:off x="8610600" y="4283075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1400" b="1">
                <a:solidFill>
                  <a:srgbClr val="000000"/>
                </a:solidFill>
                <a:latin typeface="Arial" panose="020B0604020202020204" pitchFamily="34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2395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Decision Tree Induction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Many Algorithms:</a:t>
            </a:r>
          </a:p>
          <a:p>
            <a:pPr lvl="1"/>
            <a:r>
              <a:rPr lang="en-US" altLang="id-ID"/>
              <a:t>Hunt’s Algorithm (one of the earliest)</a:t>
            </a:r>
          </a:p>
          <a:p>
            <a:pPr lvl="1"/>
            <a:r>
              <a:rPr lang="en-US" altLang="id-ID"/>
              <a:t>CART</a:t>
            </a:r>
          </a:p>
          <a:p>
            <a:pPr lvl="1"/>
            <a:r>
              <a:rPr lang="en-US" altLang="id-ID"/>
              <a:t>ID3, C4.5</a:t>
            </a:r>
          </a:p>
          <a:p>
            <a:pPr lvl="1"/>
            <a:r>
              <a:rPr lang="en-US" altLang="id-ID"/>
              <a:t>SLIQ,SPRINT</a:t>
            </a:r>
          </a:p>
        </p:txBody>
      </p:sp>
    </p:spTree>
    <p:extLst>
      <p:ext uri="{BB962C8B-B14F-4D97-AF65-F5344CB8AC3E}">
        <p14:creationId xmlns:p14="http://schemas.microsoft.com/office/powerpoint/2010/main" val="27829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Previous Week Assignments</a:t>
            </a:r>
          </a:p>
          <a:p>
            <a:r>
              <a:rPr lang="en-US" dirty="0" smtClean="0"/>
              <a:t>Review of previous lectures</a:t>
            </a:r>
          </a:p>
          <a:p>
            <a:r>
              <a:rPr lang="en-US" dirty="0" smtClean="0"/>
              <a:t>Intro to Decision Tree</a:t>
            </a:r>
          </a:p>
          <a:p>
            <a:r>
              <a:rPr lang="en-US" dirty="0" err="1" smtClean="0"/>
              <a:t>Algoritma</a:t>
            </a:r>
            <a:r>
              <a:rPr lang="en-US" dirty="0" smtClean="0"/>
              <a:t> Hunt</a:t>
            </a:r>
          </a:p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endParaRPr lang="en-US" dirty="0" smtClean="0"/>
          </a:p>
          <a:p>
            <a:r>
              <a:rPr lang="en-US" dirty="0" smtClean="0"/>
              <a:t>Cara </a:t>
            </a:r>
            <a:r>
              <a:rPr lang="en-US" dirty="0" err="1" smtClean="0"/>
              <a:t>mengukur</a:t>
            </a:r>
            <a:r>
              <a:rPr lang="en-US" dirty="0" smtClean="0"/>
              <a:t> Best-split</a:t>
            </a:r>
          </a:p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Induksi</a:t>
            </a:r>
            <a:r>
              <a:rPr lang="en-US" dirty="0" smtClean="0"/>
              <a:t> Decision Tree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 web-robot</a:t>
            </a:r>
          </a:p>
          <a:p>
            <a:r>
              <a:rPr lang="en-US" dirty="0" smtClean="0"/>
              <a:t>Summary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General Structure of Hunt’s Algorithm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4" y="1143000"/>
            <a:ext cx="454183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000"/>
              <a:t>Let D</a:t>
            </a:r>
            <a:r>
              <a:rPr lang="en-US" altLang="id-ID" sz="2000" baseline="-25000"/>
              <a:t>t</a:t>
            </a:r>
            <a:r>
              <a:rPr lang="en-US" altLang="id-ID" sz="2000"/>
              <a:t> be the set of training records that reach a node t</a:t>
            </a:r>
          </a:p>
          <a:p>
            <a:pPr>
              <a:lnSpc>
                <a:spcPct val="90000"/>
              </a:lnSpc>
            </a:pPr>
            <a:r>
              <a:rPr lang="en-US" altLang="id-ID" sz="2000"/>
              <a:t>General Procedure: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If D</a:t>
            </a:r>
            <a:r>
              <a:rPr lang="en-US" altLang="id-ID" sz="2000" baseline="-25000"/>
              <a:t>t</a:t>
            </a:r>
            <a:r>
              <a:rPr lang="en-US" altLang="id-ID" sz="2000"/>
              <a:t> contains records that belong the same class y</a:t>
            </a:r>
            <a:r>
              <a:rPr lang="en-US" altLang="id-ID" sz="2000" baseline="-25000"/>
              <a:t>t</a:t>
            </a:r>
            <a:r>
              <a:rPr lang="en-US" altLang="id-ID" sz="2000"/>
              <a:t>, then t is a leaf node labeled as y</a:t>
            </a:r>
            <a:r>
              <a:rPr lang="en-US" altLang="id-ID" sz="2000" baseline="-25000"/>
              <a:t>t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If D</a:t>
            </a:r>
            <a:r>
              <a:rPr lang="en-US" altLang="id-ID" sz="2000" baseline="-25000"/>
              <a:t>t</a:t>
            </a:r>
            <a:r>
              <a:rPr lang="en-US" altLang="id-ID" sz="2000"/>
              <a:t> is an empty set, then t is a leaf node labeled by the default class, y</a:t>
            </a:r>
            <a:r>
              <a:rPr lang="en-US" altLang="id-ID" sz="2000" baseline="-2500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If D</a:t>
            </a:r>
            <a:r>
              <a:rPr lang="en-US" altLang="id-ID" sz="2000" baseline="-25000"/>
              <a:t>t</a:t>
            </a:r>
            <a:r>
              <a:rPr lang="en-US" altLang="id-ID" sz="2000"/>
              <a:t> contains records that belong to more than one class, use an attribute test to split the data into smaller subsets. Recursively apply the procedure to each subset.</a:t>
            </a:r>
          </a:p>
        </p:txBody>
      </p:sp>
      <p:graphicFrame>
        <p:nvGraphicFramePr>
          <p:cNvPr id="901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921997"/>
              </p:ext>
            </p:extLst>
          </p:nvPr>
        </p:nvGraphicFramePr>
        <p:xfrm>
          <a:off x="7194550" y="1139825"/>
          <a:ext cx="2968625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Document" r:id="rId3" imgW="5474196" imgH="5776939" progId="Word.Document.8">
                  <p:embed/>
                </p:oleObj>
              </mc:Choice>
              <mc:Fallback>
                <p:oleObj name="Document" r:id="rId3" imgW="5474196" imgH="5776939" progId="Word.Document.8">
                  <p:embed/>
                  <p:pic>
                    <p:nvPicPr>
                      <p:cNvPr id="901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1139825"/>
                        <a:ext cx="2968625" cy="317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31" name="Oval 11"/>
          <p:cNvSpPr>
            <a:spLocks noChangeArrowheads="1"/>
          </p:cNvSpPr>
          <p:nvPr/>
        </p:nvSpPr>
        <p:spPr bwMode="auto">
          <a:xfrm>
            <a:off x="7543800" y="4800600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132" name="Line 12"/>
          <p:cNvSpPr>
            <a:spLocks noChangeShapeType="1"/>
          </p:cNvSpPr>
          <p:nvPr/>
        </p:nvSpPr>
        <p:spPr bwMode="auto">
          <a:xfrm flipH="1">
            <a:off x="72390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133" name="Line 13"/>
          <p:cNvSpPr>
            <a:spLocks noChangeShapeType="1"/>
          </p:cNvSpPr>
          <p:nvPr/>
        </p:nvSpPr>
        <p:spPr bwMode="auto">
          <a:xfrm>
            <a:off x="83820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134" name="Line 14"/>
          <p:cNvSpPr>
            <a:spLocks noChangeShapeType="1"/>
          </p:cNvSpPr>
          <p:nvPr/>
        </p:nvSpPr>
        <p:spPr bwMode="auto">
          <a:xfrm>
            <a:off x="85344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135" name="Line 15"/>
          <p:cNvSpPr>
            <a:spLocks noChangeShapeType="1"/>
          </p:cNvSpPr>
          <p:nvPr/>
        </p:nvSpPr>
        <p:spPr bwMode="auto">
          <a:xfrm flipH="1">
            <a:off x="8229600" y="4419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1136" name="Text Box 16"/>
          <p:cNvSpPr txBox="1">
            <a:spLocks noChangeArrowheads="1"/>
          </p:cNvSpPr>
          <p:nvPr/>
        </p:nvSpPr>
        <p:spPr bwMode="auto">
          <a:xfrm>
            <a:off x="8458200" y="42672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altLang="id-ID" sz="2000" b="1" baseline="-250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8077200" y="4953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400" b="1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208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Hunt’s Algorithm</a:t>
            </a:r>
          </a:p>
        </p:txBody>
      </p:sp>
      <p:sp>
        <p:nvSpPr>
          <p:cNvPr id="900099" name="Rectangle 3"/>
          <p:cNvSpPr>
            <a:spLocks noChangeArrowheads="1"/>
          </p:cNvSpPr>
          <p:nvPr/>
        </p:nvSpPr>
        <p:spPr bwMode="auto">
          <a:xfrm>
            <a:off x="1120778" y="1447800"/>
            <a:ext cx="1254123" cy="414338"/>
          </a:xfrm>
          <a:prstGeom prst="rect">
            <a:avLst/>
          </a:prstGeom>
          <a:solidFill>
            <a:srgbClr val="FFFFFF"/>
          </a:solidFill>
          <a:ln w="254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1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Defaulted = No</a:t>
            </a:r>
            <a:endParaRPr lang="en-US" altLang="id-ID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00100" name="Group 4"/>
          <p:cNvGrpSpPr>
            <a:grpSpLocks/>
          </p:cNvGrpSpPr>
          <p:nvPr/>
        </p:nvGrpSpPr>
        <p:grpSpPr bwMode="auto">
          <a:xfrm>
            <a:off x="2514601" y="1143001"/>
            <a:ext cx="3001963" cy="1201738"/>
            <a:chOff x="624" y="720"/>
            <a:chExt cx="1891" cy="757"/>
          </a:xfrm>
        </p:grpSpPr>
        <p:grpSp>
          <p:nvGrpSpPr>
            <p:cNvPr id="900101" name="Group 5"/>
            <p:cNvGrpSpPr>
              <a:grpSpLocks/>
            </p:cNvGrpSpPr>
            <p:nvPr/>
          </p:nvGrpSpPr>
          <p:grpSpPr bwMode="auto">
            <a:xfrm>
              <a:off x="624" y="720"/>
              <a:ext cx="1891" cy="757"/>
              <a:chOff x="240" y="2640"/>
              <a:chExt cx="1891" cy="757"/>
            </a:xfrm>
          </p:grpSpPr>
          <p:sp>
            <p:nvSpPr>
              <p:cNvPr id="900102" name="Oval 6"/>
              <p:cNvSpPr>
                <a:spLocks noChangeArrowheads="1"/>
              </p:cNvSpPr>
              <p:nvPr/>
            </p:nvSpPr>
            <p:spPr bwMode="auto">
              <a:xfrm>
                <a:off x="807" y="2640"/>
                <a:ext cx="436" cy="27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600" dirty="0" smtClean="0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Home </a:t>
                </a:r>
                <a:br>
                  <a:rPr lang="en-US" altLang="id-ID" sz="1600" dirty="0" smtClean="0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</a:br>
                <a:r>
                  <a:rPr lang="en-US" altLang="id-ID" sz="1600" dirty="0" smtClean="0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Owner</a:t>
                </a:r>
                <a:endParaRPr lang="en-US" altLang="id-ID" sz="16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03" name="Line 7"/>
              <p:cNvSpPr>
                <a:spLocks noChangeShapeType="1"/>
              </p:cNvSpPr>
              <p:nvPr/>
            </p:nvSpPr>
            <p:spPr bwMode="auto">
              <a:xfrm flipH="1">
                <a:off x="661" y="2912"/>
                <a:ext cx="364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04" name="Line 8"/>
              <p:cNvSpPr>
                <a:spLocks noChangeShapeType="1"/>
              </p:cNvSpPr>
              <p:nvPr/>
            </p:nvSpPr>
            <p:spPr bwMode="auto">
              <a:xfrm>
                <a:off x="1025" y="2912"/>
                <a:ext cx="363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05" name="Rectangle 9"/>
              <p:cNvSpPr>
                <a:spLocks noChangeArrowheads="1"/>
              </p:cNvSpPr>
              <p:nvPr/>
            </p:nvSpPr>
            <p:spPr bwMode="auto">
              <a:xfrm>
                <a:off x="240" y="3136"/>
                <a:ext cx="769" cy="244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Defaulted = No</a:t>
                </a:r>
                <a:endParaRPr lang="en-US" altLang="id-ID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06" name="Rectangle 10"/>
              <p:cNvSpPr>
                <a:spLocks noChangeArrowheads="1"/>
              </p:cNvSpPr>
              <p:nvPr/>
            </p:nvSpPr>
            <p:spPr bwMode="auto">
              <a:xfrm>
                <a:off x="1243" y="3136"/>
                <a:ext cx="888" cy="261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Defaulted = </a:t>
                </a:r>
                <a:r>
                  <a:rPr lang="en-US" altLang="id-ID" sz="1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Yes</a:t>
                </a:r>
                <a:endParaRPr lang="en-US" altLang="id-ID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07" name="Text Box 11"/>
              <p:cNvSpPr txBox="1">
                <a:spLocks noChangeArrowheads="1"/>
              </p:cNvSpPr>
              <p:nvPr/>
            </p:nvSpPr>
            <p:spPr bwMode="auto">
              <a:xfrm>
                <a:off x="568" y="2869"/>
                <a:ext cx="31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66FF"/>
                    </a:solidFill>
                    <a:latin typeface="Arial" panose="020B0604020202020204" pitchFamily="34" charset="0"/>
                  </a:rPr>
                  <a:t>Yes</a:t>
                </a:r>
                <a:endParaRPr lang="en-US" altLang="id-ID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08" name="Text Box 12"/>
              <p:cNvSpPr txBox="1">
                <a:spLocks noChangeArrowheads="1"/>
              </p:cNvSpPr>
              <p:nvPr/>
            </p:nvSpPr>
            <p:spPr bwMode="auto">
              <a:xfrm>
                <a:off x="1260" y="2869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66FF"/>
                    </a:solidFill>
                    <a:latin typeface="Arial" panose="020B0604020202020204" pitchFamily="34" charset="0"/>
                  </a:rPr>
                  <a:t>No</a:t>
                </a:r>
                <a:endParaRPr lang="en-US" altLang="id-ID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00109" name="Line 13"/>
            <p:cNvSpPr>
              <a:spLocks noChangeShapeType="1"/>
            </p:cNvSpPr>
            <p:nvPr/>
          </p:nvSpPr>
          <p:spPr bwMode="auto">
            <a:xfrm flipV="1">
              <a:off x="624" y="1056"/>
              <a:ext cx="240" cy="0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00110" name="Group 14"/>
          <p:cNvGrpSpPr>
            <a:grpSpLocks/>
          </p:cNvGrpSpPr>
          <p:nvPr/>
        </p:nvGrpSpPr>
        <p:grpSpPr bwMode="auto">
          <a:xfrm>
            <a:off x="4191001" y="3048001"/>
            <a:ext cx="3559176" cy="3294063"/>
            <a:chOff x="1536" y="1920"/>
            <a:chExt cx="2242" cy="2075"/>
          </a:xfrm>
        </p:grpSpPr>
        <p:grpSp>
          <p:nvGrpSpPr>
            <p:cNvPr id="900111" name="Group 15"/>
            <p:cNvGrpSpPr>
              <a:grpSpLocks/>
            </p:cNvGrpSpPr>
            <p:nvPr/>
          </p:nvGrpSpPr>
          <p:grpSpPr bwMode="auto">
            <a:xfrm>
              <a:off x="1584" y="1920"/>
              <a:ext cx="2194" cy="2075"/>
              <a:chOff x="3600" y="1824"/>
              <a:chExt cx="2194" cy="2075"/>
            </a:xfrm>
          </p:grpSpPr>
          <p:sp>
            <p:nvSpPr>
              <p:cNvPr id="900112" name="Oval 16"/>
              <p:cNvSpPr>
                <a:spLocks noChangeArrowheads="1"/>
              </p:cNvSpPr>
              <p:nvPr/>
            </p:nvSpPr>
            <p:spPr bwMode="auto">
              <a:xfrm>
                <a:off x="4311" y="1824"/>
                <a:ext cx="437" cy="2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Home</a:t>
                </a:r>
                <a:br>
                  <a:rPr lang="en-US" altLang="id-ID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</a:br>
                <a:r>
                  <a:rPr lang="en-US" altLang="id-ID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Owner</a:t>
                </a:r>
                <a:endParaRPr lang="en-US" altLang="id-ID" sz="1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13" name="Line 17"/>
              <p:cNvSpPr>
                <a:spLocks noChangeShapeType="1"/>
              </p:cNvSpPr>
              <p:nvPr/>
            </p:nvSpPr>
            <p:spPr bwMode="auto">
              <a:xfrm flipH="1">
                <a:off x="4166" y="2107"/>
                <a:ext cx="364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14" name="Line 18"/>
              <p:cNvSpPr>
                <a:spLocks noChangeShapeType="1"/>
              </p:cNvSpPr>
              <p:nvPr/>
            </p:nvSpPr>
            <p:spPr bwMode="auto">
              <a:xfrm>
                <a:off x="4530" y="2107"/>
                <a:ext cx="363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15" name="Rectangle 19"/>
              <p:cNvSpPr>
                <a:spLocks noChangeArrowheads="1"/>
              </p:cNvSpPr>
              <p:nvPr/>
            </p:nvSpPr>
            <p:spPr bwMode="auto">
              <a:xfrm>
                <a:off x="3816" y="2331"/>
                <a:ext cx="813" cy="298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Defaulted = No</a:t>
                </a:r>
                <a:endParaRPr lang="en-US" altLang="id-ID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16" name="Text Box 20"/>
              <p:cNvSpPr txBox="1">
                <a:spLocks noChangeArrowheads="1"/>
              </p:cNvSpPr>
              <p:nvPr/>
            </p:nvSpPr>
            <p:spPr bwMode="auto">
              <a:xfrm>
                <a:off x="4072" y="2062"/>
                <a:ext cx="31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Yes</a:t>
                </a:r>
                <a:endParaRPr lang="en-US" altLang="id-ID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17" name="Text Box 21"/>
              <p:cNvSpPr txBox="1">
                <a:spLocks noChangeArrowheads="1"/>
              </p:cNvSpPr>
              <p:nvPr/>
            </p:nvSpPr>
            <p:spPr bwMode="auto">
              <a:xfrm>
                <a:off x="4765" y="2062"/>
                <a:ext cx="2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No</a:t>
                </a:r>
                <a:endParaRPr lang="en-US" altLang="id-ID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18" name="Oval 22"/>
              <p:cNvSpPr>
                <a:spLocks noChangeArrowheads="1"/>
              </p:cNvSpPr>
              <p:nvPr/>
            </p:nvSpPr>
            <p:spPr bwMode="auto">
              <a:xfrm>
                <a:off x="4639" y="2331"/>
                <a:ext cx="545" cy="37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Marital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Status</a:t>
                </a:r>
                <a:endParaRPr lang="en-US" altLang="id-ID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19" name="Line 23"/>
              <p:cNvSpPr>
                <a:spLocks noChangeShapeType="1"/>
              </p:cNvSpPr>
              <p:nvPr/>
            </p:nvSpPr>
            <p:spPr bwMode="auto">
              <a:xfrm flipH="1">
                <a:off x="4464" y="2704"/>
                <a:ext cx="465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20" name="Line 24"/>
              <p:cNvSpPr>
                <a:spLocks noChangeShapeType="1"/>
              </p:cNvSpPr>
              <p:nvPr/>
            </p:nvSpPr>
            <p:spPr bwMode="auto">
              <a:xfrm>
                <a:off x="4929" y="2704"/>
                <a:ext cx="40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21" name="Rectangle 25"/>
              <p:cNvSpPr>
                <a:spLocks noChangeArrowheads="1"/>
              </p:cNvSpPr>
              <p:nvPr/>
            </p:nvSpPr>
            <p:spPr bwMode="auto">
              <a:xfrm>
                <a:off x="5068" y="2965"/>
                <a:ext cx="726" cy="299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Defaulted = No</a:t>
                </a:r>
                <a:endParaRPr lang="en-US" altLang="id-ID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22" name="Rectangle 26"/>
              <p:cNvSpPr>
                <a:spLocks noChangeArrowheads="1"/>
              </p:cNvSpPr>
              <p:nvPr/>
            </p:nvSpPr>
            <p:spPr bwMode="auto">
              <a:xfrm>
                <a:off x="4579" y="3600"/>
                <a:ext cx="950" cy="262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Defaulted = </a:t>
                </a:r>
                <a:r>
                  <a:rPr lang="en-US" altLang="id-ID" sz="16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Yes</a:t>
                </a:r>
                <a:endParaRPr lang="en-US" altLang="id-ID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23" name="Text Box 27"/>
              <p:cNvSpPr txBox="1">
                <a:spLocks noChangeArrowheads="1"/>
              </p:cNvSpPr>
              <p:nvPr/>
            </p:nvSpPr>
            <p:spPr bwMode="auto">
              <a:xfrm>
                <a:off x="4060" y="2619"/>
                <a:ext cx="59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Single,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Divorced</a:t>
                </a:r>
                <a:endParaRPr lang="en-US" altLang="id-ID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24" name="Text Box 28"/>
              <p:cNvSpPr txBox="1">
                <a:spLocks noChangeArrowheads="1"/>
              </p:cNvSpPr>
              <p:nvPr/>
            </p:nvSpPr>
            <p:spPr bwMode="auto">
              <a:xfrm>
                <a:off x="5127" y="2688"/>
                <a:ext cx="5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Married</a:t>
                </a:r>
                <a:endParaRPr lang="en-US" altLang="id-ID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25" name="Oval 29"/>
              <p:cNvSpPr>
                <a:spLocks noChangeArrowheads="1"/>
              </p:cNvSpPr>
              <p:nvPr/>
            </p:nvSpPr>
            <p:spPr bwMode="auto">
              <a:xfrm>
                <a:off x="4080" y="2976"/>
                <a:ext cx="768" cy="384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600" dirty="0" smtClean="0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Annual</a:t>
                </a:r>
                <a:endParaRPr lang="en-US" altLang="id-ID" sz="1600" dirty="0">
                  <a:solidFill>
                    <a:srgbClr val="0033CC"/>
                  </a:solidFill>
                  <a:latin typeface="Times New Roman" panose="02020603050405020304" pitchFamily="18" charset="0"/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600" dirty="0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Income</a:t>
                </a:r>
                <a:endParaRPr lang="en-US" altLang="id-ID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26" name="Rectangle 30"/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787" cy="299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Defaulted = No</a:t>
                </a:r>
                <a:endParaRPr lang="en-US" altLang="id-ID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0127" name="Line 31"/>
              <p:cNvSpPr>
                <a:spLocks noChangeShapeType="1"/>
              </p:cNvSpPr>
              <p:nvPr/>
            </p:nvSpPr>
            <p:spPr bwMode="auto">
              <a:xfrm flipH="1">
                <a:off x="4032" y="3360"/>
                <a:ext cx="432" cy="24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28" name="Line 32"/>
              <p:cNvSpPr>
                <a:spLocks noChangeShapeType="1"/>
              </p:cNvSpPr>
              <p:nvPr/>
            </p:nvSpPr>
            <p:spPr bwMode="auto">
              <a:xfrm>
                <a:off x="4464" y="3360"/>
                <a:ext cx="432" cy="24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29" name="Text Box 33"/>
              <p:cNvSpPr txBox="1">
                <a:spLocks noChangeArrowheads="1"/>
              </p:cNvSpPr>
              <p:nvPr/>
            </p:nvSpPr>
            <p:spPr bwMode="auto">
              <a:xfrm>
                <a:off x="3840" y="3360"/>
                <a:ext cx="41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66FF"/>
                    </a:solidFill>
                    <a:latin typeface="Arial" panose="020B0604020202020204" pitchFamily="34" charset="0"/>
                  </a:rPr>
                  <a:t>&lt; 80K</a:t>
                </a:r>
                <a:endParaRPr lang="en-US" altLang="id-ID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00130" name="Text Box 34"/>
              <p:cNvSpPr txBox="1">
                <a:spLocks noChangeArrowheads="1"/>
              </p:cNvSpPr>
              <p:nvPr/>
            </p:nvSpPr>
            <p:spPr bwMode="auto">
              <a:xfrm>
                <a:off x="4704" y="3360"/>
                <a:ext cx="4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66FF"/>
                    </a:solidFill>
                    <a:latin typeface="Arial" panose="020B0604020202020204" pitchFamily="34" charset="0"/>
                  </a:rPr>
                  <a:t>&gt;= 80K</a:t>
                </a:r>
                <a:endParaRPr lang="en-US" altLang="id-ID">
                  <a:solidFill>
                    <a:srgbClr val="0066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0131" name="Line 35"/>
            <p:cNvSpPr>
              <a:spLocks noChangeShapeType="1"/>
            </p:cNvSpPr>
            <p:nvPr/>
          </p:nvSpPr>
          <p:spPr bwMode="auto">
            <a:xfrm rot="-2664477">
              <a:off x="1536" y="2400"/>
              <a:ext cx="192" cy="192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00132" name="Group 36"/>
          <p:cNvGrpSpPr>
            <a:grpSpLocks/>
          </p:cNvGrpSpPr>
          <p:nvPr/>
        </p:nvGrpSpPr>
        <p:grpSpPr bwMode="auto">
          <a:xfrm>
            <a:off x="1055687" y="2789238"/>
            <a:ext cx="3436938" cy="2620962"/>
            <a:chOff x="-295" y="1757"/>
            <a:chExt cx="2165" cy="1651"/>
          </a:xfrm>
        </p:grpSpPr>
        <p:grpSp>
          <p:nvGrpSpPr>
            <p:cNvPr id="900133" name="Group 37"/>
            <p:cNvGrpSpPr>
              <a:grpSpLocks/>
            </p:cNvGrpSpPr>
            <p:nvPr/>
          </p:nvGrpSpPr>
          <p:grpSpPr bwMode="auto">
            <a:xfrm>
              <a:off x="-295" y="1968"/>
              <a:ext cx="2165" cy="1440"/>
              <a:chOff x="1673" y="1824"/>
              <a:chExt cx="2165" cy="1440"/>
            </a:xfrm>
          </p:grpSpPr>
          <p:grpSp>
            <p:nvGrpSpPr>
              <p:cNvPr id="900134" name="Group 38"/>
              <p:cNvGrpSpPr>
                <a:grpSpLocks/>
              </p:cNvGrpSpPr>
              <p:nvPr/>
            </p:nvGrpSpPr>
            <p:grpSpPr bwMode="auto">
              <a:xfrm>
                <a:off x="1673" y="1824"/>
                <a:ext cx="2165" cy="1440"/>
                <a:chOff x="1673" y="1968"/>
                <a:chExt cx="2165" cy="1440"/>
              </a:xfrm>
            </p:grpSpPr>
            <p:sp>
              <p:nvSpPr>
                <p:cNvPr id="900135" name="Oval 39"/>
                <p:cNvSpPr>
                  <a:spLocks noChangeArrowheads="1"/>
                </p:cNvSpPr>
                <p:nvPr/>
              </p:nvSpPr>
              <p:spPr bwMode="auto">
                <a:xfrm>
                  <a:off x="2343" y="1968"/>
                  <a:ext cx="437" cy="28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6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Home </a:t>
                  </a:r>
                  <a:br>
                    <a:rPr lang="en-US" altLang="id-ID" sz="16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</a:br>
                  <a:r>
                    <a:rPr lang="en-US" altLang="id-ID" sz="16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Owner</a:t>
                  </a:r>
                  <a:endParaRPr lang="en-US" altLang="id-ID" sz="1400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013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198" y="2251"/>
                  <a:ext cx="364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id-ID" sz="1400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00137" name="Line 41"/>
                <p:cNvSpPr>
                  <a:spLocks noChangeShapeType="1"/>
                </p:cNvSpPr>
                <p:nvPr/>
              </p:nvSpPr>
              <p:spPr bwMode="auto">
                <a:xfrm>
                  <a:off x="2562" y="2251"/>
                  <a:ext cx="363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id-ID" sz="1400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00138" name="Rectangle 42"/>
                <p:cNvSpPr>
                  <a:spLocks noChangeArrowheads="1"/>
                </p:cNvSpPr>
                <p:nvPr/>
              </p:nvSpPr>
              <p:spPr bwMode="auto">
                <a:xfrm>
                  <a:off x="1673" y="2475"/>
                  <a:ext cx="707" cy="298"/>
                </a:xfrm>
                <a:prstGeom prst="rect">
                  <a:avLst/>
                </a:prstGeom>
                <a:solidFill>
                  <a:srgbClr val="FFFFFF"/>
                </a:solidFill>
                <a:ln w="50800" cmpd="thickThin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4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Defaulted = No</a:t>
                  </a:r>
                  <a:endParaRPr lang="en-US" altLang="id-ID" sz="2400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013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104" y="2206"/>
                  <a:ext cx="31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Yes</a:t>
                  </a:r>
                  <a:endParaRPr lang="en-US" altLang="id-ID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014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797" y="2206"/>
                  <a:ext cx="26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No</a:t>
                  </a:r>
                  <a:endParaRPr lang="en-US" altLang="id-ID" sz="24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0141" name="Oval 45"/>
                <p:cNvSpPr>
                  <a:spLocks noChangeArrowheads="1"/>
                </p:cNvSpPr>
                <p:nvPr/>
              </p:nvSpPr>
              <p:spPr bwMode="auto">
                <a:xfrm>
                  <a:off x="2671" y="2475"/>
                  <a:ext cx="545" cy="373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600" dirty="0">
                      <a:solidFill>
                        <a:srgbClr val="0033CC"/>
                      </a:solidFill>
                      <a:latin typeface="Times New Roman" panose="02020603050405020304" pitchFamily="18" charset="0"/>
                    </a:rPr>
                    <a:t>Marital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600" dirty="0">
                      <a:solidFill>
                        <a:srgbClr val="0033CC"/>
                      </a:solidFill>
                      <a:latin typeface="Times New Roman" panose="02020603050405020304" pitchFamily="18" charset="0"/>
                    </a:rPr>
                    <a:t>Status</a:t>
                  </a:r>
                  <a:endParaRPr lang="en-US" altLang="id-ID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0142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525" y="2848"/>
                  <a:ext cx="436" cy="261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id-ID" sz="1400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00143" name="Line 47"/>
                <p:cNvSpPr>
                  <a:spLocks noChangeShapeType="1"/>
                </p:cNvSpPr>
                <p:nvPr/>
              </p:nvSpPr>
              <p:spPr bwMode="auto">
                <a:xfrm>
                  <a:off x="2961" y="2848"/>
                  <a:ext cx="400" cy="261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id-ID" sz="1400" b="1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00144" name="Rectangle 48"/>
                <p:cNvSpPr>
                  <a:spLocks noChangeArrowheads="1"/>
                </p:cNvSpPr>
                <p:nvPr/>
              </p:nvSpPr>
              <p:spPr bwMode="auto">
                <a:xfrm>
                  <a:off x="3062" y="3109"/>
                  <a:ext cx="776" cy="299"/>
                </a:xfrm>
                <a:prstGeom prst="rect">
                  <a:avLst/>
                </a:prstGeom>
                <a:solidFill>
                  <a:srgbClr val="FFFFFF"/>
                </a:solidFill>
                <a:ln w="50800" cmpd="thickThin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4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Defaulted = No</a:t>
                  </a:r>
                  <a:endParaRPr lang="en-US" altLang="id-ID" sz="2400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0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1928" y="3109"/>
                  <a:ext cx="985" cy="26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6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Defaulted = </a:t>
                  </a:r>
                  <a:r>
                    <a:rPr lang="en-US" altLang="id-ID" sz="1600" dirty="0" smtClean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Yes</a:t>
                  </a:r>
                  <a:endParaRPr lang="en-US" altLang="id-ID" sz="2400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014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092" y="2763"/>
                  <a:ext cx="59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400" b="1">
                      <a:solidFill>
                        <a:srgbClr val="0066FF"/>
                      </a:solidFill>
                      <a:latin typeface="Arial" panose="020B0604020202020204" pitchFamily="34" charset="0"/>
                    </a:rPr>
                    <a:t>Single,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id-ID" sz="1400" b="1">
                      <a:solidFill>
                        <a:srgbClr val="0066FF"/>
                      </a:solidFill>
                      <a:latin typeface="Arial" panose="020B0604020202020204" pitchFamily="34" charset="0"/>
                    </a:rPr>
                    <a:t>Divorced</a:t>
                  </a:r>
                  <a:endParaRPr lang="en-US" altLang="id-ID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00147" name="Text Box 51"/>
              <p:cNvSpPr txBox="1">
                <a:spLocks noChangeArrowheads="1"/>
              </p:cNvSpPr>
              <p:nvPr/>
            </p:nvSpPr>
            <p:spPr bwMode="auto">
              <a:xfrm>
                <a:off x="3168" y="2688"/>
                <a:ext cx="5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id-ID" sz="1400" b="1">
                    <a:solidFill>
                      <a:srgbClr val="0066FF"/>
                    </a:solidFill>
                    <a:latin typeface="Arial" panose="020B0604020202020204" pitchFamily="34" charset="0"/>
                  </a:rPr>
                  <a:t>Married</a:t>
                </a:r>
                <a:endParaRPr lang="en-US" altLang="id-ID">
                  <a:solidFill>
                    <a:srgbClr val="0066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00148" name="Line 52"/>
            <p:cNvSpPr>
              <a:spLocks noChangeShapeType="1"/>
            </p:cNvSpPr>
            <p:nvPr/>
          </p:nvSpPr>
          <p:spPr bwMode="auto">
            <a:xfrm rot="-2664477" flipH="1" flipV="1">
              <a:off x="727" y="1757"/>
              <a:ext cx="402" cy="26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291258"/>
              </p:ext>
            </p:extLst>
          </p:nvPr>
        </p:nvGraphicFramePr>
        <p:xfrm>
          <a:off x="7194550" y="1139825"/>
          <a:ext cx="2968625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Document" r:id="rId3" imgW="5474196" imgH="5776939" progId="Word.Document.8">
                  <p:embed/>
                </p:oleObj>
              </mc:Choice>
              <mc:Fallback>
                <p:oleObj name="Document" r:id="rId3" imgW="5474196" imgH="5776939" progId="Word.Document.8">
                  <p:embed/>
                  <p:pic>
                    <p:nvPicPr>
                      <p:cNvPr id="901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1139825"/>
                        <a:ext cx="2968625" cy="317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5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099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Tree Induction</a:t>
            </a:r>
          </a:p>
        </p:txBody>
      </p:sp>
      <p:sp>
        <p:nvSpPr>
          <p:cNvPr id="812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Greedy strategy.</a:t>
            </a:r>
          </a:p>
          <a:p>
            <a:pPr lvl="1"/>
            <a:r>
              <a:rPr lang="en-US" altLang="id-ID"/>
              <a:t>Split the records based on an attribute test that optimizes certain criterion.</a:t>
            </a:r>
          </a:p>
          <a:p>
            <a:endParaRPr lang="en-US" altLang="id-ID"/>
          </a:p>
          <a:p>
            <a:r>
              <a:rPr lang="en-US" altLang="id-ID"/>
              <a:t>Issues</a:t>
            </a:r>
          </a:p>
          <a:p>
            <a:pPr lvl="1"/>
            <a:r>
              <a:rPr lang="en-US" altLang="id-ID"/>
              <a:t>Determine how to split the records</a:t>
            </a:r>
          </a:p>
          <a:p>
            <a:pPr lvl="2"/>
            <a:r>
              <a:rPr lang="en-US" altLang="id-ID"/>
              <a:t>How to specify the attribute test condition?</a:t>
            </a:r>
          </a:p>
          <a:p>
            <a:pPr lvl="2"/>
            <a:r>
              <a:rPr lang="en-US" altLang="id-ID"/>
              <a:t>How to determine the best split?</a:t>
            </a:r>
          </a:p>
          <a:p>
            <a:pPr lvl="1"/>
            <a:r>
              <a:rPr lang="en-US" altLang="id-ID"/>
              <a:t>Determine when to stop splitting</a:t>
            </a:r>
          </a:p>
          <a:p>
            <a:pPr lvl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631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Tree Induction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Greedy strategy.</a:t>
            </a:r>
          </a:p>
          <a:p>
            <a:pPr lvl="1"/>
            <a:r>
              <a:rPr lang="en-US" altLang="id-ID"/>
              <a:t>Split the records based on an attribute test that optimizes certain criterion.</a:t>
            </a:r>
          </a:p>
          <a:p>
            <a:endParaRPr lang="en-US" altLang="id-ID"/>
          </a:p>
          <a:p>
            <a:r>
              <a:rPr lang="en-US" altLang="id-ID"/>
              <a:t>Issues</a:t>
            </a:r>
          </a:p>
          <a:p>
            <a:pPr lvl="1"/>
            <a:r>
              <a:rPr lang="en-US" altLang="id-ID"/>
              <a:t>Determine how to split the records</a:t>
            </a:r>
          </a:p>
          <a:p>
            <a:pPr lvl="2"/>
            <a:r>
              <a:rPr lang="en-US" altLang="id-ID">
                <a:solidFill>
                  <a:srgbClr val="FF0000"/>
                </a:solidFill>
              </a:rPr>
              <a:t>How to specify the attribute test condition?</a:t>
            </a:r>
          </a:p>
          <a:p>
            <a:pPr lvl="2"/>
            <a:r>
              <a:rPr lang="en-US" altLang="id-ID"/>
              <a:t>How to determine the best split?</a:t>
            </a:r>
          </a:p>
          <a:p>
            <a:pPr lvl="1"/>
            <a:r>
              <a:rPr lang="en-US" altLang="id-ID"/>
              <a:t>Determine when to stop splitting</a:t>
            </a:r>
          </a:p>
          <a:p>
            <a:pPr lvl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7569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How to Specify Test Condition?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Depends on attribute types</a:t>
            </a:r>
          </a:p>
          <a:p>
            <a:pPr lvl="1"/>
            <a:r>
              <a:rPr lang="en-US" altLang="id-ID"/>
              <a:t>Nominal</a:t>
            </a:r>
          </a:p>
          <a:p>
            <a:pPr lvl="1"/>
            <a:r>
              <a:rPr lang="en-US" altLang="id-ID"/>
              <a:t>Ordinal</a:t>
            </a:r>
          </a:p>
          <a:p>
            <a:pPr lvl="1"/>
            <a:r>
              <a:rPr lang="en-US" altLang="id-ID"/>
              <a:t>Continuous</a:t>
            </a:r>
          </a:p>
          <a:p>
            <a:pPr lvl="1"/>
            <a:endParaRPr lang="en-US" altLang="id-ID"/>
          </a:p>
          <a:p>
            <a:r>
              <a:rPr lang="en-US" altLang="id-ID"/>
              <a:t>Depends on number of ways to split</a:t>
            </a:r>
          </a:p>
          <a:p>
            <a:pPr lvl="1"/>
            <a:r>
              <a:rPr lang="en-US" altLang="id-ID"/>
              <a:t>2-way split</a:t>
            </a:r>
          </a:p>
          <a:p>
            <a:pPr lvl="1"/>
            <a:r>
              <a:rPr lang="en-US" altLang="id-ID"/>
              <a:t>Multi-way split</a:t>
            </a:r>
          </a:p>
        </p:txBody>
      </p:sp>
    </p:spTree>
    <p:extLst>
      <p:ext uri="{BB962C8B-B14F-4D97-AF65-F5344CB8AC3E}">
        <p14:creationId xmlns:p14="http://schemas.microsoft.com/office/powerpoint/2010/main" val="264505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610600" cy="533400"/>
          </a:xfrm>
        </p:spPr>
        <p:txBody>
          <a:bodyPr/>
          <a:lstStyle/>
          <a:p>
            <a:r>
              <a:rPr lang="en-US" altLang="id-ID"/>
              <a:t>Splitting Based on Nominal Attributes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382000" cy="3733800"/>
          </a:xfrm>
        </p:spPr>
        <p:txBody>
          <a:bodyPr/>
          <a:lstStyle/>
          <a:p>
            <a:pPr marL="342900" indent="-342900"/>
            <a:r>
              <a:rPr lang="en-US" altLang="id-ID">
                <a:solidFill>
                  <a:srgbClr val="FF0000"/>
                </a:solidFill>
              </a:rPr>
              <a:t>Multi-way split:</a:t>
            </a:r>
            <a:r>
              <a:rPr lang="en-US" altLang="id-ID"/>
              <a:t> Use as many partitions as distinct values. </a:t>
            </a:r>
          </a:p>
          <a:p>
            <a:pPr marL="342900" indent="-342900"/>
            <a:endParaRPr lang="en-US" altLang="id-ID"/>
          </a:p>
          <a:p>
            <a:pPr marL="342900" indent="-342900"/>
            <a:endParaRPr lang="en-US" altLang="id-ID"/>
          </a:p>
          <a:p>
            <a:pPr marL="342900" indent="-342900"/>
            <a:endParaRPr lang="en-US" altLang="id-ID"/>
          </a:p>
          <a:p>
            <a:pPr marL="342900" indent="-342900"/>
            <a:r>
              <a:rPr lang="en-US" altLang="id-ID">
                <a:solidFill>
                  <a:srgbClr val="FF0000"/>
                </a:solidFill>
              </a:rPr>
              <a:t>Binary split:</a:t>
            </a:r>
            <a:r>
              <a:rPr lang="en-US" altLang="id-ID"/>
              <a:t>  Divides values into two subsets. </a:t>
            </a:r>
            <a:br>
              <a:rPr lang="en-US" altLang="id-ID"/>
            </a:br>
            <a:r>
              <a:rPr lang="en-US" altLang="id-ID"/>
              <a:t>		      Need to find optimal partitioning.</a:t>
            </a:r>
            <a:endParaRPr lang="en-US" altLang="id-ID" sz="3600"/>
          </a:p>
        </p:txBody>
      </p:sp>
      <p:grpSp>
        <p:nvGrpSpPr>
          <p:cNvPr id="813060" name="Group 4"/>
          <p:cNvGrpSpPr>
            <a:grpSpLocks/>
          </p:cNvGrpSpPr>
          <p:nvPr/>
        </p:nvGrpSpPr>
        <p:grpSpPr bwMode="auto">
          <a:xfrm>
            <a:off x="4419600" y="2133600"/>
            <a:ext cx="2546350" cy="946150"/>
            <a:chOff x="1824" y="1680"/>
            <a:chExt cx="1604" cy="596"/>
          </a:xfrm>
        </p:grpSpPr>
        <p:sp>
          <p:nvSpPr>
            <p:cNvPr id="813061" name="Oval 5"/>
            <p:cNvSpPr>
              <a:spLocks noChangeArrowheads="1"/>
            </p:cNvSpPr>
            <p:nvPr/>
          </p:nvSpPr>
          <p:spPr bwMode="auto">
            <a:xfrm>
              <a:off x="2352" y="1680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000000"/>
                  </a:solidFill>
                  <a:latin typeface="Times New Roman" panose="02020603050405020304" pitchFamily="18" charset="0"/>
                </a:rPr>
                <a:t>CarType</a:t>
              </a:r>
              <a:endPara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3062" name="Line 6"/>
            <p:cNvSpPr>
              <a:spLocks noChangeShapeType="1"/>
            </p:cNvSpPr>
            <p:nvPr/>
          </p:nvSpPr>
          <p:spPr bwMode="auto">
            <a:xfrm flipH="1">
              <a:off x="2064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3063" name="Line 7"/>
            <p:cNvSpPr>
              <a:spLocks noChangeShapeType="1"/>
            </p:cNvSpPr>
            <p:nvPr/>
          </p:nvSpPr>
          <p:spPr bwMode="auto">
            <a:xfrm>
              <a:off x="264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3064" name="Line 8"/>
            <p:cNvSpPr>
              <a:spLocks noChangeShapeType="1"/>
            </p:cNvSpPr>
            <p:nvPr/>
          </p:nvSpPr>
          <p:spPr bwMode="auto">
            <a:xfrm>
              <a:off x="2640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3065" name="Text Box 9"/>
            <p:cNvSpPr txBox="1">
              <a:spLocks noChangeArrowheads="1"/>
            </p:cNvSpPr>
            <p:nvPr/>
          </p:nvSpPr>
          <p:spPr bwMode="auto">
            <a:xfrm>
              <a:off x="1824" y="1872"/>
              <a:ext cx="4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Family</a:t>
              </a:r>
            </a:p>
          </p:txBody>
        </p:sp>
        <p:sp>
          <p:nvSpPr>
            <p:cNvPr id="813066" name="Text Box 10"/>
            <p:cNvSpPr txBox="1">
              <a:spLocks noChangeArrowheads="1"/>
            </p:cNvSpPr>
            <p:nvPr/>
          </p:nvSpPr>
          <p:spPr bwMode="auto">
            <a:xfrm>
              <a:off x="2208" y="206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Sports</a:t>
              </a:r>
            </a:p>
          </p:txBody>
        </p:sp>
        <p:sp>
          <p:nvSpPr>
            <p:cNvPr id="813067" name="Text Box 11"/>
            <p:cNvSpPr txBox="1">
              <a:spLocks noChangeArrowheads="1"/>
            </p:cNvSpPr>
            <p:nvPr/>
          </p:nvSpPr>
          <p:spPr bwMode="auto">
            <a:xfrm>
              <a:off x="2928" y="1872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Luxury</a:t>
              </a:r>
            </a:p>
          </p:txBody>
        </p:sp>
      </p:grpSp>
      <p:grpSp>
        <p:nvGrpSpPr>
          <p:cNvPr id="813068" name="Group 12"/>
          <p:cNvGrpSpPr>
            <a:grpSpLocks/>
          </p:cNvGrpSpPr>
          <p:nvPr/>
        </p:nvGrpSpPr>
        <p:grpSpPr bwMode="auto">
          <a:xfrm>
            <a:off x="7086601" y="4876800"/>
            <a:ext cx="2752725" cy="914400"/>
            <a:chOff x="3552" y="3216"/>
            <a:chExt cx="1734" cy="576"/>
          </a:xfrm>
        </p:grpSpPr>
        <p:sp>
          <p:nvSpPr>
            <p:cNvPr id="813069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000000"/>
                  </a:solidFill>
                  <a:latin typeface="Times New Roman" panose="02020603050405020304" pitchFamily="18" charset="0"/>
                </a:rPr>
                <a:t>CarType</a:t>
              </a:r>
              <a:endPara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3070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3071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3072" name="Text Box 16"/>
            <p:cNvSpPr txBox="1">
              <a:spLocks noChangeArrowheads="1"/>
            </p:cNvSpPr>
            <p:nvPr/>
          </p:nvSpPr>
          <p:spPr bwMode="auto">
            <a:xfrm>
              <a:off x="3552" y="3360"/>
              <a:ext cx="60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{Family, </a:t>
              </a:r>
              <a:b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Luxury}</a:t>
              </a:r>
            </a:p>
          </p:txBody>
        </p:sp>
        <p:sp>
          <p:nvSpPr>
            <p:cNvPr id="813073" name="Text Box 17"/>
            <p:cNvSpPr txBox="1">
              <a:spLocks noChangeArrowheads="1"/>
            </p:cNvSpPr>
            <p:nvPr/>
          </p:nvSpPr>
          <p:spPr bwMode="auto">
            <a:xfrm>
              <a:off x="4714" y="3456"/>
              <a:ext cx="5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{Sports}</a:t>
              </a:r>
            </a:p>
          </p:txBody>
        </p:sp>
      </p:grpSp>
      <p:grpSp>
        <p:nvGrpSpPr>
          <p:cNvPr id="813074" name="Group 18"/>
          <p:cNvGrpSpPr>
            <a:grpSpLocks/>
          </p:cNvGrpSpPr>
          <p:nvPr/>
        </p:nvGrpSpPr>
        <p:grpSpPr bwMode="auto">
          <a:xfrm>
            <a:off x="2209801" y="4876800"/>
            <a:ext cx="2905125" cy="914400"/>
            <a:chOff x="768" y="3216"/>
            <a:chExt cx="1830" cy="576"/>
          </a:xfrm>
        </p:grpSpPr>
        <p:sp>
          <p:nvSpPr>
            <p:cNvPr id="813075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000000"/>
                  </a:solidFill>
                  <a:latin typeface="Times New Roman" panose="02020603050405020304" pitchFamily="18" charset="0"/>
                </a:rPr>
                <a:t>CarType</a:t>
              </a:r>
              <a:endPara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3076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3077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3078" name="Text Box 22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{Sports, Luxury}</a:t>
              </a:r>
            </a:p>
          </p:txBody>
        </p:sp>
        <p:sp>
          <p:nvSpPr>
            <p:cNvPr id="813079" name="Text Box 23"/>
            <p:cNvSpPr txBox="1">
              <a:spLocks noChangeArrowheads="1"/>
            </p:cNvSpPr>
            <p:nvPr/>
          </p:nvSpPr>
          <p:spPr bwMode="auto">
            <a:xfrm>
              <a:off x="2020" y="3456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{Family}</a:t>
              </a:r>
            </a:p>
          </p:txBody>
        </p:sp>
      </p:grpSp>
      <p:sp>
        <p:nvSpPr>
          <p:cNvPr id="813080" name="Text Box 24"/>
          <p:cNvSpPr txBox="1">
            <a:spLocks noChangeArrowheads="1"/>
          </p:cNvSpPr>
          <p:nvPr/>
        </p:nvSpPr>
        <p:spPr bwMode="auto">
          <a:xfrm>
            <a:off x="5715001" y="51054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6394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3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8382000" cy="5257800"/>
          </a:xfrm>
          <a:noFill/>
          <a:ln/>
        </p:spPr>
        <p:txBody>
          <a:bodyPr/>
          <a:lstStyle/>
          <a:p>
            <a:pPr marL="342900" indent="-342900"/>
            <a:r>
              <a:rPr lang="en-US" altLang="id-ID">
                <a:solidFill>
                  <a:srgbClr val="FF0000"/>
                </a:solidFill>
              </a:rPr>
              <a:t>Multi-way split:</a:t>
            </a:r>
            <a:r>
              <a:rPr lang="en-US" altLang="id-ID"/>
              <a:t> Use as many partitions as distinct values. </a:t>
            </a:r>
          </a:p>
          <a:p>
            <a:pPr marL="342900" indent="-342900"/>
            <a:endParaRPr lang="en-US" altLang="id-ID"/>
          </a:p>
          <a:p>
            <a:pPr marL="342900" indent="-342900"/>
            <a:endParaRPr lang="en-US" altLang="id-ID"/>
          </a:p>
          <a:p>
            <a:pPr lvl="4"/>
            <a:endParaRPr lang="en-US" altLang="id-ID" sz="1200">
              <a:solidFill>
                <a:srgbClr val="FF0000"/>
              </a:solidFill>
            </a:endParaRPr>
          </a:p>
          <a:p>
            <a:pPr marL="342900" indent="-342900"/>
            <a:r>
              <a:rPr lang="en-US" altLang="id-ID">
                <a:solidFill>
                  <a:srgbClr val="FF0000"/>
                </a:solidFill>
              </a:rPr>
              <a:t>Binary split:</a:t>
            </a:r>
            <a:r>
              <a:rPr lang="en-US" altLang="id-ID"/>
              <a:t>  Divides values into two subsets. </a:t>
            </a:r>
            <a:br>
              <a:rPr lang="en-US" altLang="id-ID"/>
            </a:br>
            <a:r>
              <a:rPr lang="en-US" altLang="id-ID"/>
              <a:t>		      Need to find optimal partitioning.</a:t>
            </a:r>
          </a:p>
          <a:p>
            <a:pPr marL="342900" indent="-342900"/>
            <a:endParaRPr lang="en-US" altLang="id-ID"/>
          </a:p>
          <a:p>
            <a:pPr marL="342900" indent="-342900"/>
            <a:endParaRPr lang="en-US" altLang="id-ID"/>
          </a:p>
          <a:p>
            <a:pPr marL="342900" indent="-342900"/>
            <a:endParaRPr lang="en-US" altLang="id-ID"/>
          </a:p>
          <a:p>
            <a:pPr marL="342900" indent="-342900"/>
            <a:r>
              <a:rPr lang="en-US" altLang="id-ID"/>
              <a:t>What about this split?</a:t>
            </a:r>
            <a:endParaRPr lang="en-US" altLang="id-ID" sz="3600"/>
          </a:p>
        </p:txBody>
      </p:sp>
      <p:sp>
        <p:nvSpPr>
          <p:cNvPr id="83663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Splitting Based on Ordinal Attributes</a:t>
            </a:r>
          </a:p>
        </p:txBody>
      </p:sp>
      <p:grpSp>
        <p:nvGrpSpPr>
          <p:cNvPr id="836634" name="Group 26"/>
          <p:cNvGrpSpPr>
            <a:grpSpLocks/>
          </p:cNvGrpSpPr>
          <p:nvPr/>
        </p:nvGrpSpPr>
        <p:grpSpPr bwMode="auto">
          <a:xfrm>
            <a:off x="4495800" y="2057400"/>
            <a:ext cx="2457450" cy="946150"/>
            <a:chOff x="1853" y="1248"/>
            <a:chExt cx="1548" cy="596"/>
          </a:xfrm>
        </p:grpSpPr>
        <p:sp>
          <p:nvSpPr>
            <p:cNvPr id="836613" name="Oval 5"/>
            <p:cNvSpPr>
              <a:spLocks noChangeArrowheads="1"/>
            </p:cNvSpPr>
            <p:nvPr/>
          </p:nvSpPr>
          <p:spPr bwMode="auto">
            <a:xfrm>
              <a:off x="2352" y="1248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000000"/>
                  </a:solidFill>
                  <a:latin typeface="Times New Roman" panose="02020603050405020304" pitchFamily="18" charset="0"/>
                </a:rPr>
                <a:t>Size</a:t>
              </a:r>
              <a:endPara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6614" name="Line 6"/>
            <p:cNvSpPr>
              <a:spLocks noChangeShapeType="1"/>
            </p:cNvSpPr>
            <p:nvPr/>
          </p:nvSpPr>
          <p:spPr bwMode="auto">
            <a:xfrm flipH="1">
              <a:off x="2064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6615" name="Line 7"/>
            <p:cNvSpPr>
              <a:spLocks noChangeShapeType="1"/>
            </p:cNvSpPr>
            <p:nvPr/>
          </p:nvSpPr>
          <p:spPr bwMode="auto">
            <a:xfrm>
              <a:off x="2640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6616" name="Line 8"/>
            <p:cNvSpPr>
              <a:spLocks noChangeShapeType="1"/>
            </p:cNvSpPr>
            <p:nvPr/>
          </p:nvSpPr>
          <p:spPr bwMode="auto">
            <a:xfrm>
              <a:off x="2640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6617" name="Text Box 9"/>
            <p:cNvSpPr txBox="1">
              <a:spLocks noChangeArrowheads="1"/>
            </p:cNvSpPr>
            <p:nvPr/>
          </p:nvSpPr>
          <p:spPr bwMode="auto">
            <a:xfrm>
              <a:off x="1853" y="1440"/>
              <a:ext cx="4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Small</a:t>
              </a:r>
            </a:p>
          </p:txBody>
        </p:sp>
        <p:sp>
          <p:nvSpPr>
            <p:cNvPr id="836618" name="Text Box 10"/>
            <p:cNvSpPr txBox="1">
              <a:spLocks noChangeArrowheads="1"/>
            </p:cNvSpPr>
            <p:nvPr/>
          </p:nvSpPr>
          <p:spPr bwMode="auto">
            <a:xfrm>
              <a:off x="2167" y="1632"/>
              <a:ext cx="5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Medium</a:t>
              </a:r>
            </a:p>
          </p:txBody>
        </p:sp>
        <p:sp>
          <p:nvSpPr>
            <p:cNvPr id="836619" name="Text Box 11"/>
            <p:cNvSpPr txBox="1">
              <a:spLocks noChangeArrowheads="1"/>
            </p:cNvSpPr>
            <p:nvPr/>
          </p:nvSpPr>
          <p:spPr bwMode="auto">
            <a:xfrm>
              <a:off x="2958" y="1440"/>
              <a:ext cx="4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Large</a:t>
              </a:r>
            </a:p>
          </p:txBody>
        </p:sp>
      </p:grpSp>
      <p:grpSp>
        <p:nvGrpSpPr>
          <p:cNvPr id="836620" name="Group 12"/>
          <p:cNvGrpSpPr>
            <a:grpSpLocks/>
          </p:cNvGrpSpPr>
          <p:nvPr/>
        </p:nvGrpSpPr>
        <p:grpSpPr bwMode="auto">
          <a:xfrm>
            <a:off x="7086600" y="4267200"/>
            <a:ext cx="2774950" cy="914400"/>
            <a:chOff x="3513" y="3216"/>
            <a:chExt cx="1748" cy="576"/>
          </a:xfrm>
        </p:grpSpPr>
        <p:sp>
          <p:nvSpPr>
            <p:cNvPr id="836621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000000"/>
                  </a:solidFill>
                  <a:latin typeface="Times New Roman" panose="02020603050405020304" pitchFamily="18" charset="0"/>
                </a:rPr>
                <a:t>Size</a:t>
              </a:r>
              <a:endPara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6622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6623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6624" name="Text Box 16"/>
            <p:cNvSpPr txBox="1">
              <a:spLocks noChangeArrowheads="1"/>
            </p:cNvSpPr>
            <p:nvPr/>
          </p:nvSpPr>
          <p:spPr bwMode="auto">
            <a:xfrm>
              <a:off x="3513" y="3360"/>
              <a:ext cx="68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{Medium, </a:t>
              </a:r>
              <a:b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Large}</a:t>
              </a:r>
            </a:p>
          </p:txBody>
        </p:sp>
        <p:sp>
          <p:nvSpPr>
            <p:cNvPr id="836625" name="Text Box 17"/>
            <p:cNvSpPr txBox="1">
              <a:spLocks noChangeArrowheads="1"/>
            </p:cNvSpPr>
            <p:nvPr/>
          </p:nvSpPr>
          <p:spPr bwMode="auto">
            <a:xfrm>
              <a:off x="4740" y="3456"/>
              <a:ext cx="5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{Small}</a:t>
              </a:r>
            </a:p>
          </p:txBody>
        </p:sp>
      </p:grpSp>
      <p:grpSp>
        <p:nvGrpSpPr>
          <p:cNvPr id="836626" name="Group 18"/>
          <p:cNvGrpSpPr>
            <a:grpSpLocks/>
          </p:cNvGrpSpPr>
          <p:nvPr/>
        </p:nvGrpSpPr>
        <p:grpSpPr bwMode="auto">
          <a:xfrm>
            <a:off x="2286000" y="4267200"/>
            <a:ext cx="2997200" cy="914400"/>
            <a:chOff x="768" y="3216"/>
            <a:chExt cx="1794" cy="576"/>
          </a:xfrm>
        </p:grpSpPr>
        <p:sp>
          <p:nvSpPr>
            <p:cNvPr id="836627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000000"/>
                  </a:solidFill>
                  <a:latin typeface="Times New Roman" panose="02020603050405020304" pitchFamily="18" charset="0"/>
                </a:rPr>
                <a:t>Size</a:t>
              </a:r>
              <a:endPara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6628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6629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6630" name="Text Box 22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{Small, Medium}</a:t>
              </a:r>
            </a:p>
          </p:txBody>
        </p:sp>
        <p:sp>
          <p:nvSpPr>
            <p:cNvPr id="836631" name="Text Box 23"/>
            <p:cNvSpPr txBox="1">
              <a:spLocks noChangeArrowheads="1"/>
            </p:cNvSpPr>
            <p:nvPr/>
          </p:nvSpPr>
          <p:spPr bwMode="auto">
            <a:xfrm>
              <a:off x="2059" y="3456"/>
              <a:ext cx="5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{Large}</a:t>
              </a:r>
            </a:p>
          </p:txBody>
        </p:sp>
      </p:grpSp>
      <p:sp>
        <p:nvSpPr>
          <p:cNvPr id="836632" name="Text Box 24"/>
          <p:cNvSpPr txBox="1">
            <a:spLocks noChangeArrowheads="1"/>
          </p:cNvSpPr>
          <p:nvPr/>
        </p:nvSpPr>
        <p:spPr bwMode="auto">
          <a:xfrm>
            <a:off x="5791201" y="44196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OR</a:t>
            </a:r>
          </a:p>
        </p:txBody>
      </p:sp>
      <p:grpSp>
        <p:nvGrpSpPr>
          <p:cNvPr id="836639" name="Group 31"/>
          <p:cNvGrpSpPr>
            <a:grpSpLocks/>
          </p:cNvGrpSpPr>
          <p:nvPr/>
        </p:nvGrpSpPr>
        <p:grpSpPr bwMode="auto">
          <a:xfrm>
            <a:off x="5813426" y="5486400"/>
            <a:ext cx="3101975" cy="914400"/>
            <a:chOff x="768" y="3216"/>
            <a:chExt cx="1856" cy="576"/>
          </a:xfrm>
        </p:grpSpPr>
        <p:sp>
          <p:nvSpPr>
            <p:cNvPr id="836640" name="Oval 32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>
                  <a:solidFill>
                    <a:srgbClr val="000000"/>
                  </a:solidFill>
                  <a:latin typeface="Times New Roman" panose="02020603050405020304" pitchFamily="18" charset="0"/>
                </a:rPr>
                <a:t>Size</a:t>
              </a:r>
              <a:endPara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6641" name="Line 33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6642" name="Line 34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6643" name="Text Box 35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{Small, Large}</a:t>
              </a:r>
            </a:p>
          </p:txBody>
        </p:sp>
        <p:sp>
          <p:nvSpPr>
            <p:cNvPr id="836644" name="Text Box 36"/>
            <p:cNvSpPr txBox="1">
              <a:spLocks noChangeArrowheads="1"/>
            </p:cNvSpPr>
            <p:nvPr/>
          </p:nvSpPr>
          <p:spPr bwMode="auto">
            <a:xfrm>
              <a:off x="2000" y="3456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{Medium}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7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533400"/>
          </a:xfrm>
        </p:spPr>
        <p:txBody>
          <a:bodyPr/>
          <a:lstStyle/>
          <a:p>
            <a:r>
              <a:rPr lang="en-US" altLang="id-ID"/>
              <a:t>Splitting Based on Continuous Attributes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dirty="0"/>
              <a:t>Different ways of handling</a:t>
            </a:r>
          </a:p>
          <a:p>
            <a:pPr lvl="1"/>
            <a:r>
              <a:rPr lang="en-US" altLang="id-ID" dirty="0">
                <a:solidFill>
                  <a:srgbClr val="CC3300"/>
                </a:solidFill>
              </a:rPr>
              <a:t>Discretization</a:t>
            </a:r>
            <a:r>
              <a:rPr lang="en-US" altLang="id-ID" dirty="0"/>
              <a:t> to form an ordinal categorical attribute</a:t>
            </a:r>
          </a:p>
          <a:p>
            <a:pPr lvl="2"/>
            <a:r>
              <a:rPr lang="en-US" altLang="id-ID" dirty="0"/>
              <a:t> Static – discretize once at the beginning</a:t>
            </a:r>
          </a:p>
          <a:p>
            <a:pPr lvl="2"/>
            <a:r>
              <a:rPr lang="en-US" altLang="id-ID" dirty="0"/>
              <a:t> Dynamic – ranges can be found by equal interval </a:t>
            </a:r>
            <a:r>
              <a:rPr lang="en-US" altLang="id-ID" dirty="0" smtClean="0"/>
              <a:t>bucketing</a:t>
            </a:r>
            <a:r>
              <a:rPr lang="en-US" altLang="id-ID" dirty="0"/>
              <a:t>, equal frequency </a:t>
            </a:r>
            <a:r>
              <a:rPr lang="en-US" altLang="id-ID" dirty="0" smtClean="0"/>
              <a:t>bucketing (percentiles</a:t>
            </a:r>
            <a:r>
              <a:rPr lang="en-US" altLang="id-ID" dirty="0"/>
              <a:t>), or clustering.</a:t>
            </a:r>
          </a:p>
          <a:p>
            <a:pPr lvl="4"/>
            <a:endParaRPr lang="en-US" altLang="id-ID" dirty="0">
              <a:solidFill>
                <a:srgbClr val="CC3300"/>
              </a:solidFill>
            </a:endParaRPr>
          </a:p>
          <a:p>
            <a:pPr lvl="1"/>
            <a:r>
              <a:rPr lang="en-US" altLang="id-ID" dirty="0">
                <a:solidFill>
                  <a:srgbClr val="CC3300"/>
                </a:solidFill>
              </a:rPr>
              <a:t>Binary Decision</a:t>
            </a:r>
            <a:r>
              <a:rPr lang="en-US" altLang="id-ID" dirty="0"/>
              <a:t>: (A &lt; v) or (A </a:t>
            </a:r>
            <a:r>
              <a:rPr lang="en-US" altLang="id-ID" dirty="0">
                <a:sym typeface="Symbol" panose="05050102010706020507" pitchFamily="18" charset="2"/>
              </a:rPr>
              <a:t> v)</a:t>
            </a:r>
            <a:endParaRPr lang="en-US" altLang="id-ID" dirty="0"/>
          </a:p>
          <a:p>
            <a:pPr lvl="2"/>
            <a:r>
              <a:rPr lang="en-US" altLang="id-ID" dirty="0"/>
              <a:t> consider all possible splits and finds the best cut</a:t>
            </a:r>
          </a:p>
          <a:p>
            <a:pPr lvl="2"/>
            <a:r>
              <a:rPr lang="en-US" altLang="id-ID" dirty="0"/>
              <a:t> can be more compute intensive</a:t>
            </a:r>
          </a:p>
        </p:txBody>
      </p:sp>
    </p:spTree>
    <p:extLst>
      <p:ext uri="{BB962C8B-B14F-4D97-AF65-F5344CB8AC3E}">
        <p14:creationId xmlns:p14="http://schemas.microsoft.com/office/powerpoint/2010/main" val="42002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533400"/>
          </a:xfrm>
        </p:spPr>
        <p:txBody>
          <a:bodyPr/>
          <a:lstStyle/>
          <a:p>
            <a:r>
              <a:rPr lang="en-US" altLang="id-ID"/>
              <a:t>Splitting Based on Continuous Attributes</a:t>
            </a:r>
          </a:p>
        </p:txBody>
      </p:sp>
      <p:graphicFrame>
        <p:nvGraphicFramePr>
          <p:cNvPr id="90317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62189" y="1746250"/>
          <a:ext cx="7608887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Visio" r:id="rId3" imgW="8538667" imgH="3684287" progId="Visio.Drawing.6">
                  <p:embed/>
                </p:oleObj>
              </mc:Choice>
              <mc:Fallback>
                <p:oleObj name="Visio" r:id="rId3" imgW="8538667" imgH="3684287" progId="Visio.Drawing.6">
                  <p:embed/>
                  <p:pic>
                    <p:nvPicPr>
                      <p:cNvPr id="903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9" y="174625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4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Tree Induction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Greedy strategy.</a:t>
            </a:r>
          </a:p>
          <a:p>
            <a:pPr lvl="1"/>
            <a:r>
              <a:rPr lang="en-US" altLang="id-ID"/>
              <a:t>Split the records based on an attribute test that optimizes certain criterion.</a:t>
            </a:r>
          </a:p>
          <a:p>
            <a:endParaRPr lang="en-US" altLang="id-ID"/>
          </a:p>
          <a:p>
            <a:r>
              <a:rPr lang="en-US" altLang="id-ID"/>
              <a:t>Issues</a:t>
            </a:r>
          </a:p>
          <a:p>
            <a:pPr lvl="1"/>
            <a:r>
              <a:rPr lang="en-US" altLang="id-ID"/>
              <a:t>Determine how to split the records</a:t>
            </a:r>
          </a:p>
          <a:p>
            <a:pPr lvl="2"/>
            <a:r>
              <a:rPr lang="en-US" altLang="id-ID"/>
              <a:t>How to specify the attribute test condition?</a:t>
            </a:r>
          </a:p>
          <a:p>
            <a:pPr lvl="2"/>
            <a:r>
              <a:rPr lang="en-US" altLang="id-ID">
                <a:solidFill>
                  <a:srgbClr val="FF0000"/>
                </a:solidFill>
              </a:rPr>
              <a:t>How to determine the best split?</a:t>
            </a:r>
          </a:p>
          <a:p>
            <a:pPr lvl="1"/>
            <a:r>
              <a:rPr lang="en-US" altLang="id-ID"/>
              <a:t>Determine when to stop splitting</a:t>
            </a:r>
          </a:p>
          <a:p>
            <a:pPr lvl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057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1"/>
            <a:ext cx="7772400" cy="1609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Illustrating Classification Task</a:t>
            </a:r>
          </a:p>
        </p:txBody>
      </p:sp>
      <p:graphicFrame>
        <p:nvGraphicFramePr>
          <p:cNvPr id="33794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2617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337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1"/>
          <p:cNvSpPr>
            <a:spLocks noChangeArrowheads="1"/>
          </p:cNvSpPr>
          <p:nvPr/>
        </p:nvSpPr>
        <p:spPr bwMode="auto">
          <a:xfrm>
            <a:off x="1676400" y="6327776"/>
            <a:ext cx="876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© Tan,Steinbach, Kumar 	    	Introduction to Data Mining        		      4/18/2004 </a:t>
            </a:r>
            <a:endParaRPr lang="id-ID" altLang="id-ID" sz="1400" b="1"/>
          </a:p>
        </p:txBody>
      </p:sp>
    </p:spTree>
    <p:extLst>
      <p:ext uri="{BB962C8B-B14F-4D97-AF65-F5344CB8AC3E}">
        <p14:creationId xmlns:p14="http://schemas.microsoft.com/office/powerpoint/2010/main" val="382447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How to determine the Best Split</a:t>
            </a:r>
          </a:p>
        </p:txBody>
      </p:sp>
      <p:graphicFrame>
        <p:nvGraphicFramePr>
          <p:cNvPr id="90829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905001" y="2260600"/>
          <a:ext cx="854551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Visio" r:id="rId3" imgW="9538614" imgH="2239584" progId="Visio.Drawing.6">
                  <p:embed/>
                </p:oleObj>
              </mc:Choice>
              <mc:Fallback>
                <p:oleObj name="Visio" r:id="rId3" imgW="9538614" imgH="2239584" progId="Visio.Drawing.6">
                  <p:embed/>
                  <p:pic>
                    <p:nvPicPr>
                      <p:cNvPr id="908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260600"/>
                        <a:ext cx="854551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8296" name="Text Box 8"/>
          <p:cNvSpPr txBox="1">
            <a:spLocks noChangeArrowheads="1"/>
          </p:cNvSpPr>
          <p:nvPr/>
        </p:nvSpPr>
        <p:spPr bwMode="auto">
          <a:xfrm>
            <a:off x="3810000" y="12192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00"/>
                </a:solidFill>
                <a:latin typeface="Arial" panose="020B0604020202020204" pitchFamily="34" charset="0"/>
              </a:rPr>
              <a:t>Before Splitting: 10 records of class 0,</a:t>
            </a:r>
            <a:br>
              <a:rPr lang="en-US" altLang="id-ID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b="1">
                <a:solidFill>
                  <a:srgbClr val="000000"/>
                </a:solidFill>
                <a:latin typeface="Arial" panose="020B0604020202020204" pitchFamily="34" charset="0"/>
              </a:rPr>
              <a:t>		10 records of class 1</a:t>
            </a:r>
          </a:p>
        </p:txBody>
      </p:sp>
      <p:sp>
        <p:nvSpPr>
          <p:cNvPr id="908297" name="Text Box 9"/>
          <p:cNvSpPr txBox="1">
            <a:spLocks noChangeArrowheads="1"/>
          </p:cNvSpPr>
          <p:nvPr/>
        </p:nvSpPr>
        <p:spPr bwMode="auto">
          <a:xfrm>
            <a:off x="3505200" y="5119688"/>
            <a:ext cx="510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00"/>
                </a:solidFill>
                <a:latin typeface="Arial" panose="020B0604020202020204" pitchFamily="34" charset="0"/>
              </a:rPr>
              <a:t>Which test condition is the best?</a:t>
            </a:r>
          </a:p>
        </p:txBody>
      </p:sp>
    </p:spTree>
    <p:extLst>
      <p:ext uri="{BB962C8B-B14F-4D97-AF65-F5344CB8AC3E}">
        <p14:creationId xmlns:p14="http://schemas.microsoft.com/office/powerpoint/2010/main" val="7387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How to determine the Best Split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Greedy approach: </a:t>
            </a:r>
          </a:p>
          <a:p>
            <a:pPr lvl="1"/>
            <a:r>
              <a:rPr lang="en-US" altLang="id-ID"/>
              <a:t>Nodes with </a:t>
            </a:r>
            <a:r>
              <a:rPr lang="en-US" altLang="id-ID">
                <a:solidFill>
                  <a:srgbClr val="FF0000"/>
                </a:solidFill>
              </a:rPr>
              <a:t>homogeneous</a:t>
            </a:r>
            <a:r>
              <a:rPr lang="en-US" altLang="id-ID"/>
              <a:t> class distribution are preferred</a:t>
            </a:r>
          </a:p>
          <a:p>
            <a:r>
              <a:rPr lang="en-US" altLang="id-ID"/>
              <a:t>Need a measure of node impurity: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id-ID"/>
          </a:p>
        </p:txBody>
      </p:sp>
      <p:graphicFrame>
        <p:nvGraphicFramePr>
          <p:cNvPr id="912390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33801" y="3733801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Visio" r:id="rId3" imgW="655371" imgH="585812" progId="Visio.Drawing.6">
                  <p:embed/>
                </p:oleObj>
              </mc:Choice>
              <mc:Fallback>
                <p:oleObj name="Visio" r:id="rId3" imgW="655371" imgH="585812" progId="Visio.Drawing.6">
                  <p:embed/>
                  <p:pic>
                    <p:nvPicPr>
                      <p:cNvPr id="912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3733801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394" name="Object 1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239001" y="3733801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Visio" r:id="rId5" imgW="655371" imgH="585812" progId="Visio.Drawing.6">
                  <p:embed/>
                </p:oleObj>
              </mc:Choice>
              <mc:Fallback>
                <p:oleObj name="Visio" r:id="rId5" imgW="655371" imgH="585812" progId="Visio.Drawing.6">
                  <p:embed/>
                  <p:pic>
                    <p:nvPicPr>
                      <p:cNvPr id="912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1" y="3733801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396" name="Text Box 12"/>
          <p:cNvSpPr txBox="1">
            <a:spLocks noChangeArrowheads="1"/>
          </p:cNvSpPr>
          <p:nvPr/>
        </p:nvSpPr>
        <p:spPr bwMode="auto">
          <a:xfrm>
            <a:off x="2895600" y="4724401"/>
            <a:ext cx="281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00"/>
                </a:solidFill>
                <a:latin typeface="Arial" panose="020B0604020202020204" pitchFamily="34" charset="0"/>
              </a:rPr>
              <a:t>Non-homogeneous,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00"/>
                </a:solidFill>
                <a:latin typeface="Arial" panose="020B0604020202020204" pitchFamily="34" charset="0"/>
              </a:rPr>
              <a:t>High degree of impurity</a:t>
            </a:r>
          </a:p>
        </p:txBody>
      </p:sp>
      <p:sp>
        <p:nvSpPr>
          <p:cNvPr id="912397" name="Text Box 13"/>
          <p:cNvSpPr txBox="1">
            <a:spLocks noChangeArrowheads="1"/>
          </p:cNvSpPr>
          <p:nvPr/>
        </p:nvSpPr>
        <p:spPr bwMode="auto">
          <a:xfrm>
            <a:off x="6705600" y="4724401"/>
            <a:ext cx="281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00"/>
                </a:solidFill>
                <a:latin typeface="Arial" panose="020B0604020202020204" pitchFamily="34" charset="0"/>
              </a:rPr>
              <a:t>Homogeneous,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00"/>
                </a:solidFill>
                <a:latin typeface="Arial" panose="020B0604020202020204" pitchFamily="34" charset="0"/>
              </a:rPr>
              <a:t>Low degree of impurity</a:t>
            </a:r>
          </a:p>
        </p:txBody>
      </p:sp>
    </p:spTree>
    <p:extLst>
      <p:ext uri="{BB962C8B-B14F-4D97-AF65-F5344CB8AC3E}">
        <p14:creationId xmlns:p14="http://schemas.microsoft.com/office/powerpoint/2010/main" val="11667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Measures of Node Impurity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Gini Index</a:t>
            </a:r>
          </a:p>
          <a:p>
            <a:endParaRPr lang="en-US" altLang="id-ID"/>
          </a:p>
          <a:p>
            <a:r>
              <a:rPr lang="en-US" altLang="id-ID"/>
              <a:t>Entropy</a:t>
            </a:r>
          </a:p>
          <a:p>
            <a:endParaRPr lang="en-US" altLang="id-ID"/>
          </a:p>
          <a:p>
            <a:r>
              <a:rPr lang="en-US" altLang="id-ID"/>
              <a:t>Misclassification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24935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How to Find the Best Split</a:t>
            </a:r>
          </a:p>
        </p:txBody>
      </p:sp>
      <p:sp>
        <p:nvSpPr>
          <p:cNvPr id="924676" name="Oval 4"/>
          <p:cNvSpPr>
            <a:spLocks noChangeArrowheads="1"/>
          </p:cNvSpPr>
          <p:nvPr/>
        </p:nvSpPr>
        <p:spPr bwMode="auto">
          <a:xfrm>
            <a:off x="8001000" y="1828801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000000"/>
                </a:solidFill>
                <a:latin typeface="Times New Roman" panose="02020603050405020304" pitchFamily="18" charset="0"/>
              </a:rPr>
              <a:t>B?</a:t>
            </a:r>
            <a:endParaRPr lang="en-US" altLang="id-ID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4677" name="Line 5"/>
          <p:cNvSpPr>
            <a:spLocks noChangeShapeType="1"/>
          </p:cNvSpPr>
          <p:nvPr/>
        </p:nvSpPr>
        <p:spPr bwMode="auto">
          <a:xfrm flipH="1">
            <a:off x="7426326" y="22860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4678" name="Line 6"/>
          <p:cNvSpPr>
            <a:spLocks noChangeShapeType="1"/>
          </p:cNvSpPr>
          <p:nvPr/>
        </p:nvSpPr>
        <p:spPr bwMode="auto">
          <a:xfrm>
            <a:off x="8534401" y="22860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4679" name="Text Box 7"/>
          <p:cNvSpPr txBox="1">
            <a:spLocks noChangeArrowheads="1"/>
          </p:cNvSpPr>
          <p:nvPr/>
        </p:nvSpPr>
        <p:spPr bwMode="auto">
          <a:xfrm>
            <a:off x="7153275" y="240188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924680" name="Text Box 8"/>
          <p:cNvSpPr txBox="1">
            <a:spLocks noChangeArrowheads="1"/>
          </p:cNvSpPr>
          <p:nvPr/>
        </p:nvSpPr>
        <p:spPr bwMode="auto">
          <a:xfrm>
            <a:off x="9642475" y="24018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924681" name="Rectangle 9"/>
          <p:cNvSpPr>
            <a:spLocks noChangeArrowheads="1"/>
          </p:cNvSpPr>
          <p:nvPr/>
        </p:nvSpPr>
        <p:spPr bwMode="auto">
          <a:xfrm>
            <a:off x="7010401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Node N3</a:t>
            </a:r>
          </a:p>
        </p:txBody>
      </p:sp>
      <p:sp>
        <p:nvSpPr>
          <p:cNvPr id="924682" name="Rectangle 10"/>
          <p:cNvSpPr>
            <a:spLocks noChangeArrowheads="1"/>
          </p:cNvSpPr>
          <p:nvPr/>
        </p:nvSpPr>
        <p:spPr bwMode="auto">
          <a:xfrm>
            <a:off x="9197976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Node N4</a:t>
            </a:r>
          </a:p>
        </p:txBody>
      </p:sp>
      <p:sp>
        <p:nvSpPr>
          <p:cNvPr id="924683" name="Oval 11"/>
          <p:cNvSpPr>
            <a:spLocks noChangeArrowheads="1"/>
          </p:cNvSpPr>
          <p:nvPr/>
        </p:nvSpPr>
        <p:spPr bwMode="auto">
          <a:xfrm>
            <a:off x="2971800" y="1752601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000000"/>
                </a:solidFill>
                <a:latin typeface="Times New Roman" panose="02020603050405020304" pitchFamily="18" charset="0"/>
              </a:rPr>
              <a:t>A?</a:t>
            </a:r>
            <a:endParaRPr lang="en-US" altLang="id-ID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4684" name="Line 12"/>
          <p:cNvSpPr>
            <a:spLocks noChangeShapeType="1"/>
          </p:cNvSpPr>
          <p:nvPr/>
        </p:nvSpPr>
        <p:spPr bwMode="auto">
          <a:xfrm flipH="1">
            <a:off x="2397126" y="22098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4685" name="Line 13"/>
          <p:cNvSpPr>
            <a:spLocks noChangeShapeType="1"/>
          </p:cNvSpPr>
          <p:nvPr/>
        </p:nvSpPr>
        <p:spPr bwMode="auto">
          <a:xfrm>
            <a:off x="3505201" y="22098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4686" name="Text Box 14"/>
          <p:cNvSpPr txBox="1">
            <a:spLocks noChangeArrowheads="1"/>
          </p:cNvSpPr>
          <p:nvPr/>
        </p:nvSpPr>
        <p:spPr bwMode="auto">
          <a:xfrm>
            <a:off x="2124075" y="232568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924687" name="Text Box 15"/>
          <p:cNvSpPr txBox="1">
            <a:spLocks noChangeArrowheads="1"/>
          </p:cNvSpPr>
          <p:nvPr/>
        </p:nvSpPr>
        <p:spPr bwMode="auto">
          <a:xfrm>
            <a:off x="4613275" y="23256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924688" name="Rectangle 16"/>
          <p:cNvSpPr>
            <a:spLocks noChangeArrowheads="1"/>
          </p:cNvSpPr>
          <p:nvPr/>
        </p:nvSpPr>
        <p:spPr bwMode="auto">
          <a:xfrm>
            <a:off x="1981201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924689" name="Rectangle 17"/>
          <p:cNvSpPr>
            <a:spLocks noChangeArrowheads="1"/>
          </p:cNvSpPr>
          <p:nvPr/>
        </p:nvSpPr>
        <p:spPr bwMode="auto">
          <a:xfrm>
            <a:off x="4168776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Node N2</a:t>
            </a:r>
          </a:p>
        </p:txBody>
      </p:sp>
      <p:sp>
        <p:nvSpPr>
          <p:cNvPr id="924690" name="Text Box 18"/>
          <p:cNvSpPr txBox="1">
            <a:spLocks noChangeArrowheads="1"/>
          </p:cNvSpPr>
          <p:nvPr/>
        </p:nvSpPr>
        <p:spPr bwMode="auto">
          <a:xfrm>
            <a:off x="3429000" y="1066801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b="1">
                <a:solidFill>
                  <a:srgbClr val="000000"/>
                </a:solidFill>
                <a:latin typeface="Arial" panose="020B0604020202020204" pitchFamily="34" charset="0"/>
              </a:rPr>
              <a:t>Before Splitting:</a:t>
            </a:r>
          </a:p>
        </p:txBody>
      </p:sp>
      <p:graphicFrame>
        <p:nvGraphicFramePr>
          <p:cNvPr id="924692" name="Object 20"/>
          <p:cNvGraphicFramePr>
            <a:graphicFrameLocks noGrp="1" noChangeAspect="1"/>
          </p:cNvGraphicFramePr>
          <p:nvPr>
            <p:ph idx="1"/>
          </p:nvPr>
        </p:nvGraphicFramePr>
        <p:xfrm>
          <a:off x="1600200" y="3581400"/>
          <a:ext cx="167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Document" r:id="rId3" imgW="3317490" imgH="1395377" progId="Word.Document.8">
                  <p:embed/>
                </p:oleObj>
              </mc:Choice>
              <mc:Fallback>
                <p:oleObj name="Document" r:id="rId3" imgW="3317490" imgH="1395377" progId="Word.Document.8">
                  <p:embed/>
                  <p:pic>
                    <p:nvPicPr>
                      <p:cNvPr id="9246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1400"/>
                        <a:ext cx="1676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99" name="Object 27"/>
          <p:cNvGraphicFramePr>
            <a:graphicFrameLocks noChangeAspect="1"/>
          </p:cNvGraphicFramePr>
          <p:nvPr/>
        </p:nvGraphicFramePr>
        <p:xfrm>
          <a:off x="3890963" y="3586164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Document" r:id="rId5" imgW="3325066" imgH="1394657" progId="Word.Document.8">
                  <p:embed/>
                </p:oleObj>
              </mc:Choice>
              <mc:Fallback>
                <p:oleObj name="Document" r:id="rId5" imgW="3325066" imgH="1394657" progId="Word.Document.8">
                  <p:embed/>
                  <p:pic>
                    <p:nvPicPr>
                      <p:cNvPr id="9246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586164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0" name="Object 28"/>
          <p:cNvGraphicFramePr>
            <a:graphicFrameLocks noChangeAspect="1"/>
          </p:cNvGraphicFramePr>
          <p:nvPr/>
        </p:nvGraphicFramePr>
        <p:xfrm>
          <a:off x="6629400" y="3581400"/>
          <a:ext cx="167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Document" r:id="rId7" imgW="3325066" imgH="1394657" progId="Word.Document.8">
                  <p:embed/>
                </p:oleObj>
              </mc:Choice>
              <mc:Fallback>
                <p:oleObj name="Document" r:id="rId7" imgW="3325066" imgH="1394657" progId="Word.Document.8">
                  <p:embed/>
                  <p:pic>
                    <p:nvPicPr>
                      <p:cNvPr id="9247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581400"/>
                        <a:ext cx="1676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1" name="Object 29"/>
          <p:cNvGraphicFramePr>
            <a:graphicFrameLocks noChangeAspect="1"/>
          </p:cNvGraphicFramePr>
          <p:nvPr/>
        </p:nvGraphicFramePr>
        <p:xfrm>
          <a:off x="8915401" y="3586164"/>
          <a:ext cx="16351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Document" r:id="rId9" imgW="3332642" imgH="1394657" progId="Word.Document.8">
                  <p:embed/>
                </p:oleObj>
              </mc:Choice>
              <mc:Fallback>
                <p:oleObj name="Document" r:id="rId9" imgW="3332642" imgH="1394657" progId="Word.Document.8">
                  <p:embed/>
                  <p:pic>
                    <p:nvPicPr>
                      <p:cNvPr id="9247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1" y="3586164"/>
                        <a:ext cx="16351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05" name="Object 33"/>
          <p:cNvGraphicFramePr>
            <a:graphicFrameLocks noChangeAspect="1"/>
          </p:cNvGraphicFramePr>
          <p:nvPr/>
        </p:nvGraphicFramePr>
        <p:xfrm>
          <a:off x="5486400" y="1066800"/>
          <a:ext cx="1595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Document" r:id="rId11" imgW="3332642" imgH="1394657" progId="Word.Document.8">
                  <p:embed/>
                </p:oleObj>
              </mc:Choice>
              <mc:Fallback>
                <p:oleObj name="Document" r:id="rId11" imgW="3332642" imgH="1394657" progId="Word.Document.8">
                  <p:embed/>
                  <p:pic>
                    <p:nvPicPr>
                      <p:cNvPr id="9247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66800"/>
                        <a:ext cx="1595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722" name="Group 50"/>
          <p:cNvGrpSpPr>
            <a:grpSpLocks/>
          </p:cNvGrpSpPr>
          <p:nvPr/>
        </p:nvGrpSpPr>
        <p:grpSpPr bwMode="auto">
          <a:xfrm>
            <a:off x="7239000" y="1066801"/>
            <a:ext cx="1295400" cy="396875"/>
            <a:chOff x="3600" y="768"/>
            <a:chExt cx="816" cy="250"/>
          </a:xfrm>
        </p:grpSpPr>
        <p:sp>
          <p:nvSpPr>
            <p:cNvPr id="924706" name="Line 34"/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4707" name="Text Box 35"/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id-ID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M0</a:t>
              </a:r>
            </a:p>
          </p:txBody>
        </p:sp>
      </p:grpSp>
      <p:grpSp>
        <p:nvGrpSpPr>
          <p:cNvPr id="924720" name="Group 48"/>
          <p:cNvGrpSpPr>
            <a:grpSpLocks/>
          </p:cNvGrpSpPr>
          <p:nvPr/>
        </p:nvGrpSpPr>
        <p:grpSpPr bwMode="auto">
          <a:xfrm>
            <a:off x="2133600" y="4343401"/>
            <a:ext cx="8001000" cy="854075"/>
            <a:chOff x="384" y="2832"/>
            <a:chExt cx="5040" cy="538"/>
          </a:xfrm>
        </p:grpSpPr>
        <p:sp>
          <p:nvSpPr>
            <p:cNvPr id="924708" name="Text Box 36"/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id-ID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M1</a:t>
              </a:r>
            </a:p>
          </p:txBody>
        </p:sp>
        <p:sp>
          <p:nvSpPr>
            <p:cNvPr id="924709" name="Text Box 37"/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id-ID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M2</a:t>
              </a:r>
            </a:p>
          </p:txBody>
        </p:sp>
        <p:sp>
          <p:nvSpPr>
            <p:cNvPr id="924710" name="Text Box 38"/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id-ID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M3</a:t>
              </a:r>
            </a:p>
          </p:txBody>
        </p:sp>
        <p:sp>
          <p:nvSpPr>
            <p:cNvPr id="924711" name="Text Box 39"/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id-ID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M4</a:t>
              </a:r>
            </a:p>
          </p:txBody>
        </p:sp>
        <p:sp>
          <p:nvSpPr>
            <p:cNvPr id="924712" name="Line 40"/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4713" name="Line 41"/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4714" name="Line 42"/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4715" name="Line 43"/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24721" name="Group 49"/>
          <p:cNvGrpSpPr>
            <a:grpSpLocks/>
          </p:cNvGrpSpPr>
          <p:nvPr/>
        </p:nvGrpSpPr>
        <p:grpSpPr bwMode="auto">
          <a:xfrm>
            <a:off x="2286000" y="5257801"/>
            <a:ext cx="7620000" cy="777875"/>
            <a:chOff x="480" y="3408"/>
            <a:chExt cx="4800" cy="490"/>
          </a:xfrm>
        </p:grpSpPr>
        <p:sp>
          <p:nvSpPr>
            <p:cNvPr id="924716" name="AutoShape 44"/>
            <p:cNvSpPr>
              <a:spLocks/>
            </p:cNvSpPr>
            <p:nvPr/>
          </p:nvSpPr>
          <p:spPr bwMode="auto">
            <a:xfrm rot="162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4717" name="AutoShape 45"/>
            <p:cNvSpPr>
              <a:spLocks/>
            </p:cNvSpPr>
            <p:nvPr/>
          </p:nvSpPr>
          <p:spPr bwMode="auto">
            <a:xfrm rot="162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4718" name="Text Box 46"/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id-ID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M12</a:t>
              </a:r>
            </a:p>
          </p:txBody>
        </p:sp>
        <p:sp>
          <p:nvSpPr>
            <p:cNvPr id="924719" name="Text Box 47"/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id-ID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M34</a:t>
              </a:r>
            </a:p>
          </p:txBody>
        </p:sp>
      </p:grpSp>
      <p:sp>
        <p:nvSpPr>
          <p:cNvPr id="924723" name="Text Box 51"/>
          <p:cNvSpPr txBox="1">
            <a:spLocks noChangeArrowheads="1"/>
          </p:cNvSpPr>
          <p:nvPr/>
        </p:nvSpPr>
        <p:spPr bwMode="auto">
          <a:xfrm>
            <a:off x="4343400" y="5927726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Gain = M0 – M12 vs  M0 – M34</a:t>
            </a:r>
          </a:p>
        </p:txBody>
      </p:sp>
    </p:spTree>
    <p:extLst>
      <p:ext uri="{BB962C8B-B14F-4D97-AF65-F5344CB8AC3E}">
        <p14:creationId xmlns:p14="http://schemas.microsoft.com/office/powerpoint/2010/main" val="61648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Measure of Impurity: GINI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3" y="1143000"/>
            <a:ext cx="83185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/>
              <a:t>Gini Index for a given node t :</a:t>
            </a:r>
          </a:p>
          <a:p>
            <a:pPr>
              <a:lnSpc>
                <a:spcPct val="90000"/>
              </a:lnSpc>
            </a:pPr>
            <a:endParaRPr lang="en-US" altLang="id-ID" sz="200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200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80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000"/>
              <a:t/>
            </a:r>
            <a:br>
              <a:rPr lang="en-US" altLang="id-ID" sz="2000"/>
            </a:br>
            <a:r>
              <a:rPr lang="en-US" altLang="id-ID" sz="2000"/>
              <a:t>(NOTE: </a:t>
            </a:r>
            <a:r>
              <a:rPr lang="en-US" altLang="id-ID" sz="2000" i="1">
                <a:latin typeface="Times New Roman" panose="02020603050405020304" pitchFamily="18" charset="0"/>
              </a:rPr>
              <a:t>p( j | t) </a:t>
            </a:r>
            <a:r>
              <a:rPr lang="en-US" altLang="id-ID" sz="2000"/>
              <a:t>is the relative frequency of class j at node t).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800"/>
          </a:p>
          <a:p>
            <a:pPr lvl="1">
              <a:lnSpc>
                <a:spcPct val="90000"/>
              </a:lnSpc>
            </a:pPr>
            <a:r>
              <a:rPr lang="en-US" altLang="id-ID" sz="2400"/>
              <a:t>Maximum (1 - 1/n</a:t>
            </a:r>
            <a:r>
              <a:rPr lang="en-US" altLang="id-ID" sz="2400" baseline="-25000"/>
              <a:t>c</a:t>
            </a:r>
            <a:r>
              <a:rPr lang="en-US" altLang="id-ID" sz="2400"/>
              <a:t>) when records are equally distributed among all classes, implying least interesting information</a:t>
            </a:r>
          </a:p>
          <a:p>
            <a:pPr lvl="1">
              <a:lnSpc>
                <a:spcPct val="90000"/>
              </a:lnSpc>
            </a:pPr>
            <a:r>
              <a:rPr lang="en-US" altLang="id-ID" sz="2400"/>
              <a:t>Minimum (0.0) when all records belong to one class, implying most interesting information</a:t>
            </a:r>
            <a:endParaRPr lang="en-US" altLang="id-ID" sz="2400" baseline="-25000"/>
          </a:p>
        </p:txBody>
      </p:sp>
      <p:graphicFrame>
        <p:nvGraphicFramePr>
          <p:cNvPr id="816132" name="Object 4"/>
          <p:cNvGraphicFramePr>
            <a:graphicFrameLocks noChangeAspect="1"/>
          </p:cNvGraphicFramePr>
          <p:nvPr/>
        </p:nvGraphicFramePr>
        <p:xfrm>
          <a:off x="4267200" y="1778000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Equation" r:id="rId3" imgW="1612800" imgH="355320" progId="Equation.3">
                  <p:embed/>
                </p:oleObj>
              </mc:Choice>
              <mc:Fallback>
                <p:oleObj name="Equation" r:id="rId3" imgW="1612800" imgH="355320" progId="Equation.3">
                  <p:embed/>
                  <p:pic>
                    <p:nvPicPr>
                      <p:cNvPr id="816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78000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3" name="Object 5"/>
          <p:cNvGraphicFramePr>
            <a:graphicFrameLocks noChangeAspect="1"/>
          </p:cNvGraphicFramePr>
          <p:nvPr/>
        </p:nvGraphicFramePr>
        <p:xfrm>
          <a:off x="28194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Document" r:id="rId5" imgW="3285000" imgH="1969920" progId="Word.Document.8">
                  <p:embed/>
                </p:oleObj>
              </mc:Choice>
              <mc:Fallback>
                <p:oleObj name="Document" r:id="rId5" imgW="3285000" imgH="1969920" progId="Word.Document.8">
                  <p:embed/>
                  <p:pic>
                    <p:nvPicPr>
                      <p:cNvPr id="816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4" name="Object 6"/>
          <p:cNvGraphicFramePr>
            <a:graphicFrameLocks noChangeAspect="1"/>
          </p:cNvGraphicFramePr>
          <p:nvPr/>
        </p:nvGraphicFramePr>
        <p:xfrm>
          <a:off x="60960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Document" r:id="rId7" imgW="3285000" imgH="1969920" progId="Word.Document.8">
                  <p:embed/>
                </p:oleObj>
              </mc:Choice>
              <mc:Fallback>
                <p:oleObj name="Document" r:id="rId7" imgW="3285000" imgH="1969920" progId="Word.Document.8">
                  <p:embed/>
                  <p:pic>
                    <p:nvPicPr>
                      <p:cNvPr id="816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5" name="Object 7"/>
          <p:cNvGraphicFramePr>
            <a:graphicFrameLocks noChangeAspect="1"/>
          </p:cNvGraphicFramePr>
          <p:nvPr/>
        </p:nvGraphicFramePr>
        <p:xfrm>
          <a:off x="77724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Document" r:id="rId9" imgW="3285000" imgH="1969920" progId="Word.Document.8">
                  <p:embed/>
                </p:oleObj>
              </mc:Choice>
              <mc:Fallback>
                <p:oleObj name="Document" r:id="rId9" imgW="3285000" imgH="1969920" progId="Word.Document.8">
                  <p:embed/>
                  <p:pic>
                    <p:nvPicPr>
                      <p:cNvPr id="816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6" name="Object 8"/>
          <p:cNvGraphicFramePr>
            <a:graphicFrameLocks noChangeAspect="1"/>
          </p:cNvGraphicFramePr>
          <p:nvPr/>
        </p:nvGraphicFramePr>
        <p:xfrm>
          <a:off x="44958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Document" r:id="rId11" imgW="3285000" imgH="1969920" progId="Word.Document.8">
                  <p:embed/>
                </p:oleObj>
              </mc:Choice>
              <mc:Fallback>
                <p:oleObj name="Document" r:id="rId11" imgW="3285000" imgH="1969920" progId="Word.Document.8">
                  <p:embed/>
                  <p:pic>
                    <p:nvPicPr>
                      <p:cNvPr id="8161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4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Examples for computing GINI</a:t>
            </a:r>
          </a:p>
        </p:txBody>
      </p:sp>
      <p:graphicFrame>
        <p:nvGraphicFramePr>
          <p:cNvPr id="860165" name="Object 5"/>
          <p:cNvGraphicFramePr>
            <a:graphicFrameLocks noChangeAspect="1"/>
          </p:cNvGraphicFramePr>
          <p:nvPr/>
        </p:nvGraphicFramePr>
        <p:xfrm>
          <a:off x="1981200" y="2339976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Document" r:id="rId3" imgW="3239280" imgH="1357560" progId="Word.Document.8">
                  <p:embed/>
                </p:oleObj>
              </mc:Choice>
              <mc:Fallback>
                <p:oleObj name="Document" r:id="rId3" imgW="3239280" imgH="1357560" progId="Word.Document.8">
                  <p:embed/>
                  <p:pic>
                    <p:nvPicPr>
                      <p:cNvPr id="8601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39976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6" name="Object 6"/>
          <p:cNvGraphicFramePr>
            <a:graphicFrameLocks noChangeAspect="1"/>
          </p:cNvGraphicFramePr>
          <p:nvPr/>
        </p:nvGraphicFramePr>
        <p:xfrm>
          <a:off x="2057400" y="5181601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Document" r:id="rId5" imgW="3239280" imgH="1381680" progId="Word.Document.8">
                  <p:embed/>
                </p:oleObj>
              </mc:Choice>
              <mc:Fallback>
                <p:oleObj name="Document" r:id="rId5" imgW="3239280" imgH="1381680" progId="Word.Document.8">
                  <p:embed/>
                  <p:pic>
                    <p:nvPicPr>
                      <p:cNvPr id="8601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81601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8" name="Object 8"/>
          <p:cNvGraphicFramePr>
            <a:graphicFrameLocks noChangeAspect="1"/>
          </p:cNvGraphicFramePr>
          <p:nvPr/>
        </p:nvGraphicFramePr>
        <p:xfrm>
          <a:off x="20574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Document" r:id="rId7" imgW="3239280" imgH="1357560" progId="Word.Document.8">
                  <p:embed/>
                </p:oleObj>
              </mc:Choice>
              <mc:Fallback>
                <p:oleObj name="Document" r:id="rId7" imgW="3239280" imgH="1357560" progId="Word.Document.8">
                  <p:embed/>
                  <p:pic>
                    <p:nvPicPr>
                      <p:cNvPr id="8601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70" name="Text Box 10"/>
          <p:cNvSpPr txBox="1">
            <a:spLocks noChangeArrowheads="1"/>
          </p:cNvSpPr>
          <p:nvPr/>
        </p:nvSpPr>
        <p:spPr bwMode="auto">
          <a:xfrm>
            <a:off x="4572000" y="2339976"/>
            <a:ext cx="518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P(C1) = 0/6 = 0     P(C2) = 6/6 = 1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Gini = 1 – P(C1)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P(C2)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= 1 – 0 – 1 = 0 </a:t>
            </a:r>
          </a:p>
        </p:txBody>
      </p:sp>
      <p:graphicFrame>
        <p:nvGraphicFramePr>
          <p:cNvPr id="860171" name="Object 11"/>
          <p:cNvGraphicFramePr>
            <a:graphicFrameLocks noChangeAspect="1"/>
          </p:cNvGraphicFramePr>
          <p:nvPr/>
        </p:nvGraphicFramePr>
        <p:xfrm>
          <a:off x="4114800" y="1219200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9" imgW="1612800" imgH="355320" progId="Equation.3">
                  <p:embed/>
                </p:oleObj>
              </mc:Choice>
              <mc:Fallback>
                <p:oleObj name="Equation" r:id="rId9" imgW="1612800" imgH="355320" progId="Equation.3">
                  <p:embed/>
                  <p:pic>
                    <p:nvPicPr>
                      <p:cNvPr id="8601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19200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72" name="Text Box 12"/>
          <p:cNvSpPr txBox="1">
            <a:spLocks noChangeArrowheads="1"/>
          </p:cNvSpPr>
          <p:nvPr/>
        </p:nvSpPr>
        <p:spPr bwMode="auto">
          <a:xfrm>
            <a:off x="4648200" y="3817939"/>
            <a:ext cx="518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P(C1) = 1/6          P(C2) = 5/6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Gini = 1 – (1/6)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(5/6)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= 0.278</a:t>
            </a:r>
          </a:p>
        </p:txBody>
      </p:sp>
      <p:sp>
        <p:nvSpPr>
          <p:cNvPr id="860173" name="Text Box 13"/>
          <p:cNvSpPr txBox="1">
            <a:spLocks noChangeArrowheads="1"/>
          </p:cNvSpPr>
          <p:nvPr/>
        </p:nvSpPr>
        <p:spPr bwMode="auto">
          <a:xfrm>
            <a:off x="4648200" y="5105401"/>
            <a:ext cx="5181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P(C1) = 2/6          P(C2) = 4/6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Gini = 1 – (2/6)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(4/6)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= 0.444</a:t>
            </a:r>
          </a:p>
        </p:txBody>
      </p:sp>
    </p:spTree>
    <p:extLst>
      <p:ext uri="{BB962C8B-B14F-4D97-AF65-F5344CB8AC3E}">
        <p14:creationId xmlns:p14="http://schemas.microsoft.com/office/powerpoint/2010/main" val="8643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Splitting Based on GINI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143000"/>
            <a:ext cx="8382000" cy="4438650"/>
          </a:xfrm>
        </p:spPr>
        <p:txBody>
          <a:bodyPr/>
          <a:lstStyle/>
          <a:p>
            <a:pPr marL="342900" indent="-342900"/>
            <a:r>
              <a:rPr lang="en-US" altLang="id-ID" sz="2400"/>
              <a:t>Used in CART, SLIQ, SPRINT.</a:t>
            </a:r>
          </a:p>
          <a:p>
            <a:pPr marL="342900" indent="-342900"/>
            <a:r>
              <a:rPr lang="en-US" altLang="id-ID" sz="2400"/>
              <a:t>When a node p is split into k partitions (children), the quality of split is computed as,</a:t>
            </a:r>
          </a:p>
          <a:p>
            <a:pPr marL="342900" indent="-342900"/>
            <a:endParaRPr lang="en-US" altLang="id-ID" sz="2400"/>
          </a:p>
          <a:p>
            <a:pPr marL="342900" indent="-342900"/>
            <a:endParaRPr lang="en-US" altLang="id-ID" sz="2400"/>
          </a:p>
          <a:p>
            <a:pPr marL="342900" indent="-342900">
              <a:buNone/>
            </a:pPr>
            <a:r>
              <a:rPr lang="en-US" altLang="id-ID" sz="2400"/>
              <a:t>	</a:t>
            </a:r>
          </a:p>
          <a:p>
            <a:pPr marL="342900" indent="-342900">
              <a:buNone/>
            </a:pPr>
            <a:endParaRPr lang="en-US" altLang="id-ID" sz="2400"/>
          </a:p>
          <a:p>
            <a:pPr marL="342900" indent="-342900">
              <a:buNone/>
            </a:pPr>
            <a:r>
              <a:rPr lang="en-US" altLang="id-ID" sz="2400"/>
              <a:t>	where,	n</a:t>
            </a:r>
            <a:r>
              <a:rPr lang="en-US" altLang="id-ID" sz="2400" baseline="-25000"/>
              <a:t>i</a:t>
            </a:r>
            <a:r>
              <a:rPr lang="en-US" altLang="id-ID" sz="2400"/>
              <a:t> = number of records at child i,</a:t>
            </a:r>
          </a:p>
          <a:p>
            <a:pPr marL="342900" indent="-342900">
              <a:buNone/>
            </a:pPr>
            <a:r>
              <a:rPr lang="en-US" altLang="id-ID" sz="2400"/>
              <a:t>    			n</a:t>
            </a:r>
            <a:r>
              <a:rPr lang="en-US" altLang="id-ID" sz="2400" baseline="-25000"/>
              <a:t> </a:t>
            </a:r>
            <a:r>
              <a:rPr lang="en-US" altLang="id-ID" sz="2400"/>
              <a:t> = number of records at node p.</a:t>
            </a:r>
            <a:endParaRPr lang="en-US" altLang="id-ID" sz="3200"/>
          </a:p>
        </p:txBody>
      </p:sp>
      <p:graphicFrame>
        <p:nvGraphicFramePr>
          <p:cNvPr id="817156" name="Object 4"/>
          <p:cNvGraphicFramePr>
            <a:graphicFrameLocks noChangeAspect="1"/>
          </p:cNvGraphicFramePr>
          <p:nvPr/>
        </p:nvGraphicFramePr>
        <p:xfrm>
          <a:off x="4191000" y="2590800"/>
          <a:ext cx="3886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3" imgW="1511280" imgH="431640" progId="Equation.3">
                  <p:embed/>
                </p:oleObj>
              </mc:Choice>
              <mc:Fallback>
                <p:oleObj name="Equation" r:id="rId3" imgW="1511280" imgH="431640" progId="Equation.3">
                  <p:embed/>
                  <p:pic>
                    <p:nvPicPr>
                      <p:cNvPr id="817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590800"/>
                        <a:ext cx="3886200" cy="1104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67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altLang="id-ID" dirty="0"/>
              <a:t>Binary Attributes: Computing GINI Index</a:t>
            </a:r>
          </a:p>
        </p:txBody>
      </p:sp>
      <p:sp>
        <p:nvSpPr>
          <p:cNvPr id="911363" name="Rectangle 3"/>
          <p:cNvSpPr>
            <a:spLocks noChangeArrowheads="1"/>
          </p:cNvSpPr>
          <p:nvPr/>
        </p:nvSpPr>
        <p:spPr bwMode="auto">
          <a:xfrm>
            <a:off x="1828800" y="1143001"/>
            <a:ext cx="8178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/>
            <a:r>
              <a:rPr lang="en-US" altLang="id-ID">
                <a:solidFill>
                  <a:srgbClr val="000000"/>
                </a:solidFill>
              </a:rPr>
              <a:t>Splits into two partitions</a:t>
            </a:r>
          </a:p>
          <a:p>
            <a:pPr eaLnBrk="0" fontAlgn="base" hangingPunct="0"/>
            <a:r>
              <a:rPr lang="en-US" altLang="id-ID">
                <a:solidFill>
                  <a:srgbClr val="000000"/>
                </a:solidFill>
              </a:rPr>
              <a:t>Effect of Weighing partitions: </a:t>
            </a:r>
          </a:p>
          <a:p>
            <a:pPr lvl="1" eaLnBrk="0" fontAlgn="base" hangingPunct="0"/>
            <a:r>
              <a:rPr lang="en-US" altLang="id-ID">
                <a:solidFill>
                  <a:srgbClr val="000000"/>
                </a:solidFill>
              </a:rPr>
              <a:t>Larger and Purer Partitions are sought for.</a:t>
            </a:r>
          </a:p>
        </p:txBody>
      </p:sp>
      <p:sp>
        <p:nvSpPr>
          <p:cNvPr id="911364" name="Oval 4"/>
          <p:cNvSpPr>
            <a:spLocks noChangeArrowheads="1"/>
          </p:cNvSpPr>
          <p:nvPr/>
        </p:nvSpPr>
        <p:spPr bwMode="auto">
          <a:xfrm>
            <a:off x="5181600" y="2862264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000000"/>
                </a:solidFill>
                <a:latin typeface="Times New Roman" panose="02020603050405020304" pitchFamily="18" charset="0"/>
              </a:rPr>
              <a:t>B?</a:t>
            </a:r>
            <a:endParaRPr lang="en-US" altLang="id-ID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65" name="Line 5"/>
          <p:cNvSpPr>
            <a:spLocks noChangeShapeType="1"/>
          </p:cNvSpPr>
          <p:nvPr/>
        </p:nvSpPr>
        <p:spPr bwMode="auto">
          <a:xfrm flipH="1">
            <a:off x="4606926" y="3319464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366" name="Line 6"/>
          <p:cNvSpPr>
            <a:spLocks noChangeShapeType="1"/>
          </p:cNvSpPr>
          <p:nvPr/>
        </p:nvSpPr>
        <p:spPr bwMode="auto">
          <a:xfrm>
            <a:off x="5715001" y="3319464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367" name="Text Box 7"/>
          <p:cNvSpPr txBox="1">
            <a:spLocks noChangeArrowheads="1"/>
          </p:cNvSpPr>
          <p:nvPr/>
        </p:nvSpPr>
        <p:spPr bwMode="auto">
          <a:xfrm>
            <a:off x="4333875" y="3435351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911368" name="Text Box 8"/>
          <p:cNvSpPr txBox="1">
            <a:spLocks noChangeArrowheads="1"/>
          </p:cNvSpPr>
          <p:nvPr/>
        </p:nvSpPr>
        <p:spPr bwMode="auto">
          <a:xfrm>
            <a:off x="6823075" y="3435351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911369" name="Rectangle 9"/>
          <p:cNvSpPr>
            <a:spLocks noChangeArrowheads="1"/>
          </p:cNvSpPr>
          <p:nvPr/>
        </p:nvSpPr>
        <p:spPr bwMode="auto">
          <a:xfrm>
            <a:off x="4191001" y="4044951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911370" name="Rectangle 10"/>
          <p:cNvSpPr>
            <a:spLocks noChangeArrowheads="1"/>
          </p:cNvSpPr>
          <p:nvPr/>
        </p:nvSpPr>
        <p:spPr bwMode="auto">
          <a:xfrm>
            <a:off x="6378576" y="4044951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911371" name="Object 11"/>
          <p:cNvGraphicFramePr>
            <a:graphicFrameLocks noChangeAspect="1"/>
          </p:cNvGraphicFramePr>
          <p:nvPr/>
        </p:nvGraphicFramePr>
        <p:xfrm>
          <a:off x="8077200" y="2590800"/>
          <a:ext cx="19812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Document" r:id="rId3" imgW="3177000" imgH="3053520" progId="Word.Document.8">
                  <p:embed/>
                </p:oleObj>
              </mc:Choice>
              <mc:Fallback>
                <p:oleObj name="Document" r:id="rId3" imgW="3177000" imgH="3053520" progId="Word.Document.8">
                  <p:embed/>
                  <p:pic>
                    <p:nvPicPr>
                      <p:cNvPr id="9113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590800"/>
                        <a:ext cx="19812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72" name="Object 12"/>
          <p:cNvGraphicFramePr>
            <a:graphicFrameLocks noChangeAspect="1"/>
          </p:cNvGraphicFramePr>
          <p:nvPr/>
        </p:nvGraphicFramePr>
        <p:xfrm>
          <a:off x="4800600" y="4648201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Document" r:id="rId5" imgW="3265920" imgH="2548080" progId="Word.Document.8">
                  <p:embed/>
                </p:oleObj>
              </mc:Choice>
              <mc:Fallback>
                <p:oleObj name="Document" r:id="rId5" imgW="3265920" imgH="2548080" progId="Word.Document.8">
                  <p:embed/>
                  <p:pic>
                    <p:nvPicPr>
                      <p:cNvPr id="9113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48201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73" name="Text Box 13"/>
          <p:cNvSpPr txBox="1">
            <a:spLocks noChangeArrowheads="1"/>
          </p:cNvSpPr>
          <p:nvPr/>
        </p:nvSpPr>
        <p:spPr bwMode="auto">
          <a:xfrm>
            <a:off x="1905000" y="4191001"/>
            <a:ext cx="24384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Gini(N1)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1 – (5/6)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(2/6)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0.194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Gini(N2)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1 – (1/6)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(4/6)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0.528</a:t>
            </a:r>
          </a:p>
        </p:txBody>
      </p:sp>
      <p:sp>
        <p:nvSpPr>
          <p:cNvPr id="911374" name="Text Box 14"/>
          <p:cNvSpPr txBox="1">
            <a:spLocks noChangeArrowheads="1"/>
          </p:cNvSpPr>
          <p:nvPr/>
        </p:nvSpPr>
        <p:spPr bwMode="auto">
          <a:xfrm>
            <a:off x="7467600" y="4648201"/>
            <a:ext cx="2438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Gini(Children)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7/12 * 0.194 +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  5/12 * 0.528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0.333</a:t>
            </a:r>
          </a:p>
        </p:txBody>
      </p:sp>
    </p:spTree>
    <p:extLst>
      <p:ext uri="{BB962C8B-B14F-4D97-AF65-F5344CB8AC3E}">
        <p14:creationId xmlns:p14="http://schemas.microsoft.com/office/powerpoint/2010/main" val="7641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458200" cy="533400"/>
          </a:xfrm>
        </p:spPr>
        <p:txBody>
          <a:bodyPr/>
          <a:lstStyle/>
          <a:p>
            <a:r>
              <a:rPr lang="en-US" altLang="id-ID" sz="2800"/>
              <a:t>Categorical Attributes: Computing Gini Index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400"/>
              <a:t>For each distinct value, gather counts for each class in the dataset</a:t>
            </a:r>
          </a:p>
          <a:p>
            <a:r>
              <a:rPr lang="en-US" altLang="id-ID" sz="2400"/>
              <a:t>Use the count matrix to make decisions</a:t>
            </a:r>
          </a:p>
        </p:txBody>
      </p:sp>
      <p:graphicFrame>
        <p:nvGraphicFramePr>
          <p:cNvPr id="819204" name="Object 4"/>
          <p:cNvGraphicFramePr>
            <a:graphicFrameLocks noChangeAspect="1"/>
          </p:cNvGraphicFramePr>
          <p:nvPr/>
        </p:nvGraphicFramePr>
        <p:xfrm>
          <a:off x="5410200" y="3810001"/>
          <a:ext cx="26098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Document" r:id="rId3" imgW="5848560" imgH="4005360" progId="Word.Document.8">
                  <p:embed/>
                </p:oleObj>
              </mc:Choice>
              <mc:Fallback>
                <p:oleObj name="Document" r:id="rId3" imgW="5848560" imgH="4005360" progId="Word.Document.8">
                  <p:embed/>
                  <p:pic>
                    <p:nvPicPr>
                      <p:cNvPr id="819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10001"/>
                        <a:ext cx="26098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05" name="Object 5"/>
          <p:cNvGraphicFramePr>
            <a:graphicFrameLocks noChangeAspect="1"/>
          </p:cNvGraphicFramePr>
          <p:nvPr/>
        </p:nvGraphicFramePr>
        <p:xfrm>
          <a:off x="7905750" y="3810001"/>
          <a:ext cx="26098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Document" r:id="rId5" imgW="5848560" imgH="4005360" progId="Word.Document.8">
                  <p:embed/>
                </p:oleObj>
              </mc:Choice>
              <mc:Fallback>
                <p:oleObj name="Document" r:id="rId5" imgW="5848560" imgH="4005360" progId="Word.Document.8">
                  <p:embed/>
                  <p:pic>
                    <p:nvPicPr>
                      <p:cNvPr id="819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3810001"/>
                        <a:ext cx="26098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06" name="Object 6"/>
          <p:cNvGraphicFramePr>
            <a:graphicFrameLocks noChangeAspect="1"/>
          </p:cNvGraphicFramePr>
          <p:nvPr/>
        </p:nvGraphicFramePr>
        <p:xfrm>
          <a:off x="1828800" y="3810000"/>
          <a:ext cx="27447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Document" r:id="rId7" imgW="6205680" imgH="3191040" progId="Word.Document.8">
                  <p:embed/>
                </p:oleObj>
              </mc:Choice>
              <mc:Fallback>
                <p:oleObj name="Document" r:id="rId7" imgW="6205680" imgH="3191040" progId="Word.Document.8">
                  <p:embed/>
                  <p:pic>
                    <p:nvPicPr>
                      <p:cNvPr id="8192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27447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07" name="Line 7"/>
          <p:cNvSpPr>
            <a:spLocks noChangeShapeType="1"/>
          </p:cNvSpPr>
          <p:nvPr/>
        </p:nvSpPr>
        <p:spPr bwMode="auto">
          <a:xfrm flipH="1">
            <a:off x="5105400" y="2971800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208" name="Text Box 8"/>
          <p:cNvSpPr txBox="1">
            <a:spLocks noChangeArrowheads="1"/>
          </p:cNvSpPr>
          <p:nvPr/>
        </p:nvSpPr>
        <p:spPr bwMode="auto">
          <a:xfrm>
            <a:off x="2439988" y="2868614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000000"/>
                </a:solidFill>
                <a:latin typeface="Times New Roman" panose="02020603050405020304" pitchFamily="18" charset="0"/>
              </a:rPr>
              <a:t>Multi-way split</a:t>
            </a:r>
          </a:p>
        </p:txBody>
      </p:sp>
      <p:sp>
        <p:nvSpPr>
          <p:cNvPr id="819209" name="Text Box 9"/>
          <p:cNvSpPr txBox="1">
            <a:spLocks noChangeArrowheads="1"/>
          </p:cNvSpPr>
          <p:nvPr/>
        </p:nvSpPr>
        <p:spPr bwMode="auto">
          <a:xfrm>
            <a:off x="6243639" y="2868614"/>
            <a:ext cx="3138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000000"/>
                </a:solidFill>
                <a:latin typeface="Times New Roman" panose="02020603050405020304" pitchFamily="18" charset="0"/>
              </a:rPr>
              <a:t>Two-way split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000000"/>
                </a:solidFill>
                <a:latin typeface="Times New Roman" panose="02020603050405020304" pitchFamily="18" charset="0"/>
              </a:rPr>
              <a:t>(find best partition of values)</a:t>
            </a:r>
          </a:p>
        </p:txBody>
      </p:sp>
    </p:spTree>
    <p:extLst>
      <p:ext uri="{BB962C8B-B14F-4D97-AF65-F5344CB8AC3E}">
        <p14:creationId xmlns:p14="http://schemas.microsoft.com/office/powerpoint/2010/main" val="6510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No. 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270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 descr="https://s3.amazonaws.com/MLMastery/MachineLearningAlgorithms.png?__s=zmsasuyhifu2xhwcohv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81" y="0"/>
            <a:ext cx="10608219" cy="677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9000309" y="5133703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8473441" y="2116773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d-ID" dirty="0"/>
          </a:p>
        </p:txBody>
      </p:sp>
      <p:sp>
        <p:nvSpPr>
          <p:cNvPr id="7" name="Oval 6"/>
          <p:cNvSpPr/>
          <p:nvPr/>
        </p:nvSpPr>
        <p:spPr>
          <a:xfrm>
            <a:off x="2146664" y="6445398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2447109" y="6445398"/>
            <a:ext cx="2181497" cy="26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Fuzzy Systems</a:t>
            </a:r>
          </a:p>
        </p:txBody>
      </p:sp>
      <p:sp>
        <p:nvSpPr>
          <p:cNvPr id="9" name="Oval 8"/>
          <p:cNvSpPr/>
          <p:nvPr/>
        </p:nvSpPr>
        <p:spPr>
          <a:xfrm>
            <a:off x="5477692" y="3245298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8429898" y="6023797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5094520" y="6454105"/>
            <a:ext cx="300445" cy="287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5394965" y="6454105"/>
            <a:ext cx="2181497" cy="26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 Algorithms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43" y="475008"/>
            <a:ext cx="2185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 smtClean="0">
                <a:solidFill>
                  <a:srgbClr val="555555"/>
                </a:solidFill>
                <a:effectLst/>
                <a:latin typeface="Helvetica Neue"/>
              </a:rPr>
              <a:t>Mindmap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Helvetica Neue"/>
              </a:rPr>
              <a:t> By:</a:t>
            </a:r>
          </a:p>
          <a:p>
            <a:r>
              <a:rPr lang="en-US" b="0" i="0" dirty="0" smtClean="0">
                <a:solidFill>
                  <a:srgbClr val="555555"/>
                </a:solidFill>
                <a:effectLst/>
                <a:latin typeface="Helvetica Neue"/>
              </a:rPr>
              <a:t>D</a:t>
            </a:r>
            <a:r>
              <a:rPr lang="id-ID" b="0" i="0" dirty="0" smtClean="0">
                <a:solidFill>
                  <a:srgbClr val="555555"/>
                </a:solidFill>
                <a:effectLst/>
                <a:latin typeface="Helvetica Neue"/>
              </a:rPr>
              <a:t>r. Jason Brownlee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418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2800"/>
              <a:t>Continuous Attributes: Computing Gini Index</a:t>
            </a:r>
          </a:p>
        </p:txBody>
      </p:sp>
      <p:sp>
        <p:nvSpPr>
          <p:cNvPr id="8202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935164" y="1143000"/>
            <a:ext cx="499903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000"/>
              <a:t>Use Binary Decisions based on one value</a:t>
            </a:r>
          </a:p>
          <a:p>
            <a:pPr>
              <a:lnSpc>
                <a:spcPct val="90000"/>
              </a:lnSpc>
            </a:pPr>
            <a:r>
              <a:rPr lang="en-US" altLang="id-ID" sz="2000"/>
              <a:t>Several Choices for the splitting value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Number of possible splitting values </a:t>
            </a:r>
            <a:br>
              <a:rPr lang="en-US" altLang="id-ID" sz="2000"/>
            </a:br>
            <a:r>
              <a:rPr lang="en-US" altLang="id-ID" sz="2000"/>
              <a:t>= Number of distinct values</a:t>
            </a:r>
          </a:p>
          <a:p>
            <a:pPr>
              <a:lnSpc>
                <a:spcPct val="90000"/>
              </a:lnSpc>
            </a:pPr>
            <a:r>
              <a:rPr lang="en-US" altLang="id-ID" sz="2000"/>
              <a:t>Each splitting value has a count matrix associated with it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Class counts in each of the partitions, A &lt; v and A </a:t>
            </a:r>
            <a:r>
              <a:rPr lang="en-US" altLang="id-ID" sz="2000">
                <a:sym typeface="Symbol" panose="05050102010706020507" pitchFamily="18" charset="2"/>
              </a:rPr>
              <a:t></a:t>
            </a:r>
            <a:r>
              <a:rPr lang="en-US" altLang="id-ID" sz="2000"/>
              <a:t> v</a:t>
            </a:r>
          </a:p>
          <a:p>
            <a:pPr>
              <a:lnSpc>
                <a:spcPct val="90000"/>
              </a:lnSpc>
            </a:pPr>
            <a:r>
              <a:rPr lang="en-US" altLang="id-ID" sz="2000"/>
              <a:t>Simple method to choose best v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For each v, scan the database to gather count matrix and compute its Gini index</a:t>
            </a:r>
          </a:p>
          <a:p>
            <a:pPr lvl="1">
              <a:lnSpc>
                <a:spcPct val="90000"/>
              </a:lnSpc>
            </a:pPr>
            <a:r>
              <a:rPr lang="en-US" altLang="id-ID" sz="2000"/>
              <a:t>Computationally Inefficient! Repetition of work.</a:t>
            </a:r>
          </a:p>
        </p:txBody>
      </p:sp>
      <p:graphicFrame>
        <p:nvGraphicFramePr>
          <p:cNvPr id="82023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131050" y="1143000"/>
          <a:ext cx="32131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Document" r:id="rId3" imgW="5415994" imgH="5779818" progId="Word.Document.8">
                  <p:embed/>
                </p:oleObj>
              </mc:Choice>
              <mc:Fallback>
                <p:oleObj name="Document" r:id="rId3" imgW="5415994" imgH="5779818" progId="Word.Document.8">
                  <p:embed/>
                  <p:pic>
                    <p:nvPicPr>
                      <p:cNvPr id="8202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7131050" y="1143000"/>
                        <a:ext cx="32131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3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474076" y="4572000"/>
          <a:ext cx="10509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Visio" r:id="rId5" imgW="1611935" imgH="2570756" progId="Visio.Drawing.6">
                  <p:embed/>
                </p:oleObj>
              </mc:Choice>
              <mc:Fallback>
                <p:oleObj name="Visio" r:id="rId5" imgW="1611935" imgH="2570756" progId="Visio.Drawing.6">
                  <p:embed/>
                  <p:pic>
                    <p:nvPicPr>
                      <p:cNvPr id="8202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4076" y="4572000"/>
                        <a:ext cx="105092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2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id-ID" sz="2800"/>
              <a:t>Continuous Attributes: Computing Gini Index...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178800" cy="1524000"/>
          </a:xfrm>
          <a:noFill/>
          <a:ln/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id-ID" sz="2000"/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id-ID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id-ID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id-ID" sz="2000"/>
              <a:t>Choose the split position that has the least gini index</a:t>
            </a:r>
          </a:p>
        </p:txBody>
      </p:sp>
      <p:grpSp>
        <p:nvGrpSpPr>
          <p:cNvPr id="821258" name="Group 10"/>
          <p:cNvGrpSpPr>
            <a:grpSpLocks/>
          </p:cNvGrpSpPr>
          <p:nvPr/>
        </p:nvGrpSpPr>
        <p:grpSpPr bwMode="auto">
          <a:xfrm>
            <a:off x="1600200" y="3321050"/>
            <a:ext cx="9182100" cy="2622550"/>
            <a:chOff x="144" y="2360"/>
            <a:chExt cx="5784" cy="1652"/>
          </a:xfrm>
        </p:grpSpPr>
        <p:graphicFrame>
          <p:nvGraphicFramePr>
            <p:cNvPr id="821252" name="Object 4"/>
            <p:cNvGraphicFramePr>
              <a:graphicFrameLocks noChangeAspect="1"/>
            </p:cNvGraphicFramePr>
            <p:nvPr/>
          </p:nvGraphicFramePr>
          <p:xfrm>
            <a:off x="956" y="2360"/>
            <a:ext cx="4972" cy="1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4" name="Document" r:id="rId3" imgW="10585440" imgH="3557880" progId="Word.Document.8">
                    <p:embed/>
                  </p:oleObj>
                </mc:Choice>
                <mc:Fallback>
                  <p:oleObj name="Document" r:id="rId3" imgW="10585440" imgH="3557880" progId="Word.Document.8">
                    <p:embed/>
                    <p:pic>
                      <p:nvPicPr>
                        <p:cNvPr id="8212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" y="2360"/>
                          <a:ext cx="4972" cy="1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53" name="Line 5"/>
            <p:cNvSpPr>
              <a:spLocks noChangeShapeType="1"/>
            </p:cNvSpPr>
            <p:nvPr/>
          </p:nvSpPr>
          <p:spPr bwMode="auto">
            <a:xfrm>
              <a:off x="1152" y="2880"/>
              <a:ext cx="19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sz="1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821254" name="Group 6"/>
            <p:cNvGrpSpPr>
              <a:grpSpLocks/>
            </p:cNvGrpSpPr>
            <p:nvPr/>
          </p:nvGrpSpPr>
          <p:grpSpPr bwMode="auto">
            <a:xfrm>
              <a:off x="144" y="2928"/>
              <a:ext cx="1200" cy="212"/>
              <a:chOff x="144" y="2832"/>
              <a:chExt cx="1200" cy="212"/>
            </a:xfrm>
          </p:grpSpPr>
          <p:sp>
            <p:nvSpPr>
              <p:cNvPr id="821255" name="Text Box 7"/>
              <p:cNvSpPr txBox="1">
                <a:spLocks noChangeArrowheads="1"/>
              </p:cNvSpPr>
              <p:nvPr/>
            </p:nvSpPr>
            <p:spPr bwMode="auto">
              <a:xfrm>
                <a:off x="144" y="2832"/>
                <a:ext cx="100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7575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31875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0C0"/>
                  </a:buClr>
                </a:pPr>
                <a:r>
                  <a:rPr kumimoji="1" lang="en-US" altLang="id-ID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Split Positions</a:t>
                </a:r>
              </a:p>
            </p:txBody>
          </p:sp>
          <p:sp>
            <p:nvSpPr>
              <p:cNvPr id="821256" name="Line 8"/>
              <p:cNvSpPr>
                <a:spLocks noChangeShapeType="1"/>
              </p:cNvSpPr>
              <p:nvPr/>
            </p:nvSpPr>
            <p:spPr bwMode="auto">
              <a:xfrm>
                <a:off x="1152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d-ID" sz="1400" b="1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21257" name="Text Box 9"/>
            <p:cNvSpPr txBox="1">
              <a:spLocks noChangeArrowheads="1"/>
            </p:cNvSpPr>
            <p:nvPr/>
          </p:nvSpPr>
          <p:spPr bwMode="auto">
            <a:xfrm>
              <a:off x="144" y="2736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id-ID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Sorted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2800"/>
              <a:t>Alternative Splitting Criteria based on INFO</a:t>
            </a:r>
            <a:endParaRPr lang="en-US" altLang="id-ID"/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143000"/>
            <a:ext cx="8763000" cy="5181600"/>
          </a:xfrm>
        </p:spPr>
        <p:txBody>
          <a:bodyPr/>
          <a:lstStyle/>
          <a:p>
            <a:pPr marL="342900" indent="-342900"/>
            <a:r>
              <a:rPr lang="en-US" altLang="id-ID"/>
              <a:t>Entropy at a given node t:</a:t>
            </a:r>
          </a:p>
          <a:p>
            <a:pPr marL="742950" lvl="1" indent="-285750"/>
            <a:endParaRPr lang="en-US" altLang="id-ID"/>
          </a:p>
          <a:p>
            <a:pPr lvl="4"/>
            <a:endParaRPr lang="en-US" altLang="id-ID"/>
          </a:p>
          <a:p>
            <a:pPr marL="1085850" lvl="2" indent="-228600">
              <a:buNone/>
            </a:pPr>
            <a:r>
              <a:rPr lang="en-US" altLang="id-ID" sz="2000"/>
              <a:t>(NOTE: </a:t>
            </a:r>
            <a:r>
              <a:rPr lang="en-US" altLang="id-ID" sz="2000" i="1">
                <a:latin typeface="Times New Roman" panose="02020603050405020304" pitchFamily="18" charset="0"/>
              </a:rPr>
              <a:t>p( j | t) </a:t>
            </a:r>
            <a:r>
              <a:rPr lang="en-US" altLang="id-ID" sz="2000"/>
              <a:t>is the relative frequency of class j at node t).</a:t>
            </a:r>
            <a:endParaRPr lang="en-US" altLang="id-ID"/>
          </a:p>
          <a:p>
            <a:pPr marL="742950" lvl="1" indent="-285750"/>
            <a:r>
              <a:rPr lang="en-US" altLang="id-ID"/>
              <a:t>Measures homogeneity of a node. </a:t>
            </a:r>
          </a:p>
          <a:p>
            <a:pPr marL="1085850" lvl="2" indent="-228600"/>
            <a:r>
              <a:rPr lang="en-US" altLang="id-ID"/>
              <a:t>Maximum (log n</a:t>
            </a:r>
            <a:r>
              <a:rPr lang="en-US" altLang="id-ID" baseline="-25000"/>
              <a:t>c</a:t>
            </a:r>
            <a:r>
              <a:rPr lang="en-US" altLang="id-ID"/>
              <a:t>) when records are equally distributed among all classes implying least information</a:t>
            </a:r>
          </a:p>
          <a:p>
            <a:pPr marL="1085850" lvl="2" indent="-228600"/>
            <a:r>
              <a:rPr lang="en-US" altLang="id-ID"/>
              <a:t>Minimum (0.0) when all records belong to one class, implying most information</a:t>
            </a:r>
          </a:p>
          <a:p>
            <a:pPr marL="742950" lvl="1" indent="-285750"/>
            <a:r>
              <a:rPr lang="en-US" altLang="id-ID"/>
              <a:t>Entropy based computations are similar to the GINI index computations</a:t>
            </a:r>
          </a:p>
        </p:txBody>
      </p:sp>
      <p:graphicFrame>
        <p:nvGraphicFramePr>
          <p:cNvPr id="822276" name="Object 4"/>
          <p:cNvGraphicFramePr>
            <a:graphicFrameLocks noChangeAspect="1"/>
          </p:cNvGraphicFramePr>
          <p:nvPr/>
        </p:nvGraphicFramePr>
        <p:xfrm>
          <a:off x="3581400" y="1752600"/>
          <a:ext cx="58039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3" imgW="4165560" imgH="444240" progId="Equation.3">
                  <p:embed/>
                </p:oleObj>
              </mc:Choice>
              <mc:Fallback>
                <p:oleObj name="Equation" r:id="rId3" imgW="4165560" imgH="444240" progId="Equation.3">
                  <p:embed/>
                  <p:pic>
                    <p:nvPicPr>
                      <p:cNvPr id="822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752600"/>
                        <a:ext cx="5803900" cy="61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5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Examples for computing Entropy</a:t>
            </a:r>
          </a:p>
        </p:txBody>
      </p:sp>
      <p:graphicFrame>
        <p:nvGraphicFramePr>
          <p:cNvPr id="863235" name="Object 3"/>
          <p:cNvGraphicFramePr>
            <a:graphicFrameLocks noChangeAspect="1"/>
          </p:cNvGraphicFramePr>
          <p:nvPr/>
        </p:nvGraphicFramePr>
        <p:xfrm>
          <a:off x="1828800" y="2339976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Document" r:id="rId3" imgW="3239280" imgH="1357560" progId="Word.Document.8">
                  <p:embed/>
                </p:oleObj>
              </mc:Choice>
              <mc:Fallback>
                <p:oleObj name="Document" r:id="rId3" imgW="3239280" imgH="1357560" progId="Word.Document.8">
                  <p:embed/>
                  <p:pic>
                    <p:nvPicPr>
                      <p:cNvPr id="8632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39976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3236" name="Object 4"/>
          <p:cNvGraphicFramePr>
            <a:graphicFrameLocks noChangeAspect="1"/>
          </p:cNvGraphicFramePr>
          <p:nvPr/>
        </p:nvGraphicFramePr>
        <p:xfrm>
          <a:off x="1905000" y="5181601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Document" r:id="rId5" imgW="3239280" imgH="1381680" progId="Word.Document.8">
                  <p:embed/>
                </p:oleObj>
              </mc:Choice>
              <mc:Fallback>
                <p:oleObj name="Document" r:id="rId5" imgW="3239280" imgH="1381680" progId="Word.Document.8">
                  <p:embed/>
                  <p:pic>
                    <p:nvPicPr>
                      <p:cNvPr id="863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1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3237" name="Object 5"/>
          <p:cNvGraphicFramePr>
            <a:graphicFrameLocks noChangeAspect="1"/>
          </p:cNvGraphicFramePr>
          <p:nvPr/>
        </p:nvGraphicFramePr>
        <p:xfrm>
          <a:off x="1905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Document" r:id="rId7" imgW="3239280" imgH="1357560" progId="Word.Document.8">
                  <p:embed/>
                </p:oleObj>
              </mc:Choice>
              <mc:Fallback>
                <p:oleObj name="Document" r:id="rId7" imgW="3239280" imgH="1357560" progId="Word.Document.8">
                  <p:embed/>
                  <p:pic>
                    <p:nvPicPr>
                      <p:cNvPr id="863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38" name="Text Box 6"/>
          <p:cNvSpPr txBox="1">
            <a:spLocks noChangeArrowheads="1"/>
          </p:cNvSpPr>
          <p:nvPr/>
        </p:nvSpPr>
        <p:spPr bwMode="auto">
          <a:xfrm>
            <a:off x="4419600" y="2339976"/>
            <a:ext cx="5943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P(C1) = 0/6 = 0     P(C2) = 6/6 = 1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Entropy = – 0 log 0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1 log 1 = – 0 – 0 = 0 </a:t>
            </a:r>
          </a:p>
        </p:txBody>
      </p:sp>
      <p:sp>
        <p:nvSpPr>
          <p:cNvPr id="863240" name="Text Box 8"/>
          <p:cNvSpPr txBox="1">
            <a:spLocks noChangeArrowheads="1"/>
          </p:cNvSpPr>
          <p:nvPr/>
        </p:nvSpPr>
        <p:spPr bwMode="auto">
          <a:xfrm>
            <a:off x="4495800" y="3733801"/>
            <a:ext cx="6172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P(C1) = 1/6          P(C2) = 5/6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Entropy = – (1/6) log</a:t>
            </a:r>
            <a:r>
              <a:rPr lang="en-US" altLang="id-ID" sz="2000" b="1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(1/6)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(5/6) log</a:t>
            </a:r>
            <a:r>
              <a:rPr lang="en-US" altLang="id-ID" sz="2000" b="1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(1/6) = 0.65</a:t>
            </a:r>
          </a:p>
        </p:txBody>
      </p:sp>
      <p:sp>
        <p:nvSpPr>
          <p:cNvPr id="863241" name="Text Box 9"/>
          <p:cNvSpPr txBox="1">
            <a:spLocks noChangeArrowheads="1"/>
          </p:cNvSpPr>
          <p:nvPr/>
        </p:nvSpPr>
        <p:spPr bwMode="auto">
          <a:xfrm>
            <a:off x="4495800" y="5105401"/>
            <a:ext cx="6172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P(C1) = 2/6          P(C2) = 4/6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Entropy = – (2/6) log</a:t>
            </a:r>
            <a:r>
              <a:rPr lang="en-US" altLang="id-ID" sz="2000" b="1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(2/6)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(4/6) log</a:t>
            </a:r>
            <a:r>
              <a:rPr lang="en-US" altLang="id-ID" sz="2000" b="1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(4/6) = 0.92</a:t>
            </a:r>
          </a:p>
        </p:txBody>
      </p:sp>
      <p:graphicFrame>
        <p:nvGraphicFramePr>
          <p:cNvPr id="863242" name="Object 10"/>
          <p:cNvGraphicFramePr>
            <a:graphicFrameLocks noChangeAspect="1"/>
          </p:cNvGraphicFramePr>
          <p:nvPr/>
        </p:nvGraphicFramePr>
        <p:xfrm>
          <a:off x="3282950" y="1219200"/>
          <a:ext cx="59451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Equation" r:id="rId9" imgW="4267080" imgH="444240" progId="Equation.3">
                  <p:embed/>
                </p:oleObj>
              </mc:Choice>
              <mc:Fallback>
                <p:oleObj name="Equation" r:id="rId9" imgW="4267080" imgH="444240" progId="Equation.3">
                  <p:embed/>
                  <p:pic>
                    <p:nvPicPr>
                      <p:cNvPr id="8632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1219200"/>
                        <a:ext cx="5945188" cy="61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3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2800"/>
              <a:t>Splitting Based on INFO...</a:t>
            </a:r>
            <a:endParaRPr lang="en-US" altLang="id-ID"/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143000"/>
            <a:ext cx="8382000" cy="4953000"/>
          </a:xfrm>
        </p:spPr>
        <p:txBody>
          <a:bodyPr/>
          <a:lstStyle/>
          <a:p>
            <a:pPr marL="342900" indent="-342900"/>
            <a:r>
              <a:rPr lang="en-US" altLang="id-ID" sz="2400"/>
              <a:t>Information Gain: </a:t>
            </a:r>
          </a:p>
          <a:p>
            <a:pPr marL="742950" lvl="1" indent="-285750"/>
            <a:endParaRPr lang="en-US" altLang="id-ID" sz="2400"/>
          </a:p>
          <a:p>
            <a:pPr marL="1146175" lvl="2" indent="-228600">
              <a:buNone/>
            </a:pPr>
            <a:endParaRPr lang="en-US" altLang="id-ID" sz="2000"/>
          </a:p>
          <a:p>
            <a:pPr marL="1146175" lvl="2" indent="-228600">
              <a:buNone/>
            </a:pPr>
            <a:endParaRPr lang="en-US" altLang="id-ID" sz="2000"/>
          </a:p>
          <a:p>
            <a:pPr marL="1146175" lvl="2" indent="-228600">
              <a:buNone/>
            </a:pPr>
            <a:r>
              <a:rPr lang="en-US" altLang="id-ID" sz="2000"/>
              <a:t>		Parent Node, p is split into k partitions;</a:t>
            </a:r>
          </a:p>
          <a:p>
            <a:pPr marL="1146175" lvl="2" indent="-228600">
              <a:buNone/>
            </a:pPr>
            <a:r>
              <a:rPr lang="en-US" altLang="id-ID" sz="2000"/>
              <a:t>		n</a:t>
            </a:r>
            <a:r>
              <a:rPr lang="en-US" altLang="id-ID" sz="2000" baseline="-25000"/>
              <a:t>i</a:t>
            </a:r>
            <a:r>
              <a:rPr lang="en-US" altLang="id-ID" sz="2000"/>
              <a:t> is number of records in partition i</a:t>
            </a:r>
          </a:p>
          <a:p>
            <a:pPr marL="742950" lvl="1" indent="-285750"/>
            <a:r>
              <a:rPr lang="en-US" altLang="id-ID" sz="2400"/>
              <a:t>Measures Reduction in Entropy achieved because of the split. Choose the split that achieves most reduction (maximizes GAIN)</a:t>
            </a:r>
          </a:p>
          <a:p>
            <a:pPr marL="742950" lvl="1" indent="-285750"/>
            <a:r>
              <a:rPr lang="en-US" altLang="id-ID" sz="2400"/>
              <a:t>Used in ID3 and C4.5</a:t>
            </a:r>
          </a:p>
          <a:p>
            <a:pPr marL="742950" lvl="1" indent="-285750"/>
            <a:r>
              <a:rPr lang="en-US" altLang="id-ID" sz="2400"/>
              <a:t>Disadvantage: Tends to prefer splits that result in large number of partitions, each being small but pure.</a:t>
            </a:r>
          </a:p>
        </p:txBody>
      </p:sp>
      <p:graphicFrame>
        <p:nvGraphicFramePr>
          <p:cNvPr id="823300" name="Object 4"/>
          <p:cNvGraphicFramePr>
            <a:graphicFrameLocks noChangeAspect="1"/>
          </p:cNvGraphicFramePr>
          <p:nvPr/>
        </p:nvGraphicFramePr>
        <p:xfrm>
          <a:off x="3276601" y="1676400"/>
          <a:ext cx="61896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3" imgW="5041800" imgH="787320" progId="Equation.3">
                  <p:embed/>
                </p:oleObj>
              </mc:Choice>
              <mc:Fallback>
                <p:oleObj name="Equation" r:id="rId3" imgW="5041800" imgH="787320" progId="Equation.3">
                  <p:embed/>
                  <p:pic>
                    <p:nvPicPr>
                      <p:cNvPr id="823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1676400"/>
                        <a:ext cx="6189663" cy="9667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3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2800"/>
              <a:t>Splitting Based on INFO...</a:t>
            </a:r>
            <a:endParaRPr lang="en-US" altLang="id-ID"/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43000"/>
            <a:ext cx="8382000" cy="51054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id-ID" sz="2400"/>
              <a:t>Gain Ratio: </a:t>
            </a:r>
          </a:p>
          <a:p>
            <a:pPr marL="742950" lvl="1" indent="-285750">
              <a:lnSpc>
                <a:spcPct val="90000"/>
              </a:lnSpc>
            </a:pPr>
            <a:endParaRPr lang="en-US" altLang="id-ID" sz="2400"/>
          </a:p>
          <a:p>
            <a:pPr marL="742950" lvl="1" indent="-285750">
              <a:lnSpc>
                <a:spcPct val="90000"/>
              </a:lnSpc>
            </a:pPr>
            <a:endParaRPr lang="en-US" altLang="id-ID" sz="2400"/>
          </a:p>
          <a:p>
            <a:pPr marL="1146175" lvl="2" indent="-228600">
              <a:lnSpc>
                <a:spcPct val="90000"/>
              </a:lnSpc>
            </a:pPr>
            <a:endParaRPr lang="en-US" altLang="id-ID" sz="2000"/>
          </a:p>
          <a:p>
            <a:pPr marL="1146175" lvl="2" indent="-228600">
              <a:lnSpc>
                <a:spcPct val="90000"/>
              </a:lnSpc>
            </a:pPr>
            <a:endParaRPr lang="en-US" altLang="id-ID" sz="2000"/>
          </a:p>
          <a:p>
            <a:pPr marL="1146175" lvl="2" indent="-228600">
              <a:lnSpc>
                <a:spcPct val="90000"/>
              </a:lnSpc>
              <a:buNone/>
            </a:pPr>
            <a:r>
              <a:rPr lang="en-US" altLang="id-ID" sz="2000"/>
              <a:t>Parent Node, p is split into k partitions</a:t>
            </a:r>
          </a:p>
          <a:p>
            <a:pPr marL="1146175" lvl="2" indent="-228600">
              <a:lnSpc>
                <a:spcPct val="90000"/>
              </a:lnSpc>
              <a:buNone/>
            </a:pPr>
            <a:r>
              <a:rPr lang="en-US" altLang="id-ID" sz="2000"/>
              <a:t>n</a:t>
            </a:r>
            <a:r>
              <a:rPr lang="en-US" altLang="id-ID" sz="2000" baseline="-25000"/>
              <a:t>i</a:t>
            </a:r>
            <a:r>
              <a:rPr lang="en-US" altLang="id-ID" sz="2000"/>
              <a:t> is the number of records in partition i</a:t>
            </a:r>
          </a:p>
          <a:p>
            <a:pPr marL="1146175" lvl="2" indent="-228600">
              <a:lnSpc>
                <a:spcPct val="90000"/>
              </a:lnSpc>
              <a:buNone/>
            </a:pPr>
            <a:endParaRPr lang="en-US" altLang="id-ID" sz="800"/>
          </a:p>
          <a:p>
            <a:pPr marL="742950" lvl="1" indent="-285750">
              <a:lnSpc>
                <a:spcPct val="90000"/>
              </a:lnSpc>
            </a:pPr>
            <a:r>
              <a:rPr lang="en-US" altLang="id-ID" sz="2400"/>
              <a:t>Adjusts Information Gain by the entropy of the partitioning (SplitINFO). Higher entropy partitioning (large number of small partitions) is penalized!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id-ID" sz="2400"/>
              <a:t>Used in C4.5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id-ID" sz="2400"/>
              <a:t>Designed to overcome the disadvantage of Information Gain</a:t>
            </a:r>
          </a:p>
        </p:txBody>
      </p:sp>
      <p:graphicFrame>
        <p:nvGraphicFramePr>
          <p:cNvPr id="824325" name="Object 5"/>
          <p:cNvGraphicFramePr>
            <a:graphicFrameLocks noChangeAspect="1"/>
          </p:cNvGraphicFramePr>
          <p:nvPr/>
        </p:nvGraphicFramePr>
        <p:xfrm>
          <a:off x="2133600" y="1752600"/>
          <a:ext cx="411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3" imgW="3340080" imgH="799920" progId="Equation.3">
                  <p:embed/>
                </p:oleObj>
              </mc:Choice>
              <mc:Fallback>
                <p:oleObj name="Equation" r:id="rId3" imgW="3340080" imgH="799920" progId="Equation.3">
                  <p:embed/>
                  <p:pic>
                    <p:nvPicPr>
                      <p:cNvPr id="824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52600"/>
                        <a:ext cx="4114800" cy="9271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6" name="Object 6"/>
          <p:cNvGraphicFramePr>
            <a:graphicFrameLocks noChangeAspect="1"/>
          </p:cNvGraphicFramePr>
          <p:nvPr/>
        </p:nvGraphicFramePr>
        <p:xfrm>
          <a:off x="6324601" y="1752600"/>
          <a:ext cx="41941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5" imgW="2958840" imgH="723600" progId="Equation.3">
                  <p:embed/>
                </p:oleObj>
              </mc:Choice>
              <mc:Fallback>
                <p:oleObj name="Equation" r:id="rId5" imgW="2958840" imgH="723600" progId="Equation.3">
                  <p:embed/>
                  <p:pic>
                    <p:nvPicPr>
                      <p:cNvPr id="824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1752600"/>
                        <a:ext cx="4194175" cy="9350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6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533400"/>
          </a:xfrm>
        </p:spPr>
        <p:txBody>
          <a:bodyPr/>
          <a:lstStyle/>
          <a:p>
            <a:r>
              <a:rPr lang="en-US" altLang="id-ID" sz="2800"/>
              <a:t>Splitting Criteria based on Classification Error</a:t>
            </a:r>
            <a:endParaRPr lang="en-US" altLang="id-ID"/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id-ID"/>
              <a:t>Classification error at a node t :</a:t>
            </a:r>
          </a:p>
          <a:p>
            <a:pPr marL="342900" indent="-342900"/>
            <a:endParaRPr lang="en-US" altLang="id-ID"/>
          </a:p>
          <a:p>
            <a:pPr marL="342900" indent="-342900"/>
            <a:endParaRPr lang="en-US" altLang="id-ID"/>
          </a:p>
          <a:p>
            <a:pPr marL="342900" indent="-342900"/>
            <a:endParaRPr lang="en-US" altLang="id-ID"/>
          </a:p>
          <a:p>
            <a:pPr marL="342900" indent="-342900"/>
            <a:r>
              <a:rPr lang="en-US" altLang="id-ID" sz="2400"/>
              <a:t>Measures misclassification error made by a node. </a:t>
            </a:r>
          </a:p>
          <a:p>
            <a:pPr marL="1085850" lvl="2" indent="-228600"/>
            <a:r>
              <a:rPr lang="en-US" altLang="id-ID" sz="2000"/>
              <a:t>Maximum (1 - 1/n</a:t>
            </a:r>
            <a:r>
              <a:rPr lang="en-US" altLang="id-ID" sz="2000" baseline="-25000"/>
              <a:t>c</a:t>
            </a:r>
            <a:r>
              <a:rPr lang="en-US" altLang="id-ID" sz="2000"/>
              <a:t>) when records are equally distributed among all classes, implying least interesting information</a:t>
            </a:r>
          </a:p>
          <a:p>
            <a:pPr marL="1085850" lvl="2" indent="-228600"/>
            <a:r>
              <a:rPr lang="en-US" altLang="id-ID" sz="2000"/>
              <a:t>Minimum (0.0) when all records belong to one class, implying most interesting information</a:t>
            </a:r>
          </a:p>
        </p:txBody>
      </p:sp>
      <p:graphicFrame>
        <p:nvGraphicFramePr>
          <p:cNvPr id="831492" name="Object 4"/>
          <p:cNvGraphicFramePr>
            <a:graphicFrameLocks noChangeAspect="1"/>
          </p:cNvGraphicFramePr>
          <p:nvPr/>
        </p:nvGraphicFramePr>
        <p:xfrm>
          <a:off x="3276600" y="1981201"/>
          <a:ext cx="4953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3" imgW="3073320" imgH="406080" progId="Equation.3">
                  <p:embed/>
                </p:oleObj>
              </mc:Choice>
              <mc:Fallback>
                <p:oleObj name="Equation" r:id="rId3" imgW="3073320" imgH="406080" progId="Equation.3">
                  <p:embed/>
                  <p:pic>
                    <p:nvPicPr>
                      <p:cNvPr id="831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1"/>
                        <a:ext cx="4953000" cy="650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8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Examples for Computing Error</a:t>
            </a:r>
          </a:p>
        </p:txBody>
      </p:sp>
      <p:graphicFrame>
        <p:nvGraphicFramePr>
          <p:cNvPr id="864259" name="Object 3"/>
          <p:cNvGraphicFramePr>
            <a:graphicFrameLocks noChangeAspect="1"/>
          </p:cNvGraphicFramePr>
          <p:nvPr/>
        </p:nvGraphicFramePr>
        <p:xfrm>
          <a:off x="1828800" y="2339976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Document" r:id="rId3" imgW="3239280" imgH="1357560" progId="Word.Document.8">
                  <p:embed/>
                </p:oleObj>
              </mc:Choice>
              <mc:Fallback>
                <p:oleObj name="Document" r:id="rId3" imgW="3239280" imgH="1357560" progId="Word.Document.8">
                  <p:embed/>
                  <p:pic>
                    <p:nvPicPr>
                      <p:cNvPr id="8642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39976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60" name="Object 4"/>
          <p:cNvGraphicFramePr>
            <a:graphicFrameLocks noChangeAspect="1"/>
          </p:cNvGraphicFramePr>
          <p:nvPr/>
        </p:nvGraphicFramePr>
        <p:xfrm>
          <a:off x="1905000" y="5181601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Document" r:id="rId5" imgW="3239280" imgH="1381680" progId="Word.Document.8">
                  <p:embed/>
                </p:oleObj>
              </mc:Choice>
              <mc:Fallback>
                <p:oleObj name="Document" r:id="rId5" imgW="3239280" imgH="1381680" progId="Word.Document.8">
                  <p:embed/>
                  <p:pic>
                    <p:nvPicPr>
                      <p:cNvPr id="864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1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61" name="Object 5"/>
          <p:cNvGraphicFramePr>
            <a:graphicFrameLocks noChangeAspect="1"/>
          </p:cNvGraphicFramePr>
          <p:nvPr/>
        </p:nvGraphicFramePr>
        <p:xfrm>
          <a:off x="1905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Document" r:id="rId7" imgW="3239280" imgH="1357560" progId="Word.Document.8">
                  <p:embed/>
                </p:oleObj>
              </mc:Choice>
              <mc:Fallback>
                <p:oleObj name="Document" r:id="rId7" imgW="3239280" imgH="1357560" progId="Word.Document.8">
                  <p:embed/>
                  <p:pic>
                    <p:nvPicPr>
                      <p:cNvPr id="8642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4262" name="Text Box 6"/>
          <p:cNvSpPr txBox="1">
            <a:spLocks noChangeArrowheads="1"/>
          </p:cNvSpPr>
          <p:nvPr/>
        </p:nvSpPr>
        <p:spPr bwMode="auto">
          <a:xfrm>
            <a:off x="4419600" y="2339976"/>
            <a:ext cx="5943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P(C1) = 0/6 = 0     P(C2) = 6/6 = 1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Error = 1 – max (0, 1) = 1 – 1 = 0 </a:t>
            </a:r>
          </a:p>
        </p:txBody>
      </p:sp>
      <p:sp>
        <p:nvSpPr>
          <p:cNvPr id="864263" name="Text Box 7"/>
          <p:cNvSpPr txBox="1">
            <a:spLocks noChangeArrowheads="1"/>
          </p:cNvSpPr>
          <p:nvPr/>
        </p:nvSpPr>
        <p:spPr bwMode="auto">
          <a:xfrm>
            <a:off x="4495800" y="3733801"/>
            <a:ext cx="5105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P(C1) = 1/6          P(C2) = 5/6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Error = 1 – max (1/6, 5/6) = 1 – 5/6 = 1/6</a:t>
            </a:r>
          </a:p>
        </p:txBody>
      </p:sp>
      <p:sp>
        <p:nvSpPr>
          <p:cNvPr id="864264" name="Text Box 8"/>
          <p:cNvSpPr txBox="1">
            <a:spLocks noChangeArrowheads="1"/>
          </p:cNvSpPr>
          <p:nvPr/>
        </p:nvSpPr>
        <p:spPr bwMode="auto">
          <a:xfrm>
            <a:off x="4495800" y="5105401"/>
            <a:ext cx="6172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P(C1) = 2/6          P(C2) = 4/6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Error = 1 – max (2/6, 4/6) = 1 – 4/6 = 1/3</a:t>
            </a:r>
          </a:p>
        </p:txBody>
      </p:sp>
      <p:graphicFrame>
        <p:nvGraphicFramePr>
          <p:cNvPr id="864266" name="Object 10"/>
          <p:cNvGraphicFramePr>
            <a:graphicFrameLocks noChangeAspect="1"/>
          </p:cNvGraphicFramePr>
          <p:nvPr/>
        </p:nvGraphicFramePr>
        <p:xfrm>
          <a:off x="3352800" y="1219201"/>
          <a:ext cx="4953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9" imgW="3073320" imgH="406080" progId="Equation.3">
                  <p:embed/>
                </p:oleObj>
              </mc:Choice>
              <mc:Fallback>
                <p:oleObj name="Equation" r:id="rId9" imgW="3073320" imgH="406080" progId="Equation.3">
                  <p:embed/>
                  <p:pic>
                    <p:nvPicPr>
                      <p:cNvPr id="8642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19201"/>
                        <a:ext cx="4953000" cy="650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Comparison among Splitting Criteria</a:t>
            </a:r>
          </a:p>
        </p:txBody>
      </p:sp>
      <p:pic>
        <p:nvPicPr>
          <p:cNvPr id="832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76400"/>
            <a:ext cx="6248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2516" name="Text Box 4"/>
          <p:cNvSpPr txBox="1">
            <a:spLocks noChangeArrowheads="1"/>
          </p:cNvSpPr>
          <p:nvPr/>
        </p:nvSpPr>
        <p:spPr bwMode="auto">
          <a:xfrm>
            <a:off x="1905000" y="12192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400" b="1">
                <a:solidFill>
                  <a:srgbClr val="000000"/>
                </a:solidFill>
                <a:latin typeface="Arial" panose="020B0604020202020204" pitchFamily="34" charset="0"/>
              </a:rPr>
              <a:t>For a 2-class problem:</a:t>
            </a:r>
          </a:p>
        </p:txBody>
      </p:sp>
    </p:spTree>
    <p:extLst>
      <p:ext uri="{BB962C8B-B14F-4D97-AF65-F5344CB8AC3E}">
        <p14:creationId xmlns:p14="http://schemas.microsoft.com/office/powerpoint/2010/main" val="5073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Misclassification Error vs Gini</a:t>
            </a:r>
          </a:p>
        </p:txBody>
      </p:sp>
      <p:sp>
        <p:nvSpPr>
          <p:cNvPr id="880643" name="Oval 3"/>
          <p:cNvSpPr>
            <a:spLocks noChangeArrowheads="1"/>
          </p:cNvSpPr>
          <p:nvPr/>
        </p:nvSpPr>
        <p:spPr bwMode="auto">
          <a:xfrm>
            <a:off x="4648200" y="1295401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2000">
                <a:solidFill>
                  <a:srgbClr val="000000"/>
                </a:solidFill>
                <a:latin typeface="Times New Roman" panose="02020603050405020304" pitchFamily="18" charset="0"/>
              </a:rPr>
              <a:t>A?</a:t>
            </a:r>
            <a:endParaRPr lang="en-US" altLang="id-ID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44" name="Line 4"/>
          <p:cNvSpPr>
            <a:spLocks noChangeShapeType="1"/>
          </p:cNvSpPr>
          <p:nvPr/>
        </p:nvSpPr>
        <p:spPr bwMode="auto">
          <a:xfrm flipH="1">
            <a:off x="4073526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0645" name="Line 5"/>
          <p:cNvSpPr>
            <a:spLocks noChangeShapeType="1"/>
          </p:cNvSpPr>
          <p:nvPr/>
        </p:nvSpPr>
        <p:spPr bwMode="auto">
          <a:xfrm>
            <a:off x="5181601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0646" name="Text Box 6"/>
          <p:cNvSpPr txBox="1">
            <a:spLocks noChangeArrowheads="1"/>
          </p:cNvSpPr>
          <p:nvPr/>
        </p:nvSpPr>
        <p:spPr bwMode="auto">
          <a:xfrm>
            <a:off x="3800475" y="186848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880647" name="Text Box 7"/>
          <p:cNvSpPr txBox="1">
            <a:spLocks noChangeArrowheads="1"/>
          </p:cNvSpPr>
          <p:nvPr/>
        </p:nvSpPr>
        <p:spPr bwMode="auto">
          <a:xfrm>
            <a:off x="6289675" y="18684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880648" name="Rectangle 8"/>
          <p:cNvSpPr>
            <a:spLocks noChangeArrowheads="1"/>
          </p:cNvSpPr>
          <p:nvPr/>
        </p:nvSpPr>
        <p:spPr bwMode="auto">
          <a:xfrm>
            <a:off x="3657601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880649" name="Rectangle 9"/>
          <p:cNvSpPr>
            <a:spLocks noChangeArrowheads="1"/>
          </p:cNvSpPr>
          <p:nvPr/>
        </p:nvSpPr>
        <p:spPr bwMode="auto">
          <a:xfrm>
            <a:off x="5845176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>
                <a:solidFill>
                  <a:srgbClr val="000000"/>
                </a:solidFill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880650" name="Object 10"/>
          <p:cNvGraphicFramePr>
            <a:graphicFrameLocks noChangeAspect="1"/>
          </p:cNvGraphicFramePr>
          <p:nvPr/>
        </p:nvGraphicFramePr>
        <p:xfrm>
          <a:off x="7767638" y="1217614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Document" r:id="rId3" imgW="3177000" imgH="3053520" progId="Word.Document.8">
                  <p:embed/>
                </p:oleObj>
              </mc:Choice>
              <mc:Fallback>
                <p:oleObj name="Document" r:id="rId3" imgW="3177000" imgH="3053520" progId="Word.Document.8">
                  <p:embed/>
                  <p:pic>
                    <p:nvPicPr>
                      <p:cNvPr id="8806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638" y="1217614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51" name="Object 11"/>
          <p:cNvGraphicFramePr>
            <a:graphicFrameLocks noChangeAspect="1"/>
          </p:cNvGraphicFramePr>
          <p:nvPr/>
        </p:nvGraphicFramePr>
        <p:xfrm>
          <a:off x="4495800" y="3733801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Document" r:id="rId5" imgW="3265920" imgH="2548080" progId="Word.Document.8">
                  <p:embed/>
                </p:oleObj>
              </mc:Choice>
              <mc:Fallback>
                <p:oleObj name="Document" r:id="rId5" imgW="3265920" imgH="2548080" progId="Word.Document.8">
                  <p:embed/>
                  <p:pic>
                    <p:nvPicPr>
                      <p:cNvPr id="8806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1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52" name="Text Box 12"/>
          <p:cNvSpPr txBox="1">
            <a:spLocks noChangeArrowheads="1"/>
          </p:cNvSpPr>
          <p:nvPr/>
        </p:nvSpPr>
        <p:spPr bwMode="auto">
          <a:xfrm>
            <a:off x="1828800" y="3581401"/>
            <a:ext cx="24384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Gini(N1)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1 – (3/3)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(0/3)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0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Gini(N2)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1 – (4/7)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– (3/7)</a:t>
            </a:r>
            <a:r>
              <a:rPr lang="en-US" altLang="id-ID" sz="2000" b="1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0.489</a:t>
            </a:r>
          </a:p>
        </p:txBody>
      </p:sp>
      <p:sp>
        <p:nvSpPr>
          <p:cNvPr id="880653" name="Text Box 13"/>
          <p:cNvSpPr txBox="1">
            <a:spLocks noChangeArrowheads="1"/>
          </p:cNvSpPr>
          <p:nvPr/>
        </p:nvSpPr>
        <p:spPr bwMode="auto">
          <a:xfrm>
            <a:off x="7162800" y="3810001"/>
            <a:ext cx="24384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Gini(Children)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3/10 * 0 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+ 7/10 * 0.489</a:t>
            </a:r>
            <a:b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id-ID" sz="2000" b="1">
                <a:solidFill>
                  <a:srgbClr val="000000"/>
                </a:solidFill>
                <a:latin typeface="Arial" panose="020B0604020202020204" pitchFamily="34" charset="0"/>
              </a:rPr>
              <a:t>= 0.342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id-ID" sz="2000" b="1">
                <a:solidFill>
                  <a:srgbClr val="FF0000"/>
                </a:solidFill>
                <a:latin typeface="Arial" panose="020B0604020202020204" pitchFamily="34" charset="0"/>
              </a:rPr>
              <a:t>Gini improves !!</a:t>
            </a:r>
          </a:p>
        </p:txBody>
      </p:sp>
    </p:spTree>
    <p:extLst>
      <p:ext uri="{BB962C8B-B14F-4D97-AF65-F5344CB8AC3E}">
        <p14:creationId xmlns:p14="http://schemas.microsoft.com/office/powerpoint/2010/main" val="27608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18" name="Picture 2" descr="https://cambridgecoding.files.wordpress.com/2016/01/kn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055" y="-349717"/>
            <a:ext cx="6693890" cy="75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42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Tree Induction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Greedy strategy.</a:t>
            </a:r>
          </a:p>
          <a:p>
            <a:pPr lvl="1"/>
            <a:r>
              <a:rPr lang="en-US" altLang="id-ID"/>
              <a:t>Split the records based on an attribute test that optimizes certain criterion.</a:t>
            </a:r>
          </a:p>
          <a:p>
            <a:endParaRPr lang="en-US" altLang="id-ID"/>
          </a:p>
          <a:p>
            <a:r>
              <a:rPr lang="en-US" altLang="id-ID"/>
              <a:t>Issues</a:t>
            </a:r>
          </a:p>
          <a:p>
            <a:pPr lvl="1"/>
            <a:r>
              <a:rPr lang="en-US" altLang="id-ID"/>
              <a:t>Determine how to split the records</a:t>
            </a:r>
          </a:p>
          <a:p>
            <a:pPr lvl="2"/>
            <a:r>
              <a:rPr lang="en-US" altLang="id-ID"/>
              <a:t>How to specify the attribute test condition?</a:t>
            </a:r>
          </a:p>
          <a:p>
            <a:pPr lvl="2"/>
            <a:r>
              <a:rPr lang="en-US" altLang="id-ID"/>
              <a:t>How to determine the best split?</a:t>
            </a:r>
          </a:p>
          <a:p>
            <a:pPr lvl="1"/>
            <a:r>
              <a:rPr lang="en-US" altLang="id-ID">
                <a:solidFill>
                  <a:srgbClr val="FF0000"/>
                </a:solidFill>
              </a:rPr>
              <a:t>Determine when to stop splitting</a:t>
            </a:r>
          </a:p>
          <a:p>
            <a:pPr lvl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212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Stopping Criteria for Tree Induction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Stop expanding a node when all the records belong to the same class</a:t>
            </a:r>
          </a:p>
          <a:p>
            <a:endParaRPr lang="en-US" altLang="id-ID"/>
          </a:p>
          <a:p>
            <a:r>
              <a:rPr lang="en-US" altLang="id-ID"/>
              <a:t>Stop expanding a node when all the records have similar attribute values</a:t>
            </a:r>
          </a:p>
          <a:p>
            <a:endParaRPr lang="en-US" altLang="id-ID"/>
          </a:p>
          <a:p>
            <a:r>
              <a:rPr lang="en-US" altLang="id-ID"/>
              <a:t>Early termination (to be discussed later)</a:t>
            </a:r>
          </a:p>
        </p:txBody>
      </p:sp>
    </p:spTree>
    <p:extLst>
      <p:ext uri="{BB962C8B-B14F-4D97-AF65-F5344CB8AC3E}">
        <p14:creationId xmlns:p14="http://schemas.microsoft.com/office/powerpoint/2010/main" val="1895212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Decision Tree Based Classification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Advantages:</a:t>
            </a:r>
          </a:p>
          <a:p>
            <a:pPr lvl="1"/>
            <a:r>
              <a:rPr lang="en-US" altLang="id-ID"/>
              <a:t>Inexpensive to construct</a:t>
            </a:r>
          </a:p>
          <a:p>
            <a:pPr lvl="1"/>
            <a:r>
              <a:rPr lang="en-US" altLang="id-ID"/>
              <a:t>Extremely fast at classifying unknown records</a:t>
            </a:r>
          </a:p>
          <a:p>
            <a:pPr lvl="1"/>
            <a:r>
              <a:rPr lang="en-US" altLang="id-ID"/>
              <a:t>Easy to interpret for small-sized trees</a:t>
            </a:r>
          </a:p>
          <a:p>
            <a:pPr lvl="1"/>
            <a:r>
              <a:rPr lang="en-US" altLang="id-ID"/>
              <a:t>Accuracy is comparable to other classification techniques for many simple data sets</a:t>
            </a:r>
          </a:p>
          <a:p>
            <a:pPr lvl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7930862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Example: C4.5</a:t>
            </a:r>
          </a:p>
        </p:txBody>
      </p:sp>
      <p:sp>
        <p:nvSpPr>
          <p:cNvPr id="881667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Simple depth-first construction.</a:t>
            </a:r>
          </a:p>
          <a:p>
            <a:r>
              <a:rPr lang="en-US" altLang="id-ID"/>
              <a:t>Uses Information Gain</a:t>
            </a:r>
          </a:p>
          <a:p>
            <a:r>
              <a:rPr lang="en-US" altLang="id-ID"/>
              <a:t>Sorts Continuous Attributes at each node.</a:t>
            </a:r>
          </a:p>
          <a:p>
            <a:r>
              <a:rPr lang="en-US" altLang="id-ID"/>
              <a:t>Needs entire data to fit in memory.</a:t>
            </a:r>
          </a:p>
          <a:p>
            <a:r>
              <a:rPr lang="en-US" altLang="id-ID"/>
              <a:t>Unsuitable for Large Datasets.</a:t>
            </a:r>
          </a:p>
          <a:p>
            <a:pPr lvl="1"/>
            <a:r>
              <a:rPr lang="en-US" altLang="id-ID"/>
              <a:t>Needs out-of-core sorting.</a:t>
            </a:r>
          </a:p>
          <a:p>
            <a:pPr lvl="1"/>
            <a:endParaRPr lang="en-US" altLang="id-ID"/>
          </a:p>
          <a:p>
            <a:r>
              <a:rPr lang="en-US" altLang="id-ID"/>
              <a:t>You can download the software from:</a:t>
            </a:r>
            <a:br>
              <a:rPr lang="en-US" altLang="id-ID"/>
            </a:br>
            <a:r>
              <a:rPr lang="en-US" altLang="id-ID" sz="2400">
                <a:hlinkClick r:id="rId2"/>
              </a:rPr>
              <a:t>http://www.cse.unsw.edu.au/~quinlan/c4.5r8.tar.gz</a:t>
            </a:r>
            <a:endParaRPr lang="en-US" altLang="id-ID" sz="2400"/>
          </a:p>
          <a:p>
            <a:endParaRPr lang="en-US" altLang="id-ID" sz="2400"/>
          </a:p>
        </p:txBody>
      </p:sp>
    </p:spTree>
    <p:extLst>
      <p:ext uri="{BB962C8B-B14F-4D97-AF65-F5344CB8AC3E}">
        <p14:creationId xmlns:p14="http://schemas.microsoft.com/office/powerpoint/2010/main" val="13199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Nearest neighbor Classification…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i="1" dirty="0"/>
              <a:t>k</a:t>
            </a:r>
            <a:r>
              <a:rPr lang="en-US" altLang="en-US" sz="3600" dirty="0"/>
              <a:t>-NN classifiers are lazy learners </a:t>
            </a:r>
          </a:p>
          <a:p>
            <a:pPr lvl="1"/>
            <a:r>
              <a:rPr lang="en-US" altLang="en-US" sz="3200" dirty="0"/>
              <a:t>It does not build models explicitly</a:t>
            </a:r>
          </a:p>
          <a:p>
            <a:pPr lvl="1"/>
            <a:r>
              <a:rPr lang="en-US" altLang="en-US" sz="3200" dirty="0"/>
              <a:t>Unlike eager learners such as decision tree induction and rule-based systems</a:t>
            </a:r>
          </a:p>
          <a:p>
            <a:pPr lvl="1"/>
            <a:r>
              <a:rPr lang="en-US" altLang="en-US" sz="3200" dirty="0"/>
              <a:t>Classifying unknown records are relatively expensive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20E9D7B-6B31-4CFC-BD82-797C7F49E077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71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kNN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k-nearest neighbor.</a:t>
            </a:r>
          </a:p>
          <a:p>
            <a:pPr lvl="1"/>
            <a:r>
              <a:rPr lang="en-US" dirty="0" smtClean="0"/>
              <a:t>Program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file dataset </a:t>
            </a:r>
            <a:r>
              <a:rPr lang="en-US" dirty="0" err="1" smtClean="0"/>
              <a:t>dari</a:t>
            </a:r>
            <a:r>
              <a:rPr lang="en-US" dirty="0" smtClean="0"/>
              <a:t> UCI machine learning databases: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https://archive.ics.uci.edu/ml/machine-learning-databases/spambase/</a:t>
            </a:r>
          </a:p>
          <a:p>
            <a:pPr lvl="1"/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Cosine Similarity</a:t>
            </a:r>
          </a:p>
          <a:p>
            <a:pPr lvl="1"/>
            <a:r>
              <a:rPr lang="en-US" dirty="0" err="1" smtClean="0"/>
              <a:t>Nilai</a:t>
            </a:r>
            <a:r>
              <a:rPr lang="en-US" dirty="0" smtClean="0"/>
              <a:t> K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bervariasi</a:t>
            </a:r>
            <a:r>
              <a:rPr lang="en-US" dirty="0" smtClean="0"/>
              <a:t> (</a:t>
            </a:r>
            <a:r>
              <a:rPr lang="en-US" dirty="0" err="1" smtClean="0"/>
              <a:t>menjadi</a:t>
            </a:r>
            <a:r>
              <a:rPr lang="en-US" dirty="0" smtClean="0"/>
              <a:t> parameter </a:t>
            </a:r>
            <a:r>
              <a:rPr lang="en-US" dirty="0" err="1" smtClean="0"/>
              <a:t>saat</a:t>
            </a:r>
            <a:r>
              <a:rPr lang="en-US" dirty="0" smtClean="0"/>
              <a:t> demo program)</a:t>
            </a:r>
          </a:p>
          <a:p>
            <a:pPr lvl="1"/>
            <a:r>
              <a:rPr lang="en-US" dirty="0" err="1" smtClean="0"/>
              <a:t>Saat</a:t>
            </a:r>
            <a:r>
              <a:rPr lang="en-US" dirty="0" smtClean="0"/>
              <a:t> demo, data train dan test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Setelah</a:t>
            </a:r>
            <a:r>
              <a:rPr lang="en-US" dirty="0" smtClean="0"/>
              <a:t> data train dan test </a:t>
            </a:r>
            <a:r>
              <a:rPr lang="en-US" dirty="0" err="1" smtClean="0"/>
              <a:t>diberikan</a:t>
            </a:r>
            <a:r>
              <a:rPr lang="en-US" dirty="0" smtClean="0"/>
              <a:t>,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 test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K </a:t>
            </a:r>
            <a:r>
              <a:rPr lang="en-US" dirty="0" err="1" smtClean="0"/>
              <a:t>bervariasi</a:t>
            </a:r>
            <a:r>
              <a:rPr lang="en-US" dirty="0" smtClean="0"/>
              <a:t>, </a:t>
            </a:r>
            <a:r>
              <a:rPr lang="en-US" dirty="0" err="1" smtClean="0"/>
              <a:t>a.l</a:t>
            </a:r>
            <a:r>
              <a:rPr lang="en-US" dirty="0" smtClean="0"/>
              <a:t>: 1, 3, 5, 19.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2516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Decision Tree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1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Example of a Decision Tree</a:t>
            </a:r>
          </a:p>
        </p:txBody>
      </p:sp>
      <p:grpSp>
        <p:nvGrpSpPr>
          <p:cNvPr id="889859" name="Group 3"/>
          <p:cNvGrpSpPr>
            <a:grpSpLocks/>
          </p:cNvGrpSpPr>
          <p:nvPr/>
        </p:nvGrpSpPr>
        <p:grpSpPr bwMode="auto">
          <a:xfrm>
            <a:off x="1757363" y="1371600"/>
            <a:ext cx="3582988" cy="4586288"/>
            <a:chOff x="291" y="951"/>
            <a:chExt cx="2257" cy="2889"/>
          </a:xfrm>
        </p:grpSpPr>
        <p:graphicFrame>
          <p:nvGraphicFramePr>
            <p:cNvPr id="88986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210519"/>
                </p:ext>
              </p:extLst>
            </p:nvPr>
          </p:nvGraphicFramePr>
          <p:xfrm>
            <a:off x="291" y="1347"/>
            <a:ext cx="2196" cy="2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Document" r:id="rId3" imgW="5474196" imgH="5778738" progId="Word.Document.8">
                    <p:embed/>
                  </p:oleObj>
                </mc:Choice>
                <mc:Fallback>
                  <p:oleObj name="Document" r:id="rId3" imgW="5474196" imgH="5778738" progId="Word.Document.8">
                    <p:embed/>
                    <p:pic>
                      <p:nvPicPr>
                        <p:cNvPr id="8898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" y="1347"/>
                          <a:ext cx="2196" cy="2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9861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006600"/>
                  </a:solidFill>
                  <a:latin typeface="Arial" panose="020B0604020202020204" pitchFamily="34" charset="0"/>
                </a:rPr>
                <a:t>categorical</a:t>
              </a:r>
              <a:endParaRPr lang="en-US" altLang="id-ID" sz="1600" b="1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62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006600"/>
                  </a:solidFill>
                  <a:latin typeface="Arial" panose="020B0604020202020204" pitchFamily="34" charset="0"/>
                </a:rPr>
                <a:t>categorical</a:t>
              </a:r>
              <a:endParaRPr lang="en-US" altLang="id-ID" sz="1600" b="1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63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006600"/>
                  </a:solidFill>
                  <a:latin typeface="Arial" panose="020B0604020202020204" pitchFamily="34" charset="0"/>
                </a:rPr>
                <a:t>continuous</a:t>
              </a:r>
              <a:endParaRPr lang="en-US" altLang="id-ID" sz="1600" b="1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64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SzPct val="75000"/>
              </a:pPr>
              <a:r>
                <a:rPr lang="en-US" altLang="id-ID" sz="1600" b="1">
                  <a:solidFill>
                    <a:srgbClr val="006600"/>
                  </a:solidFill>
                  <a:latin typeface="Arial" panose="020B0604020202020204" pitchFamily="34" charset="0"/>
                </a:rPr>
                <a:t>class</a:t>
              </a:r>
              <a:endParaRPr lang="en-US" altLang="id-ID" sz="1600" b="1">
                <a:solidFill>
                  <a:srgbClr val="C0C0C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8489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 flipH="1">
            <a:off x="7359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auto">
          <a:xfrm flipH="1">
            <a:off x="8005764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>
            <a:off x="9217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69" name="Line 13"/>
          <p:cNvSpPr>
            <a:spLocks noChangeShapeType="1"/>
          </p:cNvSpPr>
          <p:nvPr/>
        </p:nvSpPr>
        <p:spPr bwMode="auto">
          <a:xfrm>
            <a:off x="8167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70" name="Line 14"/>
          <p:cNvSpPr>
            <a:spLocks noChangeShapeType="1"/>
          </p:cNvSpPr>
          <p:nvPr/>
        </p:nvSpPr>
        <p:spPr bwMode="auto">
          <a:xfrm flipH="1">
            <a:off x="6794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71" name="Text Box 15"/>
          <p:cNvSpPr txBox="1">
            <a:spLocks noChangeArrowheads="1"/>
          </p:cNvSpPr>
          <p:nvPr/>
        </p:nvSpPr>
        <p:spPr bwMode="auto">
          <a:xfrm>
            <a:off x="7312026" y="2720975"/>
            <a:ext cx="936625" cy="6340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smtClean="0">
                <a:solidFill>
                  <a:srgbClr val="2D1993"/>
                </a:solidFill>
                <a:latin typeface="Arial" panose="020B0604020202020204" pitchFamily="34" charset="0"/>
              </a:rPr>
              <a:t>Home</a:t>
            </a:r>
          </a:p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smtClean="0">
                <a:solidFill>
                  <a:srgbClr val="2D1993"/>
                </a:solidFill>
                <a:latin typeface="Arial" panose="020B0604020202020204" pitchFamily="34" charset="0"/>
              </a:rPr>
              <a:t>Owner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72" name="Text Box 16"/>
          <p:cNvSpPr txBox="1">
            <a:spLocks noChangeArrowheads="1"/>
          </p:cNvSpPr>
          <p:nvPr/>
        </p:nvSpPr>
        <p:spPr bwMode="auto">
          <a:xfrm>
            <a:off x="8328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2D1993"/>
                </a:solidFill>
                <a:latin typeface="Arial" panose="020B0604020202020204" pitchFamily="34" charset="0"/>
              </a:rPr>
              <a:t>MarSt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73" name="Text Box 17"/>
          <p:cNvSpPr txBox="1">
            <a:spLocks noChangeArrowheads="1"/>
          </p:cNvSpPr>
          <p:nvPr/>
        </p:nvSpPr>
        <p:spPr bwMode="auto">
          <a:xfrm>
            <a:off x="7602539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 dirty="0" err="1" smtClean="0">
                <a:solidFill>
                  <a:srgbClr val="2D1993"/>
                </a:solidFill>
                <a:latin typeface="Arial" panose="020B0604020202020204" pitchFamily="34" charset="0"/>
              </a:rPr>
              <a:t>AnnInc</a:t>
            </a:r>
            <a:endParaRPr lang="en-US" altLang="id-ID" sz="1600" dirty="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74" name="AutoShape 18"/>
          <p:cNvSpPr>
            <a:spLocks noChangeArrowheads="1"/>
          </p:cNvSpPr>
          <p:nvPr/>
        </p:nvSpPr>
        <p:spPr bwMode="auto">
          <a:xfrm>
            <a:off x="8529638" y="5029201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75" name="Text Box 19"/>
          <p:cNvSpPr txBox="1">
            <a:spLocks noChangeArrowheads="1"/>
          </p:cNvSpPr>
          <p:nvPr/>
        </p:nvSpPr>
        <p:spPr bwMode="auto">
          <a:xfrm>
            <a:off x="8453438" y="5029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76" name="AutoShape 20"/>
          <p:cNvSpPr>
            <a:spLocks noChangeArrowheads="1"/>
          </p:cNvSpPr>
          <p:nvPr/>
        </p:nvSpPr>
        <p:spPr bwMode="auto">
          <a:xfrm>
            <a:off x="7037388" y="5046664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77" name="Text Box 21"/>
          <p:cNvSpPr txBox="1">
            <a:spLocks noChangeArrowheads="1"/>
          </p:cNvSpPr>
          <p:nvPr/>
        </p:nvSpPr>
        <p:spPr bwMode="auto">
          <a:xfrm>
            <a:off x="7134225" y="5032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78" name="AutoShape 22"/>
          <p:cNvSpPr>
            <a:spLocks noChangeArrowheads="1"/>
          </p:cNvSpPr>
          <p:nvPr/>
        </p:nvSpPr>
        <p:spPr bwMode="auto">
          <a:xfrm>
            <a:off x="6472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79" name="Text Box 23"/>
          <p:cNvSpPr txBox="1">
            <a:spLocks noChangeArrowheads="1"/>
          </p:cNvSpPr>
          <p:nvPr/>
        </p:nvSpPr>
        <p:spPr bwMode="auto">
          <a:xfrm>
            <a:off x="6567488" y="34480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889880" name="AutoShape 24"/>
          <p:cNvSpPr>
            <a:spLocks noChangeArrowheads="1"/>
          </p:cNvSpPr>
          <p:nvPr/>
        </p:nvSpPr>
        <p:spPr bwMode="auto">
          <a:xfrm>
            <a:off x="9367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81" name="Text Box 25"/>
          <p:cNvSpPr txBox="1">
            <a:spLocks noChangeArrowheads="1"/>
          </p:cNvSpPr>
          <p:nvPr/>
        </p:nvSpPr>
        <p:spPr bwMode="auto">
          <a:xfrm>
            <a:off x="9444038" y="42672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 b="1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82" name="Text Box 26"/>
          <p:cNvSpPr txBox="1">
            <a:spLocks noChangeArrowheads="1"/>
          </p:cNvSpPr>
          <p:nvPr/>
        </p:nvSpPr>
        <p:spPr bwMode="auto">
          <a:xfrm>
            <a:off x="6584950" y="29845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Yes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83" name="Text Box 27"/>
          <p:cNvSpPr txBox="1">
            <a:spLocks noChangeArrowheads="1"/>
          </p:cNvSpPr>
          <p:nvPr/>
        </p:nvSpPr>
        <p:spPr bwMode="auto">
          <a:xfrm>
            <a:off x="8450263" y="29845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No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84" name="Text Box 28"/>
          <p:cNvSpPr txBox="1">
            <a:spLocks noChangeArrowheads="1"/>
          </p:cNvSpPr>
          <p:nvPr/>
        </p:nvSpPr>
        <p:spPr bwMode="auto">
          <a:xfrm>
            <a:off x="9432926" y="374967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Married</a:t>
            </a:r>
            <a:r>
              <a:rPr lang="en-US" altLang="id-ID" sz="1600">
                <a:solidFill>
                  <a:srgbClr val="C0C0C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89885" name="Text Box 29"/>
          <p:cNvSpPr txBox="1">
            <a:spLocks noChangeArrowheads="1"/>
          </p:cNvSpPr>
          <p:nvPr/>
        </p:nvSpPr>
        <p:spPr bwMode="auto">
          <a:xfrm>
            <a:off x="7216776" y="3778250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Single, Divorced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86" name="Text Box 30"/>
          <p:cNvSpPr txBox="1">
            <a:spLocks noChangeArrowheads="1"/>
          </p:cNvSpPr>
          <p:nvPr/>
        </p:nvSpPr>
        <p:spPr bwMode="auto">
          <a:xfrm>
            <a:off x="6837364" y="45704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&lt;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87" name="Text Box 31"/>
          <p:cNvSpPr txBox="1">
            <a:spLocks noChangeArrowheads="1"/>
          </p:cNvSpPr>
          <p:nvPr/>
        </p:nvSpPr>
        <p:spPr bwMode="auto">
          <a:xfrm>
            <a:off x="8612189" y="45704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600">
                <a:solidFill>
                  <a:srgbClr val="000000"/>
                </a:solidFill>
                <a:latin typeface="Arial" panose="020B0604020202020204" pitchFamily="34" charset="0"/>
              </a:rPr>
              <a:t>&gt; 80K</a:t>
            </a:r>
            <a:endParaRPr lang="en-US" altLang="id-ID" sz="16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88" name="Text Box 32"/>
          <p:cNvSpPr txBox="1">
            <a:spLocks noChangeArrowheads="1"/>
          </p:cNvSpPr>
          <p:nvPr/>
        </p:nvSpPr>
        <p:spPr bwMode="auto">
          <a:xfrm>
            <a:off x="7951788" y="1766888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1800" b="1" i="1">
                <a:solidFill>
                  <a:srgbClr val="FF0000"/>
                </a:solidFill>
                <a:latin typeface="Arial" panose="020B0604020202020204" pitchFamily="34" charset="0"/>
              </a:rPr>
              <a:t>Splitting Attributes</a:t>
            </a:r>
          </a:p>
        </p:txBody>
      </p:sp>
      <p:sp>
        <p:nvSpPr>
          <p:cNvPr id="889889" name="Line 33"/>
          <p:cNvSpPr>
            <a:spLocks noChangeShapeType="1"/>
          </p:cNvSpPr>
          <p:nvPr/>
        </p:nvSpPr>
        <p:spPr bwMode="auto">
          <a:xfrm flipH="1">
            <a:off x="8329614" y="2147889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90" name="AutoShape 34"/>
          <p:cNvSpPr>
            <a:spLocks noChangeArrowheads="1"/>
          </p:cNvSpPr>
          <p:nvPr/>
        </p:nvSpPr>
        <p:spPr bwMode="auto">
          <a:xfrm>
            <a:off x="5334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91" name="Line 35"/>
          <p:cNvSpPr>
            <a:spLocks noChangeShapeType="1"/>
          </p:cNvSpPr>
          <p:nvPr/>
        </p:nvSpPr>
        <p:spPr bwMode="auto">
          <a:xfrm>
            <a:off x="8942388" y="2147889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9892" name="Text Box 36"/>
          <p:cNvSpPr txBox="1">
            <a:spLocks noChangeArrowheads="1"/>
          </p:cNvSpPr>
          <p:nvPr/>
        </p:nvSpPr>
        <p:spPr bwMode="auto">
          <a:xfrm>
            <a:off x="2286000" y="58674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 b="1">
                <a:solidFill>
                  <a:srgbClr val="006B61"/>
                </a:solidFill>
                <a:latin typeface="Arial" panose="020B0604020202020204" pitchFamily="34" charset="0"/>
              </a:rPr>
              <a:t>Training Data</a:t>
            </a:r>
            <a:endParaRPr lang="en-US" altLang="id-ID" sz="20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  <p:sp>
        <p:nvSpPr>
          <p:cNvPr id="889893" name="Text Box 37"/>
          <p:cNvSpPr txBox="1">
            <a:spLocks noChangeArrowheads="1"/>
          </p:cNvSpPr>
          <p:nvPr/>
        </p:nvSpPr>
        <p:spPr bwMode="auto">
          <a:xfrm>
            <a:off x="6553200" y="5835650"/>
            <a:ext cx="312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SzPct val="75000"/>
            </a:pPr>
            <a:r>
              <a:rPr lang="en-US" altLang="id-ID" sz="2000" b="1">
                <a:solidFill>
                  <a:srgbClr val="006B61"/>
                </a:solidFill>
                <a:latin typeface="Arial" panose="020B0604020202020204" pitchFamily="34" charset="0"/>
              </a:rPr>
              <a:t>Model:  Decision Tree</a:t>
            </a:r>
            <a:endParaRPr lang="en-US" altLang="id-ID" sz="2000">
              <a:solidFill>
                <a:srgbClr val="C0C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97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d-ID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id-ID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2032</TotalTime>
  <Words>1808</Words>
  <Application>Microsoft Office PowerPoint</Application>
  <PresentationFormat>Widescreen</PresentationFormat>
  <Paragraphs>505</Paragraphs>
  <Slides>53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7" baseType="lpstr">
      <vt:lpstr>Arial</vt:lpstr>
      <vt:lpstr>Calibri</vt:lpstr>
      <vt:lpstr>Calibri Light</vt:lpstr>
      <vt:lpstr>Helvetica Neue</vt:lpstr>
      <vt:lpstr>Monotype Sorts</vt:lpstr>
      <vt:lpstr>Symbol</vt:lpstr>
      <vt:lpstr>Tahoma</vt:lpstr>
      <vt:lpstr>Times New Roman</vt:lpstr>
      <vt:lpstr>Wingdings</vt:lpstr>
      <vt:lpstr>Office Theme</vt:lpstr>
      <vt:lpstr>LC.BRev.FY97</vt:lpstr>
      <vt:lpstr>Visio</vt:lpstr>
      <vt:lpstr>Document</vt:lpstr>
      <vt:lpstr>Equation</vt:lpstr>
      <vt:lpstr>Kecerdasan Komputasional</vt:lpstr>
      <vt:lpstr>Agenda</vt:lpstr>
      <vt:lpstr>Illustrating Classification Task</vt:lpstr>
      <vt:lpstr>PowerPoint Presentation</vt:lpstr>
      <vt:lpstr>PowerPoint Presentation</vt:lpstr>
      <vt:lpstr>Nearest neighbor Classification…</vt:lpstr>
      <vt:lpstr>Tugas kNN</vt:lpstr>
      <vt:lpstr>Intro to Decision Tree</vt:lpstr>
      <vt:lpstr>Example of a Decision Tree</vt:lpstr>
      <vt:lpstr>Another Example of Decision Tree</vt:lpstr>
      <vt:lpstr>Decision Tree Classification Task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Decision Tree Classification Task</vt:lpstr>
      <vt:lpstr>Decision Tree Induction</vt:lpstr>
      <vt:lpstr>General Structure of Hunt’s Algorithm</vt:lpstr>
      <vt:lpstr>Hunt’s Algorithm</vt:lpstr>
      <vt:lpstr>Tree Induction</vt:lpstr>
      <vt:lpstr>Tree Induction</vt:lpstr>
      <vt:lpstr>How to Specify Test Condition?</vt:lpstr>
      <vt:lpstr>Splitting Based on Nominal Attributes</vt:lpstr>
      <vt:lpstr>Splitting Based on Ordinal Attributes</vt:lpstr>
      <vt:lpstr>Splitting Based on Continuous Attributes</vt:lpstr>
      <vt:lpstr>Splitting Based on Continuous Attributes</vt:lpstr>
      <vt:lpstr>Tree Induction</vt:lpstr>
      <vt:lpstr>How to determine the Best Split</vt:lpstr>
      <vt:lpstr>How to determine the Best Split</vt:lpstr>
      <vt:lpstr>Measures of Node Impurity</vt:lpstr>
      <vt:lpstr>How to Find the Best Split</vt:lpstr>
      <vt:lpstr>Measure of Impurity: GINI</vt:lpstr>
      <vt:lpstr>Examples for computing GINI</vt:lpstr>
      <vt:lpstr>Splitting Based on GINI</vt:lpstr>
      <vt:lpstr>Binary Attributes: Computing GINI Index</vt:lpstr>
      <vt:lpstr>Categorical Attributes: Computing Gini Index</vt:lpstr>
      <vt:lpstr>Exercises</vt:lpstr>
      <vt:lpstr>Continuous Attributes: Computing Gini Index</vt:lpstr>
      <vt:lpstr>Continuous Attributes: Computing Gini Index...</vt:lpstr>
      <vt:lpstr>Alternative Splitting Criteria based on INFO</vt:lpstr>
      <vt:lpstr>Examples for computing Entropy</vt:lpstr>
      <vt:lpstr>Splitting Based on INFO...</vt:lpstr>
      <vt:lpstr>Splitting Based on INFO...</vt:lpstr>
      <vt:lpstr>Splitting Criteria based on Classification Error</vt:lpstr>
      <vt:lpstr>Examples for Computing Error</vt:lpstr>
      <vt:lpstr>Comparison among Splitting Criteria</vt:lpstr>
      <vt:lpstr>Misclassification Error vs Gini</vt:lpstr>
      <vt:lpstr>Tree Induction</vt:lpstr>
      <vt:lpstr>Stopping Criteria for Tree Induction</vt:lpstr>
      <vt:lpstr>Decision Tree Based Classification</vt:lpstr>
      <vt:lpstr>Example: C4.5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Komputasional</dc:title>
  <dc:creator>Anny Yuniarti, S.Kom, M.Comp.Sc</dc:creator>
  <cp:lastModifiedBy>Anny Yuniarti, S.Kom, M.Comp.Sc</cp:lastModifiedBy>
  <cp:revision>22</cp:revision>
  <dcterms:created xsi:type="dcterms:W3CDTF">2017-08-31T23:20:31Z</dcterms:created>
  <dcterms:modified xsi:type="dcterms:W3CDTF">2017-09-20T02:29:10Z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