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5"/>
  </p:notesMasterIdLst>
  <p:sldIdLst>
    <p:sldId id="272" r:id="rId2"/>
    <p:sldId id="273" r:id="rId3"/>
    <p:sldId id="303" r:id="rId4"/>
    <p:sldId id="305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9" r:id="rId22"/>
    <p:sldId id="420" r:id="rId23"/>
    <p:sldId id="421" r:id="rId24"/>
    <p:sldId id="422" r:id="rId25"/>
    <p:sldId id="423" r:id="rId26"/>
    <p:sldId id="424" r:id="rId27"/>
    <p:sldId id="418" r:id="rId28"/>
    <p:sldId id="426" r:id="rId29"/>
    <p:sldId id="425" r:id="rId30"/>
    <p:sldId id="427" r:id="rId31"/>
    <p:sldId id="428" r:id="rId32"/>
    <p:sldId id="429" r:id="rId33"/>
    <p:sldId id="431" r:id="rId34"/>
    <p:sldId id="430" r:id="rId35"/>
    <p:sldId id="432" r:id="rId36"/>
    <p:sldId id="433" r:id="rId37"/>
    <p:sldId id="434" r:id="rId38"/>
    <p:sldId id="435" r:id="rId39"/>
    <p:sldId id="436" r:id="rId40"/>
    <p:sldId id="437" r:id="rId41"/>
    <p:sldId id="438" r:id="rId42"/>
    <p:sldId id="439" r:id="rId43"/>
    <p:sldId id="440" r:id="rId4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000" autoAdjust="0"/>
    <p:restoredTop sz="94343" autoAdjust="0"/>
  </p:normalViewPr>
  <p:slideViewPr>
    <p:cSldViewPr snapToGrid="0">
      <p:cViewPr varScale="1">
        <p:scale>
          <a:sx n="65" d="100"/>
          <a:sy n="65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3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2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0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4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6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8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1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6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Kecerdasan</a:t>
            </a:r>
            <a:r>
              <a:rPr lang="en-US" dirty="0" smtClean="0"/>
              <a:t> </a:t>
            </a:r>
            <a:r>
              <a:rPr lang="en-US" dirty="0" err="1" smtClean="0"/>
              <a:t>Komputasional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</a:t>
            </a:r>
            <a:r>
              <a:rPr lang="en-US" i="1" dirty="0" err="1"/>
              <a:t>f</a:t>
            </a:r>
            <a:r>
              <a:rPr lang="en-US" i="1" baseline="-25000" dirty="0" err="1"/>
              <a:t>AN</a:t>
            </a:r>
            <a:r>
              <a:rPr lang="en-US" i="1" dirty="0"/>
              <a:t> </a:t>
            </a:r>
            <a:r>
              <a:rPr lang="en-US" dirty="0"/>
              <a:t>receives the net input signal and bias, and determines the output (</a:t>
            </a:r>
            <a:r>
              <a:rPr lang="en-US" dirty="0" smtClean="0"/>
              <a:t>or firing </a:t>
            </a:r>
            <a:r>
              <a:rPr lang="en-US" dirty="0"/>
              <a:t>strength) of the neuron. This function is referred to as the </a:t>
            </a:r>
            <a:r>
              <a:rPr lang="en-US" b="1" i="1" dirty="0"/>
              <a:t>activation function</a:t>
            </a:r>
            <a:r>
              <a:rPr lang="en-US" dirty="0"/>
              <a:t>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893" y="3621656"/>
            <a:ext cx="4610214" cy="255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1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types of activation functions can be used</a:t>
            </a:r>
            <a:r>
              <a:rPr lang="en-US" dirty="0" smtClean="0"/>
              <a:t>. </a:t>
            </a:r>
            <a:r>
              <a:rPr lang="en-US" dirty="0"/>
              <a:t>Frequently used activation functions </a:t>
            </a:r>
            <a:r>
              <a:rPr lang="en-US" dirty="0" smtClean="0"/>
              <a:t>are:</a:t>
            </a:r>
          </a:p>
          <a:p>
            <a:pPr lvl="1"/>
            <a:r>
              <a:rPr lang="en-US" dirty="0" smtClean="0"/>
              <a:t>Linear function</a:t>
            </a:r>
          </a:p>
          <a:p>
            <a:pPr lvl="1"/>
            <a:r>
              <a:rPr lang="en-US" dirty="0" smtClean="0"/>
              <a:t>Step function</a:t>
            </a:r>
          </a:p>
          <a:p>
            <a:pPr lvl="1"/>
            <a:r>
              <a:rPr lang="en-US" dirty="0" smtClean="0"/>
              <a:t>Ramp function</a:t>
            </a:r>
          </a:p>
          <a:p>
            <a:pPr lvl="1"/>
            <a:r>
              <a:rPr lang="en-US" dirty="0" smtClean="0"/>
              <a:t>Sigmoid function</a:t>
            </a:r>
          </a:p>
          <a:p>
            <a:pPr lvl="1"/>
            <a:r>
              <a:rPr lang="en-US" dirty="0" smtClean="0"/>
              <a:t>Hyperbolic function</a:t>
            </a:r>
          </a:p>
          <a:p>
            <a:pPr lvl="1"/>
            <a:r>
              <a:rPr lang="en-US" dirty="0" smtClean="0"/>
              <a:t>Gaussian function</a:t>
            </a:r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0" y="2586831"/>
            <a:ext cx="56959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3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types of activation functions can be used</a:t>
            </a:r>
            <a:r>
              <a:rPr lang="en-US" dirty="0" smtClean="0"/>
              <a:t>. </a:t>
            </a:r>
            <a:r>
              <a:rPr lang="en-US" dirty="0"/>
              <a:t>Frequently used activation functions </a:t>
            </a:r>
            <a:r>
              <a:rPr lang="en-US" dirty="0" smtClean="0"/>
              <a:t>are:</a:t>
            </a:r>
          </a:p>
          <a:p>
            <a:pPr lvl="1"/>
            <a:r>
              <a:rPr lang="en-US" dirty="0" smtClean="0"/>
              <a:t>Linear function</a:t>
            </a:r>
          </a:p>
          <a:p>
            <a:pPr lvl="1"/>
            <a:r>
              <a:rPr lang="en-US" dirty="0" smtClean="0"/>
              <a:t>Step function</a:t>
            </a:r>
          </a:p>
          <a:p>
            <a:pPr lvl="1"/>
            <a:r>
              <a:rPr lang="en-US" dirty="0" smtClean="0"/>
              <a:t>Ramp function</a:t>
            </a:r>
          </a:p>
          <a:p>
            <a:pPr lvl="1"/>
            <a:r>
              <a:rPr lang="en-US" dirty="0" smtClean="0"/>
              <a:t>Sigmoid function</a:t>
            </a:r>
          </a:p>
          <a:p>
            <a:pPr lvl="1"/>
            <a:r>
              <a:rPr lang="en-US" dirty="0" smtClean="0"/>
              <a:t>Hyperbolic function</a:t>
            </a:r>
          </a:p>
          <a:p>
            <a:pPr lvl="1"/>
            <a:r>
              <a:rPr lang="en-US" dirty="0" smtClean="0"/>
              <a:t>Gaussian function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2572544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types of activation functions can be used</a:t>
            </a:r>
            <a:r>
              <a:rPr lang="en-US" dirty="0" smtClean="0"/>
              <a:t>. </a:t>
            </a:r>
            <a:r>
              <a:rPr lang="en-US" dirty="0"/>
              <a:t>Frequently used activation functions </a:t>
            </a:r>
            <a:r>
              <a:rPr lang="en-US" dirty="0" smtClean="0"/>
              <a:t>are:</a:t>
            </a:r>
          </a:p>
          <a:p>
            <a:pPr lvl="1"/>
            <a:r>
              <a:rPr lang="en-US" dirty="0" smtClean="0"/>
              <a:t>Linear function</a:t>
            </a:r>
          </a:p>
          <a:p>
            <a:pPr lvl="1"/>
            <a:r>
              <a:rPr lang="en-US" dirty="0" smtClean="0"/>
              <a:t>Step function</a:t>
            </a:r>
          </a:p>
          <a:p>
            <a:pPr lvl="1"/>
            <a:r>
              <a:rPr lang="en-US" dirty="0" smtClean="0"/>
              <a:t>Ramp function</a:t>
            </a:r>
          </a:p>
          <a:p>
            <a:pPr lvl="1"/>
            <a:r>
              <a:rPr lang="en-US" dirty="0" smtClean="0"/>
              <a:t>Sigmoid function</a:t>
            </a:r>
          </a:p>
          <a:p>
            <a:pPr lvl="1"/>
            <a:r>
              <a:rPr lang="en-US" dirty="0" smtClean="0"/>
              <a:t>Hyperbolic function</a:t>
            </a:r>
          </a:p>
          <a:p>
            <a:pPr lvl="1"/>
            <a:r>
              <a:rPr lang="en-US" dirty="0" smtClean="0"/>
              <a:t>Gaussian function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2515394"/>
            <a:ext cx="57340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Linearly Separable Functions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Single neurons </a:t>
            </a:r>
            <a:r>
              <a:rPr lang="en-US" dirty="0"/>
              <a:t>can be used to realize </a:t>
            </a:r>
            <a:r>
              <a:rPr lang="en-US" b="1" dirty="0"/>
              <a:t>linearly separable functions </a:t>
            </a:r>
            <a:r>
              <a:rPr lang="en-US" dirty="0"/>
              <a:t>without any error.</a:t>
            </a:r>
          </a:p>
          <a:p>
            <a:pPr lvl="1"/>
            <a:r>
              <a:rPr lang="en-US" dirty="0"/>
              <a:t>Linear </a:t>
            </a:r>
            <a:r>
              <a:rPr lang="en-US" dirty="0" err="1"/>
              <a:t>separability</a:t>
            </a:r>
            <a:r>
              <a:rPr lang="en-US" dirty="0"/>
              <a:t> means that the neuron can separate the space of </a:t>
            </a:r>
            <a:r>
              <a:rPr lang="en-US" i="1" dirty="0"/>
              <a:t>I</a:t>
            </a:r>
            <a:r>
              <a:rPr lang="en-US" dirty="0"/>
              <a:t>-dimensional </a:t>
            </a:r>
            <a:r>
              <a:rPr lang="en-US" dirty="0" smtClean="0"/>
              <a:t>input vectors </a:t>
            </a:r>
            <a:r>
              <a:rPr lang="en-US" dirty="0"/>
              <a:t>yielding an above-threshold response from those having a </a:t>
            </a:r>
            <a:r>
              <a:rPr lang="en-US" dirty="0" smtClean="0"/>
              <a:t>below-threshold response </a:t>
            </a:r>
            <a:r>
              <a:rPr lang="en-US" dirty="0"/>
              <a:t>by an </a:t>
            </a:r>
            <a:r>
              <a:rPr lang="en-US" i="1" dirty="0"/>
              <a:t>I</a:t>
            </a:r>
            <a:r>
              <a:rPr lang="en-US" dirty="0"/>
              <a:t>-dimensional hyperplane.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hyperplane forms the boundary </a:t>
            </a:r>
            <a:r>
              <a:rPr lang="en-US" dirty="0" smtClean="0"/>
              <a:t>between the </a:t>
            </a:r>
            <a:r>
              <a:rPr lang="en-US" dirty="0"/>
              <a:t>input vectors associated with the two output values. </a:t>
            </a:r>
            <a:endParaRPr lang="en-US" dirty="0" smtClean="0"/>
          </a:p>
          <a:p>
            <a:r>
              <a:rPr lang="en-US" dirty="0" smtClean="0"/>
              <a:t>Example: AND </a:t>
            </a:r>
            <a:r>
              <a:rPr lang="en-US" dirty="0" err="1" smtClean="0"/>
              <a:t>and</a:t>
            </a:r>
            <a:r>
              <a:rPr lang="en-US" dirty="0" smtClean="0"/>
              <a:t> OR Boolean functions can be implemented using a single perceptron. The two functions are linearly separable functions.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292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Perceptron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900" y="2120106"/>
            <a:ext cx="61722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6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Perceptron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287" y="2110581"/>
            <a:ext cx="60674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5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Functions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An example of a Boolean function that is not linearly separable is the </a:t>
            </a:r>
            <a:r>
              <a:rPr lang="en-US" dirty="0" smtClean="0"/>
              <a:t>XOR.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single perceptron can not implement this function.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</a:t>
            </a:r>
            <a:r>
              <a:rPr lang="en-US" dirty="0" smtClean="0"/>
              <a:t>single </a:t>
            </a:r>
            <a:r>
              <a:rPr lang="en-US" dirty="0"/>
              <a:t>perceptron is used, then the best accuracy that can be obtained is 75%.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be </a:t>
            </a:r>
            <a:r>
              <a:rPr lang="en-US" dirty="0" smtClean="0"/>
              <a:t>able to </a:t>
            </a:r>
            <a:r>
              <a:rPr lang="en-US" dirty="0"/>
              <a:t>learn functions that are not linearly separable, a layered NN of several neurons </a:t>
            </a:r>
            <a:r>
              <a:rPr lang="en-US" dirty="0" smtClean="0"/>
              <a:t>is required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the XOR function requires two input units, two hidden </a:t>
            </a:r>
            <a:r>
              <a:rPr lang="en-US" dirty="0" smtClean="0"/>
              <a:t>units </a:t>
            </a:r>
            <a:r>
              <a:rPr lang="id-ID" dirty="0" smtClean="0"/>
              <a:t>and </a:t>
            </a:r>
            <a:r>
              <a:rPr lang="id-ID" dirty="0"/>
              <a:t>one output unit.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684" y="2223306"/>
            <a:ext cx="5116631" cy="27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Artificial Neuron Learning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</a:t>
            </a:r>
            <a:r>
              <a:rPr lang="en-US" dirty="0"/>
              <a:t>that no prior knowledge exists about the function – except for data – how </a:t>
            </a:r>
            <a:r>
              <a:rPr lang="en-US" dirty="0" smtClean="0"/>
              <a:t>can the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smtClean="0">
                <a:sym typeface="Symbol" panose="05050102010706020507" pitchFamily="18" charset="2"/>
              </a:rPr>
              <a:t></a:t>
            </a:r>
            <a:r>
              <a:rPr lang="en-US" i="1" dirty="0" smtClean="0"/>
              <a:t> </a:t>
            </a:r>
            <a:r>
              <a:rPr lang="en-US" dirty="0"/>
              <a:t>values be computed?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answer is through </a:t>
            </a:r>
            <a:r>
              <a:rPr lang="en-US" b="1" dirty="0"/>
              <a:t>learning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AN learns </a:t>
            </a:r>
            <a:r>
              <a:rPr lang="en-US" dirty="0" smtClean="0"/>
              <a:t>the best </a:t>
            </a:r>
            <a:r>
              <a:rPr lang="en-US" dirty="0"/>
              <a:t>values for the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l-GR" i="1" dirty="0" smtClean="0">
                <a:sym typeface="Symbol" panose="05050102010706020507" pitchFamily="18" charset="2"/>
              </a:rPr>
              <a:t></a:t>
            </a:r>
            <a:r>
              <a:rPr lang="en-US" i="1" dirty="0" smtClean="0"/>
              <a:t> </a:t>
            </a:r>
            <a:r>
              <a:rPr lang="en-US" dirty="0"/>
              <a:t>from the given data. </a:t>
            </a:r>
            <a:endParaRPr lang="en-US" dirty="0" smtClean="0"/>
          </a:p>
          <a:p>
            <a:r>
              <a:rPr lang="en-US" dirty="0" smtClean="0"/>
              <a:t>Learning </a:t>
            </a:r>
            <a:r>
              <a:rPr lang="en-US" dirty="0"/>
              <a:t>consists of </a:t>
            </a:r>
            <a:r>
              <a:rPr lang="en-US" b="1" dirty="0"/>
              <a:t>adjusting </a:t>
            </a:r>
            <a:r>
              <a:rPr lang="en-US" b="1" dirty="0" smtClean="0"/>
              <a:t>weight and </a:t>
            </a:r>
            <a:r>
              <a:rPr lang="en-US" b="1" dirty="0"/>
              <a:t>threshold values </a:t>
            </a:r>
            <a:r>
              <a:rPr lang="en-US" dirty="0"/>
              <a:t>until a certain criterion (or several </a:t>
            </a:r>
            <a:r>
              <a:rPr lang="en-US" dirty="0" err="1" smtClean="0"/>
              <a:t>criterias</a:t>
            </a:r>
            <a:r>
              <a:rPr lang="en-US" dirty="0" smtClean="0"/>
              <a:t>) </a:t>
            </a:r>
            <a:r>
              <a:rPr lang="en-US" dirty="0"/>
              <a:t>is (are) </a:t>
            </a:r>
            <a:r>
              <a:rPr lang="en-US" dirty="0" smtClean="0"/>
              <a:t>satisfied.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066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Artificial Neuron Learning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</a:t>
            </a:r>
            <a:r>
              <a:rPr lang="en-US" dirty="0"/>
              <a:t>main types of learning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Supervised</a:t>
            </a:r>
          </a:p>
          <a:p>
            <a:pPr lvl="2"/>
            <a:r>
              <a:rPr lang="en-US" dirty="0" smtClean="0"/>
              <a:t>The neuron is provided with a data set consisting of input vectors and a target (desired output) associated with each input vector.</a:t>
            </a:r>
          </a:p>
          <a:p>
            <a:pPr lvl="2"/>
            <a:r>
              <a:rPr lang="en-US" dirty="0" smtClean="0"/>
              <a:t>Aim: adjust the weight values such that the error between the real output of the neuron and the target output is minimized.</a:t>
            </a:r>
          </a:p>
          <a:p>
            <a:pPr lvl="1"/>
            <a:r>
              <a:rPr lang="en-US" dirty="0" smtClean="0"/>
              <a:t>Unsupervised</a:t>
            </a:r>
          </a:p>
          <a:p>
            <a:pPr lvl="2"/>
            <a:r>
              <a:rPr lang="en-US" dirty="0" smtClean="0"/>
              <a:t>Aim: discover patterns or features in the input data with no assistance from an external source. Many algorithms perform a clustering of the training patterns.</a:t>
            </a:r>
          </a:p>
          <a:p>
            <a:pPr lvl="1"/>
            <a:r>
              <a:rPr lang="en-US" dirty="0" smtClean="0"/>
              <a:t>Reinforcement</a:t>
            </a:r>
          </a:p>
          <a:p>
            <a:pPr lvl="2"/>
            <a:r>
              <a:rPr lang="en-US" dirty="0" smtClean="0"/>
              <a:t>Aim: reward the neuron for good performance, and penalize the neuron for bad performance.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1251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of previous lectures</a:t>
            </a:r>
          </a:p>
          <a:p>
            <a:r>
              <a:rPr lang="en-US" dirty="0" smtClean="0"/>
              <a:t>Intro to ANN</a:t>
            </a:r>
          </a:p>
          <a:p>
            <a:r>
              <a:rPr lang="en-US" dirty="0" smtClean="0"/>
              <a:t>Single layer perceptron</a:t>
            </a:r>
          </a:p>
          <a:p>
            <a:r>
              <a:rPr lang="en-US" dirty="0" smtClean="0"/>
              <a:t>Multi layer perceptron</a:t>
            </a:r>
          </a:p>
          <a:p>
            <a:r>
              <a:rPr lang="en-US" dirty="0" smtClean="0"/>
              <a:t>Back propagation learning algorithm</a:t>
            </a:r>
          </a:p>
          <a:p>
            <a:r>
              <a:rPr lang="en-US" dirty="0" smtClean="0"/>
              <a:t>Summary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Augmented Vectors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661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Neuron is characterized </a:t>
            </a:r>
            <a:r>
              <a:rPr lang="en-US" dirty="0"/>
              <a:t>by its weight vector </a:t>
            </a:r>
            <a:r>
              <a:rPr lang="en-US" b="1" dirty="0"/>
              <a:t>v</a:t>
            </a:r>
            <a:r>
              <a:rPr lang="en-US" dirty="0"/>
              <a:t>, threshold </a:t>
            </a:r>
            <a:r>
              <a:rPr lang="en-US" i="1" dirty="0"/>
              <a:t>θ</a:t>
            </a:r>
            <a:r>
              <a:rPr lang="en-US" dirty="0"/>
              <a:t> and </a:t>
            </a:r>
            <a:r>
              <a:rPr lang="en-US" dirty="0" smtClean="0"/>
              <a:t>activation function. </a:t>
            </a:r>
            <a:r>
              <a:rPr lang="en-US" dirty="0"/>
              <a:t>During learning, both the weights and the threshold are adapted. </a:t>
            </a:r>
            <a:endParaRPr lang="en-US" dirty="0" smtClean="0"/>
          </a:p>
          <a:p>
            <a:r>
              <a:rPr lang="en-US" dirty="0" smtClean="0"/>
              <a:t>To simplify learning </a:t>
            </a:r>
            <a:r>
              <a:rPr lang="en-US" dirty="0"/>
              <a:t>equations, the input vector is augmented to include an additional input unit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+1</a:t>
            </a:r>
            <a:r>
              <a:rPr lang="en-US" dirty="0"/>
              <a:t>, referred to as the </a:t>
            </a:r>
            <a:r>
              <a:rPr lang="en-US" i="1" dirty="0"/>
              <a:t>bias unit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value of </a:t>
            </a:r>
            <a:r>
              <a:rPr lang="en-US" i="1" dirty="0"/>
              <a:t>z</a:t>
            </a:r>
            <a:r>
              <a:rPr lang="en-US" i="1" baseline="-25000" dirty="0"/>
              <a:t>I</a:t>
            </a:r>
            <a:r>
              <a:rPr lang="en-US" baseline="-25000" dirty="0"/>
              <a:t>+1</a:t>
            </a:r>
            <a:r>
              <a:rPr lang="en-US" dirty="0"/>
              <a:t> is always -1, and the weight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+1 </a:t>
            </a:r>
            <a:r>
              <a:rPr lang="en-US" dirty="0" smtClean="0"/>
              <a:t>serves </a:t>
            </a:r>
            <a:r>
              <a:rPr lang="en-US" dirty="0"/>
              <a:t>as the value of the threshold.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net input signal to the AN (assuming SUs)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360" y="166303"/>
            <a:ext cx="3108960" cy="1723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5" y="4330064"/>
            <a:ext cx="3042285" cy="23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1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Gradient Descent </a:t>
            </a:r>
            <a:r>
              <a:rPr lang="en-US" b="1" dirty="0" smtClean="0"/>
              <a:t>(GD) </a:t>
            </a:r>
            <a:r>
              <a:rPr lang="id-ID" b="1" dirty="0" smtClean="0"/>
              <a:t>Learning </a:t>
            </a:r>
            <a:r>
              <a:rPr lang="id-ID" b="1" dirty="0"/>
              <a:t>Rule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GD </a:t>
            </a:r>
            <a:r>
              <a:rPr lang="id-ID" dirty="0" smtClean="0"/>
              <a:t>requires</a:t>
            </a:r>
            <a:r>
              <a:rPr lang="en-US" dirty="0" smtClean="0"/>
              <a:t> the </a:t>
            </a:r>
            <a:r>
              <a:rPr lang="en-US" dirty="0"/>
              <a:t>definition of an </a:t>
            </a:r>
            <a:r>
              <a:rPr lang="en-US" b="1" dirty="0"/>
              <a:t>error (or objective) function </a:t>
            </a:r>
            <a:r>
              <a:rPr lang="en-US" dirty="0"/>
              <a:t>to measure the neuron’s error </a:t>
            </a:r>
            <a:r>
              <a:rPr lang="en-US" dirty="0" smtClean="0"/>
              <a:t>in </a:t>
            </a:r>
            <a:r>
              <a:rPr lang="id-ID" dirty="0" smtClean="0"/>
              <a:t>approximating </a:t>
            </a:r>
            <a:r>
              <a:rPr lang="id-ID" dirty="0"/>
              <a:t>the </a:t>
            </a:r>
            <a:r>
              <a:rPr lang="id-ID" dirty="0" smtClean="0"/>
              <a:t>target</a:t>
            </a:r>
            <a:r>
              <a:rPr lang="en-US" dirty="0" smtClean="0"/>
              <a:t>, for example the </a:t>
            </a:r>
            <a:r>
              <a:rPr lang="en-US" b="1" dirty="0" smtClean="0"/>
              <a:t>sum of squared errors</a:t>
            </a:r>
            <a:r>
              <a:rPr lang="en-US" dirty="0" smtClean="0"/>
              <a:t>: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446" y="3119437"/>
            <a:ext cx="2664642" cy="11782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25880" y="4498657"/>
            <a:ext cx="10027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MMI10"/>
              </a:rPr>
              <a:t>where </a:t>
            </a:r>
            <a:r>
              <a:rPr lang="en-US" sz="2400" b="1" i="1" dirty="0" err="1">
                <a:latin typeface="CMMI10"/>
              </a:rPr>
              <a:t>t</a:t>
            </a:r>
            <a:r>
              <a:rPr lang="en-US" sz="2400" b="1" i="1" baseline="-25000" dirty="0" err="1">
                <a:latin typeface="CMMI10"/>
              </a:rPr>
              <a:t>p</a:t>
            </a:r>
            <a:r>
              <a:rPr lang="en-US" sz="2400" b="1" i="1" dirty="0">
                <a:latin typeface="CMMI10"/>
              </a:rPr>
              <a:t> </a:t>
            </a:r>
            <a:r>
              <a:rPr lang="en-US" sz="2400" dirty="0">
                <a:latin typeface="CMMI10"/>
              </a:rPr>
              <a:t>and</a:t>
            </a:r>
            <a:r>
              <a:rPr lang="en-US" sz="2400" i="1" dirty="0">
                <a:latin typeface="CMMI10"/>
              </a:rPr>
              <a:t> </a:t>
            </a:r>
            <a:r>
              <a:rPr lang="en-US" sz="2400" b="1" i="1" dirty="0">
                <a:latin typeface="CMMI10"/>
              </a:rPr>
              <a:t>o</a:t>
            </a:r>
            <a:r>
              <a:rPr lang="en-US" sz="2400" b="1" i="1" baseline="-25000" dirty="0">
                <a:latin typeface="CMMI10"/>
              </a:rPr>
              <a:t>p</a:t>
            </a:r>
            <a:r>
              <a:rPr lang="en-US" sz="2400" b="1" i="1" dirty="0">
                <a:latin typeface="CMMI10"/>
              </a:rPr>
              <a:t> </a:t>
            </a:r>
            <a:r>
              <a:rPr lang="en-US" sz="2400" dirty="0">
                <a:latin typeface="CMR10"/>
              </a:rPr>
              <a:t>are </a:t>
            </a:r>
            <a:r>
              <a:rPr lang="en-US" sz="2400" dirty="0" smtClean="0">
                <a:latin typeface="CMR10"/>
              </a:rPr>
              <a:t>the </a:t>
            </a:r>
            <a:r>
              <a:rPr lang="en-US" sz="2400" dirty="0">
                <a:latin typeface="CMR10"/>
              </a:rPr>
              <a:t>target and actual output for </a:t>
            </a:r>
            <a:r>
              <a:rPr lang="en-US" sz="2400" dirty="0" smtClean="0">
                <a:latin typeface="CMR10"/>
              </a:rPr>
              <a:t>the </a:t>
            </a:r>
            <a:r>
              <a:rPr lang="en-US" sz="2400" i="1" dirty="0" smtClean="0">
                <a:latin typeface="CMMI10"/>
              </a:rPr>
              <a:t>p</a:t>
            </a:r>
            <a:r>
              <a:rPr lang="en-US" sz="2400" dirty="0" smtClean="0">
                <a:latin typeface="CMR10"/>
              </a:rPr>
              <a:t>-</a:t>
            </a:r>
            <a:r>
              <a:rPr lang="en-US" sz="2400" dirty="0" err="1" smtClean="0">
                <a:latin typeface="CMR10"/>
              </a:rPr>
              <a:t>th</a:t>
            </a:r>
            <a:r>
              <a:rPr lang="en-US" sz="2400" dirty="0" smtClean="0">
                <a:latin typeface="CMR10"/>
              </a:rPr>
              <a:t> </a:t>
            </a:r>
            <a:r>
              <a:rPr lang="en-US" sz="2400" dirty="0">
                <a:latin typeface="CMR10"/>
              </a:rPr>
              <a:t>pattern, </a:t>
            </a:r>
            <a:endParaRPr lang="en-US" sz="2400" dirty="0" smtClean="0">
              <a:latin typeface="CMR10"/>
            </a:endParaRPr>
          </a:p>
          <a:p>
            <a:r>
              <a:rPr lang="en-US" sz="2400" dirty="0" smtClean="0">
                <a:latin typeface="CMR10"/>
              </a:rPr>
              <a:t>and </a:t>
            </a:r>
            <a:r>
              <a:rPr lang="en-US" sz="2400" b="1" i="1" dirty="0">
                <a:latin typeface="CMMI10"/>
              </a:rPr>
              <a:t>P</a:t>
            </a:r>
            <a:r>
              <a:rPr lang="en-US" sz="2400" b="1" i="1" baseline="-25000" dirty="0">
                <a:latin typeface="CMMI10"/>
              </a:rPr>
              <a:t>T</a:t>
            </a:r>
            <a:r>
              <a:rPr lang="en-US" sz="2400" i="1" baseline="-25000" dirty="0">
                <a:latin typeface="CMMI10"/>
              </a:rPr>
              <a:t> </a:t>
            </a:r>
            <a:r>
              <a:rPr lang="en-US" sz="2400" dirty="0">
                <a:latin typeface="CMR10"/>
              </a:rPr>
              <a:t>is the total number of input-target vector pairs (</a:t>
            </a:r>
            <a:r>
              <a:rPr lang="en-US" sz="2400" i="1" dirty="0">
                <a:latin typeface="CMTI10"/>
              </a:rPr>
              <a:t>patterns</a:t>
            </a:r>
            <a:r>
              <a:rPr lang="en-US" sz="2400" dirty="0">
                <a:latin typeface="CMR10"/>
              </a:rPr>
              <a:t>) in </a:t>
            </a:r>
            <a:r>
              <a:rPr lang="en-US" sz="2400" dirty="0" smtClean="0">
                <a:latin typeface="CMR10"/>
              </a:rPr>
              <a:t>the </a:t>
            </a:r>
            <a:r>
              <a:rPr lang="id-ID" sz="2400" dirty="0" smtClean="0">
                <a:latin typeface="CMR10"/>
              </a:rPr>
              <a:t>training </a:t>
            </a:r>
            <a:r>
              <a:rPr lang="id-ID" sz="2400" dirty="0">
                <a:latin typeface="CMR10"/>
              </a:rPr>
              <a:t>set.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95843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Gradient Descent </a:t>
            </a:r>
            <a:r>
              <a:rPr lang="en-US" b="1" dirty="0" smtClean="0"/>
              <a:t>(GD) </a:t>
            </a:r>
            <a:r>
              <a:rPr lang="id-ID" b="1" dirty="0" smtClean="0"/>
              <a:t>Learning </a:t>
            </a:r>
            <a:r>
              <a:rPr lang="id-ID" b="1" dirty="0"/>
              <a:t>Rule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of GD is to find the weight values that minimize </a:t>
            </a:r>
            <a:r>
              <a:rPr lang="en-US" i="1" dirty="0" smtClean="0"/>
              <a:t>Ɛ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</a:t>
            </a:r>
            <a:r>
              <a:rPr lang="en-US" dirty="0"/>
              <a:t>is achieved </a:t>
            </a:r>
            <a:r>
              <a:rPr lang="en-US" dirty="0" smtClean="0"/>
              <a:t>by calculating </a:t>
            </a:r>
            <a:r>
              <a:rPr lang="en-US" dirty="0"/>
              <a:t>the gradient of </a:t>
            </a:r>
            <a:r>
              <a:rPr lang="en-US" i="1" dirty="0" smtClean="0"/>
              <a:t>Ɛ </a:t>
            </a:r>
            <a:r>
              <a:rPr lang="en-US" dirty="0"/>
              <a:t>in weight space, and to move the weight vector along </a:t>
            </a:r>
            <a:r>
              <a:rPr lang="en-US" dirty="0" smtClean="0"/>
              <a:t>the </a:t>
            </a:r>
            <a:r>
              <a:rPr lang="id-ID" dirty="0" smtClean="0"/>
              <a:t>negative gradient</a:t>
            </a:r>
            <a:r>
              <a:rPr lang="en-US" dirty="0" smtClean="0"/>
              <a:t>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486" y="230188"/>
            <a:ext cx="2664642" cy="11782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50" y="3214688"/>
            <a:ext cx="48387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Gradient Descent </a:t>
            </a:r>
            <a:r>
              <a:rPr lang="en-US" b="1" dirty="0" smtClean="0"/>
              <a:t>(GD) </a:t>
            </a:r>
            <a:r>
              <a:rPr lang="id-ID" b="1" dirty="0" smtClean="0"/>
              <a:t>Learning </a:t>
            </a:r>
            <a:r>
              <a:rPr lang="id-ID" b="1" dirty="0"/>
              <a:t>Rule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single training pattern, weights are updated </a:t>
            </a:r>
            <a:r>
              <a:rPr lang="en-US" dirty="0" smtClean="0"/>
              <a:t>using: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with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where</a:t>
            </a:r>
          </a:p>
          <a:p>
            <a:r>
              <a:rPr lang="en-US" dirty="0" smtClean="0"/>
              <a:t>and </a:t>
            </a:r>
            <a:r>
              <a:rPr lang="el-GR" i="1" dirty="0" smtClean="0"/>
              <a:t>η</a:t>
            </a:r>
            <a:r>
              <a:rPr lang="en-US" i="1" dirty="0" smtClean="0"/>
              <a:t> </a:t>
            </a:r>
            <a:r>
              <a:rPr lang="en-US" dirty="0" smtClean="0"/>
              <a:t>is the </a:t>
            </a:r>
            <a:r>
              <a:rPr lang="en-US" b="1" dirty="0" smtClean="0"/>
              <a:t>learning rate</a:t>
            </a:r>
            <a:r>
              <a:rPr lang="en-US" dirty="0" smtClean="0"/>
              <a:t>: the </a:t>
            </a:r>
            <a:r>
              <a:rPr lang="en-US" dirty="0"/>
              <a:t>size of the steps taken in the negative direction </a:t>
            </a:r>
            <a:r>
              <a:rPr lang="en-US" dirty="0" smtClean="0"/>
              <a:t>of </a:t>
            </a:r>
            <a:r>
              <a:rPr lang="id-ID" dirty="0" smtClean="0"/>
              <a:t>the gradient</a:t>
            </a:r>
            <a:r>
              <a:rPr lang="en-US" dirty="0" smtClean="0"/>
              <a:t>.</a:t>
            </a:r>
            <a:endParaRPr lang="id-ID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486" y="230188"/>
            <a:ext cx="2664642" cy="11782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440" y="1408432"/>
            <a:ext cx="2575560" cy="1576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640" y="2190751"/>
            <a:ext cx="2875342" cy="21831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82040" y="5380672"/>
            <a:ext cx="102717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MR10"/>
              </a:rPr>
              <a:t>The calculation of the partial derivative of </a:t>
            </a:r>
            <a:r>
              <a:rPr lang="en-US" i="1" dirty="0">
                <a:latin typeface="CMMI10"/>
              </a:rPr>
              <a:t>f </a:t>
            </a:r>
            <a:r>
              <a:rPr lang="en-US" dirty="0">
                <a:latin typeface="CMR10"/>
              </a:rPr>
              <a:t>with respect to </a:t>
            </a:r>
            <a:r>
              <a:rPr lang="en-US" i="1" dirty="0" err="1">
                <a:latin typeface="CMMI10"/>
              </a:rPr>
              <a:t>net</a:t>
            </a:r>
            <a:r>
              <a:rPr lang="en-US" sz="800" i="1" dirty="0" err="1">
                <a:latin typeface="CMMI7"/>
              </a:rPr>
              <a:t>p</a:t>
            </a:r>
            <a:r>
              <a:rPr lang="en-US" sz="800" i="1" dirty="0">
                <a:latin typeface="CMMI7"/>
              </a:rPr>
              <a:t> </a:t>
            </a:r>
            <a:r>
              <a:rPr lang="en-US" dirty="0">
                <a:latin typeface="CMR10"/>
              </a:rPr>
              <a:t>(</a:t>
            </a:r>
            <a:r>
              <a:rPr lang="en-US" dirty="0" smtClean="0">
                <a:latin typeface="CMR10"/>
              </a:rPr>
              <a:t>the net </a:t>
            </a:r>
            <a:r>
              <a:rPr lang="en-US" dirty="0">
                <a:latin typeface="CMR10"/>
              </a:rPr>
              <a:t>input for pattern </a:t>
            </a:r>
            <a:r>
              <a:rPr lang="en-US" i="1" dirty="0">
                <a:latin typeface="CMMI10"/>
              </a:rPr>
              <a:t>p</a:t>
            </a:r>
            <a:r>
              <a:rPr lang="en-US" dirty="0">
                <a:latin typeface="CMR10"/>
              </a:rPr>
              <a:t>) presents a problem for all discontinuous activation functions</a:t>
            </a:r>
            <a:r>
              <a:rPr lang="en-US" dirty="0" smtClean="0">
                <a:latin typeface="CMR10"/>
              </a:rPr>
              <a:t>, </a:t>
            </a:r>
            <a:r>
              <a:rPr lang="en-US" dirty="0"/>
              <a:t>such as the step and ramp functions; </a:t>
            </a:r>
            <a:r>
              <a:rPr lang="en-US" i="1" dirty="0" err="1"/>
              <a:t>z</a:t>
            </a:r>
            <a:r>
              <a:rPr lang="en-US" i="1" baseline="-25000" dirty="0" err="1"/>
              <a:t>i,p</a:t>
            </a:r>
            <a:r>
              <a:rPr lang="en-US" i="1" dirty="0"/>
              <a:t> </a:t>
            </a:r>
            <a:r>
              <a:rPr lang="en-US" dirty="0"/>
              <a:t>is the </a:t>
            </a:r>
            <a:r>
              <a:rPr lang="en-US" i="1" dirty="0" err="1"/>
              <a:t>i</a:t>
            </a:r>
            <a:r>
              <a:rPr lang="en-US" dirty="0" err="1"/>
              <a:t>-th</a:t>
            </a:r>
            <a:r>
              <a:rPr lang="en-US" dirty="0"/>
              <a:t> input signal corresponding </a:t>
            </a:r>
            <a:r>
              <a:rPr lang="en-US" dirty="0" smtClean="0"/>
              <a:t>to pattern </a:t>
            </a:r>
            <a:r>
              <a:rPr lang="en-US" i="1" dirty="0"/>
              <a:t>p</a:t>
            </a:r>
            <a:r>
              <a:rPr lang="en-US" dirty="0"/>
              <a:t>. The </a:t>
            </a:r>
            <a:r>
              <a:rPr lang="en-US" dirty="0" err="1"/>
              <a:t>Widrow</a:t>
            </a:r>
            <a:r>
              <a:rPr lang="en-US" dirty="0"/>
              <a:t>-Hoff learning rule presents a solution for the step and </a:t>
            </a:r>
            <a:r>
              <a:rPr lang="en-US" dirty="0" smtClean="0"/>
              <a:t>ramp functions</a:t>
            </a:r>
            <a:r>
              <a:rPr lang="en-US" dirty="0"/>
              <a:t>, while the generalized delta learning rule assumes continuous functions </a:t>
            </a:r>
            <a:r>
              <a:rPr lang="en-US" dirty="0" smtClean="0"/>
              <a:t>that are </a:t>
            </a:r>
            <a:r>
              <a:rPr lang="en-US" dirty="0"/>
              <a:t>at least once differentiable.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9987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Widrow-Hoff Learning </a:t>
            </a:r>
            <a:r>
              <a:rPr lang="id-ID" b="1" dirty="0" smtClean="0"/>
              <a:t>Rule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Assume </a:t>
            </a:r>
            <a:r>
              <a:rPr lang="id-ID" dirty="0"/>
              <a:t>that </a:t>
            </a:r>
            <a:r>
              <a:rPr lang="id-ID" i="1" dirty="0"/>
              <a:t>f </a:t>
            </a:r>
            <a:r>
              <a:rPr lang="id-ID" dirty="0"/>
              <a:t>= </a:t>
            </a:r>
            <a:r>
              <a:rPr lang="id-ID" i="1" dirty="0"/>
              <a:t>net</a:t>
            </a:r>
            <a:r>
              <a:rPr lang="id-ID" i="1" baseline="-25000" dirty="0"/>
              <a:t>p</a:t>
            </a:r>
            <a:r>
              <a:rPr lang="id-ID" dirty="0" smtClean="0"/>
              <a:t>.</a:t>
            </a:r>
            <a:r>
              <a:rPr lang="en-US" dirty="0" smtClean="0"/>
              <a:t> Then,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Weights are then updated using: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Widrow</a:t>
            </a:r>
            <a:r>
              <a:rPr lang="en-US" dirty="0"/>
              <a:t>-Hoff learning rule, also referred to as </a:t>
            </a:r>
            <a:r>
              <a:rPr lang="en-US" b="1" dirty="0"/>
              <a:t>the least-means-square (LMS) </a:t>
            </a:r>
            <a:r>
              <a:rPr lang="en-US" b="1" dirty="0" smtClean="0"/>
              <a:t>algorithm</a:t>
            </a:r>
            <a:r>
              <a:rPr lang="en-US" dirty="0" smtClean="0"/>
              <a:t>, was </a:t>
            </a:r>
            <a:r>
              <a:rPr lang="en-US" dirty="0"/>
              <a:t>one of the first algorithms used to train layered neural networks </a:t>
            </a:r>
            <a:r>
              <a:rPr lang="en-US" dirty="0" smtClean="0"/>
              <a:t>with multiple </a:t>
            </a:r>
            <a:r>
              <a:rPr lang="en-US" dirty="0"/>
              <a:t>adaptive linear neurons. This network was commonly referred to as </a:t>
            </a:r>
            <a:r>
              <a:rPr lang="en-US" dirty="0" smtClean="0"/>
              <a:t>the </a:t>
            </a:r>
            <a:r>
              <a:rPr lang="id-ID" b="1" dirty="0" smtClean="0"/>
              <a:t>Madaline</a:t>
            </a:r>
            <a:r>
              <a:rPr lang="en-US" dirty="0" smtClean="0"/>
              <a:t>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486" y="230188"/>
            <a:ext cx="2664642" cy="1178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786" y="1543368"/>
            <a:ext cx="2875342" cy="21831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325" y="1825624"/>
            <a:ext cx="1528987" cy="5975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050" y="2467293"/>
            <a:ext cx="2571316" cy="7026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050" y="3796506"/>
            <a:ext cx="4378644" cy="729774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83700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Generalized Delta Learning Rule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id-ID" dirty="0" smtClean="0"/>
              <a:t>assumes </a:t>
            </a:r>
            <a:r>
              <a:rPr lang="id-ID" dirty="0"/>
              <a:t>differentiable activation </a:t>
            </a:r>
            <a:r>
              <a:rPr lang="id-ID" dirty="0" smtClean="0"/>
              <a:t>functions</a:t>
            </a:r>
            <a:r>
              <a:rPr lang="en-US" dirty="0" smtClean="0"/>
              <a:t>, for example the sigmoid function, then: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867" b="14028"/>
          <a:stretch/>
        </p:blipFill>
        <p:spPr>
          <a:xfrm>
            <a:off x="9951720" y="0"/>
            <a:ext cx="2240280" cy="1920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986" y="427048"/>
            <a:ext cx="2286000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942" y="2782095"/>
            <a:ext cx="6896764" cy="207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6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Error-Correction Learning Rule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assumes that </a:t>
            </a:r>
            <a:r>
              <a:rPr lang="id-ID" dirty="0"/>
              <a:t>binary-valued activation </a:t>
            </a:r>
            <a:r>
              <a:rPr lang="id-ID" dirty="0" smtClean="0"/>
              <a:t>functions</a:t>
            </a:r>
            <a:r>
              <a:rPr lang="en-US" dirty="0" smtClean="0"/>
              <a:t> are </a:t>
            </a:r>
            <a:r>
              <a:rPr lang="en-US" dirty="0"/>
              <a:t>used, for example, the step function</a:t>
            </a:r>
            <a:r>
              <a:rPr lang="en-US" dirty="0" smtClean="0"/>
              <a:t>.</a:t>
            </a:r>
          </a:p>
          <a:p>
            <a:r>
              <a:rPr lang="en-US" dirty="0"/>
              <a:t>Weights are only adjusted when </a:t>
            </a:r>
            <a:r>
              <a:rPr lang="en-US" dirty="0" smtClean="0"/>
              <a:t>the neuron </a:t>
            </a:r>
            <a:r>
              <a:rPr lang="en-US" dirty="0"/>
              <a:t>responds in error. That is, only when (</a:t>
            </a:r>
            <a:r>
              <a:rPr lang="en-US" i="1" dirty="0" err="1"/>
              <a:t>t</a:t>
            </a:r>
            <a:r>
              <a:rPr lang="en-US" i="1" baseline="-25000" dirty="0" err="1"/>
              <a:t>p</a:t>
            </a:r>
            <a:r>
              <a:rPr lang="en-US" i="1" dirty="0"/>
              <a:t> − o</a:t>
            </a:r>
            <a:r>
              <a:rPr lang="en-US" i="1" baseline="-25000" dirty="0"/>
              <a:t>p</a:t>
            </a:r>
            <a:r>
              <a:rPr lang="en-US" dirty="0"/>
              <a:t>) = 1 or (</a:t>
            </a:r>
            <a:r>
              <a:rPr lang="en-US" i="1" dirty="0" err="1"/>
              <a:t>t</a:t>
            </a:r>
            <a:r>
              <a:rPr lang="en-US" i="1" baseline="-25000" dirty="0" err="1"/>
              <a:t>p</a:t>
            </a:r>
            <a:r>
              <a:rPr lang="en-US" i="1" dirty="0"/>
              <a:t> − o</a:t>
            </a:r>
            <a:r>
              <a:rPr lang="en-US" i="1" baseline="-25000" dirty="0"/>
              <a:t>p</a:t>
            </a:r>
            <a:r>
              <a:rPr lang="en-US" dirty="0"/>
              <a:t>) = </a:t>
            </a:r>
            <a:r>
              <a:rPr lang="en-US" i="1" dirty="0"/>
              <a:t>−</a:t>
            </a:r>
            <a:r>
              <a:rPr lang="en-US" dirty="0"/>
              <a:t>1, </a:t>
            </a:r>
            <a:r>
              <a:rPr lang="en-US" dirty="0" smtClean="0"/>
              <a:t>are </a:t>
            </a:r>
            <a:r>
              <a:rPr lang="id-ID" dirty="0" smtClean="0"/>
              <a:t>weights </a:t>
            </a:r>
            <a:r>
              <a:rPr lang="id-ID" dirty="0"/>
              <a:t>adjusted using </a:t>
            </a:r>
            <a:r>
              <a:rPr lang="id-ID" dirty="0" smtClean="0"/>
              <a:t>equation</a:t>
            </a:r>
            <a:r>
              <a:rPr lang="en-US" dirty="0" smtClean="0"/>
              <a:t>: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966" b="12048"/>
          <a:stretch/>
        </p:blipFill>
        <p:spPr>
          <a:xfrm>
            <a:off x="10043160" y="1"/>
            <a:ext cx="2148840" cy="1876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90" y="4253706"/>
            <a:ext cx="4378644" cy="729774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6559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following </a:t>
            </a:r>
            <a:r>
              <a:rPr lang="en-US" dirty="0"/>
              <a:t>Boolean </a:t>
            </a:r>
            <a:r>
              <a:rPr lang="en-US" dirty="0" smtClean="0"/>
              <a:t>function </a:t>
            </a:r>
            <a:r>
              <a:rPr lang="en-US" dirty="0"/>
              <a:t>can be realized with a single </a:t>
            </a:r>
            <a:r>
              <a:rPr lang="en-US" dirty="0" smtClean="0"/>
              <a:t>neuron that </a:t>
            </a:r>
            <a:r>
              <a:rPr lang="en-US" dirty="0"/>
              <a:t>implements a SU? Justify your answer by giving weight and threshold values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z</a:t>
            </a:r>
            <a:r>
              <a:rPr lang="en-US" baseline="-25000" dirty="0" smtClean="0"/>
              <a:t>2</a:t>
            </a:r>
            <a:r>
              <a:rPr lang="en-US" dirty="0" smtClean="0"/>
              <a:t>z</a:t>
            </a:r>
            <a:r>
              <a:rPr lang="en-US" baseline="-25000" dirty="0" smtClean="0"/>
              <a:t>3</a:t>
            </a:r>
            <a:r>
              <a:rPr lang="en-US" dirty="0" smtClean="0"/>
              <a:t>’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where </a:t>
            </a:r>
            <a:r>
              <a:rPr lang="en-US" dirty="0"/>
              <a:t>z</a:t>
            </a:r>
            <a:r>
              <a:rPr lang="en-US" baseline="-25000" dirty="0"/>
              <a:t>1</a:t>
            </a:r>
            <a:r>
              <a:rPr lang="en-US" dirty="0"/>
              <a:t>z</a:t>
            </a:r>
            <a:r>
              <a:rPr lang="en-US" baseline="-25000" dirty="0"/>
              <a:t>2</a:t>
            </a:r>
            <a:r>
              <a:rPr lang="en-US" dirty="0" smtClean="0"/>
              <a:t> denotes (z</a:t>
            </a:r>
            <a:r>
              <a:rPr lang="en-US" baseline="-25000" dirty="0" smtClean="0"/>
              <a:t>1</a:t>
            </a:r>
            <a:r>
              <a:rPr lang="en-US" dirty="0" smtClean="0"/>
              <a:t> AND z</a:t>
            </a:r>
            <a:r>
              <a:rPr lang="en-US" baseline="-25000" dirty="0" smtClean="0"/>
              <a:t>2</a:t>
            </a:r>
            <a:r>
              <a:rPr lang="en-US" dirty="0" smtClean="0"/>
              <a:t>); z</a:t>
            </a:r>
            <a:r>
              <a:rPr lang="en-US" baseline="-25000" dirty="0" smtClean="0"/>
              <a:t>1</a:t>
            </a:r>
            <a:r>
              <a:rPr lang="en-US" dirty="0" smtClean="0"/>
              <a:t>’</a:t>
            </a:r>
            <a:r>
              <a:rPr lang="en-US" baseline="-25000" dirty="0"/>
              <a:t> </a:t>
            </a:r>
            <a:r>
              <a:rPr lang="en-US" dirty="0" smtClean="0"/>
              <a:t>denotes (NOT z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6108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following </a:t>
            </a:r>
            <a:r>
              <a:rPr lang="en-US" dirty="0"/>
              <a:t>Boolean </a:t>
            </a:r>
            <a:r>
              <a:rPr lang="en-US" dirty="0" smtClean="0"/>
              <a:t>function </a:t>
            </a:r>
            <a:r>
              <a:rPr lang="en-US" dirty="0"/>
              <a:t>can be realized with a single </a:t>
            </a:r>
            <a:r>
              <a:rPr lang="en-US" dirty="0" smtClean="0"/>
              <a:t>neuron that </a:t>
            </a:r>
            <a:r>
              <a:rPr lang="en-US" dirty="0"/>
              <a:t>implements a SU? Justify your answer by giving weight and threshold values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z</a:t>
            </a:r>
            <a:r>
              <a:rPr lang="en-US" baseline="-25000" dirty="0" smtClean="0"/>
              <a:t>2</a:t>
            </a:r>
            <a:r>
              <a:rPr lang="en-US" dirty="0" smtClean="0"/>
              <a:t>'+z</a:t>
            </a:r>
            <a:r>
              <a:rPr lang="en-US" baseline="-25000" dirty="0" smtClean="0"/>
              <a:t>1</a:t>
            </a:r>
            <a:r>
              <a:rPr lang="en-US" dirty="0" smtClean="0"/>
              <a:t>’z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where </a:t>
            </a:r>
            <a:r>
              <a:rPr lang="en-US" dirty="0"/>
              <a:t>z</a:t>
            </a:r>
            <a:r>
              <a:rPr lang="en-US" baseline="-25000" dirty="0"/>
              <a:t>1</a:t>
            </a:r>
            <a:r>
              <a:rPr lang="en-US" dirty="0"/>
              <a:t>z</a:t>
            </a:r>
            <a:r>
              <a:rPr lang="en-US" baseline="-25000" dirty="0"/>
              <a:t>2</a:t>
            </a:r>
            <a:r>
              <a:rPr lang="en-US" dirty="0" smtClean="0"/>
              <a:t> denotes (z</a:t>
            </a:r>
            <a:r>
              <a:rPr lang="en-US" baseline="-25000" dirty="0" smtClean="0"/>
              <a:t>1</a:t>
            </a:r>
            <a:r>
              <a:rPr lang="en-US" dirty="0" smtClean="0"/>
              <a:t> AND z</a:t>
            </a:r>
            <a:r>
              <a:rPr lang="en-US" baseline="-25000" dirty="0" smtClean="0"/>
              <a:t>2</a:t>
            </a:r>
            <a:r>
              <a:rPr lang="en-US" dirty="0" smtClean="0"/>
              <a:t>); z</a:t>
            </a:r>
            <a:r>
              <a:rPr lang="en-US" baseline="-25000" dirty="0" smtClean="0"/>
              <a:t>1</a:t>
            </a:r>
            <a:r>
              <a:rPr lang="en-US" dirty="0" smtClean="0"/>
              <a:t>’</a:t>
            </a:r>
            <a:r>
              <a:rPr lang="en-US" baseline="-25000" dirty="0"/>
              <a:t> </a:t>
            </a:r>
            <a:r>
              <a:rPr lang="en-US" dirty="0" smtClean="0"/>
              <a:t>denotes (NOT z</a:t>
            </a:r>
            <a:r>
              <a:rPr lang="en-US" baseline="-25000" dirty="0" smtClean="0"/>
              <a:t>1</a:t>
            </a:r>
            <a:r>
              <a:rPr lang="en-US" dirty="0" smtClean="0"/>
              <a:t>);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z</a:t>
            </a:r>
            <a:r>
              <a:rPr lang="en-US" baseline="-25000" dirty="0" smtClean="0"/>
              <a:t>1</a:t>
            </a:r>
            <a:r>
              <a:rPr lang="en-US" dirty="0" smtClean="0"/>
              <a:t> + z</a:t>
            </a:r>
            <a:r>
              <a:rPr lang="en-US" baseline="-25000" dirty="0" smtClean="0"/>
              <a:t>2</a:t>
            </a:r>
            <a:r>
              <a:rPr lang="en-US" dirty="0" smtClean="0"/>
              <a:t> denotes (z</a:t>
            </a:r>
            <a:r>
              <a:rPr lang="en-US" baseline="-25000" dirty="0" smtClean="0"/>
              <a:t>1</a:t>
            </a:r>
            <a:r>
              <a:rPr lang="en-US" dirty="0" smtClean="0"/>
              <a:t> OR z</a:t>
            </a:r>
            <a:r>
              <a:rPr lang="en-US" baseline="-25000" dirty="0" smtClean="0"/>
              <a:t>2</a:t>
            </a:r>
            <a:r>
              <a:rPr lang="en-US" dirty="0" smtClean="0"/>
              <a:t>).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6036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following </a:t>
            </a:r>
            <a:r>
              <a:rPr lang="en-US" dirty="0"/>
              <a:t>Boolean </a:t>
            </a:r>
            <a:r>
              <a:rPr lang="en-US" dirty="0" smtClean="0"/>
              <a:t>function </a:t>
            </a:r>
            <a:r>
              <a:rPr lang="en-US" dirty="0"/>
              <a:t>can be realized with a single </a:t>
            </a:r>
            <a:r>
              <a:rPr lang="en-US" dirty="0" smtClean="0"/>
              <a:t>neuron that </a:t>
            </a:r>
            <a:r>
              <a:rPr lang="en-US" dirty="0"/>
              <a:t>implements a SU? Justify your answer by giving weight and threshold values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z</a:t>
            </a:r>
            <a:r>
              <a:rPr lang="en-US" baseline="-25000" dirty="0" smtClean="0"/>
              <a:t>2</a:t>
            </a:r>
            <a:r>
              <a:rPr lang="en-US" dirty="0" smtClean="0"/>
              <a:t>z</a:t>
            </a:r>
            <a:r>
              <a:rPr lang="en-US" baseline="-25000" dirty="0" smtClean="0"/>
              <a:t>3</a:t>
            </a:r>
            <a:r>
              <a:rPr lang="en-US" dirty="0" smtClean="0"/>
              <a:t>’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where </a:t>
            </a:r>
            <a:r>
              <a:rPr lang="en-US" dirty="0"/>
              <a:t>z</a:t>
            </a:r>
            <a:r>
              <a:rPr lang="en-US" baseline="-25000" dirty="0"/>
              <a:t>1</a:t>
            </a:r>
            <a:r>
              <a:rPr lang="en-US" dirty="0"/>
              <a:t>z</a:t>
            </a:r>
            <a:r>
              <a:rPr lang="en-US" baseline="-25000" dirty="0"/>
              <a:t>2</a:t>
            </a:r>
            <a:r>
              <a:rPr lang="en-US" dirty="0" smtClean="0"/>
              <a:t> denotes (z</a:t>
            </a:r>
            <a:r>
              <a:rPr lang="en-US" baseline="-25000" dirty="0" smtClean="0"/>
              <a:t>1</a:t>
            </a:r>
            <a:r>
              <a:rPr lang="en-US" dirty="0" smtClean="0"/>
              <a:t> AND z</a:t>
            </a:r>
            <a:r>
              <a:rPr lang="en-US" baseline="-25000" dirty="0" smtClean="0"/>
              <a:t>2</a:t>
            </a:r>
            <a:r>
              <a:rPr lang="en-US" dirty="0" smtClean="0"/>
              <a:t>); z</a:t>
            </a:r>
            <a:r>
              <a:rPr lang="en-US" baseline="-25000" dirty="0" smtClean="0"/>
              <a:t>1</a:t>
            </a:r>
            <a:r>
              <a:rPr lang="en-US" dirty="0" smtClean="0"/>
              <a:t>’</a:t>
            </a:r>
            <a:r>
              <a:rPr lang="en-US" baseline="-25000" dirty="0"/>
              <a:t> </a:t>
            </a:r>
            <a:r>
              <a:rPr lang="en-US" dirty="0" smtClean="0"/>
              <a:t>denotes (NOT z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Answer: Yes.</a:t>
            </a:r>
          </a:p>
          <a:p>
            <a:r>
              <a:rPr lang="en-US" dirty="0" smtClean="0"/>
              <a:t>Weight values: 1, 1, -1</a:t>
            </a:r>
          </a:p>
          <a:p>
            <a:r>
              <a:rPr lang="en-US" dirty="0" smtClean="0"/>
              <a:t>Threshold value: 2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7803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 descr="https://s3.amazonaws.com/MLMastery/MachineLearningAlgorithms.png?__s=zmsasuyhifu2xhwcohv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81" y="0"/>
            <a:ext cx="10608219" cy="677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9000309" y="5133703"/>
            <a:ext cx="300445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d-ID" dirty="0"/>
          </a:p>
        </p:txBody>
      </p:sp>
      <p:sp>
        <p:nvSpPr>
          <p:cNvPr id="6" name="Oval 5"/>
          <p:cNvSpPr/>
          <p:nvPr/>
        </p:nvSpPr>
        <p:spPr>
          <a:xfrm>
            <a:off x="8473441" y="2116773"/>
            <a:ext cx="300445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d-ID" dirty="0"/>
          </a:p>
        </p:txBody>
      </p:sp>
      <p:sp>
        <p:nvSpPr>
          <p:cNvPr id="7" name="Oval 6"/>
          <p:cNvSpPr/>
          <p:nvPr/>
        </p:nvSpPr>
        <p:spPr>
          <a:xfrm>
            <a:off x="2146664" y="6445398"/>
            <a:ext cx="300445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2447109" y="6445398"/>
            <a:ext cx="2181497" cy="26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Fuzzy Systems</a:t>
            </a:r>
          </a:p>
        </p:txBody>
      </p:sp>
      <p:sp>
        <p:nvSpPr>
          <p:cNvPr id="9" name="Oval 8"/>
          <p:cNvSpPr/>
          <p:nvPr/>
        </p:nvSpPr>
        <p:spPr>
          <a:xfrm>
            <a:off x="5477692" y="3245298"/>
            <a:ext cx="300445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8429898" y="6023797"/>
            <a:ext cx="300445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5094520" y="6454105"/>
            <a:ext cx="300445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5394965" y="6454105"/>
            <a:ext cx="2181497" cy="26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Genetic Algorithms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543" y="475008"/>
            <a:ext cx="2185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err="1" smtClean="0">
                <a:solidFill>
                  <a:srgbClr val="555555"/>
                </a:solidFill>
                <a:effectLst/>
                <a:latin typeface="Helvetica Neue"/>
              </a:rPr>
              <a:t>Mindmap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Helvetica Neue"/>
              </a:rPr>
              <a:t> By:</a:t>
            </a:r>
          </a:p>
          <a:p>
            <a:r>
              <a:rPr lang="en-US" b="0" i="0" dirty="0" smtClean="0">
                <a:solidFill>
                  <a:srgbClr val="555555"/>
                </a:solidFill>
                <a:effectLst/>
                <a:latin typeface="Helvetica Neue"/>
              </a:rPr>
              <a:t>D</a:t>
            </a:r>
            <a:r>
              <a:rPr lang="id-ID" b="0" i="0" dirty="0" smtClean="0">
                <a:solidFill>
                  <a:srgbClr val="555555"/>
                </a:solidFill>
                <a:effectLst/>
                <a:latin typeface="Helvetica Neue"/>
              </a:rPr>
              <a:t>r. Jason Brownlee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4418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following </a:t>
            </a:r>
            <a:r>
              <a:rPr lang="en-US" dirty="0"/>
              <a:t>Boolean </a:t>
            </a:r>
            <a:r>
              <a:rPr lang="en-US" dirty="0" smtClean="0"/>
              <a:t>function </a:t>
            </a:r>
            <a:r>
              <a:rPr lang="en-US" dirty="0"/>
              <a:t>can be realized with a single </a:t>
            </a:r>
            <a:r>
              <a:rPr lang="en-US" dirty="0" smtClean="0"/>
              <a:t>neuron that </a:t>
            </a:r>
            <a:r>
              <a:rPr lang="en-US" dirty="0"/>
              <a:t>implements a SU? Justify your answer by giving weight and threshold values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z</a:t>
            </a:r>
            <a:r>
              <a:rPr lang="en-US" baseline="-25000" dirty="0" smtClean="0"/>
              <a:t>2</a:t>
            </a:r>
            <a:r>
              <a:rPr lang="en-US" dirty="0" smtClean="0"/>
              <a:t>'+z</a:t>
            </a:r>
            <a:r>
              <a:rPr lang="en-US" baseline="-25000" dirty="0" smtClean="0"/>
              <a:t>1</a:t>
            </a:r>
            <a:r>
              <a:rPr lang="en-US" dirty="0" smtClean="0"/>
              <a:t>’z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where </a:t>
            </a:r>
            <a:r>
              <a:rPr lang="en-US" dirty="0"/>
              <a:t>z</a:t>
            </a:r>
            <a:r>
              <a:rPr lang="en-US" baseline="-25000" dirty="0"/>
              <a:t>1</a:t>
            </a:r>
            <a:r>
              <a:rPr lang="en-US" dirty="0"/>
              <a:t>z</a:t>
            </a:r>
            <a:r>
              <a:rPr lang="en-US" baseline="-25000" dirty="0"/>
              <a:t>2</a:t>
            </a:r>
            <a:r>
              <a:rPr lang="en-US" dirty="0" smtClean="0"/>
              <a:t> denotes (z</a:t>
            </a:r>
            <a:r>
              <a:rPr lang="en-US" baseline="-25000" dirty="0" smtClean="0"/>
              <a:t>1</a:t>
            </a:r>
            <a:r>
              <a:rPr lang="en-US" dirty="0" smtClean="0"/>
              <a:t> AND z</a:t>
            </a:r>
            <a:r>
              <a:rPr lang="en-US" baseline="-25000" dirty="0" smtClean="0"/>
              <a:t>2</a:t>
            </a:r>
            <a:r>
              <a:rPr lang="en-US" dirty="0" smtClean="0"/>
              <a:t>); z</a:t>
            </a:r>
            <a:r>
              <a:rPr lang="en-US" baseline="-25000" dirty="0" smtClean="0"/>
              <a:t>1</a:t>
            </a:r>
            <a:r>
              <a:rPr lang="en-US" dirty="0" smtClean="0"/>
              <a:t>’</a:t>
            </a:r>
            <a:r>
              <a:rPr lang="en-US" baseline="-25000" dirty="0"/>
              <a:t> </a:t>
            </a:r>
            <a:r>
              <a:rPr lang="en-US" dirty="0" smtClean="0"/>
              <a:t>denotes (NOT z</a:t>
            </a:r>
            <a:r>
              <a:rPr lang="en-US" baseline="-25000" dirty="0" smtClean="0"/>
              <a:t>1</a:t>
            </a:r>
            <a:r>
              <a:rPr lang="en-US" dirty="0" smtClean="0"/>
              <a:t>);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z</a:t>
            </a:r>
            <a:r>
              <a:rPr lang="en-US" baseline="-25000" dirty="0" smtClean="0"/>
              <a:t>1</a:t>
            </a:r>
            <a:r>
              <a:rPr lang="en-US" dirty="0" smtClean="0"/>
              <a:t> + z</a:t>
            </a:r>
            <a:r>
              <a:rPr lang="en-US" baseline="-25000" dirty="0" smtClean="0"/>
              <a:t>2</a:t>
            </a:r>
            <a:r>
              <a:rPr lang="en-US" dirty="0" smtClean="0"/>
              <a:t> denotes (z</a:t>
            </a:r>
            <a:r>
              <a:rPr lang="en-US" baseline="-25000" dirty="0" smtClean="0"/>
              <a:t>1</a:t>
            </a:r>
            <a:r>
              <a:rPr lang="en-US" dirty="0" smtClean="0"/>
              <a:t> OR z</a:t>
            </a:r>
            <a:r>
              <a:rPr lang="en-US" baseline="-25000" dirty="0" smtClean="0"/>
              <a:t>2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Answer: Yes.</a:t>
            </a:r>
          </a:p>
          <a:p>
            <a:r>
              <a:rPr lang="en-US" dirty="0" smtClean="0"/>
              <a:t>Weight values: 1, -1</a:t>
            </a:r>
          </a:p>
          <a:p>
            <a:r>
              <a:rPr lang="en-US" dirty="0" smtClean="0"/>
              <a:t>Threshold value: 1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92461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Neural Networks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2902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multilayer neural networks:</a:t>
            </a:r>
          </a:p>
          <a:p>
            <a:pPr lvl="1"/>
            <a:r>
              <a:rPr lang="en-US" dirty="0" smtClean="0"/>
              <a:t>Feedforward NNs</a:t>
            </a:r>
          </a:p>
          <a:p>
            <a:pPr lvl="1"/>
            <a:r>
              <a:rPr lang="en-US" dirty="0" smtClean="0"/>
              <a:t>Recurrent NNs</a:t>
            </a:r>
          </a:p>
          <a:p>
            <a:pPr lvl="1"/>
            <a:r>
              <a:rPr lang="en-US" dirty="0" smtClean="0"/>
              <a:t>Time-delay NNs</a:t>
            </a:r>
          </a:p>
          <a:p>
            <a:r>
              <a:rPr lang="en-US" dirty="0" smtClean="0"/>
              <a:t>Feedforward NNs receive </a:t>
            </a:r>
            <a:r>
              <a:rPr lang="id-ID" dirty="0"/>
              <a:t>external </a:t>
            </a:r>
            <a:r>
              <a:rPr lang="id-ID" dirty="0" smtClean="0"/>
              <a:t>signals</a:t>
            </a:r>
            <a:r>
              <a:rPr lang="en-US" dirty="0" smtClean="0"/>
              <a:t> and </a:t>
            </a:r>
            <a:r>
              <a:rPr lang="en-US" dirty="0"/>
              <a:t>simply propagate these signals through all the layers to obtain the result (output</a:t>
            </a:r>
            <a:r>
              <a:rPr lang="en-US" dirty="0" smtClean="0"/>
              <a:t>) of </a:t>
            </a:r>
            <a:r>
              <a:rPr lang="en-US" dirty="0"/>
              <a:t>the NN. There are no feedback connections to previous layers. </a:t>
            </a:r>
            <a:endParaRPr lang="en-US" dirty="0" smtClean="0"/>
          </a:p>
          <a:p>
            <a:r>
              <a:rPr lang="en-US" dirty="0" smtClean="0"/>
              <a:t>Recurrent NNs </a:t>
            </a:r>
            <a:r>
              <a:rPr lang="en-US" dirty="0"/>
              <a:t>have </a:t>
            </a:r>
            <a:r>
              <a:rPr lang="en-US" dirty="0" smtClean="0"/>
              <a:t>feedback </a:t>
            </a:r>
            <a:r>
              <a:rPr lang="en-US" dirty="0"/>
              <a:t>connections to model the temporal </a:t>
            </a:r>
            <a:r>
              <a:rPr lang="en-US" dirty="0" smtClean="0"/>
              <a:t>characteristics of </a:t>
            </a:r>
            <a:r>
              <a:rPr lang="en-US" dirty="0"/>
              <a:t>the problem being learned. </a:t>
            </a:r>
            <a:endParaRPr lang="en-US" dirty="0" smtClean="0"/>
          </a:p>
          <a:p>
            <a:r>
              <a:rPr lang="en-US" dirty="0" smtClean="0"/>
              <a:t>Time-delay NNs memorize </a:t>
            </a:r>
            <a:r>
              <a:rPr lang="en-US" dirty="0"/>
              <a:t>a </a:t>
            </a:r>
            <a:r>
              <a:rPr lang="en-US" dirty="0" smtClean="0"/>
              <a:t>window </a:t>
            </a:r>
            <a:r>
              <a:rPr lang="id-ID" dirty="0" smtClean="0"/>
              <a:t>of </a:t>
            </a:r>
            <a:r>
              <a:rPr lang="id-ID" dirty="0"/>
              <a:t>previously observed patterns.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4441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Feedforward NNs (FFNN)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1139" y="1825625"/>
            <a:ext cx="57897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9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Feedforward NNs (FFNN)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3 layers:</a:t>
            </a:r>
          </a:p>
          <a:p>
            <a:pPr lvl="1"/>
            <a:r>
              <a:rPr lang="en-US" dirty="0" smtClean="0"/>
              <a:t>An input layer</a:t>
            </a:r>
          </a:p>
          <a:p>
            <a:pPr lvl="1"/>
            <a:r>
              <a:rPr lang="en-US" dirty="0" smtClean="0"/>
              <a:t>A hidden layer</a:t>
            </a:r>
          </a:p>
          <a:p>
            <a:pPr lvl="1"/>
            <a:r>
              <a:rPr lang="en-US" dirty="0" smtClean="0"/>
              <a:t>An output layer</a:t>
            </a:r>
          </a:p>
          <a:p>
            <a:r>
              <a:rPr lang="en-US" dirty="0" smtClean="0"/>
              <a:t>FFNN can have more than one hidden layer</a:t>
            </a:r>
          </a:p>
          <a:p>
            <a:pPr lvl="1"/>
            <a:r>
              <a:rPr lang="en-US" dirty="0"/>
              <a:t>FFNNs with monotonically increasing differentiable </a:t>
            </a:r>
            <a:r>
              <a:rPr lang="en-US" dirty="0" smtClean="0"/>
              <a:t>functions can </a:t>
            </a:r>
            <a:r>
              <a:rPr lang="en-US" dirty="0"/>
              <a:t>approximate any continuous function with one hidden layer, provided that </a:t>
            </a:r>
            <a:r>
              <a:rPr lang="en-US" dirty="0" smtClean="0"/>
              <a:t>the hidden </a:t>
            </a:r>
            <a:r>
              <a:rPr lang="en-US" dirty="0"/>
              <a:t>layer has enough hidden </a:t>
            </a:r>
            <a:r>
              <a:rPr lang="en-US" dirty="0" smtClean="0"/>
              <a:t>neurons.</a:t>
            </a:r>
          </a:p>
          <a:p>
            <a:r>
              <a:rPr lang="en-US" dirty="0"/>
              <a:t>A FFNN can also have direct (linear</a:t>
            </a:r>
            <a:r>
              <a:rPr lang="en-US" dirty="0" smtClean="0"/>
              <a:t>) connections </a:t>
            </a:r>
            <a:r>
              <a:rPr lang="en-US" dirty="0"/>
              <a:t>between the input layer and the output layer.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720" y="1"/>
            <a:ext cx="4907280" cy="368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1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FFNN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6812"/>
          </a:xfrm>
        </p:spPr>
        <p:txBody>
          <a:bodyPr>
            <a:normAutofit fontScale="92500"/>
          </a:bodyPr>
          <a:lstStyle/>
          <a:p>
            <a:r>
              <a:rPr lang="en-US" dirty="0"/>
              <a:t>The output of a FFNN for any given input pattern </a:t>
            </a:r>
            <a:r>
              <a:rPr lang="en-US" b="1" dirty="0" err="1"/>
              <a:t>z</a:t>
            </a:r>
            <a:r>
              <a:rPr lang="en-US" i="1" dirty="0" err="1"/>
              <a:t>p</a:t>
            </a:r>
            <a:r>
              <a:rPr lang="en-US" i="1" dirty="0"/>
              <a:t> </a:t>
            </a:r>
            <a:r>
              <a:rPr lang="en-US" dirty="0"/>
              <a:t>is calculated with a </a:t>
            </a:r>
            <a:r>
              <a:rPr lang="en-US" dirty="0" smtClean="0"/>
              <a:t>single forward </a:t>
            </a:r>
            <a:r>
              <a:rPr lang="en-US" dirty="0"/>
              <a:t>pass through the network. For each output unit </a:t>
            </a:r>
            <a:r>
              <a:rPr lang="en-US" i="1" dirty="0"/>
              <a:t>ok</a:t>
            </a:r>
            <a:r>
              <a:rPr lang="en-US" dirty="0"/>
              <a:t>, we have (assuming </a:t>
            </a:r>
            <a:r>
              <a:rPr lang="en-US" dirty="0" smtClean="0"/>
              <a:t>no direct </a:t>
            </a:r>
            <a:r>
              <a:rPr lang="en-US" dirty="0"/>
              <a:t>connections between the input and output layers),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667" y="3128644"/>
            <a:ext cx="8342505" cy="2560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0945"/>
          <a:stretch/>
        </p:blipFill>
        <p:spPr>
          <a:xfrm>
            <a:off x="1911667" y="5638800"/>
            <a:ext cx="8342505" cy="103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Supervised Learning Problem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NN Learning aims to minimize an objective function by an optimization method. </a:t>
            </a:r>
          </a:p>
          <a:p>
            <a:r>
              <a:rPr lang="en-US" dirty="0" smtClean="0"/>
              <a:t>Several optimization algorithms for training NNs have been developed, which are grouped into two classes:</a:t>
            </a:r>
          </a:p>
          <a:p>
            <a:pPr lvl="1"/>
            <a:r>
              <a:rPr lang="en-US" dirty="0" smtClean="0"/>
              <a:t>Local optimization: Gradient Descent, Scaled Conjugate Gradient </a:t>
            </a:r>
          </a:p>
          <a:p>
            <a:pPr lvl="1"/>
            <a:r>
              <a:rPr lang="en-US" dirty="0" smtClean="0"/>
              <a:t>Global optimization: </a:t>
            </a:r>
            <a:r>
              <a:rPr lang="en-US" dirty="0" err="1" smtClean="0"/>
              <a:t>LeapFrog</a:t>
            </a:r>
            <a:r>
              <a:rPr lang="en-US" dirty="0" smtClean="0"/>
              <a:t>, simulated annealing, evolutionary algorithms, swarm optimization</a:t>
            </a:r>
          </a:p>
          <a:p>
            <a:r>
              <a:rPr lang="en-US" dirty="0" smtClean="0"/>
              <a:t>Local and global optimization techniques can be combined to form hybrid training algorithms.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6604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Supervised Learning Problem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consists of adjusting weights until an acceptable empirical error has </a:t>
            </a:r>
            <a:r>
              <a:rPr lang="en-US" dirty="0" smtClean="0"/>
              <a:t>been reached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types of supervised learning algorithms exist, based on when </a:t>
            </a:r>
            <a:r>
              <a:rPr lang="en-US" dirty="0" smtClean="0"/>
              <a:t>weights </a:t>
            </a:r>
            <a:r>
              <a:rPr lang="id-ID" dirty="0" smtClean="0"/>
              <a:t>are </a:t>
            </a:r>
            <a:r>
              <a:rPr lang="id-ID" dirty="0"/>
              <a:t>updated</a:t>
            </a:r>
            <a:r>
              <a:rPr lang="id-ID" dirty="0" smtClean="0"/>
              <a:t>:</a:t>
            </a:r>
            <a:endParaRPr lang="en-US" dirty="0" smtClean="0"/>
          </a:p>
          <a:p>
            <a:pPr lvl="1"/>
            <a:r>
              <a:rPr lang="en-US" b="1" dirty="0" smtClean="0"/>
              <a:t>Stochastic/online learning</a:t>
            </a:r>
            <a:r>
              <a:rPr lang="en-US" dirty="0" smtClean="0"/>
              <a:t>: weights are updated after each pattern presentation.</a:t>
            </a:r>
          </a:p>
          <a:p>
            <a:pPr lvl="1"/>
            <a:r>
              <a:rPr lang="en-US" b="1" dirty="0" smtClean="0"/>
              <a:t>Batch/offline learning</a:t>
            </a:r>
            <a:r>
              <a:rPr lang="en-US" dirty="0"/>
              <a:t>: weight changes are accumulated and used </a:t>
            </a:r>
            <a:r>
              <a:rPr lang="en-US" dirty="0" smtClean="0"/>
              <a:t>to adjust </a:t>
            </a:r>
            <a:r>
              <a:rPr lang="en-US" dirty="0"/>
              <a:t>weights only after all training patterns have been </a:t>
            </a:r>
            <a:r>
              <a:rPr lang="en-US" dirty="0" smtClean="0"/>
              <a:t>presented.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8047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Optimization (GDO)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has led to one of the most popular learning algorithms</a:t>
            </a:r>
            <a:r>
              <a:rPr lang="en-US" dirty="0" smtClean="0"/>
              <a:t>, namely </a:t>
            </a:r>
            <a:r>
              <a:rPr lang="en-US" b="1" dirty="0"/>
              <a:t>backpropagation</a:t>
            </a:r>
            <a:r>
              <a:rPr lang="en-US" dirty="0"/>
              <a:t>, popularized by </a:t>
            </a:r>
            <a:r>
              <a:rPr lang="en-US" dirty="0" err="1" smtClean="0"/>
              <a:t>Werbos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Learning iterations (</a:t>
            </a:r>
            <a:r>
              <a:rPr lang="en-US" i="1" dirty="0" smtClean="0"/>
              <a:t>epoch</a:t>
            </a:r>
            <a:r>
              <a:rPr lang="en-US" dirty="0" smtClean="0"/>
              <a:t>) consists of two phases:</a:t>
            </a:r>
          </a:p>
          <a:p>
            <a:pPr lvl="1"/>
            <a:r>
              <a:rPr lang="en-US" b="1" dirty="0" smtClean="0"/>
              <a:t>Feedforward pass</a:t>
            </a:r>
            <a:r>
              <a:rPr lang="en-US" dirty="0" smtClean="0"/>
              <a:t>, which calculates the output values for each training pattern</a:t>
            </a:r>
          </a:p>
          <a:p>
            <a:pPr lvl="1"/>
            <a:r>
              <a:rPr lang="en-US" b="1" dirty="0" smtClean="0"/>
              <a:t>Backward propagation</a:t>
            </a:r>
            <a:r>
              <a:rPr lang="en-US" dirty="0" smtClean="0"/>
              <a:t>, which propagates an error signal back from the output layer toward the input layer. Weights are adjusted as functions of the back-propagated error signal.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0359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GDO in FFNN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340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Assume that the sum squared error (SSE) is used as the objective function. Then, </a:t>
            </a:r>
            <a:r>
              <a:rPr lang="en-US" dirty="0" smtClean="0"/>
              <a:t>for </a:t>
            </a:r>
            <a:r>
              <a:rPr lang="id-ID" dirty="0" smtClean="0"/>
              <a:t>each </a:t>
            </a:r>
            <a:r>
              <a:rPr lang="id-ID" dirty="0"/>
              <a:t>pattern, </a:t>
            </a:r>
            <a:r>
              <a:rPr lang="id-ID" b="1" dirty="0"/>
              <a:t>z</a:t>
            </a:r>
            <a:r>
              <a:rPr lang="id-ID" i="1" dirty="0"/>
              <a:t>p</a:t>
            </a:r>
            <a:r>
              <a:rPr lang="id-ID" dirty="0" smtClean="0"/>
              <a:t>,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where </a:t>
            </a:r>
            <a:r>
              <a:rPr lang="en-US" i="1" dirty="0"/>
              <a:t>K </a:t>
            </a:r>
            <a:r>
              <a:rPr lang="en-US" dirty="0"/>
              <a:t>is the number of output units, and </a:t>
            </a:r>
            <a:r>
              <a:rPr lang="en-US" i="1" dirty="0" err="1"/>
              <a:t>t</a:t>
            </a:r>
            <a:r>
              <a:rPr lang="en-US" i="1" baseline="-25000" dirty="0" err="1"/>
              <a:t>k,p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o</a:t>
            </a:r>
            <a:r>
              <a:rPr lang="en-US" i="1" baseline="-25000" dirty="0" err="1"/>
              <a:t>k,p</a:t>
            </a:r>
            <a:r>
              <a:rPr lang="en-US" i="1" dirty="0"/>
              <a:t> </a:t>
            </a:r>
            <a:r>
              <a:rPr lang="en-US" dirty="0"/>
              <a:t>are </a:t>
            </a:r>
            <a:r>
              <a:rPr lang="en-US" dirty="0" smtClean="0"/>
              <a:t>the target and </a:t>
            </a:r>
            <a:r>
              <a:rPr lang="en-US" dirty="0"/>
              <a:t>actual output values of the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output unit</a:t>
            </a:r>
            <a:r>
              <a:rPr lang="en-US" dirty="0" smtClean="0"/>
              <a:t>.</a:t>
            </a:r>
          </a:p>
          <a:p>
            <a:r>
              <a:rPr lang="id-ID" dirty="0" smtClean="0"/>
              <a:t>Assume </a:t>
            </a:r>
            <a:r>
              <a:rPr lang="id-ID" dirty="0"/>
              <a:t>sigmoid </a:t>
            </a:r>
            <a:r>
              <a:rPr lang="id-ID" dirty="0" smtClean="0"/>
              <a:t>activation</a:t>
            </a:r>
            <a:r>
              <a:rPr lang="en-US" dirty="0" smtClean="0"/>
              <a:t> functions </a:t>
            </a:r>
            <a:r>
              <a:rPr lang="en-US" dirty="0"/>
              <a:t>in the hidden and output layers with augmented vectors. All hidden </a:t>
            </a:r>
            <a:r>
              <a:rPr lang="en-US" dirty="0" smtClean="0"/>
              <a:t>and output </a:t>
            </a:r>
            <a:r>
              <a:rPr lang="en-US" dirty="0"/>
              <a:t>units use SUs. Then,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2531109"/>
            <a:ext cx="3646172" cy="911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060" y="5059680"/>
            <a:ext cx="3512820" cy="176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0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ANN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13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GDO in FFNN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Weights are updated, in the case of stochastic learning, according to the </a:t>
            </a:r>
            <a:r>
              <a:rPr lang="en-US" dirty="0" smtClean="0"/>
              <a:t>following </a:t>
            </a:r>
            <a:r>
              <a:rPr lang="id-ID" dirty="0" smtClean="0"/>
              <a:t>equations</a:t>
            </a:r>
            <a:r>
              <a:rPr lang="id-ID" dirty="0"/>
              <a:t>: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53" y="2696997"/>
            <a:ext cx="3860082" cy="769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484" y="3601468"/>
            <a:ext cx="3512820" cy="1763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588" y="3601468"/>
            <a:ext cx="4294400" cy="7794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587" y="4515868"/>
            <a:ext cx="3931931" cy="1011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7518" y="5008728"/>
            <a:ext cx="3141281" cy="172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7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to be continued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7439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 Learning Algorithm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68456"/>
            <a:ext cx="9397180" cy="451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9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Criteria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when a maximum number of epochs has been exceeded.</a:t>
            </a:r>
          </a:p>
          <a:p>
            <a:r>
              <a:rPr lang="en-US" dirty="0" smtClean="0"/>
              <a:t>Stop </a:t>
            </a:r>
            <a:r>
              <a:rPr lang="en-US" dirty="0"/>
              <a:t>when the mean squared error (MSE) on the training </a:t>
            </a:r>
            <a:r>
              <a:rPr lang="en-US" dirty="0" smtClean="0"/>
              <a:t>set </a:t>
            </a:r>
            <a:r>
              <a:rPr lang="en-US" dirty="0"/>
              <a:t>is small enough (other error measures such as the root mean squared error </a:t>
            </a:r>
            <a:r>
              <a:rPr lang="en-US" dirty="0" smtClean="0"/>
              <a:t>can </a:t>
            </a:r>
            <a:r>
              <a:rPr lang="id-ID" dirty="0" smtClean="0"/>
              <a:t>also </a:t>
            </a:r>
            <a:r>
              <a:rPr lang="id-ID" dirty="0"/>
              <a:t>be used</a:t>
            </a:r>
            <a:r>
              <a:rPr lang="id-ID" dirty="0" smtClean="0"/>
              <a:t>).</a:t>
            </a:r>
            <a:endParaRPr lang="en-US" dirty="0" smtClean="0"/>
          </a:p>
          <a:p>
            <a:r>
              <a:rPr lang="en-US" dirty="0"/>
              <a:t>Stop when overfitting is observed, i.e. when training data is being memorized.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5839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Applications applying ANN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Classification</a:t>
            </a:r>
            <a:r>
              <a:rPr lang="en-US" dirty="0" smtClean="0"/>
              <a:t>: </a:t>
            </a:r>
            <a:r>
              <a:rPr lang="en-US" dirty="0"/>
              <a:t>predict the class of an input vector</a:t>
            </a:r>
            <a:endParaRPr lang="en-US" dirty="0" smtClean="0"/>
          </a:p>
          <a:p>
            <a:r>
              <a:rPr lang="en-US" b="1" dirty="0" smtClean="0"/>
              <a:t>Pattern matching</a:t>
            </a:r>
            <a:r>
              <a:rPr lang="en-US" dirty="0" smtClean="0"/>
              <a:t>: </a:t>
            </a:r>
            <a:r>
              <a:rPr lang="en-US" dirty="0"/>
              <a:t>produce a pattern best associated with </a:t>
            </a:r>
            <a:r>
              <a:rPr lang="en-US" dirty="0" smtClean="0"/>
              <a:t>a </a:t>
            </a:r>
            <a:r>
              <a:rPr lang="id-ID" dirty="0" smtClean="0"/>
              <a:t>given </a:t>
            </a:r>
            <a:r>
              <a:rPr lang="id-ID" dirty="0"/>
              <a:t>input vector</a:t>
            </a:r>
            <a:endParaRPr lang="en-US" dirty="0" smtClean="0"/>
          </a:p>
          <a:p>
            <a:r>
              <a:rPr lang="en-US" b="1" dirty="0"/>
              <a:t>Pattern completion</a:t>
            </a:r>
            <a:r>
              <a:rPr lang="en-US" dirty="0"/>
              <a:t>: complete the missing parts of a </a:t>
            </a:r>
            <a:r>
              <a:rPr lang="en-US" dirty="0" smtClean="0"/>
              <a:t>given input </a:t>
            </a:r>
            <a:r>
              <a:rPr lang="en-US" dirty="0"/>
              <a:t>vector</a:t>
            </a:r>
            <a:endParaRPr lang="en-US" dirty="0" smtClean="0"/>
          </a:p>
          <a:p>
            <a:r>
              <a:rPr lang="en-US" b="1" dirty="0"/>
              <a:t>Optimization</a:t>
            </a:r>
            <a:r>
              <a:rPr lang="en-US" dirty="0"/>
              <a:t>: find the optimal values of parameters in </a:t>
            </a:r>
            <a:r>
              <a:rPr lang="en-US" dirty="0" smtClean="0"/>
              <a:t>an optimization problem</a:t>
            </a:r>
          </a:p>
          <a:p>
            <a:r>
              <a:rPr lang="en-US" b="1" dirty="0"/>
              <a:t>Control</a:t>
            </a:r>
            <a:r>
              <a:rPr lang="en-US" dirty="0"/>
              <a:t>: given an input vector, an appropriate action is </a:t>
            </a:r>
            <a:r>
              <a:rPr lang="en-US" dirty="0" smtClean="0"/>
              <a:t>suggested</a:t>
            </a:r>
          </a:p>
          <a:p>
            <a:r>
              <a:rPr lang="en-US" b="1" dirty="0" smtClean="0"/>
              <a:t>Function </a:t>
            </a:r>
            <a:r>
              <a:rPr lang="en-US" b="1" dirty="0"/>
              <a:t>approximation/times series </a:t>
            </a:r>
            <a:r>
              <a:rPr lang="en-US" b="1" dirty="0" smtClean="0"/>
              <a:t>modeling</a:t>
            </a:r>
            <a:r>
              <a:rPr lang="en-US" dirty="0" smtClean="0"/>
              <a:t>: learn </a:t>
            </a:r>
            <a:r>
              <a:rPr lang="en-US" dirty="0"/>
              <a:t>the functional relationships between input and </a:t>
            </a:r>
            <a:r>
              <a:rPr lang="en-US" dirty="0" smtClean="0"/>
              <a:t>desired output vectors</a:t>
            </a:r>
            <a:endParaRPr lang="en-US" dirty="0"/>
          </a:p>
          <a:p>
            <a:r>
              <a:rPr lang="en-US" b="1" dirty="0" smtClean="0"/>
              <a:t>Data mining</a:t>
            </a:r>
            <a:r>
              <a:rPr lang="en-US" dirty="0" smtClean="0"/>
              <a:t>: discover </a:t>
            </a:r>
            <a:r>
              <a:rPr lang="en-US" dirty="0"/>
              <a:t>hidden patterns from data – also </a:t>
            </a:r>
            <a:r>
              <a:rPr lang="en-US" dirty="0" smtClean="0"/>
              <a:t>referred to </a:t>
            </a:r>
            <a:r>
              <a:rPr lang="en-US" dirty="0"/>
              <a:t>as knowledge discovery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3471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 (NNs)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realization of a </a:t>
            </a:r>
            <a:r>
              <a:rPr lang="en-US" b="1" dirty="0"/>
              <a:t>nonlinear mapping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b="1" dirty="0"/>
              <a:t>dimension of the </a:t>
            </a:r>
            <a:r>
              <a:rPr lang="en-US" b="1" dirty="0" smtClean="0"/>
              <a:t>input space</a:t>
            </a:r>
            <a:r>
              <a:rPr lang="en-US" dirty="0" smtClean="0"/>
              <a:t> to that of </a:t>
            </a:r>
            <a:r>
              <a:rPr lang="en-US" b="1" dirty="0" smtClean="0"/>
              <a:t>target </a:t>
            </a:r>
            <a:r>
              <a:rPr lang="en-US" b="1" dirty="0"/>
              <a:t>(desired output</a:t>
            </a:r>
            <a:r>
              <a:rPr lang="en-US" b="1" dirty="0" smtClean="0"/>
              <a:t>) </a:t>
            </a:r>
            <a:r>
              <a:rPr lang="id-ID" b="1" dirty="0" smtClean="0"/>
              <a:t>space</a:t>
            </a:r>
            <a:r>
              <a:rPr lang="id-ID" dirty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mapping is usually a set of nonlinear functions, one for each neuron in the network.</a:t>
            </a:r>
          </a:p>
          <a:p>
            <a:r>
              <a:rPr lang="en-US" dirty="0" smtClean="0"/>
              <a:t>Neurons form the basic building blocks of NNs.</a:t>
            </a:r>
          </a:p>
          <a:p>
            <a:pPr lvl="1"/>
            <a:r>
              <a:rPr lang="en-US" dirty="0" smtClean="0"/>
              <a:t>Single neuron is usually called Perceptron.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4439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Neuron (AN) </a:t>
            </a:r>
            <a:r>
              <a:rPr lang="en-US" dirty="0" err="1" smtClean="0"/>
              <a:t>atau</a:t>
            </a:r>
            <a:r>
              <a:rPr lang="en-US" dirty="0" smtClean="0"/>
              <a:t> Neuron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49297"/>
            <a:ext cx="10515600" cy="282766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An artificial neuron (AN), or neuron, implements a nonlinear mapping from </a:t>
            </a:r>
            <a:r>
              <a:rPr lang="en-US" dirty="0" smtClean="0"/>
              <a:t>input signals usually to </a:t>
            </a:r>
            <a:r>
              <a:rPr lang="en-US" dirty="0"/>
              <a:t>[0</a:t>
            </a:r>
            <a:r>
              <a:rPr lang="en-US" i="1" dirty="0"/>
              <a:t>, </a:t>
            </a:r>
            <a:r>
              <a:rPr lang="en-US" dirty="0"/>
              <a:t>1] or [</a:t>
            </a:r>
            <a:r>
              <a:rPr lang="en-US" i="1" dirty="0"/>
              <a:t>−</a:t>
            </a:r>
            <a:r>
              <a:rPr lang="en-US" dirty="0"/>
              <a:t>1</a:t>
            </a:r>
            <a:r>
              <a:rPr lang="en-US" i="1" dirty="0"/>
              <a:t>, </a:t>
            </a:r>
            <a:r>
              <a:rPr lang="en-US" dirty="0"/>
              <a:t>1], depending on the activation function used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input</a:t>
            </a:r>
            <a:r>
              <a:rPr lang="en-US" dirty="0" smtClean="0"/>
              <a:t> signal (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i</a:t>
            </a:r>
            <a:r>
              <a:rPr lang="en-US" dirty="0" smtClean="0"/>
              <a:t>)</a:t>
            </a:r>
            <a:r>
              <a:rPr lang="en-US" b="1" dirty="0" smtClean="0"/>
              <a:t> </a:t>
            </a:r>
            <a:r>
              <a:rPr lang="id-ID" dirty="0"/>
              <a:t>is </a:t>
            </a:r>
            <a:r>
              <a:rPr lang="id-ID" dirty="0" smtClean="0"/>
              <a:t>associated</a:t>
            </a:r>
            <a:r>
              <a:rPr lang="en-US" dirty="0" smtClean="0"/>
              <a:t> a </a:t>
            </a:r>
            <a:r>
              <a:rPr lang="en-US" b="1" dirty="0" smtClean="0"/>
              <a:t>weight</a:t>
            </a:r>
            <a:r>
              <a:rPr lang="en-US" dirty="0" smtClean="0"/>
              <a:t> (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), </a:t>
            </a:r>
            <a:r>
              <a:rPr lang="en-US" dirty="0"/>
              <a:t>to strengthen or deplete the input signal.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AN computes the net </a:t>
            </a:r>
            <a:r>
              <a:rPr lang="en-US" dirty="0" smtClean="0"/>
              <a:t>input signal</a:t>
            </a:r>
            <a:r>
              <a:rPr lang="en-US" dirty="0"/>
              <a:t>, and uses an activation function </a:t>
            </a:r>
            <a:r>
              <a:rPr lang="en-US" i="1" dirty="0" err="1"/>
              <a:t>f</a:t>
            </a:r>
            <a:r>
              <a:rPr lang="en-US" i="1" baseline="-25000" dirty="0" err="1"/>
              <a:t>AN</a:t>
            </a:r>
            <a:r>
              <a:rPr lang="en-US" i="1" dirty="0"/>
              <a:t> </a:t>
            </a:r>
            <a:r>
              <a:rPr lang="en-US" dirty="0"/>
              <a:t>to compute the </a:t>
            </a:r>
            <a:r>
              <a:rPr lang="en-US" b="1" dirty="0"/>
              <a:t>output</a:t>
            </a:r>
            <a:r>
              <a:rPr lang="en-US" dirty="0"/>
              <a:t> signal, </a:t>
            </a:r>
            <a:r>
              <a:rPr lang="en-US" i="1" dirty="0"/>
              <a:t>o</a:t>
            </a:r>
            <a:r>
              <a:rPr lang="en-US" dirty="0"/>
              <a:t>, given </a:t>
            </a:r>
            <a:r>
              <a:rPr lang="en-US" dirty="0" smtClean="0"/>
              <a:t>the </a:t>
            </a:r>
            <a:r>
              <a:rPr lang="en-US" i="1" dirty="0" smtClean="0"/>
              <a:t>net </a:t>
            </a:r>
            <a:r>
              <a:rPr lang="en-US" dirty="0"/>
              <a:t>input.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strength of the output signal is further influenced by a threshold </a:t>
            </a:r>
            <a:r>
              <a:rPr lang="en-US" dirty="0" smtClean="0"/>
              <a:t>value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 smtClean="0">
                <a:sym typeface="Symbol" panose="05050102010706020507" pitchFamily="18" charset="2"/>
              </a:rPr>
              <a:t></a:t>
            </a:r>
            <a:r>
              <a:rPr lang="en-US" dirty="0" smtClean="0"/>
              <a:t>), </a:t>
            </a:r>
            <a:r>
              <a:rPr lang="en-US" dirty="0"/>
              <a:t>also referred to as the </a:t>
            </a:r>
            <a:r>
              <a:rPr lang="en-US" b="1" i="1" dirty="0"/>
              <a:t>bias</a:t>
            </a:r>
            <a:r>
              <a:rPr lang="en-US" dirty="0"/>
              <a:t>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516" y="1825625"/>
            <a:ext cx="2748967" cy="152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3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Net Input Signal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net input signal to an </a:t>
            </a:r>
            <a:r>
              <a:rPr lang="en-US" dirty="0" err="1"/>
              <a:t>AN</a:t>
            </a:r>
            <a:r>
              <a:rPr lang="en-US" dirty="0"/>
              <a:t> is usually computed as the weighted sum of all </a:t>
            </a:r>
            <a:r>
              <a:rPr lang="en-US" dirty="0" smtClean="0"/>
              <a:t>input signals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356" y="3329472"/>
            <a:ext cx="2357721" cy="1343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55" y="2958388"/>
            <a:ext cx="4610214" cy="25553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42369" y="50520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Artificial neurons that compute the net input signal as the weighted sum of input signals are referred to as </a:t>
            </a:r>
            <a:r>
              <a:rPr lang="en-US" b="1" i="1" dirty="0"/>
              <a:t>summation units </a:t>
            </a:r>
            <a:r>
              <a:rPr lang="en-US" dirty="0"/>
              <a:t>(SU).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8938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Net Input Signal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alternative to compute the </a:t>
            </a:r>
            <a:r>
              <a:rPr lang="en-US" dirty="0" smtClean="0"/>
              <a:t>net input </a:t>
            </a:r>
            <a:r>
              <a:rPr lang="en-US" dirty="0"/>
              <a:t>signal is to use </a:t>
            </a:r>
            <a:r>
              <a:rPr lang="en-US" i="1" dirty="0"/>
              <a:t>product units </a:t>
            </a:r>
            <a:r>
              <a:rPr lang="en-US" dirty="0"/>
              <a:t>(PU)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55" y="2958388"/>
            <a:ext cx="4610214" cy="2555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691" y="3288860"/>
            <a:ext cx="2667880" cy="14196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36324" y="50520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MR10"/>
              </a:rPr>
              <a:t>Product units allow higher-order combinations of inputs, having the advantage </a:t>
            </a:r>
            <a:r>
              <a:rPr lang="en-US" dirty="0" smtClean="0">
                <a:latin typeface="CMR10"/>
              </a:rPr>
              <a:t>of </a:t>
            </a:r>
            <a:r>
              <a:rPr lang="id-ID" dirty="0" smtClean="0">
                <a:latin typeface="CMR10"/>
              </a:rPr>
              <a:t>increased </a:t>
            </a:r>
            <a:r>
              <a:rPr lang="id-ID" dirty="0">
                <a:latin typeface="CMR10"/>
              </a:rPr>
              <a:t>information capacity.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0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4087</TotalTime>
  <Words>2125</Words>
  <Application>Microsoft Office PowerPoint</Application>
  <PresentationFormat>Widescreen</PresentationFormat>
  <Paragraphs>216</Paragraphs>
  <Slides>43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Calibri Light</vt:lpstr>
      <vt:lpstr>CMMI10</vt:lpstr>
      <vt:lpstr>CMMI7</vt:lpstr>
      <vt:lpstr>CMR10</vt:lpstr>
      <vt:lpstr>CMTI10</vt:lpstr>
      <vt:lpstr>Helvetica Neue</vt:lpstr>
      <vt:lpstr>Symbol</vt:lpstr>
      <vt:lpstr>Office Theme</vt:lpstr>
      <vt:lpstr>Kecerdasan Komputasional</vt:lpstr>
      <vt:lpstr>Agenda</vt:lpstr>
      <vt:lpstr>PowerPoint Presentation</vt:lpstr>
      <vt:lpstr>Intro to ANN</vt:lpstr>
      <vt:lpstr>Classes of Applications applying ANN</vt:lpstr>
      <vt:lpstr>Neural Networks (NNs)</vt:lpstr>
      <vt:lpstr>Artificial Neuron (AN) atau Neuron</vt:lpstr>
      <vt:lpstr>Calculating the Net Input Signal</vt:lpstr>
      <vt:lpstr>Calculating the Net Input Signal</vt:lpstr>
      <vt:lpstr>Activation Functions</vt:lpstr>
      <vt:lpstr>Activation Functions</vt:lpstr>
      <vt:lpstr>Activation Functions</vt:lpstr>
      <vt:lpstr>Activation Functions</vt:lpstr>
      <vt:lpstr>Linearly Separable Functions</vt:lpstr>
      <vt:lpstr>AND Perceptron</vt:lpstr>
      <vt:lpstr>OR Perceptron</vt:lpstr>
      <vt:lpstr>Non-linearly Separable Functions</vt:lpstr>
      <vt:lpstr>Artificial Neuron Learning</vt:lpstr>
      <vt:lpstr>Artificial Neuron Learning</vt:lpstr>
      <vt:lpstr>Augmented Vectors</vt:lpstr>
      <vt:lpstr>Gradient Descent (GD) Learning Rule</vt:lpstr>
      <vt:lpstr>Gradient Descent (GD) Learning Rule</vt:lpstr>
      <vt:lpstr>Gradient Descent (GD) Learning Rule</vt:lpstr>
      <vt:lpstr>Widrow-Hoff Learning Rule</vt:lpstr>
      <vt:lpstr>Generalized Delta Learning Rule</vt:lpstr>
      <vt:lpstr>Error-Correction Learning Rule</vt:lpstr>
      <vt:lpstr>Exercise 1</vt:lpstr>
      <vt:lpstr>Exercise 2</vt:lpstr>
      <vt:lpstr>Answer</vt:lpstr>
      <vt:lpstr>Exercise 2</vt:lpstr>
      <vt:lpstr>Multilayer Neural Networks</vt:lpstr>
      <vt:lpstr>Introduction</vt:lpstr>
      <vt:lpstr>Feedforward NNs (FFNN)</vt:lpstr>
      <vt:lpstr>Feedforward NNs (FFNN)</vt:lpstr>
      <vt:lpstr>FFNN</vt:lpstr>
      <vt:lpstr>The Supervised Learning Problem</vt:lpstr>
      <vt:lpstr>The Supervised Learning Problem</vt:lpstr>
      <vt:lpstr>Gradient Descent Optimization (GDO)</vt:lpstr>
      <vt:lpstr>GDO in FFNN</vt:lpstr>
      <vt:lpstr>GDO in FFNN</vt:lpstr>
      <vt:lpstr>PowerPoint Presentation</vt:lpstr>
      <vt:lpstr>Stochastic Gradient Descent Learning Algorithm</vt:lpstr>
      <vt:lpstr>Stopping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Kecerdasan Komputasional</dc:title>
  <dc:creator>Anny Yuniarti, S.Kom, M.Comp.Sc</dc:creator>
  <cp:lastModifiedBy>Anny Yuniarti, S.Kom, M.Comp.Sc</cp:lastModifiedBy>
  <cp:revision>59</cp:revision>
  <dcterms:created xsi:type="dcterms:W3CDTF">2017-08-31T23:20:31Z</dcterms:created>
  <dcterms:modified xsi:type="dcterms:W3CDTF">2017-11-01T02:43:20Z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