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60" r:id="rId3"/>
    <p:sldId id="338" r:id="rId4"/>
    <p:sldId id="262" r:id="rId5"/>
    <p:sldId id="319" r:id="rId6"/>
    <p:sldId id="317" r:id="rId7"/>
    <p:sldId id="263" r:id="rId8"/>
    <p:sldId id="257" r:id="rId9"/>
    <p:sldId id="258" r:id="rId10"/>
    <p:sldId id="266" r:id="rId11"/>
    <p:sldId id="336" r:id="rId12"/>
    <p:sldId id="345" r:id="rId13"/>
    <p:sldId id="346" r:id="rId14"/>
    <p:sldId id="347" r:id="rId15"/>
    <p:sldId id="348" r:id="rId16"/>
    <p:sldId id="316" r:id="rId17"/>
    <p:sldId id="337" r:id="rId18"/>
    <p:sldId id="265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301" r:id="rId49"/>
    <p:sldId id="302" r:id="rId50"/>
    <p:sldId id="297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29" r:id="rId64"/>
    <p:sldId id="320" r:id="rId65"/>
    <p:sldId id="344" r:id="rId66"/>
    <p:sldId id="315" r:id="rId67"/>
    <p:sldId id="332" r:id="rId68"/>
    <p:sldId id="333" r:id="rId69"/>
    <p:sldId id="334" r:id="rId70"/>
    <p:sldId id="335" r:id="rId71"/>
    <p:sldId id="264" r:id="rId7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30"/>
  </p:normalViewPr>
  <p:slideViewPr>
    <p:cSldViewPr>
      <p:cViewPr>
        <p:scale>
          <a:sx n="97" d="100"/>
          <a:sy n="97" d="100"/>
        </p:scale>
        <p:origin x="178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image" Target="../media/image34.wmf"/><Relationship Id="rId7" Type="http://schemas.openxmlformats.org/officeDocument/2006/relationships/image" Target="../media/image35.wmf"/><Relationship Id="rId8" Type="http://schemas.openxmlformats.org/officeDocument/2006/relationships/image" Target="../media/image37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image" Target="../media/image34.wmf"/><Relationship Id="rId7" Type="http://schemas.openxmlformats.org/officeDocument/2006/relationships/image" Target="../media/image35.wmf"/><Relationship Id="rId8" Type="http://schemas.openxmlformats.org/officeDocument/2006/relationships/image" Target="../media/image42.wmf"/><Relationship Id="rId9" Type="http://schemas.openxmlformats.org/officeDocument/2006/relationships/image" Target="../media/image43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image" Target="../media/image34.wmf"/><Relationship Id="rId7" Type="http://schemas.openxmlformats.org/officeDocument/2006/relationships/image" Target="../media/image35.wmf"/><Relationship Id="rId8" Type="http://schemas.openxmlformats.org/officeDocument/2006/relationships/image" Target="../media/image44.wmf"/><Relationship Id="rId9" Type="http://schemas.openxmlformats.org/officeDocument/2006/relationships/image" Target="../media/image45.wmf"/><Relationship Id="rId10" Type="http://schemas.openxmlformats.org/officeDocument/2006/relationships/image" Target="../media/image46.wmf"/><Relationship Id="rId11" Type="http://schemas.openxmlformats.org/officeDocument/2006/relationships/image" Target="../media/image47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6" Type="http://schemas.openxmlformats.org/officeDocument/2006/relationships/image" Target="../media/image35.wmf"/><Relationship Id="rId7" Type="http://schemas.openxmlformats.org/officeDocument/2006/relationships/image" Target="../media/image48.wmf"/><Relationship Id="rId8" Type="http://schemas.openxmlformats.org/officeDocument/2006/relationships/image" Target="../media/image49.wmf"/><Relationship Id="rId9" Type="http://schemas.openxmlformats.org/officeDocument/2006/relationships/image" Target="../media/image50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6" Type="http://schemas.openxmlformats.org/officeDocument/2006/relationships/image" Target="../media/image35.wmf"/><Relationship Id="rId7" Type="http://schemas.openxmlformats.org/officeDocument/2006/relationships/image" Target="../media/image48.wmf"/><Relationship Id="rId8" Type="http://schemas.openxmlformats.org/officeDocument/2006/relationships/image" Target="../media/image49.wmf"/><Relationship Id="rId9" Type="http://schemas.openxmlformats.org/officeDocument/2006/relationships/image" Target="../media/image50.wmf"/><Relationship Id="rId10" Type="http://schemas.openxmlformats.org/officeDocument/2006/relationships/image" Target="../media/image51.wmf"/><Relationship Id="rId11" Type="http://schemas.openxmlformats.org/officeDocument/2006/relationships/image" Target="../media/image52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6" Type="http://schemas.openxmlformats.org/officeDocument/2006/relationships/image" Target="../media/image57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6" Type="http://schemas.openxmlformats.org/officeDocument/2006/relationships/image" Target="../media/image57.wmf"/><Relationship Id="rId7" Type="http://schemas.openxmlformats.org/officeDocument/2006/relationships/image" Target="../media/image58.wmf"/><Relationship Id="rId8" Type="http://schemas.openxmlformats.org/officeDocument/2006/relationships/image" Target="../media/image59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wmf"/><Relationship Id="rId12" Type="http://schemas.openxmlformats.org/officeDocument/2006/relationships/image" Target="../media/image59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53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6" Type="http://schemas.openxmlformats.org/officeDocument/2006/relationships/image" Target="../media/image57.wmf"/><Relationship Id="rId7" Type="http://schemas.openxmlformats.org/officeDocument/2006/relationships/image" Target="../media/image58.wmf"/><Relationship Id="rId8" Type="http://schemas.openxmlformats.org/officeDocument/2006/relationships/image" Target="../media/image60.wmf"/><Relationship Id="rId9" Type="http://schemas.openxmlformats.org/officeDocument/2006/relationships/image" Target="../media/image61.wmf"/><Relationship Id="rId10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5.wmf"/><Relationship Id="rId5" Type="http://schemas.openxmlformats.org/officeDocument/2006/relationships/image" Target="../media/image57.wmf"/><Relationship Id="rId6" Type="http://schemas.openxmlformats.org/officeDocument/2006/relationships/image" Target="../media/image64.wmf"/><Relationship Id="rId7" Type="http://schemas.openxmlformats.org/officeDocument/2006/relationships/image" Target="../media/image65.wmf"/><Relationship Id="rId8" Type="http://schemas.openxmlformats.org/officeDocument/2006/relationships/image" Target="../media/image63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Relationship Id="rId2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4" Type="http://schemas.openxmlformats.org/officeDocument/2006/relationships/image" Target="../media/image65.wmf"/><Relationship Id="rId1" Type="http://schemas.openxmlformats.org/officeDocument/2006/relationships/image" Target="../media/image67.wmf"/><Relationship Id="rId2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71.wmf"/><Relationship Id="rId3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F092-EB68-42B3-B62D-7AECEE7293CF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541DA-9C8B-49A5-BCC6-B7EF9F924F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587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BA9EE-18E1-48AD-BE39-86952CB0A33F}" type="slidenum">
              <a:rPr lang="en-US" altLang="id-ID"/>
              <a:pPr/>
              <a:t>5</a:t>
            </a:fld>
            <a:endParaRPr lang="en-US" altLang="id-ID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15802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Eta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人站在　ｔｈｅｔａ０　環顧四周　看看哪裡最低，那個方向就是　ｇｒａｄｉｅｎｔ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49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09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91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21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309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994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97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661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384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767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801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62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842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8D9A-5077-4EC4-9563-78C96E310C3A}" type="datetimeFigureOut">
              <a:rPr lang="id-ID" smtClean="0"/>
              <a:t>01/11/17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10E8-3285-4860-A57E-2DD759200A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698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991.png"/><Relationship Id="rId14" Type="http://schemas.openxmlformats.org/officeDocument/2006/relationships/image" Target="../media/image100.png"/><Relationship Id="rId15" Type="http://schemas.openxmlformats.org/officeDocument/2006/relationships/image" Target="../media/image761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932.png"/><Relationship Id="rId6" Type="http://schemas.openxmlformats.org/officeDocument/2006/relationships/image" Target="../media/image270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001.png"/><Relationship Id="rId13" Type="http://schemas.openxmlformats.org/officeDocument/2006/relationships/image" Target="../media/image991.png"/><Relationship Id="rId15" Type="http://schemas.openxmlformats.org/officeDocument/2006/relationships/image" Target="../media/image1020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932.png"/><Relationship Id="rId6" Type="http://schemas.openxmlformats.org/officeDocument/2006/relationships/image" Target="../media/image270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31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0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31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13" Type="http://schemas.openxmlformats.org/officeDocument/2006/relationships/oleObject" Target="../embeddings/oleObject30.bin"/><Relationship Id="rId14" Type="http://schemas.openxmlformats.org/officeDocument/2006/relationships/image" Target="../media/image3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35.wmf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5.bin"/><Relationship Id="rId12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4" Type="http://schemas.openxmlformats.org/officeDocument/2006/relationships/image" Target="../media/image34.wmf"/><Relationship Id="rId15" Type="http://schemas.openxmlformats.org/officeDocument/2006/relationships/oleObject" Target="../embeddings/oleObject37.bin"/><Relationship Id="rId16" Type="http://schemas.openxmlformats.org/officeDocument/2006/relationships/image" Target="../media/image35.wmf"/><Relationship Id="rId17" Type="http://schemas.openxmlformats.org/officeDocument/2006/relationships/oleObject" Target="../embeddings/oleObject38.bin"/><Relationship Id="rId18" Type="http://schemas.openxmlformats.org/officeDocument/2006/relationships/image" Target="../media/image3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34.bin"/><Relationship Id="rId10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20" Type="http://schemas.openxmlformats.org/officeDocument/2006/relationships/image" Target="../media/image43.wmf"/><Relationship Id="rId10" Type="http://schemas.openxmlformats.org/officeDocument/2006/relationships/image" Target="../media/image32.wmf"/><Relationship Id="rId11" Type="http://schemas.openxmlformats.org/officeDocument/2006/relationships/oleObject" Target="../embeddings/oleObject47.bin"/><Relationship Id="rId12" Type="http://schemas.openxmlformats.org/officeDocument/2006/relationships/image" Target="../media/image33.wmf"/><Relationship Id="rId13" Type="http://schemas.openxmlformats.org/officeDocument/2006/relationships/oleObject" Target="../embeddings/oleObject48.bin"/><Relationship Id="rId14" Type="http://schemas.openxmlformats.org/officeDocument/2006/relationships/image" Target="../media/image34.wmf"/><Relationship Id="rId15" Type="http://schemas.openxmlformats.org/officeDocument/2006/relationships/oleObject" Target="../embeddings/oleObject49.bin"/><Relationship Id="rId16" Type="http://schemas.openxmlformats.org/officeDocument/2006/relationships/image" Target="../media/image35.wmf"/><Relationship Id="rId17" Type="http://schemas.openxmlformats.org/officeDocument/2006/relationships/oleObject" Target="../embeddings/oleObject50.bin"/><Relationship Id="rId18" Type="http://schemas.openxmlformats.org/officeDocument/2006/relationships/image" Target="../media/image42.wmf"/><Relationship Id="rId19" Type="http://schemas.openxmlformats.org/officeDocument/2006/relationships/oleObject" Target="../embeddings/oleObject51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3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36.wmf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20" Type="http://schemas.openxmlformats.org/officeDocument/2006/relationships/image" Target="../media/image45.wmf"/><Relationship Id="rId21" Type="http://schemas.openxmlformats.org/officeDocument/2006/relationships/oleObject" Target="../embeddings/oleObject61.bin"/><Relationship Id="rId22" Type="http://schemas.openxmlformats.org/officeDocument/2006/relationships/image" Target="../media/image46.wmf"/><Relationship Id="rId23" Type="http://schemas.openxmlformats.org/officeDocument/2006/relationships/oleObject" Target="../embeddings/oleObject62.bin"/><Relationship Id="rId24" Type="http://schemas.openxmlformats.org/officeDocument/2006/relationships/image" Target="../media/image47.wmf"/><Relationship Id="rId10" Type="http://schemas.openxmlformats.org/officeDocument/2006/relationships/image" Target="../media/image32.wmf"/><Relationship Id="rId11" Type="http://schemas.openxmlformats.org/officeDocument/2006/relationships/oleObject" Target="../embeddings/oleObject56.bin"/><Relationship Id="rId12" Type="http://schemas.openxmlformats.org/officeDocument/2006/relationships/image" Target="../media/image33.wmf"/><Relationship Id="rId13" Type="http://schemas.openxmlformats.org/officeDocument/2006/relationships/oleObject" Target="../embeddings/oleObject57.bin"/><Relationship Id="rId14" Type="http://schemas.openxmlformats.org/officeDocument/2006/relationships/image" Target="../media/image34.wmf"/><Relationship Id="rId15" Type="http://schemas.openxmlformats.org/officeDocument/2006/relationships/oleObject" Target="../embeddings/oleObject58.bin"/><Relationship Id="rId16" Type="http://schemas.openxmlformats.org/officeDocument/2006/relationships/image" Target="../media/image35.wmf"/><Relationship Id="rId17" Type="http://schemas.openxmlformats.org/officeDocument/2006/relationships/oleObject" Target="../embeddings/oleObject59.bin"/><Relationship Id="rId18" Type="http://schemas.openxmlformats.org/officeDocument/2006/relationships/image" Target="../media/image44.wmf"/><Relationship Id="rId19" Type="http://schemas.openxmlformats.org/officeDocument/2006/relationships/oleObject" Target="../embeddings/oleObject60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2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36.wmf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20" Type="http://schemas.openxmlformats.org/officeDocument/2006/relationships/image" Target="../media/image50.wmf"/><Relationship Id="rId10" Type="http://schemas.openxmlformats.org/officeDocument/2006/relationships/image" Target="../media/image33.wmf"/><Relationship Id="rId11" Type="http://schemas.openxmlformats.org/officeDocument/2006/relationships/oleObject" Target="../embeddings/oleObject67.bin"/><Relationship Id="rId12" Type="http://schemas.openxmlformats.org/officeDocument/2006/relationships/image" Target="../media/image34.wmf"/><Relationship Id="rId13" Type="http://schemas.openxmlformats.org/officeDocument/2006/relationships/oleObject" Target="../embeddings/oleObject68.bin"/><Relationship Id="rId14" Type="http://schemas.openxmlformats.org/officeDocument/2006/relationships/image" Target="../media/image35.wmf"/><Relationship Id="rId15" Type="http://schemas.openxmlformats.org/officeDocument/2006/relationships/oleObject" Target="../embeddings/oleObject69.bin"/><Relationship Id="rId16" Type="http://schemas.openxmlformats.org/officeDocument/2006/relationships/image" Target="../media/image48.wmf"/><Relationship Id="rId17" Type="http://schemas.openxmlformats.org/officeDocument/2006/relationships/oleObject" Target="../embeddings/oleObject70.bin"/><Relationship Id="rId18" Type="http://schemas.openxmlformats.org/officeDocument/2006/relationships/image" Target="../media/image49.wmf"/><Relationship Id="rId19" Type="http://schemas.openxmlformats.org/officeDocument/2006/relationships/oleObject" Target="../embeddings/oleObject71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3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32.wmf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20" Type="http://schemas.openxmlformats.org/officeDocument/2006/relationships/image" Target="../media/image50.wmf"/><Relationship Id="rId21" Type="http://schemas.openxmlformats.org/officeDocument/2006/relationships/oleObject" Target="../embeddings/oleObject81.bin"/><Relationship Id="rId22" Type="http://schemas.openxmlformats.org/officeDocument/2006/relationships/image" Target="../media/image51.wmf"/><Relationship Id="rId23" Type="http://schemas.openxmlformats.org/officeDocument/2006/relationships/oleObject" Target="../embeddings/oleObject82.bin"/><Relationship Id="rId24" Type="http://schemas.openxmlformats.org/officeDocument/2006/relationships/image" Target="../media/image52.wmf"/><Relationship Id="rId10" Type="http://schemas.openxmlformats.org/officeDocument/2006/relationships/image" Target="../media/image33.wmf"/><Relationship Id="rId11" Type="http://schemas.openxmlformats.org/officeDocument/2006/relationships/oleObject" Target="../embeddings/oleObject76.bin"/><Relationship Id="rId12" Type="http://schemas.openxmlformats.org/officeDocument/2006/relationships/image" Target="../media/image34.wmf"/><Relationship Id="rId13" Type="http://schemas.openxmlformats.org/officeDocument/2006/relationships/oleObject" Target="../embeddings/oleObject77.bin"/><Relationship Id="rId14" Type="http://schemas.openxmlformats.org/officeDocument/2006/relationships/image" Target="../media/image35.wmf"/><Relationship Id="rId15" Type="http://schemas.openxmlformats.org/officeDocument/2006/relationships/oleObject" Target="../embeddings/oleObject78.bin"/><Relationship Id="rId16" Type="http://schemas.openxmlformats.org/officeDocument/2006/relationships/image" Target="../media/image48.wmf"/><Relationship Id="rId17" Type="http://schemas.openxmlformats.org/officeDocument/2006/relationships/oleObject" Target="../embeddings/oleObject79.bin"/><Relationship Id="rId18" Type="http://schemas.openxmlformats.org/officeDocument/2006/relationships/image" Target="../media/image49.wmf"/><Relationship Id="rId19" Type="http://schemas.openxmlformats.org/officeDocument/2006/relationships/oleObject" Target="../embeddings/oleObject80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2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73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74.bin"/><Relationship Id="rId8" Type="http://schemas.openxmlformats.org/officeDocument/2006/relationships/image" Target="../media/image3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84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85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86.bin"/><Relationship Id="rId10" Type="http://schemas.openxmlformats.org/officeDocument/2006/relationships/image" Target="../media/image54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1.bin"/><Relationship Id="rId12" Type="http://schemas.openxmlformats.org/officeDocument/2006/relationships/image" Target="../media/image56.wmf"/><Relationship Id="rId13" Type="http://schemas.openxmlformats.org/officeDocument/2006/relationships/oleObject" Target="../embeddings/oleObject92.bin"/><Relationship Id="rId14" Type="http://schemas.openxmlformats.org/officeDocument/2006/relationships/image" Target="../media/image57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7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88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89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90.bin"/><Relationship Id="rId10" Type="http://schemas.openxmlformats.org/officeDocument/2006/relationships/image" Target="../media/image55.wmf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7.bin"/><Relationship Id="rId12" Type="http://schemas.openxmlformats.org/officeDocument/2006/relationships/image" Target="../media/image56.wmf"/><Relationship Id="rId13" Type="http://schemas.openxmlformats.org/officeDocument/2006/relationships/oleObject" Target="../embeddings/oleObject98.bin"/><Relationship Id="rId14" Type="http://schemas.openxmlformats.org/officeDocument/2006/relationships/image" Target="../media/image57.wmf"/><Relationship Id="rId15" Type="http://schemas.openxmlformats.org/officeDocument/2006/relationships/oleObject" Target="../embeddings/oleObject99.bin"/><Relationship Id="rId16" Type="http://schemas.openxmlformats.org/officeDocument/2006/relationships/image" Target="../media/image58.wmf"/><Relationship Id="rId17" Type="http://schemas.openxmlformats.org/officeDocument/2006/relationships/oleObject" Target="../embeddings/oleObject100.bin"/><Relationship Id="rId18" Type="http://schemas.openxmlformats.org/officeDocument/2006/relationships/image" Target="../media/image59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3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94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95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96.bin"/><Relationship Id="rId10" Type="http://schemas.openxmlformats.org/officeDocument/2006/relationships/image" Target="../media/image55.wmf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20" Type="http://schemas.openxmlformats.org/officeDocument/2006/relationships/image" Target="../media/image61.wmf"/><Relationship Id="rId21" Type="http://schemas.openxmlformats.org/officeDocument/2006/relationships/oleObject" Target="../embeddings/oleObject110.bin"/><Relationship Id="rId22" Type="http://schemas.openxmlformats.org/officeDocument/2006/relationships/image" Target="../media/image62.wmf"/><Relationship Id="rId23" Type="http://schemas.openxmlformats.org/officeDocument/2006/relationships/oleObject" Target="../embeddings/oleObject111.bin"/><Relationship Id="rId24" Type="http://schemas.openxmlformats.org/officeDocument/2006/relationships/image" Target="../media/image63.wmf"/><Relationship Id="rId25" Type="http://schemas.openxmlformats.org/officeDocument/2006/relationships/oleObject" Target="../embeddings/oleObject112.bin"/><Relationship Id="rId26" Type="http://schemas.openxmlformats.org/officeDocument/2006/relationships/image" Target="../media/image59.wmf"/><Relationship Id="rId10" Type="http://schemas.openxmlformats.org/officeDocument/2006/relationships/image" Target="../media/image55.wmf"/><Relationship Id="rId11" Type="http://schemas.openxmlformats.org/officeDocument/2006/relationships/oleObject" Target="../embeddings/oleObject105.bin"/><Relationship Id="rId12" Type="http://schemas.openxmlformats.org/officeDocument/2006/relationships/image" Target="../media/image56.wmf"/><Relationship Id="rId13" Type="http://schemas.openxmlformats.org/officeDocument/2006/relationships/oleObject" Target="../embeddings/oleObject106.bin"/><Relationship Id="rId14" Type="http://schemas.openxmlformats.org/officeDocument/2006/relationships/image" Target="../media/image57.wmf"/><Relationship Id="rId15" Type="http://schemas.openxmlformats.org/officeDocument/2006/relationships/oleObject" Target="../embeddings/oleObject107.bin"/><Relationship Id="rId16" Type="http://schemas.openxmlformats.org/officeDocument/2006/relationships/image" Target="../media/image58.wmf"/><Relationship Id="rId17" Type="http://schemas.openxmlformats.org/officeDocument/2006/relationships/oleObject" Target="../embeddings/oleObject108.bin"/><Relationship Id="rId18" Type="http://schemas.openxmlformats.org/officeDocument/2006/relationships/image" Target="../media/image60.wmf"/><Relationship Id="rId19" Type="http://schemas.openxmlformats.org/officeDocument/2006/relationships/oleObject" Target="../embeddings/oleObject109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1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102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103.bin"/><Relationship Id="rId8" Type="http://schemas.openxmlformats.org/officeDocument/2006/relationships/image" Target="../media/image53.wmf"/></Relationships>
</file>

<file path=ppt/slides/_rels/slide5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7.bin"/><Relationship Id="rId12" Type="http://schemas.openxmlformats.org/officeDocument/2006/relationships/image" Target="../media/image57.wmf"/><Relationship Id="rId13" Type="http://schemas.openxmlformats.org/officeDocument/2006/relationships/oleObject" Target="../embeddings/oleObject118.bin"/><Relationship Id="rId14" Type="http://schemas.openxmlformats.org/officeDocument/2006/relationships/image" Target="../media/image64.wmf"/><Relationship Id="rId15" Type="http://schemas.openxmlformats.org/officeDocument/2006/relationships/oleObject" Target="../embeddings/oleObject119.bin"/><Relationship Id="rId16" Type="http://schemas.openxmlformats.org/officeDocument/2006/relationships/image" Target="../media/image65.wmf"/><Relationship Id="rId17" Type="http://schemas.openxmlformats.org/officeDocument/2006/relationships/oleObject" Target="../embeddings/oleObject120.bin"/><Relationship Id="rId18" Type="http://schemas.openxmlformats.org/officeDocument/2006/relationships/image" Target="../media/image63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3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114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115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116.bin"/><Relationship Id="rId10" Type="http://schemas.openxmlformats.org/officeDocument/2006/relationships/image" Target="../media/image5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1.wmf"/><Relationship Id="rId9" Type="http://schemas.openxmlformats.org/officeDocument/2006/relationships/image" Target="../media/image12.png"/><Relationship Id="rId10" Type="http://schemas.openxmlformats.org/officeDocument/2006/relationships/hyperlink" Target="http://en.wikipedia.org/wiki/Image:Logistic-curve.png" TargetMode="External"/><Relationship Id="rId11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4" Type="http://schemas.openxmlformats.org/officeDocument/2006/relationships/image" Target="../media/image66.wmf"/><Relationship Id="rId5" Type="http://schemas.openxmlformats.org/officeDocument/2006/relationships/oleObject" Target="../embeddings/oleObject122.bin"/><Relationship Id="rId6" Type="http://schemas.openxmlformats.org/officeDocument/2006/relationships/image" Target="../media/image52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4" Type="http://schemas.openxmlformats.org/officeDocument/2006/relationships/image" Target="../media/image67.wmf"/><Relationship Id="rId5" Type="http://schemas.openxmlformats.org/officeDocument/2006/relationships/oleObject" Target="../embeddings/oleObject124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125.bin"/><Relationship Id="rId8" Type="http://schemas.openxmlformats.org/officeDocument/2006/relationships/image" Target="../media/image68.wmf"/><Relationship Id="rId9" Type="http://schemas.openxmlformats.org/officeDocument/2006/relationships/oleObject" Target="../embeddings/oleObject126.bin"/><Relationship Id="rId10" Type="http://schemas.openxmlformats.org/officeDocument/2006/relationships/image" Target="../media/image65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4" Type="http://schemas.openxmlformats.org/officeDocument/2006/relationships/image" Target="../media/image69.emf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4" Type="http://schemas.openxmlformats.org/officeDocument/2006/relationships/image" Target="../media/image70.wmf"/><Relationship Id="rId5" Type="http://schemas.openxmlformats.org/officeDocument/2006/relationships/oleObject" Target="../embeddings/oleObject129.bin"/><Relationship Id="rId6" Type="http://schemas.openxmlformats.org/officeDocument/2006/relationships/image" Target="../media/image71.wmf"/><Relationship Id="rId7" Type="http://schemas.openxmlformats.org/officeDocument/2006/relationships/oleObject" Target="../embeddings/oleObject130.bin"/><Relationship Id="rId8" Type="http://schemas.openxmlformats.org/officeDocument/2006/relationships/image" Target="../media/image72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56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Algorithm for learning ANN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id-ID" dirty="0" smtClean="0"/>
              <a:t>Initialize the weights (w</a:t>
            </a:r>
            <a:r>
              <a:rPr lang="en-US" altLang="id-ID" baseline="-25000" dirty="0" smtClean="0"/>
              <a:t>0</a:t>
            </a:r>
            <a:r>
              <a:rPr lang="en-US" altLang="id-ID" dirty="0" smtClean="0"/>
              <a:t>, w</a:t>
            </a:r>
            <a:r>
              <a:rPr lang="en-US" altLang="id-ID" baseline="-25000" dirty="0" smtClean="0"/>
              <a:t>1</a:t>
            </a:r>
            <a:r>
              <a:rPr lang="en-US" altLang="id-ID" dirty="0" smtClean="0"/>
              <a:t>, …, </a:t>
            </a:r>
            <a:r>
              <a:rPr lang="en-US" altLang="id-ID" dirty="0" err="1" smtClean="0"/>
              <a:t>w</a:t>
            </a:r>
            <a:r>
              <a:rPr lang="en-US" altLang="id-ID" baseline="-25000" dirty="0" err="1" smtClean="0"/>
              <a:t>k</a:t>
            </a:r>
            <a:r>
              <a:rPr lang="en-US" altLang="id-ID" dirty="0" smtClean="0"/>
              <a:t>)</a:t>
            </a:r>
          </a:p>
          <a:p>
            <a:endParaRPr lang="en-US" altLang="id-ID" dirty="0" smtClean="0"/>
          </a:p>
          <a:p>
            <a:r>
              <a:rPr lang="en-US" altLang="id-ID" dirty="0" smtClean="0"/>
              <a:t>Adjust the weights in such a way that the output of ANN is consistent with class labels of training examples</a:t>
            </a:r>
          </a:p>
          <a:p>
            <a:pPr lvl="1"/>
            <a:r>
              <a:rPr lang="en-US" altLang="id-ID" dirty="0" smtClean="0"/>
              <a:t>Objective function:</a:t>
            </a:r>
          </a:p>
          <a:p>
            <a:pPr lvl="1"/>
            <a:endParaRPr lang="en-US" altLang="id-ID" dirty="0" smtClean="0"/>
          </a:p>
          <a:p>
            <a:pPr lvl="1"/>
            <a:r>
              <a:rPr lang="en-US" altLang="id-ID" dirty="0" smtClean="0"/>
              <a:t>Find the weights </a:t>
            </a:r>
            <a:r>
              <a:rPr lang="en-US" altLang="id-ID" dirty="0" err="1" smtClean="0"/>
              <a:t>w</a:t>
            </a:r>
            <a:r>
              <a:rPr lang="en-US" altLang="id-ID" baseline="-25000" dirty="0" err="1" smtClean="0"/>
              <a:t>i</a:t>
            </a:r>
            <a:r>
              <a:rPr lang="en-US" altLang="id-ID" dirty="0" err="1" smtClean="0"/>
              <a:t>’s</a:t>
            </a:r>
            <a:r>
              <a:rPr lang="en-US" altLang="id-ID" dirty="0" smtClean="0"/>
              <a:t> that minimize the above objective function</a:t>
            </a:r>
          </a:p>
          <a:p>
            <a:pPr lvl="2"/>
            <a:r>
              <a:rPr lang="en-US" altLang="id-ID" dirty="0" smtClean="0"/>
              <a:t> e.g., </a:t>
            </a:r>
            <a:r>
              <a:rPr lang="en-US" altLang="id-ID" dirty="0" err="1" smtClean="0"/>
              <a:t>backpropagation</a:t>
            </a:r>
            <a:r>
              <a:rPr lang="en-US" altLang="id-ID" dirty="0" smtClean="0"/>
              <a:t> algorithm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5047581"/>
              </p:ext>
            </p:extLst>
          </p:nvPr>
        </p:nvGraphicFramePr>
        <p:xfrm>
          <a:off x="4213225" y="3716338"/>
          <a:ext cx="32067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3" imgW="1562040" imgH="419040" progId="Equation.3">
                  <p:embed/>
                </p:oleObj>
              </mc:Choice>
              <mc:Fallback>
                <p:oleObj name="Equation" r:id="rId3" imgW="1562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3716338"/>
                        <a:ext cx="32067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9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/>
              <a:t>Learning Algorithms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093940"/>
            <a:ext cx="7992888" cy="4459089"/>
          </a:xfrm>
        </p:spPr>
        <p:txBody>
          <a:bodyPr>
            <a:normAutofit/>
          </a:bodyPr>
          <a:lstStyle/>
          <a:p>
            <a:pPr marL="533400" indent="-533400" eaLnBrk="1" hangingPunct="1"/>
            <a:r>
              <a:rPr lang="en-US" altLang="zh-TW" sz="2800" dirty="0" smtClean="0"/>
              <a:t>To design a learning algorithm, we face the following problems: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TW" sz="2800" dirty="0" smtClean="0">
                <a:solidFill>
                  <a:srgbClr val="0000FF"/>
                </a:solidFill>
              </a:rPr>
              <a:t>Whether to stop?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TW" sz="2800" dirty="0" smtClean="0">
                <a:solidFill>
                  <a:srgbClr val="0000FF"/>
                </a:solidFill>
              </a:rPr>
              <a:t>In what direction to proceed?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TW" sz="2800" dirty="0" smtClean="0">
                <a:solidFill>
                  <a:srgbClr val="0000FF"/>
                </a:solidFill>
              </a:rPr>
              <a:t>How long a step to take?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349750" y="3508958"/>
            <a:ext cx="389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Is the criterion satisfactory?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22975" y="4094885"/>
            <a:ext cx="3145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e.g., </a:t>
            </a:r>
            <a:r>
              <a:rPr lang="en-US" altLang="zh-TW" sz="2400" dirty="0" smtClean="0">
                <a:solidFill>
                  <a:srgbClr val="FF0000"/>
                </a:solidFill>
              </a:rPr>
              <a:t>gradient descent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010274" y="4650799"/>
            <a:ext cx="2262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1102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5" advAuto="2000"/>
      <p:bldP spid="39940" grpId="0"/>
      <p:bldP spid="39941" grpId="0"/>
      <p:bldP spid="399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Gradient Descent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-20166" y="1345273"/>
            <a:ext cx="7092867" cy="5365372"/>
            <a:chOff x="706835" y="2011916"/>
            <a:chExt cx="6113826" cy="46247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橢圓 8"/>
          <p:cNvSpPr/>
          <p:nvPr/>
        </p:nvSpPr>
        <p:spPr>
          <a:xfrm>
            <a:off x="1431899" y="527007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1553145" y="4580623"/>
            <a:ext cx="224999" cy="726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281272" y="150971"/>
            <a:ext cx="358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Assume there are only two parameters 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and w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in a network.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29120" y="2064816"/>
            <a:ext cx="467868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colors represent the value of C.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Randomly pick a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3704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Compute the negative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3713" t="-4061" r="-1485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968061" y="4503750"/>
                <a:ext cx="1265026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061" y="4503750"/>
                <a:ext cx="126502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Times the learning rate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713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向右箭號 31"/>
          <p:cNvSpPr/>
          <p:nvPr/>
        </p:nvSpPr>
        <p:spPr>
          <a:xfrm>
            <a:off x="6687063" y="4181135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6681378" y="5654219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436385" y="5052101"/>
                <a:ext cx="3980705" cy="95885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TW" altLang="en-US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85" y="5052101"/>
                <a:ext cx="3980705" cy="9588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46276" y="4127807"/>
                <a:ext cx="1435971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6" y="4127807"/>
                <a:ext cx="143597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1574978" y="4358885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681378" y="1259802"/>
                <a:ext cx="20042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378" y="1259802"/>
                <a:ext cx="2004267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859304" y="1372739"/>
            <a:ext cx="331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Error Surface</a:t>
            </a:r>
            <a:endParaRPr lang="zh-TW" altLang="en-US" sz="2800" dirty="0"/>
          </a:p>
        </p:txBody>
      </p:sp>
      <p:sp>
        <p:nvSpPr>
          <p:cNvPr id="37" name="橢圓 36"/>
          <p:cNvSpPr/>
          <p:nvPr/>
        </p:nvSpPr>
        <p:spPr>
          <a:xfrm>
            <a:off x="3527815" y="376499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776908" y="3666142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908" y="3666142"/>
                <a:ext cx="45889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39263" y="6393235"/>
            <a:ext cx="427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Source: Hung-</a:t>
            </a:r>
            <a:r>
              <a:rPr lang="en-US" altLang="zh-TW" dirty="0" err="1" smtClean="0">
                <a:solidFill>
                  <a:srgbClr val="FF0000"/>
                </a:solidFill>
              </a:rPr>
              <a:t>yi</a:t>
            </a:r>
            <a:r>
              <a:rPr lang="en-US" altLang="zh-TW" dirty="0" smtClean="0">
                <a:solidFill>
                  <a:srgbClr val="FF0000"/>
                </a:solidFill>
              </a:rPr>
              <a:t> Lee, Deep Learning Tutorial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1" grpId="0" animBg="1"/>
      <p:bldP spid="22" grpId="0"/>
      <p:bldP spid="23" grpId="0"/>
      <p:bldP spid="25" grpId="0"/>
      <p:bldP spid="26" grpId="0" animBg="1"/>
      <p:bldP spid="27" grpId="0" animBg="1"/>
      <p:bldP spid="27" grpId="1" animBg="1"/>
      <p:bldP spid="30" grpId="0"/>
      <p:bldP spid="31" grpId="0"/>
      <p:bldP spid="32" grpId="0" animBg="1"/>
      <p:bldP spid="33" grpId="0" animBg="1"/>
      <p:bldP spid="24" grpId="0" animBg="1"/>
      <p:bldP spid="29" grpId="0" animBg="1"/>
      <p:bldP spid="35" grpId="0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-20166" y="1345273"/>
            <a:ext cx="7092867" cy="5365372"/>
            <a:chOff x="706835" y="2011916"/>
            <a:chExt cx="6113826" cy="46247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橢圓 8"/>
          <p:cNvSpPr/>
          <p:nvPr/>
        </p:nvSpPr>
        <p:spPr>
          <a:xfrm>
            <a:off x="1431899" y="527007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Compute the negative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3713" t="-4061" r="-1485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Times the learning rate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713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向右箭號 31"/>
          <p:cNvSpPr/>
          <p:nvPr/>
        </p:nvSpPr>
        <p:spPr>
          <a:xfrm>
            <a:off x="6687063" y="4181135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6681378" y="5654219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574978" y="4358885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809148" y="415427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69654" y="4153694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54" y="4153694"/>
                <a:ext cx="458899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/>
          <p:nvPr/>
        </p:nvCxnSpPr>
        <p:spPr>
          <a:xfrm flipV="1">
            <a:off x="1968061" y="3942136"/>
            <a:ext cx="267554" cy="238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349553" y="3895971"/>
                <a:ext cx="1258421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53" y="3895971"/>
                <a:ext cx="1258421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65867" y="3478955"/>
                <a:ext cx="1429366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67" y="3478955"/>
                <a:ext cx="142936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V="1">
            <a:off x="1928821" y="3893346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304108" y="37102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721746" y="3818353"/>
                <a:ext cx="1265026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46" y="3818353"/>
                <a:ext cx="1265026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151304" y="3243206"/>
                <a:ext cx="1435970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04" y="3243206"/>
                <a:ext cx="143597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802411" y="3377289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11" y="3377289"/>
                <a:ext cx="458899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/>
          <p:cNvCxnSpPr/>
          <p:nvPr/>
        </p:nvCxnSpPr>
        <p:spPr>
          <a:xfrm flipV="1">
            <a:off x="2508484" y="3710295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2504477" y="3735101"/>
            <a:ext cx="305685" cy="35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59304" y="1644462"/>
            <a:ext cx="3876724" cy="9453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Eventually, we would reach a minima …..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Randomly pick a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blipFill rotWithShape="0">
                <a:blip r:embed="rId21"/>
                <a:stretch>
                  <a:fillRect l="-3704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4839263" y="6393235"/>
            <a:ext cx="427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Source: Hung-</a:t>
            </a:r>
            <a:r>
              <a:rPr lang="en-US" altLang="zh-TW" dirty="0" err="1" smtClean="0">
                <a:solidFill>
                  <a:srgbClr val="FF0000"/>
                </a:solidFill>
              </a:rPr>
              <a:t>yi</a:t>
            </a:r>
            <a:r>
              <a:rPr lang="en-US" altLang="zh-TW" dirty="0" smtClean="0">
                <a:solidFill>
                  <a:srgbClr val="FF0000"/>
                </a:solidFill>
              </a:rPr>
              <a:t> Lee, Deep </a:t>
            </a:r>
            <a:r>
              <a:rPr lang="en-US" altLang="zh-TW" smtClean="0">
                <a:solidFill>
                  <a:srgbClr val="FF0000"/>
                </a:solidFill>
              </a:rPr>
              <a:t>Learning Tutorial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6" grpId="0" animBg="1"/>
      <p:bldP spid="36" grpId="1" animBg="1"/>
      <p:bldP spid="37" grpId="0" animBg="1"/>
      <p:bldP spid="37" grpId="1" animBg="1"/>
      <p:bldP spid="39" grpId="0" animBg="1"/>
      <p:bldP spid="40" grpId="0" animBg="1"/>
      <p:bldP spid="40" grpId="1" animBg="1"/>
      <p:bldP spid="41" grpId="0" animBg="1"/>
      <p:bldP spid="4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Minima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49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Gradient descent never guarantee global minima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7519" y="2320604"/>
            <a:ext cx="5417088" cy="4338638"/>
            <a:chOff x="2141628" y="1985961"/>
            <a:chExt cx="5417088" cy="433863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7793" y="1985961"/>
              <a:ext cx="5260923" cy="43386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141628" y="3738534"/>
                  <a:ext cx="31233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628" y="3738534"/>
                  <a:ext cx="312330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427448" y="5437129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448" y="5437129"/>
                  <a:ext cx="493212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6309167" y="5396258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167" y="5396258"/>
                  <a:ext cx="5014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347965" y="2331544"/>
                <a:ext cx="2510854" cy="95410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Different initial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965" y="2331544"/>
                <a:ext cx="2510854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347965" y="3934155"/>
            <a:ext cx="356235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Reach different minima, so different results</a:t>
            </a:r>
            <a:endParaRPr lang="zh-TW" altLang="en-US" sz="2800" dirty="0"/>
          </a:p>
        </p:txBody>
      </p:sp>
      <p:sp>
        <p:nvSpPr>
          <p:cNvPr id="11" name="向下箭號 10"/>
          <p:cNvSpPr/>
          <p:nvPr/>
        </p:nvSpPr>
        <p:spPr>
          <a:xfrm>
            <a:off x="6159412" y="3354081"/>
            <a:ext cx="641261" cy="5379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502227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2400" dirty="0"/>
              <a:t>Who is Afraid of Non-Convex Loss Functions?</a:t>
            </a:r>
          </a:p>
          <a:p>
            <a:pPr lvl="1"/>
            <a:r>
              <a:rPr lang="en-US" altLang="zh-TW" sz="2400" u="sng" dirty="0"/>
              <a:t>http://videolectures.net/eml07_lecun_wia/</a:t>
            </a:r>
            <a:endParaRPr lang="zh-TW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6034" y="6485516"/>
            <a:ext cx="427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Source: Hung-</a:t>
            </a:r>
            <a:r>
              <a:rPr lang="en-US" altLang="zh-TW" dirty="0" err="1" smtClean="0">
                <a:solidFill>
                  <a:srgbClr val="FF0000"/>
                </a:solidFill>
              </a:rPr>
              <a:t>yi</a:t>
            </a:r>
            <a:r>
              <a:rPr lang="en-US" altLang="zh-TW" dirty="0" smtClean="0">
                <a:solidFill>
                  <a:srgbClr val="FF0000"/>
                </a:solidFill>
              </a:rPr>
              <a:t> Lee, Deep </a:t>
            </a:r>
            <a:r>
              <a:rPr lang="en-US" altLang="zh-TW" smtClean="0">
                <a:solidFill>
                  <a:srgbClr val="FF0000"/>
                </a:solidFill>
              </a:rPr>
              <a:t>Learning Tutorial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1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086227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6970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62409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5070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64487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13320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Besides local minima ……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09536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26140" y="397251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55032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01390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21269" y="175520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cost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19576" y="6050224"/>
            <a:ext cx="254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</a:t>
            </a:r>
            <a:r>
              <a:rPr lang="en-US" altLang="zh-TW" sz="2400" dirty="0" smtClean="0"/>
              <a:t>arameter space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45244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08094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Stuck at local minima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1009471" y="264796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707566" y="5250879"/>
                <a:ext cx="1053142" cy="8139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566" y="5250879"/>
                <a:ext cx="1053142" cy="8139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4731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19014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Stuck at saddle point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31315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281010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899351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738592" y="5212030"/>
                <a:ext cx="1053142" cy="8139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592" y="5212030"/>
                <a:ext cx="1053142" cy="813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988708" y="5227198"/>
                <a:ext cx="1053142" cy="8139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08" y="5227198"/>
                <a:ext cx="1053142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4697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706138" y="584127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434604" y="581682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375849" y="582502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839263" y="6393235"/>
            <a:ext cx="427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Source: Hung-</a:t>
            </a:r>
            <a:r>
              <a:rPr lang="en-US" altLang="zh-TW" dirty="0" err="1" smtClean="0">
                <a:solidFill>
                  <a:srgbClr val="FF0000"/>
                </a:solidFill>
              </a:rPr>
              <a:t>yi</a:t>
            </a:r>
            <a:r>
              <a:rPr lang="en-US" altLang="zh-TW" dirty="0" smtClean="0">
                <a:solidFill>
                  <a:srgbClr val="FF0000"/>
                </a:solidFill>
              </a:rPr>
              <a:t> Lee, Deep </a:t>
            </a:r>
            <a:r>
              <a:rPr lang="en-US" altLang="zh-TW" smtClean="0">
                <a:solidFill>
                  <a:srgbClr val="FF0000"/>
                </a:solidFill>
              </a:rPr>
              <a:t>Learning Tutorial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algorithm </a:t>
            </a:r>
            <a:br>
              <a:rPr lang="en-US" dirty="0" smtClean="0"/>
            </a:br>
            <a:r>
              <a:rPr lang="en-US" dirty="0" smtClean="0"/>
              <a:t>for Single-Layer Perceptron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0 - Initialize weights </a:t>
            </a:r>
            <a:r>
              <a:rPr lang="en-US" altLang="id-ID" dirty="0"/>
              <a:t>(</a:t>
            </a:r>
            <a:r>
              <a:rPr lang="en-US" altLang="id-ID" i="1" dirty="0"/>
              <a:t>w</a:t>
            </a:r>
            <a:r>
              <a:rPr lang="en-US" altLang="id-ID" i="1" baseline="-25000" dirty="0"/>
              <a:t>0</a:t>
            </a:r>
            <a:r>
              <a:rPr lang="en-US" altLang="id-ID" i="1" dirty="0"/>
              <a:t>, w</a:t>
            </a:r>
            <a:r>
              <a:rPr lang="en-US" altLang="id-ID" i="1" baseline="-25000" dirty="0"/>
              <a:t>1</a:t>
            </a:r>
            <a:r>
              <a:rPr lang="en-US" altLang="id-ID" i="1" dirty="0"/>
              <a:t>, …, </a:t>
            </a:r>
            <a:r>
              <a:rPr lang="en-US" altLang="id-ID" i="1" dirty="0" err="1" smtClean="0"/>
              <a:t>w</a:t>
            </a:r>
            <a:r>
              <a:rPr lang="en-US" altLang="id-ID" i="1" baseline="-25000" dirty="0" err="1" smtClean="0"/>
              <a:t>n</a:t>
            </a:r>
            <a:r>
              <a:rPr lang="en-US" altLang="id-ID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m = 0</a:t>
            </a:r>
            <a:r>
              <a:rPr lang="en-US" dirty="0" smtClean="0"/>
              <a:t>, learning rate </a:t>
            </a:r>
            <a:r>
              <a:rPr lang="en-US" i="1" dirty="0" smtClean="0">
                <a:sym typeface="Symbol"/>
              </a:rPr>
              <a:t>,</a:t>
            </a:r>
            <a:r>
              <a:rPr lang="en-US" dirty="0" smtClean="0">
                <a:sym typeface="Symbol"/>
              </a:rPr>
              <a:t> and threshold </a:t>
            </a:r>
            <a:r>
              <a:rPr lang="en-US" i="1" dirty="0" smtClean="0">
                <a:sym typeface="Symbol"/>
              </a:rPr>
              <a:t>t</a:t>
            </a:r>
          </a:p>
          <a:p>
            <a:r>
              <a:rPr lang="en-US" dirty="0" smtClean="0"/>
              <a:t>Step 1 – Do </a:t>
            </a:r>
            <a:r>
              <a:rPr lang="en-US" i="1" dirty="0" smtClean="0"/>
              <a:t>m = m + 1</a:t>
            </a:r>
          </a:p>
          <a:p>
            <a:r>
              <a:rPr lang="en-US" dirty="0" smtClean="0"/>
              <a:t>Step 2 – Select pattern </a:t>
            </a:r>
            <a:r>
              <a:rPr lang="en-US" b="1" i="1" dirty="0" err="1" smtClean="0"/>
              <a:t>X</a:t>
            </a:r>
            <a:r>
              <a:rPr lang="en-US" i="1" baseline="30000" dirty="0" err="1" smtClean="0"/>
              <a:t>m</a:t>
            </a:r>
            <a:endParaRPr lang="en-US" i="1" baseline="30000" dirty="0" smtClean="0"/>
          </a:p>
          <a:p>
            <a:r>
              <a:rPr lang="en-US" dirty="0" smtClean="0"/>
              <a:t>Step 3 – Calculate output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Step 3 – Calculate error </a:t>
            </a:r>
            <a:r>
              <a:rPr lang="en-US" dirty="0" err="1" smtClean="0"/>
              <a:t>atau</a:t>
            </a:r>
            <a:r>
              <a:rPr lang="en-US" dirty="0" smtClean="0"/>
              <a:t> delta </a:t>
            </a:r>
            <a:r>
              <a:rPr lang="en-US" dirty="0" smtClean="0">
                <a:sym typeface="Symbol"/>
              </a:rPr>
              <a:t> </a:t>
            </a:r>
            <a:r>
              <a:rPr lang="en-US" dirty="0" smtClean="0"/>
              <a:t>= </a:t>
            </a:r>
            <a:r>
              <a:rPr lang="en-US" i="1" dirty="0"/>
              <a:t>d</a:t>
            </a:r>
            <a:r>
              <a:rPr lang="en-US" i="1" dirty="0" smtClean="0"/>
              <a:t> – o</a:t>
            </a:r>
          </a:p>
          <a:p>
            <a:r>
              <a:rPr lang="en-US" dirty="0" smtClean="0"/>
              <a:t>Step 4 – Update weight </a:t>
            </a:r>
          </a:p>
          <a:p>
            <a:r>
              <a:rPr lang="en-US" dirty="0" smtClean="0"/>
              <a:t>Step 5 – Repeat until </a:t>
            </a:r>
            <a:r>
              <a:rPr lang="en-US" b="1" i="1" dirty="0" smtClean="0"/>
              <a:t>w</a:t>
            </a:r>
            <a:r>
              <a:rPr lang="en-US" dirty="0" smtClean="0"/>
              <a:t> convergent </a:t>
            </a:r>
          </a:p>
          <a:p>
            <a:r>
              <a:rPr lang="en-US" dirty="0" smtClean="0"/>
              <a:t>Step 6 – Return </a:t>
            </a:r>
            <a:r>
              <a:rPr lang="en-US" b="1" i="1" dirty="0" smtClean="0"/>
              <a:t>w</a:t>
            </a:r>
            <a:endParaRPr lang="id-ID" b="1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30700"/>
              </p:ext>
            </p:extLst>
          </p:nvPr>
        </p:nvGraphicFramePr>
        <p:xfrm>
          <a:off x="2195736" y="3678486"/>
          <a:ext cx="300797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Equation" r:id="rId3" imgW="1434960" imgH="342720" progId="Equation.3">
                  <p:embed/>
                </p:oleObj>
              </mc:Choice>
              <mc:Fallback>
                <p:oleObj name="Equation" r:id="rId3" imgW="143496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3678486"/>
                        <a:ext cx="3007972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789971"/>
              </p:ext>
            </p:extLst>
          </p:nvPr>
        </p:nvGraphicFramePr>
        <p:xfrm>
          <a:off x="5456344" y="3682022"/>
          <a:ext cx="148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6344" y="3682022"/>
                        <a:ext cx="1485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067072"/>
              </p:ext>
            </p:extLst>
          </p:nvPr>
        </p:nvGraphicFramePr>
        <p:xfrm>
          <a:off x="4716016" y="4581128"/>
          <a:ext cx="3198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7" imgW="1523880" imgH="253800" progId="Equation.3">
                  <p:embed/>
                </p:oleObj>
              </mc:Choice>
              <mc:Fallback>
                <p:oleObj name="Equation" r:id="rId7" imgW="152388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581128"/>
                        <a:ext cx="3198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9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7070897" cy="6597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6228020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Sumber</a:t>
            </a:r>
            <a:r>
              <a:rPr lang="en-US" sz="1400" b="1" dirty="0" smtClean="0">
                <a:solidFill>
                  <a:srgbClr val="FF0000"/>
                </a:solidFill>
              </a:rPr>
              <a:t>: </a:t>
            </a:r>
            <a:r>
              <a:rPr lang="en-US" sz="1400" b="1" dirty="0">
                <a:solidFill>
                  <a:srgbClr val="FF0000"/>
                </a:solidFill>
              </a:rPr>
              <a:t>MICHAEL </a:t>
            </a:r>
            <a:r>
              <a:rPr lang="en-US" sz="1400" b="1" dirty="0" smtClean="0">
                <a:solidFill>
                  <a:srgbClr val="FF0000"/>
                </a:solidFill>
              </a:rPr>
              <a:t>NEGNEVITSKY, Artificial Intelligence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: A </a:t>
            </a:r>
            <a:r>
              <a:rPr lang="en-US" sz="1400" b="1" dirty="0">
                <a:solidFill>
                  <a:srgbClr val="FF0000"/>
                </a:solidFill>
              </a:rPr>
              <a:t>Guide to Intelligent </a:t>
            </a:r>
            <a:r>
              <a:rPr lang="en-US" sz="1400" b="1" dirty="0" smtClean="0">
                <a:solidFill>
                  <a:srgbClr val="FF0000"/>
                </a:solidFill>
              </a:rPr>
              <a:t>Systems, Second Edition, </a:t>
            </a:r>
            <a:r>
              <a:rPr lang="en-US" sz="1400" b="1" dirty="0" err="1" smtClean="0">
                <a:solidFill>
                  <a:srgbClr val="FF0000"/>
                </a:solidFill>
              </a:rPr>
              <a:t>Addision</a:t>
            </a:r>
            <a:r>
              <a:rPr lang="en-US" sz="1400" b="1" dirty="0" smtClean="0">
                <a:solidFill>
                  <a:srgbClr val="FF0000"/>
                </a:solidFill>
              </a:rPr>
              <a:t> Wesley, 2005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id-ID" smtClean="0"/>
              <a:t>General Structure of ANN</a:t>
            </a:r>
          </a:p>
        </p:txBody>
      </p:sp>
      <p:graphicFrame>
        <p:nvGraphicFramePr>
          <p:cNvPr id="12290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Visio" r:id="rId3" imgW="7962595" imgH="4433250" progId="Visio.Drawing.6">
                  <p:embed/>
                </p:oleObj>
              </mc:Choice>
              <mc:Fallback>
                <p:oleObj name="Visio" r:id="rId3" imgW="7962595" imgH="44332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Visio" r:id="rId5" imgW="5417922" imgH="6555254" progId="Visio.Drawing.6">
                  <p:embed/>
                </p:oleObj>
              </mc:Choice>
              <mc:Fallback>
                <p:oleObj name="Visio" r:id="rId5" imgW="5417922" imgH="65552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800" b="0"/>
              <a:t>Training ANN means learning the weights of the neurons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9235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Multilayer Perceptron</a:t>
            </a:r>
          </a:p>
        </p:txBody>
      </p:sp>
      <p:pic>
        <p:nvPicPr>
          <p:cNvPr id="71683" name="Picture 3" descr="HM00302_"/>
          <p:cNvPicPr>
            <a:picLocks noChangeAspect="1" noChangeArrowheads="1"/>
          </p:cNvPicPr>
          <p:nvPr/>
        </p:nvPicPr>
        <p:blipFill>
          <a:blip r:embed="rId2" cstate="print">
            <a:lum bright="4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06" y="2575718"/>
            <a:ext cx="273685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4410869" y="1451768"/>
            <a:ext cx="2446337" cy="4038600"/>
            <a:chOff x="2517" y="1480"/>
            <a:chExt cx="1541" cy="2544"/>
          </a:xfrm>
        </p:grpSpPr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 flipH="1">
              <a:off x="3166" y="258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686" name="Oval 6"/>
            <p:cNvSpPr>
              <a:spLocks noChangeArrowheads="1"/>
            </p:cNvSpPr>
            <p:nvPr/>
          </p:nvSpPr>
          <p:spPr bwMode="auto">
            <a:xfrm>
              <a:off x="254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687" name="Oval 7"/>
            <p:cNvSpPr>
              <a:spLocks noChangeArrowheads="1"/>
            </p:cNvSpPr>
            <p:nvPr/>
          </p:nvSpPr>
          <p:spPr bwMode="auto">
            <a:xfrm>
              <a:off x="302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71688" name="Group 8"/>
            <p:cNvGrpSpPr>
              <a:grpSpLocks/>
            </p:cNvGrpSpPr>
            <p:nvPr/>
          </p:nvGrpSpPr>
          <p:grpSpPr bwMode="auto">
            <a:xfrm>
              <a:off x="2638" y="3568"/>
              <a:ext cx="1248" cy="264"/>
              <a:chOff x="1920" y="3576"/>
              <a:chExt cx="1248" cy="408"/>
            </a:xfrm>
          </p:grpSpPr>
          <p:sp>
            <p:nvSpPr>
              <p:cNvPr id="71689" name="Line 9"/>
              <p:cNvSpPr>
                <a:spLocks noChangeShapeType="1"/>
              </p:cNvSpPr>
              <p:nvPr/>
            </p:nvSpPr>
            <p:spPr bwMode="auto">
              <a:xfrm>
                <a:off x="192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1690" name="Line 10"/>
              <p:cNvSpPr>
                <a:spLocks noChangeShapeType="1"/>
              </p:cNvSpPr>
              <p:nvPr/>
            </p:nvSpPr>
            <p:spPr bwMode="auto">
              <a:xfrm>
                <a:off x="240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1691" name="Line 11"/>
              <p:cNvSpPr>
                <a:spLocks noChangeShapeType="1"/>
              </p:cNvSpPr>
              <p:nvPr/>
            </p:nvSpPr>
            <p:spPr bwMode="auto">
              <a:xfrm>
                <a:off x="3168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71692" name="Oval 12"/>
            <p:cNvSpPr>
              <a:spLocks noChangeArrowheads="1"/>
            </p:cNvSpPr>
            <p:nvPr/>
          </p:nvSpPr>
          <p:spPr bwMode="auto">
            <a:xfrm>
              <a:off x="3790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3298" y="33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71694" name="Oval 14"/>
            <p:cNvSpPr>
              <a:spLocks noChangeArrowheads="1"/>
            </p:cNvSpPr>
            <p:nvPr/>
          </p:nvSpPr>
          <p:spPr bwMode="auto">
            <a:xfrm>
              <a:off x="254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auto">
            <a:xfrm>
              <a:off x="302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auto">
            <a:xfrm>
              <a:off x="3790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298" y="191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71698" name="Line 18"/>
            <p:cNvSpPr>
              <a:spLocks noChangeShapeType="1"/>
            </p:cNvSpPr>
            <p:nvPr/>
          </p:nvSpPr>
          <p:spPr bwMode="auto">
            <a:xfrm flipH="1">
              <a:off x="2638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699" name="Line 19"/>
            <p:cNvSpPr>
              <a:spLocks noChangeShapeType="1"/>
            </p:cNvSpPr>
            <p:nvPr/>
          </p:nvSpPr>
          <p:spPr bwMode="auto">
            <a:xfrm>
              <a:off x="3790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0" name="Line 20"/>
            <p:cNvSpPr>
              <a:spLocks noChangeShapeType="1"/>
            </p:cNvSpPr>
            <p:nvPr/>
          </p:nvSpPr>
          <p:spPr bwMode="auto">
            <a:xfrm>
              <a:off x="3118" y="3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 flipH="1">
              <a:off x="2686" y="306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 flipH="1">
              <a:off x="2734" y="3016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3166" y="306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>
              <a:off x="2782" y="3064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>
              <a:off x="2734" y="3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 flipH="1">
              <a:off x="3166" y="306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 flipH="1">
              <a:off x="2734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8" name="Line 28"/>
            <p:cNvSpPr>
              <a:spLocks noChangeShapeType="1"/>
            </p:cNvSpPr>
            <p:nvPr/>
          </p:nvSpPr>
          <p:spPr bwMode="auto">
            <a:xfrm flipH="1">
              <a:off x="2782" y="2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09" name="Line 29"/>
            <p:cNvSpPr>
              <a:spLocks noChangeShapeType="1"/>
            </p:cNvSpPr>
            <p:nvPr/>
          </p:nvSpPr>
          <p:spPr bwMode="auto">
            <a:xfrm flipH="1">
              <a:off x="3118" y="2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10" name="Line 30"/>
            <p:cNvSpPr>
              <a:spLocks noChangeShapeType="1"/>
            </p:cNvSpPr>
            <p:nvPr/>
          </p:nvSpPr>
          <p:spPr bwMode="auto">
            <a:xfrm>
              <a:off x="2830" y="258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11" name="Oval 31"/>
            <p:cNvSpPr>
              <a:spLocks noChangeArrowheads="1"/>
            </p:cNvSpPr>
            <p:nvPr/>
          </p:nvSpPr>
          <p:spPr bwMode="auto">
            <a:xfrm>
              <a:off x="2638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12" name="Oval 32"/>
            <p:cNvSpPr>
              <a:spLocks noChangeArrowheads="1"/>
            </p:cNvSpPr>
            <p:nvPr/>
          </p:nvSpPr>
          <p:spPr bwMode="auto">
            <a:xfrm>
              <a:off x="3022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13" name="Oval 33"/>
            <p:cNvSpPr>
              <a:spLocks noChangeArrowheads="1"/>
            </p:cNvSpPr>
            <p:nvPr/>
          </p:nvSpPr>
          <p:spPr bwMode="auto">
            <a:xfrm>
              <a:off x="3694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14" name="Rectangle 34"/>
            <p:cNvSpPr>
              <a:spLocks noChangeArrowheads="1"/>
            </p:cNvSpPr>
            <p:nvPr/>
          </p:nvSpPr>
          <p:spPr bwMode="auto">
            <a:xfrm>
              <a:off x="326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71715" name="Line 35"/>
            <p:cNvSpPr>
              <a:spLocks noChangeShapeType="1"/>
            </p:cNvSpPr>
            <p:nvPr/>
          </p:nvSpPr>
          <p:spPr bwMode="auto">
            <a:xfrm>
              <a:off x="3742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16" name="Line 36"/>
            <p:cNvSpPr>
              <a:spLocks noChangeShapeType="1"/>
            </p:cNvSpPr>
            <p:nvPr/>
          </p:nvSpPr>
          <p:spPr bwMode="auto">
            <a:xfrm>
              <a:off x="2638" y="21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17" name="Line 37"/>
            <p:cNvSpPr>
              <a:spLocks noChangeShapeType="1"/>
            </p:cNvSpPr>
            <p:nvPr/>
          </p:nvSpPr>
          <p:spPr bwMode="auto">
            <a:xfrm flipH="1">
              <a:off x="2782" y="21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 flipH="1">
              <a:off x="2830" y="2104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19" name="Line 39"/>
            <p:cNvSpPr>
              <a:spLocks noChangeShapeType="1"/>
            </p:cNvSpPr>
            <p:nvPr/>
          </p:nvSpPr>
          <p:spPr bwMode="auto">
            <a:xfrm flipH="1">
              <a:off x="3118" y="21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20" name="Line 40"/>
            <p:cNvSpPr>
              <a:spLocks noChangeShapeType="1"/>
            </p:cNvSpPr>
            <p:nvPr/>
          </p:nvSpPr>
          <p:spPr bwMode="auto">
            <a:xfrm>
              <a:off x="2686" y="2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 flipH="1">
              <a:off x="3166" y="215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22" name="Line 42"/>
            <p:cNvSpPr>
              <a:spLocks noChangeShapeType="1"/>
            </p:cNvSpPr>
            <p:nvPr/>
          </p:nvSpPr>
          <p:spPr bwMode="auto">
            <a:xfrm flipH="1">
              <a:off x="3742" y="2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23" name="Oval 43"/>
            <p:cNvSpPr>
              <a:spLocks noChangeArrowheads="1"/>
            </p:cNvSpPr>
            <p:nvPr/>
          </p:nvSpPr>
          <p:spPr bwMode="auto">
            <a:xfrm>
              <a:off x="268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24" name="Oval 44"/>
            <p:cNvSpPr>
              <a:spLocks noChangeArrowheads="1"/>
            </p:cNvSpPr>
            <p:nvPr/>
          </p:nvSpPr>
          <p:spPr bwMode="auto">
            <a:xfrm>
              <a:off x="3022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25" name="Oval 45"/>
            <p:cNvSpPr>
              <a:spLocks noChangeArrowheads="1"/>
            </p:cNvSpPr>
            <p:nvPr/>
          </p:nvSpPr>
          <p:spPr bwMode="auto">
            <a:xfrm>
              <a:off x="364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726" name="Rectangle 46"/>
            <p:cNvSpPr>
              <a:spLocks noChangeArrowheads="1"/>
            </p:cNvSpPr>
            <p:nvPr/>
          </p:nvSpPr>
          <p:spPr bwMode="auto">
            <a:xfrm>
              <a:off x="3262" y="235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71727" name="Group 47"/>
            <p:cNvGrpSpPr>
              <a:grpSpLocks/>
            </p:cNvGrpSpPr>
            <p:nvPr/>
          </p:nvGrpSpPr>
          <p:grpSpPr bwMode="auto">
            <a:xfrm>
              <a:off x="2638" y="1768"/>
              <a:ext cx="1248" cy="192"/>
              <a:chOff x="1920" y="1560"/>
              <a:chExt cx="1248" cy="408"/>
            </a:xfrm>
          </p:grpSpPr>
          <p:sp>
            <p:nvSpPr>
              <p:cNvPr id="71728" name="Line 48"/>
              <p:cNvSpPr>
                <a:spLocks noChangeShapeType="1"/>
              </p:cNvSpPr>
              <p:nvPr/>
            </p:nvSpPr>
            <p:spPr bwMode="auto">
              <a:xfrm>
                <a:off x="192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1729" name="Line 49"/>
              <p:cNvSpPr>
                <a:spLocks noChangeShapeType="1"/>
              </p:cNvSpPr>
              <p:nvPr/>
            </p:nvSpPr>
            <p:spPr bwMode="auto">
              <a:xfrm>
                <a:off x="240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1730" name="Line 50"/>
              <p:cNvSpPr>
                <a:spLocks noChangeShapeType="1"/>
              </p:cNvSpPr>
              <p:nvPr/>
            </p:nvSpPr>
            <p:spPr bwMode="auto">
              <a:xfrm>
                <a:off x="3168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71731" name="Rectangle 51"/>
            <p:cNvSpPr>
              <a:spLocks noChangeArrowheads="1"/>
            </p:cNvSpPr>
            <p:nvPr/>
          </p:nvSpPr>
          <p:spPr bwMode="auto">
            <a:xfrm>
              <a:off x="251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99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1733" name="Rectangle 53"/>
            <p:cNvSpPr>
              <a:spLocks noChangeArrowheads="1"/>
            </p:cNvSpPr>
            <p:nvPr/>
          </p:nvSpPr>
          <p:spPr bwMode="auto">
            <a:xfrm>
              <a:off x="3765" y="3736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i="1" baseline="-25000">
                  <a:latin typeface="Times New Roman" pitchFamily="18" charset="0"/>
                  <a:sym typeface="Symbol" pitchFamily="18" charset="2"/>
                </a:rPr>
                <a:t>m</a:t>
              </a:r>
              <a:endParaRPr lang="en-US" altLang="zh-TW" sz="2400" baseline="-25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1734" name="Rectangle 54"/>
            <p:cNvSpPr>
              <a:spLocks noChangeArrowheads="1"/>
            </p:cNvSpPr>
            <p:nvPr/>
          </p:nvSpPr>
          <p:spPr bwMode="auto">
            <a:xfrm>
              <a:off x="2542" y="14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1735" name="Rectangle 55"/>
            <p:cNvSpPr>
              <a:spLocks noChangeArrowheads="1"/>
            </p:cNvSpPr>
            <p:nvPr/>
          </p:nvSpPr>
          <p:spPr bwMode="auto">
            <a:xfrm>
              <a:off x="3022" y="14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3790" y="14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400" i="1" baseline="-25000"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71737" name="AutoShape 57"/>
          <p:cNvSpPr>
            <a:spLocks/>
          </p:cNvSpPr>
          <p:nvPr/>
        </p:nvSpPr>
        <p:spPr bwMode="auto">
          <a:xfrm flipH="1">
            <a:off x="3545681" y="2891631"/>
            <a:ext cx="217488" cy="1152525"/>
          </a:xfrm>
          <a:prstGeom prst="rightBrace">
            <a:avLst>
              <a:gd name="adj1" fmla="val 44160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Hidden Layer  </a:t>
            </a:r>
          </a:p>
        </p:txBody>
      </p:sp>
      <p:sp>
        <p:nvSpPr>
          <p:cNvPr id="71738" name="Rectangle 58"/>
          <p:cNvSpPr>
            <a:spLocks noChangeArrowheads="1"/>
          </p:cNvSpPr>
          <p:nvPr/>
        </p:nvSpPr>
        <p:spPr bwMode="auto">
          <a:xfrm>
            <a:off x="1635919" y="4315618"/>
            <a:ext cx="2090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0033CC"/>
                </a:solidFill>
                <a:latin typeface="Times New Roman" pitchFamily="18" charset="0"/>
                <a:ea typeface="標楷體" pitchFamily="65" charset="-120"/>
              </a:rPr>
              <a:t>Input Layer</a:t>
            </a:r>
          </a:p>
        </p:txBody>
      </p:sp>
      <p:sp>
        <p:nvSpPr>
          <p:cNvPr id="71739" name="Rectangle 59"/>
          <p:cNvSpPr>
            <a:spLocks noChangeArrowheads="1"/>
          </p:cNvSpPr>
          <p:nvPr/>
        </p:nvSpPr>
        <p:spPr bwMode="auto">
          <a:xfrm>
            <a:off x="1600994" y="2024856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0033CC"/>
                </a:solidFill>
                <a:latin typeface="Times New Roman" pitchFamily="18" charset="0"/>
                <a:ea typeface="標楷體" pitchFamily="65" charset="-12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8483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7" grpId="0" animBg="1"/>
      <p:bldP spid="71738" grpId="0"/>
      <p:bldP spid="717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TW" sz="4800" dirty="0" smtClean="0"/>
              <a:t>Neuron in the Brain</a:t>
            </a:r>
            <a:endParaRPr lang="en-US" altLang="zh-TW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76806"/>
            <a:ext cx="8243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neuron consists of a cell </a:t>
            </a:r>
            <a:r>
              <a:rPr lang="en-US" sz="2000" dirty="0" smtClean="0"/>
              <a:t>body, soma</a:t>
            </a:r>
            <a:r>
              <a:rPr lang="en-US" sz="2000" dirty="0"/>
              <a:t>, a number of </a:t>
            </a:r>
            <a:r>
              <a:rPr lang="en-US" sz="2000" dirty="0" err="1"/>
              <a:t>fibres</a:t>
            </a:r>
            <a:r>
              <a:rPr lang="en-US" sz="2000" dirty="0"/>
              <a:t> called dendrites, and a single long </a:t>
            </a:r>
            <a:r>
              <a:rPr lang="en-US" sz="2000" dirty="0" err="1"/>
              <a:t>fibre</a:t>
            </a:r>
            <a:r>
              <a:rPr lang="en-US" sz="2000" dirty="0"/>
              <a:t> called </a:t>
            </a:r>
            <a:r>
              <a:rPr lang="en-US" sz="2000" dirty="0" smtClean="0"/>
              <a:t>the axon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While </a:t>
            </a:r>
            <a:r>
              <a:rPr lang="en-US" sz="2000" dirty="0"/>
              <a:t>dendrites branch into a network around the soma, the </a:t>
            </a:r>
            <a:r>
              <a:rPr lang="en-US" sz="2000" dirty="0" smtClean="0"/>
              <a:t>axon stretches </a:t>
            </a:r>
            <a:r>
              <a:rPr lang="en-US" sz="2000" dirty="0"/>
              <a:t>out to the dendrites and somas of other </a:t>
            </a:r>
            <a:r>
              <a:rPr lang="en-US" sz="2000" dirty="0" smtClean="0"/>
              <a:t>neurons.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999808" cy="3580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4201576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Sumber</a:t>
            </a:r>
            <a:r>
              <a:rPr lang="en-US" sz="1400" b="1" dirty="0" smtClean="0">
                <a:solidFill>
                  <a:srgbClr val="FF0000"/>
                </a:solidFill>
              </a:rPr>
              <a:t>: </a:t>
            </a:r>
            <a:r>
              <a:rPr lang="en-US" sz="1400" b="1" dirty="0">
                <a:solidFill>
                  <a:srgbClr val="FF0000"/>
                </a:solidFill>
              </a:rPr>
              <a:t>MICHAEL </a:t>
            </a:r>
            <a:r>
              <a:rPr lang="en-US" sz="1400" b="1" dirty="0" smtClean="0">
                <a:solidFill>
                  <a:srgbClr val="FF0000"/>
                </a:solidFill>
              </a:rPr>
              <a:t>NEGNEVITSKY, Artificial Intelligence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: A </a:t>
            </a:r>
            <a:r>
              <a:rPr lang="en-US" sz="1400" b="1" dirty="0">
                <a:solidFill>
                  <a:srgbClr val="FF0000"/>
                </a:solidFill>
              </a:rPr>
              <a:t>Guide to Intelligent </a:t>
            </a:r>
            <a:r>
              <a:rPr lang="en-US" sz="1400" b="1" dirty="0" smtClean="0">
                <a:solidFill>
                  <a:srgbClr val="FF0000"/>
                </a:solidFill>
              </a:rPr>
              <a:t>Systems, Second Edition, </a:t>
            </a:r>
            <a:r>
              <a:rPr lang="en-US" sz="1400" b="1" dirty="0" err="1" smtClean="0">
                <a:solidFill>
                  <a:srgbClr val="FF0000"/>
                </a:solidFill>
              </a:rPr>
              <a:t>Addision</a:t>
            </a:r>
            <a:r>
              <a:rPr lang="en-US" sz="1400" b="1" dirty="0" smtClean="0">
                <a:solidFill>
                  <a:srgbClr val="FF0000"/>
                </a:solidFill>
              </a:rPr>
              <a:t> Wesley, 2005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How an MLP Works?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787525" y="2736850"/>
            <a:ext cx="104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006600"/>
                </a:solidFill>
                <a:latin typeface="Times New Roman" pitchFamily="18" charset="0"/>
              </a:rPr>
              <a:t>XOR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1177925" y="3230563"/>
            <a:ext cx="2366963" cy="2576512"/>
            <a:chOff x="748" y="2487"/>
            <a:chExt cx="1491" cy="1623"/>
          </a:xfrm>
        </p:grpSpPr>
        <p:grpSp>
          <p:nvGrpSpPr>
            <p:cNvPr id="73733" name="Group 5"/>
            <p:cNvGrpSpPr>
              <a:grpSpLocks/>
            </p:cNvGrpSpPr>
            <p:nvPr/>
          </p:nvGrpSpPr>
          <p:grpSpPr bwMode="auto">
            <a:xfrm>
              <a:off x="748" y="2622"/>
              <a:ext cx="1440" cy="1488"/>
              <a:chOff x="3840" y="1728"/>
              <a:chExt cx="1440" cy="1488"/>
            </a:xfrm>
          </p:grpSpPr>
          <p:sp>
            <p:nvSpPr>
              <p:cNvPr id="73734" name="Line 6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12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3735" name="Line 7"/>
              <p:cNvSpPr>
                <a:spLocks noChangeShapeType="1"/>
              </p:cNvSpPr>
              <p:nvPr/>
            </p:nvSpPr>
            <p:spPr bwMode="auto">
              <a:xfrm flipV="1">
                <a:off x="4128" y="1728"/>
                <a:ext cx="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3736" name="Rectangle 8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672" cy="72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3737" name="Text Box 9"/>
              <p:cNvSpPr txBox="1">
                <a:spLocks noChangeArrowheads="1"/>
              </p:cNvSpPr>
              <p:nvPr/>
            </p:nvSpPr>
            <p:spPr bwMode="auto">
              <a:xfrm>
                <a:off x="3840" y="28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3738" name="Text Box 10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3739" name="Text Box 11"/>
              <p:cNvSpPr txBox="1">
                <a:spLocks noChangeArrowheads="1"/>
              </p:cNvSpPr>
              <p:nvPr/>
            </p:nvSpPr>
            <p:spPr bwMode="auto">
              <a:xfrm>
                <a:off x="3868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3740" name="Oval 12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3741" name="Oval 1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3742" name="Group 14"/>
              <p:cNvGrpSpPr>
                <a:grpSpLocks/>
              </p:cNvGrpSpPr>
              <p:nvPr/>
            </p:nvGrpSpPr>
            <p:grpSpPr bwMode="auto">
              <a:xfrm>
                <a:off x="4032" y="2064"/>
                <a:ext cx="192" cy="192"/>
                <a:chOff x="1296" y="2784"/>
                <a:chExt cx="192" cy="192"/>
              </a:xfrm>
            </p:grpSpPr>
            <p:sp>
              <p:nvSpPr>
                <p:cNvPr id="7374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3744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73745" name="Group 17"/>
              <p:cNvGrpSpPr>
                <a:grpSpLocks/>
              </p:cNvGrpSpPr>
              <p:nvPr/>
            </p:nvGrpSpPr>
            <p:grpSpPr bwMode="auto">
              <a:xfrm>
                <a:off x="4704" y="2784"/>
                <a:ext cx="192" cy="192"/>
                <a:chOff x="1296" y="2784"/>
                <a:chExt cx="192" cy="192"/>
              </a:xfrm>
            </p:grpSpPr>
            <p:sp>
              <p:nvSpPr>
                <p:cNvPr id="7374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3747" name="Line 19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73748" name="Rectangle 20"/>
            <p:cNvSpPr>
              <a:spLocks noChangeArrowheads="1"/>
            </p:cNvSpPr>
            <p:nvPr/>
          </p:nvSpPr>
          <p:spPr bwMode="auto">
            <a:xfrm>
              <a:off x="1948" y="37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748" y="2487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890588" y="1639888"/>
            <a:ext cx="208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>
                <a:latin typeface="Comic Sans MS" pitchFamily="66" charset="0"/>
              </a:rPr>
              <a:t>Example:</a:t>
            </a: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3554413" y="2495550"/>
            <a:ext cx="4895850" cy="145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Comic Sans MS" pitchFamily="66" charset="0"/>
              </a:rPr>
              <a:t>Not linearly separable.</a:t>
            </a:r>
          </a:p>
          <a:p>
            <a:r>
              <a:rPr lang="en-US" altLang="zh-TW">
                <a:latin typeface="Comic Sans MS" pitchFamily="66" charset="0"/>
              </a:rPr>
              <a:t>Is a single layer perceptron workable?</a:t>
            </a:r>
          </a:p>
        </p:txBody>
      </p:sp>
    </p:spTree>
    <p:extLst>
      <p:ext uri="{BB962C8B-B14F-4D97-AF65-F5344CB8AC3E}">
        <p14:creationId xmlns:p14="http://schemas.microsoft.com/office/powerpoint/2010/main" val="22962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73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50" grpId="0"/>
      <p:bldP spid="73751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How an MLP Works?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954881" y="2847181"/>
            <a:ext cx="2366963" cy="3070225"/>
            <a:chOff x="480" y="1666"/>
            <a:chExt cx="1491" cy="1934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480" y="2112"/>
              <a:ext cx="1440" cy="1488"/>
              <a:chOff x="3840" y="1728"/>
              <a:chExt cx="1440" cy="1488"/>
            </a:xfrm>
          </p:grpSpPr>
          <p:sp>
            <p:nvSpPr>
              <p:cNvPr id="74757" name="Line 5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12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4758" name="Line 6"/>
              <p:cNvSpPr>
                <a:spLocks noChangeShapeType="1"/>
              </p:cNvSpPr>
              <p:nvPr/>
            </p:nvSpPr>
            <p:spPr bwMode="auto">
              <a:xfrm flipV="1">
                <a:off x="4128" y="1728"/>
                <a:ext cx="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4759" name="Rectangle 7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672" cy="72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4760" name="Text Box 8"/>
              <p:cNvSpPr txBox="1">
                <a:spLocks noChangeArrowheads="1"/>
              </p:cNvSpPr>
              <p:nvPr/>
            </p:nvSpPr>
            <p:spPr bwMode="auto">
              <a:xfrm>
                <a:off x="3840" y="28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4761" name="Text Box 9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4762" name="Text Box 10"/>
              <p:cNvSpPr txBox="1">
                <a:spLocks noChangeArrowheads="1"/>
              </p:cNvSpPr>
              <p:nvPr/>
            </p:nvSpPr>
            <p:spPr bwMode="auto">
              <a:xfrm>
                <a:off x="3868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4765" name="Group 13"/>
              <p:cNvGrpSpPr>
                <a:grpSpLocks/>
              </p:cNvGrpSpPr>
              <p:nvPr/>
            </p:nvGrpSpPr>
            <p:grpSpPr bwMode="auto">
              <a:xfrm>
                <a:off x="4032" y="2064"/>
                <a:ext cx="192" cy="192"/>
                <a:chOff x="1296" y="2784"/>
                <a:chExt cx="192" cy="192"/>
              </a:xfrm>
            </p:grpSpPr>
            <p:sp>
              <p:nvSpPr>
                <p:cNvPr id="7476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4767" name="Line 15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74768" name="Group 16"/>
              <p:cNvGrpSpPr>
                <a:grpSpLocks/>
              </p:cNvGrpSpPr>
              <p:nvPr/>
            </p:nvGrpSpPr>
            <p:grpSpPr bwMode="auto">
              <a:xfrm>
                <a:off x="4704" y="2784"/>
                <a:ext cx="192" cy="192"/>
                <a:chOff x="1296" y="2784"/>
                <a:chExt cx="192" cy="192"/>
              </a:xfrm>
            </p:grpSpPr>
            <p:sp>
              <p:nvSpPr>
                <p:cNvPr id="7476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4770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864" y="1666"/>
              <a:ext cx="6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006600"/>
                  </a:solidFill>
                  <a:latin typeface="Times New Roman" pitchFamily="18" charset="0"/>
                </a:rPr>
                <a:t>XOR</a:t>
              </a:r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1680" y="321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480" y="1977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667544" y="1750219"/>
            <a:ext cx="208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>
                <a:latin typeface="Comic Sans MS" pitchFamily="66" charset="0"/>
              </a:rPr>
              <a:t>Example:</a:t>
            </a: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531019" y="2893219"/>
            <a:ext cx="2817812" cy="2819400"/>
            <a:chOff x="192" y="1728"/>
            <a:chExt cx="1775" cy="1776"/>
          </a:xfrm>
        </p:grpSpPr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92" y="1968"/>
              <a:ext cx="1536" cy="15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auto">
            <a:xfrm>
              <a:off x="1680" y="172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FF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FF00FF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8" name="Group 26"/>
          <p:cNvGrpSpPr>
            <a:grpSpLocks/>
          </p:cNvGrpSpPr>
          <p:nvPr/>
        </p:nvGrpSpPr>
        <p:grpSpPr bwMode="auto">
          <a:xfrm>
            <a:off x="1521619" y="3198019"/>
            <a:ext cx="2817812" cy="2514600"/>
            <a:chOff x="816" y="1920"/>
            <a:chExt cx="1775" cy="1584"/>
          </a:xfrm>
        </p:grpSpPr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flipV="1">
              <a:off x="816" y="1968"/>
              <a:ext cx="1536" cy="15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auto">
            <a:xfrm>
              <a:off x="2304" y="192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FF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FF00FF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1064419" y="3045619"/>
            <a:ext cx="752475" cy="771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000000"/>
                </a:solidFill>
                <a:latin typeface="Times New Roman" pitchFamily="18" charset="0"/>
              </a:rPr>
              <a:t>00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2664619" y="3350419"/>
            <a:ext cx="752475" cy="771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000000"/>
                </a:solidFill>
                <a:latin typeface="Times New Roman" pitchFamily="18" charset="0"/>
              </a:rPr>
              <a:t>01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3274219" y="4417219"/>
            <a:ext cx="752475" cy="771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5020469" y="3050381"/>
            <a:ext cx="3217862" cy="2424113"/>
            <a:chOff x="3309" y="2304"/>
            <a:chExt cx="2027" cy="1527"/>
          </a:xfrm>
        </p:grpSpPr>
        <p:sp>
          <p:nvSpPr>
            <p:cNvPr id="74785" name="Oval 33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4786" name="Oval 34"/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3309" y="3495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4788" name="Rectangle 36"/>
            <p:cNvSpPr>
              <a:spLocks noChangeArrowheads="1"/>
            </p:cNvSpPr>
            <p:nvPr/>
          </p:nvSpPr>
          <p:spPr bwMode="auto">
            <a:xfrm>
              <a:off x="4029" y="350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4628" y="3500"/>
              <a:ext cx="7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= 1</a:t>
              </a:r>
              <a:endParaRPr lang="en-US" altLang="zh-TW" sz="28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flipH="1">
              <a:off x="3456" y="3072"/>
              <a:ext cx="100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flipH="1">
              <a:off x="3456" y="3111"/>
              <a:ext cx="265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H="1">
              <a:off x="4176" y="3120"/>
              <a:ext cx="38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H="1">
              <a:off x="3744" y="23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94" name="Rectangle 42"/>
            <p:cNvSpPr>
              <a:spLocks noChangeArrowheads="1"/>
            </p:cNvSpPr>
            <p:nvPr/>
          </p:nvSpPr>
          <p:spPr bwMode="auto">
            <a:xfrm>
              <a:off x="3453" y="230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>
              <a:off x="3840" y="3072"/>
              <a:ext cx="100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>
              <a:off x="4583" y="3111"/>
              <a:ext cx="265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>
              <a:off x="3744" y="3120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flipH="1">
              <a:off x="4560" y="23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799" name="Rectangle 47"/>
            <p:cNvSpPr>
              <a:spLocks noChangeArrowheads="1"/>
            </p:cNvSpPr>
            <p:nvPr/>
          </p:nvSpPr>
          <p:spPr bwMode="auto">
            <a:xfrm>
              <a:off x="4560" y="230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66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1" grpId="0" animBg="1" autoUpdateAnimBg="0"/>
      <p:bldP spid="74782" grpId="0" animBg="1" autoUpdateAnimBg="0"/>
      <p:bldP spid="7478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How an MLP Works?</a:t>
            </a: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1182687" y="2699544"/>
            <a:ext cx="2366963" cy="3070225"/>
            <a:chOff x="480" y="1666"/>
            <a:chExt cx="1491" cy="1934"/>
          </a:xfrm>
        </p:grpSpPr>
        <p:grpSp>
          <p:nvGrpSpPr>
            <p:cNvPr id="75780" name="Group 4"/>
            <p:cNvGrpSpPr>
              <a:grpSpLocks/>
            </p:cNvGrpSpPr>
            <p:nvPr/>
          </p:nvGrpSpPr>
          <p:grpSpPr bwMode="auto">
            <a:xfrm>
              <a:off x="480" y="2112"/>
              <a:ext cx="1440" cy="1488"/>
              <a:chOff x="3840" y="1728"/>
              <a:chExt cx="1440" cy="1488"/>
            </a:xfrm>
          </p:grpSpPr>
          <p:sp>
            <p:nvSpPr>
              <p:cNvPr id="75781" name="Line 5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12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5782" name="Line 6"/>
              <p:cNvSpPr>
                <a:spLocks noChangeShapeType="1"/>
              </p:cNvSpPr>
              <p:nvPr/>
            </p:nvSpPr>
            <p:spPr bwMode="auto">
              <a:xfrm flipV="1">
                <a:off x="4128" y="1728"/>
                <a:ext cx="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5783" name="Rectangle 7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672" cy="72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5784" name="Text Box 8"/>
              <p:cNvSpPr txBox="1">
                <a:spLocks noChangeArrowheads="1"/>
              </p:cNvSpPr>
              <p:nvPr/>
            </p:nvSpPr>
            <p:spPr bwMode="auto">
              <a:xfrm>
                <a:off x="3840" y="28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5785" name="Text Box 9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86" name="Text Box 10"/>
              <p:cNvSpPr txBox="1">
                <a:spLocks noChangeArrowheads="1"/>
              </p:cNvSpPr>
              <p:nvPr/>
            </p:nvSpPr>
            <p:spPr bwMode="auto">
              <a:xfrm>
                <a:off x="3868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87" name="Oval 11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5788" name="Oval 12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5789" name="Group 13"/>
              <p:cNvGrpSpPr>
                <a:grpSpLocks/>
              </p:cNvGrpSpPr>
              <p:nvPr/>
            </p:nvGrpSpPr>
            <p:grpSpPr bwMode="auto">
              <a:xfrm>
                <a:off x="4032" y="2064"/>
                <a:ext cx="192" cy="192"/>
                <a:chOff x="1296" y="2784"/>
                <a:chExt cx="192" cy="192"/>
              </a:xfrm>
            </p:grpSpPr>
            <p:sp>
              <p:nvSpPr>
                <p:cNvPr id="7579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5791" name="Line 15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75792" name="Group 16"/>
              <p:cNvGrpSpPr>
                <a:grpSpLocks/>
              </p:cNvGrpSpPr>
              <p:nvPr/>
            </p:nvGrpSpPr>
            <p:grpSpPr bwMode="auto">
              <a:xfrm>
                <a:off x="4704" y="2784"/>
                <a:ext cx="192" cy="192"/>
                <a:chOff x="1296" y="2784"/>
                <a:chExt cx="192" cy="192"/>
              </a:xfrm>
            </p:grpSpPr>
            <p:sp>
              <p:nvSpPr>
                <p:cNvPr id="7579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5794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75795" name="Text Box 19"/>
            <p:cNvSpPr txBox="1">
              <a:spLocks noChangeArrowheads="1"/>
            </p:cNvSpPr>
            <p:nvPr/>
          </p:nvSpPr>
          <p:spPr bwMode="auto">
            <a:xfrm>
              <a:off x="864" y="1666"/>
              <a:ext cx="6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006600"/>
                  </a:solidFill>
                  <a:latin typeface="Times New Roman" pitchFamily="18" charset="0"/>
                </a:rPr>
                <a:t>XOR</a:t>
              </a:r>
            </a:p>
          </p:txBody>
        </p:sp>
        <p:sp>
          <p:nvSpPr>
            <p:cNvPr id="75796" name="Rectangle 20"/>
            <p:cNvSpPr>
              <a:spLocks noChangeArrowheads="1"/>
            </p:cNvSpPr>
            <p:nvPr/>
          </p:nvSpPr>
          <p:spPr bwMode="auto">
            <a:xfrm>
              <a:off x="1680" y="321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480" y="1977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895350" y="1602582"/>
            <a:ext cx="208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>
                <a:latin typeface="Comic Sans MS" pitchFamily="66" charset="0"/>
              </a:rPr>
              <a:t>Example:</a:t>
            </a:r>
          </a:p>
        </p:txBody>
      </p:sp>
      <p:grpSp>
        <p:nvGrpSpPr>
          <p:cNvPr id="75799" name="Group 23"/>
          <p:cNvGrpSpPr>
            <a:grpSpLocks/>
          </p:cNvGrpSpPr>
          <p:nvPr/>
        </p:nvGrpSpPr>
        <p:grpSpPr bwMode="auto">
          <a:xfrm>
            <a:off x="758825" y="2745582"/>
            <a:ext cx="2817812" cy="2819400"/>
            <a:chOff x="192" y="1728"/>
            <a:chExt cx="1775" cy="1776"/>
          </a:xfrm>
        </p:grpSpPr>
        <p:sp>
          <p:nvSpPr>
            <p:cNvPr id="75800" name="Line 24"/>
            <p:cNvSpPr>
              <a:spLocks noChangeShapeType="1"/>
            </p:cNvSpPr>
            <p:nvPr/>
          </p:nvSpPr>
          <p:spPr bwMode="auto">
            <a:xfrm flipV="1">
              <a:off x="192" y="1968"/>
              <a:ext cx="1536" cy="15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5801" name="Text Box 25"/>
            <p:cNvSpPr txBox="1">
              <a:spLocks noChangeArrowheads="1"/>
            </p:cNvSpPr>
            <p:nvPr/>
          </p:nvSpPr>
          <p:spPr bwMode="auto">
            <a:xfrm>
              <a:off x="1680" y="172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FF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FF00FF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5802" name="Group 26"/>
          <p:cNvGrpSpPr>
            <a:grpSpLocks/>
          </p:cNvGrpSpPr>
          <p:nvPr/>
        </p:nvGrpSpPr>
        <p:grpSpPr bwMode="auto">
          <a:xfrm>
            <a:off x="1749425" y="3050382"/>
            <a:ext cx="2817812" cy="2514600"/>
            <a:chOff x="816" y="1920"/>
            <a:chExt cx="1775" cy="1584"/>
          </a:xfrm>
        </p:grpSpPr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 flipV="1">
              <a:off x="816" y="1968"/>
              <a:ext cx="1536" cy="15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5804" name="Text Box 28"/>
            <p:cNvSpPr txBox="1">
              <a:spLocks noChangeArrowheads="1"/>
            </p:cNvSpPr>
            <p:nvPr/>
          </p:nvSpPr>
          <p:spPr bwMode="auto">
            <a:xfrm>
              <a:off x="2304" y="192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FF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FF00FF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1292225" y="2897982"/>
            <a:ext cx="752475" cy="771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000000"/>
                </a:solidFill>
                <a:latin typeface="Times New Roman" pitchFamily="18" charset="0"/>
              </a:rPr>
              <a:t>00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2892425" y="3202782"/>
            <a:ext cx="752475" cy="771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000000"/>
                </a:solidFill>
                <a:latin typeface="Times New Roman" pitchFamily="18" charset="0"/>
              </a:rPr>
              <a:t>01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3502025" y="4269582"/>
            <a:ext cx="752475" cy="771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grpSp>
        <p:nvGrpSpPr>
          <p:cNvPr id="75808" name="Group 32"/>
          <p:cNvGrpSpPr>
            <a:grpSpLocks/>
          </p:cNvGrpSpPr>
          <p:nvPr/>
        </p:nvGrpSpPr>
        <p:grpSpPr bwMode="auto">
          <a:xfrm>
            <a:off x="5599112" y="3193257"/>
            <a:ext cx="2366963" cy="2576512"/>
            <a:chOff x="3405" y="1977"/>
            <a:chExt cx="1491" cy="1623"/>
          </a:xfrm>
        </p:grpSpPr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>
              <a:off x="3597" y="3264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5810" name="Line 34"/>
            <p:cNvSpPr>
              <a:spLocks noChangeShapeType="1"/>
            </p:cNvSpPr>
            <p:nvPr/>
          </p:nvSpPr>
          <p:spPr bwMode="auto">
            <a:xfrm flipV="1">
              <a:off x="3693" y="2112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5811" name="Rectangle 35"/>
            <p:cNvSpPr>
              <a:spLocks noChangeArrowheads="1"/>
            </p:cNvSpPr>
            <p:nvPr/>
          </p:nvSpPr>
          <p:spPr bwMode="auto">
            <a:xfrm>
              <a:off x="3693" y="2544"/>
              <a:ext cx="672" cy="72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5812" name="Text Box 36"/>
            <p:cNvSpPr txBox="1">
              <a:spLocks noChangeArrowheads="1"/>
            </p:cNvSpPr>
            <p:nvPr/>
          </p:nvSpPr>
          <p:spPr bwMode="auto">
            <a:xfrm>
              <a:off x="3405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5813" name="Text Box 37"/>
            <p:cNvSpPr txBox="1">
              <a:spLocks noChangeArrowheads="1"/>
            </p:cNvSpPr>
            <p:nvPr/>
          </p:nvSpPr>
          <p:spPr bwMode="auto">
            <a:xfrm>
              <a:off x="4269" y="3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814" name="Text Box 38"/>
            <p:cNvSpPr txBox="1">
              <a:spLocks noChangeArrowheads="1"/>
            </p:cNvSpPr>
            <p:nvPr/>
          </p:nvSpPr>
          <p:spPr bwMode="auto">
            <a:xfrm>
              <a:off x="3433" y="24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815" name="Oval 39"/>
            <p:cNvSpPr>
              <a:spLocks noChangeArrowheads="1"/>
            </p:cNvSpPr>
            <p:nvPr/>
          </p:nvSpPr>
          <p:spPr bwMode="auto">
            <a:xfrm>
              <a:off x="3600" y="244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75816" name="Group 40"/>
            <p:cNvGrpSpPr>
              <a:grpSpLocks/>
            </p:cNvGrpSpPr>
            <p:nvPr/>
          </p:nvGrpSpPr>
          <p:grpSpPr bwMode="auto">
            <a:xfrm>
              <a:off x="3597" y="3168"/>
              <a:ext cx="192" cy="192"/>
              <a:chOff x="1296" y="2784"/>
              <a:chExt cx="192" cy="192"/>
            </a:xfrm>
          </p:grpSpPr>
          <p:sp>
            <p:nvSpPr>
              <p:cNvPr id="75817" name="Line 4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5818" name="Line 4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5819" name="Group 43"/>
            <p:cNvGrpSpPr>
              <a:grpSpLocks/>
            </p:cNvGrpSpPr>
            <p:nvPr/>
          </p:nvGrpSpPr>
          <p:grpSpPr bwMode="auto">
            <a:xfrm>
              <a:off x="4269" y="2448"/>
              <a:ext cx="192" cy="192"/>
              <a:chOff x="1296" y="2784"/>
              <a:chExt cx="192" cy="192"/>
            </a:xfrm>
          </p:grpSpPr>
          <p:sp>
            <p:nvSpPr>
              <p:cNvPr id="75820" name="Line 4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5821" name="Line 4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75822" name="Rectangle 46"/>
            <p:cNvSpPr>
              <a:spLocks noChangeArrowheads="1"/>
            </p:cNvSpPr>
            <p:nvPr/>
          </p:nvSpPr>
          <p:spPr bwMode="auto">
            <a:xfrm>
              <a:off x="4605" y="321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5823" name="Rectangle 47"/>
            <p:cNvSpPr>
              <a:spLocks noChangeArrowheads="1"/>
            </p:cNvSpPr>
            <p:nvPr/>
          </p:nvSpPr>
          <p:spPr bwMode="auto">
            <a:xfrm>
              <a:off x="3405" y="1977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75824" name="Group 48"/>
          <p:cNvGrpSpPr>
            <a:grpSpLocks/>
          </p:cNvGrpSpPr>
          <p:nvPr/>
        </p:nvGrpSpPr>
        <p:grpSpPr bwMode="auto">
          <a:xfrm>
            <a:off x="5072062" y="2797969"/>
            <a:ext cx="2817813" cy="2819400"/>
            <a:chOff x="3073" y="1728"/>
            <a:chExt cx="1775" cy="1776"/>
          </a:xfrm>
        </p:grpSpPr>
        <p:sp>
          <p:nvSpPr>
            <p:cNvPr id="75825" name="Line 49"/>
            <p:cNvSpPr>
              <a:spLocks noChangeShapeType="1"/>
            </p:cNvSpPr>
            <p:nvPr/>
          </p:nvSpPr>
          <p:spPr bwMode="auto">
            <a:xfrm flipV="1">
              <a:off x="3073" y="1968"/>
              <a:ext cx="1536" cy="153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5826" name="Text Box 50"/>
            <p:cNvSpPr txBox="1">
              <a:spLocks noChangeArrowheads="1"/>
            </p:cNvSpPr>
            <p:nvPr/>
          </p:nvSpPr>
          <p:spPr bwMode="auto">
            <a:xfrm>
              <a:off x="4561" y="172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66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66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8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How an MLP Works?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1074161" y="2699544"/>
            <a:ext cx="2366963" cy="3070225"/>
            <a:chOff x="480" y="1666"/>
            <a:chExt cx="1491" cy="1934"/>
          </a:xfrm>
        </p:grpSpPr>
        <p:grpSp>
          <p:nvGrpSpPr>
            <p:cNvPr id="76804" name="Group 4"/>
            <p:cNvGrpSpPr>
              <a:grpSpLocks/>
            </p:cNvGrpSpPr>
            <p:nvPr/>
          </p:nvGrpSpPr>
          <p:grpSpPr bwMode="auto">
            <a:xfrm>
              <a:off x="480" y="2112"/>
              <a:ext cx="1440" cy="1488"/>
              <a:chOff x="3840" y="1728"/>
              <a:chExt cx="1440" cy="1488"/>
            </a:xfrm>
          </p:grpSpPr>
          <p:sp>
            <p:nvSpPr>
              <p:cNvPr id="76805" name="Line 5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12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806" name="Line 6"/>
              <p:cNvSpPr>
                <a:spLocks noChangeShapeType="1"/>
              </p:cNvSpPr>
              <p:nvPr/>
            </p:nvSpPr>
            <p:spPr bwMode="auto">
              <a:xfrm flipV="1">
                <a:off x="4128" y="1728"/>
                <a:ext cx="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807" name="Rectangle 7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672" cy="72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808" name="Text Box 8"/>
              <p:cNvSpPr txBox="1">
                <a:spLocks noChangeArrowheads="1"/>
              </p:cNvSpPr>
              <p:nvPr/>
            </p:nvSpPr>
            <p:spPr bwMode="auto">
              <a:xfrm>
                <a:off x="3840" y="28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6809" name="Text Box 9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6810" name="Text Box 10"/>
              <p:cNvSpPr txBox="1">
                <a:spLocks noChangeArrowheads="1"/>
              </p:cNvSpPr>
              <p:nvPr/>
            </p:nvSpPr>
            <p:spPr bwMode="auto">
              <a:xfrm>
                <a:off x="3868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6811" name="Oval 11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812" name="Oval 12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6813" name="Group 13"/>
              <p:cNvGrpSpPr>
                <a:grpSpLocks/>
              </p:cNvGrpSpPr>
              <p:nvPr/>
            </p:nvGrpSpPr>
            <p:grpSpPr bwMode="auto">
              <a:xfrm>
                <a:off x="4032" y="2064"/>
                <a:ext cx="192" cy="192"/>
                <a:chOff x="1296" y="2784"/>
                <a:chExt cx="192" cy="192"/>
              </a:xfrm>
            </p:grpSpPr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76816" name="Group 16"/>
              <p:cNvGrpSpPr>
                <a:grpSpLocks/>
              </p:cNvGrpSpPr>
              <p:nvPr/>
            </p:nvGrpSpPr>
            <p:grpSpPr bwMode="auto">
              <a:xfrm>
                <a:off x="4704" y="2784"/>
                <a:ext cx="192" cy="192"/>
                <a:chOff x="1296" y="2784"/>
                <a:chExt cx="192" cy="192"/>
              </a:xfrm>
            </p:grpSpPr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76819" name="Text Box 19"/>
            <p:cNvSpPr txBox="1">
              <a:spLocks noChangeArrowheads="1"/>
            </p:cNvSpPr>
            <p:nvPr/>
          </p:nvSpPr>
          <p:spPr bwMode="auto">
            <a:xfrm>
              <a:off x="864" y="1666"/>
              <a:ext cx="6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006600"/>
                  </a:solidFill>
                  <a:latin typeface="Times New Roman" pitchFamily="18" charset="0"/>
                </a:rPr>
                <a:t>XOR</a:t>
              </a: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1680" y="321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480" y="1977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786824" y="1602582"/>
            <a:ext cx="208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>
                <a:latin typeface="Comic Sans MS" pitchFamily="66" charset="0"/>
              </a:rPr>
              <a:t>Example:</a:t>
            </a:r>
          </a:p>
        </p:txBody>
      </p:sp>
      <p:grpSp>
        <p:nvGrpSpPr>
          <p:cNvPr id="76823" name="Group 23"/>
          <p:cNvGrpSpPr>
            <a:grpSpLocks/>
          </p:cNvGrpSpPr>
          <p:nvPr/>
        </p:nvGrpSpPr>
        <p:grpSpPr bwMode="auto">
          <a:xfrm>
            <a:off x="650299" y="2745582"/>
            <a:ext cx="2817812" cy="2819400"/>
            <a:chOff x="192" y="1728"/>
            <a:chExt cx="1775" cy="1776"/>
          </a:xfrm>
        </p:grpSpPr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 flipV="1">
              <a:off x="192" y="1968"/>
              <a:ext cx="1536" cy="15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6825" name="Text Box 25"/>
            <p:cNvSpPr txBox="1">
              <a:spLocks noChangeArrowheads="1"/>
            </p:cNvSpPr>
            <p:nvPr/>
          </p:nvSpPr>
          <p:spPr bwMode="auto">
            <a:xfrm>
              <a:off x="1680" y="172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FF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FF00FF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6826" name="Group 26"/>
          <p:cNvGrpSpPr>
            <a:grpSpLocks/>
          </p:cNvGrpSpPr>
          <p:nvPr/>
        </p:nvGrpSpPr>
        <p:grpSpPr bwMode="auto">
          <a:xfrm>
            <a:off x="1640899" y="3050382"/>
            <a:ext cx="2817812" cy="2514600"/>
            <a:chOff x="816" y="1920"/>
            <a:chExt cx="1775" cy="1584"/>
          </a:xfrm>
        </p:grpSpPr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 flipV="1">
              <a:off x="816" y="1968"/>
              <a:ext cx="1536" cy="15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6828" name="Text Box 28"/>
            <p:cNvSpPr txBox="1">
              <a:spLocks noChangeArrowheads="1"/>
            </p:cNvSpPr>
            <p:nvPr/>
          </p:nvSpPr>
          <p:spPr bwMode="auto">
            <a:xfrm>
              <a:off x="2304" y="192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FF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FF00FF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1183699" y="2897982"/>
            <a:ext cx="752475" cy="771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000000"/>
                </a:solidFill>
                <a:latin typeface="Times New Roman" pitchFamily="18" charset="0"/>
              </a:rPr>
              <a:t>00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2783899" y="3202782"/>
            <a:ext cx="752475" cy="771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000000"/>
                </a:solidFill>
                <a:latin typeface="Times New Roman" pitchFamily="18" charset="0"/>
              </a:rPr>
              <a:t>01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393499" y="4269582"/>
            <a:ext cx="752475" cy="771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grpSp>
        <p:nvGrpSpPr>
          <p:cNvPr id="76832" name="Group 32"/>
          <p:cNvGrpSpPr>
            <a:grpSpLocks/>
          </p:cNvGrpSpPr>
          <p:nvPr/>
        </p:nvGrpSpPr>
        <p:grpSpPr bwMode="auto">
          <a:xfrm>
            <a:off x="5490586" y="3193257"/>
            <a:ext cx="2366963" cy="2576512"/>
            <a:chOff x="3405" y="1977"/>
            <a:chExt cx="1491" cy="1623"/>
          </a:xfrm>
        </p:grpSpPr>
        <p:sp>
          <p:nvSpPr>
            <p:cNvPr id="76833" name="Line 33"/>
            <p:cNvSpPr>
              <a:spLocks noChangeShapeType="1"/>
            </p:cNvSpPr>
            <p:nvPr/>
          </p:nvSpPr>
          <p:spPr bwMode="auto">
            <a:xfrm>
              <a:off x="3597" y="3264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6834" name="Line 34"/>
            <p:cNvSpPr>
              <a:spLocks noChangeShapeType="1"/>
            </p:cNvSpPr>
            <p:nvPr/>
          </p:nvSpPr>
          <p:spPr bwMode="auto">
            <a:xfrm flipV="1">
              <a:off x="3693" y="2112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693" y="2544"/>
              <a:ext cx="672" cy="72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6836" name="Text Box 36"/>
            <p:cNvSpPr txBox="1">
              <a:spLocks noChangeArrowheads="1"/>
            </p:cNvSpPr>
            <p:nvPr/>
          </p:nvSpPr>
          <p:spPr bwMode="auto">
            <a:xfrm>
              <a:off x="3405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6837" name="Text Box 37"/>
            <p:cNvSpPr txBox="1">
              <a:spLocks noChangeArrowheads="1"/>
            </p:cNvSpPr>
            <p:nvPr/>
          </p:nvSpPr>
          <p:spPr bwMode="auto">
            <a:xfrm>
              <a:off x="4269" y="3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6838" name="Text Box 38"/>
            <p:cNvSpPr txBox="1">
              <a:spLocks noChangeArrowheads="1"/>
            </p:cNvSpPr>
            <p:nvPr/>
          </p:nvSpPr>
          <p:spPr bwMode="auto">
            <a:xfrm>
              <a:off x="3433" y="24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6839" name="Oval 39"/>
            <p:cNvSpPr>
              <a:spLocks noChangeArrowheads="1"/>
            </p:cNvSpPr>
            <p:nvPr/>
          </p:nvSpPr>
          <p:spPr bwMode="auto">
            <a:xfrm>
              <a:off x="3600" y="244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76840" name="Group 40"/>
            <p:cNvGrpSpPr>
              <a:grpSpLocks/>
            </p:cNvGrpSpPr>
            <p:nvPr/>
          </p:nvGrpSpPr>
          <p:grpSpPr bwMode="auto">
            <a:xfrm>
              <a:off x="3597" y="3168"/>
              <a:ext cx="192" cy="192"/>
              <a:chOff x="1296" y="2784"/>
              <a:chExt cx="192" cy="192"/>
            </a:xfrm>
          </p:grpSpPr>
          <p:sp>
            <p:nvSpPr>
              <p:cNvPr id="76841" name="Line 4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842" name="Line 4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6843" name="Group 43"/>
            <p:cNvGrpSpPr>
              <a:grpSpLocks/>
            </p:cNvGrpSpPr>
            <p:nvPr/>
          </p:nvGrpSpPr>
          <p:grpSpPr bwMode="auto">
            <a:xfrm>
              <a:off x="4269" y="2448"/>
              <a:ext cx="192" cy="192"/>
              <a:chOff x="1296" y="2784"/>
              <a:chExt cx="192" cy="192"/>
            </a:xfrm>
          </p:grpSpPr>
          <p:sp>
            <p:nvSpPr>
              <p:cNvPr id="76844" name="Line 4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845" name="Line 4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76846" name="Rectangle 46"/>
            <p:cNvSpPr>
              <a:spLocks noChangeArrowheads="1"/>
            </p:cNvSpPr>
            <p:nvPr/>
          </p:nvSpPr>
          <p:spPr bwMode="auto">
            <a:xfrm>
              <a:off x="4605" y="321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3405" y="1977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76848" name="Group 48"/>
          <p:cNvGrpSpPr>
            <a:grpSpLocks/>
          </p:cNvGrpSpPr>
          <p:nvPr/>
        </p:nvGrpSpPr>
        <p:grpSpPr bwMode="auto">
          <a:xfrm>
            <a:off x="4963536" y="2797969"/>
            <a:ext cx="2817813" cy="2819400"/>
            <a:chOff x="3073" y="1728"/>
            <a:chExt cx="1775" cy="1776"/>
          </a:xfrm>
        </p:grpSpPr>
        <p:sp>
          <p:nvSpPr>
            <p:cNvPr id="76849" name="Line 49"/>
            <p:cNvSpPr>
              <a:spLocks noChangeShapeType="1"/>
            </p:cNvSpPr>
            <p:nvPr/>
          </p:nvSpPr>
          <p:spPr bwMode="auto">
            <a:xfrm flipV="1">
              <a:off x="3073" y="1968"/>
              <a:ext cx="1536" cy="153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6850" name="Text Box 50"/>
            <p:cNvSpPr txBox="1">
              <a:spLocks noChangeArrowheads="1"/>
            </p:cNvSpPr>
            <p:nvPr/>
          </p:nvSpPr>
          <p:spPr bwMode="auto">
            <a:xfrm>
              <a:off x="4561" y="172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66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66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0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How an MLP Works?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5449093" y="3380581"/>
            <a:ext cx="2366963" cy="2576512"/>
            <a:chOff x="3405" y="1977"/>
            <a:chExt cx="1491" cy="1623"/>
          </a:xfrm>
        </p:grpSpPr>
        <p:sp>
          <p:nvSpPr>
            <p:cNvPr id="77828" name="Line 4"/>
            <p:cNvSpPr>
              <a:spLocks noChangeShapeType="1"/>
            </p:cNvSpPr>
            <p:nvPr/>
          </p:nvSpPr>
          <p:spPr bwMode="auto">
            <a:xfrm>
              <a:off x="3597" y="3264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29" name="Line 5"/>
            <p:cNvSpPr>
              <a:spLocks noChangeShapeType="1"/>
            </p:cNvSpPr>
            <p:nvPr/>
          </p:nvSpPr>
          <p:spPr bwMode="auto">
            <a:xfrm flipV="1">
              <a:off x="3693" y="2112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3693" y="2544"/>
              <a:ext cx="672" cy="72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405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4269" y="3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3433" y="24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834" name="Oval 10"/>
            <p:cNvSpPr>
              <a:spLocks noChangeArrowheads="1"/>
            </p:cNvSpPr>
            <p:nvPr/>
          </p:nvSpPr>
          <p:spPr bwMode="auto">
            <a:xfrm>
              <a:off x="3600" y="244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77835" name="Group 11"/>
            <p:cNvGrpSpPr>
              <a:grpSpLocks/>
            </p:cNvGrpSpPr>
            <p:nvPr/>
          </p:nvGrpSpPr>
          <p:grpSpPr bwMode="auto">
            <a:xfrm>
              <a:off x="3597" y="3168"/>
              <a:ext cx="192" cy="192"/>
              <a:chOff x="1296" y="2784"/>
              <a:chExt cx="192" cy="192"/>
            </a:xfrm>
          </p:grpSpPr>
          <p:sp>
            <p:nvSpPr>
              <p:cNvPr id="77836" name="Line 1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7837" name="Line 1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7838" name="Group 14"/>
            <p:cNvGrpSpPr>
              <a:grpSpLocks/>
            </p:cNvGrpSpPr>
            <p:nvPr/>
          </p:nvGrpSpPr>
          <p:grpSpPr bwMode="auto">
            <a:xfrm>
              <a:off x="4269" y="2448"/>
              <a:ext cx="192" cy="192"/>
              <a:chOff x="1296" y="2784"/>
              <a:chExt cx="192" cy="192"/>
            </a:xfrm>
          </p:grpSpPr>
          <p:sp>
            <p:nvSpPr>
              <p:cNvPr id="77839" name="Line 1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7840" name="Line 1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4605" y="321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3405" y="1977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77843" name="Group 19"/>
          <p:cNvGrpSpPr>
            <a:grpSpLocks/>
          </p:cNvGrpSpPr>
          <p:nvPr/>
        </p:nvGrpSpPr>
        <p:grpSpPr bwMode="auto">
          <a:xfrm>
            <a:off x="4922043" y="2985293"/>
            <a:ext cx="2817813" cy="2819400"/>
            <a:chOff x="3073" y="1728"/>
            <a:chExt cx="1775" cy="1776"/>
          </a:xfrm>
        </p:grpSpPr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 flipV="1">
              <a:off x="3073" y="1968"/>
              <a:ext cx="1536" cy="153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45" name="Text Box 21"/>
            <p:cNvSpPr txBox="1">
              <a:spLocks noChangeArrowheads="1"/>
            </p:cNvSpPr>
            <p:nvPr/>
          </p:nvSpPr>
          <p:spPr bwMode="auto">
            <a:xfrm>
              <a:off x="4561" y="172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66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66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7846" name="Group 22"/>
          <p:cNvGrpSpPr>
            <a:grpSpLocks/>
          </p:cNvGrpSpPr>
          <p:nvPr/>
        </p:nvGrpSpPr>
        <p:grpSpPr bwMode="auto">
          <a:xfrm>
            <a:off x="999331" y="4291806"/>
            <a:ext cx="3217862" cy="1738312"/>
            <a:chOff x="432" y="2736"/>
            <a:chExt cx="2027" cy="1095"/>
          </a:xfrm>
        </p:grpSpPr>
        <p:sp>
          <p:nvSpPr>
            <p:cNvPr id="77847" name="Oval 23"/>
            <p:cNvSpPr>
              <a:spLocks noChangeArrowheads="1"/>
            </p:cNvSpPr>
            <p:nvPr/>
          </p:nvSpPr>
          <p:spPr bwMode="auto">
            <a:xfrm>
              <a:off x="1491" y="2736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48" name="Oval 24"/>
            <p:cNvSpPr>
              <a:spLocks noChangeArrowheads="1"/>
            </p:cNvSpPr>
            <p:nvPr/>
          </p:nvSpPr>
          <p:spPr bwMode="auto">
            <a:xfrm>
              <a:off x="675" y="2736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432" y="3495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1152" y="350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1751" y="3500"/>
              <a:ext cx="7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= 1</a:t>
              </a:r>
              <a:endParaRPr lang="en-US" altLang="zh-TW" sz="28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 flipH="1">
              <a:off x="579" y="3072"/>
              <a:ext cx="100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 flipH="1">
              <a:off x="579" y="3111"/>
              <a:ext cx="265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 flipH="1">
              <a:off x="1299" y="3120"/>
              <a:ext cx="38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963" y="3072"/>
              <a:ext cx="100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1706" y="3111"/>
              <a:ext cx="265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867" y="3120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77858" name="Group 34"/>
          <p:cNvGrpSpPr>
            <a:grpSpLocks/>
          </p:cNvGrpSpPr>
          <p:nvPr/>
        </p:nvGrpSpPr>
        <p:grpSpPr bwMode="auto">
          <a:xfrm>
            <a:off x="1527968" y="2477293"/>
            <a:ext cx="3414713" cy="2327275"/>
            <a:chOff x="765" y="1593"/>
            <a:chExt cx="2151" cy="1466"/>
          </a:xfrm>
        </p:grpSpPr>
        <p:sp>
          <p:nvSpPr>
            <p:cNvPr id="77859" name="Oval 35"/>
            <p:cNvSpPr>
              <a:spLocks noChangeArrowheads="1"/>
            </p:cNvSpPr>
            <p:nvPr/>
          </p:nvSpPr>
          <p:spPr bwMode="auto">
            <a:xfrm>
              <a:off x="1104" y="1968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 flipH="1">
              <a:off x="867" y="2304"/>
              <a:ext cx="33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765" y="2265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1296" y="2352"/>
              <a:ext cx="387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1533" y="2265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7864" name="Rectangle 40"/>
            <p:cNvSpPr>
              <a:spLocks noChangeArrowheads="1"/>
            </p:cNvSpPr>
            <p:nvPr/>
          </p:nvSpPr>
          <p:spPr bwMode="auto">
            <a:xfrm>
              <a:off x="2208" y="2732"/>
              <a:ext cx="7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= 1</a:t>
              </a:r>
              <a:endParaRPr lang="en-US" altLang="zh-TW" sz="28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1440" y="2304"/>
              <a:ext cx="864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>
              <a:off x="1296" y="168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867" name="Rectangle 43"/>
            <p:cNvSpPr>
              <a:spLocks noChangeArrowheads="1"/>
            </p:cNvSpPr>
            <p:nvPr/>
          </p:nvSpPr>
          <p:spPr bwMode="auto">
            <a:xfrm>
              <a:off x="1296" y="1593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z</a:t>
              </a:r>
              <a:endParaRPr lang="en-US" altLang="zh-TW" sz="28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77868" name="Text Box 44"/>
          <p:cNvSpPr txBox="1">
            <a:spLocks noChangeArrowheads="1"/>
          </p:cNvSpPr>
          <p:nvPr/>
        </p:nvSpPr>
        <p:spPr bwMode="auto">
          <a:xfrm>
            <a:off x="745331" y="1789906"/>
            <a:ext cx="208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1906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Parity Problem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4197350" y="2593975"/>
            <a:ext cx="4191000" cy="3962400"/>
            <a:chOff x="2448" y="1440"/>
            <a:chExt cx="2640" cy="2496"/>
          </a:xfrm>
        </p:grpSpPr>
        <p:sp>
          <p:nvSpPr>
            <p:cNvPr id="78852" name="AutoShape 4"/>
            <p:cNvSpPr>
              <a:spLocks noChangeArrowheads="1"/>
            </p:cNvSpPr>
            <p:nvPr/>
          </p:nvSpPr>
          <p:spPr bwMode="auto">
            <a:xfrm>
              <a:off x="3072" y="2208"/>
              <a:ext cx="1344" cy="129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3408" y="3168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 flipV="1">
              <a:off x="3408" y="163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 flipH="1">
              <a:off x="2640" y="3168"/>
              <a:ext cx="768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2448" y="345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4797" y="284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117" y="144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</p:grpSp>
      <p:grpSp>
        <p:nvGrpSpPr>
          <p:cNvPr id="78859" name="Group 11"/>
          <p:cNvGrpSpPr>
            <a:grpSpLocks/>
          </p:cNvGrpSpPr>
          <p:nvPr/>
        </p:nvGrpSpPr>
        <p:grpSpPr bwMode="auto">
          <a:xfrm>
            <a:off x="5035550" y="3660775"/>
            <a:ext cx="2438400" cy="2362200"/>
            <a:chOff x="2976" y="2112"/>
            <a:chExt cx="1536" cy="1488"/>
          </a:xfrm>
        </p:grpSpPr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3312" y="30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320" y="211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3984" y="34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2976" y="244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5035550" y="3660775"/>
            <a:ext cx="2438400" cy="2362200"/>
            <a:chOff x="2976" y="2112"/>
            <a:chExt cx="1536" cy="1488"/>
          </a:xfrm>
        </p:grpSpPr>
        <p:grpSp>
          <p:nvGrpSpPr>
            <p:cNvPr id="78865" name="Group 17"/>
            <p:cNvGrpSpPr>
              <a:grpSpLocks/>
            </p:cNvGrpSpPr>
            <p:nvPr/>
          </p:nvGrpSpPr>
          <p:grpSpPr bwMode="auto">
            <a:xfrm>
              <a:off x="2976" y="3408"/>
              <a:ext cx="192" cy="192"/>
              <a:chOff x="1296" y="2784"/>
              <a:chExt cx="192" cy="192"/>
            </a:xfrm>
          </p:grpSpPr>
          <p:sp>
            <p:nvSpPr>
              <p:cNvPr id="78866" name="Line 1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8867" name="Line 1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8868" name="Group 20"/>
            <p:cNvGrpSpPr>
              <a:grpSpLocks/>
            </p:cNvGrpSpPr>
            <p:nvPr/>
          </p:nvGrpSpPr>
          <p:grpSpPr bwMode="auto">
            <a:xfrm>
              <a:off x="4320" y="3072"/>
              <a:ext cx="192" cy="192"/>
              <a:chOff x="1296" y="2784"/>
              <a:chExt cx="192" cy="192"/>
            </a:xfrm>
          </p:grpSpPr>
          <p:sp>
            <p:nvSpPr>
              <p:cNvPr id="78869" name="Line 2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8870" name="Line 2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8871" name="Group 23"/>
            <p:cNvGrpSpPr>
              <a:grpSpLocks/>
            </p:cNvGrpSpPr>
            <p:nvPr/>
          </p:nvGrpSpPr>
          <p:grpSpPr bwMode="auto">
            <a:xfrm>
              <a:off x="3312" y="2112"/>
              <a:ext cx="192" cy="192"/>
              <a:chOff x="1296" y="2784"/>
              <a:chExt cx="192" cy="192"/>
            </a:xfrm>
          </p:grpSpPr>
          <p:sp>
            <p:nvSpPr>
              <p:cNvPr id="78872" name="Line 2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8873" name="Line 2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8874" name="Group 26"/>
            <p:cNvGrpSpPr>
              <a:grpSpLocks/>
            </p:cNvGrpSpPr>
            <p:nvPr/>
          </p:nvGrpSpPr>
          <p:grpSpPr bwMode="auto">
            <a:xfrm>
              <a:off x="3984" y="2448"/>
              <a:ext cx="192" cy="192"/>
              <a:chOff x="1296" y="2784"/>
              <a:chExt cx="192" cy="192"/>
            </a:xfrm>
          </p:grpSpPr>
          <p:sp>
            <p:nvSpPr>
              <p:cNvPr id="78875" name="Line 2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8876" name="Line 2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grpSp>
        <p:nvGrpSpPr>
          <p:cNvPr id="78877" name="Group 29"/>
          <p:cNvGrpSpPr>
            <a:grpSpLocks/>
          </p:cNvGrpSpPr>
          <p:nvPr/>
        </p:nvGrpSpPr>
        <p:grpSpPr bwMode="auto">
          <a:xfrm>
            <a:off x="1149350" y="2492375"/>
            <a:ext cx="1676400" cy="4064000"/>
            <a:chOff x="528" y="1376"/>
            <a:chExt cx="1056" cy="2560"/>
          </a:xfrm>
        </p:grpSpPr>
        <p:sp>
          <p:nvSpPr>
            <p:cNvPr id="78878" name="Text Box 30"/>
            <p:cNvSpPr txBox="1">
              <a:spLocks noChangeArrowheads="1"/>
            </p:cNvSpPr>
            <p:nvPr/>
          </p:nvSpPr>
          <p:spPr bwMode="auto">
            <a:xfrm>
              <a:off x="1308" y="155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1308" y="1826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880" name="Text Box 32"/>
            <p:cNvSpPr txBox="1">
              <a:spLocks noChangeArrowheads="1"/>
            </p:cNvSpPr>
            <p:nvPr/>
          </p:nvSpPr>
          <p:spPr bwMode="auto">
            <a:xfrm>
              <a:off x="1308" y="2104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881" name="Text Box 33"/>
            <p:cNvSpPr txBox="1">
              <a:spLocks noChangeArrowheads="1"/>
            </p:cNvSpPr>
            <p:nvPr/>
          </p:nvSpPr>
          <p:spPr bwMode="auto">
            <a:xfrm>
              <a:off x="1308" y="2382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1308" y="266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1308" y="293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8884" name="Text Box 36"/>
            <p:cNvSpPr txBox="1">
              <a:spLocks noChangeArrowheads="1"/>
            </p:cNvSpPr>
            <p:nvPr/>
          </p:nvSpPr>
          <p:spPr bwMode="auto">
            <a:xfrm>
              <a:off x="1308" y="3216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78885" name="Group 37"/>
            <p:cNvGrpSpPr>
              <a:grpSpLocks/>
            </p:cNvGrpSpPr>
            <p:nvPr/>
          </p:nvGrpSpPr>
          <p:grpSpPr bwMode="auto">
            <a:xfrm>
              <a:off x="540" y="1558"/>
              <a:ext cx="596" cy="2378"/>
              <a:chOff x="576" y="1558"/>
              <a:chExt cx="596" cy="2378"/>
            </a:xfrm>
          </p:grpSpPr>
          <p:sp>
            <p:nvSpPr>
              <p:cNvPr id="78886" name="Text Box 38"/>
              <p:cNvSpPr txBox="1">
                <a:spLocks noChangeArrowheads="1"/>
              </p:cNvSpPr>
              <p:nvPr/>
            </p:nvSpPr>
            <p:spPr bwMode="auto">
              <a:xfrm>
                <a:off x="576" y="1558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000</a:t>
                </a:r>
              </a:p>
            </p:txBody>
          </p:sp>
          <p:sp>
            <p:nvSpPr>
              <p:cNvPr id="78887" name="Text Box 39"/>
              <p:cNvSpPr txBox="1">
                <a:spLocks noChangeArrowheads="1"/>
              </p:cNvSpPr>
              <p:nvPr/>
            </p:nvSpPr>
            <p:spPr bwMode="auto">
              <a:xfrm>
                <a:off x="576" y="1826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001</a:t>
                </a:r>
              </a:p>
            </p:txBody>
          </p:sp>
          <p:sp>
            <p:nvSpPr>
              <p:cNvPr id="78888" name="Text Box 40"/>
              <p:cNvSpPr txBox="1">
                <a:spLocks noChangeArrowheads="1"/>
              </p:cNvSpPr>
              <p:nvPr/>
            </p:nvSpPr>
            <p:spPr bwMode="auto">
              <a:xfrm>
                <a:off x="576" y="2104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010</a:t>
                </a:r>
              </a:p>
            </p:txBody>
          </p:sp>
          <p:sp>
            <p:nvSpPr>
              <p:cNvPr id="78889" name="Text Box 41"/>
              <p:cNvSpPr txBox="1">
                <a:spLocks noChangeArrowheads="1"/>
              </p:cNvSpPr>
              <p:nvPr/>
            </p:nvSpPr>
            <p:spPr bwMode="auto">
              <a:xfrm>
                <a:off x="576" y="2382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011</a:t>
                </a:r>
              </a:p>
            </p:txBody>
          </p:sp>
          <p:sp>
            <p:nvSpPr>
              <p:cNvPr id="78890" name="Text Box 42"/>
              <p:cNvSpPr txBox="1">
                <a:spLocks noChangeArrowheads="1"/>
              </p:cNvSpPr>
              <p:nvPr/>
            </p:nvSpPr>
            <p:spPr bwMode="auto">
              <a:xfrm>
                <a:off x="576" y="2660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78891" name="Text Box 43"/>
              <p:cNvSpPr txBox="1">
                <a:spLocks noChangeArrowheads="1"/>
              </p:cNvSpPr>
              <p:nvPr/>
            </p:nvSpPr>
            <p:spPr bwMode="auto">
              <a:xfrm>
                <a:off x="576" y="2938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101</a:t>
                </a:r>
              </a:p>
            </p:txBody>
          </p:sp>
          <p:sp>
            <p:nvSpPr>
              <p:cNvPr id="78892" name="Text Box 44"/>
              <p:cNvSpPr txBox="1">
                <a:spLocks noChangeArrowheads="1"/>
              </p:cNvSpPr>
              <p:nvPr/>
            </p:nvSpPr>
            <p:spPr bwMode="auto">
              <a:xfrm>
                <a:off x="576" y="3216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110</a:t>
                </a:r>
              </a:p>
            </p:txBody>
          </p:sp>
          <p:sp>
            <p:nvSpPr>
              <p:cNvPr id="78893" name="Text Box 45"/>
              <p:cNvSpPr txBox="1">
                <a:spLocks noChangeArrowheads="1"/>
              </p:cNvSpPr>
              <p:nvPr/>
            </p:nvSpPr>
            <p:spPr bwMode="auto">
              <a:xfrm>
                <a:off x="576" y="3494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111</a:t>
                </a:r>
              </a:p>
            </p:txBody>
          </p:sp>
        </p:grp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308" y="3494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895" name="Rectangle 47"/>
            <p:cNvSpPr>
              <a:spLocks noChangeArrowheads="1"/>
            </p:cNvSpPr>
            <p:nvPr/>
          </p:nvSpPr>
          <p:spPr bwMode="auto">
            <a:xfrm>
              <a:off x="528" y="1376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 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 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2555875" y="188913"/>
            <a:ext cx="6297613" cy="7112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TW" sz="4000">
                <a:solidFill>
                  <a:srgbClr val="FFFF00"/>
                </a:solidFill>
                <a:latin typeface="Monotype Corsiva" pitchFamily="66" charset="0"/>
              </a:rPr>
              <a:t>Is the problem linearly separable?</a:t>
            </a:r>
          </a:p>
        </p:txBody>
      </p:sp>
    </p:spTree>
    <p:extLst>
      <p:ext uri="{BB962C8B-B14F-4D97-AF65-F5344CB8AC3E}">
        <p14:creationId xmlns:p14="http://schemas.microsoft.com/office/powerpoint/2010/main" val="783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9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"/>
          <p:cNvSpPr>
            <a:spLocks/>
          </p:cNvSpPr>
          <p:nvPr/>
        </p:nvSpPr>
        <p:spPr bwMode="auto">
          <a:xfrm>
            <a:off x="6394450" y="3208338"/>
            <a:ext cx="838200" cy="914400"/>
          </a:xfrm>
          <a:custGeom>
            <a:avLst/>
            <a:gdLst>
              <a:gd name="T0" fmla="*/ 0 w 528"/>
              <a:gd name="T1" fmla="*/ 0 h 576"/>
              <a:gd name="T2" fmla="*/ 336 w 528"/>
              <a:gd name="T3" fmla="*/ 192 h 576"/>
              <a:gd name="T4" fmla="*/ 528 w 528"/>
              <a:gd name="T5" fmla="*/ 576 h 576"/>
              <a:gd name="T6" fmla="*/ 0 w 528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576">
                <a:moveTo>
                  <a:pt x="0" y="0"/>
                </a:moveTo>
                <a:lnTo>
                  <a:pt x="336" y="192"/>
                </a:lnTo>
                <a:lnTo>
                  <a:pt x="528" y="57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5645150" y="4730750"/>
            <a:ext cx="2514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V="1">
            <a:off x="5645150" y="229235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9877" name="Freeform 5"/>
          <p:cNvSpPr>
            <a:spLocks/>
          </p:cNvSpPr>
          <p:nvPr/>
        </p:nvSpPr>
        <p:spPr bwMode="auto">
          <a:xfrm>
            <a:off x="5403850" y="3436938"/>
            <a:ext cx="1600200" cy="1524000"/>
          </a:xfrm>
          <a:custGeom>
            <a:avLst/>
            <a:gdLst>
              <a:gd name="T0" fmla="*/ 0 w 1008"/>
              <a:gd name="T1" fmla="*/ 0 h 960"/>
              <a:gd name="T2" fmla="*/ 384 w 1008"/>
              <a:gd name="T3" fmla="*/ 192 h 960"/>
              <a:gd name="T4" fmla="*/ 816 w 1008"/>
              <a:gd name="T5" fmla="*/ 672 h 960"/>
              <a:gd name="T6" fmla="*/ 1008 w 1008"/>
              <a:gd name="T7" fmla="*/ 960 h 960"/>
              <a:gd name="T8" fmla="*/ 576 w 1008"/>
              <a:gd name="T9" fmla="*/ 816 h 960"/>
              <a:gd name="T10" fmla="*/ 144 w 1008"/>
              <a:gd name="T11" fmla="*/ 336 h 960"/>
              <a:gd name="T12" fmla="*/ 0 w 1008"/>
              <a:gd name="T13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8" h="960">
                <a:moveTo>
                  <a:pt x="0" y="0"/>
                </a:moveTo>
                <a:lnTo>
                  <a:pt x="384" y="192"/>
                </a:lnTo>
                <a:lnTo>
                  <a:pt x="816" y="672"/>
                </a:lnTo>
                <a:lnTo>
                  <a:pt x="1008" y="960"/>
                </a:lnTo>
                <a:lnTo>
                  <a:pt x="576" y="816"/>
                </a:lnTo>
                <a:lnTo>
                  <a:pt x="144" y="336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9878" name="AutoShap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Parity Problem</a:t>
            </a:r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5111750" y="3206750"/>
            <a:ext cx="2133600" cy="2057400"/>
          </a:xfrm>
          <a:prstGeom prst="cube">
            <a:avLst>
              <a:gd name="adj" fmla="val 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 flipH="1">
            <a:off x="4425950" y="4730750"/>
            <a:ext cx="121920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121150" y="5187950"/>
            <a:ext cx="46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TW" sz="28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7850188" y="4211638"/>
            <a:ext cx="461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TW" sz="28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5183188" y="1987550"/>
            <a:ext cx="46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TW" sz="28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grpSp>
        <p:nvGrpSpPr>
          <p:cNvPr id="79884" name="Group 12"/>
          <p:cNvGrpSpPr>
            <a:grpSpLocks/>
          </p:cNvGrpSpPr>
          <p:nvPr/>
        </p:nvGrpSpPr>
        <p:grpSpPr bwMode="auto">
          <a:xfrm>
            <a:off x="4959350" y="3054350"/>
            <a:ext cx="2438400" cy="2362200"/>
            <a:chOff x="2976" y="2112"/>
            <a:chExt cx="1536" cy="1488"/>
          </a:xfrm>
        </p:grpSpPr>
        <p:sp>
          <p:nvSpPr>
            <p:cNvPr id="79885" name="Oval 13"/>
            <p:cNvSpPr>
              <a:spLocks noChangeArrowheads="1"/>
            </p:cNvSpPr>
            <p:nvPr/>
          </p:nvSpPr>
          <p:spPr bwMode="auto">
            <a:xfrm>
              <a:off x="3312" y="30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9886" name="Oval 14"/>
            <p:cNvSpPr>
              <a:spLocks noChangeArrowheads="1"/>
            </p:cNvSpPr>
            <p:nvPr/>
          </p:nvSpPr>
          <p:spPr bwMode="auto">
            <a:xfrm>
              <a:off x="4320" y="211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9887" name="Oval 15"/>
            <p:cNvSpPr>
              <a:spLocks noChangeArrowheads="1"/>
            </p:cNvSpPr>
            <p:nvPr/>
          </p:nvSpPr>
          <p:spPr bwMode="auto">
            <a:xfrm>
              <a:off x="3984" y="34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9888" name="Oval 16"/>
            <p:cNvSpPr>
              <a:spLocks noChangeArrowheads="1"/>
            </p:cNvSpPr>
            <p:nvPr/>
          </p:nvSpPr>
          <p:spPr bwMode="auto">
            <a:xfrm>
              <a:off x="2976" y="244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79889" name="Group 17"/>
          <p:cNvGrpSpPr>
            <a:grpSpLocks/>
          </p:cNvGrpSpPr>
          <p:nvPr/>
        </p:nvGrpSpPr>
        <p:grpSpPr bwMode="auto">
          <a:xfrm>
            <a:off x="4959350" y="3054350"/>
            <a:ext cx="2438400" cy="2362200"/>
            <a:chOff x="2976" y="2112"/>
            <a:chExt cx="1536" cy="1488"/>
          </a:xfrm>
        </p:grpSpPr>
        <p:grpSp>
          <p:nvGrpSpPr>
            <p:cNvPr id="79890" name="Group 18"/>
            <p:cNvGrpSpPr>
              <a:grpSpLocks/>
            </p:cNvGrpSpPr>
            <p:nvPr/>
          </p:nvGrpSpPr>
          <p:grpSpPr bwMode="auto">
            <a:xfrm>
              <a:off x="2976" y="3408"/>
              <a:ext cx="192" cy="192"/>
              <a:chOff x="1296" y="2784"/>
              <a:chExt cx="192" cy="192"/>
            </a:xfrm>
          </p:grpSpPr>
          <p:sp>
            <p:nvSpPr>
              <p:cNvPr id="79891" name="Line 1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9892" name="Line 2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9893" name="Group 21"/>
            <p:cNvGrpSpPr>
              <a:grpSpLocks/>
            </p:cNvGrpSpPr>
            <p:nvPr/>
          </p:nvGrpSpPr>
          <p:grpSpPr bwMode="auto">
            <a:xfrm>
              <a:off x="4320" y="3072"/>
              <a:ext cx="192" cy="192"/>
              <a:chOff x="1296" y="2784"/>
              <a:chExt cx="192" cy="192"/>
            </a:xfrm>
          </p:grpSpPr>
          <p:sp>
            <p:nvSpPr>
              <p:cNvPr id="79894" name="Line 2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9895" name="Line 2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9896" name="Group 24"/>
            <p:cNvGrpSpPr>
              <a:grpSpLocks/>
            </p:cNvGrpSpPr>
            <p:nvPr/>
          </p:nvGrpSpPr>
          <p:grpSpPr bwMode="auto">
            <a:xfrm>
              <a:off x="3312" y="2112"/>
              <a:ext cx="192" cy="192"/>
              <a:chOff x="1296" y="2784"/>
              <a:chExt cx="192" cy="192"/>
            </a:xfrm>
          </p:grpSpPr>
          <p:sp>
            <p:nvSpPr>
              <p:cNvPr id="79897" name="Line 2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9898" name="Line 2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79899" name="Group 27"/>
            <p:cNvGrpSpPr>
              <a:grpSpLocks/>
            </p:cNvGrpSpPr>
            <p:nvPr/>
          </p:nvGrpSpPr>
          <p:grpSpPr bwMode="auto">
            <a:xfrm>
              <a:off x="3984" y="2448"/>
              <a:ext cx="192" cy="192"/>
              <a:chOff x="1296" y="2784"/>
              <a:chExt cx="192" cy="192"/>
            </a:xfrm>
          </p:grpSpPr>
          <p:sp>
            <p:nvSpPr>
              <p:cNvPr id="79900" name="Line 2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9901" name="Line 2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grpSp>
        <p:nvGrpSpPr>
          <p:cNvPr id="79902" name="Group 30"/>
          <p:cNvGrpSpPr>
            <a:grpSpLocks/>
          </p:cNvGrpSpPr>
          <p:nvPr/>
        </p:nvGrpSpPr>
        <p:grpSpPr bwMode="auto">
          <a:xfrm>
            <a:off x="1073150" y="1885950"/>
            <a:ext cx="1676400" cy="4064000"/>
            <a:chOff x="528" y="1376"/>
            <a:chExt cx="1056" cy="2560"/>
          </a:xfrm>
        </p:grpSpPr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1308" y="155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1308" y="1826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1308" y="2104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9906" name="Text Box 34"/>
            <p:cNvSpPr txBox="1">
              <a:spLocks noChangeArrowheads="1"/>
            </p:cNvSpPr>
            <p:nvPr/>
          </p:nvSpPr>
          <p:spPr bwMode="auto">
            <a:xfrm>
              <a:off x="1308" y="2382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9907" name="Text Box 35"/>
            <p:cNvSpPr txBox="1">
              <a:spLocks noChangeArrowheads="1"/>
            </p:cNvSpPr>
            <p:nvPr/>
          </p:nvSpPr>
          <p:spPr bwMode="auto">
            <a:xfrm>
              <a:off x="1308" y="266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1308" y="293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1308" y="3216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79910" name="Group 38"/>
            <p:cNvGrpSpPr>
              <a:grpSpLocks/>
            </p:cNvGrpSpPr>
            <p:nvPr/>
          </p:nvGrpSpPr>
          <p:grpSpPr bwMode="auto">
            <a:xfrm>
              <a:off x="540" y="1558"/>
              <a:ext cx="596" cy="2378"/>
              <a:chOff x="576" y="1558"/>
              <a:chExt cx="596" cy="2378"/>
            </a:xfrm>
          </p:grpSpPr>
          <p:sp>
            <p:nvSpPr>
              <p:cNvPr id="79911" name="Text Box 39"/>
              <p:cNvSpPr txBox="1">
                <a:spLocks noChangeArrowheads="1"/>
              </p:cNvSpPr>
              <p:nvPr/>
            </p:nvSpPr>
            <p:spPr bwMode="auto">
              <a:xfrm>
                <a:off x="576" y="1558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000</a:t>
                </a:r>
              </a:p>
            </p:txBody>
          </p:sp>
          <p:sp>
            <p:nvSpPr>
              <p:cNvPr id="79912" name="Text Box 40"/>
              <p:cNvSpPr txBox="1">
                <a:spLocks noChangeArrowheads="1"/>
              </p:cNvSpPr>
              <p:nvPr/>
            </p:nvSpPr>
            <p:spPr bwMode="auto">
              <a:xfrm>
                <a:off x="576" y="1826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001</a:t>
                </a:r>
              </a:p>
            </p:txBody>
          </p:sp>
          <p:sp>
            <p:nvSpPr>
              <p:cNvPr id="79913" name="Text Box 41"/>
              <p:cNvSpPr txBox="1">
                <a:spLocks noChangeArrowheads="1"/>
              </p:cNvSpPr>
              <p:nvPr/>
            </p:nvSpPr>
            <p:spPr bwMode="auto">
              <a:xfrm>
                <a:off x="576" y="2104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010</a:t>
                </a:r>
              </a:p>
            </p:txBody>
          </p:sp>
          <p:sp>
            <p:nvSpPr>
              <p:cNvPr id="79914" name="Text Box 42"/>
              <p:cNvSpPr txBox="1">
                <a:spLocks noChangeArrowheads="1"/>
              </p:cNvSpPr>
              <p:nvPr/>
            </p:nvSpPr>
            <p:spPr bwMode="auto">
              <a:xfrm>
                <a:off x="576" y="2382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011</a:t>
                </a:r>
              </a:p>
            </p:txBody>
          </p:sp>
          <p:sp>
            <p:nvSpPr>
              <p:cNvPr id="79915" name="Text Box 43"/>
              <p:cNvSpPr txBox="1">
                <a:spLocks noChangeArrowheads="1"/>
              </p:cNvSpPr>
              <p:nvPr/>
            </p:nvSpPr>
            <p:spPr bwMode="auto">
              <a:xfrm>
                <a:off x="576" y="2660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79916" name="Text Box 44"/>
              <p:cNvSpPr txBox="1">
                <a:spLocks noChangeArrowheads="1"/>
              </p:cNvSpPr>
              <p:nvPr/>
            </p:nvSpPr>
            <p:spPr bwMode="auto">
              <a:xfrm>
                <a:off x="576" y="2938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101</a:t>
                </a:r>
              </a:p>
            </p:txBody>
          </p:sp>
          <p:sp>
            <p:nvSpPr>
              <p:cNvPr id="79917" name="Text Box 45"/>
              <p:cNvSpPr txBox="1">
                <a:spLocks noChangeArrowheads="1"/>
              </p:cNvSpPr>
              <p:nvPr/>
            </p:nvSpPr>
            <p:spPr bwMode="auto">
              <a:xfrm>
                <a:off x="576" y="3216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110</a:t>
                </a:r>
              </a:p>
            </p:txBody>
          </p:sp>
          <p:sp>
            <p:nvSpPr>
              <p:cNvPr id="79918" name="Text Box 46"/>
              <p:cNvSpPr txBox="1">
                <a:spLocks noChangeArrowheads="1"/>
              </p:cNvSpPr>
              <p:nvPr/>
            </p:nvSpPr>
            <p:spPr bwMode="auto">
              <a:xfrm>
                <a:off x="576" y="3494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111</a:t>
                </a:r>
              </a:p>
            </p:txBody>
          </p:sp>
        </p:grpSp>
        <p:sp>
          <p:nvSpPr>
            <p:cNvPr id="79919" name="Text Box 47"/>
            <p:cNvSpPr txBox="1">
              <a:spLocks noChangeArrowheads="1"/>
            </p:cNvSpPr>
            <p:nvPr/>
          </p:nvSpPr>
          <p:spPr bwMode="auto">
            <a:xfrm>
              <a:off x="1308" y="3494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9920" name="Rectangle 48"/>
            <p:cNvSpPr>
              <a:spLocks noChangeArrowheads="1"/>
            </p:cNvSpPr>
            <p:nvPr/>
          </p:nvSpPr>
          <p:spPr bwMode="auto">
            <a:xfrm>
              <a:off x="528" y="1376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 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 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79921" name="Freeform 49"/>
          <p:cNvSpPr>
            <a:spLocks/>
          </p:cNvSpPr>
          <p:nvPr/>
        </p:nvSpPr>
        <p:spPr bwMode="auto">
          <a:xfrm>
            <a:off x="5099050" y="4503738"/>
            <a:ext cx="914400" cy="762000"/>
          </a:xfrm>
          <a:custGeom>
            <a:avLst/>
            <a:gdLst>
              <a:gd name="T0" fmla="*/ 0 w 576"/>
              <a:gd name="T1" fmla="*/ 0 h 480"/>
              <a:gd name="T2" fmla="*/ 576 w 576"/>
              <a:gd name="T3" fmla="*/ 480 h 480"/>
              <a:gd name="T4" fmla="*/ 144 w 576"/>
              <a:gd name="T5" fmla="*/ 336 h 480"/>
              <a:gd name="T6" fmla="*/ 0 w 57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80">
                <a:moveTo>
                  <a:pt x="0" y="0"/>
                </a:moveTo>
                <a:lnTo>
                  <a:pt x="576" y="480"/>
                </a:lnTo>
                <a:lnTo>
                  <a:pt x="144" y="336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9922" name="Rectangle 50"/>
          <p:cNvSpPr>
            <a:spLocks noChangeArrowheads="1"/>
          </p:cNvSpPr>
          <p:nvPr/>
        </p:nvSpPr>
        <p:spPr bwMode="auto">
          <a:xfrm>
            <a:off x="6013450" y="275113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TW" sz="2400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9923" name="Rectangle 51"/>
          <p:cNvSpPr>
            <a:spLocks noChangeArrowheads="1"/>
          </p:cNvSpPr>
          <p:nvPr/>
        </p:nvSpPr>
        <p:spPr bwMode="auto">
          <a:xfrm>
            <a:off x="5937250" y="397033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TW" sz="24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4641850" y="427513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TW" sz="2400" baseline="-250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62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877" grpId="0" animBg="1"/>
      <p:bldP spid="79921" grpId="0" animBg="1"/>
      <p:bldP spid="79922" grpId="0"/>
      <p:bldP spid="79923" grpId="0"/>
      <p:bldP spid="799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Parity Problem</a:t>
            </a:r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996950" y="1609725"/>
            <a:ext cx="1676400" cy="4064000"/>
            <a:chOff x="528" y="1376"/>
            <a:chExt cx="1056" cy="2560"/>
          </a:xfrm>
        </p:grpSpPr>
        <p:sp>
          <p:nvSpPr>
            <p:cNvPr id="80900" name="Text Box 4"/>
            <p:cNvSpPr txBox="1">
              <a:spLocks noChangeArrowheads="1"/>
            </p:cNvSpPr>
            <p:nvPr/>
          </p:nvSpPr>
          <p:spPr bwMode="auto">
            <a:xfrm>
              <a:off x="1308" y="155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1308" y="1826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1308" y="2104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1308" y="2382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0904" name="Text Box 8"/>
            <p:cNvSpPr txBox="1">
              <a:spLocks noChangeArrowheads="1"/>
            </p:cNvSpPr>
            <p:nvPr/>
          </p:nvSpPr>
          <p:spPr bwMode="auto">
            <a:xfrm>
              <a:off x="1308" y="266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05" name="Text Box 9"/>
            <p:cNvSpPr txBox="1">
              <a:spLocks noChangeArrowheads="1"/>
            </p:cNvSpPr>
            <p:nvPr/>
          </p:nvSpPr>
          <p:spPr bwMode="auto">
            <a:xfrm>
              <a:off x="1308" y="293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0906" name="Text Box 10"/>
            <p:cNvSpPr txBox="1">
              <a:spLocks noChangeArrowheads="1"/>
            </p:cNvSpPr>
            <p:nvPr/>
          </p:nvSpPr>
          <p:spPr bwMode="auto">
            <a:xfrm>
              <a:off x="1308" y="3216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80907" name="Group 11"/>
            <p:cNvGrpSpPr>
              <a:grpSpLocks/>
            </p:cNvGrpSpPr>
            <p:nvPr/>
          </p:nvGrpSpPr>
          <p:grpSpPr bwMode="auto">
            <a:xfrm>
              <a:off x="540" y="1558"/>
              <a:ext cx="596" cy="2378"/>
              <a:chOff x="576" y="1558"/>
              <a:chExt cx="596" cy="2378"/>
            </a:xfrm>
          </p:grpSpPr>
          <p:sp>
            <p:nvSpPr>
              <p:cNvPr id="80908" name="Text Box 12"/>
              <p:cNvSpPr txBox="1">
                <a:spLocks noChangeArrowheads="1"/>
              </p:cNvSpPr>
              <p:nvPr/>
            </p:nvSpPr>
            <p:spPr bwMode="auto">
              <a:xfrm>
                <a:off x="576" y="1558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000</a:t>
                </a:r>
              </a:p>
            </p:txBody>
          </p:sp>
          <p:sp>
            <p:nvSpPr>
              <p:cNvPr id="80909" name="Text Box 13"/>
              <p:cNvSpPr txBox="1">
                <a:spLocks noChangeArrowheads="1"/>
              </p:cNvSpPr>
              <p:nvPr/>
            </p:nvSpPr>
            <p:spPr bwMode="auto">
              <a:xfrm>
                <a:off x="576" y="1826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001</a:t>
                </a:r>
              </a:p>
            </p:txBody>
          </p:sp>
          <p:sp>
            <p:nvSpPr>
              <p:cNvPr id="80910" name="Text Box 14"/>
              <p:cNvSpPr txBox="1">
                <a:spLocks noChangeArrowheads="1"/>
              </p:cNvSpPr>
              <p:nvPr/>
            </p:nvSpPr>
            <p:spPr bwMode="auto">
              <a:xfrm>
                <a:off x="576" y="2104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010</a:t>
                </a:r>
              </a:p>
            </p:txBody>
          </p:sp>
          <p:sp>
            <p:nvSpPr>
              <p:cNvPr id="80911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82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011</a:t>
                </a:r>
              </a:p>
            </p:txBody>
          </p:sp>
          <p:sp>
            <p:nvSpPr>
              <p:cNvPr id="80912" name="Text Box 16"/>
              <p:cNvSpPr txBox="1">
                <a:spLocks noChangeArrowheads="1"/>
              </p:cNvSpPr>
              <p:nvPr/>
            </p:nvSpPr>
            <p:spPr bwMode="auto">
              <a:xfrm>
                <a:off x="576" y="2660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80913" name="Text Box 17"/>
              <p:cNvSpPr txBox="1">
                <a:spLocks noChangeArrowheads="1"/>
              </p:cNvSpPr>
              <p:nvPr/>
            </p:nvSpPr>
            <p:spPr bwMode="auto">
              <a:xfrm>
                <a:off x="576" y="2938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101</a:t>
                </a:r>
              </a:p>
            </p:txBody>
          </p:sp>
          <p:sp>
            <p:nvSpPr>
              <p:cNvPr id="80914" name="Text Box 18"/>
              <p:cNvSpPr txBox="1">
                <a:spLocks noChangeArrowheads="1"/>
              </p:cNvSpPr>
              <p:nvPr/>
            </p:nvSpPr>
            <p:spPr bwMode="auto">
              <a:xfrm>
                <a:off x="576" y="3216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110</a:t>
                </a:r>
              </a:p>
            </p:txBody>
          </p:sp>
          <p:sp>
            <p:nvSpPr>
              <p:cNvPr id="80915" name="Text Box 19"/>
              <p:cNvSpPr txBox="1">
                <a:spLocks noChangeArrowheads="1"/>
              </p:cNvSpPr>
              <p:nvPr/>
            </p:nvSpPr>
            <p:spPr bwMode="auto">
              <a:xfrm>
                <a:off x="576" y="3494"/>
                <a:ext cx="5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4000">
                    <a:solidFill>
                      <a:srgbClr val="FF0000"/>
                    </a:solidFill>
                    <a:latin typeface="Times New Roman" pitchFamily="18" charset="0"/>
                  </a:rPr>
                  <a:t>111</a:t>
                </a:r>
              </a:p>
            </p:txBody>
          </p:sp>
        </p:grpSp>
        <p:sp>
          <p:nvSpPr>
            <p:cNvPr id="80916" name="Text Box 20"/>
            <p:cNvSpPr txBox="1">
              <a:spLocks noChangeArrowheads="1"/>
            </p:cNvSpPr>
            <p:nvPr/>
          </p:nvSpPr>
          <p:spPr bwMode="auto">
            <a:xfrm>
              <a:off x="1308" y="3494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17" name="Rectangle 21"/>
            <p:cNvSpPr>
              <a:spLocks noChangeArrowheads="1"/>
            </p:cNvSpPr>
            <p:nvPr/>
          </p:nvSpPr>
          <p:spPr bwMode="auto">
            <a:xfrm>
              <a:off x="528" y="1376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 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 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</p:grpSp>
      <p:grpSp>
        <p:nvGrpSpPr>
          <p:cNvPr id="80918" name="Group 22"/>
          <p:cNvGrpSpPr>
            <a:grpSpLocks/>
          </p:cNvGrpSpPr>
          <p:nvPr/>
        </p:nvGrpSpPr>
        <p:grpSpPr bwMode="auto">
          <a:xfrm>
            <a:off x="4044950" y="1711325"/>
            <a:ext cx="4191000" cy="3962400"/>
            <a:chOff x="2644" y="1634"/>
            <a:chExt cx="2640" cy="2496"/>
          </a:xfrm>
        </p:grpSpPr>
        <p:sp>
          <p:nvSpPr>
            <p:cNvPr id="80919" name="Freeform 23"/>
            <p:cNvSpPr>
              <a:spLocks/>
            </p:cNvSpPr>
            <p:nvPr/>
          </p:nvSpPr>
          <p:spPr bwMode="auto">
            <a:xfrm>
              <a:off x="4076" y="2403"/>
              <a:ext cx="528" cy="576"/>
            </a:xfrm>
            <a:custGeom>
              <a:avLst/>
              <a:gdLst>
                <a:gd name="T0" fmla="*/ 0 w 528"/>
                <a:gd name="T1" fmla="*/ 0 h 576"/>
                <a:gd name="T2" fmla="*/ 336 w 528"/>
                <a:gd name="T3" fmla="*/ 192 h 576"/>
                <a:gd name="T4" fmla="*/ 528 w 528"/>
                <a:gd name="T5" fmla="*/ 576 h 576"/>
                <a:gd name="T6" fmla="*/ 0 w 528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576">
                  <a:moveTo>
                    <a:pt x="0" y="0"/>
                  </a:moveTo>
                  <a:lnTo>
                    <a:pt x="336" y="192"/>
                  </a:lnTo>
                  <a:lnTo>
                    <a:pt x="528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>
              <a:off x="3604" y="3362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 flipV="1">
              <a:off x="3604" y="1826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0922" name="Freeform 26"/>
            <p:cNvSpPr>
              <a:spLocks/>
            </p:cNvSpPr>
            <p:nvPr/>
          </p:nvSpPr>
          <p:spPr bwMode="auto">
            <a:xfrm>
              <a:off x="3452" y="2547"/>
              <a:ext cx="1008" cy="960"/>
            </a:xfrm>
            <a:custGeom>
              <a:avLst/>
              <a:gdLst>
                <a:gd name="T0" fmla="*/ 0 w 1008"/>
                <a:gd name="T1" fmla="*/ 0 h 960"/>
                <a:gd name="T2" fmla="*/ 384 w 1008"/>
                <a:gd name="T3" fmla="*/ 192 h 960"/>
                <a:gd name="T4" fmla="*/ 816 w 1008"/>
                <a:gd name="T5" fmla="*/ 672 h 960"/>
                <a:gd name="T6" fmla="*/ 1008 w 1008"/>
                <a:gd name="T7" fmla="*/ 960 h 960"/>
                <a:gd name="T8" fmla="*/ 576 w 1008"/>
                <a:gd name="T9" fmla="*/ 816 h 960"/>
                <a:gd name="T10" fmla="*/ 144 w 1008"/>
                <a:gd name="T11" fmla="*/ 336 h 960"/>
                <a:gd name="T12" fmla="*/ 0 w 1008"/>
                <a:gd name="T13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8" h="960">
                  <a:moveTo>
                    <a:pt x="0" y="0"/>
                  </a:moveTo>
                  <a:lnTo>
                    <a:pt x="384" y="192"/>
                  </a:lnTo>
                  <a:lnTo>
                    <a:pt x="816" y="672"/>
                  </a:lnTo>
                  <a:lnTo>
                    <a:pt x="1008" y="960"/>
                  </a:lnTo>
                  <a:lnTo>
                    <a:pt x="576" y="816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0923" name="AutoShape 27"/>
            <p:cNvSpPr>
              <a:spLocks noChangeArrowheads="1"/>
            </p:cNvSpPr>
            <p:nvPr/>
          </p:nvSpPr>
          <p:spPr bwMode="auto">
            <a:xfrm>
              <a:off x="3268" y="2402"/>
              <a:ext cx="1344" cy="129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 flipH="1">
              <a:off x="2836" y="3362"/>
              <a:ext cx="768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2644" y="365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0926" name="Rectangle 30"/>
            <p:cNvSpPr>
              <a:spLocks noChangeArrowheads="1"/>
            </p:cNvSpPr>
            <p:nvPr/>
          </p:nvSpPr>
          <p:spPr bwMode="auto">
            <a:xfrm>
              <a:off x="4993" y="3035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3313" y="163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grpSp>
          <p:nvGrpSpPr>
            <p:cNvPr id="80928" name="Group 32"/>
            <p:cNvGrpSpPr>
              <a:grpSpLocks/>
            </p:cNvGrpSpPr>
            <p:nvPr/>
          </p:nvGrpSpPr>
          <p:grpSpPr bwMode="auto">
            <a:xfrm>
              <a:off x="3172" y="2306"/>
              <a:ext cx="1536" cy="1488"/>
              <a:chOff x="2976" y="2112"/>
              <a:chExt cx="1536" cy="1488"/>
            </a:xfrm>
          </p:grpSpPr>
          <p:sp>
            <p:nvSpPr>
              <p:cNvPr id="80929" name="Oval 33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0930" name="Oval 34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0931" name="Oval 35"/>
              <p:cNvSpPr>
                <a:spLocks noChangeArrowheads="1"/>
              </p:cNvSpPr>
              <p:nvPr/>
            </p:nvSpPr>
            <p:spPr bwMode="auto">
              <a:xfrm>
                <a:off x="3984" y="3408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0932" name="Oval 36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0933" name="Group 37"/>
            <p:cNvGrpSpPr>
              <a:grpSpLocks/>
            </p:cNvGrpSpPr>
            <p:nvPr/>
          </p:nvGrpSpPr>
          <p:grpSpPr bwMode="auto">
            <a:xfrm>
              <a:off x="3172" y="2306"/>
              <a:ext cx="1536" cy="1488"/>
              <a:chOff x="2976" y="2112"/>
              <a:chExt cx="1536" cy="1488"/>
            </a:xfrm>
          </p:grpSpPr>
          <p:grpSp>
            <p:nvGrpSpPr>
              <p:cNvPr id="80934" name="Group 38"/>
              <p:cNvGrpSpPr>
                <a:grpSpLocks/>
              </p:cNvGrpSpPr>
              <p:nvPr/>
            </p:nvGrpSpPr>
            <p:grpSpPr bwMode="auto">
              <a:xfrm>
                <a:off x="2976" y="3408"/>
                <a:ext cx="192" cy="192"/>
                <a:chOff x="1296" y="2784"/>
                <a:chExt cx="192" cy="192"/>
              </a:xfrm>
            </p:grpSpPr>
            <p:sp>
              <p:nvSpPr>
                <p:cNvPr id="8093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0936" name="Line 40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0937" name="Group 41"/>
              <p:cNvGrpSpPr>
                <a:grpSpLocks/>
              </p:cNvGrpSpPr>
              <p:nvPr/>
            </p:nvGrpSpPr>
            <p:grpSpPr bwMode="auto">
              <a:xfrm>
                <a:off x="4320" y="3072"/>
                <a:ext cx="192" cy="192"/>
                <a:chOff x="1296" y="2784"/>
                <a:chExt cx="192" cy="192"/>
              </a:xfrm>
            </p:grpSpPr>
            <p:sp>
              <p:nvSpPr>
                <p:cNvPr id="8093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0939" name="Line 43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0940" name="Group 44"/>
              <p:cNvGrpSpPr>
                <a:grpSpLocks/>
              </p:cNvGrpSpPr>
              <p:nvPr/>
            </p:nvGrpSpPr>
            <p:grpSpPr bwMode="auto">
              <a:xfrm>
                <a:off x="3312" y="2112"/>
                <a:ext cx="192" cy="192"/>
                <a:chOff x="1296" y="2784"/>
                <a:chExt cx="192" cy="192"/>
              </a:xfrm>
            </p:grpSpPr>
            <p:sp>
              <p:nvSpPr>
                <p:cNvPr id="8094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0942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0943" name="Group 47"/>
              <p:cNvGrpSpPr>
                <a:grpSpLocks/>
              </p:cNvGrpSpPr>
              <p:nvPr/>
            </p:nvGrpSpPr>
            <p:grpSpPr bwMode="auto">
              <a:xfrm>
                <a:off x="3984" y="2448"/>
                <a:ext cx="192" cy="192"/>
                <a:chOff x="1296" y="2784"/>
                <a:chExt cx="192" cy="192"/>
              </a:xfrm>
            </p:grpSpPr>
            <p:sp>
              <p:nvSpPr>
                <p:cNvPr id="8094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0945" name="Line 49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80946" name="Freeform 50"/>
            <p:cNvSpPr>
              <a:spLocks/>
            </p:cNvSpPr>
            <p:nvPr/>
          </p:nvSpPr>
          <p:spPr bwMode="auto">
            <a:xfrm>
              <a:off x="3260" y="3219"/>
              <a:ext cx="576" cy="480"/>
            </a:xfrm>
            <a:custGeom>
              <a:avLst/>
              <a:gdLst>
                <a:gd name="T0" fmla="*/ 0 w 576"/>
                <a:gd name="T1" fmla="*/ 0 h 480"/>
                <a:gd name="T2" fmla="*/ 576 w 576"/>
                <a:gd name="T3" fmla="*/ 480 h 480"/>
                <a:gd name="T4" fmla="*/ 144 w 576"/>
                <a:gd name="T5" fmla="*/ 336 h 480"/>
                <a:gd name="T6" fmla="*/ 0 w 576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480">
                  <a:moveTo>
                    <a:pt x="0" y="0"/>
                  </a:moveTo>
                  <a:lnTo>
                    <a:pt x="576" y="480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0947" name="Rectangle 51"/>
            <p:cNvSpPr>
              <a:spLocks noChangeArrowheads="1"/>
            </p:cNvSpPr>
            <p:nvPr/>
          </p:nvSpPr>
          <p:spPr bwMode="auto">
            <a:xfrm>
              <a:off x="3836" y="211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48" name="Rectangle 52"/>
            <p:cNvSpPr>
              <a:spLocks noChangeArrowheads="1"/>
            </p:cNvSpPr>
            <p:nvPr/>
          </p:nvSpPr>
          <p:spPr bwMode="auto">
            <a:xfrm>
              <a:off x="3788" y="2883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0949" name="Rectangle 53"/>
            <p:cNvSpPr>
              <a:spLocks noChangeArrowheads="1"/>
            </p:cNvSpPr>
            <p:nvPr/>
          </p:nvSpPr>
          <p:spPr bwMode="auto">
            <a:xfrm>
              <a:off x="2972" y="307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0950" name="Text Box 54"/>
          <p:cNvSpPr txBox="1">
            <a:spLocks noChangeArrowheads="1"/>
          </p:cNvSpPr>
          <p:nvPr/>
        </p:nvSpPr>
        <p:spPr bwMode="auto">
          <a:xfrm>
            <a:off x="7618413" y="2762250"/>
            <a:ext cx="727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111</a:t>
            </a:r>
          </a:p>
        </p:txBody>
      </p:sp>
      <p:sp>
        <p:nvSpPr>
          <p:cNvPr id="80951" name="Text Box 55"/>
          <p:cNvSpPr txBox="1">
            <a:spLocks noChangeArrowheads="1"/>
          </p:cNvSpPr>
          <p:nvPr/>
        </p:nvSpPr>
        <p:spPr bwMode="auto">
          <a:xfrm>
            <a:off x="7653338" y="4138613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011</a:t>
            </a:r>
          </a:p>
        </p:txBody>
      </p:sp>
      <p:sp>
        <p:nvSpPr>
          <p:cNvPr id="80952" name="Text Box 56"/>
          <p:cNvSpPr txBox="1">
            <a:spLocks noChangeArrowheads="1"/>
          </p:cNvSpPr>
          <p:nvPr/>
        </p:nvSpPr>
        <p:spPr bwMode="auto">
          <a:xfrm>
            <a:off x="7008813" y="5124450"/>
            <a:ext cx="727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001</a:t>
            </a:r>
          </a:p>
        </p:txBody>
      </p:sp>
      <p:sp>
        <p:nvSpPr>
          <p:cNvPr id="80953" name="Text Box 57"/>
          <p:cNvSpPr txBox="1">
            <a:spLocks noChangeArrowheads="1"/>
          </p:cNvSpPr>
          <p:nvPr/>
        </p:nvSpPr>
        <p:spPr bwMode="auto">
          <a:xfrm>
            <a:off x="5180013" y="5200650"/>
            <a:ext cx="727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42934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50" grpId="0" animBg="1" autoUpdateAnimBg="0"/>
      <p:bldP spid="80951" grpId="0" animBg="1" autoUpdateAnimBg="0"/>
      <p:bldP spid="80952" grpId="0" animBg="1" autoUpdateAnimBg="0"/>
      <p:bldP spid="8095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Parity Problem</a:t>
            </a:r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4141067" y="1844675"/>
            <a:ext cx="4191000" cy="3962400"/>
            <a:chOff x="2644" y="1634"/>
            <a:chExt cx="2640" cy="2496"/>
          </a:xfrm>
        </p:grpSpPr>
        <p:sp>
          <p:nvSpPr>
            <p:cNvPr id="81924" name="Freeform 4"/>
            <p:cNvSpPr>
              <a:spLocks/>
            </p:cNvSpPr>
            <p:nvPr/>
          </p:nvSpPr>
          <p:spPr bwMode="auto">
            <a:xfrm>
              <a:off x="4076" y="2403"/>
              <a:ext cx="528" cy="576"/>
            </a:xfrm>
            <a:custGeom>
              <a:avLst/>
              <a:gdLst>
                <a:gd name="T0" fmla="*/ 0 w 528"/>
                <a:gd name="T1" fmla="*/ 0 h 576"/>
                <a:gd name="T2" fmla="*/ 336 w 528"/>
                <a:gd name="T3" fmla="*/ 192 h 576"/>
                <a:gd name="T4" fmla="*/ 528 w 528"/>
                <a:gd name="T5" fmla="*/ 576 h 576"/>
                <a:gd name="T6" fmla="*/ 0 w 528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576">
                  <a:moveTo>
                    <a:pt x="0" y="0"/>
                  </a:moveTo>
                  <a:lnTo>
                    <a:pt x="336" y="192"/>
                  </a:lnTo>
                  <a:lnTo>
                    <a:pt x="528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>
              <a:off x="3604" y="3362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 flipV="1">
              <a:off x="3604" y="1826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927" name="Freeform 7"/>
            <p:cNvSpPr>
              <a:spLocks/>
            </p:cNvSpPr>
            <p:nvPr/>
          </p:nvSpPr>
          <p:spPr bwMode="auto">
            <a:xfrm>
              <a:off x="3452" y="2547"/>
              <a:ext cx="1008" cy="960"/>
            </a:xfrm>
            <a:custGeom>
              <a:avLst/>
              <a:gdLst>
                <a:gd name="T0" fmla="*/ 0 w 1008"/>
                <a:gd name="T1" fmla="*/ 0 h 960"/>
                <a:gd name="T2" fmla="*/ 384 w 1008"/>
                <a:gd name="T3" fmla="*/ 192 h 960"/>
                <a:gd name="T4" fmla="*/ 816 w 1008"/>
                <a:gd name="T5" fmla="*/ 672 h 960"/>
                <a:gd name="T6" fmla="*/ 1008 w 1008"/>
                <a:gd name="T7" fmla="*/ 960 h 960"/>
                <a:gd name="T8" fmla="*/ 576 w 1008"/>
                <a:gd name="T9" fmla="*/ 816 h 960"/>
                <a:gd name="T10" fmla="*/ 144 w 1008"/>
                <a:gd name="T11" fmla="*/ 336 h 960"/>
                <a:gd name="T12" fmla="*/ 0 w 1008"/>
                <a:gd name="T13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8" h="960">
                  <a:moveTo>
                    <a:pt x="0" y="0"/>
                  </a:moveTo>
                  <a:lnTo>
                    <a:pt x="384" y="192"/>
                  </a:lnTo>
                  <a:lnTo>
                    <a:pt x="816" y="672"/>
                  </a:lnTo>
                  <a:lnTo>
                    <a:pt x="1008" y="960"/>
                  </a:lnTo>
                  <a:lnTo>
                    <a:pt x="576" y="816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928" name="AutoShape 8"/>
            <p:cNvSpPr>
              <a:spLocks noChangeArrowheads="1"/>
            </p:cNvSpPr>
            <p:nvPr/>
          </p:nvSpPr>
          <p:spPr bwMode="auto">
            <a:xfrm>
              <a:off x="3268" y="2402"/>
              <a:ext cx="1344" cy="129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 flipH="1">
              <a:off x="2836" y="3362"/>
              <a:ext cx="768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2644" y="365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4993" y="3035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313" y="163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grpSp>
          <p:nvGrpSpPr>
            <p:cNvPr id="81933" name="Group 13"/>
            <p:cNvGrpSpPr>
              <a:grpSpLocks/>
            </p:cNvGrpSpPr>
            <p:nvPr/>
          </p:nvGrpSpPr>
          <p:grpSpPr bwMode="auto">
            <a:xfrm>
              <a:off x="3172" y="2306"/>
              <a:ext cx="1536" cy="1488"/>
              <a:chOff x="2976" y="2112"/>
              <a:chExt cx="1536" cy="1488"/>
            </a:xfrm>
          </p:grpSpPr>
          <p:sp>
            <p:nvSpPr>
              <p:cNvPr id="81934" name="Oval 14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35" name="Oval 15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36" name="Oval 16"/>
              <p:cNvSpPr>
                <a:spLocks noChangeArrowheads="1"/>
              </p:cNvSpPr>
              <p:nvPr/>
            </p:nvSpPr>
            <p:spPr bwMode="auto">
              <a:xfrm>
                <a:off x="3984" y="3408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37" name="Oval 17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1938" name="Group 18"/>
            <p:cNvGrpSpPr>
              <a:grpSpLocks/>
            </p:cNvGrpSpPr>
            <p:nvPr/>
          </p:nvGrpSpPr>
          <p:grpSpPr bwMode="auto">
            <a:xfrm>
              <a:off x="3172" y="2306"/>
              <a:ext cx="1536" cy="1488"/>
              <a:chOff x="2976" y="2112"/>
              <a:chExt cx="1536" cy="1488"/>
            </a:xfrm>
          </p:grpSpPr>
          <p:grpSp>
            <p:nvGrpSpPr>
              <p:cNvPr id="81939" name="Group 19"/>
              <p:cNvGrpSpPr>
                <a:grpSpLocks/>
              </p:cNvGrpSpPr>
              <p:nvPr/>
            </p:nvGrpSpPr>
            <p:grpSpPr bwMode="auto">
              <a:xfrm>
                <a:off x="2976" y="3408"/>
                <a:ext cx="192" cy="192"/>
                <a:chOff x="1296" y="2784"/>
                <a:chExt cx="192" cy="192"/>
              </a:xfrm>
            </p:grpSpPr>
            <p:sp>
              <p:nvSpPr>
                <p:cNvPr id="8194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1941" name="Line 21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1942" name="Group 22"/>
              <p:cNvGrpSpPr>
                <a:grpSpLocks/>
              </p:cNvGrpSpPr>
              <p:nvPr/>
            </p:nvGrpSpPr>
            <p:grpSpPr bwMode="auto">
              <a:xfrm>
                <a:off x="4320" y="3072"/>
                <a:ext cx="192" cy="192"/>
                <a:chOff x="1296" y="2784"/>
                <a:chExt cx="192" cy="192"/>
              </a:xfrm>
            </p:grpSpPr>
            <p:sp>
              <p:nvSpPr>
                <p:cNvPr id="8194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1944" name="Line 24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1945" name="Group 25"/>
              <p:cNvGrpSpPr>
                <a:grpSpLocks/>
              </p:cNvGrpSpPr>
              <p:nvPr/>
            </p:nvGrpSpPr>
            <p:grpSpPr bwMode="auto">
              <a:xfrm>
                <a:off x="3312" y="2112"/>
                <a:ext cx="192" cy="192"/>
                <a:chOff x="1296" y="2784"/>
                <a:chExt cx="192" cy="192"/>
              </a:xfrm>
            </p:grpSpPr>
            <p:sp>
              <p:nvSpPr>
                <p:cNvPr id="8194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1947" name="Line 27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1948" name="Group 28"/>
              <p:cNvGrpSpPr>
                <a:grpSpLocks/>
              </p:cNvGrpSpPr>
              <p:nvPr/>
            </p:nvGrpSpPr>
            <p:grpSpPr bwMode="auto">
              <a:xfrm>
                <a:off x="3984" y="2448"/>
                <a:ext cx="192" cy="192"/>
                <a:chOff x="1296" y="2784"/>
                <a:chExt cx="192" cy="192"/>
              </a:xfrm>
            </p:grpSpPr>
            <p:sp>
              <p:nvSpPr>
                <p:cNvPr id="8194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1950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81951" name="Freeform 31"/>
            <p:cNvSpPr>
              <a:spLocks/>
            </p:cNvSpPr>
            <p:nvPr/>
          </p:nvSpPr>
          <p:spPr bwMode="auto">
            <a:xfrm>
              <a:off x="3260" y="3219"/>
              <a:ext cx="576" cy="480"/>
            </a:xfrm>
            <a:custGeom>
              <a:avLst/>
              <a:gdLst>
                <a:gd name="T0" fmla="*/ 0 w 576"/>
                <a:gd name="T1" fmla="*/ 0 h 480"/>
                <a:gd name="T2" fmla="*/ 576 w 576"/>
                <a:gd name="T3" fmla="*/ 480 h 480"/>
                <a:gd name="T4" fmla="*/ 144 w 576"/>
                <a:gd name="T5" fmla="*/ 336 h 480"/>
                <a:gd name="T6" fmla="*/ 0 w 576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480">
                  <a:moveTo>
                    <a:pt x="0" y="0"/>
                  </a:moveTo>
                  <a:lnTo>
                    <a:pt x="576" y="480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836" y="211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788" y="2883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2972" y="307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1955" name="Text Box 35"/>
          <p:cNvSpPr txBox="1">
            <a:spLocks noChangeArrowheads="1"/>
          </p:cNvSpPr>
          <p:nvPr/>
        </p:nvSpPr>
        <p:spPr bwMode="auto">
          <a:xfrm>
            <a:off x="7714530" y="2895600"/>
            <a:ext cx="727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111</a:t>
            </a:r>
          </a:p>
        </p:txBody>
      </p: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7749455" y="4271963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011</a:t>
            </a: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7104930" y="5257800"/>
            <a:ext cx="727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001</a:t>
            </a:r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>
            <a:off x="5276130" y="5334000"/>
            <a:ext cx="727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000</a:t>
            </a:r>
          </a:p>
        </p:txBody>
      </p:sp>
      <p:grpSp>
        <p:nvGrpSpPr>
          <p:cNvPr id="81959" name="Group 39"/>
          <p:cNvGrpSpPr>
            <a:grpSpLocks/>
          </p:cNvGrpSpPr>
          <p:nvPr/>
        </p:nvGrpSpPr>
        <p:grpSpPr bwMode="auto">
          <a:xfrm>
            <a:off x="1120055" y="2895600"/>
            <a:ext cx="2747962" cy="2438400"/>
            <a:chOff x="192" y="2352"/>
            <a:chExt cx="1731" cy="1536"/>
          </a:xfrm>
        </p:grpSpPr>
        <p:grpSp>
          <p:nvGrpSpPr>
            <p:cNvPr id="81960" name="Group 40"/>
            <p:cNvGrpSpPr>
              <a:grpSpLocks/>
            </p:cNvGrpSpPr>
            <p:nvPr/>
          </p:nvGrpSpPr>
          <p:grpSpPr bwMode="auto">
            <a:xfrm>
              <a:off x="192" y="2352"/>
              <a:ext cx="1731" cy="1536"/>
              <a:chOff x="192" y="2352"/>
              <a:chExt cx="1731" cy="1536"/>
            </a:xfrm>
          </p:grpSpPr>
          <p:sp>
            <p:nvSpPr>
              <p:cNvPr id="81961" name="Oval 41"/>
              <p:cNvSpPr>
                <a:spLocks noChangeArrowheads="1"/>
              </p:cNvSpPr>
              <p:nvPr/>
            </p:nvSpPr>
            <p:spPr bwMode="auto">
              <a:xfrm>
                <a:off x="339" y="2784"/>
                <a:ext cx="384" cy="384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r>
                  <a:rPr lang="en-US" altLang="zh-TW" sz="24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1962" name="Rectangle 42"/>
              <p:cNvSpPr>
                <a:spLocks noChangeArrowheads="1"/>
              </p:cNvSpPr>
              <p:nvPr/>
            </p:nvSpPr>
            <p:spPr bwMode="auto">
              <a:xfrm>
                <a:off x="192" y="3543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81963" name="Rectangle 43"/>
              <p:cNvSpPr>
                <a:spLocks noChangeArrowheads="1"/>
              </p:cNvSpPr>
              <p:nvPr/>
            </p:nvSpPr>
            <p:spPr bwMode="auto">
              <a:xfrm>
                <a:off x="957" y="3552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81964" name="Rectangle 44"/>
              <p:cNvSpPr>
                <a:spLocks noChangeArrowheads="1"/>
              </p:cNvSpPr>
              <p:nvPr/>
            </p:nvSpPr>
            <p:spPr bwMode="auto">
              <a:xfrm>
                <a:off x="1632" y="3561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3</a:t>
                </a:r>
                <a:endPara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H="1">
                <a:off x="339" y="3120"/>
                <a:ext cx="621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 flipH="1">
                <a:off x="531" y="235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67" name="Rectangle 47"/>
              <p:cNvSpPr>
                <a:spLocks noChangeArrowheads="1"/>
              </p:cNvSpPr>
              <p:nvPr/>
            </p:nvSpPr>
            <p:spPr bwMode="auto">
              <a:xfrm>
                <a:off x="285" y="2352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81968" name="Line 48"/>
              <p:cNvSpPr>
                <a:spLocks noChangeShapeType="1"/>
              </p:cNvSpPr>
              <p:nvPr/>
            </p:nvSpPr>
            <p:spPr bwMode="auto">
              <a:xfrm flipH="1">
                <a:off x="336" y="3168"/>
                <a:ext cx="14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69" name="Line 49"/>
              <p:cNvSpPr>
                <a:spLocks noChangeShapeType="1"/>
              </p:cNvSpPr>
              <p:nvPr/>
            </p:nvSpPr>
            <p:spPr bwMode="auto">
              <a:xfrm>
                <a:off x="624" y="3168"/>
                <a:ext cx="115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70" name="Line 50"/>
              <p:cNvSpPr>
                <a:spLocks noChangeShapeType="1"/>
              </p:cNvSpPr>
              <p:nvPr/>
            </p:nvSpPr>
            <p:spPr bwMode="auto">
              <a:xfrm>
                <a:off x="528" y="3168"/>
                <a:ext cx="52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71" name="Oval 51"/>
              <p:cNvSpPr>
                <a:spLocks noChangeArrowheads="1"/>
              </p:cNvSpPr>
              <p:nvPr/>
            </p:nvSpPr>
            <p:spPr bwMode="auto">
              <a:xfrm>
                <a:off x="867" y="2784"/>
                <a:ext cx="384" cy="384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r>
                  <a:rPr lang="en-US" altLang="zh-TW" sz="24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1972" name="Line 52"/>
              <p:cNvSpPr>
                <a:spLocks noChangeShapeType="1"/>
              </p:cNvSpPr>
              <p:nvPr/>
            </p:nvSpPr>
            <p:spPr bwMode="auto">
              <a:xfrm flipH="1">
                <a:off x="1059" y="235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73" name="Rectangle 53"/>
              <p:cNvSpPr>
                <a:spLocks noChangeArrowheads="1"/>
              </p:cNvSpPr>
              <p:nvPr/>
            </p:nvSpPr>
            <p:spPr bwMode="auto">
              <a:xfrm>
                <a:off x="768" y="2352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81974" name="Oval 54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384" cy="384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r>
                  <a:rPr lang="en-US" altLang="zh-TW" sz="24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1975" name="Line 55"/>
              <p:cNvSpPr>
                <a:spLocks noChangeShapeType="1"/>
              </p:cNvSpPr>
              <p:nvPr/>
            </p:nvSpPr>
            <p:spPr bwMode="auto">
              <a:xfrm flipH="1">
                <a:off x="1587" y="235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76" name="Rectangle 56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3</a:t>
                </a:r>
              </a:p>
            </p:txBody>
          </p:sp>
          <p:sp>
            <p:nvSpPr>
              <p:cNvPr id="81977" name="Line 57"/>
              <p:cNvSpPr>
                <a:spLocks noChangeShapeType="1"/>
              </p:cNvSpPr>
              <p:nvPr/>
            </p:nvSpPr>
            <p:spPr bwMode="auto">
              <a:xfrm>
                <a:off x="1632" y="3168"/>
                <a:ext cx="14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78" name="Line 58"/>
              <p:cNvSpPr>
                <a:spLocks noChangeShapeType="1"/>
              </p:cNvSpPr>
              <p:nvPr/>
            </p:nvSpPr>
            <p:spPr bwMode="auto">
              <a:xfrm flipH="1">
                <a:off x="336" y="3168"/>
                <a:ext cx="115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79" name="Line 59"/>
              <p:cNvSpPr>
                <a:spLocks noChangeShapeType="1"/>
              </p:cNvSpPr>
              <p:nvPr/>
            </p:nvSpPr>
            <p:spPr bwMode="auto">
              <a:xfrm flipH="1">
                <a:off x="1056" y="3168"/>
                <a:ext cx="52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80" name="Line 60"/>
              <p:cNvSpPr>
                <a:spLocks noChangeShapeType="1"/>
              </p:cNvSpPr>
              <p:nvPr/>
            </p:nvSpPr>
            <p:spPr bwMode="auto">
              <a:xfrm>
                <a:off x="1152" y="3120"/>
                <a:ext cx="621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981" name="Line 61"/>
              <p:cNvSpPr>
                <a:spLocks noChangeShapeType="1"/>
              </p:cNvSpPr>
              <p:nvPr/>
            </p:nvSpPr>
            <p:spPr bwMode="auto">
              <a:xfrm>
                <a:off x="1056" y="316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1982" name="Line 62"/>
            <p:cNvSpPr>
              <a:spLocks noChangeShapeType="1"/>
            </p:cNvSpPr>
            <p:nvPr/>
          </p:nvSpPr>
          <p:spPr bwMode="auto">
            <a:xfrm flipH="1" flipV="1">
              <a:off x="672" y="3120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983" name="Line 63"/>
            <p:cNvSpPr>
              <a:spLocks noChangeShapeType="1"/>
            </p:cNvSpPr>
            <p:nvPr/>
          </p:nvSpPr>
          <p:spPr bwMode="auto">
            <a:xfrm flipH="1" flipV="1">
              <a:off x="1200" y="3072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984" name="Line 64"/>
            <p:cNvSpPr>
              <a:spLocks noChangeShapeType="1"/>
            </p:cNvSpPr>
            <p:nvPr/>
          </p:nvSpPr>
          <p:spPr bwMode="auto">
            <a:xfrm flipH="1" flipV="1">
              <a:off x="168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723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Parity Problem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4164013" y="1761692"/>
            <a:ext cx="4191000" cy="3962400"/>
            <a:chOff x="2644" y="1634"/>
            <a:chExt cx="2640" cy="2496"/>
          </a:xfrm>
        </p:grpSpPr>
        <p:sp>
          <p:nvSpPr>
            <p:cNvPr id="82948" name="Freeform 4"/>
            <p:cNvSpPr>
              <a:spLocks/>
            </p:cNvSpPr>
            <p:nvPr/>
          </p:nvSpPr>
          <p:spPr bwMode="auto">
            <a:xfrm>
              <a:off x="4076" y="2403"/>
              <a:ext cx="528" cy="576"/>
            </a:xfrm>
            <a:custGeom>
              <a:avLst/>
              <a:gdLst>
                <a:gd name="T0" fmla="*/ 0 w 528"/>
                <a:gd name="T1" fmla="*/ 0 h 576"/>
                <a:gd name="T2" fmla="*/ 336 w 528"/>
                <a:gd name="T3" fmla="*/ 192 h 576"/>
                <a:gd name="T4" fmla="*/ 528 w 528"/>
                <a:gd name="T5" fmla="*/ 576 h 576"/>
                <a:gd name="T6" fmla="*/ 0 w 528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576">
                  <a:moveTo>
                    <a:pt x="0" y="0"/>
                  </a:moveTo>
                  <a:lnTo>
                    <a:pt x="336" y="192"/>
                  </a:lnTo>
                  <a:lnTo>
                    <a:pt x="528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2949" name="Line 5"/>
            <p:cNvSpPr>
              <a:spLocks noChangeShapeType="1"/>
            </p:cNvSpPr>
            <p:nvPr/>
          </p:nvSpPr>
          <p:spPr bwMode="auto">
            <a:xfrm>
              <a:off x="3604" y="3362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 flipV="1">
              <a:off x="3604" y="1826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2951" name="Freeform 7"/>
            <p:cNvSpPr>
              <a:spLocks/>
            </p:cNvSpPr>
            <p:nvPr/>
          </p:nvSpPr>
          <p:spPr bwMode="auto">
            <a:xfrm>
              <a:off x="3452" y="2547"/>
              <a:ext cx="1008" cy="960"/>
            </a:xfrm>
            <a:custGeom>
              <a:avLst/>
              <a:gdLst>
                <a:gd name="T0" fmla="*/ 0 w 1008"/>
                <a:gd name="T1" fmla="*/ 0 h 960"/>
                <a:gd name="T2" fmla="*/ 384 w 1008"/>
                <a:gd name="T3" fmla="*/ 192 h 960"/>
                <a:gd name="T4" fmla="*/ 816 w 1008"/>
                <a:gd name="T5" fmla="*/ 672 h 960"/>
                <a:gd name="T6" fmla="*/ 1008 w 1008"/>
                <a:gd name="T7" fmla="*/ 960 h 960"/>
                <a:gd name="T8" fmla="*/ 576 w 1008"/>
                <a:gd name="T9" fmla="*/ 816 h 960"/>
                <a:gd name="T10" fmla="*/ 144 w 1008"/>
                <a:gd name="T11" fmla="*/ 336 h 960"/>
                <a:gd name="T12" fmla="*/ 0 w 1008"/>
                <a:gd name="T13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8" h="960">
                  <a:moveTo>
                    <a:pt x="0" y="0"/>
                  </a:moveTo>
                  <a:lnTo>
                    <a:pt x="384" y="192"/>
                  </a:lnTo>
                  <a:lnTo>
                    <a:pt x="816" y="672"/>
                  </a:lnTo>
                  <a:lnTo>
                    <a:pt x="1008" y="960"/>
                  </a:lnTo>
                  <a:lnTo>
                    <a:pt x="576" y="816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2952" name="AutoShape 8"/>
            <p:cNvSpPr>
              <a:spLocks noChangeArrowheads="1"/>
            </p:cNvSpPr>
            <p:nvPr/>
          </p:nvSpPr>
          <p:spPr bwMode="auto">
            <a:xfrm>
              <a:off x="3268" y="2402"/>
              <a:ext cx="1344" cy="129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 flipH="1">
              <a:off x="2836" y="3362"/>
              <a:ext cx="768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2644" y="365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4993" y="3035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2956" name="Rectangle 12"/>
            <p:cNvSpPr>
              <a:spLocks noChangeArrowheads="1"/>
            </p:cNvSpPr>
            <p:nvPr/>
          </p:nvSpPr>
          <p:spPr bwMode="auto">
            <a:xfrm>
              <a:off x="3313" y="163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grpSp>
          <p:nvGrpSpPr>
            <p:cNvPr id="82957" name="Group 13"/>
            <p:cNvGrpSpPr>
              <a:grpSpLocks/>
            </p:cNvGrpSpPr>
            <p:nvPr/>
          </p:nvGrpSpPr>
          <p:grpSpPr bwMode="auto">
            <a:xfrm>
              <a:off x="3172" y="2306"/>
              <a:ext cx="1536" cy="1488"/>
              <a:chOff x="2976" y="2112"/>
              <a:chExt cx="1536" cy="1488"/>
            </a:xfrm>
          </p:grpSpPr>
          <p:sp>
            <p:nvSpPr>
              <p:cNvPr id="82958" name="Oval 14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959" name="Oval 15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960" name="Oval 16"/>
              <p:cNvSpPr>
                <a:spLocks noChangeArrowheads="1"/>
              </p:cNvSpPr>
              <p:nvPr/>
            </p:nvSpPr>
            <p:spPr bwMode="auto">
              <a:xfrm>
                <a:off x="3984" y="3408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961" name="Oval 17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2962" name="Group 18"/>
            <p:cNvGrpSpPr>
              <a:grpSpLocks/>
            </p:cNvGrpSpPr>
            <p:nvPr/>
          </p:nvGrpSpPr>
          <p:grpSpPr bwMode="auto">
            <a:xfrm>
              <a:off x="3172" y="2306"/>
              <a:ext cx="1536" cy="1488"/>
              <a:chOff x="2976" y="2112"/>
              <a:chExt cx="1536" cy="1488"/>
            </a:xfrm>
          </p:grpSpPr>
          <p:grpSp>
            <p:nvGrpSpPr>
              <p:cNvPr id="82963" name="Group 19"/>
              <p:cNvGrpSpPr>
                <a:grpSpLocks/>
              </p:cNvGrpSpPr>
              <p:nvPr/>
            </p:nvGrpSpPr>
            <p:grpSpPr bwMode="auto">
              <a:xfrm>
                <a:off x="2976" y="3408"/>
                <a:ext cx="192" cy="192"/>
                <a:chOff x="1296" y="2784"/>
                <a:chExt cx="192" cy="192"/>
              </a:xfrm>
            </p:grpSpPr>
            <p:sp>
              <p:nvSpPr>
                <p:cNvPr id="8296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2965" name="Line 21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2966" name="Group 22"/>
              <p:cNvGrpSpPr>
                <a:grpSpLocks/>
              </p:cNvGrpSpPr>
              <p:nvPr/>
            </p:nvGrpSpPr>
            <p:grpSpPr bwMode="auto">
              <a:xfrm>
                <a:off x="4320" y="3072"/>
                <a:ext cx="192" cy="192"/>
                <a:chOff x="1296" y="2784"/>
                <a:chExt cx="192" cy="192"/>
              </a:xfrm>
            </p:grpSpPr>
            <p:sp>
              <p:nvSpPr>
                <p:cNvPr id="8296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2968" name="Line 24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2969" name="Group 25"/>
              <p:cNvGrpSpPr>
                <a:grpSpLocks/>
              </p:cNvGrpSpPr>
              <p:nvPr/>
            </p:nvGrpSpPr>
            <p:grpSpPr bwMode="auto">
              <a:xfrm>
                <a:off x="3312" y="2112"/>
                <a:ext cx="192" cy="192"/>
                <a:chOff x="1296" y="2784"/>
                <a:chExt cx="192" cy="192"/>
              </a:xfrm>
            </p:grpSpPr>
            <p:sp>
              <p:nvSpPr>
                <p:cNvPr id="8297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2971" name="Line 27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grpSp>
            <p:nvGrpSpPr>
              <p:cNvPr id="82972" name="Group 28"/>
              <p:cNvGrpSpPr>
                <a:grpSpLocks/>
              </p:cNvGrpSpPr>
              <p:nvPr/>
            </p:nvGrpSpPr>
            <p:grpSpPr bwMode="auto">
              <a:xfrm>
                <a:off x="3984" y="2448"/>
                <a:ext cx="192" cy="192"/>
                <a:chOff x="1296" y="2784"/>
                <a:chExt cx="192" cy="192"/>
              </a:xfrm>
            </p:grpSpPr>
            <p:sp>
              <p:nvSpPr>
                <p:cNvPr id="8297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2974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82975" name="Freeform 31"/>
            <p:cNvSpPr>
              <a:spLocks/>
            </p:cNvSpPr>
            <p:nvPr/>
          </p:nvSpPr>
          <p:spPr bwMode="auto">
            <a:xfrm>
              <a:off x="3260" y="3219"/>
              <a:ext cx="576" cy="480"/>
            </a:xfrm>
            <a:custGeom>
              <a:avLst/>
              <a:gdLst>
                <a:gd name="T0" fmla="*/ 0 w 576"/>
                <a:gd name="T1" fmla="*/ 0 h 480"/>
                <a:gd name="T2" fmla="*/ 576 w 576"/>
                <a:gd name="T3" fmla="*/ 480 h 480"/>
                <a:gd name="T4" fmla="*/ 144 w 576"/>
                <a:gd name="T5" fmla="*/ 336 h 480"/>
                <a:gd name="T6" fmla="*/ 0 w 576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480">
                  <a:moveTo>
                    <a:pt x="0" y="0"/>
                  </a:moveTo>
                  <a:lnTo>
                    <a:pt x="576" y="480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2976" name="Rectangle 32"/>
            <p:cNvSpPr>
              <a:spLocks noChangeArrowheads="1"/>
            </p:cNvSpPr>
            <p:nvPr/>
          </p:nvSpPr>
          <p:spPr bwMode="auto">
            <a:xfrm>
              <a:off x="3836" y="211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977" name="Rectangle 33"/>
            <p:cNvSpPr>
              <a:spLocks noChangeArrowheads="1"/>
            </p:cNvSpPr>
            <p:nvPr/>
          </p:nvSpPr>
          <p:spPr bwMode="auto">
            <a:xfrm>
              <a:off x="3788" y="2883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2972" y="307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2979" name="Text Box 35"/>
          <p:cNvSpPr txBox="1">
            <a:spLocks noChangeArrowheads="1"/>
          </p:cNvSpPr>
          <p:nvPr/>
        </p:nvSpPr>
        <p:spPr bwMode="auto">
          <a:xfrm>
            <a:off x="7737476" y="2812617"/>
            <a:ext cx="727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111</a:t>
            </a:r>
          </a:p>
        </p:txBody>
      </p:sp>
      <p:sp>
        <p:nvSpPr>
          <p:cNvPr id="82980" name="Text Box 36"/>
          <p:cNvSpPr txBox="1">
            <a:spLocks noChangeArrowheads="1"/>
          </p:cNvSpPr>
          <p:nvPr/>
        </p:nvSpPr>
        <p:spPr bwMode="auto">
          <a:xfrm>
            <a:off x="7772401" y="4188980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011</a:t>
            </a:r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7127876" y="5174817"/>
            <a:ext cx="727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001</a:t>
            </a:r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5299076" y="5251017"/>
            <a:ext cx="727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000</a:t>
            </a:r>
          </a:p>
        </p:txBody>
      </p:sp>
      <p:grpSp>
        <p:nvGrpSpPr>
          <p:cNvPr id="82983" name="Group 39"/>
          <p:cNvGrpSpPr>
            <a:grpSpLocks/>
          </p:cNvGrpSpPr>
          <p:nvPr/>
        </p:nvGrpSpPr>
        <p:grpSpPr bwMode="auto">
          <a:xfrm>
            <a:off x="1782763" y="2660217"/>
            <a:ext cx="1905000" cy="1828800"/>
            <a:chOff x="1008" y="2064"/>
            <a:chExt cx="1200" cy="1152"/>
          </a:xfrm>
        </p:grpSpPr>
        <p:grpSp>
          <p:nvGrpSpPr>
            <p:cNvPr id="82984" name="Group 40"/>
            <p:cNvGrpSpPr>
              <a:grpSpLocks/>
            </p:cNvGrpSpPr>
            <p:nvPr/>
          </p:nvGrpSpPr>
          <p:grpSpPr bwMode="auto">
            <a:xfrm>
              <a:off x="2016" y="2064"/>
              <a:ext cx="192" cy="192"/>
              <a:chOff x="1296" y="2784"/>
              <a:chExt cx="192" cy="192"/>
            </a:xfrm>
          </p:grpSpPr>
          <p:sp>
            <p:nvSpPr>
              <p:cNvPr id="82985" name="Line 4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986" name="Line 4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2987" name="Group 43"/>
            <p:cNvGrpSpPr>
              <a:grpSpLocks/>
            </p:cNvGrpSpPr>
            <p:nvPr/>
          </p:nvGrpSpPr>
          <p:grpSpPr bwMode="auto">
            <a:xfrm>
              <a:off x="1008" y="3024"/>
              <a:ext cx="192" cy="192"/>
              <a:chOff x="1296" y="2784"/>
              <a:chExt cx="192" cy="192"/>
            </a:xfrm>
          </p:grpSpPr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989" name="Line 4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82990" name="Freeform 46"/>
          <p:cNvSpPr>
            <a:spLocks/>
          </p:cNvSpPr>
          <p:nvPr/>
        </p:nvSpPr>
        <p:spPr bwMode="auto">
          <a:xfrm>
            <a:off x="1401763" y="2812617"/>
            <a:ext cx="1905000" cy="1295400"/>
          </a:xfrm>
          <a:custGeom>
            <a:avLst/>
            <a:gdLst>
              <a:gd name="T0" fmla="*/ 816 w 1200"/>
              <a:gd name="T1" fmla="*/ 0 h 816"/>
              <a:gd name="T2" fmla="*/ 1200 w 1200"/>
              <a:gd name="T3" fmla="*/ 144 h 816"/>
              <a:gd name="T4" fmla="*/ 1008 w 1200"/>
              <a:gd name="T5" fmla="*/ 816 h 816"/>
              <a:gd name="T6" fmla="*/ 0 w 1200"/>
              <a:gd name="T7" fmla="*/ 816 h 816"/>
              <a:gd name="T8" fmla="*/ 336 w 1200"/>
              <a:gd name="T9" fmla="*/ 480 h 816"/>
              <a:gd name="T10" fmla="*/ 816 w 1200"/>
              <a:gd name="T11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816">
                <a:moveTo>
                  <a:pt x="816" y="0"/>
                </a:moveTo>
                <a:lnTo>
                  <a:pt x="1200" y="144"/>
                </a:lnTo>
                <a:lnTo>
                  <a:pt x="1008" y="816"/>
                </a:lnTo>
                <a:lnTo>
                  <a:pt x="0" y="816"/>
                </a:lnTo>
                <a:lnTo>
                  <a:pt x="336" y="480"/>
                </a:lnTo>
                <a:lnTo>
                  <a:pt x="816" y="0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82991" name="Group 47"/>
          <p:cNvGrpSpPr>
            <a:grpSpLocks/>
          </p:cNvGrpSpPr>
          <p:nvPr/>
        </p:nvGrpSpPr>
        <p:grpSpPr bwMode="auto">
          <a:xfrm>
            <a:off x="411163" y="1593417"/>
            <a:ext cx="4191000" cy="3962400"/>
            <a:chOff x="280" y="1528"/>
            <a:chExt cx="2640" cy="2496"/>
          </a:xfrm>
        </p:grpSpPr>
        <p:grpSp>
          <p:nvGrpSpPr>
            <p:cNvPr id="82992" name="Group 48"/>
            <p:cNvGrpSpPr>
              <a:grpSpLocks/>
            </p:cNvGrpSpPr>
            <p:nvPr/>
          </p:nvGrpSpPr>
          <p:grpSpPr bwMode="auto">
            <a:xfrm>
              <a:off x="280" y="1528"/>
              <a:ext cx="2640" cy="2496"/>
              <a:chOff x="2448" y="1440"/>
              <a:chExt cx="2640" cy="2496"/>
            </a:xfrm>
          </p:grpSpPr>
          <p:sp>
            <p:nvSpPr>
              <p:cNvPr id="82993" name="Line 49"/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994" name="Line 50"/>
              <p:cNvSpPr>
                <a:spLocks noChangeShapeType="1"/>
              </p:cNvSpPr>
              <p:nvPr/>
            </p:nvSpPr>
            <p:spPr bwMode="auto">
              <a:xfrm flipV="1">
                <a:off x="3408" y="1632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995" name="Line 51"/>
              <p:cNvSpPr>
                <a:spLocks noChangeShapeType="1"/>
              </p:cNvSpPr>
              <p:nvPr/>
            </p:nvSpPr>
            <p:spPr bwMode="auto">
              <a:xfrm flipH="1">
                <a:off x="2640" y="3168"/>
                <a:ext cx="768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996" name="Rectangle 52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82997" name="Rectangle 53"/>
              <p:cNvSpPr>
                <a:spLocks noChangeArrowheads="1"/>
              </p:cNvSpPr>
              <p:nvPr/>
            </p:nvSpPr>
            <p:spPr bwMode="auto">
              <a:xfrm>
                <a:off x="4797" y="2841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82998" name="Rectangle 54"/>
              <p:cNvSpPr>
                <a:spLocks noChangeArrowheads="1"/>
              </p:cNvSpPr>
              <p:nvPr/>
            </p:nvSpPr>
            <p:spPr bwMode="auto">
              <a:xfrm>
                <a:off x="3117" y="1440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3</a:t>
                </a:r>
              </a:p>
            </p:txBody>
          </p:sp>
        </p:grpSp>
        <p:sp>
          <p:nvSpPr>
            <p:cNvPr id="82999" name="AutoShape 55"/>
            <p:cNvSpPr>
              <a:spLocks noChangeArrowheads="1"/>
            </p:cNvSpPr>
            <p:nvPr/>
          </p:nvSpPr>
          <p:spPr bwMode="auto">
            <a:xfrm>
              <a:off x="904" y="2296"/>
              <a:ext cx="1344" cy="129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83000" name="Group 56"/>
          <p:cNvGrpSpPr>
            <a:grpSpLocks/>
          </p:cNvGrpSpPr>
          <p:nvPr/>
        </p:nvGrpSpPr>
        <p:grpSpPr bwMode="auto">
          <a:xfrm>
            <a:off x="1782763" y="2660217"/>
            <a:ext cx="1371600" cy="838200"/>
            <a:chOff x="1008" y="2064"/>
            <a:chExt cx="864" cy="528"/>
          </a:xfrm>
        </p:grpSpPr>
        <p:sp>
          <p:nvSpPr>
            <p:cNvPr id="83001" name="Oval 57"/>
            <p:cNvSpPr>
              <a:spLocks noChangeArrowheads="1"/>
            </p:cNvSpPr>
            <p:nvPr/>
          </p:nvSpPr>
          <p:spPr bwMode="auto">
            <a:xfrm>
              <a:off x="1008" y="206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3002" name="Oval 58"/>
            <p:cNvSpPr>
              <a:spLocks noChangeArrowheads="1"/>
            </p:cNvSpPr>
            <p:nvPr/>
          </p:nvSpPr>
          <p:spPr bwMode="auto">
            <a:xfrm>
              <a:off x="1680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83003" name="Rectangle 59"/>
          <p:cNvSpPr>
            <a:spLocks noChangeArrowheads="1"/>
          </p:cNvSpPr>
          <p:nvPr/>
        </p:nvSpPr>
        <p:spPr bwMode="auto">
          <a:xfrm>
            <a:off x="2239963" y="3422217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TW" sz="2400" baseline="-25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5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2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2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0" grpId="0" animBg="1"/>
      <p:bldP spid="830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0" y="3509137"/>
            <a:ext cx="8713778" cy="26225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79755"/>
            <a:ext cx="4676338" cy="23917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08236"/>
            <a:ext cx="4248472" cy="256730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940152" y="2965926"/>
            <a:ext cx="221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The Artificial Neurons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011534" y="6200067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Sumber</a:t>
            </a:r>
            <a:r>
              <a:rPr lang="en-US" sz="1400" b="1" dirty="0" smtClean="0">
                <a:solidFill>
                  <a:srgbClr val="FF0000"/>
                </a:solidFill>
              </a:rPr>
              <a:t>: </a:t>
            </a:r>
            <a:r>
              <a:rPr lang="en-US" sz="1400" b="1" dirty="0">
                <a:solidFill>
                  <a:srgbClr val="FF0000"/>
                </a:solidFill>
              </a:rPr>
              <a:t>MICHAEL </a:t>
            </a:r>
            <a:r>
              <a:rPr lang="en-US" sz="1400" b="1" dirty="0" smtClean="0">
                <a:solidFill>
                  <a:srgbClr val="FF0000"/>
                </a:solidFill>
              </a:rPr>
              <a:t>NEGNEVITSKY, Artificial Intelligence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: A </a:t>
            </a:r>
            <a:r>
              <a:rPr lang="en-US" sz="1400" b="1" dirty="0">
                <a:solidFill>
                  <a:srgbClr val="FF0000"/>
                </a:solidFill>
              </a:rPr>
              <a:t>Guide to Intelligent </a:t>
            </a:r>
            <a:r>
              <a:rPr lang="en-US" sz="1400" b="1" dirty="0" smtClean="0">
                <a:solidFill>
                  <a:srgbClr val="FF0000"/>
                </a:solidFill>
              </a:rPr>
              <a:t>Systems, Second Edition, </a:t>
            </a:r>
            <a:r>
              <a:rPr lang="en-US" sz="1400" b="1" dirty="0" err="1" smtClean="0">
                <a:solidFill>
                  <a:srgbClr val="FF0000"/>
                </a:solidFill>
              </a:rPr>
              <a:t>Addision</a:t>
            </a:r>
            <a:r>
              <a:rPr lang="en-US" sz="1400" b="1" dirty="0" smtClean="0">
                <a:solidFill>
                  <a:srgbClr val="FF0000"/>
                </a:solidFill>
              </a:rPr>
              <a:t> Wesley, 2005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Parity Problem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1930400" y="2944813"/>
            <a:ext cx="1905000" cy="1828800"/>
            <a:chOff x="1008" y="2064"/>
            <a:chExt cx="1200" cy="1152"/>
          </a:xfrm>
        </p:grpSpPr>
        <p:grpSp>
          <p:nvGrpSpPr>
            <p:cNvPr id="83972" name="Group 4"/>
            <p:cNvGrpSpPr>
              <a:grpSpLocks/>
            </p:cNvGrpSpPr>
            <p:nvPr/>
          </p:nvGrpSpPr>
          <p:grpSpPr bwMode="auto">
            <a:xfrm>
              <a:off x="2016" y="2064"/>
              <a:ext cx="192" cy="192"/>
              <a:chOff x="1296" y="2784"/>
              <a:chExt cx="192" cy="192"/>
            </a:xfrm>
          </p:grpSpPr>
          <p:sp>
            <p:nvSpPr>
              <p:cNvPr id="83973" name="Line 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3974" name="Line 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3975" name="Group 7"/>
            <p:cNvGrpSpPr>
              <a:grpSpLocks/>
            </p:cNvGrpSpPr>
            <p:nvPr/>
          </p:nvGrpSpPr>
          <p:grpSpPr bwMode="auto">
            <a:xfrm>
              <a:off x="1008" y="3024"/>
              <a:ext cx="192" cy="192"/>
              <a:chOff x="1296" y="2784"/>
              <a:chExt cx="192" cy="192"/>
            </a:xfrm>
          </p:grpSpPr>
          <p:sp>
            <p:nvSpPr>
              <p:cNvPr id="83976" name="Line 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3977" name="Line 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83978" name="Freeform 10"/>
          <p:cNvSpPr>
            <a:spLocks/>
          </p:cNvSpPr>
          <p:nvPr/>
        </p:nvSpPr>
        <p:spPr bwMode="auto">
          <a:xfrm>
            <a:off x="1549400" y="3097213"/>
            <a:ext cx="1905000" cy="1295400"/>
          </a:xfrm>
          <a:custGeom>
            <a:avLst/>
            <a:gdLst>
              <a:gd name="T0" fmla="*/ 816 w 1200"/>
              <a:gd name="T1" fmla="*/ 0 h 816"/>
              <a:gd name="T2" fmla="*/ 1200 w 1200"/>
              <a:gd name="T3" fmla="*/ 144 h 816"/>
              <a:gd name="T4" fmla="*/ 1008 w 1200"/>
              <a:gd name="T5" fmla="*/ 816 h 816"/>
              <a:gd name="T6" fmla="*/ 0 w 1200"/>
              <a:gd name="T7" fmla="*/ 816 h 816"/>
              <a:gd name="T8" fmla="*/ 336 w 1200"/>
              <a:gd name="T9" fmla="*/ 480 h 816"/>
              <a:gd name="T10" fmla="*/ 816 w 1200"/>
              <a:gd name="T11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816">
                <a:moveTo>
                  <a:pt x="816" y="0"/>
                </a:moveTo>
                <a:lnTo>
                  <a:pt x="1200" y="144"/>
                </a:lnTo>
                <a:lnTo>
                  <a:pt x="1008" y="816"/>
                </a:lnTo>
                <a:lnTo>
                  <a:pt x="0" y="816"/>
                </a:lnTo>
                <a:lnTo>
                  <a:pt x="336" y="480"/>
                </a:lnTo>
                <a:lnTo>
                  <a:pt x="816" y="0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83979" name="Group 11"/>
          <p:cNvGrpSpPr>
            <a:grpSpLocks/>
          </p:cNvGrpSpPr>
          <p:nvPr/>
        </p:nvGrpSpPr>
        <p:grpSpPr bwMode="auto">
          <a:xfrm>
            <a:off x="558800" y="1878013"/>
            <a:ext cx="4191000" cy="3962400"/>
            <a:chOff x="280" y="1528"/>
            <a:chExt cx="2640" cy="2496"/>
          </a:xfrm>
        </p:grpSpPr>
        <p:grpSp>
          <p:nvGrpSpPr>
            <p:cNvPr id="83980" name="Group 12"/>
            <p:cNvGrpSpPr>
              <a:grpSpLocks/>
            </p:cNvGrpSpPr>
            <p:nvPr/>
          </p:nvGrpSpPr>
          <p:grpSpPr bwMode="auto">
            <a:xfrm>
              <a:off x="280" y="1528"/>
              <a:ext cx="2640" cy="2496"/>
              <a:chOff x="2448" y="1440"/>
              <a:chExt cx="2640" cy="2496"/>
            </a:xfrm>
          </p:grpSpPr>
          <p:sp>
            <p:nvSpPr>
              <p:cNvPr id="83981" name="Line 13"/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3982" name="Line 14"/>
              <p:cNvSpPr>
                <a:spLocks noChangeShapeType="1"/>
              </p:cNvSpPr>
              <p:nvPr/>
            </p:nvSpPr>
            <p:spPr bwMode="auto">
              <a:xfrm flipV="1">
                <a:off x="3408" y="1632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3983" name="Line 15"/>
              <p:cNvSpPr>
                <a:spLocks noChangeShapeType="1"/>
              </p:cNvSpPr>
              <p:nvPr/>
            </p:nvSpPr>
            <p:spPr bwMode="auto">
              <a:xfrm flipH="1">
                <a:off x="2640" y="3168"/>
                <a:ext cx="768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3984" name="Rectangle 16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83985" name="Rectangle 17"/>
              <p:cNvSpPr>
                <a:spLocks noChangeArrowheads="1"/>
              </p:cNvSpPr>
              <p:nvPr/>
            </p:nvSpPr>
            <p:spPr bwMode="auto">
              <a:xfrm>
                <a:off x="4797" y="2841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83986" name="Rectangle 18"/>
              <p:cNvSpPr>
                <a:spLocks noChangeArrowheads="1"/>
              </p:cNvSpPr>
              <p:nvPr/>
            </p:nvSpPr>
            <p:spPr bwMode="auto">
              <a:xfrm>
                <a:off x="3117" y="1440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3</a:t>
                </a:r>
              </a:p>
            </p:txBody>
          </p:sp>
        </p:grpSp>
        <p:sp>
          <p:nvSpPr>
            <p:cNvPr id="83987" name="AutoShape 19"/>
            <p:cNvSpPr>
              <a:spLocks noChangeArrowheads="1"/>
            </p:cNvSpPr>
            <p:nvPr/>
          </p:nvSpPr>
          <p:spPr bwMode="auto">
            <a:xfrm>
              <a:off x="904" y="2296"/>
              <a:ext cx="1344" cy="129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83988" name="Group 20"/>
          <p:cNvGrpSpPr>
            <a:grpSpLocks/>
          </p:cNvGrpSpPr>
          <p:nvPr/>
        </p:nvGrpSpPr>
        <p:grpSpPr bwMode="auto">
          <a:xfrm>
            <a:off x="1930400" y="2944813"/>
            <a:ext cx="1371600" cy="838200"/>
            <a:chOff x="1008" y="2064"/>
            <a:chExt cx="864" cy="528"/>
          </a:xfrm>
        </p:grpSpPr>
        <p:sp>
          <p:nvSpPr>
            <p:cNvPr id="83989" name="Oval 21"/>
            <p:cNvSpPr>
              <a:spLocks noChangeArrowheads="1"/>
            </p:cNvSpPr>
            <p:nvPr/>
          </p:nvSpPr>
          <p:spPr bwMode="auto">
            <a:xfrm>
              <a:off x="1008" y="206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3990" name="Oval 22"/>
            <p:cNvSpPr>
              <a:spLocks noChangeArrowheads="1"/>
            </p:cNvSpPr>
            <p:nvPr/>
          </p:nvSpPr>
          <p:spPr bwMode="auto">
            <a:xfrm>
              <a:off x="1680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2387600" y="37068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TW" sz="2400" baseline="-25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83992" name="Group 24"/>
          <p:cNvGrpSpPr>
            <a:grpSpLocks/>
          </p:cNvGrpSpPr>
          <p:nvPr/>
        </p:nvGrpSpPr>
        <p:grpSpPr bwMode="auto">
          <a:xfrm>
            <a:off x="5372100" y="3948113"/>
            <a:ext cx="2747963" cy="1752600"/>
            <a:chOff x="3312" y="2832"/>
            <a:chExt cx="1731" cy="1104"/>
          </a:xfrm>
        </p:grpSpPr>
        <p:sp>
          <p:nvSpPr>
            <p:cNvPr id="83993" name="Oval 25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3994" name="Rectangle 26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3995" name="Rectangle 27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3996" name="Rectangle 28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3998" name="Line 30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3999" name="Line 31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00" name="Line 32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01" name="Oval 33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4002" name="Oval 34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04" name="Line 36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07" name="Line 39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08" name="Line 40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10" name="Line 42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84011" name="Group 43"/>
          <p:cNvGrpSpPr>
            <a:grpSpLocks/>
          </p:cNvGrpSpPr>
          <p:nvPr/>
        </p:nvGrpSpPr>
        <p:grpSpPr bwMode="auto">
          <a:xfrm>
            <a:off x="5824538" y="1738313"/>
            <a:ext cx="1838325" cy="2209800"/>
            <a:chOff x="3597" y="1440"/>
            <a:chExt cx="1158" cy="1392"/>
          </a:xfrm>
        </p:grpSpPr>
        <p:sp>
          <p:nvSpPr>
            <p:cNvPr id="84012" name="Line 44"/>
            <p:cNvSpPr>
              <a:spLocks noChangeShapeType="1"/>
            </p:cNvSpPr>
            <p:nvPr/>
          </p:nvSpPr>
          <p:spPr bwMode="auto">
            <a:xfrm flipH="1">
              <a:off x="3648" y="2400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13" name="Rectangle 45"/>
            <p:cNvSpPr>
              <a:spLocks noChangeArrowheads="1"/>
            </p:cNvSpPr>
            <p:nvPr/>
          </p:nvSpPr>
          <p:spPr bwMode="auto">
            <a:xfrm>
              <a:off x="3597" y="230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 flipH="1">
              <a:off x="4179" y="158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15" name="Rectangle 47"/>
            <p:cNvSpPr>
              <a:spLocks noChangeArrowheads="1"/>
            </p:cNvSpPr>
            <p:nvPr/>
          </p:nvSpPr>
          <p:spPr bwMode="auto">
            <a:xfrm>
              <a:off x="3973" y="1440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z</a:t>
              </a:r>
              <a:endParaRPr lang="en-US" altLang="zh-TW" sz="28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4016" name="Rectangle 48"/>
            <p:cNvSpPr>
              <a:spLocks noChangeArrowheads="1"/>
            </p:cNvSpPr>
            <p:nvPr/>
          </p:nvSpPr>
          <p:spPr bwMode="auto">
            <a:xfrm>
              <a:off x="4464" y="2313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84017" name="Oval 49"/>
            <p:cNvSpPr>
              <a:spLocks noChangeArrowheads="1"/>
            </p:cNvSpPr>
            <p:nvPr/>
          </p:nvSpPr>
          <p:spPr bwMode="auto">
            <a:xfrm>
              <a:off x="3984" y="2016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4018" name="Line 50"/>
            <p:cNvSpPr>
              <a:spLocks noChangeShapeType="1"/>
            </p:cNvSpPr>
            <p:nvPr/>
          </p:nvSpPr>
          <p:spPr bwMode="auto">
            <a:xfrm flipH="1">
              <a:off x="4176" y="240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19" name="Line 51"/>
            <p:cNvSpPr>
              <a:spLocks noChangeShapeType="1"/>
            </p:cNvSpPr>
            <p:nvPr/>
          </p:nvSpPr>
          <p:spPr bwMode="auto">
            <a:xfrm>
              <a:off x="4272" y="2400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020" name="Rectangle 52"/>
            <p:cNvSpPr>
              <a:spLocks noChangeArrowheads="1"/>
            </p:cNvSpPr>
            <p:nvPr/>
          </p:nvSpPr>
          <p:spPr bwMode="auto">
            <a:xfrm>
              <a:off x="4173" y="249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4021" name="Line 53"/>
            <p:cNvSpPr>
              <a:spLocks noChangeShapeType="1"/>
            </p:cNvSpPr>
            <p:nvPr/>
          </p:nvSpPr>
          <p:spPr bwMode="auto">
            <a:xfrm flipH="1" flipV="1">
              <a:off x="4320" y="2304"/>
              <a:ext cx="14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4212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General Problem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1200150" y="2164200"/>
            <a:ext cx="4876800" cy="3733800"/>
            <a:chOff x="780" y="1804"/>
            <a:chExt cx="3072" cy="2352"/>
          </a:xfrm>
        </p:grpSpPr>
        <p:sp>
          <p:nvSpPr>
            <p:cNvPr id="84996" name="Oval 4"/>
            <p:cNvSpPr>
              <a:spLocks noChangeArrowheads="1"/>
            </p:cNvSpPr>
            <p:nvPr/>
          </p:nvSpPr>
          <p:spPr bwMode="auto">
            <a:xfrm>
              <a:off x="2892" y="24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997" name="Oval 5"/>
            <p:cNvSpPr>
              <a:spLocks noChangeArrowheads="1"/>
            </p:cNvSpPr>
            <p:nvPr/>
          </p:nvSpPr>
          <p:spPr bwMode="auto">
            <a:xfrm>
              <a:off x="3468" y="228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998" name="Oval 6"/>
            <p:cNvSpPr>
              <a:spLocks noChangeArrowheads="1"/>
            </p:cNvSpPr>
            <p:nvPr/>
          </p:nvSpPr>
          <p:spPr bwMode="auto">
            <a:xfrm>
              <a:off x="2556" y="238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4999" name="Oval 7"/>
            <p:cNvSpPr>
              <a:spLocks noChangeArrowheads="1"/>
            </p:cNvSpPr>
            <p:nvPr/>
          </p:nvSpPr>
          <p:spPr bwMode="auto">
            <a:xfrm>
              <a:off x="3036" y="281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00" name="Oval 8"/>
            <p:cNvSpPr>
              <a:spLocks noChangeArrowheads="1"/>
            </p:cNvSpPr>
            <p:nvPr/>
          </p:nvSpPr>
          <p:spPr bwMode="auto">
            <a:xfrm>
              <a:off x="2748" y="36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1308" y="18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1500" y="194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780" y="18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3132" y="396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1068" y="22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1596" y="228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3180" y="358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3660" y="382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1809750" y="1707000"/>
            <a:ext cx="6324600" cy="3505200"/>
            <a:chOff x="1164" y="1516"/>
            <a:chExt cx="3984" cy="2208"/>
          </a:xfrm>
        </p:grpSpPr>
        <p:grpSp>
          <p:nvGrpSpPr>
            <p:cNvPr id="85010" name="Group 18"/>
            <p:cNvGrpSpPr>
              <a:grpSpLocks/>
            </p:cNvGrpSpPr>
            <p:nvPr/>
          </p:nvGrpSpPr>
          <p:grpSpPr bwMode="auto">
            <a:xfrm>
              <a:off x="2028" y="1900"/>
              <a:ext cx="192" cy="192"/>
              <a:chOff x="1296" y="2784"/>
              <a:chExt cx="192" cy="192"/>
            </a:xfrm>
          </p:grpSpPr>
          <p:sp>
            <p:nvSpPr>
              <p:cNvPr id="85011" name="Line 1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12" name="Line 2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13" name="Group 21"/>
            <p:cNvGrpSpPr>
              <a:grpSpLocks/>
            </p:cNvGrpSpPr>
            <p:nvPr/>
          </p:nvGrpSpPr>
          <p:grpSpPr bwMode="auto">
            <a:xfrm>
              <a:off x="1836" y="3148"/>
              <a:ext cx="192" cy="192"/>
              <a:chOff x="1296" y="2784"/>
              <a:chExt cx="192" cy="192"/>
            </a:xfrm>
          </p:grpSpPr>
          <p:sp>
            <p:nvSpPr>
              <p:cNvPr id="85014" name="Line 2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15" name="Line 2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16" name="Group 24"/>
            <p:cNvGrpSpPr>
              <a:grpSpLocks/>
            </p:cNvGrpSpPr>
            <p:nvPr/>
          </p:nvGrpSpPr>
          <p:grpSpPr bwMode="auto">
            <a:xfrm>
              <a:off x="1932" y="2716"/>
              <a:ext cx="192" cy="192"/>
              <a:chOff x="1296" y="2784"/>
              <a:chExt cx="192" cy="192"/>
            </a:xfrm>
          </p:grpSpPr>
          <p:sp>
            <p:nvSpPr>
              <p:cNvPr id="85017" name="Line 2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18" name="Line 2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19" name="Group 27"/>
            <p:cNvGrpSpPr>
              <a:grpSpLocks/>
            </p:cNvGrpSpPr>
            <p:nvPr/>
          </p:nvGrpSpPr>
          <p:grpSpPr bwMode="auto">
            <a:xfrm>
              <a:off x="2892" y="1660"/>
              <a:ext cx="192" cy="192"/>
              <a:chOff x="1296" y="2784"/>
              <a:chExt cx="192" cy="192"/>
            </a:xfrm>
          </p:grpSpPr>
          <p:sp>
            <p:nvSpPr>
              <p:cNvPr id="85020" name="Line 2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21" name="Line 2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22" name="Group 30"/>
            <p:cNvGrpSpPr>
              <a:grpSpLocks/>
            </p:cNvGrpSpPr>
            <p:nvPr/>
          </p:nvGrpSpPr>
          <p:grpSpPr bwMode="auto">
            <a:xfrm>
              <a:off x="3756" y="1756"/>
              <a:ext cx="192" cy="192"/>
              <a:chOff x="1296" y="2784"/>
              <a:chExt cx="192" cy="192"/>
            </a:xfrm>
          </p:grpSpPr>
          <p:sp>
            <p:nvSpPr>
              <p:cNvPr id="85023" name="Line 3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24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25" name="Group 33"/>
            <p:cNvGrpSpPr>
              <a:grpSpLocks/>
            </p:cNvGrpSpPr>
            <p:nvPr/>
          </p:nvGrpSpPr>
          <p:grpSpPr bwMode="auto">
            <a:xfrm>
              <a:off x="4956" y="2284"/>
              <a:ext cx="192" cy="192"/>
              <a:chOff x="1296" y="2784"/>
              <a:chExt cx="192" cy="192"/>
            </a:xfrm>
          </p:grpSpPr>
          <p:sp>
            <p:nvSpPr>
              <p:cNvPr id="85026" name="Line 3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27" name="Line 3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28" name="Group 36"/>
            <p:cNvGrpSpPr>
              <a:grpSpLocks/>
            </p:cNvGrpSpPr>
            <p:nvPr/>
          </p:nvGrpSpPr>
          <p:grpSpPr bwMode="auto">
            <a:xfrm>
              <a:off x="4188" y="2668"/>
              <a:ext cx="192" cy="192"/>
              <a:chOff x="1296" y="2784"/>
              <a:chExt cx="192" cy="192"/>
            </a:xfrm>
          </p:grpSpPr>
          <p:sp>
            <p:nvSpPr>
              <p:cNvPr id="85029" name="Line 3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30" name="Line 3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31" name="Group 39"/>
            <p:cNvGrpSpPr>
              <a:grpSpLocks/>
            </p:cNvGrpSpPr>
            <p:nvPr/>
          </p:nvGrpSpPr>
          <p:grpSpPr bwMode="auto">
            <a:xfrm>
              <a:off x="3420" y="3292"/>
              <a:ext cx="192" cy="192"/>
              <a:chOff x="1296" y="2784"/>
              <a:chExt cx="192" cy="192"/>
            </a:xfrm>
          </p:grpSpPr>
          <p:sp>
            <p:nvSpPr>
              <p:cNvPr id="85032" name="Line 4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33" name="Line 4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34" name="Group 42"/>
            <p:cNvGrpSpPr>
              <a:grpSpLocks/>
            </p:cNvGrpSpPr>
            <p:nvPr/>
          </p:nvGrpSpPr>
          <p:grpSpPr bwMode="auto">
            <a:xfrm>
              <a:off x="3852" y="2860"/>
              <a:ext cx="192" cy="192"/>
              <a:chOff x="1296" y="2784"/>
              <a:chExt cx="192" cy="192"/>
            </a:xfrm>
          </p:grpSpPr>
          <p:sp>
            <p:nvSpPr>
              <p:cNvPr id="85035" name="Line 4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36" name="Line 4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37" name="Group 45"/>
            <p:cNvGrpSpPr>
              <a:grpSpLocks/>
            </p:cNvGrpSpPr>
            <p:nvPr/>
          </p:nvGrpSpPr>
          <p:grpSpPr bwMode="auto">
            <a:xfrm>
              <a:off x="4572" y="1516"/>
              <a:ext cx="192" cy="192"/>
              <a:chOff x="1296" y="2784"/>
              <a:chExt cx="192" cy="192"/>
            </a:xfrm>
          </p:grpSpPr>
          <p:sp>
            <p:nvSpPr>
              <p:cNvPr id="85038" name="Line 4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39" name="Line 4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40" name="Group 48"/>
            <p:cNvGrpSpPr>
              <a:grpSpLocks/>
            </p:cNvGrpSpPr>
            <p:nvPr/>
          </p:nvGrpSpPr>
          <p:grpSpPr bwMode="auto">
            <a:xfrm>
              <a:off x="2604" y="3052"/>
              <a:ext cx="192" cy="192"/>
              <a:chOff x="1296" y="2784"/>
              <a:chExt cx="192" cy="192"/>
            </a:xfrm>
          </p:grpSpPr>
          <p:sp>
            <p:nvSpPr>
              <p:cNvPr id="85041" name="Line 4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42" name="Line 5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43" name="Group 51"/>
            <p:cNvGrpSpPr>
              <a:grpSpLocks/>
            </p:cNvGrpSpPr>
            <p:nvPr/>
          </p:nvGrpSpPr>
          <p:grpSpPr bwMode="auto">
            <a:xfrm>
              <a:off x="2988" y="2044"/>
              <a:ext cx="192" cy="192"/>
              <a:chOff x="1296" y="2784"/>
              <a:chExt cx="192" cy="192"/>
            </a:xfrm>
          </p:grpSpPr>
          <p:sp>
            <p:nvSpPr>
              <p:cNvPr id="85044" name="Line 5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45" name="Line 5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46" name="Group 54"/>
            <p:cNvGrpSpPr>
              <a:grpSpLocks/>
            </p:cNvGrpSpPr>
            <p:nvPr/>
          </p:nvGrpSpPr>
          <p:grpSpPr bwMode="auto">
            <a:xfrm>
              <a:off x="2364" y="3532"/>
              <a:ext cx="192" cy="192"/>
              <a:chOff x="1296" y="2784"/>
              <a:chExt cx="192" cy="192"/>
            </a:xfrm>
          </p:grpSpPr>
          <p:sp>
            <p:nvSpPr>
              <p:cNvPr id="85047" name="Line 5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48" name="Line 5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49" name="Group 57"/>
            <p:cNvGrpSpPr>
              <a:grpSpLocks/>
            </p:cNvGrpSpPr>
            <p:nvPr/>
          </p:nvGrpSpPr>
          <p:grpSpPr bwMode="auto">
            <a:xfrm>
              <a:off x="4476" y="2044"/>
              <a:ext cx="192" cy="192"/>
              <a:chOff x="1296" y="2784"/>
              <a:chExt cx="192" cy="192"/>
            </a:xfrm>
          </p:grpSpPr>
          <p:sp>
            <p:nvSpPr>
              <p:cNvPr id="85050" name="Line 5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51" name="Line 5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52" name="Group 60"/>
            <p:cNvGrpSpPr>
              <a:grpSpLocks/>
            </p:cNvGrpSpPr>
            <p:nvPr/>
          </p:nvGrpSpPr>
          <p:grpSpPr bwMode="auto">
            <a:xfrm>
              <a:off x="3996" y="2140"/>
              <a:ext cx="192" cy="192"/>
              <a:chOff x="1296" y="2784"/>
              <a:chExt cx="192" cy="192"/>
            </a:xfrm>
          </p:grpSpPr>
          <p:sp>
            <p:nvSpPr>
              <p:cNvPr id="85053" name="Line 6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54" name="Line 6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5055" name="Group 63"/>
            <p:cNvGrpSpPr>
              <a:grpSpLocks/>
            </p:cNvGrpSpPr>
            <p:nvPr/>
          </p:nvGrpSpPr>
          <p:grpSpPr bwMode="auto">
            <a:xfrm>
              <a:off x="1164" y="3052"/>
              <a:ext cx="192" cy="192"/>
              <a:chOff x="1296" y="2784"/>
              <a:chExt cx="192" cy="192"/>
            </a:xfrm>
          </p:grpSpPr>
          <p:sp>
            <p:nvSpPr>
              <p:cNvPr id="85056" name="Line 6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57" name="Line 6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4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6000"/>
              <a:t>General Problem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1123950" y="1835150"/>
            <a:ext cx="6934200" cy="4191000"/>
            <a:chOff x="672" y="1440"/>
            <a:chExt cx="4368" cy="2640"/>
          </a:xfrm>
        </p:grpSpPr>
        <p:grpSp>
          <p:nvGrpSpPr>
            <p:cNvPr id="86020" name="Group 4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86021" name="Line 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22" name="Line 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23" name="Group 7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86024" name="Line 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25" name="Line 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6026" name="Oval 10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6027" name="Oval 11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6028" name="Group 12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86029" name="Line 1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30" name="Line 1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31" name="Group 15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86032" name="Line 1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33" name="Line 1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34" name="Group 18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86035" name="Line 1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36" name="Line 2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37" name="Group 21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86038" name="Line 2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39" name="Line 2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40" name="Group 24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86041" name="Line 2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42" name="Line 2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43" name="Group 27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86044" name="Line 2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45" name="Line 2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46" name="Group 30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86047" name="Line 3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48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6050" name="Oval 34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6051" name="Oval 35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6052" name="Oval 36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6053" name="Oval 37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6055" name="Group 39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86056" name="Line 4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57" name="Line 4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6059" name="Group 43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86060" name="Line 4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61" name="Line 4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6063" name="Oval 47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6064" name="Oval 48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6065" name="Group 49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86066" name="Line 5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67" name="Line 5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68" name="Group 52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86069" name="Line 5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70" name="Line 5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6072" name="Group 56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86073" name="Line 5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74" name="Line 5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75" name="Group 59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86076" name="Line 6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77" name="Line 6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6078" name="Group 62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86079" name="Line 6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080" name="Line 6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86081" name="Freeform 65"/>
          <p:cNvSpPr>
            <a:spLocks/>
          </p:cNvSpPr>
          <p:nvPr/>
        </p:nvSpPr>
        <p:spPr bwMode="auto">
          <a:xfrm>
            <a:off x="785813" y="1670050"/>
            <a:ext cx="5930900" cy="4572000"/>
          </a:xfrm>
          <a:custGeom>
            <a:avLst/>
            <a:gdLst>
              <a:gd name="T0" fmla="*/ 0 w 3736"/>
              <a:gd name="T1" fmla="*/ 1248 h 2880"/>
              <a:gd name="T2" fmla="*/ 1392 w 3736"/>
              <a:gd name="T3" fmla="*/ 1104 h 2880"/>
              <a:gd name="T4" fmla="*/ 2304 w 3736"/>
              <a:gd name="T5" fmla="*/ 1440 h 2880"/>
              <a:gd name="T6" fmla="*/ 2304 w 3736"/>
              <a:gd name="T7" fmla="*/ 2112 h 2880"/>
              <a:gd name="T8" fmla="*/ 2016 w 3736"/>
              <a:gd name="T9" fmla="*/ 2448 h 2880"/>
              <a:gd name="T10" fmla="*/ 2544 w 3736"/>
              <a:gd name="T11" fmla="*/ 2832 h 2880"/>
              <a:gd name="T12" fmla="*/ 3360 w 3736"/>
              <a:gd name="T13" fmla="*/ 2736 h 2880"/>
              <a:gd name="T14" fmla="*/ 3696 w 3736"/>
              <a:gd name="T15" fmla="*/ 2016 h 2880"/>
              <a:gd name="T16" fmla="*/ 3120 w 3736"/>
              <a:gd name="T17" fmla="*/ 2112 h 2880"/>
              <a:gd name="T18" fmla="*/ 2784 w 3736"/>
              <a:gd name="T19" fmla="*/ 1920 h 2880"/>
              <a:gd name="T20" fmla="*/ 3168 w 3736"/>
              <a:gd name="T21" fmla="*/ 1296 h 2880"/>
              <a:gd name="T22" fmla="*/ 3408 w 3736"/>
              <a:gd name="T23" fmla="*/ 672 h 2880"/>
              <a:gd name="T24" fmla="*/ 2736 w 3736"/>
              <a:gd name="T25" fmla="*/ 912 h 2880"/>
              <a:gd name="T26" fmla="*/ 2496 w 3736"/>
              <a:gd name="T27" fmla="*/ 864 h 2880"/>
              <a:gd name="T28" fmla="*/ 1776 w 3736"/>
              <a:gd name="T29" fmla="*/ 720 h 2880"/>
              <a:gd name="T30" fmla="*/ 1248 w 3736"/>
              <a:gd name="T31" fmla="*/ 480 h 2880"/>
              <a:gd name="T32" fmla="*/ 864 w 3736"/>
              <a:gd name="T33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6" h="2880">
                <a:moveTo>
                  <a:pt x="0" y="1248"/>
                </a:moveTo>
                <a:cubicBezTo>
                  <a:pt x="504" y="1160"/>
                  <a:pt x="1008" y="1072"/>
                  <a:pt x="1392" y="1104"/>
                </a:cubicBezTo>
                <a:cubicBezTo>
                  <a:pt x="1776" y="1136"/>
                  <a:pt x="2152" y="1272"/>
                  <a:pt x="2304" y="1440"/>
                </a:cubicBezTo>
                <a:cubicBezTo>
                  <a:pt x="2456" y="1608"/>
                  <a:pt x="2352" y="1944"/>
                  <a:pt x="2304" y="2112"/>
                </a:cubicBezTo>
                <a:cubicBezTo>
                  <a:pt x="2256" y="2280"/>
                  <a:pt x="1976" y="2328"/>
                  <a:pt x="2016" y="2448"/>
                </a:cubicBezTo>
                <a:cubicBezTo>
                  <a:pt x="2056" y="2568"/>
                  <a:pt x="2320" y="2784"/>
                  <a:pt x="2544" y="2832"/>
                </a:cubicBezTo>
                <a:cubicBezTo>
                  <a:pt x="2768" y="2880"/>
                  <a:pt x="3168" y="2872"/>
                  <a:pt x="3360" y="2736"/>
                </a:cubicBezTo>
                <a:cubicBezTo>
                  <a:pt x="3552" y="2600"/>
                  <a:pt x="3736" y="2120"/>
                  <a:pt x="3696" y="2016"/>
                </a:cubicBezTo>
                <a:cubicBezTo>
                  <a:pt x="3656" y="1912"/>
                  <a:pt x="3272" y="2128"/>
                  <a:pt x="3120" y="2112"/>
                </a:cubicBezTo>
                <a:cubicBezTo>
                  <a:pt x="2968" y="2096"/>
                  <a:pt x="2776" y="2056"/>
                  <a:pt x="2784" y="1920"/>
                </a:cubicBezTo>
                <a:cubicBezTo>
                  <a:pt x="2792" y="1784"/>
                  <a:pt x="3064" y="1504"/>
                  <a:pt x="3168" y="1296"/>
                </a:cubicBezTo>
                <a:cubicBezTo>
                  <a:pt x="3272" y="1088"/>
                  <a:pt x="3480" y="736"/>
                  <a:pt x="3408" y="672"/>
                </a:cubicBezTo>
                <a:cubicBezTo>
                  <a:pt x="3336" y="608"/>
                  <a:pt x="2888" y="880"/>
                  <a:pt x="2736" y="912"/>
                </a:cubicBezTo>
                <a:cubicBezTo>
                  <a:pt x="2584" y="944"/>
                  <a:pt x="2656" y="896"/>
                  <a:pt x="2496" y="864"/>
                </a:cubicBezTo>
                <a:cubicBezTo>
                  <a:pt x="2336" y="832"/>
                  <a:pt x="1984" y="784"/>
                  <a:pt x="1776" y="720"/>
                </a:cubicBezTo>
                <a:cubicBezTo>
                  <a:pt x="1568" y="656"/>
                  <a:pt x="1400" y="600"/>
                  <a:pt x="1248" y="480"/>
                </a:cubicBezTo>
                <a:cubicBezTo>
                  <a:pt x="1096" y="360"/>
                  <a:pt x="980" y="180"/>
                  <a:pt x="864" y="0"/>
                </a:cubicBezTo>
              </a:path>
            </a:pathLst>
          </a:custGeom>
          <a:noFill/>
          <a:ln w="38100" cmpd="sng">
            <a:solidFill>
              <a:srgbClr val="0066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Hyperspace Partition</a:t>
            </a:r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1238250" y="1949450"/>
            <a:ext cx="6934200" cy="4191000"/>
            <a:chOff x="672" y="1440"/>
            <a:chExt cx="4368" cy="2640"/>
          </a:xfrm>
        </p:grpSpPr>
        <p:grpSp>
          <p:nvGrpSpPr>
            <p:cNvPr id="87044" name="Group 4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87045" name="Line 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46" name="Line 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047" name="Group 7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87048" name="Line 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49" name="Line 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7050" name="Oval 10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051" name="Oval 11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7052" name="Group 12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87053" name="Line 1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54" name="Line 1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055" name="Group 15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87056" name="Line 1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57" name="Line 1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058" name="Group 18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87059" name="Line 1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60" name="Line 2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061" name="Group 21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87062" name="Line 2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63" name="Line 2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064" name="Group 24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87065" name="Line 2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66" name="Line 2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067" name="Group 27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87068" name="Line 2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69" name="Line 2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070" name="Group 30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87071" name="Line 3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72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7073" name="Oval 33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7079" name="Group 39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87080" name="Line 4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81" name="Line 4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7083" name="Group 43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87084" name="Line 4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85" name="Line 4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7086" name="Oval 46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087" name="Oval 47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088" name="Oval 48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7089" name="Group 49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87090" name="Line 5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91" name="Line 5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092" name="Group 52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87093" name="Line 5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94" name="Line 5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7095" name="Oval 55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7096" name="Group 56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87097" name="Line 5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098" name="Line 5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099" name="Group 59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87100" name="Line 6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101" name="Line 6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7102" name="Group 62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87103" name="Line 6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7104" name="Line 6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grpSp>
        <p:nvGrpSpPr>
          <p:cNvPr id="87105" name="Group 65"/>
          <p:cNvGrpSpPr>
            <a:grpSpLocks/>
          </p:cNvGrpSpPr>
          <p:nvPr/>
        </p:nvGrpSpPr>
        <p:grpSpPr bwMode="auto">
          <a:xfrm>
            <a:off x="1871663" y="2217738"/>
            <a:ext cx="7237412" cy="1447800"/>
            <a:chOff x="1056" y="1632"/>
            <a:chExt cx="4559" cy="912"/>
          </a:xfrm>
        </p:grpSpPr>
        <p:sp>
          <p:nvSpPr>
            <p:cNvPr id="87106" name="Line 66"/>
            <p:cNvSpPr>
              <a:spLocks noChangeShapeType="1"/>
            </p:cNvSpPr>
            <p:nvPr/>
          </p:nvSpPr>
          <p:spPr bwMode="auto">
            <a:xfrm flipV="1">
              <a:off x="1056" y="1824"/>
              <a:ext cx="4272" cy="72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107" name="Rectangle 67"/>
            <p:cNvSpPr>
              <a:spLocks noChangeArrowheads="1"/>
            </p:cNvSpPr>
            <p:nvPr/>
          </p:nvSpPr>
          <p:spPr bwMode="auto">
            <a:xfrm>
              <a:off x="5328" y="16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7108" name="Group 68"/>
          <p:cNvGrpSpPr>
            <a:grpSpLocks/>
          </p:cNvGrpSpPr>
          <p:nvPr/>
        </p:nvGrpSpPr>
        <p:grpSpPr bwMode="auto">
          <a:xfrm>
            <a:off x="2024063" y="2065338"/>
            <a:ext cx="5027612" cy="3962400"/>
            <a:chOff x="1152" y="1536"/>
            <a:chExt cx="3167" cy="2496"/>
          </a:xfrm>
        </p:grpSpPr>
        <p:sp>
          <p:nvSpPr>
            <p:cNvPr id="87109" name="Line 69"/>
            <p:cNvSpPr>
              <a:spLocks noChangeShapeType="1"/>
            </p:cNvSpPr>
            <p:nvPr/>
          </p:nvSpPr>
          <p:spPr bwMode="auto">
            <a:xfrm>
              <a:off x="1152" y="1536"/>
              <a:ext cx="2832" cy="235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110" name="Rectangle 70"/>
            <p:cNvSpPr>
              <a:spLocks noChangeArrowheads="1"/>
            </p:cNvSpPr>
            <p:nvPr/>
          </p:nvSpPr>
          <p:spPr bwMode="auto">
            <a:xfrm>
              <a:off x="4032" y="374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7111" name="Group 71"/>
          <p:cNvGrpSpPr>
            <a:grpSpLocks/>
          </p:cNvGrpSpPr>
          <p:nvPr/>
        </p:nvGrpSpPr>
        <p:grpSpPr bwMode="auto">
          <a:xfrm>
            <a:off x="3700463" y="1793875"/>
            <a:ext cx="3429000" cy="4233863"/>
            <a:chOff x="2331" y="1418"/>
            <a:chExt cx="2160" cy="2667"/>
          </a:xfrm>
        </p:grpSpPr>
        <p:sp>
          <p:nvSpPr>
            <p:cNvPr id="87112" name="Line 72"/>
            <p:cNvSpPr>
              <a:spLocks noChangeShapeType="1"/>
            </p:cNvSpPr>
            <p:nvPr/>
          </p:nvSpPr>
          <p:spPr bwMode="auto">
            <a:xfrm flipV="1">
              <a:off x="2331" y="1541"/>
              <a:ext cx="2160" cy="254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113" name="Rectangle 73"/>
            <p:cNvSpPr>
              <a:spLocks noChangeArrowheads="1"/>
            </p:cNvSpPr>
            <p:nvPr/>
          </p:nvSpPr>
          <p:spPr bwMode="auto">
            <a:xfrm>
              <a:off x="4090" y="141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7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6000"/>
              <a:t>Region Encoding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1238250" y="2406650"/>
            <a:ext cx="6934200" cy="4191000"/>
            <a:chOff x="672" y="1440"/>
            <a:chExt cx="4368" cy="2640"/>
          </a:xfrm>
        </p:grpSpPr>
        <p:grpSp>
          <p:nvGrpSpPr>
            <p:cNvPr id="88068" name="Group 4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88069" name="Line 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070" name="Line 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071" name="Group 7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88072" name="Line 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073" name="Line 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8074" name="Oval 10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8076" name="Group 12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88077" name="Line 1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078" name="Line 1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079" name="Group 15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88080" name="Line 1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081" name="Line 1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082" name="Group 18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88083" name="Line 1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084" name="Line 2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085" name="Group 21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88086" name="Line 2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087" name="Line 2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088" name="Group 24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88089" name="Line 2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090" name="Line 2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091" name="Group 27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88092" name="Line 2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093" name="Line 2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094" name="Group 30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88095" name="Line 3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096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8097" name="Oval 33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098" name="Oval 34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099" name="Oval 35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100" name="Oval 36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101" name="Oval 37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102" name="Oval 38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8103" name="Group 39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88104" name="Line 4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105" name="Line 4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8106" name="Oval 42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8107" name="Group 43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88108" name="Line 4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109" name="Line 4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8110" name="Oval 46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111" name="Oval 47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112" name="Oval 48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8113" name="Group 49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88114" name="Line 5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115" name="Line 5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116" name="Group 52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88117" name="Line 5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118" name="Line 5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8119" name="Oval 55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8120" name="Group 56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88121" name="Line 5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122" name="Line 5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123" name="Group 59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88124" name="Line 6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125" name="Line 6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8126" name="Group 62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88127" name="Line 6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128" name="Line 6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88129" name="Text Box 65"/>
          <p:cNvSpPr txBox="1">
            <a:spLocks noChangeArrowheads="1"/>
          </p:cNvSpPr>
          <p:nvPr/>
        </p:nvSpPr>
        <p:spPr bwMode="auto">
          <a:xfrm>
            <a:off x="6672263" y="4503738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101</a:t>
            </a:r>
          </a:p>
        </p:txBody>
      </p:sp>
      <p:grpSp>
        <p:nvGrpSpPr>
          <p:cNvPr id="88130" name="Group 66"/>
          <p:cNvGrpSpPr>
            <a:grpSpLocks/>
          </p:cNvGrpSpPr>
          <p:nvPr/>
        </p:nvGrpSpPr>
        <p:grpSpPr bwMode="auto">
          <a:xfrm>
            <a:off x="1871663" y="2674938"/>
            <a:ext cx="7237412" cy="1447800"/>
            <a:chOff x="1056" y="1632"/>
            <a:chExt cx="4559" cy="912"/>
          </a:xfrm>
        </p:grpSpPr>
        <p:sp>
          <p:nvSpPr>
            <p:cNvPr id="88131" name="Line 67"/>
            <p:cNvSpPr>
              <a:spLocks noChangeShapeType="1"/>
            </p:cNvSpPr>
            <p:nvPr/>
          </p:nvSpPr>
          <p:spPr bwMode="auto">
            <a:xfrm flipV="1">
              <a:off x="1056" y="1824"/>
              <a:ext cx="4272" cy="72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132" name="Rectangle 68"/>
            <p:cNvSpPr>
              <a:spLocks noChangeArrowheads="1"/>
            </p:cNvSpPr>
            <p:nvPr/>
          </p:nvSpPr>
          <p:spPr bwMode="auto">
            <a:xfrm>
              <a:off x="5328" y="16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8133" name="Group 69"/>
          <p:cNvGrpSpPr>
            <a:grpSpLocks/>
          </p:cNvGrpSpPr>
          <p:nvPr/>
        </p:nvGrpSpPr>
        <p:grpSpPr bwMode="auto">
          <a:xfrm>
            <a:off x="2024063" y="2522538"/>
            <a:ext cx="5027612" cy="3962400"/>
            <a:chOff x="1152" y="1536"/>
            <a:chExt cx="3167" cy="2496"/>
          </a:xfrm>
        </p:grpSpPr>
        <p:sp>
          <p:nvSpPr>
            <p:cNvPr id="88134" name="Line 70"/>
            <p:cNvSpPr>
              <a:spLocks noChangeShapeType="1"/>
            </p:cNvSpPr>
            <p:nvPr/>
          </p:nvSpPr>
          <p:spPr bwMode="auto">
            <a:xfrm>
              <a:off x="1152" y="1536"/>
              <a:ext cx="2832" cy="235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135" name="Rectangle 71"/>
            <p:cNvSpPr>
              <a:spLocks noChangeArrowheads="1"/>
            </p:cNvSpPr>
            <p:nvPr/>
          </p:nvSpPr>
          <p:spPr bwMode="auto">
            <a:xfrm>
              <a:off x="4032" y="374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8136" name="Group 72"/>
          <p:cNvGrpSpPr>
            <a:grpSpLocks/>
          </p:cNvGrpSpPr>
          <p:nvPr/>
        </p:nvGrpSpPr>
        <p:grpSpPr bwMode="auto">
          <a:xfrm>
            <a:off x="3700463" y="2251075"/>
            <a:ext cx="3429000" cy="4233863"/>
            <a:chOff x="2331" y="1418"/>
            <a:chExt cx="2160" cy="2667"/>
          </a:xfrm>
        </p:grpSpPr>
        <p:sp>
          <p:nvSpPr>
            <p:cNvPr id="88137" name="Line 73"/>
            <p:cNvSpPr>
              <a:spLocks noChangeShapeType="1"/>
            </p:cNvSpPr>
            <p:nvPr/>
          </p:nvSpPr>
          <p:spPr bwMode="auto">
            <a:xfrm flipV="1">
              <a:off x="2331" y="1541"/>
              <a:ext cx="2160" cy="254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8138" name="Rectangle 74"/>
            <p:cNvSpPr>
              <a:spLocks noChangeArrowheads="1"/>
            </p:cNvSpPr>
            <p:nvPr/>
          </p:nvSpPr>
          <p:spPr bwMode="auto">
            <a:xfrm>
              <a:off x="4090" y="141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8139" name="Text Box 75"/>
          <p:cNvSpPr txBox="1">
            <a:spLocks noChangeArrowheads="1"/>
          </p:cNvSpPr>
          <p:nvPr/>
        </p:nvSpPr>
        <p:spPr bwMode="auto">
          <a:xfrm>
            <a:off x="7662863" y="2065338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001</a:t>
            </a:r>
          </a:p>
        </p:txBody>
      </p: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5072063" y="2141538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000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728663" y="3132138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010</a:t>
            </a:r>
          </a:p>
        </p:txBody>
      </p:sp>
      <p:sp>
        <p:nvSpPr>
          <p:cNvPr id="88142" name="Text Box 78"/>
          <p:cNvSpPr txBox="1">
            <a:spLocks noChangeArrowheads="1"/>
          </p:cNvSpPr>
          <p:nvPr/>
        </p:nvSpPr>
        <p:spPr bwMode="auto">
          <a:xfrm>
            <a:off x="2024063" y="5341938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110</a:t>
            </a:r>
          </a:p>
        </p:txBody>
      </p:sp>
      <p:sp>
        <p:nvSpPr>
          <p:cNvPr id="88143" name="Text Box 79"/>
          <p:cNvSpPr txBox="1">
            <a:spLocks noChangeArrowheads="1"/>
          </p:cNvSpPr>
          <p:nvPr/>
        </p:nvSpPr>
        <p:spPr bwMode="auto">
          <a:xfrm>
            <a:off x="5376863" y="6103938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111</a:t>
            </a:r>
          </a:p>
        </p:txBody>
      </p:sp>
      <p:sp>
        <p:nvSpPr>
          <p:cNvPr id="88144" name="Text Box 80"/>
          <p:cNvSpPr txBox="1">
            <a:spLocks noChangeArrowheads="1"/>
          </p:cNvSpPr>
          <p:nvPr/>
        </p:nvSpPr>
        <p:spPr bwMode="auto">
          <a:xfrm>
            <a:off x="4691063" y="3741738"/>
            <a:ext cx="727075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985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8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nimBg="1"/>
      <p:bldP spid="88129" grpId="0" animBg="1" autoUpdateAnimBg="0"/>
      <p:bldP spid="88139" grpId="0" animBg="1" autoUpdateAnimBg="0"/>
      <p:bldP spid="88140" grpId="0" animBg="1" autoUpdateAnimBg="0"/>
      <p:bldP spid="88141" grpId="0" animBg="1" autoUpdateAnimBg="0"/>
      <p:bldP spid="88142" grpId="0" animBg="1" autoUpdateAnimBg="0"/>
      <p:bldP spid="88143" grpId="0" animBg="1" autoUpdateAnimBg="0"/>
      <p:bldP spid="8814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4000"/>
              <a:t>Hyperspace Partition &amp; </a:t>
            </a:r>
            <a:br>
              <a:rPr lang="en-US" altLang="zh-TW" sz="4000"/>
            </a:br>
            <a:r>
              <a:rPr lang="en-US" altLang="zh-TW" sz="4000"/>
              <a:t>Region Encoding Layer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5181600" y="4114800"/>
            <a:ext cx="3648075" cy="2198688"/>
            <a:chOff x="336" y="1362"/>
            <a:chExt cx="5471" cy="3060"/>
          </a:xfrm>
        </p:grpSpPr>
        <p:grpSp>
          <p:nvGrpSpPr>
            <p:cNvPr id="89092" name="Group 4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89093" name="Line 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094" name="Line 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095" name="Group 7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89096" name="Line 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097" name="Line 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9098" name="Oval 10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099" name="Oval 11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9100" name="Group 12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89101" name="Line 1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02" name="Line 1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103" name="Group 15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89104" name="Line 1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05" name="Line 1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106" name="Group 18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89107" name="Line 1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08" name="Line 2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109" name="Group 21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89110" name="Line 2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11" name="Line 2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112" name="Group 24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89113" name="Line 2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14" name="Line 2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115" name="Group 27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89116" name="Line 2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17" name="Line 2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118" name="Group 30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89119" name="Line 3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20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9127" name="Group 39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89128" name="Line 4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29" name="Line 4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9130" name="Oval 42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9131" name="Group 43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89132" name="Line 4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33" name="Line 4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9134" name="Oval 46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35" name="Oval 47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36" name="Oval 48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9137" name="Group 49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89138" name="Line 5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39" name="Line 5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140" name="Group 52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89141" name="Line 5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42" name="Line 5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9143" name="Oval 55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9144" name="Group 56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89145" name="Line 5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46" name="Line 5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147" name="Group 59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89148" name="Line 6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49" name="Line 6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9150" name="Group 62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89151" name="Line 6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52" name="Line 6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9153" name="Text Box 65"/>
            <p:cNvSpPr txBox="1">
              <a:spLocks noChangeArrowheads="1"/>
            </p:cNvSpPr>
            <p:nvPr/>
          </p:nvSpPr>
          <p:spPr bwMode="auto">
            <a:xfrm>
              <a:off x="4081" y="2975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89154" name="Group 66"/>
            <p:cNvGrpSpPr>
              <a:grpSpLocks/>
            </p:cNvGrpSpPr>
            <p:nvPr/>
          </p:nvGrpSpPr>
          <p:grpSpPr bwMode="auto">
            <a:xfrm>
              <a:off x="1056" y="1793"/>
              <a:ext cx="4751" cy="751"/>
              <a:chOff x="1056" y="1793"/>
              <a:chExt cx="4751" cy="751"/>
            </a:xfrm>
          </p:grpSpPr>
          <p:sp>
            <p:nvSpPr>
              <p:cNvPr id="89155" name="Line 67"/>
              <p:cNvSpPr>
                <a:spLocks noChangeShapeType="1"/>
              </p:cNvSpPr>
              <p:nvPr/>
            </p:nvSpPr>
            <p:spPr bwMode="auto">
              <a:xfrm flipV="1">
                <a:off x="1056" y="1824"/>
                <a:ext cx="42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56" name="Rectangle 68"/>
              <p:cNvSpPr>
                <a:spLocks noChangeArrowheads="1"/>
              </p:cNvSpPr>
              <p:nvPr/>
            </p:nvSpPr>
            <p:spPr bwMode="auto">
              <a:xfrm>
                <a:off x="5328" y="1793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89157" name="Group 69"/>
            <p:cNvGrpSpPr>
              <a:grpSpLocks/>
            </p:cNvGrpSpPr>
            <p:nvPr/>
          </p:nvGrpSpPr>
          <p:grpSpPr bwMode="auto">
            <a:xfrm>
              <a:off x="1152" y="1536"/>
              <a:ext cx="3357" cy="2753"/>
              <a:chOff x="1152" y="1536"/>
              <a:chExt cx="3357" cy="2753"/>
            </a:xfrm>
          </p:grpSpPr>
          <p:sp>
            <p:nvSpPr>
              <p:cNvPr id="89158" name="Line 7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832" cy="23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59" name="Rectangle 71"/>
              <p:cNvSpPr>
                <a:spLocks noChangeArrowheads="1"/>
              </p:cNvSpPr>
              <p:nvPr/>
            </p:nvSpPr>
            <p:spPr bwMode="auto">
              <a:xfrm>
                <a:off x="4031" y="3907"/>
                <a:ext cx="478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9160" name="Group 72"/>
            <p:cNvGrpSpPr>
              <a:grpSpLocks/>
            </p:cNvGrpSpPr>
            <p:nvPr/>
          </p:nvGrpSpPr>
          <p:grpSpPr bwMode="auto">
            <a:xfrm>
              <a:off x="2208" y="1362"/>
              <a:ext cx="2497" cy="2670"/>
              <a:chOff x="2208" y="1362"/>
              <a:chExt cx="2497" cy="2670"/>
            </a:xfrm>
          </p:grpSpPr>
          <p:sp>
            <p:nvSpPr>
              <p:cNvPr id="89161" name="Line 73"/>
              <p:cNvSpPr>
                <a:spLocks noChangeShapeType="1"/>
              </p:cNvSpPr>
              <p:nvPr/>
            </p:nvSpPr>
            <p:spPr bwMode="auto">
              <a:xfrm flipV="1">
                <a:off x="2208" y="1488"/>
                <a:ext cx="2160" cy="2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9162" name="Rectangle 74"/>
              <p:cNvSpPr>
                <a:spLocks noChangeArrowheads="1"/>
              </p:cNvSpPr>
              <p:nvPr/>
            </p:nvSpPr>
            <p:spPr bwMode="auto">
              <a:xfrm>
                <a:off x="4226" y="1362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89163" name="Text Box 75"/>
            <p:cNvSpPr txBox="1">
              <a:spLocks noChangeArrowheads="1"/>
            </p:cNvSpPr>
            <p:nvPr/>
          </p:nvSpPr>
          <p:spPr bwMode="auto">
            <a:xfrm>
              <a:off x="4705" y="1437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89164" name="Text Box 76"/>
            <p:cNvSpPr txBox="1">
              <a:spLocks noChangeArrowheads="1"/>
            </p:cNvSpPr>
            <p:nvPr/>
          </p:nvSpPr>
          <p:spPr bwMode="auto">
            <a:xfrm>
              <a:off x="3074" y="1486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89165" name="Text Box 77"/>
            <p:cNvSpPr txBox="1">
              <a:spLocks noChangeArrowheads="1"/>
            </p:cNvSpPr>
            <p:nvPr/>
          </p:nvSpPr>
          <p:spPr bwMode="auto">
            <a:xfrm>
              <a:off x="336" y="2111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89166" name="Text Box 78"/>
            <p:cNvSpPr txBox="1">
              <a:spLocks noChangeArrowheads="1"/>
            </p:cNvSpPr>
            <p:nvPr/>
          </p:nvSpPr>
          <p:spPr bwMode="auto">
            <a:xfrm>
              <a:off x="1153" y="3503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auto">
            <a:xfrm>
              <a:off x="3262" y="3984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auto">
            <a:xfrm>
              <a:off x="2833" y="2495"/>
              <a:ext cx="691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89169" name="Group 81"/>
          <p:cNvGrpSpPr>
            <a:grpSpLocks/>
          </p:cNvGrpSpPr>
          <p:nvPr/>
        </p:nvGrpSpPr>
        <p:grpSpPr bwMode="auto">
          <a:xfrm>
            <a:off x="1676400" y="4572000"/>
            <a:ext cx="2747963" cy="1752600"/>
            <a:chOff x="3312" y="2832"/>
            <a:chExt cx="1731" cy="1104"/>
          </a:xfrm>
        </p:grpSpPr>
        <p:sp>
          <p:nvSpPr>
            <p:cNvPr id="89170" name="Oval 82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171" name="Rectangle 83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9172" name="Rectangle 84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9173" name="Rectangle 85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9174" name="Line 86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75" name="Line 87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76" name="Line 88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77" name="Line 89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78" name="Oval 90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179" name="Oval 91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180" name="Line 92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81" name="Line 93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82" name="Line 94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83" name="Line 95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84" name="Line 96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85" name="Line 97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86" name="Line 98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187" name="Line 99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5590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reeform 2"/>
          <p:cNvSpPr>
            <a:spLocks/>
          </p:cNvSpPr>
          <p:nvPr/>
        </p:nvSpPr>
        <p:spPr bwMode="auto">
          <a:xfrm>
            <a:off x="6934200" y="4419600"/>
            <a:ext cx="1676400" cy="1524000"/>
          </a:xfrm>
          <a:custGeom>
            <a:avLst/>
            <a:gdLst>
              <a:gd name="T0" fmla="*/ 384 w 1056"/>
              <a:gd name="T1" fmla="*/ 144 h 960"/>
              <a:gd name="T2" fmla="*/ 1056 w 1056"/>
              <a:gd name="T3" fmla="*/ 0 h 960"/>
              <a:gd name="T4" fmla="*/ 432 w 1056"/>
              <a:gd name="T5" fmla="*/ 960 h 960"/>
              <a:gd name="T6" fmla="*/ 0 w 1056"/>
              <a:gd name="T7" fmla="*/ 576 h 960"/>
              <a:gd name="T8" fmla="*/ 384 w 1056"/>
              <a:gd name="T9" fmla="*/ 96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960">
                <a:moveTo>
                  <a:pt x="384" y="144"/>
                </a:moveTo>
                <a:lnTo>
                  <a:pt x="1056" y="0"/>
                </a:lnTo>
                <a:lnTo>
                  <a:pt x="432" y="960"/>
                </a:lnTo>
                <a:lnTo>
                  <a:pt x="0" y="576"/>
                </a:lnTo>
                <a:lnTo>
                  <a:pt x="384" y="96"/>
                </a:lnTo>
              </a:path>
            </a:pathLst>
          </a:cu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457200" y="3276600"/>
            <a:ext cx="3276600" cy="1447800"/>
            <a:chOff x="288" y="2064"/>
            <a:chExt cx="2064" cy="912"/>
          </a:xfrm>
        </p:grpSpPr>
        <p:sp>
          <p:nvSpPr>
            <p:cNvPr id="90116" name="Oval 4"/>
            <p:cNvSpPr>
              <a:spLocks noChangeArrowheads="1"/>
            </p:cNvSpPr>
            <p:nvPr/>
          </p:nvSpPr>
          <p:spPr bwMode="auto">
            <a:xfrm>
              <a:off x="28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90117" name="Group 5"/>
            <p:cNvGrpSpPr>
              <a:grpSpLocks/>
            </p:cNvGrpSpPr>
            <p:nvPr/>
          </p:nvGrpSpPr>
          <p:grpSpPr bwMode="auto">
            <a:xfrm>
              <a:off x="384" y="2400"/>
              <a:ext cx="1968" cy="576"/>
              <a:chOff x="384" y="2400"/>
              <a:chExt cx="1968" cy="576"/>
            </a:xfrm>
          </p:grpSpPr>
          <p:sp>
            <p:nvSpPr>
              <p:cNvPr id="90118" name="Line 6"/>
              <p:cNvSpPr>
                <a:spLocks noChangeShapeType="1"/>
              </p:cNvSpPr>
              <p:nvPr/>
            </p:nvSpPr>
            <p:spPr bwMode="auto">
              <a:xfrm flipH="1" flipV="1">
                <a:off x="480" y="2448"/>
                <a:ext cx="76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 flipH="1" flipV="1">
                <a:off x="576" y="2448"/>
                <a:ext cx="1248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 flipH="1" flipV="1">
                <a:off x="624" y="2400"/>
                <a:ext cx="17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21" name="Line 9"/>
              <p:cNvSpPr>
                <a:spLocks noChangeShapeType="1"/>
              </p:cNvSpPr>
              <p:nvPr/>
            </p:nvSpPr>
            <p:spPr bwMode="auto">
              <a:xfrm flipV="1">
                <a:off x="384" y="2448"/>
                <a:ext cx="48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90122" name="AutoShap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400"/>
              <a:t>Region Identification Layer</a:t>
            </a:r>
          </a:p>
        </p:txBody>
      </p:sp>
      <p:grpSp>
        <p:nvGrpSpPr>
          <p:cNvPr id="90123" name="Group 11"/>
          <p:cNvGrpSpPr>
            <a:grpSpLocks/>
          </p:cNvGrpSpPr>
          <p:nvPr/>
        </p:nvGrpSpPr>
        <p:grpSpPr bwMode="auto">
          <a:xfrm>
            <a:off x="5181600" y="4114800"/>
            <a:ext cx="3648075" cy="2198688"/>
            <a:chOff x="336" y="1362"/>
            <a:chExt cx="5471" cy="3060"/>
          </a:xfrm>
        </p:grpSpPr>
        <p:grpSp>
          <p:nvGrpSpPr>
            <p:cNvPr id="90124" name="Group 12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90125" name="Line 1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26" name="Line 1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27" name="Group 15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90128" name="Line 1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29" name="Line 1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0132" name="Group 20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90133" name="Line 2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34" name="Line 2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35" name="Group 23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90136" name="Line 2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37" name="Line 2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38" name="Group 26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90139" name="Line 2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40" name="Line 2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41" name="Group 29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90142" name="Line 3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43" name="Line 3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44" name="Group 32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90145" name="Line 3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46" name="Line 3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47" name="Group 35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90148" name="Line 3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49" name="Line 3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50" name="Group 38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90151" name="Line 3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52" name="Line 4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0153" name="Oval 41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54" name="Oval 42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55" name="Oval 43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56" name="Oval 44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57" name="Oval 45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58" name="Oval 46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0159" name="Group 47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90160" name="Line 4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61" name="Line 4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0162" name="Oval 50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0163" name="Group 51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90164" name="Line 5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65" name="Line 5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0166" name="Oval 54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67" name="Oval 55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68" name="Oval 56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0169" name="Group 57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90170" name="Line 5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71" name="Line 5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72" name="Group 60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90173" name="Line 6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74" name="Line 6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0175" name="Oval 63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0176" name="Group 64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90177" name="Line 6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78" name="Line 6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79" name="Group 67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90180" name="Line 6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81" name="Line 6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0182" name="Group 70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90183" name="Line 7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84" name="Line 7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0185" name="Text Box 73"/>
            <p:cNvSpPr txBox="1">
              <a:spLocks noChangeArrowheads="1"/>
            </p:cNvSpPr>
            <p:nvPr/>
          </p:nvSpPr>
          <p:spPr bwMode="auto">
            <a:xfrm>
              <a:off x="4081" y="2975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90186" name="Group 74"/>
            <p:cNvGrpSpPr>
              <a:grpSpLocks/>
            </p:cNvGrpSpPr>
            <p:nvPr/>
          </p:nvGrpSpPr>
          <p:grpSpPr bwMode="auto">
            <a:xfrm>
              <a:off x="1056" y="1793"/>
              <a:ext cx="4751" cy="751"/>
              <a:chOff x="1056" y="1793"/>
              <a:chExt cx="4751" cy="751"/>
            </a:xfrm>
          </p:grpSpPr>
          <p:sp>
            <p:nvSpPr>
              <p:cNvPr id="90187" name="Line 75"/>
              <p:cNvSpPr>
                <a:spLocks noChangeShapeType="1"/>
              </p:cNvSpPr>
              <p:nvPr/>
            </p:nvSpPr>
            <p:spPr bwMode="auto">
              <a:xfrm flipV="1">
                <a:off x="1056" y="1824"/>
                <a:ext cx="42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88" name="Rectangle 76"/>
              <p:cNvSpPr>
                <a:spLocks noChangeArrowheads="1"/>
              </p:cNvSpPr>
              <p:nvPr/>
            </p:nvSpPr>
            <p:spPr bwMode="auto">
              <a:xfrm>
                <a:off x="5328" y="1793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0189" name="Group 77"/>
            <p:cNvGrpSpPr>
              <a:grpSpLocks/>
            </p:cNvGrpSpPr>
            <p:nvPr/>
          </p:nvGrpSpPr>
          <p:grpSpPr bwMode="auto">
            <a:xfrm>
              <a:off x="1152" y="1536"/>
              <a:ext cx="3357" cy="2753"/>
              <a:chOff x="1152" y="1536"/>
              <a:chExt cx="3357" cy="2753"/>
            </a:xfrm>
          </p:grpSpPr>
          <p:sp>
            <p:nvSpPr>
              <p:cNvPr id="90190" name="Line 78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832" cy="23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91" name="Rectangle 79"/>
              <p:cNvSpPr>
                <a:spLocks noChangeArrowheads="1"/>
              </p:cNvSpPr>
              <p:nvPr/>
            </p:nvSpPr>
            <p:spPr bwMode="auto">
              <a:xfrm>
                <a:off x="4031" y="3907"/>
                <a:ext cx="478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0192" name="Group 80"/>
            <p:cNvGrpSpPr>
              <a:grpSpLocks/>
            </p:cNvGrpSpPr>
            <p:nvPr/>
          </p:nvGrpSpPr>
          <p:grpSpPr bwMode="auto">
            <a:xfrm>
              <a:off x="2208" y="1362"/>
              <a:ext cx="2497" cy="2670"/>
              <a:chOff x="2208" y="1362"/>
              <a:chExt cx="2497" cy="2670"/>
            </a:xfrm>
          </p:grpSpPr>
          <p:sp>
            <p:nvSpPr>
              <p:cNvPr id="90193" name="Line 81"/>
              <p:cNvSpPr>
                <a:spLocks noChangeShapeType="1"/>
              </p:cNvSpPr>
              <p:nvPr/>
            </p:nvSpPr>
            <p:spPr bwMode="auto">
              <a:xfrm flipV="1">
                <a:off x="2208" y="1488"/>
                <a:ext cx="2160" cy="2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194" name="Rectangle 82"/>
              <p:cNvSpPr>
                <a:spLocks noChangeArrowheads="1"/>
              </p:cNvSpPr>
              <p:nvPr/>
            </p:nvSpPr>
            <p:spPr bwMode="auto">
              <a:xfrm>
                <a:off x="4226" y="1362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90195" name="Text Box 83"/>
            <p:cNvSpPr txBox="1">
              <a:spLocks noChangeArrowheads="1"/>
            </p:cNvSpPr>
            <p:nvPr/>
          </p:nvSpPr>
          <p:spPr bwMode="auto">
            <a:xfrm>
              <a:off x="4705" y="1437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0196" name="Text Box 84"/>
            <p:cNvSpPr txBox="1">
              <a:spLocks noChangeArrowheads="1"/>
            </p:cNvSpPr>
            <p:nvPr/>
          </p:nvSpPr>
          <p:spPr bwMode="auto">
            <a:xfrm>
              <a:off x="3074" y="1486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0197" name="Text Box 85"/>
            <p:cNvSpPr txBox="1">
              <a:spLocks noChangeArrowheads="1"/>
            </p:cNvSpPr>
            <p:nvPr/>
          </p:nvSpPr>
          <p:spPr bwMode="auto">
            <a:xfrm>
              <a:off x="336" y="2111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auto">
            <a:xfrm>
              <a:off x="1153" y="3503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auto">
            <a:xfrm>
              <a:off x="3262" y="3984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90200" name="Text Box 88"/>
            <p:cNvSpPr txBox="1">
              <a:spLocks noChangeArrowheads="1"/>
            </p:cNvSpPr>
            <p:nvPr/>
          </p:nvSpPr>
          <p:spPr bwMode="auto">
            <a:xfrm>
              <a:off x="2833" y="2495"/>
              <a:ext cx="691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90201" name="Group 89"/>
          <p:cNvGrpSpPr>
            <a:grpSpLocks/>
          </p:cNvGrpSpPr>
          <p:nvPr/>
        </p:nvGrpSpPr>
        <p:grpSpPr bwMode="auto">
          <a:xfrm>
            <a:off x="1676400" y="4572000"/>
            <a:ext cx="2747963" cy="1752600"/>
            <a:chOff x="3312" y="2832"/>
            <a:chExt cx="1731" cy="1104"/>
          </a:xfrm>
        </p:grpSpPr>
        <p:sp>
          <p:nvSpPr>
            <p:cNvPr id="90202" name="Oval 90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0203" name="Rectangle 91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0204" name="Rectangle 92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0205" name="Rectangle 93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0206" name="Line 94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07" name="Line 95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08" name="Line 96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09" name="Line 97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10" name="Oval 98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0211" name="Oval 99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0212" name="Line 100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13" name="Line 101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14" name="Line 102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15" name="Line 103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16" name="Line 104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17" name="Line 105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18" name="Line 106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219" name="Line 107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2560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5" presetClass="emph" presetSubtype="0" repeatCount="indefinite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4" grpId="1" animBg="1"/>
      <p:bldP spid="901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reeform 2"/>
          <p:cNvSpPr>
            <a:spLocks/>
          </p:cNvSpPr>
          <p:nvPr/>
        </p:nvSpPr>
        <p:spPr bwMode="auto">
          <a:xfrm>
            <a:off x="7543800" y="3048000"/>
            <a:ext cx="1447800" cy="1600200"/>
          </a:xfrm>
          <a:custGeom>
            <a:avLst/>
            <a:gdLst>
              <a:gd name="T0" fmla="*/ 0 w 912"/>
              <a:gd name="T1" fmla="*/ 1008 h 1008"/>
              <a:gd name="T2" fmla="*/ 720 w 912"/>
              <a:gd name="T3" fmla="*/ 0 h 1008"/>
              <a:gd name="T4" fmla="*/ 912 w 912"/>
              <a:gd name="T5" fmla="*/ 816 h 1008"/>
              <a:gd name="T6" fmla="*/ 0 w 912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1008">
                <a:moveTo>
                  <a:pt x="0" y="1008"/>
                </a:moveTo>
                <a:lnTo>
                  <a:pt x="720" y="0"/>
                </a:lnTo>
                <a:lnTo>
                  <a:pt x="912" y="816"/>
                </a:lnTo>
                <a:lnTo>
                  <a:pt x="0" y="1008"/>
                </a:lnTo>
                <a:close/>
              </a:path>
            </a:pathLst>
          </a:cu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1219200" y="3276600"/>
            <a:ext cx="2514600" cy="1371600"/>
            <a:chOff x="768" y="2064"/>
            <a:chExt cx="1584" cy="864"/>
          </a:xfrm>
        </p:grpSpPr>
        <p:sp>
          <p:nvSpPr>
            <p:cNvPr id="91140" name="Oval 4"/>
            <p:cNvSpPr>
              <a:spLocks noChangeArrowheads="1"/>
            </p:cNvSpPr>
            <p:nvPr/>
          </p:nvSpPr>
          <p:spPr bwMode="auto">
            <a:xfrm>
              <a:off x="76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1141" name="Line 5"/>
            <p:cNvSpPr>
              <a:spLocks noChangeShapeType="1"/>
            </p:cNvSpPr>
            <p:nvPr/>
          </p:nvSpPr>
          <p:spPr bwMode="auto">
            <a:xfrm flipH="1" flipV="1">
              <a:off x="960" y="244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2" name="Line 6"/>
            <p:cNvSpPr>
              <a:spLocks noChangeShapeType="1"/>
            </p:cNvSpPr>
            <p:nvPr/>
          </p:nvSpPr>
          <p:spPr bwMode="auto">
            <a:xfrm flipH="1" flipV="1">
              <a:off x="1008" y="2448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3" name="Line 7"/>
            <p:cNvSpPr>
              <a:spLocks noChangeShapeType="1"/>
            </p:cNvSpPr>
            <p:nvPr/>
          </p:nvSpPr>
          <p:spPr bwMode="auto">
            <a:xfrm flipH="1" flipV="1">
              <a:off x="1104" y="2400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4" name="Line 8"/>
            <p:cNvSpPr>
              <a:spLocks noChangeShapeType="1"/>
            </p:cNvSpPr>
            <p:nvPr/>
          </p:nvSpPr>
          <p:spPr bwMode="auto">
            <a:xfrm flipV="1">
              <a:off x="816" y="2448"/>
              <a:ext cx="9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1145" name="AutoShap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400"/>
              <a:t>Region Identification Layer</a:t>
            </a:r>
          </a:p>
        </p:txBody>
      </p:sp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5181600" y="4114800"/>
            <a:ext cx="3648075" cy="2198688"/>
            <a:chOff x="336" y="1362"/>
            <a:chExt cx="5471" cy="3060"/>
          </a:xfrm>
        </p:grpSpPr>
        <p:grpSp>
          <p:nvGrpSpPr>
            <p:cNvPr id="91147" name="Group 11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91148" name="Line 1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49" name="Line 1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150" name="Group 14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91151" name="Line 1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52" name="Line 1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1153" name="Oval 17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54" name="Oval 18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1155" name="Group 19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91156" name="Line 2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57" name="Line 2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158" name="Group 22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91159" name="Line 2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60" name="Line 2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161" name="Group 25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91162" name="Line 2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63" name="Line 2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164" name="Group 28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91165" name="Line 2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66" name="Line 3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167" name="Group 31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91168" name="Line 3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69" name="Line 3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170" name="Group 34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91171" name="Line 3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72" name="Line 3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173" name="Group 37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91174" name="Line 3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75" name="Line 3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1176" name="Oval 40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77" name="Oval 41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78" name="Oval 42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79" name="Oval 43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80" name="Oval 44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81" name="Oval 45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1182" name="Group 46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91183" name="Line 4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84" name="Line 4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1185" name="Oval 49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1186" name="Group 50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91187" name="Line 5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88" name="Line 5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1189" name="Oval 53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90" name="Oval 54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91" name="Oval 55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1192" name="Group 56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91193" name="Line 5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94" name="Line 5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195" name="Group 59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91196" name="Line 6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197" name="Line 6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1198" name="Oval 62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1199" name="Group 63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91200" name="Line 6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201" name="Line 6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202" name="Group 66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91203" name="Line 6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204" name="Line 6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1205" name="Group 69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91206" name="Line 7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207" name="Line 7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1208" name="Text Box 72"/>
            <p:cNvSpPr txBox="1">
              <a:spLocks noChangeArrowheads="1"/>
            </p:cNvSpPr>
            <p:nvPr/>
          </p:nvSpPr>
          <p:spPr bwMode="auto">
            <a:xfrm>
              <a:off x="4081" y="2975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91209" name="Group 73"/>
            <p:cNvGrpSpPr>
              <a:grpSpLocks/>
            </p:cNvGrpSpPr>
            <p:nvPr/>
          </p:nvGrpSpPr>
          <p:grpSpPr bwMode="auto">
            <a:xfrm>
              <a:off x="1056" y="1793"/>
              <a:ext cx="4751" cy="751"/>
              <a:chOff x="1056" y="1793"/>
              <a:chExt cx="4751" cy="751"/>
            </a:xfrm>
          </p:grpSpPr>
          <p:sp>
            <p:nvSpPr>
              <p:cNvPr id="91210" name="Line 74"/>
              <p:cNvSpPr>
                <a:spLocks noChangeShapeType="1"/>
              </p:cNvSpPr>
              <p:nvPr/>
            </p:nvSpPr>
            <p:spPr bwMode="auto">
              <a:xfrm flipV="1">
                <a:off x="1056" y="1824"/>
                <a:ext cx="42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211" name="Rectangle 75"/>
              <p:cNvSpPr>
                <a:spLocks noChangeArrowheads="1"/>
              </p:cNvSpPr>
              <p:nvPr/>
            </p:nvSpPr>
            <p:spPr bwMode="auto">
              <a:xfrm>
                <a:off x="5328" y="1793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1212" name="Group 76"/>
            <p:cNvGrpSpPr>
              <a:grpSpLocks/>
            </p:cNvGrpSpPr>
            <p:nvPr/>
          </p:nvGrpSpPr>
          <p:grpSpPr bwMode="auto">
            <a:xfrm>
              <a:off x="1152" y="1536"/>
              <a:ext cx="3357" cy="2753"/>
              <a:chOff x="1152" y="1536"/>
              <a:chExt cx="3357" cy="2753"/>
            </a:xfrm>
          </p:grpSpPr>
          <p:sp>
            <p:nvSpPr>
              <p:cNvPr id="91213" name="Line 77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832" cy="23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214" name="Rectangle 78"/>
              <p:cNvSpPr>
                <a:spLocks noChangeArrowheads="1"/>
              </p:cNvSpPr>
              <p:nvPr/>
            </p:nvSpPr>
            <p:spPr bwMode="auto">
              <a:xfrm>
                <a:off x="4031" y="3907"/>
                <a:ext cx="478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1215" name="Group 79"/>
            <p:cNvGrpSpPr>
              <a:grpSpLocks/>
            </p:cNvGrpSpPr>
            <p:nvPr/>
          </p:nvGrpSpPr>
          <p:grpSpPr bwMode="auto">
            <a:xfrm>
              <a:off x="2208" y="1362"/>
              <a:ext cx="2497" cy="2670"/>
              <a:chOff x="2208" y="1362"/>
              <a:chExt cx="2497" cy="2670"/>
            </a:xfrm>
          </p:grpSpPr>
          <p:sp>
            <p:nvSpPr>
              <p:cNvPr id="91216" name="Line 80"/>
              <p:cNvSpPr>
                <a:spLocks noChangeShapeType="1"/>
              </p:cNvSpPr>
              <p:nvPr/>
            </p:nvSpPr>
            <p:spPr bwMode="auto">
              <a:xfrm flipV="1">
                <a:off x="2208" y="1488"/>
                <a:ext cx="2160" cy="2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217" name="Rectangle 81"/>
              <p:cNvSpPr>
                <a:spLocks noChangeArrowheads="1"/>
              </p:cNvSpPr>
              <p:nvPr/>
            </p:nvSpPr>
            <p:spPr bwMode="auto">
              <a:xfrm>
                <a:off x="4226" y="1362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91218" name="Text Box 82"/>
            <p:cNvSpPr txBox="1">
              <a:spLocks noChangeArrowheads="1"/>
            </p:cNvSpPr>
            <p:nvPr/>
          </p:nvSpPr>
          <p:spPr bwMode="auto">
            <a:xfrm>
              <a:off x="4705" y="1437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1219" name="Text Box 83"/>
            <p:cNvSpPr txBox="1">
              <a:spLocks noChangeArrowheads="1"/>
            </p:cNvSpPr>
            <p:nvPr/>
          </p:nvSpPr>
          <p:spPr bwMode="auto">
            <a:xfrm>
              <a:off x="3074" y="1486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1220" name="Text Box 84"/>
            <p:cNvSpPr txBox="1">
              <a:spLocks noChangeArrowheads="1"/>
            </p:cNvSpPr>
            <p:nvPr/>
          </p:nvSpPr>
          <p:spPr bwMode="auto">
            <a:xfrm>
              <a:off x="336" y="2111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91221" name="Text Box 85"/>
            <p:cNvSpPr txBox="1">
              <a:spLocks noChangeArrowheads="1"/>
            </p:cNvSpPr>
            <p:nvPr/>
          </p:nvSpPr>
          <p:spPr bwMode="auto">
            <a:xfrm>
              <a:off x="1153" y="3503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1222" name="Text Box 86"/>
            <p:cNvSpPr txBox="1">
              <a:spLocks noChangeArrowheads="1"/>
            </p:cNvSpPr>
            <p:nvPr/>
          </p:nvSpPr>
          <p:spPr bwMode="auto">
            <a:xfrm>
              <a:off x="3262" y="3984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91223" name="Text Box 87"/>
            <p:cNvSpPr txBox="1">
              <a:spLocks noChangeArrowheads="1"/>
            </p:cNvSpPr>
            <p:nvPr/>
          </p:nvSpPr>
          <p:spPr bwMode="auto">
            <a:xfrm>
              <a:off x="2833" y="2495"/>
              <a:ext cx="691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91224" name="Group 88"/>
          <p:cNvGrpSpPr>
            <a:grpSpLocks/>
          </p:cNvGrpSpPr>
          <p:nvPr/>
        </p:nvGrpSpPr>
        <p:grpSpPr bwMode="auto">
          <a:xfrm>
            <a:off x="1676400" y="4572000"/>
            <a:ext cx="2747963" cy="1752600"/>
            <a:chOff x="3312" y="2832"/>
            <a:chExt cx="1731" cy="1104"/>
          </a:xfrm>
        </p:grpSpPr>
        <p:sp>
          <p:nvSpPr>
            <p:cNvPr id="91225" name="Oval 89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1226" name="Rectangle 90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1227" name="Rectangle 91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1228" name="Rectangle 92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1229" name="Line 93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30" name="Line 94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31" name="Line 95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32" name="Line 96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33" name="Oval 97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1234" name="Oval 98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1235" name="Line 99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36" name="Line 100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37" name="Line 101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38" name="Line 102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39" name="Line 103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40" name="Line 104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41" name="Line 105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242" name="Line 106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639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5" presetClass="emph" presetSubtype="0" repeatCount="indefinite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/>
      <p:bldP spid="9113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reeform 2"/>
          <p:cNvSpPr>
            <a:spLocks/>
          </p:cNvSpPr>
          <p:nvPr/>
        </p:nvSpPr>
        <p:spPr bwMode="auto">
          <a:xfrm>
            <a:off x="5334000" y="3886200"/>
            <a:ext cx="2743200" cy="914400"/>
          </a:xfrm>
          <a:custGeom>
            <a:avLst/>
            <a:gdLst>
              <a:gd name="T0" fmla="*/ 672 w 1728"/>
              <a:gd name="T1" fmla="*/ 576 h 576"/>
              <a:gd name="T2" fmla="*/ 0 w 1728"/>
              <a:gd name="T3" fmla="*/ 0 h 576"/>
              <a:gd name="T4" fmla="*/ 1728 w 1728"/>
              <a:gd name="T5" fmla="*/ 0 h 576"/>
              <a:gd name="T6" fmla="*/ 1392 w 1728"/>
              <a:gd name="T7" fmla="*/ 480 h 576"/>
              <a:gd name="T8" fmla="*/ 672 w 172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576">
                <a:moveTo>
                  <a:pt x="672" y="576"/>
                </a:moveTo>
                <a:lnTo>
                  <a:pt x="0" y="0"/>
                </a:lnTo>
                <a:lnTo>
                  <a:pt x="1728" y="0"/>
                </a:lnTo>
                <a:lnTo>
                  <a:pt x="1392" y="480"/>
                </a:lnTo>
                <a:lnTo>
                  <a:pt x="672" y="576"/>
                </a:lnTo>
                <a:close/>
              </a:path>
            </a:pathLst>
          </a:cu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1905000" y="3276600"/>
            <a:ext cx="1905000" cy="1295400"/>
            <a:chOff x="1200" y="2064"/>
            <a:chExt cx="1200" cy="816"/>
          </a:xfrm>
        </p:grpSpPr>
        <p:sp>
          <p:nvSpPr>
            <p:cNvPr id="92164" name="Oval 4"/>
            <p:cNvSpPr>
              <a:spLocks noChangeArrowheads="1"/>
            </p:cNvSpPr>
            <p:nvPr/>
          </p:nvSpPr>
          <p:spPr bwMode="auto">
            <a:xfrm>
              <a:off x="124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V="1">
              <a:off x="1392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 flipH="1" flipV="1">
              <a:off x="1440" y="244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 flipH="1" flipV="1">
              <a:off x="1536" y="2448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1200" y="2400"/>
              <a:ext cx="144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2169" name="AutoShap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400"/>
              <a:t>Region Identification Layer</a:t>
            </a:r>
          </a:p>
        </p:txBody>
      </p:sp>
      <p:grpSp>
        <p:nvGrpSpPr>
          <p:cNvPr id="92170" name="Group 10"/>
          <p:cNvGrpSpPr>
            <a:grpSpLocks/>
          </p:cNvGrpSpPr>
          <p:nvPr/>
        </p:nvGrpSpPr>
        <p:grpSpPr bwMode="auto">
          <a:xfrm>
            <a:off x="5181600" y="4114800"/>
            <a:ext cx="3648075" cy="2198688"/>
            <a:chOff x="336" y="1362"/>
            <a:chExt cx="5471" cy="3060"/>
          </a:xfrm>
        </p:grpSpPr>
        <p:grpSp>
          <p:nvGrpSpPr>
            <p:cNvPr id="92171" name="Group 11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92172" name="Line 1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173" name="Line 1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174" name="Group 14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92175" name="Line 1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176" name="Line 1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2177" name="Oval 17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78" name="Oval 18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2179" name="Group 19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92180" name="Line 2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181" name="Line 2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182" name="Group 22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92183" name="Line 2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184" name="Line 2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185" name="Group 25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92186" name="Line 2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187" name="Line 2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188" name="Group 28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92189" name="Line 2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190" name="Line 3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191" name="Group 31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92192" name="Line 3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193" name="Line 3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194" name="Group 34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92195" name="Line 3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196" name="Line 3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197" name="Group 37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92198" name="Line 3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199" name="Line 3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2200" name="Oval 40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01" name="Oval 41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02" name="Oval 42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03" name="Oval 43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04" name="Oval 44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05" name="Oval 45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2206" name="Group 46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92207" name="Line 4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08" name="Line 4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2209" name="Oval 49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2210" name="Group 50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92211" name="Line 5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12" name="Line 5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2213" name="Oval 53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14" name="Oval 54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15" name="Oval 55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2216" name="Group 56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92217" name="Line 5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18" name="Line 5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219" name="Group 59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92220" name="Line 6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21" name="Line 6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2222" name="Oval 62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2223" name="Group 63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92224" name="Line 6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25" name="Line 6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226" name="Group 66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92227" name="Line 6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28" name="Line 6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2229" name="Group 69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92230" name="Line 7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31" name="Line 7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2232" name="Text Box 72"/>
            <p:cNvSpPr txBox="1">
              <a:spLocks noChangeArrowheads="1"/>
            </p:cNvSpPr>
            <p:nvPr/>
          </p:nvSpPr>
          <p:spPr bwMode="auto">
            <a:xfrm>
              <a:off x="4081" y="2975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92233" name="Group 73"/>
            <p:cNvGrpSpPr>
              <a:grpSpLocks/>
            </p:cNvGrpSpPr>
            <p:nvPr/>
          </p:nvGrpSpPr>
          <p:grpSpPr bwMode="auto">
            <a:xfrm>
              <a:off x="1056" y="1793"/>
              <a:ext cx="4751" cy="751"/>
              <a:chOff x="1056" y="1793"/>
              <a:chExt cx="4751" cy="751"/>
            </a:xfrm>
          </p:grpSpPr>
          <p:sp>
            <p:nvSpPr>
              <p:cNvPr id="92234" name="Line 74"/>
              <p:cNvSpPr>
                <a:spLocks noChangeShapeType="1"/>
              </p:cNvSpPr>
              <p:nvPr/>
            </p:nvSpPr>
            <p:spPr bwMode="auto">
              <a:xfrm flipV="1">
                <a:off x="1056" y="1824"/>
                <a:ext cx="42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35" name="Rectangle 75"/>
              <p:cNvSpPr>
                <a:spLocks noChangeArrowheads="1"/>
              </p:cNvSpPr>
              <p:nvPr/>
            </p:nvSpPr>
            <p:spPr bwMode="auto">
              <a:xfrm>
                <a:off x="5328" y="1793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2236" name="Group 76"/>
            <p:cNvGrpSpPr>
              <a:grpSpLocks/>
            </p:cNvGrpSpPr>
            <p:nvPr/>
          </p:nvGrpSpPr>
          <p:grpSpPr bwMode="auto">
            <a:xfrm>
              <a:off x="1152" y="1536"/>
              <a:ext cx="3357" cy="2753"/>
              <a:chOff x="1152" y="1536"/>
              <a:chExt cx="3357" cy="2753"/>
            </a:xfrm>
          </p:grpSpPr>
          <p:sp>
            <p:nvSpPr>
              <p:cNvPr id="92237" name="Line 77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832" cy="23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38" name="Rectangle 78"/>
              <p:cNvSpPr>
                <a:spLocks noChangeArrowheads="1"/>
              </p:cNvSpPr>
              <p:nvPr/>
            </p:nvSpPr>
            <p:spPr bwMode="auto">
              <a:xfrm>
                <a:off x="4031" y="3907"/>
                <a:ext cx="478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2239" name="Group 79"/>
            <p:cNvGrpSpPr>
              <a:grpSpLocks/>
            </p:cNvGrpSpPr>
            <p:nvPr/>
          </p:nvGrpSpPr>
          <p:grpSpPr bwMode="auto">
            <a:xfrm>
              <a:off x="2208" y="1362"/>
              <a:ext cx="2497" cy="2670"/>
              <a:chOff x="2208" y="1362"/>
              <a:chExt cx="2497" cy="2670"/>
            </a:xfrm>
          </p:grpSpPr>
          <p:sp>
            <p:nvSpPr>
              <p:cNvPr id="92240" name="Line 80"/>
              <p:cNvSpPr>
                <a:spLocks noChangeShapeType="1"/>
              </p:cNvSpPr>
              <p:nvPr/>
            </p:nvSpPr>
            <p:spPr bwMode="auto">
              <a:xfrm flipV="1">
                <a:off x="2208" y="1488"/>
                <a:ext cx="2160" cy="2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241" name="Rectangle 81"/>
              <p:cNvSpPr>
                <a:spLocks noChangeArrowheads="1"/>
              </p:cNvSpPr>
              <p:nvPr/>
            </p:nvSpPr>
            <p:spPr bwMode="auto">
              <a:xfrm>
                <a:off x="4226" y="1362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92242" name="Text Box 82"/>
            <p:cNvSpPr txBox="1">
              <a:spLocks noChangeArrowheads="1"/>
            </p:cNvSpPr>
            <p:nvPr/>
          </p:nvSpPr>
          <p:spPr bwMode="auto">
            <a:xfrm>
              <a:off x="4705" y="1437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2243" name="Text Box 83"/>
            <p:cNvSpPr txBox="1">
              <a:spLocks noChangeArrowheads="1"/>
            </p:cNvSpPr>
            <p:nvPr/>
          </p:nvSpPr>
          <p:spPr bwMode="auto">
            <a:xfrm>
              <a:off x="3074" y="1486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2244" name="Text Box 84"/>
            <p:cNvSpPr txBox="1">
              <a:spLocks noChangeArrowheads="1"/>
            </p:cNvSpPr>
            <p:nvPr/>
          </p:nvSpPr>
          <p:spPr bwMode="auto">
            <a:xfrm>
              <a:off x="336" y="2111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92245" name="Text Box 85"/>
            <p:cNvSpPr txBox="1">
              <a:spLocks noChangeArrowheads="1"/>
            </p:cNvSpPr>
            <p:nvPr/>
          </p:nvSpPr>
          <p:spPr bwMode="auto">
            <a:xfrm>
              <a:off x="1153" y="3503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2246" name="Text Box 86"/>
            <p:cNvSpPr txBox="1">
              <a:spLocks noChangeArrowheads="1"/>
            </p:cNvSpPr>
            <p:nvPr/>
          </p:nvSpPr>
          <p:spPr bwMode="auto">
            <a:xfrm>
              <a:off x="3262" y="3984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92247" name="Text Box 87"/>
            <p:cNvSpPr txBox="1">
              <a:spLocks noChangeArrowheads="1"/>
            </p:cNvSpPr>
            <p:nvPr/>
          </p:nvSpPr>
          <p:spPr bwMode="auto">
            <a:xfrm>
              <a:off x="2833" y="2495"/>
              <a:ext cx="691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92248" name="Group 88"/>
          <p:cNvGrpSpPr>
            <a:grpSpLocks/>
          </p:cNvGrpSpPr>
          <p:nvPr/>
        </p:nvGrpSpPr>
        <p:grpSpPr bwMode="auto">
          <a:xfrm>
            <a:off x="1676400" y="4572000"/>
            <a:ext cx="2747963" cy="1752600"/>
            <a:chOff x="3312" y="2832"/>
            <a:chExt cx="1731" cy="1104"/>
          </a:xfrm>
        </p:grpSpPr>
        <p:sp>
          <p:nvSpPr>
            <p:cNvPr id="92249" name="Oval 89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50" name="Rectangle 90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2251" name="Rectangle 91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2252" name="Rectangle 92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57" name="Oval 97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58" name="Oval 98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1280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5" presetClass="emph" presetSubtype="0" repeatCount="indefinite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reeform 2"/>
          <p:cNvSpPr>
            <a:spLocks/>
          </p:cNvSpPr>
          <p:nvPr/>
        </p:nvSpPr>
        <p:spPr bwMode="auto">
          <a:xfrm>
            <a:off x="4724400" y="4800600"/>
            <a:ext cx="2286000" cy="1524000"/>
          </a:xfrm>
          <a:custGeom>
            <a:avLst/>
            <a:gdLst>
              <a:gd name="T0" fmla="*/ 1008 w 1440"/>
              <a:gd name="T1" fmla="*/ 0 h 960"/>
              <a:gd name="T2" fmla="*/ 0 w 1440"/>
              <a:gd name="T3" fmla="*/ 192 h 960"/>
              <a:gd name="T4" fmla="*/ 912 w 1440"/>
              <a:gd name="T5" fmla="*/ 960 h 960"/>
              <a:gd name="T6" fmla="*/ 1440 w 1440"/>
              <a:gd name="T7" fmla="*/ 336 h 960"/>
              <a:gd name="T8" fmla="*/ 1008 w 144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0" h="960">
                <a:moveTo>
                  <a:pt x="1008" y="0"/>
                </a:moveTo>
                <a:lnTo>
                  <a:pt x="0" y="192"/>
                </a:lnTo>
                <a:lnTo>
                  <a:pt x="912" y="960"/>
                </a:lnTo>
                <a:lnTo>
                  <a:pt x="1440" y="336"/>
                </a:lnTo>
                <a:lnTo>
                  <a:pt x="1008" y="0"/>
                </a:lnTo>
                <a:close/>
              </a:path>
            </a:pathLst>
          </a:cu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2286000" y="3276600"/>
            <a:ext cx="1524000" cy="1295400"/>
            <a:chOff x="1440" y="2064"/>
            <a:chExt cx="960" cy="816"/>
          </a:xfrm>
        </p:grpSpPr>
        <p:sp>
          <p:nvSpPr>
            <p:cNvPr id="93188" name="Oval 4"/>
            <p:cNvSpPr>
              <a:spLocks noChangeArrowheads="1"/>
            </p:cNvSpPr>
            <p:nvPr/>
          </p:nvSpPr>
          <p:spPr bwMode="auto">
            <a:xfrm>
              <a:off x="172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3189" name="Line 5"/>
            <p:cNvSpPr>
              <a:spLocks noChangeShapeType="1"/>
            </p:cNvSpPr>
            <p:nvPr/>
          </p:nvSpPr>
          <p:spPr bwMode="auto">
            <a:xfrm flipV="1">
              <a:off x="1920" y="244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0" name="Line 6"/>
            <p:cNvSpPr>
              <a:spLocks noChangeShapeType="1"/>
            </p:cNvSpPr>
            <p:nvPr/>
          </p:nvSpPr>
          <p:spPr bwMode="auto">
            <a:xfrm flipV="1">
              <a:off x="1440" y="2400"/>
              <a:ext cx="38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1" name="Line 7"/>
            <p:cNvSpPr>
              <a:spLocks noChangeShapeType="1"/>
            </p:cNvSpPr>
            <p:nvPr/>
          </p:nvSpPr>
          <p:spPr bwMode="auto">
            <a:xfrm flipH="1" flipV="1">
              <a:off x="2016" y="2400"/>
              <a:ext cx="38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 flipV="1">
              <a:off x="1488" y="2352"/>
              <a:ext cx="28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3193" name="AutoShap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400"/>
              <a:t>Region Identification Layer</a:t>
            </a:r>
          </a:p>
        </p:txBody>
      </p:sp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5181600" y="4114800"/>
            <a:ext cx="3648075" cy="2198688"/>
            <a:chOff x="336" y="1362"/>
            <a:chExt cx="5471" cy="3060"/>
          </a:xfrm>
        </p:grpSpPr>
        <p:grpSp>
          <p:nvGrpSpPr>
            <p:cNvPr id="93195" name="Group 11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93196" name="Line 1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197" name="Line 1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198" name="Group 14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93199" name="Line 1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00" name="Line 1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3201" name="Oval 17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02" name="Oval 18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3203" name="Group 19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93204" name="Line 2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05" name="Line 2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206" name="Group 22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93207" name="Line 2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08" name="Line 2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209" name="Group 25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93210" name="Line 2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11" name="Line 2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212" name="Group 28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93213" name="Line 2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14" name="Line 3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215" name="Group 31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93216" name="Line 3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17" name="Line 3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218" name="Group 34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93219" name="Line 3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20" name="Line 3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221" name="Group 37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93222" name="Line 3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23" name="Line 3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3224" name="Oval 40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25" name="Oval 41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26" name="Oval 42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27" name="Oval 43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28" name="Oval 44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29" name="Oval 45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3230" name="Group 46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93231" name="Line 4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32" name="Line 4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3233" name="Oval 49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3234" name="Group 50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93235" name="Line 5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36" name="Line 5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3237" name="Oval 53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38" name="Oval 54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39" name="Oval 55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3240" name="Group 56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93241" name="Line 5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42" name="Line 5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243" name="Group 59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93244" name="Line 6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45" name="Line 6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3246" name="Oval 62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3247" name="Group 63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93248" name="Line 6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49" name="Line 6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250" name="Group 66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93251" name="Line 6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52" name="Line 6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3253" name="Group 69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93254" name="Line 7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55" name="Line 7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4081" y="2975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93257" name="Group 73"/>
            <p:cNvGrpSpPr>
              <a:grpSpLocks/>
            </p:cNvGrpSpPr>
            <p:nvPr/>
          </p:nvGrpSpPr>
          <p:grpSpPr bwMode="auto">
            <a:xfrm>
              <a:off x="1056" y="1793"/>
              <a:ext cx="4751" cy="751"/>
              <a:chOff x="1056" y="1793"/>
              <a:chExt cx="4751" cy="751"/>
            </a:xfrm>
          </p:grpSpPr>
          <p:sp>
            <p:nvSpPr>
              <p:cNvPr id="93258" name="Line 74"/>
              <p:cNvSpPr>
                <a:spLocks noChangeShapeType="1"/>
              </p:cNvSpPr>
              <p:nvPr/>
            </p:nvSpPr>
            <p:spPr bwMode="auto">
              <a:xfrm flipV="1">
                <a:off x="1056" y="1824"/>
                <a:ext cx="42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59" name="Rectangle 75"/>
              <p:cNvSpPr>
                <a:spLocks noChangeArrowheads="1"/>
              </p:cNvSpPr>
              <p:nvPr/>
            </p:nvSpPr>
            <p:spPr bwMode="auto">
              <a:xfrm>
                <a:off x="5328" y="1793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3260" name="Group 76"/>
            <p:cNvGrpSpPr>
              <a:grpSpLocks/>
            </p:cNvGrpSpPr>
            <p:nvPr/>
          </p:nvGrpSpPr>
          <p:grpSpPr bwMode="auto">
            <a:xfrm>
              <a:off x="1152" y="1536"/>
              <a:ext cx="3357" cy="2753"/>
              <a:chOff x="1152" y="1536"/>
              <a:chExt cx="3357" cy="2753"/>
            </a:xfrm>
          </p:grpSpPr>
          <p:sp>
            <p:nvSpPr>
              <p:cNvPr id="93261" name="Line 77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832" cy="23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62" name="Rectangle 78"/>
              <p:cNvSpPr>
                <a:spLocks noChangeArrowheads="1"/>
              </p:cNvSpPr>
              <p:nvPr/>
            </p:nvSpPr>
            <p:spPr bwMode="auto">
              <a:xfrm>
                <a:off x="4031" y="3907"/>
                <a:ext cx="478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3263" name="Group 79"/>
            <p:cNvGrpSpPr>
              <a:grpSpLocks/>
            </p:cNvGrpSpPr>
            <p:nvPr/>
          </p:nvGrpSpPr>
          <p:grpSpPr bwMode="auto">
            <a:xfrm>
              <a:off x="2208" y="1362"/>
              <a:ext cx="2497" cy="2670"/>
              <a:chOff x="2208" y="1362"/>
              <a:chExt cx="2497" cy="2670"/>
            </a:xfrm>
          </p:grpSpPr>
          <p:sp>
            <p:nvSpPr>
              <p:cNvPr id="93264" name="Line 80"/>
              <p:cNvSpPr>
                <a:spLocks noChangeShapeType="1"/>
              </p:cNvSpPr>
              <p:nvPr/>
            </p:nvSpPr>
            <p:spPr bwMode="auto">
              <a:xfrm flipV="1">
                <a:off x="2208" y="1488"/>
                <a:ext cx="2160" cy="2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26" y="1362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93266" name="Text Box 82"/>
            <p:cNvSpPr txBox="1">
              <a:spLocks noChangeArrowheads="1"/>
            </p:cNvSpPr>
            <p:nvPr/>
          </p:nvSpPr>
          <p:spPr bwMode="auto">
            <a:xfrm>
              <a:off x="4705" y="1437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3267" name="Text Box 83"/>
            <p:cNvSpPr txBox="1">
              <a:spLocks noChangeArrowheads="1"/>
            </p:cNvSpPr>
            <p:nvPr/>
          </p:nvSpPr>
          <p:spPr bwMode="auto">
            <a:xfrm>
              <a:off x="3074" y="1486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3268" name="Text Box 84"/>
            <p:cNvSpPr txBox="1">
              <a:spLocks noChangeArrowheads="1"/>
            </p:cNvSpPr>
            <p:nvPr/>
          </p:nvSpPr>
          <p:spPr bwMode="auto">
            <a:xfrm>
              <a:off x="336" y="2111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93269" name="Text Box 85"/>
            <p:cNvSpPr txBox="1">
              <a:spLocks noChangeArrowheads="1"/>
            </p:cNvSpPr>
            <p:nvPr/>
          </p:nvSpPr>
          <p:spPr bwMode="auto">
            <a:xfrm>
              <a:off x="1153" y="3503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3270" name="Text Box 86"/>
            <p:cNvSpPr txBox="1">
              <a:spLocks noChangeArrowheads="1"/>
            </p:cNvSpPr>
            <p:nvPr/>
          </p:nvSpPr>
          <p:spPr bwMode="auto">
            <a:xfrm>
              <a:off x="3262" y="3984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93271" name="Text Box 87"/>
            <p:cNvSpPr txBox="1">
              <a:spLocks noChangeArrowheads="1"/>
            </p:cNvSpPr>
            <p:nvPr/>
          </p:nvSpPr>
          <p:spPr bwMode="auto">
            <a:xfrm>
              <a:off x="2833" y="2495"/>
              <a:ext cx="691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93272" name="Group 88"/>
          <p:cNvGrpSpPr>
            <a:grpSpLocks/>
          </p:cNvGrpSpPr>
          <p:nvPr/>
        </p:nvGrpSpPr>
        <p:grpSpPr bwMode="auto">
          <a:xfrm>
            <a:off x="1676400" y="4572000"/>
            <a:ext cx="2747963" cy="1752600"/>
            <a:chOff x="3312" y="2832"/>
            <a:chExt cx="1731" cy="1104"/>
          </a:xfrm>
        </p:grpSpPr>
        <p:sp>
          <p:nvSpPr>
            <p:cNvPr id="93273" name="Oval 89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3275" name="Rectangle 91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3276" name="Rectangle 92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77" name="Line 93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78" name="Line 94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79" name="Line 95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80" name="Line 96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81" name="Oval 97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282" name="Oval 98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84" name="Line 100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85" name="Line 101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86" name="Line 102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87" name="Line 103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88" name="Line 104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89" name="Line 105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90" name="Line 106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2386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5" presetClass="emph" presetSubtype="0" repeatCount="indefinite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1" name="AutoShape 3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800"/>
              <a:t>The Artificial Neurons</a:t>
            </a:r>
          </a:p>
        </p:txBody>
      </p:sp>
      <p:grpSp>
        <p:nvGrpSpPr>
          <p:cNvPr id="19492" name="Group 36"/>
          <p:cNvGrpSpPr>
            <a:grpSpLocks/>
          </p:cNvGrpSpPr>
          <p:nvPr/>
        </p:nvGrpSpPr>
        <p:grpSpPr bwMode="auto">
          <a:xfrm>
            <a:off x="1371600" y="2514600"/>
            <a:ext cx="2209800" cy="3719513"/>
            <a:chOff x="864" y="1584"/>
            <a:chExt cx="1392" cy="2343"/>
          </a:xfrm>
        </p:grpSpPr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>
              <a:off x="1248" y="1824"/>
              <a:ext cx="100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>
              <a:off x="1152" y="2352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95" name="Line 39"/>
            <p:cNvSpPr>
              <a:spLocks noChangeShapeType="1"/>
            </p:cNvSpPr>
            <p:nvPr/>
          </p:nvSpPr>
          <p:spPr bwMode="auto">
            <a:xfrm flipV="1">
              <a:off x="1248" y="3168"/>
              <a:ext cx="100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96" name="Oval 40"/>
            <p:cNvSpPr>
              <a:spLocks noChangeArrowheads="1"/>
            </p:cNvSpPr>
            <p:nvPr/>
          </p:nvSpPr>
          <p:spPr bwMode="auto">
            <a:xfrm>
              <a:off x="1728" y="211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97" name="Oval 41"/>
            <p:cNvSpPr>
              <a:spLocks noChangeArrowheads="1"/>
            </p:cNvSpPr>
            <p:nvPr/>
          </p:nvSpPr>
          <p:spPr bwMode="auto">
            <a:xfrm>
              <a:off x="1632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98" name="Oval 42"/>
            <p:cNvSpPr>
              <a:spLocks noChangeArrowheads="1"/>
            </p:cNvSpPr>
            <p:nvPr/>
          </p:nvSpPr>
          <p:spPr bwMode="auto">
            <a:xfrm>
              <a:off x="1776" y="331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912" y="158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lang="en-US" altLang="zh-TW" sz="2800">
                <a:latin typeface="Times New Roman" pitchFamily="18" charset="0"/>
              </a:endParaRP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864" y="2121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lang="en-US" altLang="zh-TW" sz="2800">
                <a:latin typeface="Times New Roman" pitchFamily="18" charset="0"/>
              </a:endParaRPr>
            </a:p>
          </p:txBody>
        </p:sp>
        <p:sp>
          <p:nvSpPr>
            <p:cNvPr id="19501" name="Text Box 45"/>
            <p:cNvSpPr txBox="1">
              <a:spLocks noChangeArrowheads="1"/>
            </p:cNvSpPr>
            <p:nvPr/>
          </p:nvSpPr>
          <p:spPr bwMode="auto">
            <a:xfrm>
              <a:off x="912" y="360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  <a:sym typeface="Symbol" pitchFamily="18" charset="2"/>
                </a:rPr>
                <a:t>m</a:t>
              </a:r>
              <a:endParaRPr lang="en-US" altLang="zh-TW" sz="2800">
                <a:latin typeface="Times New Roman" pitchFamily="18" charset="0"/>
              </a:endParaRPr>
            </a:p>
          </p:txBody>
        </p:sp>
        <p:sp>
          <p:nvSpPr>
            <p:cNvPr id="19502" name="Text Box 46"/>
            <p:cNvSpPr txBox="1">
              <a:spLocks noChangeArrowheads="1"/>
            </p:cNvSpPr>
            <p:nvPr/>
          </p:nvSpPr>
          <p:spPr bwMode="auto">
            <a:xfrm>
              <a:off x="1680" y="172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800" i="1" baseline="-25000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 altLang="zh-TW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lang="en-US" altLang="zh-TW" sz="2800">
                <a:latin typeface="Times New Roman" pitchFamily="18" charset="0"/>
              </a:endParaRPr>
            </a:p>
          </p:txBody>
        </p:sp>
        <p:sp>
          <p:nvSpPr>
            <p:cNvPr id="19503" name="Text Box 47"/>
            <p:cNvSpPr txBox="1">
              <a:spLocks noChangeArrowheads="1"/>
            </p:cNvSpPr>
            <p:nvPr/>
          </p:nvSpPr>
          <p:spPr bwMode="auto">
            <a:xfrm>
              <a:off x="1440" y="249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800" i="1" baseline="-25000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 altLang="zh-TW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lang="en-US" altLang="zh-TW" sz="2800">
                <a:latin typeface="Times New Roman" pitchFamily="18" charset="0"/>
              </a:endParaRPr>
            </a:p>
          </p:txBody>
        </p:sp>
        <p:sp>
          <p:nvSpPr>
            <p:cNvPr id="19504" name="Text Box 48"/>
            <p:cNvSpPr txBox="1">
              <a:spLocks noChangeArrowheads="1"/>
            </p:cNvSpPr>
            <p:nvPr/>
          </p:nvSpPr>
          <p:spPr bwMode="auto">
            <a:xfrm>
              <a:off x="1680" y="340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800" i="1" baseline="-25000">
                  <a:latin typeface="Times New Roman" pitchFamily="18" charset="0"/>
                  <a:sym typeface="Symbol" pitchFamily="18" charset="2"/>
                </a:rPr>
                <a:t>im</a:t>
              </a:r>
              <a:endParaRPr lang="en-US" altLang="zh-TW" sz="2800">
                <a:latin typeface="Times New Roman" pitchFamily="18" charset="0"/>
              </a:endParaRPr>
            </a:p>
          </p:txBody>
        </p:sp>
      </p:grpSp>
      <p:grpSp>
        <p:nvGrpSpPr>
          <p:cNvPr id="19505" name="Group 49"/>
          <p:cNvGrpSpPr>
            <a:grpSpLocks/>
          </p:cNvGrpSpPr>
          <p:nvPr/>
        </p:nvGrpSpPr>
        <p:grpSpPr bwMode="auto">
          <a:xfrm>
            <a:off x="5715000" y="3352800"/>
            <a:ext cx="2057400" cy="2286000"/>
            <a:chOff x="3600" y="2112"/>
            <a:chExt cx="1296" cy="1440"/>
          </a:xfrm>
        </p:grpSpPr>
        <p:sp>
          <p:nvSpPr>
            <p:cNvPr id="19506" name="Line 50"/>
            <p:cNvSpPr>
              <a:spLocks noChangeShapeType="1"/>
            </p:cNvSpPr>
            <p:nvPr/>
          </p:nvSpPr>
          <p:spPr bwMode="auto">
            <a:xfrm>
              <a:off x="3600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 flipV="1">
              <a:off x="4128" y="2112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 flipV="1">
              <a:off x="4128" y="2544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509" name="Line 53"/>
            <p:cNvSpPr>
              <a:spLocks noChangeShapeType="1"/>
            </p:cNvSpPr>
            <p:nvPr/>
          </p:nvSpPr>
          <p:spPr bwMode="auto">
            <a:xfrm>
              <a:off x="4128" y="2832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>
              <a:off x="4128" y="283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792" y="245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TW" sz="2800" i="1" baseline="-25000">
                  <a:latin typeface="Times New Roman" pitchFamily="18" charset="0"/>
                  <a:sym typeface="Symbol" pitchFamily="18" charset="2"/>
                </a:rPr>
                <a:t>i</a:t>
              </a:r>
              <a:endParaRPr lang="en-US" altLang="zh-TW" sz="2800">
                <a:latin typeface="Times New Roman" pitchFamily="18" charset="0"/>
              </a:endParaRPr>
            </a:p>
          </p:txBody>
        </p:sp>
      </p:grpSp>
      <p:grpSp>
        <p:nvGrpSpPr>
          <p:cNvPr id="19512" name="Group 56"/>
          <p:cNvGrpSpPr>
            <a:grpSpLocks/>
          </p:cNvGrpSpPr>
          <p:nvPr/>
        </p:nvGrpSpPr>
        <p:grpSpPr bwMode="auto">
          <a:xfrm>
            <a:off x="3429000" y="3276600"/>
            <a:ext cx="2438400" cy="2438400"/>
            <a:chOff x="2160" y="2064"/>
            <a:chExt cx="1536" cy="1536"/>
          </a:xfrm>
        </p:grpSpPr>
        <p:sp>
          <p:nvSpPr>
            <p:cNvPr id="19513" name="Oval 57"/>
            <p:cNvSpPr>
              <a:spLocks noChangeArrowheads="1"/>
            </p:cNvSpPr>
            <p:nvPr/>
          </p:nvSpPr>
          <p:spPr bwMode="auto">
            <a:xfrm>
              <a:off x="2160" y="2064"/>
              <a:ext cx="1536" cy="153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514" name="Line 58"/>
            <p:cNvSpPr>
              <a:spLocks noChangeShapeType="1"/>
            </p:cNvSpPr>
            <p:nvPr/>
          </p:nvSpPr>
          <p:spPr bwMode="auto">
            <a:xfrm>
              <a:off x="2928" y="206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515" name="Text Box 59"/>
            <p:cNvSpPr txBox="1">
              <a:spLocks noChangeArrowheads="1"/>
            </p:cNvSpPr>
            <p:nvPr/>
          </p:nvSpPr>
          <p:spPr bwMode="auto">
            <a:xfrm>
              <a:off x="2400" y="2947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3200" i="1">
                  <a:latin typeface="Times New Roman" pitchFamily="18" charset="0"/>
                </a:rPr>
                <a:t>f </a:t>
              </a:r>
              <a:r>
                <a:rPr lang="en-US" altLang="zh-TW" sz="3200">
                  <a:latin typeface="Times New Roman" pitchFamily="18" charset="0"/>
                </a:rPr>
                <a:t>(.)</a:t>
              </a:r>
            </a:p>
          </p:txBody>
        </p:sp>
        <p:grpSp>
          <p:nvGrpSpPr>
            <p:cNvPr id="19516" name="Group 60"/>
            <p:cNvGrpSpPr>
              <a:grpSpLocks/>
            </p:cNvGrpSpPr>
            <p:nvPr/>
          </p:nvGrpSpPr>
          <p:grpSpPr bwMode="auto">
            <a:xfrm>
              <a:off x="2976" y="2390"/>
              <a:ext cx="624" cy="240"/>
              <a:chOff x="3792" y="1584"/>
              <a:chExt cx="864" cy="288"/>
            </a:xfrm>
          </p:grpSpPr>
          <p:sp>
            <p:nvSpPr>
              <p:cNvPr id="19517" name="Line 61"/>
              <p:cNvSpPr>
                <a:spLocks noChangeShapeType="1"/>
              </p:cNvSpPr>
              <p:nvPr/>
            </p:nvSpPr>
            <p:spPr bwMode="auto">
              <a:xfrm>
                <a:off x="379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9518" name="Freeform 62"/>
              <p:cNvSpPr>
                <a:spLocks/>
              </p:cNvSpPr>
              <p:nvPr/>
            </p:nvSpPr>
            <p:spPr bwMode="auto">
              <a:xfrm>
                <a:off x="3888" y="1584"/>
                <a:ext cx="672" cy="288"/>
              </a:xfrm>
              <a:custGeom>
                <a:avLst/>
                <a:gdLst>
                  <a:gd name="T0" fmla="*/ 0 w 960"/>
                  <a:gd name="T1" fmla="*/ 480 h 480"/>
                  <a:gd name="T2" fmla="*/ 432 w 960"/>
                  <a:gd name="T3" fmla="*/ 480 h 480"/>
                  <a:gd name="T4" fmla="*/ 432 w 960"/>
                  <a:gd name="T5" fmla="*/ 0 h 480"/>
                  <a:gd name="T6" fmla="*/ 960 w 960"/>
                  <a:gd name="T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480">
                    <a:moveTo>
                      <a:pt x="0" y="480"/>
                    </a:moveTo>
                    <a:lnTo>
                      <a:pt x="432" y="480"/>
                    </a:lnTo>
                    <a:lnTo>
                      <a:pt x="432" y="0"/>
                    </a:lnTo>
                    <a:lnTo>
                      <a:pt x="96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9519" name="Text Box 63"/>
            <p:cNvSpPr txBox="1">
              <a:spLocks noChangeArrowheads="1"/>
            </p:cNvSpPr>
            <p:nvPr/>
          </p:nvSpPr>
          <p:spPr bwMode="auto">
            <a:xfrm>
              <a:off x="2976" y="2947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3200" i="1">
                  <a:latin typeface="Times New Roman" pitchFamily="18" charset="0"/>
                </a:rPr>
                <a:t>a </a:t>
              </a:r>
              <a:r>
                <a:rPr lang="en-US" altLang="zh-TW" sz="3200">
                  <a:latin typeface="Times New Roman" pitchFamily="18" charset="0"/>
                </a:rPr>
                <a:t>(.)</a:t>
              </a:r>
            </a:p>
          </p:txBody>
        </p:sp>
        <p:sp>
          <p:nvSpPr>
            <p:cNvPr id="19520" name="Text Box 64"/>
            <p:cNvSpPr txBox="1">
              <a:spLocks noChangeArrowheads="1"/>
            </p:cNvSpPr>
            <p:nvPr/>
          </p:nvSpPr>
          <p:spPr bwMode="auto">
            <a:xfrm>
              <a:off x="3264" y="248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000" i="1" dirty="0" err="1" smtClean="0">
                  <a:latin typeface="Times New Roman" pitchFamily="18" charset="0"/>
                  <a:sym typeface="Symbol" pitchFamily="18" charset="2"/>
                </a:rPr>
                <a:t>t</a:t>
              </a:r>
              <a:r>
                <a:rPr lang="en-US" altLang="zh-TW" sz="2000" i="1" baseline="-25000" dirty="0" err="1" smtClean="0">
                  <a:latin typeface="Times New Roman" pitchFamily="18" charset="0"/>
                  <a:sym typeface="Symbol" pitchFamily="18" charset="2"/>
                </a:rPr>
                <a:t>i</a:t>
              </a:r>
              <a:endParaRPr lang="en-US" altLang="zh-TW" sz="2000" dirty="0">
                <a:latin typeface="Times New Roman" pitchFamily="18" charset="0"/>
              </a:endParaRPr>
            </a:p>
          </p:txBody>
        </p:sp>
        <p:sp>
          <p:nvSpPr>
            <p:cNvPr id="19521" name="Text Box 65"/>
            <p:cNvSpPr txBox="1">
              <a:spLocks noChangeArrowheads="1"/>
            </p:cNvSpPr>
            <p:nvPr/>
          </p:nvSpPr>
          <p:spPr bwMode="auto">
            <a:xfrm>
              <a:off x="2400" y="2208"/>
              <a:ext cx="42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5400">
                  <a:latin typeface="Times New Roman" pitchFamily="18" charset="0"/>
                  <a:sym typeface="Symbol" pitchFamily="18" charset="2"/>
                </a:rPr>
                <a:t></a:t>
              </a:r>
              <a:endParaRPr lang="en-US" altLang="zh-TW" sz="5400">
                <a:latin typeface="Times New Roman" pitchFamily="18" charset="0"/>
              </a:endParaRPr>
            </a:p>
          </p:txBody>
        </p:sp>
      </p:grpSp>
      <p:graphicFrame>
        <p:nvGraphicFramePr>
          <p:cNvPr id="1952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393398"/>
              </p:ext>
            </p:extLst>
          </p:nvPr>
        </p:nvGraphicFramePr>
        <p:xfrm>
          <a:off x="474663" y="5257800"/>
          <a:ext cx="33178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" name="Equation" r:id="rId3" imgW="1231560" imgH="444240" progId="Equation.3">
                  <p:embed/>
                </p:oleObj>
              </mc:Choice>
              <mc:Fallback>
                <p:oleObj name="Equation" r:id="rId3" imgW="1231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5257800"/>
                        <a:ext cx="3317875" cy="1193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23" name="Object 67"/>
          <p:cNvGraphicFramePr>
            <a:graphicFrameLocks noChangeAspect="1"/>
          </p:cNvGraphicFramePr>
          <p:nvPr/>
        </p:nvGraphicFramePr>
        <p:xfrm>
          <a:off x="5638800" y="2528888"/>
          <a:ext cx="21859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" name="方程式" r:id="rId5" imgW="965160" imgH="228600" progId="Equation.3">
                  <p:embed/>
                </p:oleObj>
              </mc:Choice>
              <mc:Fallback>
                <p:oleObj name="方程式" r:id="rId5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28888"/>
                        <a:ext cx="2185988" cy="519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24" name="Object 68"/>
          <p:cNvGraphicFramePr>
            <a:graphicFrameLocks noChangeAspect="1"/>
          </p:cNvGraphicFramePr>
          <p:nvPr/>
        </p:nvGraphicFramePr>
        <p:xfrm>
          <a:off x="5627688" y="5410200"/>
          <a:ext cx="31353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方程式" r:id="rId7" imgW="1384200" imgH="457200" progId="Equation.3">
                  <p:embed/>
                </p:oleObj>
              </mc:Choice>
              <mc:Fallback>
                <p:oleObj name="方程式" r:id="rId7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5410200"/>
                        <a:ext cx="3135312" cy="1038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468313" y="98425"/>
            <a:ext cx="3598862" cy="25384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TW" sz="3200" i="1" dirty="0" err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TW" sz="3200" i="1" baseline="-25000" dirty="0" err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ij</a:t>
            </a:r>
            <a:r>
              <a:rPr lang="en-US" altLang="zh-TW" sz="3200" i="1" baseline="-250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positive </a:t>
            </a:r>
            <a:r>
              <a:rPr lang="en-US" altLang="zh-TW" sz="1600" dirty="0">
                <a:solidFill>
                  <a:schemeClr val="bg1"/>
                </a:solidFill>
                <a:sym typeface="Symbol" pitchFamily="18" charset="2"/>
              </a:rPr>
              <a:t>—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excitatory</a:t>
            </a:r>
          </a:p>
          <a:p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negative </a:t>
            </a:r>
            <a:r>
              <a:rPr lang="en-US" altLang="zh-TW" sz="1600" dirty="0">
                <a:solidFill>
                  <a:schemeClr val="bg1"/>
                </a:solidFill>
                <a:sym typeface="Symbol" pitchFamily="18" charset="2"/>
              </a:rPr>
              <a:t>—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inhibitory</a:t>
            </a:r>
          </a:p>
          <a:p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zero </a:t>
            </a:r>
            <a:r>
              <a:rPr lang="en-US" altLang="zh-TW" sz="1600" dirty="0">
                <a:solidFill>
                  <a:schemeClr val="bg1"/>
                </a:solidFill>
                <a:sym typeface="Symbol" pitchFamily="18" charset="2"/>
              </a:rPr>
              <a:t>—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no connection</a:t>
            </a:r>
          </a:p>
          <a:p>
            <a:r>
              <a:rPr lang="en-US" altLang="zh-TW" sz="3200" i="1" dirty="0" err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3200" i="1" baseline="-25000" dirty="0" err="1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3200" i="1" baseline="-25000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sym typeface="Symbol" pitchFamily="18" charset="2"/>
              </a:rPr>
              <a:t>—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threshold</a:t>
            </a:r>
            <a:endParaRPr lang="en-US" altLang="zh-TW" sz="3200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4676775" y="188913"/>
            <a:ext cx="4216400" cy="15636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TW" sz="32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Proposed by McCulloch and Pitts [1943]</a:t>
            </a:r>
          </a:p>
          <a:p>
            <a:r>
              <a:rPr lang="en-US" altLang="zh-TW" sz="32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called M-P neurons</a:t>
            </a:r>
            <a:endParaRPr lang="en-US" altLang="zh-TW" sz="3200" i="1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59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5" grpId="0" animBg="1" autoUpdateAnimBg="0"/>
      <p:bldP spid="19526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>
            <a:spLocks/>
          </p:cNvSpPr>
          <p:nvPr/>
        </p:nvSpPr>
        <p:spPr bwMode="auto">
          <a:xfrm>
            <a:off x="4843463" y="3786188"/>
            <a:ext cx="1600200" cy="1371600"/>
          </a:xfrm>
          <a:custGeom>
            <a:avLst/>
            <a:gdLst>
              <a:gd name="T0" fmla="*/ 1008 w 1008"/>
              <a:gd name="T1" fmla="*/ 672 h 864"/>
              <a:gd name="T2" fmla="*/ 192 w 1008"/>
              <a:gd name="T3" fmla="*/ 0 h 864"/>
              <a:gd name="T4" fmla="*/ 0 w 1008"/>
              <a:gd name="T5" fmla="*/ 864 h 864"/>
              <a:gd name="T6" fmla="*/ 1008 w 1008"/>
              <a:gd name="T7" fmla="*/ 672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864">
                <a:moveTo>
                  <a:pt x="1008" y="672"/>
                </a:moveTo>
                <a:lnTo>
                  <a:pt x="192" y="0"/>
                </a:lnTo>
                <a:lnTo>
                  <a:pt x="0" y="864"/>
                </a:lnTo>
                <a:lnTo>
                  <a:pt x="1008" y="672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2286000" y="3276600"/>
            <a:ext cx="1905000" cy="1295400"/>
            <a:chOff x="1440" y="2064"/>
            <a:chExt cx="1200" cy="816"/>
          </a:xfrm>
        </p:grpSpPr>
        <p:sp>
          <p:nvSpPr>
            <p:cNvPr id="94212" name="Oval 4"/>
            <p:cNvSpPr>
              <a:spLocks noChangeArrowheads="1"/>
            </p:cNvSpPr>
            <p:nvPr/>
          </p:nvSpPr>
          <p:spPr bwMode="auto">
            <a:xfrm>
              <a:off x="2208" y="2064"/>
              <a:ext cx="384" cy="384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010</a:t>
              </a:r>
            </a:p>
          </p:txBody>
        </p:sp>
        <p:grpSp>
          <p:nvGrpSpPr>
            <p:cNvPr id="94213" name="Group 5"/>
            <p:cNvGrpSpPr>
              <a:grpSpLocks/>
            </p:cNvGrpSpPr>
            <p:nvPr/>
          </p:nvGrpSpPr>
          <p:grpSpPr bwMode="auto">
            <a:xfrm flipH="1">
              <a:off x="1440" y="2400"/>
              <a:ext cx="1200" cy="480"/>
              <a:chOff x="1200" y="2400"/>
              <a:chExt cx="1200" cy="480"/>
            </a:xfrm>
          </p:grpSpPr>
          <p:sp>
            <p:nvSpPr>
              <p:cNvPr id="94214" name="Line 6"/>
              <p:cNvSpPr>
                <a:spLocks noChangeShapeType="1"/>
              </p:cNvSpPr>
              <p:nvPr/>
            </p:nvSpPr>
            <p:spPr bwMode="auto">
              <a:xfrm flipV="1">
                <a:off x="139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15" name="Line 7"/>
              <p:cNvSpPr>
                <a:spLocks noChangeShapeType="1"/>
              </p:cNvSpPr>
              <p:nvPr/>
            </p:nvSpPr>
            <p:spPr bwMode="auto">
              <a:xfrm flipH="1" flipV="1">
                <a:off x="1440" y="244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16" name="Line 8"/>
              <p:cNvSpPr>
                <a:spLocks noChangeShapeType="1"/>
              </p:cNvSpPr>
              <p:nvPr/>
            </p:nvSpPr>
            <p:spPr bwMode="auto">
              <a:xfrm flipH="1" flipV="1">
                <a:off x="1536" y="2448"/>
                <a:ext cx="86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17" name="Line 9"/>
              <p:cNvSpPr>
                <a:spLocks noChangeShapeType="1"/>
              </p:cNvSpPr>
              <p:nvPr/>
            </p:nvSpPr>
            <p:spPr bwMode="auto">
              <a:xfrm flipV="1">
                <a:off x="1200" y="2400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94218" name="AutoShap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400"/>
              <a:t>Region Identification Layer</a:t>
            </a:r>
          </a:p>
        </p:txBody>
      </p:sp>
      <p:grpSp>
        <p:nvGrpSpPr>
          <p:cNvPr id="94219" name="Group 11"/>
          <p:cNvGrpSpPr>
            <a:grpSpLocks/>
          </p:cNvGrpSpPr>
          <p:nvPr/>
        </p:nvGrpSpPr>
        <p:grpSpPr bwMode="auto">
          <a:xfrm>
            <a:off x="5181600" y="4114800"/>
            <a:ext cx="3648075" cy="2198688"/>
            <a:chOff x="336" y="1362"/>
            <a:chExt cx="5471" cy="3060"/>
          </a:xfrm>
        </p:grpSpPr>
        <p:grpSp>
          <p:nvGrpSpPr>
            <p:cNvPr id="94220" name="Group 12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94221" name="Line 1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22" name="Line 1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23" name="Group 15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94224" name="Line 1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25" name="Line 1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4226" name="Oval 18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27" name="Oval 19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4228" name="Group 20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94229" name="Line 2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30" name="Line 2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31" name="Group 23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94232" name="Line 2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33" name="Line 2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34" name="Group 26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94235" name="Line 2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36" name="Line 2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37" name="Group 29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94238" name="Line 3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39" name="Line 3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40" name="Group 32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94241" name="Line 3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42" name="Line 3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43" name="Group 35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94244" name="Line 3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45" name="Line 3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46" name="Group 38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94247" name="Line 3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48" name="Line 4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54" name="Oval 46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4255" name="Group 47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94256" name="Line 4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57" name="Line 4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4258" name="Oval 50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4259" name="Group 51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94260" name="Line 5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61" name="Line 5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4262" name="Oval 54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63" name="Oval 55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64" name="Oval 56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4265" name="Group 57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94266" name="Line 5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67" name="Line 5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68" name="Group 60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94269" name="Line 6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70" name="Line 6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4271" name="Oval 63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4272" name="Group 64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94273" name="Line 6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74" name="Line 6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75" name="Group 67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94276" name="Line 6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77" name="Line 6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4278" name="Group 70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94279" name="Line 7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80" name="Line 7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4281" name="Text Box 73"/>
            <p:cNvSpPr txBox="1">
              <a:spLocks noChangeArrowheads="1"/>
            </p:cNvSpPr>
            <p:nvPr/>
          </p:nvSpPr>
          <p:spPr bwMode="auto">
            <a:xfrm>
              <a:off x="4081" y="2975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94282" name="Group 74"/>
            <p:cNvGrpSpPr>
              <a:grpSpLocks/>
            </p:cNvGrpSpPr>
            <p:nvPr/>
          </p:nvGrpSpPr>
          <p:grpSpPr bwMode="auto">
            <a:xfrm>
              <a:off x="1056" y="1793"/>
              <a:ext cx="4751" cy="751"/>
              <a:chOff x="1056" y="1793"/>
              <a:chExt cx="4751" cy="751"/>
            </a:xfrm>
          </p:grpSpPr>
          <p:sp>
            <p:nvSpPr>
              <p:cNvPr id="94283" name="Line 75"/>
              <p:cNvSpPr>
                <a:spLocks noChangeShapeType="1"/>
              </p:cNvSpPr>
              <p:nvPr/>
            </p:nvSpPr>
            <p:spPr bwMode="auto">
              <a:xfrm flipV="1">
                <a:off x="1056" y="1824"/>
                <a:ext cx="42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84" name="Rectangle 76"/>
              <p:cNvSpPr>
                <a:spLocks noChangeArrowheads="1"/>
              </p:cNvSpPr>
              <p:nvPr/>
            </p:nvSpPr>
            <p:spPr bwMode="auto">
              <a:xfrm>
                <a:off x="5328" y="1793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4285" name="Group 77"/>
            <p:cNvGrpSpPr>
              <a:grpSpLocks/>
            </p:cNvGrpSpPr>
            <p:nvPr/>
          </p:nvGrpSpPr>
          <p:grpSpPr bwMode="auto">
            <a:xfrm>
              <a:off x="1152" y="1536"/>
              <a:ext cx="3357" cy="2753"/>
              <a:chOff x="1152" y="1536"/>
              <a:chExt cx="3357" cy="2753"/>
            </a:xfrm>
          </p:grpSpPr>
          <p:sp>
            <p:nvSpPr>
              <p:cNvPr id="94286" name="Line 78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832" cy="23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87" name="Rectangle 79"/>
              <p:cNvSpPr>
                <a:spLocks noChangeArrowheads="1"/>
              </p:cNvSpPr>
              <p:nvPr/>
            </p:nvSpPr>
            <p:spPr bwMode="auto">
              <a:xfrm>
                <a:off x="4031" y="3907"/>
                <a:ext cx="478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4288" name="Group 80"/>
            <p:cNvGrpSpPr>
              <a:grpSpLocks/>
            </p:cNvGrpSpPr>
            <p:nvPr/>
          </p:nvGrpSpPr>
          <p:grpSpPr bwMode="auto">
            <a:xfrm>
              <a:off x="2208" y="1362"/>
              <a:ext cx="2497" cy="2670"/>
              <a:chOff x="2208" y="1362"/>
              <a:chExt cx="2497" cy="2670"/>
            </a:xfrm>
          </p:grpSpPr>
          <p:sp>
            <p:nvSpPr>
              <p:cNvPr id="94289" name="Line 81"/>
              <p:cNvSpPr>
                <a:spLocks noChangeShapeType="1"/>
              </p:cNvSpPr>
              <p:nvPr/>
            </p:nvSpPr>
            <p:spPr bwMode="auto">
              <a:xfrm flipV="1">
                <a:off x="2208" y="1488"/>
                <a:ext cx="2160" cy="2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290" name="Rectangle 82"/>
              <p:cNvSpPr>
                <a:spLocks noChangeArrowheads="1"/>
              </p:cNvSpPr>
              <p:nvPr/>
            </p:nvSpPr>
            <p:spPr bwMode="auto">
              <a:xfrm>
                <a:off x="4226" y="1362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94291" name="Text Box 83"/>
            <p:cNvSpPr txBox="1">
              <a:spLocks noChangeArrowheads="1"/>
            </p:cNvSpPr>
            <p:nvPr/>
          </p:nvSpPr>
          <p:spPr bwMode="auto">
            <a:xfrm>
              <a:off x="4705" y="1437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4292" name="Text Box 84"/>
            <p:cNvSpPr txBox="1">
              <a:spLocks noChangeArrowheads="1"/>
            </p:cNvSpPr>
            <p:nvPr/>
          </p:nvSpPr>
          <p:spPr bwMode="auto">
            <a:xfrm>
              <a:off x="3074" y="1486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4293" name="Text Box 85"/>
            <p:cNvSpPr txBox="1">
              <a:spLocks noChangeArrowheads="1"/>
            </p:cNvSpPr>
            <p:nvPr/>
          </p:nvSpPr>
          <p:spPr bwMode="auto">
            <a:xfrm>
              <a:off x="336" y="2111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94294" name="Text Box 86"/>
            <p:cNvSpPr txBox="1">
              <a:spLocks noChangeArrowheads="1"/>
            </p:cNvSpPr>
            <p:nvPr/>
          </p:nvSpPr>
          <p:spPr bwMode="auto">
            <a:xfrm>
              <a:off x="1153" y="3503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4295" name="Text Box 87"/>
            <p:cNvSpPr txBox="1">
              <a:spLocks noChangeArrowheads="1"/>
            </p:cNvSpPr>
            <p:nvPr/>
          </p:nvSpPr>
          <p:spPr bwMode="auto">
            <a:xfrm>
              <a:off x="3262" y="3984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94296" name="Text Box 88"/>
            <p:cNvSpPr txBox="1">
              <a:spLocks noChangeArrowheads="1"/>
            </p:cNvSpPr>
            <p:nvPr/>
          </p:nvSpPr>
          <p:spPr bwMode="auto">
            <a:xfrm>
              <a:off x="2833" y="2495"/>
              <a:ext cx="691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94297" name="Group 89"/>
          <p:cNvGrpSpPr>
            <a:grpSpLocks/>
          </p:cNvGrpSpPr>
          <p:nvPr/>
        </p:nvGrpSpPr>
        <p:grpSpPr bwMode="auto">
          <a:xfrm>
            <a:off x="1676400" y="4572000"/>
            <a:ext cx="2747963" cy="1752600"/>
            <a:chOff x="3312" y="2832"/>
            <a:chExt cx="1731" cy="1104"/>
          </a:xfrm>
        </p:grpSpPr>
        <p:sp>
          <p:nvSpPr>
            <p:cNvPr id="94298" name="Oval 90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4299" name="Rectangle 91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4300" name="Rectangle 92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4301" name="Rectangle 93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06" name="Oval 98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4307" name="Oval 99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392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5" presetClass="emph" presetSubtype="0" repeatCount="indefinite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reeform 2"/>
          <p:cNvSpPr>
            <a:spLocks/>
          </p:cNvSpPr>
          <p:nvPr/>
        </p:nvSpPr>
        <p:spPr bwMode="auto">
          <a:xfrm>
            <a:off x="6372225" y="4611688"/>
            <a:ext cx="1219200" cy="762000"/>
          </a:xfrm>
          <a:custGeom>
            <a:avLst/>
            <a:gdLst>
              <a:gd name="T0" fmla="*/ 0 w 768"/>
              <a:gd name="T1" fmla="*/ 144 h 480"/>
              <a:gd name="T2" fmla="*/ 768 w 768"/>
              <a:gd name="T3" fmla="*/ 0 h 480"/>
              <a:gd name="T4" fmla="*/ 384 w 768"/>
              <a:gd name="T5" fmla="*/ 480 h 480"/>
              <a:gd name="T6" fmla="*/ 0 w 768"/>
              <a:gd name="T7" fmla="*/ 144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480">
                <a:moveTo>
                  <a:pt x="0" y="144"/>
                </a:moveTo>
                <a:lnTo>
                  <a:pt x="768" y="0"/>
                </a:lnTo>
                <a:lnTo>
                  <a:pt x="384" y="480"/>
                </a:lnTo>
                <a:lnTo>
                  <a:pt x="0" y="144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2362200" y="3276600"/>
            <a:ext cx="2514600" cy="1371600"/>
            <a:chOff x="1488" y="2064"/>
            <a:chExt cx="1584" cy="864"/>
          </a:xfrm>
        </p:grpSpPr>
        <p:sp>
          <p:nvSpPr>
            <p:cNvPr id="95236" name="Oval 4"/>
            <p:cNvSpPr>
              <a:spLocks noChangeArrowheads="1"/>
            </p:cNvSpPr>
            <p:nvPr/>
          </p:nvSpPr>
          <p:spPr bwMode="auto">
            <a:xfrm>
              <a:off x="2688" y="2064"/>
              <a:ext cx="384" cy="384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100</a:t>
              </a:r>
            </a:p>
          </p:txBody>
        </p:sp>
        <p:grpSp>
          <p:nvGrpSpPr>
            <p:cNvPr id="95237" name="Group 5"/>
            <p:cNvGrpSpPr>
              <a:grpSpLocks/>
            </p:cNvGrpSpPr>
            <p:nvPr/>
          </p:nvGrpSpPr>
          <p:grpSpPr bwMode="auto">
            <a:xfrm flipH="1">
              <a:off x="1488" y="2400"/>
              <a:ext cx="1536" cy="528"/>
              <a:chOff x="816" y="2400"/>
              <a:chExt cx="1536" cy="528"/>
            </a:xfrm>
          </p:grpSpPr>
          <p:sp>
            <p:nvSpPr>
              <p:cNvPr id="95238" name="Line 6"/>
              <p:cNvSpPr>
                <a:spLocks noChangeShapeType="1"/>
              </p:cNvSpPr>
              <p:nvPr/>
            </p:nvSpPr>
            <p:spPr bwMode="auto">
              <a:xfrm flipH="1" flipV="1">
                <a:off x="960" y="2448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 flipH="1" flipV="1">
                <a:off x="1008" y="2448"/>
                <a:ext cx="81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40" name="Line 8"/>
              <p:cNvSpPr>
                <a:spLocks noChangeShapeType="1"/>
              </p:cNvSpPr>
              <p:nvPr/>
            </p:nvSpPr>
            <p:spPr bwMode="auto">
              <a:xfrm flipH="1" flipV="1">
                <a:off x="1104" y="2400"/>
                <a:ext cx="124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41" name="Line 9"/>
              <p:cNvSpPr>
                <a:spLocks noChangeShapeType="1"/>
              </p:cNvSpPr>
              <p:nvPr/>
            </p:nvSpPr>
            <p:spPr bwMode="auto">
              <a:xfrm flipV="1">
                <a:off x="816" y="2448"/>
                <a:ext cx="96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95242" name="AutoShap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400"/>
              <a:t>Region Identification Layer</a:t>
            </a:r>
          </a:p>
        </p:txBody>
      </p:sp>
      <p:grpSp>
        <p:nvGrpSpPr>
          <p:cNvPr id="95243" name="Group 11"/>
          <p:cNvGrpSpPr>
            <a:grpSpLocks/>
          </p:cNvGrpSpPr>
          <p:nvPr/>
        </p:nvGrpSpPr>
        <p:grpSpPr bwMode="auto">
          <a:xfrm>
            <a:off x="5181600" y="4114800"/>
            <a:ext cx="3648075" cy="2198688"/>
            <a:chOff x="336" y="1362"/>
            <a:chExt cx="5471" cy="3060"/>
          </a:xfrm>
        </p:grpSpPr>
        <p:grpSp>
          <p:nvGrpSpPr>
            <p:cNvPr id="95244" name="Group 12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95245" name="Line 1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46" name="Line 1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247" name="Group 15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95248" name="Line 1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49" name="Line 1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5252" name="Group 20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95253" name="Line 2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54" name="Line 2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255" name="Group 23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95256" name="Line 2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57" name="Line 2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258" name="Group 26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95259" name="Line 2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60" name="Line 2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261" name="Group 29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95262" name="Line 3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63" name="Line 3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95265" name="Line 3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66" name="Line 3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267" name="Group 35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95268" name="Line 3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69" name="Line 3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270" name="Group 38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95271" name="Line 3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72" name="Line 4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75" name="Oval 43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76" name="Oval 44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77" name="Oval 45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78" name="Oval 46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5279" name="Group 47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95280" name="Line 4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81" name="Line 4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5282" name="Oval 50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5283" name="Group 51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95284" name="Line 5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85" name="Line 5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5289" name="Group 57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95290" name="Line 5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91" name="Line 5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292" name="Group 60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95293" name="Line 6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94" name="Line 6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5295" name="Oval 63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5296" name="Group 64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95297" name="Line 6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298" name="Line 6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299" name="Group 67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95300" name="Line 6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301" name="Line 6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5302" name="Group 70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95303" name="Line 7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304" name="Line 7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5305" name="Text Box 73"/>
            <p:cNvSpPr txBox="1">
              <a:spLocks noChangeArrowheads="1"/>
            </p:cNvSpPr>
            <p:nvPr/>
          </p:nvSpPr>
          <p:spPr bwMode="auto">
            <a:xfrm>
              <a:off x="4081" y="2975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95306" name="Group 74"/>
            <p:cNvGrpSpPr>
              <a:grpSpLocks/>
            </p:cNvGrpSpPr>
            <p:nvPr/>
          </p:nvGrpSpPr>
          <p:grpSpPr bwMode="auto">
            <a:xfrm>
              <a:off x="1056" y="1793"/>
              <a:ext cx="4751" cy="751"/>
              <a:chOff x="1056" y="1793"/>
              <a:chExt cx="4751" cy="751"/>
            </a:xfrm>
          </p:grpSpPr>
          <p:sp>
            <p:nvSpPr>
              <p:cNvPr id="95307" name="Line 75"/>
              <p:cNvSpPr>
                <a:spLocks noChangeShapeType="1"/>
              </p:cNvSpPr>
              <p:nvPr/>
            </p:nvSpPr>
            <p:spPr bwMode="auto">
              <a:xfrm flipV="1">
                <a:off x="1056" y="1824"/>
                <a:ext cx="42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5328" y="1793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5309" name="Group 77"/>
            <p:cNvGrpSpPr>
              <a:grpSpLocks/>
            </p:cNvGrpSpPr>
            <p:nvPr/>
          </p:nvGrpSpPr>
          <p:grpSpPr bwMode="auto">
            <a:xfrm>
              <a:off x="1152" y="1536"/>
              <a:ext cx="3357" cy="2753"/>
              <a:chOff x="1152" y="1536"/>
              <a:chExt cx="3357" cy="2753"/>
            </a:xfrm>
          </p:grpSpPr>
          <p:sp>
            <p:nvSpPr>
              <p:cNvPr id="95310" name="Line 78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832" cy="23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311" name="Rectangle 79"/>
              <p:cNvSpPr>
                <a:spLocks noChangeArrowheads="1"/>
              </p:cNvSpPr>
              <p:nvPr/>
            </p:nvSpPr>
            <p:spPr bwMode="auto">
              <a:xfrm>
                <a:off x="4031" y="3907"/>
                <a:ext cx="478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5312" name="Group 80"/>
            <p:cNvGrpSpPr>
              <a:grpSpLocks/>
            </p:cNvGrpSpPr>
            <p:nvPr/>
          </p:nvGrpSpPr>
          <p:grpSpPr bwMode="auto">
            <a:xfrm>
              <a:off x="2208" y="1362"/>
              <a:ext cx="2497" cy="2670"/>
              <a:chOff x="2208" y="1362"/>
              <a:chExt cx="2497" cy="2670"/>
            </a:xfrm>
          </p:grpSpPr>
          <p:sp>
            <p:nvSpPr>
              <p:cNvPr id="95313" name="Line 81"/>
              <p:cNvSpPr>
                <a:spLocks noChangeShapeType="1"/>
              </p:cNvSpPr>
              <p:nvPr/>
            </p:nvSpPr>
            <p:spPr bwMode="auto">
              <a:xfrm flipV="1">
                <a:off x="2208" y="1488"/>
                <a:ext cx="2160" cy="2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314" name="Rectangle 82"/>
              <p:cNvSpPr>
                <a:spLocks noChangeArrowheads="1"/>
              </p:cNvSpPr>
              <p:nvPr/>
            </p:nvSpPr>
            <p:spPr bwMode="auto">
              <a:xfrm>
                <a:off x="4226" y="1362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95315" name="Text Box 83"/>
            <p:cNvSpPr txBox="1">
              <a:spLocks noChangeArrowheads="1"/>
            </p:cNvSpPr>
            <p:nvPr/>
          </p:nvSpPr>
          <p:spPr bwMode="auto">
            <a:xfrm>
              <a:off x="4705" y="1437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5316" name="Text Box 84"/>
            <p:cNvSpPr txBox="1">
              <a:spLocks noChangeArrowheads="1"/>
            </p:cNvSpPr>
            <p:nvPr/>
          </p:nvSpPr>
          <p:spPr bwMode="auto">
            <a:xfrm>
              <a:off x="3074" y="1486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5317" name="Text Box 85"/>
            <p:cNvSpPr txBox="1">
              <a:spLocks noChangeArrowheads="1"/>
            </p:cNvSpPr>
            <p:nvPr/>
          </p:nvSpPr>
          <p:spPr bwMode="auto">
            <a:xfrm>
              <a:off x="336" y="2111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95318" name="Text Box 86"/>
            <p:cNvSpPr txBox="1">
              <a:spLocks noChangeArrowheads="1"/>
            </p:cNvSpPr>
            <p:nvPr/>
          </p:nvSpPr>
          <p:spPr bwMode="auto">
            <a:xfrm>
              <a:off x="1153" y="3503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5319" name="Text Box 87"/>
            <p:cNvSpPr txBox="1">
              <a:spLocks noChangeArrowheads="1"/>
            </p:cNvSpPr>
            <p:nvPr/>
          </p:nvSpPr>
          <p:spPr bwMode="auto">
            <a:xfrm>
              <a:off x="3262" y="3984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95320" name="Text Box 88"/>
            <p:cNvSpPr txBox="1">
              <a:spLocks noChangeArrowheads="1"/>
            </p:cNvSpPr>
            <p:nvPr/>
          </p:nvSpPr>
          <p:spPr bwMode="auto">
            <a:xfrm>
              <a:off x="2833" y="2495"/>
              <a:ext cx="691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95321" name="Group 89"/>
          <p:cNvGrpSpPr>
            <a:grpSpLocks/>
          </p:cNvGrpSpPr>
          <p:nvPr/>
        </p:nvGrpSpPr>
        <p:grpSpPr bwMode="auto">
          <a:xfrm>
            <a:off x="1676400" y="4572000"/>
            <a:ext cx="2747963" cy="1752600"/>
            <a:chOff x="3312" y="2832"/>
            <a:chExt cx="1731" cy="1104"/>
          </a:xfrm>
        </p:grpSpPr>
        <p:sp>
          <p:nvSpPr>
            <p:cNvPr id="95322" name="Oval 90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323" name="Rectangle 91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5324" name="Rectangle 92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5325" name="Rectangle 93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5326" name="Line 94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27" name="Line 95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28" name="Line 96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29" name="Line 97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30" name="Oval 98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331" name="Oval 99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332" name="Line 100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33" name="Line 101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34" name="Line 102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35" name="Line 103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36" name="Line 104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37" name="Line 105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38" name="Line 106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39" name="Line 107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310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5" presetClass="emph" presetSubtype="0" repeatCount="indefinite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nimBg="1"/>
      <p:bldP spid="9523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reeform 2"/>
          <p:cNvSpPr>
            <a:spLocks/>
          </p:cNvSpPr>
          <p:nvPr/>
        </p:nvSpPr>
        <p:spPr bwMode="auto">
          <a:xfrm>
            <a:off x="6019800" y="5334000"/>
            <a:ext cx="1905000" cy="1143000"/>
          </a:xfrm>
          <a:custGeom>
            <a:avLst/>
            <a:gdLst>
              <a:gd name="T0" fmla="*/ 624 w 1200"/>
              <a:gd name="T1" fmla="*/ 0 h 720"/>
              <a:gd name="T2" fmla="*/ 0 w 1200"/>
              <a:gd name="T3" fmla="*/ 720 h 720"/>
              <a:gd name="T4" fmla="*/ 1200 w 1200"/>
              <a:gd name="T5" fmla="*/ 528 h 720"/>
              <a:gd name="T6" fmla="*/ 576 w 1200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0" h="720">
                <a:moveTo>
                  <a:pt x="624" y="0"/>
                </a:moveTo>
                <a:lnTo>
                  <a:pt x="0" y="720"/>
                </a:lnTo>
                <a:lnTo>
                  <a:pt x="1200" y="528"/>
                </a:lnTo>
                <a:lnTo>
                  <a:pt x="576" y="0"/>
                </a:lnTo>
              </a:path>
            </a:pathLst>
          </a:cu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2362200" y="3276600"/>
            <a:ext cx="3276600" cy="1447800"/>
            <a:chOff x="1488" y="2064"/>
            <a:chExt cx="2064" cy="912"/>
          </a:xfrm>
        </p:grpSpPr>
        <p:sp>
          <p:nvSpPr>
            <p:cNvPr id="96260" name="Oval 4"/>
            <p:cNvSpPr>
              <a:spLocks noChangeArrowheads="1"/>
            </p:cNvSpPr>
            <p:nvPr/>
          </p:nvSpPr>
          <p:spPr bwMode="auto">
            <a:xfrm>
              <a:off x="3168" y="2064"/>
              <a:ext cx="384" cy="384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111</a:t>
              </a:r>
            </a:p>
          </p:txBody>
        </p:sp>
        <p:grpSp>
          <p:nvGrpSpPr>
            <p:cNvPr id="96261" name="Group 5"/>
            <p:cNvGrpSpPr>
              <a:grpSpLocks/>
            </p:cNvGrpSpPr>
            <p:nvPr/>
          </p:nvGrpSpPr>
          <p:grpSpPr bwMode="auto">
            <a:xfrm flipH="1">
              <a:off x="1488" y="2400"/>
              <a:ext cx="1968" cy="576"/>
              <a:chOff x="384" y="2400"/>
              <a:chExt cx="1968" cy="576"/>
            </a:xfrm>
          </p:grpSpPr>
          <p:sp>
            <p:nvSpPr>
              <p:cNvPr id="96262" name="Line 6"/>
              <p:cNvSpPr>
                <a:spLocks noChangeShapeType="1"/>
              </p:cNvSpPr>
              <p:nvPr/>
            </p:nvSpPr>
            <p:spPr bwMode="auto">
              <a:xfrm flipH="1" flipV="1">
                <a:off x="480" y="2448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63" name="Line 7"/>
              <p:cNvSpPr>
                <a:spLocks noChangeShapeType="1"/>
              </p:cNvSpPr>
              <p:nvPr/>
            </p:nvSpPr>
            <p:spPr bwMode="auto">
              <a:xfrm flipH="1" flipV="1">
                <a:off x="576" y="2448"/>
                <a:ext cx="124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64" name="Line 8"/>
              <p:cNvSpPr>
                <a:spLocks noChangeShapeType="1"/>
              </p:cNvSpPr>
              <p:nvPr/>
            </p:nvSpPr>
            <p:spPr bwMode="auto">
              <a:xfrm flipH="1" flipV="1">
                <a:off x="624" y="2400"/>
                <a:ext cx="17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65" name="Line 9"/>
              <p:cNvSpPr>
                <a:spLocks noChangeShapeType="1"/>
              </p:cNvSpPr>
              <p:nvPr/>
            </p:nvSpPr>
            <p:spPr bwMode="auto">
              <a:xfrm flipV="1">
                <a:off x="384" y="2448"/>
                <a:ext cx="48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96266" name="AutoShap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400"/>
              <a:t>Region Identification Layer</a:t>
            </a:r>
          </a:p>
        </p:txBody>
      </p:sp>
      <p:grpSp>
        <p:nvGrpSpPr>
          <p:cNvPr id="96267" name="Group 11"/>
          <p:cNvGrpSpPr>
            <a:grpSpLocks/>
          </p:cNvGrpSpPr>
          <p:nvPr/>
        </p:nvGrpSpPr>
        <p:grpSpPr bwMode="auto">
          <a:xfrm>
            <a:off x="5181600" y="4114800"/>
            <a:ext cx="3648075" cy="2198688"/>
            <a:chOff x="336" y="1362"/>
            <a:chExt cx="5471" cy="3060"/>
          </a:xfrm>
        </p:grpSpPr>
        <p:grpSp>
          <p:nvGrpSpPr>
            <p:cNvPr id="96268" name="Group 12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96269" name="Line 1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70" name="Line 1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271" name="Group 15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96272" name="Line 1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73" name="Line 1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6274" name="Oval 18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5" name="Oval 19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6276" name="Group 20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96277" name="Line 2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78" name="Line 2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279" name="Group 23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96280" name="Line 2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81" name="Line 2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282" name="Group 26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96283" name="Line 2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84" name="Line 2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285" name="Group 29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96286" name="Line 3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87" name="Line 3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288" name="Group 32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96289" name="Line 3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90" name="Line 3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291" name="Group 35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96292" name="Line 3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93" name="Line 3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294" name="Group 38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96295" name="Line 3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296" name="Line 4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6297" name="Oval 41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98" name="Oval 42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00" name="Oval 44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02" name="Oval 46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6303" name="Group 47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96304" name="Line 4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05" name="Line 4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6306" name="Oval 50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6307" name="Group 51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96308" name="Line 5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09" name="Line 5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11" name="Oval 55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6313" name="Group 57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96314" name="Line 5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15" name="Line 5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316" name="Group 60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96317" name="Line 6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18" name="Line 6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6320" name="Group 64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96321" name="Line 6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22" name="Line 6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323" name="Group 67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96324" name="Line 6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25" name="Line 6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6326" name="Group 70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96327" name="Line 7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28" name="Line 7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081" y="2975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96330" name="Group 74"/>
            <p:cNvGrpSpPr>
              <a:grpSpLocks/>
            </p:cNvGrpSpPr>
            <p:nvPr/>
          </p:nvGrpSpPr>
          <p:grpSpPr bwMode="auto">
            <a:xfrm>
              <a:off x="1056" y="1793"/>
              <a:ext cx="4751" cy="751"/>
              <a:chOff x="1056" y="1793"/>
              <a:chExt cx="4751" cy="751"/>
            </a:xfrm>
          </p:grpSpPr>
          <p:sp>
            <p:nvSpPr>
              <p:cNvPr id="96331" name="Line 75"/>
              <p:cNvSpPr>
                <a:spLocks noChangeShapeType="1"/>
              </p:cNvSpPr>
              <p:nvPr/>
            </p:nvSpPr>
            <p:spPr bwMode="auto">
              <a:xfrm flipV="1">
                <a:off x="1056" y="1824"/>
                <a:ext cx="42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32" name="Rectangle 76"/>
              <p:cNvSpPr>
                <a:spLocks noChangeArrowheads="1"/>
              </p:cNvSpPr>
              <p:nvPr/>
            </p:nvSpPr>
            <p:spPr bwMode="auto">
              <a:xfrm>
                <a:off x="5328" y="1793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6333" name="Group 77"/>
            <p:cNvGrpSpPr>
              <a:grpSpLocks/>
            </p:cNvGrpSpPr>
            <p:nvPr/>
          </p:nvGrpSpPr>
          <p:grpSpPr bwMode="auto">
            <a:xfrm>
              <a:off x="1152" y="1536"/>
              <a:ext cx="3357" cy="2753"/>
              <a:chOff x="1152" y="1536"/>
              <a:chExt cx="3357" cy="2753"/>
            </a:xfrm>
          </p:grpSpPr>
          <p:sp>
            <p:nvSpPr>
              <p:cNvPr id="96334" name="Line 78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832" cy="23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35" name="Rectangle 79"/>
              <p:cNvSpPr>
                <a:spLocks noChangeArrowheads="1"/>
              </p:cNvSpPr>
              <p:nvPr/>
            </p:nvSpPr>
            <p:spPr bwMode="auto">
              <a:xfrm>
                <a:off x="4031" y="3907"/>
                <a:ext cx="478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6336" name="Group 80"/>
            <p:cNvGrpSpPr>
              <a:grpSpLocks/>
            </p:cNvGrpSpPr>
            <p:nvPr/>
          </p:nvGrpSpPr>
          <p:grpSpPr bwMode="auto">
            <a:xfrm>
              <a:off x="2208" y="1362"/>
              <a:ext cx="2497" cy="2670"/>
              <a:chOff x="2208" y="1362"/>
              <a:chExt cx="2497" cy="2670"/>
            </a:xfrm>
          </p:grpSpPr>
          <p:sp>
            <p:nvSpPr>
              <p:cNvPr id="96337" name="Line 81"/>
              <p:cNvSpPr>
                <a:spLocks noChangeShapeType="1"/>
              </p:cNvSpPr>
              <p:nvPr/>
            </p:nvSpPr>
            <p:spPr bwMode="auto">
              <a:xfrm flipV="1">
                <a:off x="2208" y="1488"/>
                <a:ext cx="2160" cy="2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338" name="Rectangle 82"/>
              <p:cNvSpPr>
                <a:spLocks noChangeArrowheads="1"/>
              </p:cNvSpPr>
              <p:nvPr/>
            </p:nvSpPr>
            <p:spPr bwMode="auto">
              <a:xfrm>
                <a:off x="4226" y="1362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96339" name="Text Box 83"/>
            <p:cNvSpPr txBox="1">
              <a:spLocks noChangeArrowheads="1"/>
            </p:cNvSpPr>
            <p:nvPr/>
          </p:nvSpPr>
          <p:spPr bwMode="auto">
            <a:xfrm>
              <a:off x="4705" y="1437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6340" name="Text Box 84"/>
            <p:cNvSpPr txBox="1">
              <a:spLocks noChangeArrowheads="1"/>
            </p:cNvSpPr>
            <p:nvPr/>
          </p:nvSpPr>
          <p:spPr bwMode="auto">
            <a:xfrm>
              <a:off x="3074" y="1486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6341" name="Text Box 85"/>
            <p:cNvSpPr txBox="1">
              <a:spLocks noChangeArrowheads="1"/>
            </p:cNvSpPr>
            <p:nvPr/>
          </p:nvSpPr>
          <p:spPr bwMode="auto">
            <a:xfrm>
              <a:off x="336" y="2111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96342" name="Text Box 86"/>
            <p:cNvSpPr txBox="1">
              <a:spLocks noChangeArrowheads="1"/>
            </p:cNvSpPr>
            <p:nvPr/>
          </p:nvSpPr>
          <p:spPr bwMode="auto">
            <a:xfrm>
              <a:off x="1153" y="3503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6343" name="Text Box 87"/>
            <p:cNvSpPr txBox="1">
              <a:spLocks noChangeArrowheads="1"/>
            </p:cNvSpPr>
            <p:nvPr/>
          </p:nvSpPr>
          <p:spPr bwMode="auto">
            <a:xfrm>
              <a:off x="3262" y="3984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96344" name="Text Box 88"/>
            <p:cNvSpPr txBox="1">
              <a:spLocks noChangeArrowheads="1"/>
            </p:cNvSpPr>
            <p:nvPr/>
          </p:nvSpPr>
          <p:spPr bwMode="auto">
            <a:xfrm>
              <a:off x="2833" y="2495"/>
              <a:ext cx="691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96345" name="Group 89"/>
          <p:cNvGrpSpPr>
            <a:grpSpLocks/>
          </p:cNvGrpSpPr>
          <p:nvPr/>
        </p:nvGrpSpPr>
        <p:grpSpPr bwMode="auto">
          <a:xfrm>
            <a:off x="1676400" y="4572000"/>
            <a:ext cx="2747963" cy="1752600"/>
            <a:chOff x="3312" y="2832"/>
            <a:chExt cx="1731" cy="1104"/>
          </a:xfrm>
        </p:grpSpPr>
        <p:sp>
          <p:nvSpPr>
            <p:cNvPr id="96346" name="Oval 90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347" name="Rectangle 91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6348" name="Rectangle 92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6349" name="Rectangle 93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6350" name="Line 94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51" name="Line 95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52" name="Line 96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53" name="Line 97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54" name="Oval 98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355" name="Oval 99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356" name="Line 100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57" name="Line 101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58" name="Line 102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59" name="Line 103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60" name="Line 104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61" name="Line 105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62" name="Line 106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363" name="Line 107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819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5" presetClass="emph" presetSubtype="0" repeatCount="indefinite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/>
      <p:bldP spid="9625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684213" y="3878263"/>
            <a:ext cx="4876800" cy="990600"/>
            <a:chOff x="384" y="2352"/>
            <a:chExt cx="3072" cy="624"/>
          </a:xfrm>
        </p:grpSpPr>
        <p:sp>
          <p:nvSpPr>
            <p:cNvPr id="97283" name="Line 3"/>
            <p:cNvSpPr>
              <a:spLocks noChangeShapeType="1"/>
            </p:cNvSpPr>
            <p:nvPr/>
          </p:nvSpPr>
          <p:spPr bwMode="auto">
            <a:xfrm flipH="1" flipV="1">
              <a:off x="480" y="2448"/>
              <a:ext cx="76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84" name="Line 4"/>
            <p:cNvSpPr>
              <a:spLocks noChangeShapeType="1"/>
            </p:cNvSpPr>
            <p:nvPr/>
          </p:nvSpPr>
          <p:spPr bwMode="auto">
            <a:xfrm flipH="1" flipV="1">
              <a:off x="576" y="2448"/>
              <a:ext cx="124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85" name="Line 5"/>
            <p:cNvSpPr>
              <a:spLocks noChangeShapeType="1"/>
            </p:cNvSpPr>
            <p:nvPr/>
          </p:nvSpPr>
          <p:spPr bwMode="auto">
            <a:xfrm flipH="1" flipV="1">
              <a:off x="624" y="2400"/>
              <a:ext cx="172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 flipV="1">
              <a:off x="384" y="2448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 flipH="1" flipV="1">
              <a:off x="960" y="2448"/>
              <a:ext cx="28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88" name="Line 8"/>
            <p:cNvSpPr>
              <a:spLocks noChangeShapeType="1"/>
            </p:cNvSpPr>
            <p:nvPr/>
          </p:nvSpPr>
          <p:spPr bwMode="auto">
            <a:xfrm flipH="1" flipV="1">
              <a:off x="1008" y="2448"/>
              <a:ext cx="816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 flipH="1" flipV="1">
              <a:off x="1104" y="2400"/>
              <a:ext cx="124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 flipV="1">
              <a:off x="816" y="2448"/>
              <a:ext cx="9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V="1">
              <a:off x="1392" y="244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2" name="Line 12"/>
            <p:cNvSpPr>
              <a:spLocks noChangeShapeType="1"/>
            </p:cNvSpPr>
            <p:nvPr/>
          </p:nvSpPr>
          <p:spPr bwMode="auto">
            <a:xfrm flipH="1" flipV="1">
              <a:off x="1440" y="2448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 flipH="1" flipV="1">
              <a:off x="1536" y="2448"/>
              <a:ext cx="86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4" name="Line 14"/>
            <p:cNvSpPr>
              <a:spLocks noChangeShapeType="1"/>
            </p:cNvSpPr>
            <p:nvPr/>
          </p:nvSpPr>
          <p:spPr bwMode="auto">
            <a:xfrm flipV="1">
              <a:off x="1200" y="2400"/>
              <a:ext cx="144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5" name="Line 15"/>
            <p:cNvSpPr>
              <a:spLocks noChangeShapeType="1"/>
            </p:cNvSpPr>
            <p:nvPr/>
          </p:nvSpPr>
          <p:spPr bwMode="auto">
            <a:xfrm flipV="1">
              <a:off x="1920" y="244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 flipV="1">
              <a:off x="1440" y="2400"/>
              <a:ext cx="38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7" name="Line 17"/>
            <p:cNvSpPr>
              <a:spLocks noChangeShapeType="1"/>
            </p:cNvSpPr>
            <p:nvPr/>
          </p:nvSpPr>
          <p:spPr bwMode="auto">
            <a:xfrm flipH="1" flipV="1">
              <a:off x="2016" y="2400"/>
              <a:ext cx="38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 flipV="1">
              <a:off x="1488" y="2352"/>
              <a:ext cx="28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299" name="Line 19"/>
            <p:cNvSpPr>
              <a:spLocks noChangeShapeType="1"/>
            </p:cNvSpPr>
            <p:nvPr/>
          </p:nvSpPr>
          <p:spPr bwMode="auto">
            <a:xfrm flipH="1" flipV="1">
              <a:off x="2448" y="244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0" name="Line 20"/>
            <p:cNvSpPr>
              <a:spLocks noChangeShapeType="1"/>
            </p:cNvSpPr>
            <p:nvPr/>
          </p:nvSpPr>
          <p:spPr bwMode="auto">
            <a:xfrm flipV="1">
              <a:off x="1968" y="2448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1" name="Line 21"/>
            <p:cNvSpPr>
              <a:spLocks noChangeShapeType="1"/>
            </p:cNvSpPr>
            <p:nvPr/>
          </p:nvSpPr>
          <p:spPr bwMode="auto">
            <a:xfrm flipV="1">
              <a:off x="1440" y="2448"/>
              <a:ext cx="86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2" name="Line 22"/>
            <p:cNvSpPr>
              <a:spLocks noChangeShapeType="1"/>
            </p:cNvSpPr>
            <p:nvPr/>
          </p:nvSpPr>
          <p:spPr bwMode="auto">
            <a:xfrm flipH="1" flipV="1">
              <a:off x="2496" y="2400"/>
              <a:ext cx="144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3" name="Line 23"/>
            <p:cNvSpPr>
              <a:spLocks noChangeShapeType="1"/>
            </p:cNvSpPr>
            <p:nvPr/>
          </p:nvSpPr>
          <p:spPr bwMode="auto">
            <a:xfrm flipV="1">
              <a:off x="2592" y="2448"/>
              <a:ext cx="28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4" name="Line 24"/>
            <p:cNvSpPr>
              <a:spLocks noChangeShapeType="1"/>
            </p:cNvSpPr>
            <p:nvPr/>
          </p:nvSpPr>
          <p:spPr bwMode="auto">
            <a:xfrm flipV="1">
              <a:off x="2016" y="2448"/>
              <a:ext cx="816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 flipV="1">
              <a:off x="1488" y="2400"/>
              <a:ext cx="124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H="1" flipV="1">
              <a:off x="2928" y="2448"/>
              <a:ext cx="9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 flipV="1">
              <a:off x="2592" y="2448"/>
              <a:ext cx="76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8" name="Line 28"/>
            <p:cNvSpPr>
              <a:spLocks noChangeShapeType="1"/>
            </p:cNvSpPr>
            <p:nvPr/>
          </p:nvSpPr>
          <p:spPr bwMode="auto">
            <a:xfrm flipV="1">
              <a:off x="2016" y="2448"/>
              <a:ext cx="124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09" name="Line 29"/>
            <p:cNvSpPr>
              <a:spLocks noChangeShapeType="1"/>
            </p:cNvSpPr>
            <p:nvPr/>
          </p:nvSpPr>
          <p:spPr bwMode="auto">
            <a:xfrm flipV="1">
              <a:off x="1488" y="2400"/>
              <a:ext cx="172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10" name="Line 30"/>
            <p:cNvSpPr>
              <a:spLocks noChangeShapeType="1"/>
            </p:cNvSpPr>
            <p:nvPr/>
          </p:nvSpPr>
          <p:spPr bwMode="auto">
            <a:xfrm flipH="1" flipV="1">
              <a:off x="3408" y="2448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7311" name="AutoShape 3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6000"/>
              <a:t>Classification</a:t>
            </a:r>
          </a:p>
        </p:txBody>
      </p:sp>
      <p:grpSp>
        <p:nvGrpSpPr>
          <p:cNvPr id="97312" name="Group 32"/>
          <p:cNvGrpSpPr>
            <a:grpSpLocks/>
          </p:cNvGrpSpPr>
          <p:nvPr/>
        </p:nvGrpSpPr>
        <p:grpSpPr bwMode="auto">
          <a:xfrm>
            <a:off x="5181600" y="4114800"/>
            <a:ext cx="3648075" cy="2198688"/>
            <a:chOff x="336" y="1362"/>
            <a:chExt cx="5471" cy="3060"/>
          </a:xfrm>
        </p:grpSpPr>
        <p:grpSp>
          <p:nvGrpSpPr>
            <p:cNvPr id="97313" name="Group 33"/>
            <p:cNvGrpSpPr>
              <a:grpSpLocks/>
            </p:cNvGrpSpPr>
            <p:nvPr/>
          </p:nvGrpSpPr>
          <p:grpSpPr bwMode="auto">
            <a:xfrm>
              <a:off x="1920" y="1824"/>
              <a:ext cx="192" cy="192"/>
              <a:chOff x="1296" y="2784"/>
              <a:chExt cx="192" cy="192"/>
            </a:xfrm>
          </p:grpSpPr>
          <p:sp>
            <p:nvSpPr>
              <p:cNvPr id="97314" name="Line 3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15" name="Line 3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16" name="Group 36"/>
            <p:cNvGrpSpPr>
              <a:grpSpLocks/>
            </p:cNvGrpSpPr>
            <p:nvPr/>
          </p:nvGrpSpPr>
          <p:grpSpPr bwMode="auto">
            <a:xfrm>
              <a:off x="1728" y="3072"/>
              <a:ext cx="192" cy="192"/>
              <a:chOff x="1296" y="2784"/>
              <a:chExt cx="192" cy="192"/>
            </a:xfrm>
          </p:grpSpPr>
          <p:sp>
            <p:nvSpPr>
              <p:cNvPr id="97317" name="Line 3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18" name="Line 3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7319" name="Oval 39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20" name="Oval 40"/>
            <p:cNvSpPr>
              <a:spLocks noChangeArrowheads="1"/>
            </p:cNvSpPr>
            <p:nvPr/>
          </p:nvSpPr>
          <p:spPr bwMode="auto">
            <a:xfrm>
              <a:off x="3360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7321" name="Group 41"/>
            <p:cNvGrpSpPr>
              <a:grpSpLocks/>
            </p:cNvGrpSpPr>
            <p:nvPr/>
          </p:nvGrpSpPr>
          <p:grpSpPr bwMode="auto">
            <a:xfrm>
              <a:off x="1824" y="2640"/>
              <a:ext cx="192" cy="192"/>
              <a:chOff x="1296" y="2784"/>
              <a:chExt cx="192" cy="192"/>
            </a:xfrm>
          </p:grpSpPr>
          <p:sp>
            <p:nvSpPr>
              <p:cNvPr id="97322" name="Line 4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23" name="Line 4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24" name="Group 44"/>
            <p:cNvGrpSpPr>
              <a:grpSpLocks/>
            </p:cNvGrpSpPr>
            <p:nvPr/>
          </p:nvGrpSpPr>
          <p:grpSpPr bwMode="auto">
            <a:xfrm>
              <a:off x="2784" y="1584"/>
              <a:ext cx="192" cy="192"/>
              <a:chOff x="1296" y="2784"/>
              <a:chExt cx="192" cy="192"/>
            </a:xfrm>
          </p:grpSpPr>
          <p:sp>
            <p:nvSpPr>
              <p:cNvPr id="97325" name="Line 45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26" name="Line 46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27" name="Group 47"/>
            <p:cNvGrpSpPr>
              <a:grpSpLocks/>
            </p:cNvGrpSpPr>
            <p:nvPr/>
          </p:nvGrpSpPr>
          <p:grpSpPr bwMode="auto">
            <a:xfrm>
              <a:off x="3648" y="1680"/>
              <a:ext cx="192" cy="192"/>
              <a:chOff x="1296" y="2784"/>
              <a:chExt cx="192" cy="192"/>
            </a:xfrm>
          </p:grpSpPr>
          <p:sp>
            <p:nvSpPr>
              <p:cNvPr id="97328" name="Line 48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29" name="Line 49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30" name="Group 50"/>
            <p:cNvGrpSpPr>
              <a:grpSpLocks/>
            </p:cNvGrpSpPr>
            <p:nvPr/>
          </p:nvGrpSpPr>
          <p:grpSpPr bwMode="auto">
            <a:xfrm>
              <a:off x="4848" y="2208"/>
              <a:ext cx="192" cy="192"/>
              <a:chOff x="1296" y="2784"/>
              <a:chExt cx="192" cy="192"/>
            </a:xfrm>
          </p:grpSpPr>
          <p:sp>
            <p:nvSpPr>
              <p:cNvPr id="97331" name="Line 5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32" name="Line 5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33" name="Group 53"/>
            <p:cNvGrpSpPr>
              <a:grpSpLocks/>
            </p:cNvGrpSpPr>
            <p:nvPr/>
          </p:nvGrpSpPr>
          <p:grpSpPr bwMode="auto">
            <a:xfrm>
              <a:off x="4080" y="2592"/>
              <a:ext cx="192" cy="192"/>
              <a:chOff x="1296" y="2784"/>
              <a:chExt cx="192" cy="192"/>
            </a:xfrm>
          </p:grpSpPr>
          <p:sp>
            <p:nvSpPr>
              <p:cNvPr id="97334" name="Line 54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35" name="Line 55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36" name="Group 56"/>
            <p:cNvGrpSpPr>
              <a:grpSpLocks/>
            </p:cNvGrpSpPr>
            <p:nvPr/>
          </p:nvGrpSpPr>
          <p:grpSpPr bwMode="auto">
            <a:xfrm>
              <a:off x="3312" y="3216"/>
              <a:ext cx="192" cy="192"/>
              <a:chOff x="1296" y="2784"/>
              <a:chExt cx="192" cy="192"/>
            </a:xfrm>
          </p:grpSpPr>
          <p:sp>
            <p:nvSpPr>
              <p:cNvPr id="97337" name="Line 57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38" name="Line 58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39" name="Group 59"/>
            <p:cNvGrpSpPr>
              <a:grpSpLocks/>
            </p:cNvGrpSpPr>
            <p:nvPr/>
          </p:nvGrpSpPr>
          <p:grpSpPr bwMode="auto">
            <a:xfrm>
              <a:off x="3744" y="2784"/>
              <a:ext cx="192" cy="192"/>
              <a:chOff x="1296" y="2784"/>
              <a:chExt cx="192" cy="192"/>
            </a:xfrm>
          </p:grpSpPr>
          <p:sp>
            <p:nvSpPr>
              <p:cNvPr id="97340" name="Line 60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41" name="Line 61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7342" name="Oval 62"/>
            <p:cNvSpPr>
              <a:spLocks noChangeArrowheads="1"/>
            </p:cNvSpPr>
            <p:nvPr/>
          </p:nvSpPr>
          <p:spPr bwMode="auto">
            <a:xfrm>
              <a:off x="2448" y="23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43" name="Oval 63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44" name="Oval 64"/>
            <p:cNvSpPr>
              <a:spLocks noChangeArrowheads="1"/>
            </p:cNvSpPr>
            <p:nvPr/>
          </p:nvSpPr>
          <p:spPr bwMode="auto">
            <a:xfrm>
              <a:off x="2640" y="360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45" name="Oval 65"/>
            <p:cNvSpPr>
              <a:spLocks noChangeArrowheads="1"/>
            </p:cNvSpPr>
            <p:nvPr/>
          </p:nvSpPr>
          <p:spPr bwMode="auto">
            <a:xfrm>
              <a:off x="1200" y="172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46" name="Oval 66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47" name="Oval 67"/>
            <p:cNvSpPr>
              <a:spLocks noChangeArrowheads="1"/>
            </p:cNvSpPr>
            <p:nvPr/>
          </p:nvSpPr>
          <p:spPr bwMode="auto">
            <a:xfrm>
              <a:off x="672" y="1776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7348" name="Group 68"/>
            <p:cNvGrpSpPr>
              <a:grpSpLocks/>
            </p:cNvGrpSpPr>
            <p:nvPr/>
          </p:nvGrpSpPr>
          <p:grpSpPr bwMode="auto">
            <a:xfrm>
              <a:off x="4464" y="1440"/>
              <a:ext cx="192" cy="192"/>
              <a:chOff x="1296" y="2784"/>
              <a:chExt cx="192" cy="192"/>
            </a:xfrm>
          </p:grpSpPr>
          <p:sp>
            <p:nvSpPr>
              <p:cNvPr id="97349" name="Line 6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50" name="Line 7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7351" name="Oval 71"/>
            <p:cNvSpPr>
              <a:spLocks noChangeArrowheads="1"/>
            </p:cNvSpPr>
            <p:nvPr/>
          </p:nvSpPr>
          <p:spPr bwMode="auto">
            <a:xfrm>
              <a:off x="3024" y="388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7352" name="Group 72"/>
            <p:cNvGrpSpPr>
              <a:grpSpLocks/>
            </p:cNvGrpSpPr>
            <p:nvPr/>
          </p:nvGrpSpPr>
          <p:grpSpPr bwMode="auto">
            <a:xfrm>
              <a:off x="2496" y="2976"/>
              <a:ext cx="192" cy="192"/>
              <a:chOff x="1296" y="2784"/>
              <a:chExt cx="192" cy="192"/>
            </a:xfrm>
          </p:grpSpPr>
          <p:sp>
            <p:nvSpPr>
              <p:cNvPr id="97353" name="Line 73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54" name="Line 74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7355" name="Oval 75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56" name="Oval 76"/>
            <p:cNvSpPr>
              <a:spLocks noChangeArrowheads="1"/>
            </p:cNvSpPr>
            <p:nvPr/>
          </p:nvSpPr>
          <p:spPr bwMode="auto">
            <a:xfrm>
              <a:off x="1488" y="2208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57" name="Oval 77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7358" name="Group 78"/>
            <p:cNvGrpSpPr>
              <a:grpSpLocks/>
            </p:cNvGrpSpPr>
            <p:nvPr/>
          </p:nvGrpSpPr>
          <p:grpSpPr bwMode="auto">
            <a:xfrm>
              <a:off x="2880" y="1968"/>
              <a:ext cx="192" cy="192"/>
              <a:chOff x="1296" y="2784"/>
              <a:chExt cx="192" cy="192"/>
            </a:xfrm>
          </p:grpSpPr>
          <p:sp>
            <p:nvSpPr>
              <p:cNvPr id="97359" name="Line 7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60" name="Line 8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61" name="Group 81"/>
            <p:cNvGrpSpPr>
              <a:grpSpLocks/>
            </p:cNvGrpSpPr>
            <p:nvPr/>
          </p:nvGrpSpPr>
          <p:grpSpPr bwMode="auto">
            <a:xfrm>
              <a:off x="2256" y="3456"/>
              <a:ext cx="192" cy="192"/>
              <a:chOff x="1296" y="2784"/>
              <a:chExt cx="192" cy="192"/>
            </a:xfrm>
          </p:grpSpPr>
          <p:sp>
            <p:nvSpPr>
              <p:cNvPr id="97362" name="Line 8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63" name="Line 8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7364" name="Oval 84"/>
            <p:cNvSpPr>
              <a:spLocks noChangeArrowheads="1"/>
            </p:cNvSpPr>
            <p:nvPr/>
          </p:nvSpPr>
          <p:spPr bwMode="auto">
            <a:xfrm>
              <a:off x="3552" y="3744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97365" name="Group 85"/>
            <p:cNvGrpSpPr>
              <a:grpSpLocks/>
            </p:cNvGrpSpPr>
            <p:nvPr/>
          </p:nvGrpSpPr>
          <p:grpSpPr bwMode="auto">
            <a:xfrm>
              <a:off x="4368" y="1968"/>
              <a:ext cx="192" cy="192"/>
              <a:chOff x="1296" y="2784"/>
              <a:chExt cx="192" cy="192"/>
            </a:xfrm>
          </p:grpSpPr>
          <p:sp>
            <p:nvSpPr>
              <p:cNvPr id="97366" name="Line 86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67" name="Line 87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68" name="Group 88"/>
            <p:cNvGrpSpPr>
              <a:grpSpLocks/>
            </p:cNvGrpSpPr>
            <p:nvPr/>
          </p:nvGrpSpPr>
          <p:grpSpPr bwMode="auto">
            <a:xfrm>
              <a:off x="3888" y="2064"/>
              <a:ext cx="192" cy="192"/>
              <a:chOff x="1296" y="2784"/>
              <a:chExt cx="192" cy="192"/>
            </a:xfrm>
          </p:grpSpPr>
          <p:sp>
            <p:nvSpPr>
              <p:cNvPr id="97369" name="Line 89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70" name="Line 90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371" name="Group 91"/>
            <p:cNvGrpSpPr>
              <a:grpSpLocks/>
            </p:cNvGrpSpPr>
            <p:nvPr/>
          </p:nvGrpSpPr>
          <p:grpSpPr bwMode="auto">
            <a:xfrm>
              <a:off x="1056" y="2976"/>
              <a:ext cx="192" cy="192"/>
              <a:chOff x="1296" y="2784"/>
              <a:chExt cx="192" cy="192"/>
            </a:xfrm>
          </p:grpSpPr>
          <p:sp>
            <p:nvSpPr>
              <p:cNvPr id="97372" name="Line 92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73" name="Line 93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7374" name="Text Box 94"/>
            <p:cNvSpPr txBox="1">
              <a:spLocks noChangeArrowheads="1"/>
            </p:cNvSpPr>
            <p:nvPr/>
          </p:nvSpPr>
          <p:spPr bwMode="auto">
            <a:xfrm>
              <a:off x="4081" y="2975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grpSp>
          <p:nvGrpSpPr>
            <p:cNvPr id="97375" name="Group 95"/>
            <p:cNvGrpSpPr>
              <a:grpSpLocks/>
            </p:cNvGrpSpPr>
            <p:nvPr/>
          </p:nvGrpSpPr>
          <p:grpSpPr bwMode="auto">
            <a:xfrm>
              <a:off x="1056" y="1793"/>
              <a:ext cx="4751" cy="751"/>
              <a:chOff x="1056" y="1793"/>
              <a:chExt cx="4751" cy="751"/>
            </a:xfrm>
          </p:grpSpPr>
          <p:sp>
            <p:nvSpPr>
              <p:cNvPr id="97376" name="Line 96"/>
              <p:cNvSpPr>
                <a:spLocks noChangeShapeType="1"/>
              </p:cNvSpPr>
              <p:nvPr/>
            </p:nvSpPr>
            <p:spPr bwMode="auto">
              <a:xfrm flipV="1">
                <a:off x="1056" y="1824"/>
                <a:ext cx="42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77" name="Rectangle 97"/>
              <p:cNvSpPr>
                <a:spLocks noChangeArrowheads="1"/>
              </p:cNvSpPr>
              <p:nvPr/>
            </p:nvSpPr>
            <p:spPr bwMode="auto">
              <a:xfrm>
                <a:off x="5328" y="1793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7378" name="Group 98"/>
            <p:cNvGrpSpPr>
              <a:grpSpLocks/>
            </p:cNvGrpSpPr>
            <p:nvPr/>
          </p:nvGrpSpPr>
          <p:grpSpPr bwMode="auto">
            <a:xfrm>
              <a:off x="1152" y="1536"/>
              <a:ext cx="3357" cy="2753"/>
              <a:chOff x="1152" y="1536"/>
              <a:chExt cx="3357" cy="2753"/>
            </a:xfrm>
          </p:grpSpPr>
          <p:sp>
            <p:nvSpPr>
              <p:cNvPr id="97379" name="Line 9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832" cy="23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80" name="Rectangle 100"/>
              <p:cNvSpPr>
                <a:spLocks noChangeArrowheads="1"/>
              </p:cNvSpPr>
              <p:nvPr/>
            </p:nvSpPr>
            <p:spPr bwMode="auto">
              <a:xfrm>
                <a:off x="4031" y="3907"/>
                <a:ext cx="478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7381" name="Group 101"/>
            <p:cNvGrpSpPr>
              <a:grpSpLocks/>
            </p:cNvGrpSpPr>
            <p:nvPr/>
          </p:nvGrpSpPr>
          <p:grpSpPr bwMode="auto">
            <a:xfrm>
              <a:off x="2208" y="1362"/>
              <a:ext cx="2497" cy="2670"/>
              <a:chOff x="2208" y="1362"/>
              <a:chExt cx="2497" cy="2670"/>
            </a:xfrm>
          </p:grpSpPr>
          <p:sp>
            <p:nvSpPr>
              <p:cNvPr id="97382" name="Line 102"/>
              <p:cNvSpPr>
                <a:spLocks noChangeShapeType="1"/>
              </p:cNvSpPr>
              <p:nvPr/>
            </p:nvSpPr>
            <p:spPr bwMode="auto">
              <a:xfrm flipV="1">
                <a:off x="2208" y="1488"/>
                <a:ext cx="2160" cy="2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383" name="Rectangle 103"/>
              <p:cNvSpPr>
                <a:spLocks noChangeArrowheads="1"/>
              </p:cNvSpPr>
              <p:nvPr/>
            </p:nvSpPr>
            <p:spPr bwMode="auto">
              <a:xfrm>
                <a:off x="4226" y="1362"/>
                <a:ext cx="479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 i="1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97384" name="Text Box 104"/>
            <p:cNvSpPr txBox="1">
              <a:spLocks noChangeArrowheads="1"/>
            </p:cNvSpPr>
            <p:nvPr/>
          </p:nvSpPr>
          <p:spPr bwMode="auto">
            <a:xfrm>
              <a:off x="4705" y="1437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7385" name="Text Box 105"/>
            <p:cNvSpPr txBox="1">
              <a:spLocks noChangeArrowheads="1"/>
            </p:cNvSpPr>
            <p:nvPr/>
          </p:nvSpPr>
          <p:spPr bwMode="auto">
            <a:xfrm>
              <a:off x="3074" y="1486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7386" name="Text Box 106"/>
            <p:cNvSpPr txBox="1">
              <a:spLocks noChangeArrowheads="1"/>
            </p:cNvSpPr>
            <p:nvPr/>
          </p:nvSpPr>
          <p:spPr bwMode="auto">
            <a:xfrm>
              <a:off x="336" y="2111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97387" name="Text Box 107"/>
            <p:cNvSpPr txBox="1">
              <a:spLocks noChangeArrowheads="1"/>
            </p:cNvSpPr>
            <p:nvPr/>
          </p:nvSpPr>
          <p:spPr bwMode="auto">
            <a:xfrm>
              <a:off x="1153" y="3503"/>
              <a:ext cx="690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7388" name="Text Box 108"/>
            <p:cNvSpPr txBox="1">
              <a:spLocks noChangeArrowheads="1"/>
            </p:cNvSpPr>
            <p:nvPr/>
          </p:nvSpPr>
          <p:spPr bwMode="auto">
            <a:xfrm>
              <a:off x="3262" y="3984"/>
              <a:ext cx="690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97389" name="Text Box 109"/>
            <p:cNvSpPr txBox="1">
              <a:spLocks noChangeArrowheads="1"/>
            </p:cNvSpPr>
            <p:nvPr/>
          </p:nvSpPr>
          <p:spPr bwMode="auto">
            <a:xfrm>
              <a:off x="2833" y="2495"/>
              <a:ext cx="691" cy="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97390" name="Group 110"/>
          <p:cNvGrpSpPr>
            <a:grpSpLocks/>
          </p:cNvGrpSpPr>
          <p:nvPr/>
        </p:nvGrpSpPr>
        <p:grpSpPr bwMode="auto">
          <a:xfrm>
            <a:off x="1676400" y="4572000"/>
            <a:ext cx="2747963" cy="1752600"/>
            <a:chOff x="3312" y="2832"/>
            <a:chExt cx="1731" cy="1104"/>
          </a:xfrm>
        </p:grpSpPr>
        <p:sp>
          <p:nvSpPr>
            <p:cNvPr id="97391" name="Oval 111"/>
            <p:cNvSpPr>
              <a:spLocks noChangeArrowheads="1"/>
            </p:cNvSpPr>
            <p:nvPr/>
          </p:nvSpPr>
          <p:spPr bwMode="auto">
            <a:xfrm>
              <a:off x="3459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7392" name="Rectangle 112"/>
            <p:cNvSpPr>
              <a:spLocks noChangeArrowheads="1"/>
            </p:cNvSpPr>
            <p:nvPr/>
          </p:nvSpPr>
          <p:spPr bwMode="auto">
            <a:xfrm>
              <a:off x="3312" y="359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7393" name="Rectangle 113"/>
            <p:cNvSpPr>
              <a:spLocks noChangeArrowheads="1"/>
            </p:cNvSpPr>
            <p:nvPr/>
          </p:nvSpPr>
          <p:spPr bwMode="auto">
            <a:xfrm>
              <a:off x="4077" y="360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7394" name="Rectangle 114"/>
            <p:cNvSpPr>
              <a:spLocks noChangeArrowheads="1"/>
            </p:cNvSpPr>
            <p:nvPr/>
          </p:nvSpPr>
          <p:spPr bwMode="auto">
            <a:xfrm>
              <a:off x="4752" y="360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lang="en-US" altLang="zh-TW" sz="28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7395" name="Line 115"/>
            <p:cNvSpPr>
              <a:spLocks noChangeShapeType="1"/>
            </p:cNvSpPr>
            <p:nvPr/>
          </p:nvSpPr>
          <p:spPr bwMode="auto">
            <a:xfrm flipH="1">
              <a:off x="3459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96" name="Line 116"/>
            <p:cNvSpPr>
              <a:spLocks noChangeShapeType="1"/>
            </p:cNvSpPr>
            <p:nvPr/>
          </p:nvSpPr>
          <p:spPr bwMode="auto">
            <a:xfrm flipH="1">
              <a:off x="3456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97" name="Line 117"/>
            <p:cNvSpPr>
              <a:spLocks noChangeShapeType="1"/>
            </p:cNvSpPr>
            <p:nvPr/>
          </p:nvSpPr>
          <p:spPr bwMode="auto">
            <a:xfrm>
              <a:off x="3744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98" name="Line 118"/>
            <p:cNvSpPr>
              <a:spLocks noChangeShapeType="1"/>
            </p:cNvSpPr>
            <p:nvPr/>
          </p:nvSpPr>
          <p:spPr bwMode="auto">
            <a:xfrm>
              <a:off x="3648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399" name="Oval 119"/>
            <p:cNvSpPr>
              <a:spLocks noChangeArrowheads="1"/>
            </p:cNvSpPr>
            <p:nvPr/>
          </p:nvSpPr>
          <p:spPr bwMode="auto">
            <a:xfrm>
              <a:off x="3987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7400" name="Oval 120"/>
            <p:cNvSpPr>
              <a:spLocks noChangeArrowheads="1"/>
            </p:cNvSpPr>
            <p:nvPr/>
          </p:nvSpPr>
          <p:spPr bwMode="auto">
            <a:xfrm>
              <a:off x="4512" y="2832"/>
              <a:ext cx="384" cy="384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7401" name="Line 121"/>
            <p:cNvSpPr>
              <a:spLocks noChangeShapeType="1"/>
            </p:cNvSpPr>
            <p:nvPr/>
          </p:nvSpPr>
          <p:spPr bwMode="auto">
            <a:xfrm>
              <a:off x="4752" y="3216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402" name="Line 122"/>
            <p:cNvSpPr>
              <a:spLocks noChangeShapeType="1"/>
            </p:cNvSpPr>
            <p:nvPr/>
          </p:nvSpPr>
          <p:spPr bwMode="auto">
            <a:xfrm flipH="1">
              <a:off x="3456" y="3216"/>
              <a:ext cx="115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403" name="Line 123"/>
            <p:cNvSpPr>
              <a:spLocks noChangeShapeType="1"/>
            </p:cNvSpPr>
            <p:nvPr/>
          </p:nvSpPr>
          <p:spPr bwMode="auto">
            <a:xfrm flipH="1">
              <a:off x="4176" y="3216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404" name="Line 124"/>
            <p:cNvSpPr>
              <a:spLocks noChangeShapeType="1"/>
            </p:cNvSpPr>
            <p:nvPr/>
          </p:nvSpPr>
          <p:spPr bwMode="auto">
            <a:xfrm>
              <a:off x="4272" y="3168"/>
              <a:ext cx="62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405" name="Line 125"/>
            <p:cNvSpPr>
              <a:spLocks noChangeShapeType="1"/>
            </p:cNvSpPr>
            <p:nvPr/>
          </p:nvSpPr>
          <p:spPr bwMode="auto">
            <a:xfrm>
              <a:off x="4176" y="321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406" name="Line 126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407" name="Line 127"/>
            <p:cNvSpPr>
              <a:spLocks noChangeShapeType="1"/>
            </p:cNvSpPr>
            <p:nvPr/>
          </p:nvSpPr>
          <p:spPr bwMode="auto">
            <a:xfrm flipH="1" flipV="1">
              <a:off x="4320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408" name="Line 128"/>
            <p:cNvSpPr>
              <a:spLocks noChangeShapeType="1"/>
            </p:cNvSpPr>
            <p:nvPr/>
          </p:nvSpPr>
          <p:spPr bwMode="auto">
            <a:xfrm flipH="1" flipV="1">
              <a:off x="4800" y="316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97409" name="Group 129"/>
          <p:cNvGrpSpPr>
            <a:grpSpLocks/>
          </p:cNvGrpSpPr>
          <p:nvPr/>
        </p:nvGrpSpPr>
        <p:grpSpPr bwMode="auto">
          <a:xfrm>
            <a:off x="539750" y="3429000"/>
            <a:ext cx="5181600" cy="609600"/>
            <a:chOff x="288" y="2064"/>
            <a:chExt cx="3264" cy="384"/>
          </a:xfrm>
        </p:grpSpPr>
        <p:sp>
          <p:nvSpPr>
            <p:cNvPr id="97410" name="Oval 130"/>
            <p:cNvSpPr>
              <a:spLocks noChangeArrowheads="1"/>
            </p:cNvSpPr>
            <p:nvPr/>
          </p:nvSpPr>
          <p:spPr bwMode="auto">
            <a:xfrm>
              <a:off x="76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7411" name="Oval 131"/>
            <p:cNvSpPr>
              <a:spLocks noChangeArrowheads="1"/>
            </p:cNvSpPr>
            <p:nvPr/>
          </p:nvSpPr>
          <p:spPr bwMode="auto">
            <a:xfrm>
              <a:off x="28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97412" name="Oval 132"/>
            <p:cNvSpPr>
              <a:spLocks noChangeArrowheads="1"/>
            </p:cNvSpPr>
            <p:nvPr/>
          </p:nvSpPr>
          <p:spPr bwMode="auto">
            <a:xfrm>
              <a:off x="28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6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97414" name="Oval 134"/>
            <p:cNvSpPr>
              <a:spLocks noChangeArrowheads="1"/>
            </p:cNvSpPr>
            <p:nvPr/>
          </p:nvSpPr>
          <p:spPr bwMode="auto">
            <a:xfrm>
              <a:off x="124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728" y="2064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7416" name="Oval 136"/>
            <p:cNvSpPr>
              <a:spLocks noChangeArrowheads="1"/>
            </p:cNvSpPr>
            <p:nvPr/>
          </p:nvSpPr>
          <p:spPr bwMode="auto">
            <a:xfrm>
              <a:off x="2208" y="2064"/>
              <a:ext cx="384" cy="384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97417" name="Oval 137"/>
            <p:cNvSpPr>
              <a:spLocks noChangeArrowheads="1"/>
            </p:cNvSpPr>
            <p:nvPr/>
          </p:nvSpPr>
          <p:spPr bwMode="auto">
            <a:xfrm>
              <a:off x="2688" y="2064"/>
              <a:ext cx="384" cy="384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97418" name="Oval 138"/>
            <p:cNvSpPr>
              <a:spLocks noChangeArrowheads="1"/>
            </p:cNvSpPr>
            <p:nvPr/>
          </p:nvSpPr>
          <p:spPr bwMode="auto">
            <a:xfrm>
              <a:off x="3168" y="2064"/>
              <a:ext cx="384" cy="384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111</a:t>
              </a:r>
            </a:p>
          </p:txBody>
        </p:sp>
      </p:grpSp>
      <p:grpSp>
        <p:nvGrpSpPr>
          <p:cNvPr id="97419" name="Group 139"/>
          <p:cNvGrpSpPr>
            <a:grpSpLocks/>
          </p:cNvGrpSpPr>
          <p:nvPr/>
        </p:nvGrpSpPr>
        <p:grpSpPr bwMode="auto">
          <a:xfrm>
            <a:off x="6588125" y="2333625"/>
            <a:ext cx="1133475" cy="1600200"/>
            <a:chOff x="4320" y="1200"/>
            <a:chExt cx="714" cy="1008"/>
          </a:xfrm>
        </p:grpSpPr>
        <p:grpSp>
          <p:nvGrpSpPr>
            <p:cNvPr id="97420" name="Group 140"/>
            <p:cNvGrpSpPr>
              <a:grpSpLocks/>
            </p:cNvGrpSpPr>
            <p:nvPr/>
          </p:nvGrpSpPr>
          <p:grpSpPr bwMode="auto">
            <a:xfrm>
              <a:off x="4320" y="1344"/>
              <a:ext cx="240" cy="240"/>
              <a:chOff x="1296" y="2784"/>
              <a:chExt cx="192" cy="192"/>
            </a:xfrm>
          </p:grpSpPr>
          <p:sp>
            <p:nvSpPr>
              <p:cNvPr id="97421" name="Line 141"/>
              <p:cNvSpPr>
                <a:spLocks noChangeShapeType="1"/>
              </p:cNvSpPr>
              <p:nvPr/>
            </p:nvSpPr>
            <p:spPr bwMode="auto">
              <a:xfrm flipH="1"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422" name="Line 14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4320" y="1872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424" name="Text Box 144"/>
            <p:cNvSpPr txBox="1">
              <a:spLocks noChangeArrowheads="1"/>
            </p:cNvSpPr>
            <p:nvPr/>
          </p:nvSpPr>
          <p:spPr bwMode="auto">
            <a:xfrm>
              <a:off x="4742" y="1200"/>
              <a:ext cx="29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7425" name="Text Box 145"/>
            <p:cNvSpPr txBox="1">
              <a:spLocks noChangeArrowheads="1"/>
            </p:cNvSpPr>
            <p:nvPr/>
          </p:nvSpPr>
          <p:spPr bwMode="auto">
            <a:xfrm>
              <a:off x="4732" y="1728"/>
              <a:ext cx="29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97426" name="Group 146"/>
          <p:cNvGrpSpPr>
            <a:grpSpLocks/>
          </p:cNvGrpSpPr>
          <p:nvPr/>
        </p:nvGrpSpPr>
        <p:grpSpPr bwMode="auto">
          <a:xfrm>
            <a:off x="827088" y="2205038"/>
            <a:ext cx="4572000" cy="1219200"/>
            <a:chOff x="480" y="1296"/>
            <a:chExt cx="2880" cy="768"/>
          </a:xfrm>
        </p:grpSpPr>
        <p:sp>
          <p:nvSpPr>
            <p:cNvPr id="97427" name="Oval 147"/>
            <p:cNvSpPr>
              <a:spLocks noChangeArrowheads="1"/>
            </p:cNvSpPr>
            <p:nvPr/>
          </p:nvSpPr>
          <p:spPr bwMode="auto">
            <a:xfrm>
              <a:off x="1728" y="1296"/>
              <a:ext cx="384" cy="384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d-ID" altLang="id-ID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7428" name="Group 148"/>
            <p:cNvGrpSpPr>
              <a:grpSpLocks/>
            </p:cNvGrpSpPr>
            <p:nvPr/>
          </p:nvGrpSpPr>
          <p:grpSpPr bwMode="auto">
            <a:xfrm>
              <a:off x="480" y="1632"/>
              <a:ext cx="1440" cy="432"/>
              <a:chOff x="480" y="1632"/>
              <a:chExt cx="1440" cy="432"/>
            </a:xfrm>
          </p:grpSpPr>
          <p:sp>
            <p:nvSpPr>
              <p:cNvPr id="97429" name="Line 149"/>
              <p:cNvSpPr>
                <a:spLocks noChangeShapeType="1"/>
              </p:cNvSpPr>
              <p:nvPr/>
            </p:nvSpPr>
            <p:spPr bwMode="auto">
              <a:xfrm flipV="1">
                <a:off x="480" y="1632"/>
                <a:ext cx="1296" cy="432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430" name="Line 150"/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864" cy="384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431" name="Line 151"/>
              <p:cNvSpPr>
                <a:spLocks noChangeShapeType="1"/>
              </p:cNvSpPr>
              <p:nvPr/>
            </p:nvSpPr>
            <p:spPr bwMode="auto">
              <a:xfrm flipV="1">
                <a:off x="1440" y="1680"/>
                <a:ext cx="432" cy="384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432" name="Line 152"/>
              <p:cNvSpPr>
                <a:spLocks noChangeShapeType="1"/>
              </p:cNvSpPr>
              <p:nvPr/>
            </p:nvSpPr>
            <p:spPr bwMode="auto">
              <a:xfrm flipV="1">
                <a:off x="1920" y="1680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97433" name="Group 153"/>
            <p:cNvGrpSpPr>
              <a:grpSpLocks/>
            </p:cNvGrpSpPr>
            <p:nvPr/>
          </p:nvGrpSpPr>
          <p:grpSpPr bwMode="auto">
            <a:xfrm>
              <a:off x="1968" y="1632"/>
              <a:ext cx="1392" cy="432"/>
              <a:chOff x="1968" y="1632"/>
              <a:chExt cx="1392" cy="432"/>
            </a:xfrm>
          </p:grpSpPr>
          <p:sp>
            <p:nvSpPr>
              <p:cNvPr id="97434" name="Line 154"/>
              <p:cNvSpPr>
                <a:spLocks noChangeShapeType="1"/>
              </p:cNvSpPr>
              <p:nvPr/>
            </p:nvSpPr>
            <p:spPr bwMode="auto">
              <a:xfrm flipH="1" flipV="1">
                <a:off x="2064" y="1632"/>
                <a:ext cx="1296" cy="43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435" name="Line 155"/>
              <p:cNvSpPr>
                <a:spLocks noChangeShapeType="1"/>
              </p:cNvSpPr>
              <p:nvPr/>
            </p:nvSpPr>
            <p:spPr bwMode="auto">
              <a:xfrm flipH="1" flipV="1">
                <a:off x="2016" y="1680"/>
                <a:ext cx="864" cy="384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436" name="Line 156"/>
              <p:cNvSpPr>
                <a:spLocks noChangeShapeType="1"/>
              </p:cNvSpPr>
              <p:nvPr/>
            </p:nvSpPr>
            <p:spPr bwMode="auto">
              <a:xfrm flipH="1" flipV="1">
                <a:off x="1968" y="1680"/>
                <a:ext cx="432" cy="384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97437" name="Line 157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528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7438" name="Text Box 158"/>
          <p:cNvSpPr txBox="1">
            <a:spLocks noChangeArrowheads="1"/>
          </p:cNvSpPr>
          <p:nvPr/>
        </p:nvSpPr>
        <p:spPr bwMode="auto">
          <a:xfrm>
            <a:off x="2195513" y="2890838"/>
            <a:ext cx="557212" cy="51911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TW" sz="2800">
                <a:solidFill>
                  <a:srgbClr val="FFFF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3633788" y="2882900"/>
            <a:ext cx="361950" cy="51911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FF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4451350" y="2451100"/>
            <a:ext cx="361950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844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38" grpId="0" animBg="1" autoUpdateAnimBg="0"/>
      <p:bldP spid="97439" grpId="0" animBg="1" autoUpdateAnimBg="0"/>
      <p:bldP spid="9744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60350"/>
            <a:ext cx="21812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7" name="AutoShap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Feed-Forward Neural Networks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3200">
                <a:solidFill>
                  <a:srgbClr val="006666"/>
                </a:solidFill>
                <a:ea typeface="標楷體" pitchFamily="65" charset="-120"/>
              </a:rPr>
              <a:t>Back Propagation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8269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Supervised Learning</a:t>
            </a:r>
          </a:p>
        </p:txBody>
      </p:sp>
      <p:pic>
        <p:nvPicPr>
          <p:cNvPr id="100355" name="Picture 3" descr="HM00302_"/>
          <p:cNvPicPr>
            <a:picLocks noChangeAspect="1" noChangeArrowheads="1"/>
          </p:cNvPicPr>
          <p:nvPr/>
        </p:nvPicPr>
        <p:blipFill>
          <a:blip r:embed="rId3" cstate="print">
            <a:lum bright="4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544888"/>
            <a:ext cx="273685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6013450" y="2420938"/>
            <a:ext cx="2459038" cy="4038600"/>
            <a:chOff x="2517" y="1480"/>
            <a:chExt cx="1549" cy="2544"/>
          </a:xfrm>
        </p:grpSpPr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 flipH="1">
              <a:off x="3166" y="258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58" name="Oval 6"/>
            <p:cNvSpPr>
              <a:spLocks noChangeArrowheads="1"/>
            </p:cNvSpPr>
            <p:nvPr/>
          </p:nvSpPr>
          <p:spPr bwMode="auto">
            <a:xfrm>
              <a:off x="254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59" name="Oval 7"/>
            <p:cNvSpPr>
              <a:spLocks noChangeArrowheads="1"/>
            </p:cNvSpPr>
            <p:nvPr/>
          </p:nvSpPr>
          <p:spPr bwMode="auto">
            <a:xfrm>
              <a:off x="302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100360" name="Group 8"/>
            <p:cNvGrpSpPr>
              <a:grpSpLocks/>
            </p:cNvGrpSpPr>
            <p:nvPr/>
          </p:nvGrpSpPr>
          <p:grpSpPr bwMode="auto">
            <a:xfrm>
              <a:off x="2638" y="3568"/>
              <a:ext cx="1248" cy="264"/>
              <a:chOff x="1920" y="3576"/>
              <a:chExt cx="1248" cy="408"/>
            </a:xfrm>
          </p:grpSpPr>
          <p:sp>
            <p:nvSpPr>
              <p:cNvPr id="100361" name="Line 9"/>
              <p:cNvSpPr>
                <a:spLocks noChangeShapeType="1"/>
              </p:cNvSpPr>
              <p:nvPr/>
            </p:nvSpPr>
            <p:spPr bwMode="auto">
              <a:xfrm>
                <a:off x="192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0362" name="Line 10"/>
              <p:cNvSpPr>
                <a:spLocks noChangeShapeType="1"/>
              </p:cNvSpPr>
              <p:nvPr/>
            </p:nvSpPr>
            <p:spPr bwMode="auto">
              <a:xfrm>
                <a:off x="240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0363" name="Line 11"/>
              <p:cNvSpPr>
                <a:spLocks noChangeShapeType="1"/>
              </p:cNvSpPr>
              <p:nvPr/>
            </p:nvSpPr>
            <p:spPr bwMode="auto">
              <a:xfrm>
                <a:off x="3168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auto">
            <a:xfrm>
              <a:off x="3790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3298" y="33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254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67" name="Oval 15"/>
            <p:cNvSpPr>
              <a:spLocks noChangeArrowheads="1"/>
            </p:cNvSpPr>
            <p:nvPr/>
          </p:nvSpPr>
          <p:spPr bwMode="auto">
            <a:xfrm>
              <a:off x="302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68" name="Oval 16"/>
            <p:cNvSpPr>
              <a:spLocks noChangeArrowheads="1"/>
            </p:cNvSpPr>
            <p:nvPr/>
          </p:nvSpPr>
          <p:spPr bwMode="auto">
            <a:xfrm>
              <a:off x="3790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3298" y="191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 flipH="1">
              <a:off x="2638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3790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>
              <a:off x="3118" y="3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auto">
            <a:xfrm flipH="1">
              <a:off x="2686" y="306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 flipH="1">
              <a:off x="2734" y="3016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>
              <a:off x="3166" y="306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76" name="Line 24"/>
            <p:cNvSpPr>
              <a:spLocks noChangeShapeType="1"/>
            </p:cNvSpPr>
            <p:nvPr/>
          </p:nvSpPr>
          <p:spPr bwMode="auto">
            <a:xfrm>
              <a:off x="2782" y="3064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2734" y="3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78" name="Line 26"/>
            <p:cNvSpPr>
              <a:spLocks noChangeShapeType="1"/>
            </p:cNvSpPr>
            <p:nvPr/>
          </p:nvSpPr>
          <p:spPr bwMode="auto">
            <a:xfrm flipH="1">
              <a:off x="3166" y="306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 flipH="1">
              <a:off x="2734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 flipH="1">
              <a:off x="2782" y="2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 flipH="1">
              <a:off x="3118" y="2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>
              <a:off x="2830" y="258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83" name="Oval 31"/>
            <p:cNvSpPr>
              <a:spLocks noChangeArrowheads="1"/>
            </p:cNvSpPr>
            <p:nvPr/>
          </p:nvSpPr>
          <p:spPr bwMode="auto">
            <a:xfrm>
              <a:off x="2638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84" name="Oval 32"/>
            <p:cNvSpPr>
              <a:spLocks noChangeArrowheads="1"/>
            </p:cNvSpPr>
            <p:nvPr/>
          </p:nvSpPr>
          <p:spPr bwMode="auto">
            <a:xfrm>
              <a:off x="3022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85" name="Oval 33"/>
            <p:cNvSpPr>
              <a:spLocks noChangeArrowheads="1"/>
            </p:cNvSpPr>
            <p:nvPr/>
          </p:nvSpPr>
          <p:spPr bwMode="auto">
            <a:xfrm>
              <a:off x="3694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26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0387" name="Line 35"/>
            <p:cNvSpPr>
              <a:spLocks noChangeShapeType="1"/>
            </p:cNvSpPr>
            <p:nvPr/>
          </p:nvSpPr>
          <p:spPr bwMode="auto">
            <a:xfrm>
              <a:off x="3742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88" name="Line 36"/>
            <p:cNvSpPr>
              <a:spLocks noChangeShapeType="1"/>
            </p:cNvSpPr>
            <p:nvPr/>
          </p:nvSpPr>
          <p:spPr bwMode="auto">
            <a:xfrm>
              <a:off x="2638" y="21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89" name="Line 37"/>
            <p:cNvSpPr>
              <a:spLocks noChangeShapeType="1"/>
            </p:cNvSpPr>
            <p:nvPr/>
          </p:nvSpPr>
          <p:spPr bwMode="auto">
            <a:xfrm flipH="1">
              <a:off x="2782" y="21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90" name="Line 38"/>
            <p:cNvSpPr>
              <a:spLocks noChangeShapeType="1"/>
            </p:cNvSpPr>
            <p:nvPr/>
          </p:nvSpPr>
          <p:spPr bwMode="auto">
            <a:xfrm flipH="1">
              <a:off x="2830" y="2104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91" name="Line 39"/>
            <p:cNvSpPr>
              <a:spLocks noChangeShapeType="1"/>
            </p:cNvSpPr>
            <p:nvPr/>
          </p:nvSpPr>
          <p:spPr bwMode="auto">
            <a:xfrm flipH="1">
              <a:off x="3118" y="21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92" name="Line 40"/>
            <p:cNvSpPr>
              <a:spLocks noChangeShapeType="1"/>
            </p:cNvSpPr>
            <p:nvPr/>
          </p:nvSpPr>
          <p:spPr bwMode="auto">
            <a:xfrm>
              <a:off x="2686" y="2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93" name="Line 41"/>
            <p:cNvSpPr>
              <a:spLocks noChangeShapeType="1"/>
            </p:cNvSpPr>
            <p:nvPr/>
          </p:nvSpPr>
          <p:spPr bwMode="auto">
            <a:xfrm flipH="1">
              <a:off x="3166" y="215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94" name="Line 42"/>
            <p:cNvSpPr>
              <a:spLocks noChangeShapeType="1"/>
            </p:cNvSpPr>
            <p:nvPr/>
          </p:nvSpPr>
          <p:spPr bwMode="auto">
            <a:xfrm flipH="1">
              <a:off x="3742" y="2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95" name="Oval 43"/>
            <p:cNvSpPr>
              <a:spLocks noChangeArrowheads="1"/>
            </p:cNvSpPr>
            <p:nvPr/>
          </p:nvSpPr>
          <p:spPr bwMode="auto">
            <a:xfrm>
              <a:off x="268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96" name="Oval 44"/>
            <p:cNvSpPr>
              <a:spLocks noChangeArrowheads="1"/>
            </p:cNvSpPr>
            <p:nvPr/>
          </p:nvSpPr>
          <p:spPr bwMode="auto">
            <a:xfrm>
              <a:off x="3022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97" name="Oval 45"/>
            <p:cNvSpPr>
              <a:spLocks noChangeArrowheads="1"/>
            </p:cNvSpPr>
            <p:nvPr/>
          </p:nvSpPr>
          <p:spPr bwMode="auto">
            <a:xfrm>
              <a:off x="364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3262" y="235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100399" name="Group 47"/>
            <p:cNvGrpSpPr>
              <a:grpSpLocks/>
            </p:cNvGrpSpPr>
            <p:nvPr/>
          </p:nvGrpSpPr>
          <p:grpSpPr bwMode="auto">
            <a:xfrm>
              <a:off x="2638" y="1768"/>
              <a:ext cx="1248" cy="192"/>
              <a:chOff x="1920" y="1560"/>
              <a:chExt cx="1248" cy="408"/>
            </a:xfrm>
          </p:grpSpPr>
          <p:sp>
            <p:nvSpPr>
              <p:cNvPr id="100400" name="Line 48"/>
              <p:cNvSpPr>
                <a:spLocks noChangeShapeType="1"/>
              </p:cNvSpPr>
              <p:nvPr/>
            </p:nvSpPr>
            <p:spPr bwMode="auto">
              <a:xfrm>
                <a:off x="192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0401" name="Line 49"/>
              <p:cNvSpPr>
                <a:spLocks noChangeShapeType="1"/>
              </p:cNvSpPr>
              <p:nvPr/>
            </p:nvSpPr>
            <p:spPr bwMode="auto">
              <a:xfrm>
                <a:off x="240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0402" name="Line 50"/>
              <p:cNvSpPr>
                <a:spLocks noChangeShapeType="1"/>
              </p:cNvSpPr>
              <p:nvPr/>
            </p:nvSpPr>
            <p:spPr bwMode="auto">
              <a:xfrm>
                <a:off x="3168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251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0404" name="Rectangle 52"/>
            <p:cNvSpPr>
              <a:spLocks noChangeArrowheads="1"/>
            </p:cNvSpPr>
            <p:nvPr/>
          </p:nvSpPr>
          <p:spPr bwMode="auto">
            <a:xfrm>
              <a:off x="299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0405" name="Rectangle 53"/>
            <p:cNvSpPr>
              <a:spLocks noChangeArrowheads="1"/>
            </p:cNvSpPr>
            <p:nvPr/>
          </p:nvSpPr>
          <p:spPr bwMode="auto">
            <a:xfrm>
              <a:off x="3765" y="3736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i="1" baseline="-25000">
                  <a:latin typeface="Times New Roman" pitchFamily="18" charset="0"/>
                  <a:sym typeface="Symbol" pitchFamily="18" charset="2"/>
                </a:rPr>
                <a:t>m</a:t>
              </a:r>
              <a:endParaRPr lang="en-US" altLang="zh-TW" sz="2400" baseline="-25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542" y="14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022" y="14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790" y="14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00409" name="AutoShape 57"/>
          <p:cNvSpPr>
            <a:spLocks/>
          </p:cNvSpPr>
          <p:nvPr/>
        </p:nvSpPr>
        <p:spPr bwMode="auto">
          <a:xfrm flipH="1">
            <a:off x="4881563" y="3860800"/>
            <a:ext cx="217487" cy="1152525"/>
          </a:xfrm>
          <a:prstGeom prst="rightBrace">
            <a:avLst>
              <a:gd name="adj1" fmla="val 44161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zh-TW" sz="3200">
                <a:solidFill>
                  <a:srgbClr val="FF0000"/>
                </a:solidFill>
                <a:latin typeface="Comic Sans MS" pitchFamily="66" charset="0"/>
                <a:ea typeface="標楷體" pitchFamily="65" charset="-120"/>
              </a:rPr>
              <a:t>Hidden Layer  </a:t>
            </a:r>
          </a:p>
        </p:txBody>
      </p:sp>
      <p:sp>
        <p:nvSpPr>
          <p:cNvPr id="100410" name="Rectangle 58"/>
          <p:cNvSpPr>
            <a:spLocks noChangeArrowheads="1"/>
          </p:cNvSpPr>
          <p:nvPr/>
        </p:nvSpPr>
        <p:spPr bwMode="auto">
          <a:xfrm>
            <a:off x="2971800" y="5291138"/>
            <a:ext cx="242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0033CC"/>
                </a:solidFill>
                <a:latin typeface="Comic Sans MS" pitchFamily="66" charset="0"/>
                <a:ea typeface="標楷體" pitchFamily="65" charset="-120"/>
              </a:rPr>
              <a:t>Input Layer</a:t>
            </a:r>
          </a:p>
        </p:txBody>
      </p:sp>
      <p:sp>
        <p:nvSpPr>
          <p:cNvPr id="100411" name="Rectangle 59"/>
          <p:cNvSpPr>
            <a:spLocks noChangeArrowheads="1"/>
          </p:cNvSpPr>
          <p:nvPr/>
        </p:nvSpPr>
        <p:spPr bwMode="auto">
          <a:xfrm>
            <a:off x="2936875" y="3000375"/>
            <a:ext cx="2714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0033CC"/>
                </a:solidFill>
                <a:latin typeface="Comic Sans MS" pitchFamily="66" charset="0"/>
                <a:ea typeface="標楷體" pitchFamily="65" charset="-120"/>
              </a:rPr>
              <a:t>Output Layer</a:t>
            </a:r>
          </a:p>
        </p:txBody>
      </p:sp>
      <p:graphicFrame>
        <p:nvGraphicFramePr>
          <p:cNvPr id="10041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34691"/>
              </p:ext>
            </p:extLst>
          </p:nvPr>
        </p:nvGraphicFramePr>
        <p:xfrm>
          <a:off x="3881438" y="1556792"/>
          <a:ext cx="4800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方程式" r:id="rId4" imgW="2476440" imgH="228600" progId="Equation.3">
                  <p:embed/>
                </p:oleObj>
              </mc:Choice>
              <mc:Fallback>
                <p:oleObj name="方程式" r:id="rId4" imgW="2476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556792"/>
                        <a:ext cx="4800600" cy="4429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13" name="Text Box 61"/>
          <p:cNvSpPr txBox="1">
            <a:spLocks noChangeArrowheads="1"/>
          </p:cNvSpPr>
          <p:nvPr/>
        </p:nvSpPr>
        <p:spPr bwMode="auto">
          <a:xfrm>
            <a:off x="1979712" y="1556792"/>
            <a:ext cx="166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omic Sans MS" pitchFamily="66" charset="0"/>
              </a:rPr>
              <a:t>Training Set</a:t>
            </a:r>
            <a:endParaRPr lang="en-US" altLang="zh-TW" sz="2800" dirty="0">
              <a:latin typeface="Comic Sans MS" pitchFamily="66" charset="0"/>
            </a:endParaRPr>
          </a:p>
        </p:txBody>
      </p:sp>
      <p:grpSp>
        <p:nvGrpSpPr>
          <p:cNvPr id="100414" name="Group 62"/>
          <p:cNvGrpSpPr>
            <a:grpSpLocks/>
          </p:cNvGrpSpPr>
          <p:nvPr/>
        </p:nvGrpSpPr>
        <p:grpSpPr bwMode="auto">
          <a:xfrm>
            <a:off x="5508625" y="2762250"/>
            <a:ext cx="2590800" cy="457200"/>
            <a:chOff x="240" y="1680"/>
            <a:chExt cx="1632" cy="288"/>
          </a:xfrm>
        </p:grpSpPr>
        <p:sp>
          <p:nvSpPr>
            <p:cNvPr id="100415" name="Line 63"/>
            <p:cNvSpPr>
              <a:spLocks noChangeShapeType="1"/>
            </p:cNvSpPr>
            <p:nvPr/>
          </p:nvSpPr>
          <p:spPr bwMode="auto">
            <a:xfrm>
              <a:off x="480" y="1920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416" name="Line 64"/>
            <p:cNvSpPr>
              <a:spLocks noChangeShapeType="1"/>
            </p:cNvSpPr>
            <p:nvPr/>
          </p:nvSpPr>
          <p:spPr bwMode="auto">
            <a:xfrm>
              <a:off x="960" y="1920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417" name="Line 65"/>
            <p:cNvSpPr>
              <a:spLocks noChangeShapeType="1"/>
            </p:cNvSpPr>
            <p:nvPr/>
          </p:nvSpPr>
          <p:spPr bwMode="auto">
            <a:xfrm>
              <a:off x="1728" y="1920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0418" name="Rectangle 66"/>
            <p:cNvSpPr>
              <a:spLocks noChangeArrowheads="1"/>
            </p:cNvSpPr>
            <p:nvPr/>
          </p:nvSpPr>
          <p:spPr bwMode="auto">
            <a:xfrm>
              <a:off x="24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72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150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1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5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9" grpId="0" animBg="1"/>
      <p:bldP spid="100410" grpId="0"/>
      <p:bldP spid="100411" grpId="0"/>
      <p:bldP spid="1004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Supervised Learning</a:t>
            </a:r>
          </a:p>
        </p:txBody>
      </p:sp>
      <p:pic>
        <p:nvPicPr>
          <p:cNvPr id="101379" name="Picture 3" descr="HM00302_"/>
          <p:cNvPicPr>
            <a:picLocks noChangeAspect="1" noChangeArrowheads="1"/>
          </p:cNvPicPr>
          <p:nvPr/>
        </p:nvPicPr>
        <p:blipFill>
          <a:blip r:embed="rId3" cstate="print">
            <a:lum bright="4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544888"/>
            <a:ext cx="273685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6013450" y="2420938"/>
            <a:ext cx="2459038" cy="4038600"/>
            <a:chOff x="2517" y="1480"/>
            <a:chExt cx="1549" cy="2544"/>
          </a:xfrm>
        </p:grpSpPr>
        <p:sp>
          <p:nvSpPr>
            <p:cNvPr id="101381" name="Line 5"/>
            <p:cNvSpPr>
              <a:spLocks noChangeShapeType="1"/>
            </p:cNvSpPr>
            <p:nvPr/>
          </p:nvSpPr>
          <p:spPr bwMode="auto">
            <a:xfrm flipH="1">
              <a:off x="3166" y="258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2" name="Oval 6"/>
            <p:cNvSpPr>
              <a:spLocks noChangeArrowheads="1"/>
            </p:cNvSpPr>
            <p:nvPr/>
          </p:nvSpPr>
          <p:spPr bwMode="auto">
            <a:xfrm>
              <a:off x="254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3" name="Oval 7"/>
            <p:cNvSpPr>
              <a:spLocks noChangeArrowheads="1"/>
            </p:cNvSpPr>
            <p:nvPr/>
          </p:nvSpPr>
          <p:spPr bwMode="auto">
            <a:xfrm>
              <a:off x="302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101384" name="Group 8"/>
            <p:cNvGrpSpPr>
              <a:grpSpLocks/>
            </p:cNvGrpSpPr>
            <p:nvPr/>
          </p:nvGrpSpPr>
          <p:grpSpPr bwMode="auto">
            <a:xfrm>
              <a:off x="2638" y="3568"/>
              <a:ext cx="1248" cy="264"/>
              <a:chOff x="1920" y="3576"/>
              <a:chExt cx="1248" cy="408"/>
            </a:xfrm>
          </p:grpSpPr>
          <p:sp>
            <p:nvSpPr>
              <p:cNvPr id="101385" name="Line 9"/>
              <p:cNvSpPr>
                <a:spLocks noChangeShapeType="1"/>
              </p:cNvSpPr>
              <p:nvPr/>
            </p:nvSpPr>
            <p:spPr bwMode="auto">
              <a:xfrm>
                <a:off x="192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386" name="Line 10"/>
              <p:cNvSpPr>
                <a:spLocks noChangeShapeType="1"/>
              </p:cNvSpPr>
              <p:nvPr/>
            </p:nvSpPr>
            <p:spPr bwMode="auto">
              <a:xfrm>
                <a:off x="240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387" name="Line 11"/>
              <p:cNvSpPr>
                <a:spLocks noChangeShapeType="1"/>
              </p:cNvSpPr>
              <p:nvPr/>
            </p:nvSpPr>
            <p:spPr bwMode="auto">
              <a:xfrm>
                <a:off x="3168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01388" name="Oval 12"/>
            <p:cNvSpPr>
              <a:spLocks noChangeArrowheads="1"/>
            </p:cNvSpPr>
            <p:nvPr/>
          </p:nvSpPr>
          <p:spPr bwMode="auto">
            <a:xfrm>
              <a:off x="3790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9" name="Rectangle 13"/>
            <p:cNvSpPr>
              <a:spLocks noChangeArrowheads="1"/>
            </p:cNvSpPr>
            <p:nvPr/>
          </p:nvSpPr>
          <p:spPr bwMode="auto">
            <a:xfrm>
              <a:off x="3298" y="33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1390" name="Oval 14"/>
            <p:cNvSpPr>
              <a:spLocks noChangeArrowheads="1"/>
            </p:cNvSpPr>
            <p:nvPr/>
          </p:nvSpPr>
          <p:spPr bwMode="auto">
            <a:xfrm>
              <a:off x="254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1" name="Oval 15"/>
            <p:cNvSpPr>
              <a:spLocks noChangeArrowheads="1"/>
            </p:cNvSpPr>
            <p:nvPr/>
          </p:nvSpPr>
          <p:spPr bwMode="auto">
            <a:xfrm>
              <a:off x="302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2" name="Oval 16"/>
            <p:cNvSpPr>
              <a:spLocks noChangeArrowheads="1"/>
            </p:cNvSpPr>
            <p:nvPr/>
          </p:nvSpPr>
          <p:spPr bwMode="auto">
            <a:xfrm>
              <a:off x="3790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3" name="Rectangle 17"/>
            <p:cNvSpPr>
              <a:spLocks noChangeArrowheads="1"/>
            </p:cNvSpPr>
            <p:nvPr/>
          </p:nvSpPr>
          <p:spPr bwMode="auto">
            <a:xfrm>
              <a:off x="3298" y="191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auto">
            <a:xfrm flipH="1">
              <a:off x="2638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5" name="Line 19"/>
            <p:cNvSpPr>
              <a:spLocks noChangeShapeType="1"/>
            </p:cNvSpPr>
            <p:nvPr/>
          </p:nvSpPr>
          <p:spPr bwMode="auto">
            <a:xfrm>
              <a:off x="3790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6" name="Line 20"/>
            <p:cNvSpPr>
              <a:spLocks noChangeShapeType="1"/>
            </p:cNvSpPr>
            <p:nvPr/>
          </p:nvSpPr>
          <p:spPr bwMode="auto">
            <a:xfrm>
              <a:off x="3118" y="3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7" name="Line 21"/>
            <p:cNvSpPr>
              <a:spLocks noChangeShapeType="1"/>
            </p:cNvSpPr>
            <p:nvPr/>
          </p:nvSpPr>
          <p:spPr bwMode="auto">
            <a:xfrm flipH="1">
              <a:off x="2686" y="306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8" name="Line 22"/>
            <p:cNvSpPr>
              <a:spLocks noChangeShapeType="1"/>
            </p:cNvSpPr>
            <p:nvPr/>
          </p:nvSpPr>
          <p:spPr bwMode="auto">
            <a:xfrm flipH="1">
              <a:off x="2734" y="3016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>
              <a:off x="3166" y="306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0" name="Line 24"/>
            <p:cNvSpPr>
              <a:spLocks noChangeShapeType="1"/>
            </p:cNvSpPr>
            <p:nvPr/>
          </p:nvSpPr>
          <p:spPr bwMode="auto">
            <a:xfrm>
              <a:off x="2782" y="3064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>
              <a:off x="2734" y="3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 flipH="1">
              <a:off x="3166" y="306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 flipH="1">
              <a:off x="2734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4" name="Line 28"/>
            <p:cNvSpPr>
              <a:spLocks noChangeShapeType="1"/>
            </p:cNvSpPr>
            <p:nvPr/>
          </p:nvSpPr>
          <p:spPr bwMode="auto">
            <a:xfrm flipH="1">
              <a:off x="2782" y="2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 flipH="1">
              <a:off x="3118" y="2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6" name="Line 30"/>
            <p:cNvSpPr>
              <a:spLocks noChangeShapeType="1"/>
            </p:cNvSpPr>
            <p:nvPr/>
          </p:nvSpPr>
          <p:spPr bwMode="auto">
            <a:xfrm>
              <a:off x="2830" y="258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7" name="Oval 31"/>
            <p:cNvSpPr>
              <a:spLocks noChangeArrowheads="1"/>
            </p:cNvSpPr>
            <p:nvPr/>
          </p:nvSpPr>
          <p:spPr bwMode="auto">
            <a:xfrm>
              <a:off x="2638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8" name="Oval 32"/>
            <p:cNvSpPr>
              <a:spLocks noChangeArrowheads="1"/>
            </p:cNvSpPr>
            <p:nvPr/>
          </p:nvSpPr>
          <p:spPr bwMode="auto">
            <a:xfrm>
              <a:off x="3022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9" name="Oval 33"/>
            <p:cNvSpPr>
              <a:spLocks noChangeArrowheads="1"/>
            </p:cNvSpPr>
            <p:nvPr/>
          </p:nvSpPr>
          <p:spPr bwMode="auto">
            <a:xfrm>
              <a:off x="3694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10" name="Rectangle 34"/>
            <p:cNvSpPr>
              <a:spLocks noChangeArrowheads="1"/>
            </p:cNvSpPr>
            <p:nvPr/>
          </p:nvSpPr>
          <p:spPr bwMode="auto">
            <a:xfrm>
              <a:off x="326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1411" name="Line 35"/>
            <p:cNvSpPr>
              <a:spLocks noChangeShapeType="1"/>
            </p:cNvSpPr>
            <p:nvPr/>
          </p:nvSpPr>
          <p:spPr bwMode="auto">
            <a:xfrm>
              <a:off x="3742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12" name="Line 36"/>
            <p:cNvSpPr>
              <a:spLocks noChangeShapeType="1"/>
            </p:cNvSpPr>
            <p:nvPr/>
          </p:nvSpPr>
          <p:spPr bwMode="auto">
            <a:xfrm>
              <a:off x="2638" y="21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13" name="Line 37"/>
            <p:cNvSpPr>
              <a:spLocks noChangeShapeType="1"/>
            </p:cNvSpPr>
            <p:nvPr/>
          </p:nvSpPr>
          <p:spPr bwMode="auto">
            <a:xfrm flipH="1">
              <a:off x="2782" y="21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14" name="Line 38"/>
            <p:cNvSpPr>
              <a:spLocks noChangeShapeType="1"/>
            </p:cNvSpPr>
            <p:nvPr/>
          </p:nvSpPr>
          <p:spPr bwMode="auto">
            <a:xfrm flipH="1">
              <a:off x="2830" y="2104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15" name="Line 39"/>
            <p:cNvSpPr>
              <a:spLocks noChangeShapeType="1"/>
            </p:cNvSpPr>
            <p:nvPr/>
          </p:nvSpPr>
          <p:spPr bwMode="auto">
            <a:xfrm flipH="1">
              <a:off x="3118" y="21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16" name="Line 40"/>
            <p:cNvSpPr>
              <a:spLocks noChangeShapeType="1"/>
            </p:cNvSpPr>
            <p:nvPr/>
          </p:nvSpPr>
          <p:spPr bwMode="auto">
            <a:xfrm>
              <a:off x="2686" y="2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17" name="Line 41"/>
            <p:cNvSpPr>
              <a:spLocks noChangeShapeType="1"/>
            </p:cNvSpPr>
            <p:nvPr/>
          </p:nvSpPr>
          <p:spPr bwMode="auto">
            <a:xfrm flipH="1">
              <a:off x="3166" y="215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18" name="Line 42"/>
            <p:cNvSpPr>
              <a:spLocks noChangeShapeType="1"/>
            </p:cNvSpPr>
            <p:nvPr/>
          </p:nvSpPr>
          <p:spPr bwMode="auto">
            <a:xfrm flipH="1">
              <a:off x="3742" y="2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19" name="Oval 43"/>
            <p:cNvSpPr>
              <a:spLocks noChangeArrowheads="1"/>
            </p:cNvSpPr>
            <p:nvPr/>
          </p:nvSpPr>
          <p:spPr bwMode="auto">
            <a:xfrm>
              <a:off x="268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20" name="Oval 44"/>
            <p:cNvSpPr>
              <a:spLocks noChangeArrowheads="1"/>
            </p:cNvSpPr>
            <p:nvPr/>
          </p:nvSpPr>
          <p:spPr bwMode="auto">
            <a:xfrm>
              <a:off x="3022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21" name="Oval 45"/>
            <p:cNvSpPr>
              <a:spLocks noChangeArrowheads="1"/>
            </p:cNvSpPr>
            <p:nvPr/>
          </p:nvSpPr>
          <p:spPr bwMode="auto">
            <a:xfrm>
              <a:off x="364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22" name="Rectangle 46"/>
            <p:cNvSpPr>
              <a:spLocks noChangeArrowheads="1"/>
            </p:cNvSpPr>
            <p:nvPr/>
          </p:nvSpPr>
          <p:spPr bwMode="auto">
            <a:xfrm>
              <a:off x="3262" y="235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101423" name="Group 47"/>
            <p:cNvGrpSpPr>
              <a:grpSpLocks/>
            </p:cNvGrpSpPr>
            <p:nvPr/>
          </p:nvGrpSpPr>
          <p:grpSpPr bwMode="auto">
            <a:xfrm>
              <a:off x="2638" y="1768"/>
              <a:ext cx="1248" cy="192"/>
              <a:chOff x="1920" y="1560"/>
              <a:chExt cx="1248" cy="408"/>
            </a:xfrm>
          </p:grpSpPr>
          <p:sp>
            <p:nvSpPr>
              <p:cNvPr id="101424" name="Line 48"/>
              <p:cNvSpPr>
                <a:spLocks noChangeShapeType="1"/>
              </p:cNvSpPr>
              <p:nvPr/>
            </p:nvSpPr>
            <p:spPr bwMode="auto">
              <a:xfrm>
                <a:off x="192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25" name="Line 49"/>
              <p:cNvSpPr>
                <a:spLocks noChangeShapeType="1"/>
              </p:cNvSpPr>
              <p:nvPr/>
            </p:nvSpPr>
            <p:spPr bwMode="auto">
              <a:xfrm>
                <a:off x="240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26" name="Line 50"/>
              <p:cNvSpPr>
                <a:spLocks noChangeShapeType="1"/>
              </p:cNvSpPr>
              <p:nvPr/>
            </p:nvSpPr>
            <p:spPr bwMode="auto">
              <a:xfrm>
                <a:off x="3168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01427" name="Rectangle 51"/>
            <p:cNvSpPr>
              <a:spLocks noChangeArrowheads="1"/>
            </p:cNvSpPr>
            <p:nvPr/>
          </p:nvSpPr>
          <p:spPr bwMode="auto">
            <a:xfrm>
              <a:off x="251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1428" name="Rectangle 52"/>
            <p:cNvSpPr>
              <a:spLocks noChangeArrowheads="1"/>
            </p:cNvSpPr>
            <p:nvPr/>
          </p:nvSpPr>
          <p:spPr bwMode="auto">
            <a:xfrm>
              <a:off x="299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1429" name="Rectangle 53"/>
            <p:cNvSpPr>
              <a:spLocks noChangeArrowheads="1"/>
            </p:cNvSpPr>
            <p:nvPr/>
          </p:nvSpPr>
          <p:spPr bwMode="auto">
            <a:xfrm>
              <a:off x="3765" y="3736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i="1" baseline="-25000">
                  <a:latin typeface="Times New Roman" pitchFamily="18" charset="0"/>
                  <a:sym typeface="Symbol" pitchFamily="18" charset="2"/>
                </a:rPr>
                <a:t>m</a:t>
              </a:r>
              <a:endParaRPr lang="en-US" altLang="zh-TW" sz="2400" baseline="-25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1430" name="Rectangle 54"/>
            <p:cNvSpPr>
              <a:spLocks noChangeArrowheads="1"/>
            </p:cNvSpPr>
            <p:nvPr/>
          </p:nvSpPr>
          <p:spPr bwMode="auto">
            <a:xfrm>
              <a:off x="2542" y="14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1431" name="Rectangle 55"/>
            <p:cNvSpPr>
              <a:spLocks noChangeArrowheads="1"/>
            </p:cNvSpPr>
            <p:nvPr/>
          </p:nvSpPr>
          <p:spPr bwMode="auto">
            <a:xfrm>
              <a:off x="3022" y="14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1432" name="Rectangle 56"/>
            <p:cNvSpPr>
              <a:spLocks noChangeArrowheads="1"/>
            </p:cNvSpPr>
            <p:nvPr/>
          </p:nvSpPr>
          <p:spPr bwMode="auto">
            <a:xfrm>
              <a:off x="3790" y="14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01433" name="Group 57"/>
          <p:cNvGrpSpPr>
            <a:grpSpLocks/>
          </p:cNvGrpSpPr>
          <p:nvPr/>
        </p:nvGrpSpPr>
        <p:grpSpPr bwMode="auto">
          <a:xfrm>
            <a:off x="5508625" y="2762250"/>
            <a:ext cx="2590800" cy="457200"/>
            <a:chOff x="240" y="1680"/>
            <a:chExt cx="1632" cy="288"/>
          </a:xfrm>
        </p:grpSpPr>
        <p:sp>
          <p:nvSpPr>
            <p:cNvPr id="101434" name="Line 58"/>
            <p:cNvSpPr>
              <a:spLocks noChangeShapeType="1"/>
            </p:cNvSpPr>
            <p:nvPr/>
          </p:nvSpPr>
          <p:spPr bwMode="auto">
            <a:xfrm>
              <a:off x="480" y="1920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35" name="Line 59"/>
            <p:cNvSpPr>
              <a:spLocks noChangeShapeType="1"/>
            </p:cNvSpPr>
            <p:nvPr/>
          </p:nvSpPr>
          <p:spPr bwMode="auto">
            <a:xfrm>
              <a:off x="960" y="1920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36" name="Line 60"/>
            <p:cNvSpPr>
              <a:spLocks noChangeShapeType="1"/>
            </p:cNvSpPr>
            <p:nvPr/>
          </p:nvSpPr>
          <p:spPr bwMode="auto">
            <a:xfrm>
              <a:off x="1728" y="1920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37" name="Rectangle 61"/>
            <p:cNvSpPr>
              <a:spLocks noChangeArrowheads="1"/>
            </p:cNvSpPr>
            <p:nvPr/>
          </p:nvSpPr>
          <p:spPr bwMode="auto">
            <a:xfrm>
              <a:off x="24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1438" name="Rectangle 62"/>
            <p:cNvSpPr>
              <a:spLocks noChangeArrowheads="1"/>
            </p:cNvSpPr>
            <p:nvPr/>
          </p:nvSpPr>
          <p:spPr bwMode="auto">
            <a:xfrm>
              <a:off x="72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1439" name="Rectangle 63"/>
            <p:cNvSpPr>
              <a:spLocks noChangeArrowheads="1"/>
            </p:cNvSpPr>
            <p:nvPr/>
          </p:nvSpPr>
          <p:spPr bwMode="auto">
            <a:xfrm>
              <a:off x="150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01440" name="Object 64"/>
          <p:cNvGraphicFramePr>
            <a:graphicFrameLocks noChangeAspect="1"/>
          </p:cNvGraphicFramePr>
          <p:nvPr/>
        </p:nvGraphicFramePr>
        <p:xfrm>
          <a:off x="3060700" y="5292725"/>
          <a:ext cx="16557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方程式" r:id="rId4" imgW="723600" imgH="444240" progId="Equation.3">
                  <p:embed/>
                </p:oleObj>
              </mc:Choice>
              <mc:Fallback>
                <p:oleObj name="方程式" r:id="rId4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292725"/>
                        <a:ext cx="16557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4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46159"/>
              </p:ext>
            </p:extLst>
          </p:nvPr>
        </p:nvGraphicFramePr>
        <p:xfrm>
          <a:off x="1627188" y="3356992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方程式" r:id="rId6" imgW="1409400" imgH="444240" progId="Equation.3">
                  <p:embed/>
                </p:oleObj>
              </mc:Choice>
              <mc:Fallback>
                <p:oleObj name="方程式" r:id="rId6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356992"/>
                        <a:ext cx="32321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55650" y="2522538"/>
            <a:ext cx="4048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Comic Sans MS" pitchFamily="66" charset="0"/>
              </a:rPr>
              <a:t>Sum of Squared Errors</a:t>
            </a:r>
          </a:p>
        </p:txBody>
      </p:sp>
      <p:sp>
        <p:nvSpPr>
          <p:cNvPr id="101443" name="Text Box 67"/>
          <p:cNvSpPr txBox="1">
            <a:spLocks noChangeArrowheads="1"/>
          </p:cNvSpPr>
          <p:nvPr/>
        </p:nvSpPr>
        <p:spPr bwMode="auto">
          <a:xfrm>
            <a:off x="755650" y="4538663"/>
            <a:ext cx="1349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>
                <a:latin typeface="Comic Sans MS" pitchFamily="66" charset="0"/>
              </a:rPr>
              <a:t>Goal:</a:t>
            </a:r>
          </a:p>
        </p:txBody>
      </p:sp>
      <p:sp>
        <p:nvSpPr>
          <p:cNvPr id="101444" name="Text Box 68"/>
          <p:cNvSpPr txBox="1">
            <a:spLocks noChangeArrowheads="1"/>
          </p:cNvSpPr>
          <p:nvPr/>
        </p:nvSpPr>
        <p:spPr bwMode="auto">
          <a:xfrm>
            <a:off x="1331913" y="5492750"/>
            <a:ext cx="164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0000FF"/>
                </a:solidFill>
                <a:latin typeface="Comic Sans MS" pitchFamily="66" charset="0"/>
              </a:rPr>
              <a:t>Minimize</a:t>
            </a:r>
          </a:p>
        </p:txBody>
      </p:sp>
      <p:graphicFrame>
        <p:nvGraphicFramePr>
          <p:cNvPr id="10144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080512"/>
              </p:ext>
            </p:extLst>
          </p:nvPr>
        </p:nvGraphicFramePr>
        <p:xfrm>
          <a:off x="3957638" y="1412776"/>
          <a:ext cx="4800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方程式" r:id="rId8" imgW="2476440" imgH="228600" progId="Equation.3">
                  <p:embed/>
                </p:oleObj>
              </mc:Choice>
              <mc:Fallback>
                <p:oleObj name="方程式" r:id="rId8" imgW="2476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1412776"/>
                        <a:ext cx="4800600" cy="4429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46" name="Text Box 70"/>
          <p:cNvSpPr txBox="1">
            <a:spLocks noChangeArrowheads="1"/>
          </p:cNvSpPr>
          <p:nvPr/>
        </p:nvSpPr>
        <p:spPr bwMode="auto">
          <a:xfrm>
            <a:off x="2105025" y="1484784"/>
            <a:ext cx="166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omic Sans MS" pitchFamily="66" charset="0"/>
              </a:rPr>
              <a:t>Training Set</a:t>
            </a:r>
            <a:endParaRPr lang="en-US" altLang="zh-TW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9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10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4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4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/>
      <p:bldP spid="101443" grpId="0"/>
      <p:bldP spid="1014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3200"/>
              <a:t>Back Propagation Learning Algorithm</a:t>
            </a:r>
          </a:p>
        </p:txBody>
      </p:sp>
      <p:pic>
        <p:nvPicPr>
          <p:cNvPr id="102403" name="Picture 3" descr="HM00302_"/>
          <p:cNvPicPr>
            <a:picLocks noChangeAspect="1" noChangeArrowheads="1"/>
          </p:cNvPicPr>
          <p:nvPr/>
        </p:nvPicPr>
        <p:blipFill>
          <a:blip r:embed="rId3" cstate="print">
            <a:lum bright="4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544888"/>
            <a:ext cx="273685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6013450" y="2420938"/>
            <a:ext cx="2459038" cy="4038600"/>
            <a:chOff x="2517" y="1480"/>
            <a:chExt cx="1549" cy="2544"/>
          </a:xfrm>
        </p:grpSpPr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 flipH="1">
              <a:off x="3166" y="258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06" name="Oval 6"/>
            <p:cNvSpPr>
              <a:spLocks noChangeArrowheads="1"/>
            </p:cNvSpPr>
            <p:nvPr/>
          </p:nvSpPr>
          <p:spPr bwMode="auto">
            <a:xfrm>
              <a:off x="254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07" name="Oval 7"/>
            <p:cNvSpPr>
              <a:spLocks noChangeArrowheads="1"/>
            </p:cNvSpPr>
            <p:nvPr/>
          </p:nvSpPr>
          <p:spPr bwMode="auto">
            <a:xfrm>
              <a:off x="302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102408" name="Group 8"/>
            <p:cNvGrpSpPr>
              <a:grpSpLocks/>
            </p:cNvGrpSpPr>
            <p:nvPr/>
          </p:nvGrpSpPr>
          <p:grpSpPr bwMode="auto">
            <a:xfrm>
              <a:off x="2638" y="3568"/>
              <a:ext cx="1248" cy="264"/>
              <a:chOff x="1920" y="3576"/>
              <a:chExt cx="1248" cy="408"/>
            </a:xfrm>
          </p:grpSpPr>
          <p:sp>
            <p:nvSpPr>
              <p:cNvPr id="102409" name="Line 9"/>
              <p:cNvSpPr>
                <a:spLocks noChangeShapeType="1"/>
              </p:cNvSpPr>
              <p:nvPr/>
            </p:nvSpPr>
            <p:spPr bwMode="auto">
              <a:xfrm>
                <a:off x="192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2410" name="Line 10"/>
              <p:cNvSpPr>
                <a:spLocks noChangeShapeType="1"/>
              </p:cNvSpPr>
              <p:nvPr/>
            </p:nvSpPr>
            <p:spPr bwMode="auto">
              <a:xfrm>
                <a:off x="240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2411" name="Line 11"/>
              <p:cNvSpPr>
                <a:spLocks noChangeShapeType="1"/>
              </p:cNvSpPr>
              <p:nvPr/>
            </p:nvSpPr>
            <p:spPr bwMode="auto">
              <a:xfrm>
                <a:off x="3168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02412" name="Oval 12"/>
            <p:cNvSpPr>
              <a:spLocks noChangeArrowheads="1"/>
            </p:cNvSpPr>
            <p:nvPr/>
          </p:nvSpPr>
          <p:spPr bwMode="auto">
            <a:xfrm>
              <a:off x="3790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13" name="Rectangle 13"/>
            <p:cNvSpPr>
              <a:spLocks noChangeArrowheads="1"/>
            </p:cNvSpPr>
            <p:nvPr/>
          </p:nvSpPr>
          <p:spPr bwMode="auto">
            <a:xfrm>
              <a:off x="3298" y="33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2414" name="Oval 14"/>
            <p:cNvSpPr>
              <a:spLocks noChangeArrowheads="1"/>
            </p:cNvSpPr>
            <p:nvPr/>
          </p:nvSpPr>
          <p:spPr bwMode="auto">
            <a:xfrm>
              <a:off x="254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15" name="Oval 15"/>
            <p:cNvSpPr>
              <a:spLocks noChangeArrowheads="1"/>
            </p:cNvSpPr>
            <p:nvPr/>
          </p:nvSpPr>
          <p:spPr bwMode="auto">
            <a:xfrm>
              <a:off x="302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16" name="Oval 16"/>
            <p:cNvSpPr>
              <a:spLocks noChangeArrowheads="1"/>
            </p:cNvSpPr>
            <p:nvPr/>
          </p:nvSpPr>
          <p:spPr bwMode="auto">
            <a:xfrm>
              <a:off x="3790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17" name="Rectangle 17"/>
            <p:cNvSpPr>
              <a:spLocks noChangeArrowheads="1"/>
            </p:cNvSpPr>
            <p:nvPr/>
          </p:nvSpPr>
          <p:spPr bwMode="auto">
            <a:xfrm>
              <a:off x="3298" y="191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 flipH="1">
              <a:off x="2638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19" name="Line 19"/>
            <p:cNvSpPr>
              <a:spLocks noChangeShapeType="1"/>
            </p:cNvSpPr>
            <p:nvPr/>
          </p:nvSpPr>
          <p:spPr bwMode="auto">
            <a:xfrm>
              <a:off x="3790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>
              <a:off x="3118" y="3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 flipH="1">
              <a:off x="2686" y="306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 flipH="1">
              <a:off x="2734" y="3016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>
              <a:off x="3166" y="306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2782" y="3064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2734" y="3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 flipH="1">
              <a:off x="3166" y="306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flipH="1">
              <a:off x="2734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8" name="Line 28"/>
            <p:cNvSpPr>
              <a:spLocks noChangeShapeType="1"/>
            </p:cNvSpPr>
            <p:nvPr/>
          </p:nvSpPr>
          <p:spPr bwMode="auto">
            <a:xfrm flipH="1">
              <a:off x="2782" y="2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29" name="Line 29"/>
            <p:cNvSpPr>
              <a:spLocks noChangeShapeType="1"/>
            </p:cNvSpPr>
            <p:nvPr/>
          </p:nvSpPr>
          <p:spPr bwMode="auto">
            <a:xfrm flipH="1">
              <a:off x="3118" y="2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30" name="Line 30"/>
            <p:cNvSpPr>
              <a:spLocks noChangeShapeType="1"/>
            </p:cNvSpPr>
            <p:nvPr/>
          </p:nvSpPr>
          <p:spPr bwMode="auto">
            <a:xfrm>
              <a:off x="2830" y="258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31" name="Oval 31"/>
            <p:cNvSpPr>
              <a:spLocks noChangeArrowheads="1"/>
            </p:cNvSpPr>
            <p:nvPr/>
          </p:nvSpPr>
          <p:spPr bwMode="auto">
            <a:xfrm>
              <a:off x="2638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32" name="Oval 32"/>
            <p:cNvSpPr>
              <a:spLocks noChangeArrowheads="1"/>
            </p:cNvSpPr>
            <p:nvPr/>
          </p:nvSpPr>
          <p:spPr bwMode="auto">
            <a:xfrm>
              <a:off x="3022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33" name="Oval 33"/>
            <p:cNvSpPr>
              <a:spLocks noChangeArrowheads="1"/>
            </p:cNvSpPr>
            <p:nvPr/>
          </p:nvSpPr>
          <p:spPr bwMode="auto">
            <a:xfrm>
              <a:off x="3694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326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>
              <a:off x="3742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36" name="Line 36"/>
            <p:cNvSpPr>
              <a:spLocks noChangeShapeType="1"/>
            </p:cNvSpPr>
            <p:nvPr/>
          </p:nvSpPr>
          <p:spPr bwMode="auto">
            <a:xfrm>
              <a:off x="2638" y="21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2782" y="21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38" name="Line 38"/>
            <p:cNvSpPr>
              <a:spLocks noChangeShapeType="1"/>
            </p:cNvSpPr>
            <p:nvPr/>
          </p:nvSpPr>
          <p:spPr bwMode="auto">
            <a:xfrm flipH="1">
              <a:off x="2830" y="2104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39" name="Line 39"/>
            <p:cNvSpPr>
              <a:spLocks noChangeShapeType="1"/>
            </p:cNvSpPr>
            <p:nvPr/>
          </p:nvSpPr>
          <p:spPr bwMode="auto">
            <a:xfrm flipH="1">
              <a:off x="3118" y="21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0" name="Line 40"/>
            <p:cNvSpPr>
              <a:spLocks noChangeShapeType="1"/>
            </p:cNvSpPr>
            <p:nvPr/>
          </p:nvSpPr>
          <p:spPr bwMode="auto">
            <a:xfrm>
              <a:off x="2686" y="2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 flipH="1">
              <a:off x="3166" y="215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 flipH="1">
              <a:off x="3742" y="2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3" name="Oval 43"/>
            <p:cNvSpPr>
              <a:spLocks noChangeArrowheads="1"/>
            </p:cNvSpPr>
            <p:nvPr/>
          </p:nvSpPr>
          <p:spPr bwMode="auto">
            <a:xfrm>
              <a:off x="268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4" name="Oval 44"/>
            <p:cNvSpPr>
              <a:spLocks noChangeArrowheads="1"/>
            </p:cNvSpPr>
            <p:nvPr/>
          </p:nvSpPr>
          <p:spPr bwMode="auto">
            <a:xfrm>
              <a:off x="3022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5" name="Oval 45"/>
            <p:cNvSpPr>
              <a:spLocks noChangeArrowheads="1"/>
            </p:cNvSpPr>
            <p:nvPr/>
          </p:nvSpPr>
          <p:spPr bwMode="auto">
            <a:xfrm>
              <a:off x="364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6" name="Rectangle 46"/>
            <p:cNvSpPr>
              <a:spLocks noChangeArrowheads="1"/>
            </p:cNvSpPr>
            <p:nvPr/>
          </p:nvSpPr>
          <p:spPr bwMode="auto">
            <a:xfrm>
              <a:off x="3262" y="235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102447" name="Group 47"/>
            <p:cNvGrpSpPr>
              <a:grpSpLocks/>
            </p:cNvGrpSpPr>
            <p:nvPr/>
          </p:nvGrpSpPr>
          <p:grpSpPr bwMode="auto">
            <a:xfrm>
              <a:off x="2638" y="1768"/>
              <a:ext cx="1248" cy="192"/>
              <a:chOff x="1920" y="1560"/>
              <a:chExt cx="1248" cy="408"/>
            </a:xfrm>
          </p:grpSpPr>
          <p:sp>
            <p:nvSpPr>
              <p:cNvPr id="102448" name="Line 48"/>
              <p:cNvSpPr>
                <a:spLocks noChangeShapeType="1"/>
              </p:cNvSpPr>
              <p:nvPr/>
            </p:nvSpPr>
            <p:spPr bwMode="auto">
              <a:xfrm>
                <a:off x="192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2449" name="Line 49"/>
              <p:cNvSpPr>
                <a:spLocks noChangeShapeType="1"/>
              </p:cNvSpPr>
              <p:nvPr/>
            </p:nvSpPr>
            <p:spPr bwMode="auto">
              <a:xfrm>
                <a:off x="240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2450" name="Line 50"/>
              <p:cNvSpPr>
                <a:spLocks noChangeShapeType="1"/>
              </p:cNvSpPr>
              <p:nvPr/>
            </p:nvSpPr>
            <p:spPr bwMode="auto">
              <a:xfrm>
                <a:off x="3168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02451" name="Rectangle 51"/>
            <p:cNvSpPr>
              <a:spLocks noChangeArrowheads="1"/>
            </p:cNvSpPr>
            <p:nvPr/>
          </p:nvSpPr>
          <p:spPr bwMode="auto">
            <a:xfrm>
              <a:off x="251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2452" name="Rectangle 52"/>
            <p:cNvSpPr>
              <a:spLocks noChangeArrowheads="1"/>
            </p:cNvSpPr>
            <p:nvPr/>
          </p:nvSpPr>
          <p:spPr bwMode="auto">
            <a:xfrm>
              <a:off x="299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2453" name="Rectangle 53"/>
            <p:cNvSpPr>
              <a:spLocks noChangeArrowheads="1"/>
            </p:cNvSpPr>
            <p:nvPr/>
          </p:nvSpPr>
          <p:spPr bwMode="auto">
            <a:xfrm>
              <a:off x="3765" y="3736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400" i="1" baseline="-25000">
                  <a:latin typeface="Times New Roman" pitchFamily="18" charset="0"/>
                  <a:sym typeface="Symbol" pitchFamily="18" charset="2"/>
                </a:rPr>
                <a:t>m</a:t>
              </a:r>
              <a:endParaRPr lang="en-US" altLang="zh-TW" sz="2400" baseline="-25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2454" name="Rectangle 54"/>
            <p:cNvSpPr>
              <a:spLocks noChangeArrowheads="1"/>
            </p:cNvSpPr>
            <p:nvPr/>
          </p:nvSpPr>
          <p:spPr bwMode="auto">
            <a:xfrm>
              <a:off x="2542" y="14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2455" name="Rectangle 55"/>
            <p:cNvSpPr>
              <a:spLocks noChangeArrowheads="1"/>
            </p:cNvSpPr>
            <p:nvPr/>
          </p:nvSpPr>
          <p:spPr bwMode="auto">
            <a:xfrm>
              <a:off x="3022" y="14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2456" name="Rectangle 56"/>
            <p:cNvSpPr>
              <a:spLocks noChangeArrowheads="1"/>
            </p:cNvSpPr>
            <p:nvPr/>
          </p:nvSpPr>
          <p:spPr bwMode="auto">
            <a:xfrm>
              <a:off x="3790" y="14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02457" name="Group 57"/>
          <p:cNvGrpSpPr>
            <a:grpSpLocks/>
          </p:cNvGrpSpPr>
          <p:nvPr/>
        </p:nvGrpSpPr>
        <p:grpSpPr bwMode="auto">
          <a:xfrm>
            <a:off x="5508625" y="2762250"/>
            <a:ext cx="2590800" cy="457200"/>
            <a:chOff x="240" y="1680"/>
            <a:chExt cx="1632" cy="288"/>
          </a:xfrm>
        </p:grpSpPr>
        <p:sp>
          <p:nvSpPr>
            <p:cNvPr id="102458" name="Line 58"/>
            <p:cNvSpPr>
              <a:spLocks noChangeShapeType="1"/>
            </p:cNvSpPr>
            <p:nvPr/>
          </p:nvSpPr>
          <p:spPr bwMode="auto">
            <a:xfrm>
              <a:off x="480" y="1920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59" name="Line 59"/>
            <p:cNvSpPr>
              <a:spLocks noChangeShapeType="1"/>
            </p:cNvSpPr>
            <p:nvPr/>
          </p:nvSpPr>
          <p:spPr bwMode="auto">
            <a:xfrm>
              <a:off x="960" y="1920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60" name="Line 60"/>
            <p:cNvSpPr>
              <a:spLocks noChangeShapeType="1"/>
            </p:cNvSpPr>
            <p:nvPr/>
          </p:nvSpPr>
          <p:spPr bwMode="auto">
            <a:xfrm>
              <a:off x="1728" y="1920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61" name="Rectangle 61"/>
            <p:cNvSpPr>
              <a:spLocks noChangeArrowheads="1"/>
            </p:cNvSpPr>
            <p:nvPr/>
          </p:nvSpPr>
          <p:spPr bwMode="auto">
            <a:xfrm>
              <a:off x="24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2462" name="Rectangle 62"/>
            <p:cNvSpPr>
              <a:spLocks noChangeArrowheads="1"/>
            </p:cNvSpPr>
            <p:nvPr/>
          </p:nvSpPr>
          <p:spPr bwMode="auto">
            <a:xfrm>
              <a:off x="72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2463" name="Rectangle 63"/>
            <p:cNvSpPr>
              <a:spLocks noChangeArrowheads="1"/>
            </p:cNvSpPr>
            <p:nvPr/>
          </p:nvSpPr>
          <p:spPr bwMode="auto">
            <a:xfrm>
              <a:off x="150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02464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316497"/>
              </p:ext>
            </p:extLst>
          </p:nvPr>
        </p:nvGraphicFramePr>
        <p:xfrm>
          <a:off x="6586538" y="1268760"/>
          <a:ext cx="16557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方程式" r:id="rId4" imgW="723600" imgH="444240" progId="Equation.3">
                  <p:embed/>
                </p:oleObj>
              </mc:Choice>
              <mc:Fallback>
                <p:oleObj name="方程式" r:id="rId4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1268760"/>
                        <a:ext cx="1655763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430749"/>
              </p:ext>
            </p:extLst>
          </p:nvPr>
        </p:nvGraphicFramePr>
        <p:xfrm>
          <a:off x="2728123" y="1268760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方程式" r:id="rId6" imgW="1409400" imgH="444240" progId="Equation.3">
                  <p:embed/>
                </p:oleObj>
              </mc:Choice>
              <mc:Fallback>
                <p:oleObj name="方程式" r:id="rId6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123" y="1268760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6" name="Rectangle 66"/>
          <p:cNvSpPr>
            <a:spLocks noChangeArrowheads="1"/>
          </p:cNvSpPr>
          <p:nvPr/>
        </p:nvSpPr>
        <p:spPr bwMode="auto">
          <a:xfrm>
            <a:off x="995363" y="3068638"/>
            <a:ext cx="47291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2400">
                <a:latin typeface="Comic Sans MS" pitchFamily="66" charset="0"/>
              </a:rPr>
              <a:t>Learning on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</a:rPr>
              <a:t>Output Neurons</a:t>
            </a:r>
          </a:p>
          <a:p>
            <a:r>
              <a:rPr lang="en-US" altLang="zh-TW" sz="2400">
                <a:latin typeface="Comic Sans MS" pitchFamily="66" charset="0"/>
              </a:rPr>
              <a:t>Learning on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</a:rPr>
              <a:t>Hidden Neurons</a:t>
            </a:r>
          </a:p>
        </p:txBody>
      </p:sp>
    </p:spTree>
    <p:extLst>
      <p:ext uri="{BB962C8B-B14F-4D97-AF65-F5344CB8AC3E}">
        <p14:creationId xmlns:p14="http://schemas.microsoft.com/office/powerpoint/2010/main" val="5319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0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  <p:bldP spid="10246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Learning on Output Neurons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539750" y="2349500"/>
            <a:ext cx="3125788" cy="4267200"/>
            <a:chOff x="191" y="1344"/>
            <a:chExt cx="1969" cy="2688"/>
          </a:xfrm>
        </p:grpSpPr>
        <p:sp>
          <p:nvSpPr>
            <p:cNvPr id="103428" name="Oval 4"/>
            <p:cNvSpPr>
              <a:spLocks noChangeArrowheads="1"/>
            </p:cNvSpPr>
            <p:nvPr/>
          </p:nvSpPr>
          <p:spPr bwMode="auto">
            <a:xfrm>
              <a:off x="5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>
              <a:off x="1176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6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1260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552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auto">
            <a:xfrm>
              <a:off x="1176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38" name="Rectangle 14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3439" name="Oval 15"/>
            <p:cNvSpPr>
              <a:spLocks noChangeArrowheads="1"/>
            </p:cNvSpPr>
            <p:nvPr/>
          </p:nvSpPr>
          <p:spPr bwMode="auto">
            <a:xfrm>
              <a:off x="64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176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>
              <a:off x="648" y="2016"/>
              <a:ext cx="84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 flipH="1">
              <a:off x="780" y="2016"/>
              <a:ext cx="4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auto">
            <a:xfrm flipH="1">
              <a:off x="828" y="2016"/>
              <a:ext cx="1104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 flipH="1">
              <a:off x="1260" y="2016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7" name="Line 23"/>
            <p:cNvSpPr>
              <a:spLocks noChangeShapeType="1"/>
            </p:cNvSpPr>
            <p:nvPr/>
          </p:nvSpPr>
          <p:spPr bwMode="auto">
            <a:xfrm>
              <a:off x="684" y="2016"/>
              <a:ext cx="528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H="1">
              <a:off x="1308" y="2064"/>
              <a:ext cx="576" cy="48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 flipH="1">
              <a:off x="1884" y="2016"/>
              <a:ext cx="96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50" name="Oval 26"/>
            <p:cNvSpPr>
              <a:spLocks noChangeArrowheads="1"/>
            </p:cNvSpPr>
            <p:nvPr/>
          </p:nvSpPr>
          <p:spPr bwMode="auto">
            <a:xfrm>
              <a:off x="636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51" name="Oval 27"/>
            <p:cNvSpPr>
              <a:spLocks noChangeArrowheads="1"/>
            </p:cNvSpPr>
            <p:nvPr/>
          </p:nvSpPr>
          <p:spPr bwMode="auto">
            <a:xfrm>
              <a:off x="11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3452" name="Oval 28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53" name="Rectangle 29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3454" name="Line 30"/>
            <p:cNvSpPr>
              <a:spLocks noChangeShapeType="1"/>
            </p:cNvSpPr>
            <p:nvPr/>
          </p:nvSpPr>
          <p:spPr bwMode="auto">
            <a:xfrm>
              <a:off x="6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55" name="Line 31"/>
            <p:cNvSpPr>
              <a:spLocks noChangeShapeType="1"/>
            </p:cNvSpPr>
            <p:nvPr/>
          </p:nvSpPr>
          <p:spPr bwMode="auto">
            <a:xfrm>
              <a:off x="1260" y="163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56" name="Line 32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57" name="Rectangle 33"/>
            <p:cNvSpPr>
              <a:spLocks noChangeArrowheads="1"/>
            </p:cNvSpPr>
            <p:nvPr/>
          </p:nvSpPr>
          <p:spPr bwMode="auto">
            <a:xfrm>
              <a:off x="552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3458" name="Rectangle 34"/>
            <p:cNvSpPr>
              <a:spLocks noChangeArrowheads="1"/>
            </p:cNvSpPr>
            <p:nvPr/>
          </p:nvSpPr>
          <p:spPr bwMode="auto">
            <a:xfrm>
              <a:off x="1176" y="134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3459" name="Rectangle 35"/>
            <p:cNvSpPr>
              <a:spLocks noChangeArrowheads="1"/>
            </p:cNvSpPr>
            <p:nvPr/>
          </p:nvSpPr>
          <p:spPr bwMode="auto">
            <a:xfrm>
              <a:off x="1884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3460" name="Line 36"/>
            <p:cNvSpPr>
              <a:spLocks noChangeShapeType="1"/>
            </p:cNvSpPr>
            <p:nvPr/>
          </p:nvSpPr>
          <p:spPr bwMode="auto">
            <a:xfrm>
              <a:off x="43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61" name="Line 37"/>
            <p:cNvSpPr>
              <a:spLocks noChangeShapeType="1"/>
            </p:cNvSpPr>
            <p:nvPr/>
          </p:nvSpPr>
          <p:spPr bwMode="auto">
            <a:xfrm>
              <a:off x="1020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62" name="Line 38"/>
            <p:cNvSpPr>
              <a:spLocks noChangeShapeType="1"/>
            </p:cNvSpPr>
            <p:nvPr/>
          </p:nvSpPr>
          <p:spPr bwMode="auto">
            <a:xfrm>
              <a:off x="175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63" name="Rectangle 39"/>
            <p:cNvSpPr>
              <a:spLocks noChangeArrowheads="1"/>
            </p:cNvSpPr>
            <p:nvPr/>
          </p:nvSpPr>
          <p:spPr bwMode="auto">
            <a:xfrm>
              <a:off x="19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3464" name="Rectangle 40"/>
            <p:cNvSpPr>
              <a:spLocks noChangeArrowheads="1"/>
            </p:cNvSpPr>
            <p:nvPr/>
          </p:nvSpPr>
          <p:spPr bwMode="auto">
            <a:xfrm>
              <a:off x="936" y="153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3465" name="Rectangle 41"/>
            <p:cNvSpPr>
              <a:spLocks noChangeArrowheads="1"/>
            </p:cNvSpPr>
            <p:nvPr/>
          </p:nvSpPr>
          <p:spPr bwMode="auto">
            <a:xfrm>
              <a:off x="145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3466" name="Line 42"/>
            <p:cNvSpPr>
              <a:spLocks noChangeShapeType="1"/>
            </p:cNvSpPr>
            <p:nvPr/>
          </p:nvSpPr>
          <p:spPr bwMode="auto">
            <a:xfrm>
              <a:off x="1308" y="2016"/>
              <a:ext cx="48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67" name="Line 43"/>
            <p:cNvSpPr>
              <a:spLocks noChangeShapeType="1"/>
            </p:cNvSpPr>
            <p:nvPr/>
          </p:nvSpPr>
          <p:spPr bwMode="auto">
            <a:xfrm>
              <a:off x="732" y="2016"/>
              <a:ext cx="1008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68" name="Rectangle 44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3469" name="Rectangle 45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3470" name="Rectangle 46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3471" name="Rectangle 47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3472" name="Rectangle 48"/>
            <p:cNvSpPr>
              <a:spLocks noChangeArrowheads="1"/>
            </p:cNvSpPr>
            <p:nvPr/>
          </p:nvSpPr>
          <p:spPr bwMode="auto">
            <a:xfrm>
              <a:off x="1232" y="2160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03473" name="Object 49"/>
          <p:cNvGraphicFramePr>
            <a:graphicFrameLocks noChangeAspect="1"/>
          </p:cNvGraphicFramePr>
          <p:nvPr/>
        </p:nvGraphicFramePr>
        <p:xfrm>
          <a:off x="3995738" y="3068638"/>
          <a:ext cx="34671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5" name="方程式" r:id="rId3" imgW="1841400" imgH="469800" progId="Equation.3">
                  <p:embed/>
                </p:oleObj>
              </mc:Choice>
              <mc:Fallback>
                <p:oleObj name="方程式" r:id="rId3" imgW="184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68638"/>
                        <a:ext cx="34671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4" name="Object 50"/>
          <p:cNvGraphicFramePr>
            <a:graphicFrameLocks noChangeAspect="1"/>
          </p:cNvGraphicFramePr>
          <p:nvPr/>
        </p:nvGraphicFramePr>
        <p:xfrm>
          <a:off x="3924300" y="4076700"/>
          <a:ext cx="2581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6" name="方程式" r:id="rId5" imgW="1371600" imgH="482400" progId="Equation.3">
                  <p:embed/>
                </p:oleObj>
              </mc:Choice>
              <mc:Fallback>
                <p:oleObj name="方程式" r:id="rId5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2581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5" name="Object 51"/>
          <p:cNvGraphicFramePr>
            <a:graphicFrameLocks noChangeAspect="1"/>
          </p:cNvGraphicFramePr>
          <p:nvPr/>
        </p:nvGraphicFramePr>
        <p:xfrm>
          <a:off x="3924300" y="2349500"/>
          <a:ext cx="20367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" name="方程式" r:id="rId7" imgW="901440" imgH="253800" progId="Equation.3">
                  <p:embed/>
                </p:oleObj>
              </mc:Choice>
              <mc:Fallback>
                <p:oleObj name="方程式" r:id="rId7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036763" cy="569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6" name="Object 52"/>
          <p:cNvGraphicFramePr>
            <a:graphicFrameLocks noChangeAspect="1"/>
          </p:cNvGraphicFramePr>
          <p:nvPr/>
        </p:nvGraphicFramePr>
        <p:xfrm>
          <a:off x="6297613" y="2354263"/>
          <a:ext cx="2378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" name="方程式" r:id="rId9" imgW="1054080" imgH="253800" progId="Equation.3">
                  <p:embed/>
                </p:oleObj>
              </mc:Choice>
              <mc:Fallback>
                <p:oleObj name="方程式" r:id="rId9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2354263"/>
                        <a:ext cx="2378075" cy="5699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7" name="AutoShape 53"/>
          <p:cNvSpPr>
            <a:spLocks/>
          </p:cNvSpPr>
          <p:nvPr/>
        </p:nvSpPr>
        <p:spPr bwMode="auto">
          <a:xfrm rot="5400000">
            <a:off x="5039519" y="4904582"/>
            <a:ext cx="215900" cy="576262"/>
          </a:xfrm>
          <a:prstGeom prst="rightBrace">
            <a:avLst>
              <a:gd name="adj1" fmla="val 2224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zh-TW" sz="4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TW" sz="440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03478" name="AutoShape 54"/>
          <p:cNvSpPr>
            <a:spLocks/>
          </p:cNvSpPr>
          <p:nvPr/>
        </p:nvSpPr>
        <p:spPr bwMode="auto">
          <a:xfrm rot="5400000">
            <a:off x="5903119" y="4904582"/>
            <a:ext cx="215900" cy="576262"/>
          </a:xfrm>
          <a:prstGeom prst="rightBrace">
            <a:avLst>
              <a:gd name="adj1" fmla="val 2224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zh-TW" sz="4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TW" sz="440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10347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87124"/>
              </p:ext>
            </p:extLst>
          </p:nvPr>
        </p:nvGraphicFramePr>
        <p:xfrm>
          <a:off x="6948264" y="1196752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" name="方程式" r:id="rId11" imgW="723600" imgH="444240" progId="Equation.3">
                  <p:embed/>
                </p:oleObj>
              </mc:Choice>
              <mc:Fallback>
                <p:oleObj name="方程式" r:id="rId11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196752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399784"/>
              </p:ext>
            </p:extLst>
          </p:nvPr>
        </p:nvGraphicFramePr>
        <p:xfrm>
          <a:off x="3354388" y="1196752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0" name="方程式" r:id="rId13" imgW="1409400" imgH="444240" progId="Equation.3">
                  <p:embed/>
                </p:oleObj>
              </mc:Choice>
              <mc:Fallback>
                <p:oleObj name="方程式" r:id="rId13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1196752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4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7" grpId="0" animBg="1" autoUpdateAnimBg="0"/>
      <p:bldP spid="103478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Output Neurons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539750" y="2349500"/>
            <a:ext cx="3125788" cy="4267200"/>
            <a:chOff x="191" y="1344"/>
            <a:chExt cx="1969" cy="2688"/>
          </a:xfrm>
        </p:grpSpPr>
        <p:sp>
          <p:nvSpPr>
            <p:cNvPr id="104452" name="Oval 4"/>
            <p:cNvSpPr>
              <a:spLocks noChangeArrowheads="1"/>
            </p:cNvSpPr>
            <p:nvPr/>
          </p:nvSpPr>
          <p:spPr bwMode="auto">
            <a:xfrm>
              <a:off x="5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53" name="Oval 5"/>
            <p:cNvSpPr>
              <a:spLocks noChangeArrowheads="1"/>
            </p:cNvSpPr>
            <p:nvPr/>
          </p:nvSpPr>
          <p:spPr bwMode="auto">
            <a:xfrm>
              <a:off x="1176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54" name="Line 6"/>
            <p:cNvSpPr>
              <a:spLocks noChangeShapeType="1"/>
            </p:cNvSpPr>
            <p:nvPr/>
          </p:nvSpPr>
          <p:spPr bwMode="auto">
            <a:xfrm>
              <a:off x="6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1260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57" name="Oval 9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4459" name="Oval 11"/>
            <p:cNvSpPr>
              <a:spLocks noChangeArrowheads="1"/>
            </p:cNvSpPr>
            <p:nvPr/>
          </p:nvSpPr>
          <p:spPr bwMode="auto">
            <a:xfrm>
              <a:off x="552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60" name="Oval 12"/>
            <p:cNvSpPr>
              <a:spLocks noChangeArrowheads="1"/>
            </p:cNvSpPr>
            <p:nvPr/>
          </p:nvSpPr>
          <p:spPr bwMode="auto">
            <a:xfrm>
              <a:off x="1176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04461" name="Oval 13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62" name="Rectangle 14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4463" name="Oval 15"/>
            <p:cNvSpPr>
              <a:spLocks noChangeArrowheads="1"/>
            </p:cNvSpPr>
            <p:nvPr/>
          </p:nvSpPr>
          <p:spPr bwMode="auto">
            <a:xfrm>
              <a:off x="64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64" name="Oval 16"/>
            <p:cNvSpPr>
              <a:spLocks noChangeArrowheads="1"/>
            </p:cNvSpPr>
            <p:nvPr/>
          </p:nvSpPr>
          <p:spPr bwMode="auto">
            <a:xfrm>
              <a:off x="1176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65" name="Oval 17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66" name="Rectangle 18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648" y="2016"/>
              <a:ext cx="84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 flipH="1">
              <a:off x="780" y="2016"/>
              <a:ext cx="4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 flipH="1">
              <a:off x="828" y="2016"/>
              <a:ext cx="1104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 flipH="1">
              <a:off x="1260" y="2016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>
              <a:off x="684" y="2016"/>
              <a:ext cx="528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 flipH="1">
              <a:off x="1308" y="2064"/>
              <a:ext cx="576" cy="48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73" name="Line 25"/>
            <p:cNvSpPr>
              <a:spLocks noChangeShapeType="1"/>
            </p:cNvSpPr>
            <p:nvPr/>
          </p:nvSpPr>
          <p:spPr bwMode="auto">
            <a:xfrm flipH="1">
              <a:off x="1884" y="2016"/>
              <a:ext cx="96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74" name="Oval 26"/>
            <p:cNvSpPr>
              <a:spLocks noChangeArrowheads="1"/>
            </p:cNvSpPr>
            <p:nvPr/>
          </p:nvSpPr>
          <p:spPr bwMode="auto">
            <a:xfrm>
              <a:off x="636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75" name="Oval 27"/>
            <p:cNvSpPr>
              <a:spLocks noChangeArrowheads="1"/>
            </p:cNvSpPr>
            <p:nvPr/>
          </p:nvSpPr>
          <p:spPr bwMode="auto">
            <a:xfrm>
              <a:off x="11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4476" name="Oval 28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77" name="Rectangle 29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4478" name="Line 30"/>
            <p:cNvSpPr>
              <a:spLocks noChangeShapeType="1"/>
            </p:cNvSpPr>
            <p:nvPr/>
          </p:nvSpPr>
          <p:spPr bwMode="auto">
            <a:xfrm>
              <a:off x="6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79" name="Line 31"/>
            <p:cNvSpPr>
              <a:spLocks noChangeShapeType="1"/>
            </p:cNvSpPr>
            <p:nvPr/>
          </p:nvSpPr>
          <p:spPr bwMode="auto">
            <a:xfrm>
              <a:off x="1260" y="163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80" name="Line 32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552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4482" name="Rectangle 34"/>
            <p:cNvSpPr>
              <a:spLocks noChangeArrowheads="1"/>
            </p:cNvSpPr>
            <p:nvPr/>
          </p:nvSpPr>
          <p:spPr bwMode="auto">
            <a:xfrm>
              <a:off x="1176" y="134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4483" name="Rectangle 35"/>
            <p:cNvSpPr>
              <a:spLocks noChangeArrowheads="1"/>
            </p:cNvSpPr>
            <p:nvPr/>
          </p:nvSpPr>
          <p:spPr bwMode="auto">
            <a:xfrm>
              <a:off x="1884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4484" name="Line 36"/>
            <p:cNvSpPr>
              <a:spLocks noChangeShapeType="1"/>
            </p:cNvSpPr>
            <p:nvPr/>
          </p:nvSpPr>
          <p:spPr bwMode="auto">
            <a:xfrm>
              <a:off x="43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85" name="Line 37"/>
            <p:cNvSpPr>
              <a:spLocks noChangeShapeType="1"/>
            </p:cNvSpPr>
            <p:nvPr/>
          </p:nvSpPr>
          <p:spPr bwMode="auto">
            <a:xfrm>
              <a:off x="1020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86" name="Line 38"/>
            <p:cNvSpPr>
              <a:spLocks noChangeShapeType="1"/>
            </p:cNvSpPr>
            <p:nvPr/>
          </p:nvSpPr>
          <p:spPr bwMode="auto">
            <a:xfrm>
              <a:off x="175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87" name="Rectangle 39"/>
            <p:cNvSpPr>
              <a:spLocks noChangeArrowheads="1"/>
            </p:cNvSpPr>
            <p:nvPr/>
          </p:nvSpPr>
          <p:spPr bwMode="auto">
            <a:xfrm>
              <a:off x="19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4488" name="Rectangle 40"/>
            <p:cNvSpPr>
              <a:spLocks noChangeArrowheads="1"/>
            </p:cNvSpPr>
            <p:nvPr/>
          </p:nvSpPr>
          <p:spPr bwMode="auto">
            <a:xfrm>
              <a:off x="936" y="153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4489" name="Rectangle 41"/>
            <p:cNvSpPr>
              <a:spLocks noChangeArrowheads="1"/>
            </p:cNvSpPr>
            <p:nvPr/>
          </p:nvSpPr>
          <p:spPr bwMode="auto">
            <a:xfrm>
              <a:off x="145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4490" name="Line 42"/>
            <p:cNvSpPr>
              <a:spLocks noChangeShapeType="1"/>
            </p:cNvSpPr>
            <p:nvPr/>
          </p:nvSpPr>
          <p:spPr bwMode="auto">
            <a:xfrm>
              <a:off x="1308" y="2016"/>
              <a:ext cx="48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91" name="Line 43"/>
            <p:cNvSpPr>
              <a:spLocks noChangeShapeType="1"/>
            </p:cNvSpPr>
            <p:nvPr/>
          </p:nvSpPr>
          <p:spPr bwMode="auto">
            <a:xfrm>
              <a:off x="732" y="2016"/>
              <a:ext cx="1008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492" name="Rectangle 44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4493" name="Rectangle 45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4494" name="Rectangle 46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4495" name="Rectangle 47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4496" name="Rectangle 48"/>
            <p:cNvSpPr>
              <a:spLocks noChangeArrowheads="1"/>
            </p:cNvSpPr>
            <p:nvPr/>
          </p:nvSpPr>
          <p:spPr bwMode="auto">
            <a:xfrm>
              <a:off x="1232" y="2160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0449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73326"/>
              </p:ext>
            </p:extLst>
          </p:nvPr>
        </p:nvGraphicFramePr>
        <p:xfrm>
          <a:off x="6804026" y="1124744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1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6" y="1124744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36841"/>
              </p:ext>
            </p:extLst>
          </p:nvPr>
        </p:nvGraphicFramePr>
        <p:xfrm>
          <a:off x="3289733" y="1196752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2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733" y="1196752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9" name="Object 51"/>
          <p:cNvGraphicFramePr>
            <a:graphicFrameLocks noChangeAspect="1"/>
          </p:cNvGraphicFramePr>
          <p:nvPr/>
        </p:nvGraphicFramePr>
        <p:xfrm>
          <a:off x="3779838" y="5078413"/>
          <a:ext cx="25209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3" name="方程式" r:id="rId7" imgW="1371600" imgH="482400" progId="Equation.3">
                  <p:embed/>
                </p:oleObj>
              </mc:Choice>
              <mc:Fallback>
                <p:oleObj name="方程式" r:id="rId7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78413"/>
                        <a:ext cx="25209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00" name="Object 52"/>
          <p:cNvGraphicFramePr>
            <a:graphicFrameLocks noChangeAspect="1"/>
          </p:cNvGraphicFramePr>
          <p:nvPr/>
        </p:nvGraphicFramePr>
        <p:xfrm>
          <a:off x="3995738" y="3068638"/>
          <a:ext cx="34671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4" name="方程式" r:id="rId9" imgW="1841400" imgH="469800" progId="Equation.3">
                  <p:embed/>
                </p:oleObj>
              </mc:Choice>
              <mc:Fallback>
                <p:oleObj name="方程式" r:id="rId9" imgW="184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68638"/>
                        <a:ext cx="34671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01" name="Object 53"/>
          <p:cNvGraphicFramePr>
            <a:graphicFrameLocks noChangeAspect="1"/>
          </p:cNvGraphicFramePr>
          <p:nvPr/>
        </p:nvGraphicFramePr>
        <p:xfrm>
          <a:off x="3924300" y="4076700"/>
          <a:ext cx="2581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5" name="方程式" r:id="rId11" imgW="1371600" imgH="482400" progId="Equation.3">
                  <p:embed/>
                </p:oleObj>
              </mc:Choice>
              <mc:Fallback>
                <p:oleObj name="方程式" r:id="rId11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2581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02" name="Object 54"/>
          <p:cNvGraphicFramePr>
            <a:graphicFrameLocks noChangeAspect="1"/>
          </p:cNvGraphicFramePr>
          <p:nvPr/>
        </p:nvGraphicFramePr>
        <p:xfrm>
          <a:off x="3924300" y="2349500"/>
          <a:ext cx="20367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6" name="方程式" r:id="rId13" imgW="901440" imgH="253800" progId="Equation.3">
                  <p:embed/>
                </p:oleObj>
              </mc:Choice>
              <mc:Fallback>
                <p:oleObj name="方程式" r:id="rId13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036763" cy="569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03" name="Object 55"/>
          <p:cNvGraphicFramePr>
            <a:graphicFrameLocks noChangeAspect="1"/>
          </p:cNvGraphicFramePr>
          <p:nvPr/>
        </p:nvGraphicFramePr>
        <p:xfrm>
          <a:off x="6297613" y="2354263"/>
          <a:ext cx="2378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7" name="方程式" r:id="rId15" imgW="1054080" imgH="253800" progId="Equation.3">
                  <p:embed/>
                </p:oleObj>
              </mc:Choice>
              <mc:Fallback>
                <p:oleObj name="方程式" r:id="rId15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2354263"/>
                        <a:ext cx="2378075" cy="5699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04" name="Rectangle 56"/>
          <p:cNvSpPr>
            <a:spLocks noChangeArrowheads="1"/>
          </p:cNvSpPr>
          <p:nvPr/>
        </p:nvSpPr>
        <p:spPr bwMode="auto">
          <a:xfrm>
            <a:off x="4808538" y="4076700"/>
            <a:ext cx="842962" cy="8651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04505" name="Object 57"/>
          <p:cNvGraphicFramePr>
            <a:graphicFrameLocks noChangeAspect="1"/>
          </p:cNvGraphicFramePr>
          <p:nvPr/>
        </p:nvGraphicFramePr>
        <p:xfrm>
          <a:off x="3779838" y="6218238"/>
          <a:ext cx="1447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8" name="方程式" r:id="rId17" imgW="812520" imgH="253800" progId="Equation.3">
                  <p:embed/>
                </p:oleObj>
              </mc:Choice>
              <mc:Fallback>
                <p:oleObj name="方程式" r:id="rId17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218238"/>
                        <a:ext cx="1447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06" name="Line 58"/>
          <p:cNvSpPr>
            <a:spLocks noChangeShapeType="1"/>
          </p:cNvSpPr>
          <p:nvPr/>
        </p:nvSpPr>
        <p:spPr bwMode="auto">
          <a:xfrm flipH="1">
            <a:off x="4716463" y="5983288"/>
            <a:ext cx="3048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4507" name="Line 59"/>
          <p:cNvSpPr>
            <a:spLocks noChangeShapeType="1"/>
          </p:cNvSpPr>
          <p:nvPr/>
        </p:nvSpPr>
        <p:spPr bwMode="auto">
          <a:xfrm>
            <a:off x="6019800" y="5983288"/>
            <a:ext cx="3048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4508" name="Text Box 60"/>
          <p:cNvSpPr txBox="1">
            <a:spLocks noChangeArrowheads="1"/>
          </p:cNvSpPr>
          <p:nvPr/>
        </p:nvSpPr>
        <p:spPr bwMode="auto">
          <a:xfrm>
            <a:off x="6011863" y="6027738"/>
            <a:ext cx="2447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000">
                <a:latin typeface="Comic Sans MS" pitchFamily="66" charset="0"/>
              </a:rPr>
              <a:t>depends on the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2312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5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04" grpId="0" animBg="1"/>
      <p:bldP spid="104506" grpId="0" animBg="1"/>
      <p:bldP spid="104507" grpId="0" animBg="1"/>
      <p:bldP spid="1045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altLang="id-ID"/>
              <a:t>Neuron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572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altLang="id-ID" dirty="0"/>
              <a:t>The neuron is the basic information processing unit of a </a:t>
            </a:r>
            <a:r>
              <a:rPr lang="en-US" altLang="id-ID" dirty="0" smtClean="0"/>
              <a:t>Neural Network. </a:t>
            </a:r>
            <a:r>
              <a:rPr lang="en-US" altLang="id-ID" dirty="0"/>
              <a:t>It consists of:</a:t>
            </a:r>
          </a:p>
          <a:p>
            <a:pPr lvl="1">
              <a:buClr>
                <a:schemeClr val="tx1"/>
              </a:buClr>
              <a:buFontTx/>
              <a:buChar char="1"/>
            </a:pPr>
            <a:r>
              <a:rPr lang="en-US" altLang="id-ID" sz="2400" dirty="0"/>
              <a:t>A set of </a:t>
            </a:r>
            <a:r>
              <a:rPr lang="en-US" altLang="id-ID" sz="2400" dirty="0">
                <a:solidFill>
                  <a:srgbClr val="0000FF"/>
                </a:solidFill>
              </a:rPr>
              <a:t>links, </a:t>
            </a:r>
            <a:r>
              <a:rPr lang="en-US" altLang="id-ID" sz="2400" dirty="0"/>
              <a:t>describing the neuron inputs, with </a:t>
            </a:r>
            <a:r>
              <a:rPr lang="en-US" altLang="id-ID" sz="2400" dirty="0">
                <a:solidFill>
                  <a:srgbClr val="0000FF"/>
                </a:solidFill>
              </a:rPr>
              <a:t>weights</a:t>
            </a:r>
            <a:r>
              <a:rPr lang="en-US" altLang="id-ID" sz="2400" dirty="0"/>
              <a:t>  </a:t>
            </a:r>
            <a:r>
              <a:rPr lang="en-US" altLang="id-ID" sz="2400" i="1" dirty="0" smtClean="0">
                <a:solidFill>
                  <a:srgbClr val="009900"/>
                </a:solidFill>
              </a:rPr>
              <a:t>w</a:t>
            </a:r>
            <a:r>
              <a:rPr lang="en-US" altLang="id-ID" sz="2400" i="1" baseline="-25000" dirty="0" smtClean="0">
                <a:solidFill>
                  <a:srgbClr val="009900"/>
                </a:solidFill>
              </a:rPr>
              <a:t>1</a:t>
            </a:r>
            <a:r>
              <a:rPr lang="en-US" altLang="id-ID" sz="2400" dirty="0">
                <a:solidFill>
                  <a:srgbClr val="009900"/>
                </a:solidFill>
              </a:rPr>
              <a:t>, </a:t>
            </a:r>
            <a:r>
              <a:rPr lang="en-US" altLang="id-ID" sz="2400" i="1" dirty="0" smtClean="0">
                <a:solidFill>
                  <a:srgbClr val="009900"/>
                </a:solidFill>
              </a:rPr>
              <a:t>w</a:t>
            </a:r>
            <a:r>
              <a:rPr lang="en-US" altLang="id-ID" sz="2400" i="1" baseline="-25000" dirty="0" smtClean="0">
                <a:solidFill>
                  <a:srgbClr val="009900"/>
                </a:solidFill>
              </a:rPr>
              <a:t>2</a:t>
            </a:r>
            <a:r>
              <a:rPr lang="en-US" altLang="id-ID" sz="2400" dirty="0">
                <a:solidFill>
                  <a:srgbClr val="009900"/>
                </a:solidFill>
              </a:rPr>
              <a:t>, …, </a:t>
            </a:r>
            <a:r>
              <a:rPr lang="en-US" altLang="id-ID" sz="2400" i="1" dirty="0" err="1" smtClean="0">
                <a:solidFill>
                  <a:srgbClr val="009900"/>
                </a:solidFill>
              </a:rPr>
              <a:t>w</a:t>
            </a:r>
            <a:r>
              <a:rPr lang="en-US" altLang="id-ID" sz="2400" i="1" baseline="-25000" dirty="0" err="1" smtClean="0">
                <a:solidFill>
                  <a:srgbClr val="009900"/>
                </a:solidFill>
              </a:rPr>
              <a:t>m</a:t>
            </a:r>
            <a:endParaRPr lang="en-US" altLang="id-ID" sz="2400" baseline="-25000" dirty="0"/>
          </a:p>
          <a:p>
            <a:pPr lvl="1">
              <a:buClr>
                <a:schemeClr val="tx1"/>
              </a:buClr>
              <a:buFontTx/>
              <a:buChar char="2"/>
            </a:pPr>
            <a:r>
              <a:rPr lang="en-US" altLang="id-ID" sz="2400" dirty="0"/>
              <a:t>An</a:t>
            </a:r>
            <a:r>
              <a:rPr lang="en-US" altLang="id-ID" sz="2400" dirty="0">
                <a:solidFill>
                  <a:srgbClr val="0000FF"/>
                </a:solidFill>
              </a:rPr>
              <a:t> adder</a:t>
            </a:r>
            <a:r>
              <a:rPr lang="en-US" altLang="id-ID" sz="2400" dirty="0"/>
              <a:t> function (linear combiner) for computing the weighted sum of the inputs: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id-ID" sz="2400" dirty="0"/>
              <a:t>	(real numbers)</a:t>
            </a:r>
          </a:p>
          <a:p>
            <a:pPr lvl="1">
              <a:buClr>
                <a:schemeClr val="tx1"/>
              </a:buClr>
              <a:buFontTx/>
              <a:buChar char="2"/>
            </a:pPr>
            <a:endParaRPr lang="en-US" altLang="id-ID" sz="2400" dirty="0"/>
          </a:p>
          <a:p>
            <a:pPr lvl="1">
              <a:buClr>
                <a:schemeClr val="tx1"/>
              </a:buClr>
              <a:buFontTx/>
              <a:buChar char="3"/>
            </a:pPr>
            <a:r>
              <a:rPr lang="en-US" altLang="id-ID" sz="2400" dirty="0">
                <a:solidFill>
                  <a:srgbClr val="0000FF"/>
                </a:solidFill>
              </a:rPr>
              <a:t>Activation </a:t>
            </a:r>
            <a:r>
              <a:rPr lang="en-US" altLang="id-ID" sz="2400" dirty="0" smtClean="0">
                <a:solidFill>
                  <a:srgbClr val="0000FF"/>
                </a:solidFill>
              </a:rPr>
              <a:t>function</a:t>
            </a:r>
            <a:r>
              <a:rPr lang="en-US" altLang="id-ID" sz="2400" dirty="0" smtClean="0"/>
              <a:t> </a:t>
            </a:r>
            <a:r>
              <a:rPr lang="en-US" altLang="id-ID" sz="2400" i="1" dirty="0">
                <a:solidFill>
                  <a:srgbClr val="0000FF"/>
                </a:solidFill>
              </a:rPr>
              <a:t>a</a:t>
            </a:r>
            <a:r>
              <a:rPr lang="en-US" altLang="id-ID" sz="2400" dirty="0">
                <a:solidFill>
                  <a:srgbClr val="0000FF"/>
                </a:solidFill>
              </a:rPr>
              <a:t>(.)  </a:t>
            </a:r>
            <a:r>
              <a:rPr lang="en-US" altLang="id-ID" sz="2400" dirty="0" smtClean="0"/>
              <a:t>for </a:t>
            </a:r>
            <a:r>
              <a:rPr lang="en-US" altLang="id-ID" sz="2400" dirty="0"/>
              <a:t>limiting the amplitude of the neuron output. </a:t>
            </a:r>
            <a:endParaRPr lang="en-US" altLang="id-ID" dirty="0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0038"/>
              </p:ext>
            </p:extLst>
          </p:nvPr>
        </p:nvGraphicFramePr>
        <p:xfrm>
          <a:off x="4788024" y="3717032"/>
          <a:ext cx="173505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Equation" r:id="rId4" imgW="571320" imgH="330120" progId="Equation.3">
                  <p:embed/>
                </p:oleObj>
              </mc:Choice>
              <mc:Fallback>
                <p:oleObj name="Equation" r:id="rId4" imgW="571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717032"/>
                        <a:ext cx="1735059" cy="86409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357795"/>
              </p:ext>
            </p:extLst>
          </p:nvPr>
        </p:nvGraphicFramePr>
        <p:xfrm>
          <a:off x="3635896" y="5301208"/>
          <a:ext cx="1433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6" imgW="571320" imgH="203040" progId="Equation.3">
                  <p:embed/>
                </p:oleObj>
              </mc:Choice>
              <mc:Fallback>
                <p:oleObj name="Equation" r:id="rId6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301208"/>
                        <a:ext cx="1433512" cy="5397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5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Activation Function — Sigmoid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838200" y="2565400"/>
          <a:ext cx="38100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方程式" r:id="rId3" imgW="1333440" imgH="393480" progId="Equation.3">
                  <p:embed/>
                </p:oleObj>
              </mc:Choice>
              <mc:Fallback>
                <p:oleObj name="方程式" r:id="rId3" imgW="133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65400"/>
                        <a:ext cx="3810000" cy="1122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838200" y="4483100"/>
          <a:ext cx="4648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方程式" r:id="rId5" imgW="2082600" imgH="469800" progId="Equation.3">
                  <p:embed/>
                </p:oleObj>
              </mc:Choice>
              <mc:Fallback>
                <p:oleObj name="方程式" r:id="rId5" imgW="2082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83100"/>
                        <a:ext cx="4648200" cy="10493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5867400" y="4559300"/>
          <a:ext cx="1828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方程式" r:id="rId7" imgW="799920" imgH="419040" progId="Equation.3">
                  <p:embed/>
                </p:oleObj>
              </mc:Choice>
              <mc:Fallback>
                <p:oleObj name="方程式" r:id="rId7" imgW="799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59300"/>
                        <a:ext cx="1828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838200" y="5854700"/>
          <a:ext cx="38052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方程式" r:id="rId9" imgW="1143000" imgH="203040" progId="Equation.3">
                  <p:embed/>
                </p:oleObj>
              </mc:Choice>
              <mc:Fallback>
                <p:oleObj name="方程式" r:id="rId9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54700"/>
                        <a:ext cx="3805238" cy="6699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5" name="Group 7"/>
          <p:cNvGrpSpPr>
            <a:grpSpLocks/>
          </p:cNvGrpSpPr>
          <p:nvPr/>
        </p:nvGrpSpPr>
        <p:grpSpPr bwMode="auto">
          <a:xfrm>
            <a:off x="5364163" y="2420938"/>
            <a:ext cx="3397250" cy="1658937"/>
            <a:chOff x="3379" y="1525"/>
            <a:chExt cx="2140" cy="1045"/>
          </a:xfrm>
        </p:grpSpPr>
        <p:sp>
          <p:nvSpPr>
            <p:cNvPr id="99336" name="Line 8"/>
            <p:cNvSpPr>
              <a:spLocks noChangeShapeType="1"/>
            </p:cNvSpPr>
            <p:nvPr/>
          </p:nvSpPr>
          <p:spPr bwMode="auto">
            <a:xfrm>
              <a:off x="3379" y="2296"/>
              <a:ext cx="1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 flipV="1">
              <a:off x="4377" y="1525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99338" name="Group 10"/>
            <p:cNvGrpSpPr>
              <a:grpSpLocks/>
            </p:cNvGrpSpPr>
            <p:nvPr/>
          </p:nvGrpSpPr>
          <p:grpSpPr bwMode="auto">
            <a:xfrm>
              <a:off x="3379" y="1752"/>
              <a:ext cx="1995" cy="545"/>
              <a:chOff x="3198" y="1389"/>
              <a:chExt cx="2449" cy="726"/>
            </a:xfrm>
          </p:grpSpPr>
          <p:sp>
            <p:nvSpPr>
              <p:cNvPr id="99339" name="Freeform 11"/>
              <p:cNvSpPr>
                <a:spLocks/>
              </p:cNvSpPr>
              <p:nvPr/>
            </p:nvSpPr>
            <p:spPr bwMode="auto">
              <a:xfrm>
                <a:off x="3198" y="1752"/>
                <a:ext cx="1224" cy="363"/>
              </a:xfrm>
              <a:custGeom>
                <a:avLst/>
                <a:gdLst>
                  <a:gd name="T0" fmla="*/ 0 w 1224"/>
                  <a:gd name="T1" fmla="*/ 363 h 363"/>
                  <a:gd name="T2" fmla="*/ 771 w 1224"/>
                  <a:gd name="T3" fmla="*/ 317 h 363"/>
                  <a:gd name="T4" fmla="*/ 1134 w 1224"/>
                  <a:gd name="T5" fmla="*/ 136 h 363"/>
                  <a:gd name="T6" fmla="*/ 1224 w 1224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4" h="363">
                    <a:moveTo>
                      <a:pt x="0" y="363"/>
                    </a:moveTo>
                    <a:cubicBezTo>
                      <a:pt x="291" y="359"/>
                      <a:pt x="582" y="355"/>
                      <a:pt x="771" y="317"/>
                    </a:cubicBezTo>
                    <a:cubicBezTo>
                      <a:pt x="960" y="279"/>
                      <a:pt x="1059" y="189"/>
                      <a:pt x="1134" y="136"/>
                    </a:cubicBezTo>
                    <a:cubicBezTo>
                      <a:pt x="1209" y="83"/>
                      <a:pt x="1216" y="41"/>
                      <a:pt x="1224" y="0"/>
                    </a:cubicBez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9340" name="Freeform 12"/>
              <p:cNvSpPr>
                <a:spLocks/>
              </p:cNvSpPr>
              <p:nvPr/>
            </p:nvSpPr>
            <p:spPr bwMode="auto">
              <a:xfrm flipH="1" flipV="1">
                <a:off x="4423" y="1389"/>
                <a:ext cx="1224" cy="363"/>
              </a:xfrm>
              <a:custGeom>
                <a:avLst/>
                <a:gdLst>
                  <a:gd name="T0" fmla="*/ 0 w 1224"/>
                  <a:gd name="T1" fmla="*/ 363 h 363"/>
                  <a:gd name="T2" fmla="*/ 771 w 1224"/>
                  <a:gd name="T3" fmla="*/ 317 h 363"/>
                  <a:gd name="T4" fmla="*/ 1134 w 1224"/>
                  <a:gd name="T5" fmla="*/ 136 h 363"/>
                  <a:gd name="T6" fmla="*/ 1224 w 1224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4" h="363">
                    <a:moveTo>
                      <a:pt x="0" y="363"/>
                    </a:moveTo>
                    <a:cubicBezTo>
                      <a:pt x="291" y="359"/>
                      <a:pt x="582" y="355"/>
                      <a:pt x="771" y="317"/>
                    </a:cubicBezTo>
                    <a:cubicBezTo>
                      <a:pt x="960" y="279"/>
                      <a:pt x="1059" y="189"/>
                      <a:pt x="1134" y="136"/>
                    </a:cubicBezTo>
                    <a:cubicBezTo>
                      <a:pt x="1209" y="83"/>
                      <a:pt x="1216" y="41"/>
                      <a:pt x="1224" y="0"/>
                    </a:cubicBez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>
              <a:off x="3379" y="1752"/>
              <a:ext cx="1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5090" y="2205"/>
              <a:ext cx="4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 i="1">
                  <a:latin typeface="Times New Roman" pitchFamily="18" charset="0"/>
                </a:rPr>
                <a:t>net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4195" y="153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auto">
            <a:xfrm>
              <a:off x="4081" y="1884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</a:rPr>
                <a:t>0.5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189" y="22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5351463" y="5876925"/>
            <a:ext cx="303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Comic Sans MS" pitchFamily="66" charset="0"/>
              </a:rPr>
              <a:t>Remember this</a:t>
            </a:r>
          </a:p>
        </p:txBody>
      </p:sp>
    </p:spTree>
    <p:extLst>
      <p:ext uri="{BB962C8B-B14F-4D97-AF65-F5344CB8AC3E}">
        <p14:creationId xmlns:p14="http://schemas.microsoft.com/office/powerpoint/2010/main" val="257507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Output Neurons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539750" y="2349500"/>
            <a:ext cx="3125788" cy="4267200"/>
            <a:chOff x="191" y="1344"/>
            <a:chExt cx="1969" cy="2688"/>
          </a:xfrm>
        </p:grpSpPr>
        <p:sp>
          <p:nvSpPr>
            <p:cNvPr id="105476" name="Oval 4"/>
            <p:cNvSpPr>
              <a:spLocks noChangeArrowheads="1"/>
            </p:cNvSpPr>
            <p:nvPr/>
          </p:nvSpPr>
          <p:spPr bwMode="auto">
            <a:xfrm>
              <a:off x="5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77" name="Oval 5"/>
            <p:cNvSpPr>
              <a:spLocks noChangeArrowheads="1"/>
            </p:cNvSpPr>
            <p:nvPr/>
          </p:nvSpPr>
          <p:spPr bwMode="auto">
            <a:xfrm>
              <a:off x="1176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>
              <a:off x="6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1260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81" name="Oval 9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5483" name="Oval 11"/>
            <p:cNvSpPr>
              <a:spLocks noChangeArrowheads="1"/>
            </p:cNvSpPr>
            <p:nvPr/>
          </p:nvSpPr>
          <p:spPr bwMode="auto">
            <a:xfrm>
              <a:off x="552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84" name="Oval 12"/>
            <p:cNvSpPr>
              <a:spLocks noChangeArrowheads="1"/>
            </p:cNvSpPr>
            <p:nvPr/>
          </p:nvSpPr>
          <p:spPr bwMode="auto">
            <a:xfrm>
              <a:off x="1176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05485" name="Oval 13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86" name="Rectangle 14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5487" name="Oval 15"/>
            <p:cNvSpPr>
              <a:spLocks noChangeArrowheads="1"/>
            </p:cNvSpPr>
            <p:nvPr/>
          </p:nvSpPr>
          <p:spPr bwMode="auto">
            <a:xfrm>
              <a:off x="64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88" name="Oval 16"/>
            <p:cNvSpPr>
              <a:spLocks noChangeArrowheads="1"/>
            </p:cNvSpPr>
            <p:nvPr/>
          </p:nvSpPr>
          <p:spPr bwMode="auto">
            <a:xfrm>
              <a:off x="1176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89" name="Oval 17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90" name="Rectangle 18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>
              <a:off x="648" y="2016"/>
              <a:ext cx="84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 flipH="1">
              <a:off x="780" y="2016"/>
              <a:ext cx="4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 flipH="1">
              <a:off x="828" y="2016"/>
              <a:ext cx="1104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 flipH="1">
              <a:off x="1260" y="2016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684" y="2016"/>
              <a:ext cx="528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H="1">
              <a:off x="1308" y="2064"/>
              <a:ext cx="576" cy="48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 flipH="1">
              <a:off x="1884" y="2016"/>
              <a:ext cx="96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98" name="Oval 26"/>
            <p:cNvSpPr>
              <a:spLocks noChangeArrowheads="1"/>
            </p:cNvSpPr>
            <p:nvPr/>
          </p:nvSpPr>
          <p:spPr bwMode="auto">
            <a:xfrm>
              <a:off x="636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499" name="Oval 27"/>
            <p:cNvSpPr>
              <a:spLocks noChangeArrowheads="1"/>
            </p:cNvSpPr>
            <p:nvPr/>
          </p:nvSpPr>
          <p:spPr bwMode="auto">
            <a:xfrm>
              <a:off x="11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5500" name="Oval 28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501" name="Rectangle 29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>
              <a:off x="6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503" name="Line 31"/>
            <p:cNvSpPr>
              <a:spLocks noChangeShapeType="1"/>
            </p:cNvSpPr>
            <p:nvPr/>
          </p:nvSpPr>
          <p:spPr bwMode="auto">
            <a:xfrm>
              <a:off x="1260" y="163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504" name="Line 32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505" name="Rectangle 33"/>
            <p:cNvSpPr>
              <a:spLocks noChangeArrowheads="1"/>
            </p:cNvSpPr>
            <p:nvPr/>
          </p:nvSpPr>
          <p:spPr bwMode="auto">
            <a:xfrm>
              <a:off x="552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5506" name="Rectangle 34"/>
            <p:cNvSpPr>
              <a:spLocks noChangeArrowheads="1"/>
            </p:cNvSpPr>
            <p:nvPr/>
          </p:nvSpPr>
          <p:spPr bwMode="auto">
            <a:xfrm>
              <a:off x="1176" y="134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5507" name="Rectangle 35"/>
            <p:cNvSpPr>
              <a:spLocks noChangeArrowheads="1"/>
            </p:cNvSpPr>
            <p:nvPr/>
          </p:nvSpPr>
          <p:spPr bwMode="auto">
            <a:xfrm>
              <a:off x="1884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5508" name="Line 36"/>
            <p:cNvSpPr>
              <a:spLocks noChangeShapeType="1"/>
            </p:cNvSpPr>
            <p:nvPr/>
          </p:nvSpPr>
          <p:spPr bwMode="auto">
            <a:xfrm>
              <a:off x="43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509" name="Line 37"/>
            <p:cNvSpPr>
              <a:spLocks noChangeShapeType="1"/>
            </p:cNvSpPr>
            <p:nvPr/>
          </p:nvSpPr>
          <p:spPr bwMode="auto">
            <a:xfrm>
              <a:off x="1020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510" name="Line 38"/>
            <p:cNvSpPr>
              <a:spLocks noChangeShapeType="1"/>
            </p:cNvSpPr>
            <p:nvPr/>
          </p:nvSpPr>
          <p:spPr bwMode="auto">
            <a:xfrm>
              <a:off x="175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511" name="Rectangle 39"/>
            <p:cNvSpPr>
              <a:spLocks noChangeArrowheads="1"/>
            </p:cNvSpPr>
            <p:nvPr/>
          </p:nvSpPr>
          <p:spPr bwMode="auto">
            <a:xfrm>
              <a:off x="19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5512" name="Rectangle 40"/>
            <p:cNvSpPr>
              <a:spLocks noChangeArrowheads="1"/>
            </p:cNvSpPr>
            <p:nvPr/>
          </p:nvSpPr>
          <p:spPr bwMode="auto">
            <a:xfrm>
              <a:off x="936" y="153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5513" name="Rectangle 41"/>
            <p:cNvSpPr>
              <a:spLocks noChangeArrowheads="1"/>
            </p:cNvSpPr>
            <p:nvPr/>
          </p:nvSpPr>
          <p:spPr bwMode="auto">
            <a:xfrm>
              <a:off x="145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5514" name="Line 42"/>
            <p:cNvSpPr>
              <a:spLocks noChangeShapeType="1"/>
            </p:cNvSpPr>
            <p:nvPr/>
          </p:nvSpPr>
          <p:spPr bwMode="auto">
            <a:xfrm>
              <a:off x="1308" y="2016"/>
              <a:ext cx="48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515" name="Line 43"/>
            <p:cNvSpPr>
              <a:spLocks noChangeShapeType="1"/>
            </p:cNvSpPr>
            <p:nvPr/>
          </p:nvSpPr>
          <p:spPr bwMode="auto">
            <a:xfrm>
              <a:off x="732" y="2016"/>
              <a:ext cx="1008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516" name="Rectangle 44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5517" name="Rectangle 45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5518" name="Rectangle 46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5519" name="Rectangle 47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5520" name="Rectangle 48"/>
            <p:cNvSpPr>
              <a:spLocks noChangeArrowheads="1"/>
            </p:cNvSpPr>
            <p:nvPr/>
          </p:nvSpPr>
          <p:spPr bwMode="auto">
            <a:xfrm>
              <a:off x="1232" y="2160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0552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289441"/>
              </p:ext>
            </p:extLst>
          </p:nvPr>
        </p:nvGraphicFramePr>
        <p:xfrm>
          <a:off x="6876256" y="1124744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6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124744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379049"/>
              </p:ext>
            </p:extLst>
          </p:nvPr>
        </p:nvGraphicFramePr>
        <p:xfrm>
          <a:off x="3252788" y="1124744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1124744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23" name="Object 51"/>
          <p:cNvGraphicFramePr>
            <a:graphicFrameLocks noChangeAspect="1"/>
          </p:cNvGraphicFramePr>
          <p:nvPr/>
        </p:nvGraphicFramePr>
        <p:xfrm>
          <a:off x="3779838" y="5078413"/>
          <a:ext cx="25209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8" name="方程式" r:id="rId7" imgW="1371600" imgH="482400" progId="Equation.3">
                  <p:embed/>
                </p:oleObj>
              </mc:Choice>
              <mc:Fallback>
                <p:oleObj name="方程式" r:id="rId7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78413"/>
                        <a:ext cx="25209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24" name="Object 52"/>
          <p:cNvGraphicFramePr>
            <a:graphicFrameLocks noChangeAspect="1"/>
          </p:cNvGraphicFramePr>
          <p:nvPr/>
        </p:nvGraphicFramePr>
        <p:xfrm>
          <a:off x="3995738" y="3068638"/>
          <a:ext cx="34671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9" name="方程式" r:id="rId9" imgW="1841400" imgH="469800" progId="Equation.3">
                  <p:embed/>
                </p:oleObj>
              </mc:Choice>
              <mc:Fallback>
                <p:oleObj name="方程式" r:id="rId9" imgW="184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68638"/>
                        <a:ext cx="34671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25" name="Object 53"/>
          <p:cNvGraphicFramePr>
            <a:graphicFrameLocks noChangeAspect="1"/>
          </p:cNvGraphicFramePr>
          <p:nvPr/>
        </p:nvGraphicFramePr>
        <p:xfrm>
          <a:off x="3924300" y="4076700"/>
          <a:ext cx="2581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0" name="方程式" r:id="rId11" imgW="1371600" imgH="482400" progId="Equation.3">
                  <p:embed/>
                </p:oleObj>
              </mc:Choice>
              <mc:Fallback>
                <p:oleObj name="方程式" r:id="rId11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2581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26" name="Object 54"/>
          <p:cNvGraphicFramePr>
            <a:graphicFrameLocks noChangeAspect="1"/>
          </p:cNvGraphicFramePr>
          <p:nvPr/>
        </p:nvGraphicFramePr>
        <p:xfrm>
          <a:off x="3924300" y="2349500"/>
          <a:ext cx="20367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" name="方程式" r:id="rId13" imgW="901440" imgH="253800" progId="Equation.3">
                  <p:embed/>
                </p:oleObj>
              </mc:Choice>
              <mc:Fallback>
                <p:oleObj name="方程式" r:id="rId13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036763" cy="569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27" name="Object 55"/>
          <p:cNvGraphicFramePr>
            <a:graphicFrameLocks noChangeAspect="1"/>
          </p:cNvGraphicFramePr>
          <p:nvPr/>
        </p:nvGraphicFramePr>
        <p:xfrm>
          <a:off x="6297613" y="2354263"/>
          <a:ext cx="2378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2" name="方程式" r:id="rId15" imgW="1054080" imgH="253800" progId="Equation.3">
                  <p:embed/>
                </p:oleObj>
              </mc:Choice>
              <mc:Fallback>
                <p:oleObj name="方程式" r:id="rId15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2354263"/>
                        <a:ext cx="2378075" cy="5699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28" name="Rectangle 56"/>
          <p:cNvSpPr>
            <a:spLocks noChangeArrowheads="1"/>
          </p:cNvSpPr>
          <p:nvPr/>
        </p:nvSpPr>
        <p:spPr bwMode="auto">
          <a:xfrm>
            <a:off x="4808538" y="4076700"/>
            <a:ext cx="842962" cy="8651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05529" name="Object 57"/>
          <p:cNvGraphicFramePr>
            <a:graphicFrameLocks noChangeAspect="1"/>
          </p:cNvGraphicFramePr>
          <p:nvPr/>
        </p:nvGraphicFramePr>
        <p:xfrm>
          <a:off x="3813175" y="6218238"/>
          <a:ext cx="1381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3" name="Equation" r:id="rId17" imgW="774360" imgH="253800" progId="Equation.DSMT4">
                  <p:embed/>
                </p:oleObj>
              </mc:Choice>
              <mc:Fallback>
                <p:oleObj name="Equation" r:id="rId17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6218238"/>
                        <a:ext cx="1381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30" name="Line 58"/>
          <p:cNvSpPr>
            <a:spLocks noChangeShapeType="1"/>
          </p:cNvSpPr>
          <p:nvPr/>
        </p:nvSpPr>
        <p:spPr bwMode="auto">
          <a:xfrm flipH="1">
            <a:off x="4716463" y="5983288"/>
            <a:ext cx="3048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5531" name="Line 59"/>
          <p:cNvSpPr>
            <a:spLocks noChangeShapeType="1"/>
          </p:cNvSpPr>
          <p:nvPr/>
        </p:nvSpPr>
        <p:spPr bwMode="auto">
          <a:xfrm>
            <a:off x="6019800" y="5983288"/>
            <a:ext cx="3048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05532" name="Object 60"/>
          <p:cNvGraphicFramePr>
            <a:graphicFrameLocks noChangeAspect="1"/>
          </p:cNvGraphicFramePr>
          <p:nvPr/>
        </p:nvGraphicFramePr>
        <p:xfrm>
          <a:off x="6440488" y="6165850"/>
          <a:ext cx="1450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4" name="Equation" r:id="rId19" imgW="812520" imgH="253800" progId="Equation.DSMT4">
                  <p:embed/>
                </p:oleObj>
              </mc:Choice>
              <mc:Fallback>
                <p:oleObj name="Equation" r:id="rId19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6165850"/>
                        <a:ext cx="1450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33" name="Text Box 61"/>
          <p:cNvSpPr txBox="1">
            <a:spLocks noChangeArrowheads="1"/>
          </p:cNvSpPr>
          <p:nvPr/>
        </p:nvSpPr>
        <p:spPr bwMode="auto">
          <a:xfrm>
            <a:off x="6424613" y="5757863"/>
            <a:ext cx="169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mic Sans MS" pitchFamily="66" charset="0"/>
              </a:rPr>
              <a:t>Using sigmoid,</a:t>
            </a:r>
          </a:p>
        </p:txBody>
      </p:sp>
    </p:spTree>
    <p:extLst>
      <p:ext uri="{BB962C8B-B14F-4D97-AF65-F5344CB8AC3E}">
        <p14:creationId xmlns:p14="http://schemas.microsoft.com/office/powerpoint/2010/main" val="350037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Output Neurons</a:t>
            </a: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539750" y="2349500"/>
            <a:ext cx="3125788" cy="4267200"/>
            <a:chOff x="191" y="1344"/>
            <a:chExt cx="1969" cy="2688"/>
          </a:xfrm>
        </p:grpSpPr>
        <p:sp>
          <p:nvSpPr>
            <p:cNvPr id="106500" name="Oval 4"/>
            <p:cNvSpPr>
              <a:spLocks noChangeArrowheads="1"/>
            </p:cNvSpPr>
            <p:nvPr/>
          </p:nvSpPr>
          <p:spPr bwMode="auto">
            <a:xfrm>
              <a:off x="5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01" name="Oval 5"/>
            <p:cNvSpPr>
              <a:spLocks noChangeArrowheads="1"/>
            </p:cNvSpPr>
            <p:nvPr/>
          </p:nvSpPr>
          <p:spPr bwMode="auto">
            <a:xfrm>
              <a:off x="1176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02" name="Line 6"/>
            <p:cNvSpPr>
              <a:spLocks noChangeShapeType="1"/>
            </p:cNvSpPr>
            <p:nvPr/>
          </p:nvSpPr>
          <p:spPr bwMode="auto">
            <a:xfrm>
              <a:off x="6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>
              <a:off x="1260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05" name="Oval 9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06" name="Rectangle 10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6507" name="Oval 11"/>
            <p:cNvSpPr>
              <a:spLocks noChangeArrowheads="1"/>
            </p:cNvSpPr>
            <p:nvPr/>
          </p:nvSpPr>
          <p:spPr bwMode="auto">
            <a:xfrm>
              <a:off x="552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08" name="Oval 12"/>
            <p:cNvSpPr>
              <a:spLocks noChangeArrowheads="1"/>
            </p:cNvSpPr>
            <p:nvPr/>
          </p:nvSpPr>
          <p:spPr bwMode="auto">
            <a:xfrm>
              <a:off x="1176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06509" name="Oval 13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6511" name="Oval 15"/>
            <p:cNvSpPr>
              <a:spLocks noChangeArrowheads="1"/>
            </p:cNvSpPr>
            <p:nvPr/>
          </p:nvSpPr>
          <p:spPr bwMode="auto">
            <a:xfrm>
              <a:off x="64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12" name="Oval 16"/>
            <p:cNvSpPr>
              <a:spLocks noChangeArrowheads="1"/>
            </p:cNvSpPr>
            <p:nvPr/>
          </p:nvSpPr>
          <p:spPr bwMode="auto">
            <a:xfrm>
              <a:off x="1176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13" name="Oval 17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6515" name="Line 19"/>
            <p:cNvSpPr>
              <a:spLocks noChangeShapeType="1"/>
            </p:cNvSpPr>
            <p:nvPr/>
          </p:nvSpPr>
          <p:spPr bwMode="auto">
            <a:xfrm>
              <a:off x="648" y="2016"/>
              <a:ext cx="84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 flipH="1">
              <a:off x="780" y="2016"/>
              <a:ext cx="4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17" name="Line 21"/>
            <p:cNvSpPr>
              <a:spLocks noChangeShapeType="1"/>
            </p:cNvSpPr>
            <p:nvPr/>
          </p:nvSpPr>
          <p:spPr bwMode="auto">
            <a:xfrm flipH="1">
              <a:off x="828" y="2016"/>
              <a:ext cx="1104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18" name="Line 22"/>
            <p:cNvSpPr>
              <a:spLocks noChangeShapeType="1"/>
            </p:cNvSpPr>
            <p:nvPr/>
          </p:nvSpPr>
          <p:spPr bwMode="auto">
            <a:xfrm flipH="1">
              <a:off x="1260" y="2016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19" name="Line 23"/>
            <p:cNvSpPr>
              <a:spLocks noChangeShapeType="1"/>
            </p:cNvSpPr>
            <p:nvPr/>
          </p:nvSpPr>
          <p:spPr bwMode="auto">
            <a:xfrm>
              <a:off x="684" y="2016"/>
              <a:ext cx="528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20" name="Line 24"/>
            <p:cNvSpPr>
              <a:spLocks noChangeShapeType="1"/>
            </p:cNvSpPr>
            <p:nvPr/>
          </p:nvSpPr>
          <p:spPr bwMode="auto">
            <a:xfrm flipH="1">
              <a:off x="1308" y="2064"/>
              <a:ext cx="576" cy="48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21" name="Line 25"/>
            <p:cNvSpPr>
              <a:spLocks noChangeShapeType="1"/>
            </p:cNvSpPr>
            <p:nvPr/>
          </p:nvSpPr>
          <p:spPr bwMode="auto">
            <a:xfrm flipH="1">
              <a:off x="1884" y="2016"/>
              <a:ext cx="96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22" name="Oval 26"/>
            <p:cNvSpPr>
              <a:spLocks noChangeArrowheads="1"/>
            </p:cNvSpPr>
            <p:nvPr/>
          </p:nvSpPr>
          <p:spPr bwMode="auto">
            <a:xfrm>
              <a:off x="636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23" name="Oval 27"/>
            <p:cNvSpPr>
              <a:spLocks noChangeArrowheads="1"/>
            </p:cNvSpPr>
            <p:nvPr/>
          </p:nvSpPr>
          <p:spPr bwMode="auto">
            <a:xfrm>
              <a:off x="11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6524" name="Oval 28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25" name="Rectangle 29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6526" name="Line 30"/>
            <p:cNvSpPr>
              <a:spLocks noChangeShapeType="1"/>
            </p:cNvSpPr>
            <p:nvPr/>
          </p:nvSpPr>
          <p:spPr bwMode="auto">
            <a:xfrm>
              <a:off x="6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27" name="Line 31"/>
            <p:cNvSpPr>
              <a:spLocks noChangeShapeType="1"/>
            </p:cNvSpPr>
            <p:nvPr/>
          </p:nvSpPr>
          <p:spPr bwMode="auto">
            <a:xfrm>
              <a:off x="1260" y="163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28" name="Line 32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29" name="Rectangle 33"/>
            <p:cNvSpPr>
              <a:spLocks noChangeArrowheads="1"/>
            </p:cNvSpPr>
            <p:nvPr/>
          </p:nvSpPr>
          <p:spPr bwMode="auto">
            <a:xfrm>
              <a:off x="552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6530" name="Rectangle 34"/>
            <p:cNvSpPr>
              <a:spLocks noChangeArrowheads="1"/>
            </p:cNvSpPr>
            <p:nvPr/>
          </p:nvSpPr>
          <p:spPr bwMode="auto">
            <a:xfrm>
              <a:off x="1176" y="134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6531" name="Rectangle 35"/>
            <p:cNvSpPr>
              <a:spLocks noChangeArrowheads="1"/>
            </p:cNvSpPr>
            <p:nvPr/>
          </p:nvSpPr>
          <p:spPr bwMode="auto">
            <a:xfrm>
              <a:off x="1884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6532" name="Line 36"/>
            <p:cNvSpPr>
              <a:spLocks noChangeShapeType="1"/>
            </p:cNvSpPr>
            <p:nvPr/>
          </p:nvSpPr>
          <p:spPr bwMode="auto">
            <a:xfrm>
              <a:off x="43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33" name="Line 37"/>
            <p:cNvSpPr>
              <a:spLocks noChangeShapeType="1"/>
            </p:cNvSpPr>
            <p:nvPr/>
          </p:nvSpPr>
          <p:spPr bwMode="auto">
            <a:xfrm>
              <a:off x="1020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34" name="Line 38"/>
            <p:cNvSpPr>
              <a:spLocks noChangeShapeType="1"/>
            </p:cNvSpPr>
            <p:nvPr/>
          </p:nvSpPr>
          <p:spPr bwMode="auto">
            <a:xfrm>
              <a:off x="175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35" name="Rectangle 39"/>
            <p:cNvSpPr>
              <a:spLocks noChangeArrowheads="1"/>
            </p:cNvSpPr>
            <p:nvPr/>
          </p:nvSpPr>
          <p:spPr bwMode="auto">
            <a:xfrm>
              <a:off x="19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6536" name="Rectangle 40"/>
            <p:cNvSpPr>
              <a:spLocks noChangeArrowheads="1"/>
            </p:cNvSpPr>
            <p:nvPr/>
          </p:nvSpPr>
          <p:spPr bwMode="auto">
            <a:xfrm>
              <a:off x="936" y="153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6537" name="Rectangle 41"/>
            <p:cNvSpPr>
              <a:spLocks noChangeArrowheads="1"/>
            </p:cNvSpPr>
            <p:nvPr/>
          </p:nvSpPr>
          <p:spPr bwMode="auto">
            <a:xfrm>
              <a:off x="145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6538" name="Line 42"/>
            <p:cNvSpPr>
              <a:spLocks noChangeShapeType="1"/>
            </p:cNvSpPr>
            <p:nvPr/>
          </p:nvSpPr>
          <p:spPr bwMode="auto">
            <a:xfrm>
              <a:off x="1308" y="2016"/>
              <a:ext cx="48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39" name="Line 43"/>
            <p:cNvSpPr>
              <a:spLocks noChangeShapeType="1"/>
            </p:cNvSpPr>
            <p:nvPr/>
          </p:nvSpPr>
          <p:spPr bwMode="auto">
            <a:xfrm>
              <a:off x="732" y="2016"/>
              <a:ext cx="1008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6540" name="Rectangle 44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6541" name="Rectangle 45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6542" name="Rectangle 46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6543" name="Rectangle 47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6544" name="Rectangle 48"/>
            <p:cNvSpPr>
              <a:spLocks noChangeArrowheads="1"/>
            </p:cNvSpPr>
            <p:nvPr/>
          </p:nvSpPr>
          <p:spPr bwMode="auto">
            <a:xfrm>
              <a:off x="1232" y="2160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06545" name="Object 49"/>
          <p:cNvGraphicFramePr>
            <a:graphicFrameLocks noChangeAspect="1"/>
          </p:cNvGraphicFramePr>
          <p:nvPr/>
        </p:nvGraphicFramePr>
        <p:xfrm>
          <a:off x="6948488" y="180975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2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80975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6" name="Object 50"/>
          <p:cNvGraphicFramePr>
            <a:graphicFrameLocks noChangeAspect="1"/>
          </p:cNvGraphicFramePr>
          <p:nvPr/>
        </p:nvGraphicFramePr>
        <p:xfrm>
          <a:off x="3284538" y="188913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3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88913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7" name="Object 51"/>
          <p:cNvGraphicFramePr>
            <a:graphicFrameLocks noChangeAspect="1"/>
          </p:cNvGraphicFramePr>
          <p:nvPr/>
        </p:nvGraphicFramePr>
        <p:xfrm>
          <a:off x="3779838" y="5078413"/>
          <a:ext cx="25209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4" name="方程式" r:id="rId7" imgW="1371600" imgH="482400" progId="Equation.3">
                  <p:embed/>
                </p:oleObj>
              </mc:Choice>
              <mc:Fallback>
                <p:oleObj name="方程式" r:id="rId7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78413"/>
                        <a:ext cx="25209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8" name="Object 52"/>
          <p:cNvGraphicFramePr>
            <a:graphicFrameLocks noChangeAspect="1"/>
          </p:cNvGraphicFramePr>
          <p:nvPr/>
        </p:nvGraphicFramePr>
        <p:xfrm>
          <a:off x="3995738" y="3068638"/>
          <a:ext cx="34671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5" name="方程式" r:id="rId9" imgW="1841400" imgH="469800" progId="Equation.3">
                  <p:embed/>
                </p:oleObj>
              </mc:Choice>
              <mc:Fallback>
                <p:oleObj name="方程式" r:id="rId9" imgW="184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68638"/>
                        <a:ext cx="34671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9" name="Object 53"/>
          <p:cNvGraphicFramePr>
            <a:graphicFrameLocks noChangeAspect="1"/>
          </p:cNvGraphicFramePr>
          <p:nvPr/>
        </p:nvGraphicFramePr>
        <p:xfrm>
          <a:off x="3924300" y="4076700"/>
          <a:ext cx="2581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6" name="方程式" r:id="rId11" imgW="1371600" imgH="482400" progId="Equation.3">
                  <p:embed/>
                </p:oleObj>
              </mc:Choice>
              <mc:Fallback>
                <p:oleObj name="方程式" r:id="rId11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2581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0" name="Object 54"/>
          <p:cNvGraphicFramePr>
            <a:graphicFrameLocks noChangeAspect="1"/>
          </p:cNvGraphicFramePr>
          <p:nvPr/>
        </p:nvGraphicFramePr>
        <p:xfrm>
          <a:off x="3924300" y="2349500"/>
          <a:ext cx="20367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7" name="方程式" r:id="rId13" imgW="901440" imgH="253800" progId="Equation.3">
                  <p:embed/>
                </p:oleObj>
              </mc:Choice>
              <mc:Fallback>
                <p:oleObj name="方程式" r:id="rId13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036763" cy="569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1" name="Object 55"/>
          <p:cNvGraphicFramePr>
            <a:graphicFrameLocks noChangeAspect="1"/>
          </p:cNvGraphicFramePr>
          <p:nvPr/>
        </p:nvGraphicFramePr>
        <p:xfrm>
          <a:off x="6297613" y="2354263"/>
          <a:ext cx="2378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8" name="方程式" r:id="rId15" imgW="1054080" imgH="253800" progId="Equation.3">
                  <p:embed/>
                </p:oleObj>
              </mc:Choice>
              <mc:Fallback>
                <p:oleObj name="方程式" r:id="rId15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2354263"/>
                        <a:ext cx="2378075" cy="5699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52" name="Rectangle 56"/>
          <p:cNvSpPr>
            <a:spLocks noChangeArrowheads="1"/>
          </p:cNvSpPr>
          <p:nvPr/>
        </p:nvSpPr>
        <p:spPr bwMode="auto">
          <a:xfrm>
            <a:off x="4808538" y="4076700"/>
            <a:ext cx="842962" cy="8651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06553" name="Object 57"/>
          <p:cNvGraphicFramePr>
            <a:graphicFrameLocks noChangeAspect="1"/>
          </p:cNvGraphicFramePr>
          <p:nvPr/>
        </p:nvGraphicFramePr>
        <p:xfrm>
          <a:off x="3813175" y="6218238"/>
          <a:ext cx="1381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9" name="Equation" r:id="rId17" imgW="774360" imgH="253800" progId="Equation.DSMT4">
                  <p:embed/>
                </p:oleObj>
              </mc:Choice>
              <mc:Fallback>
                <p:oleObj name="Equation" r:id="rId17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6218238"/>
                        <a:ext cx="1381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54" name="Line 58"/>
          <p:cNvSpPr>
            <a:spLocks noChangeShapeType="1"/>
          </p:cNvSpPr>
          <p:nvPr/>
        </p:nvSpPr>
        <p:spPr bwMode="auto">
          <a:xfrm flipH="1">
            <a:off x="4716463" y="5983288"/>
            <a:ext cx="3048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6555" name="Line 59"/>
          <p:cNvSpPr>
            <a:spLocks noChangeShapeType="1"/>
          </p:cNvSpPr>
          <p:nvPr/>
        </p:nvSpPr>
        <p:spPr bwMode="auto">
          <a:xfrm>
            <a:off x="6019800" y="5983288"/>
            <a:ext cx="3048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06556" name="Object 60"/>
          <p:cNvGraphicFramePr>
            <a:graphicFrameLocks noChangeAspect="1"/>
          </p:cNvGraphicFramePr>
          <p:nvPr/>
        </p:nvGraphicFramePr>
        <p:xfrm>
          <a:off x="6577013" y="6165850"/>
          <a:ext cx="1450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0" name="Equation" r:id="rId19" imgW="812520" imgH="253800" progId="Equation.DSMT4">
                  <p:embed/>
                </p:oleObj>
              </mc:Choice>
              <mc:Fallback>
                <p:oleObj name="Equation" r:id="rId19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6165850"/>
                        <a:ext cx="1450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57" name="Text Box 61"/>
          <p:cNvSpPr txBox="1">
            <a:spLocks noChangeArrowheads="1"/>
          </p:cNvSpPr>
          <p:nvPr/>
        </p:nvSpPr>
        <p:spPr bwMode="auto">
          <a:xfrm>
            <a:off x="6424613" y="5757863"/>
            <a:ext cx="169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mic Sans MS" pitchFamily="66" charset="0"/>
              </a:rPr>
              <a:t>Using sigmoid,</a:t>
            </a:r>
          </a:p>
        </p:txBody>
      </p:sp>
      <p:grpSp>
        <p:nvGrpSpPr>
          <p:cNvPr id="106558" name="Group 62"/>
          <p:cNvGrpSpPr>
            <a:grpSpLocks/>
          </p:cNvGrpSpPr>
          <p:nvPr/>
        </p:nvGrpSpPr>
        <p:grpSpPr bwMode="auto">
          <a:xfrm>
            <a:off x="6705600" y="2205038"/>
            <a:ext cx="1447800" cy="990600"/>
            <a:chOff x="4224" y="2064"/>
            <a:chExt cx="912" cy="624"/>
          </a:xfrm>
        </p:grpSpPr>
        <p:sp>
          <p:nvSpPr>
            <p:cNvPr id="106559" name="AutoShape 63"/>
            <p:cNvSpPr>
              <a:spLocks noChangeArrowheads="1"/>
            </p:cNvSpPr>
            <p:nvPr/>
          </p:nvSpPr>
          <p:spPr bwMode="auto">
            <a:xfrm>
              <a:off x="4224" y="2064"/>
              <a:ext cx="912" cy="624"/>
            </a:xfrm>
            <a:prstGeom prst="wedgeEllipseCallout">
              <a:avLst>
                <a:gd name="adj1" fmla="val -120722"/>
                <a:gd name="adj2" fmla="val 13397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id-ID" altLang="id-ID" sz="2400">
                <a:latin typeface="Times New Roman" pitchFamily="18" charset="0"/>
              </a:endParaRPr>
            </a:p>
          </p:txBody>
        </p:sp>
        <p:graphicFrame>
          <p:nvGraphicFramePr>
            <p:cNvPr id="106560" name="Object 64"/>
            <p:cNvGraphicFramePr>
              <a:graphicFrameLocks noChangeAspect="1"/>
            </p:cNvGraphicFramePr>
            <p:nvPr/>
          </p:nvGraphicFramePr>
          <p:xfrm>
            <a:off x="4464" y="2160"/>
            <a:ext cx="45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31" name="Equation" r:id="rId21" imgW="241200" imgH="253800" progId="Equation.DSMT4">
                    <p:embed/>
                  </p:oleObj>
                </mc:Choice>
                <mc:Fallback>
                  <p:oleObj name="Equation" r:id="rId21" imgW="24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160"/>
                          <a:ext cx="45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61" name="Group 65"/>
          <p:cNvGrpSpPr>
            <a:grpSpLocks/>
          </p:cNvGrpSpPr>
          <p:nvPr/>
        </p:nvGrpSpPr>
        <p:grpSpPr bwMode="auto">
          <a:xfrm>
            <a:off x="685800" y="1524000"/>
            <a:ext cx="5029200" cy="990600"/>
            <a:chOff x="432" y="960"/>
            <a:chExt cx="3168" cy="624"/>
          </a:xfrm>
        </p:grpSpPr>
        <p:sp>
          <p:nvSpPr>
            <p:cNvPr id="106562" name="AutoShape 66"/>
            <p:cNvSpPr>
              <a:spLocks noChangeArrowheads="1"/>
            </p:cNvSpPr>
            <p:nvPr/>
          </p:nvSpPr>
          <p:spPr bwMode="auto">
            <a:xfrm>
              <a:off x="432" y="960"/>
              <a:ext cx="3168" cy="624"/>
            </a:xfrm>
            <a:prstGeom prst="wedgeRoundRectCallout">
              <a:avLst>
                <a:gd name="adj1" fmla="val 32639"/>
                <a:gd name="adj2" fmla="val 196796"/>
                <a:gd name="adj3" fmla="val 1666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id-ID" altLang="id-ID" sz="2400">
                <a:latin typeface="Times New Roman" pitchFamily="18" charset="0"/>
              </a:endParaRPr>
            </a:p>
          </p:txBody>
        </p:sp>
        <p:graphicFrame>
          <p:nvGraphicFramePr>
            <p:cNvPr id="106563" name="Object 67"/>
            <p:cNvGraphicFramePr>
              <a:graphicFrameLocks noChangeAspect="1"/>
            </p:cNvGraphicFramePr>
            <p:nvPr/>
          </p:nvGraphicFramePr>
          <p:xfrm>
            <a:off x="597" y="1008"/>
            <a:ext cx="2782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32" name="Equation" r:id="rId23" imgW="2476440" imgH="469800" progId="Equation.DSMT4">
                    <p:embed/>
                  </p:oleObj>
                </mc:Choice>
                <mc:Fallback>
                  <p:oleObj name="Equation" r:id="rId23" imgW="24764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1008"/>
                          <a:ext cx="2782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222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Output Neurons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539750" y="2349500"/>
            <a:ext cx="3125788" cy="4267200"/>
            <a:chOff x="191" y="1344"/>
            <a:chExt cx="1969" cy="2688"/>
          </a:xfrm>
        </p:grpSpPr>
        <p:sp>
          <p:nvSpPr>
            <p:cNvPr id="107524" name="Oval 4"/>
            <p:cNvSpPr>
              <a:spLocks noChangeArrowheads="1"/>
            </p:cNvSpPr>
            <p:nvPr/>
          </p:nvSpPr>
          <p:spPr bwMode="auto">
            <a:xfrm>
              <a:off x="5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25" name="Oval 5"/>
            <p:cNvSpPr>
              <a:spLocks noChangeArrowheads="1"/>
            </p:cNvSpPr>
            <p:nvPr/>
          </p:nvSpPr>
          <p:spPr bwMode="auto">
            <a:xfrm>
              <a:off x="1176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26" name="Line 6"/>
            <p:cNvSpPr>
              <a:spLocks noChangeShapeType="1"/>
            </p:cNvSpPr>
            <p:nvPr/>
          </p:nvSpPr>
          <p:spPr bwMode="auto">
            <a:xfrm>
              <a:off x="6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27" name="Line 7"/>
            <p:cNvSpPr>
              <a:spLocks noChangeShapeType="1"/>
            </p:cNvSpPr>
            <p:nvPr/>
          </p:nvSpPr>
          <p:spPr bwMode="auto">
            <a:xfrm>
              <a:off x="1260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28" name="Line 8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29" name="Oval 9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7531" name="Oval 11"/>
            <p:cNvSpPr>
              <a:spLocks noChangeArrowheads="1"/>
            </p:cNvSpPr>
            <p:nvPr/>
          </p:nvSpPr>
          <p:spPr bwMode="auto">
            <a:xfrm>
              <a:off x="552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32" name="Oval 12"/>
            <p:cNvSpPr>
              <a:spLocks noChangeArrowheads="1"/>
            </p:cNvSpPr>
            <p:nvPr/>
          </p:nvSpPr>
          <p:spPr bwMode="auto">
            <a:xfrm>
              <a:off x="1176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07533" name="Oval 13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7535" name="Oval 15"/>
            <p:cNvSpPr>
              <a:spLocks noChangeArrowheads="1"/>
            </p:cNvSpPr>
            <p:nvPr/>
          </p:nvSpPr>
          <p:spPr bwMode="auto">
            <a:xfrm>
              <a:off x="64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36" name="Oval 16"/>
            <p:cNvSpPr>
              <a:spLocks noChangeArrowheads="1"/>
            </p:cNvSpPr>
            <p:nvPr/>
          </p:nvSpPr>
          <p:spPr bwMode="auto">
            <a:xfrm>
              <a:off x="1176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37" name="Oval 17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38" name="Rectangle 18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7539" name="Line 19"/>
            <p:cNvSpPr>
              <a:spLocks noChangeShapeType="1"/>
            </p:cNvSpPr>
            <p:nvPr/>
          </p:nvSpPr>
          <p:spPr bwMode="auto">
            <a:xfrm>
              <a:off x="648" y="2016"/>
              <a:ext cx="84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40" name="Line 20"/>
            <p:cNvSpPr>
              <a:spLocks noChangeShapeType="1"/>
            </p:cNvSpPr>
            <p:nvPr/>
          </p:nvSpPr>
          <p:spPr bwMode="auto">
            <a:xfrm flipH="1">
              <a:off x="780" y="2016"/>
              <a:ext cx="4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41" name="Line 21"/>
            <p:cNvSpPr>
              <a:spLocks noChangeShapeType="1"/>
            </p:cNvSpPr>
            <p:nvPr/>
          </p:nvSpPr>
          <p:spPr bwMode="auto">
            <a:xfrm flipH="1">
              <a:off x="828" y="2016"/>
              <a:ext cx="1104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42" name="Line 22"/>
            <p:cNvSpPr>
              <a:spLocks noChangeShapeType="1"/>
            </p:cNvSpPr>
            <p:nvPr/>
          </p:nvSpPr>
          <p:spPr bwMode="auto">
            <a:xfrm flipH="1">
              <a:off x="1260" y="2016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43" name="Line 23"/>
            <p:cNvSpPr>
              <a:spLocks noChangeShapeType="1"/>
            </p:cNvSpPr>
            <p:nvPr/>
          </p:nvSpPr>
          <p:spPr bwMode="auto">
            <a:xfrm>
              <a:off x="684" y="2016"/>
              <a:ext cx="528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 flipH="1">
              <a:off x="1308" y="2064"/>
              <a:ext cx="576" cy="48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 flipH="1">
              <a:off x="1884" y="2016"/>
              <a:ext cx="96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46" name="Oval 26"/>
            <p:cNvSpPr>
              <a:spLocks noChangeArrowheads="1"/>
            </p:cNvSpPr>
            <p:nvPr/>
          </p:nvSpPr>
          <p:spPr bwMode="auto">
            <a:xfrm>
              <a:off x="636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47" name="Oval 27"/>
            <p:cNvSpPr>
              <a:spLocks noChangeArrowheads="1"/>
            </p:cNvSpPr>
            <p:nvPr/>
          </p:nvSpPr>
          <p:spPr bwMode="auto">
            <a:xfrm>
              <a:off x="11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7548" name="Oval 28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49" name="Rectangle 29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7550" name="Line 30"/>
            <p:cNvSpPr>
              <a:spLocks noChangeShapeType="1"/>
            </p:cNvSpPr>
            <p:nvPr/>
          </p:nvSpPr>
          <p:spPr bwMode="auto">
            <a:xfrm>
              <a:off x="6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51" name="Line 31"/>
            <p:cNvSpPr>
              <a:spLocks noChangeShapeType="1"/>
            </p:cNvSpPr>
            <p:nvPr/>
          </p:nvSpPr>
          <p:spPr bwMode="auto">
            <a:xfrm>
              <a:off x="1260" y="163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52" name="Line 32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53" name="Rectangle 33"/>
            <p:cNvSpPr>
              <a:spLocks noChangeArrowheads="1"/>
            </p:cNvSpPr>
            <p:nvPr/>
          </p:nvSpPr>
          <p:spPr bwMode="auto">
            <a:xfrm>
              <a:off x="552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7554" name="Rectangle 34"/>
            <p:cNvSpPr>
              <a:spLocks noChangeArrowheads="1"/>
            </p:cNvSpPr>
            <p:nvPr/>
          </p:nvSpPr>
          <p:spPr bwMode="auto">
            <a:xfrm>
              <a:off x="1176" y="134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7555" name="Rectangle 35"/>
            <p:cNvSpPr>
              <a:spLocks noChangeArrowheads="1"/>
            </p:cNvSpPr>
            <p:nvPr/>
          </p:nvSpPr>
          <p:spPr bwMode="auto">
            <a:xfrm>
              <a:off x="1884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7556" name="Line 36"/>
            <p:cNvSpPr>
              <a:spLocks noChangeShapeType="1"/>
            </p:cNvSpPr>
            <p:nvPr/>
          </p:nvSpPr>
          <p:spPr bwMode="auto">
            <a:xfrm>
              <a:off x="43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57" name="Line 37"/>
            <p:cNvSpPr>
              <a:spLocks noChangeShapeType="1"/>
            </p:cNvSpPr>
            <p:nvPr/>
          </p:nvSpPr>
          <p:spPr bwMode="auto">
            <a:xfrm>
              <a:off x="1020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58" name="Line 38"/>
            <p:cNvSpPr>
              <a:spLocks noChangeShapeType="1"/>
            </p:cNvSpPr>
            <p:nvPr/>
          </p:nvSpPr>
          <p:spPr bwMode="auto">
            <a:xfrm>
              <a:off x="175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59" name="Rectangle 39"/>
            <p:cNvSpPr>
              <a:spLocks noChangeArrowheads="1"/>
            </p:cNvSpPr>
            <p:nvPr/>
          </p:nvSpPr>
          <p:spPr bwMode="auto">
            <a:xfrm>
              <a:off x="19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7560" name="Rectangle 40"/>
            <p:cNvSpPr>
              <a:spLocks noChangeArrowheads="1"/>
            </p:cNvSpPr>
            <p:nvPr/>
          </p:nvSpPr>
          <p:spPr bwMode="auto">
            <a:xfrm>
              <a:off x="936" y="153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7561" name="Rectangle 41"/>
            <p:cNvSpPr>
              <a:spLocks noChangeArrowheads="1"/>
            </p:cNvSpPr>
            <p:nvPr/>
          </p:nvSpPr>
          <p:spPr bwMode="auto">
            <a:xfrm>
              <a:off x="145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7562" name="Line 42"/>
            <p:cNvSpPr>
              <a:spLocks noChangeShapeType="1"/>
            </p:cNvSpPr>
            <p:nvPr/>
          </p:nvSpPr>
          <p:spPr bwMode="auto">
            <a:xfrm>
              <a:off x="1308" y="2016"/>
              <a:ext cx="48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63" name="Line 43"/>
            <p:cNvSpPr>
              <a:spLocks noChangeShapeType="1"/>
            </p:cNvSpPr>
            <p:nvPr/>
          </p:nvSpPr>
          <p:spPr bwMode="auto">
            <a:xfrm>
              <a:off x="732" y="2016"/>
              <a:ext cx="1008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564" name="Rectangle 44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7565" name="Rectangle 45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7566" name="Rectangle 46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7567" name="Rectangle 47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7568" name="Rectangle 48"/>
            <p:cNvSpPr>
              <a:spLocks noChangeArrowheads="1"/>
            </p:cNvSpPr>
            <p:nvPr/>
          </p:nvSpPr>
          <p:spPr bwMode="auto">
            <a:xfrm>
              <a:off x="1232" y="2160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0756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71613"/>
              </p:ext>
            </p:extLst>
          </p:nvPr>
        </p:nvGraphicFramePr>
        <p:xfrm>
          <a:off x="6918557" y="1124744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557" y="1124744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93816"/>
              </p:ext>
            </p:extLst>
          </p:nvPr>
        </p:nvGraphicFramePr>
        <p:xfrm>
          <a:off x="3291578" y="1196752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578" y="1196752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1" name="Object 51"/>
          <p:cNvGraphicFramePr>
            <a:graphicFrameLocks noChangeAspect="1"/>
          </p:cNvGraphicFramePr>
          <p:nvPr/>
        </p:nvGraphicFramePr>
        <p:xfrm>
          <a:off x="3995738" y="3068638"/>
          <a:ext cx="34671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6" name="方程式" r:id="rId7" imgW="1841400" imgH="469800" progId="Equation.3">
                  <p:embed/>
                </p:oleObj>
              </mc:Choice>
              <mc:Fallback>
                <p:oleObj name="方程式" r:id="rId7" imgW="184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68638"/>
                        <a:ext cx="34671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2" name="Object 52"/>
          <p:cNvGraphicFramePr>
            <a:graphicFrameLocks noChangeAspect="1"/>
          </p:cNvGraphicFramePr>
          <p:nvPr/>
        </p:nvGraphicFramePr>
        <p:xfrm>
          <a:off x="3924300" y="4076700"/>
          <a:ext cx="2581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7" name="方程式" r:id="rId9" imgW="1371600" imgH="482400" progId="Equation.3">
                  <p:embed/>
                </p:oleObj>
              </mc:Choice>
              <mc:Fallback>
                <p:oleObj name="方程式" r:id="rId9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2581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3" name="Object 53"/>
          <p:cNvGraphicFramePr>
            <a:graphicFrameLocks noChangeAspect="1"/>
          </p:cNvGraphicFramePr>
          <p:nvPr/>
        </p:nvGraphicFramePr>
        <p:xfrm>
          <a:off x="3924300" y="2349500"/>
          <a:ext cx="20367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8" name="方程式" r:id="rId11" imgW="901440" imgH="253800" progId="Equation.3">
                  <p:embed/>
                </p:oleObj>
              </mc:Choice>
              <mc:Fallback>
                <p:oleObj name="方程式" r:id="rId11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036763" cy="569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4" name="Object 54"/>
          <p:cNvGraphicFramePr>
            <a:graphicFrameLocks noChangeAspect="1"/>
          </p:cNvGraphicFramePr>
          <p:nvPr/>
        </p:nvGraphicFramePr>
        <p:xfrm>
          <a:off x="6297613" y="2354263"/>
          <a:ext cx="2378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9" name="方程式" r:id="rId13" imgW="1054080" imgH="253800" progId="Equation.3">
                  <p:embed/>
                </p:oleObj>
              </mc:Choice>
              <mc:Fallback>
                <p:oleObj name="方程式" r:id="rId13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2354263"/>
                        <a:ext cx="2378075" cy="5699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5" name="Rectangle 55"/>
          <p:cNvSpPr>
            <a:spLocks noChangeArrowheads="1"/>
          </p:cNvSpPr>
          <p:nvPr/>
        </p:nvSpPr>
        <p:spPr bwMode="auto">
          <a:xfrm>
            <a:off x="5649913" y="4122738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07576" name="Object 56"/>
          <p:cNvGraphicFramePr>
            <a:graphicFrameLocks noChangeAspect="1"/>
          </p:cNvGraphicFramePr>
          <p:nvPr/>
        </p:nvGraphicFramePr>
        <p:xfrm>
          <a:off x="6972300" y="4656138"/>
          <a:ext cx="407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0" name="方程式" r:id="rId15" imgW="228600" imgH="241200" progId="Equation.3">
                  <p:embed/>
                </p:oleObj>
              </mc:Choice>
              <mc:Fallback>
                <p:oleObj name="方程式" r:id="rId15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4656138"/>
                        <a:ext cx="407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7" name="Line 57"/>
          <p:cNvSpPr>
            <a:spLocks noChangeShapeType="1"/>
          </p:cNvSpPr>
          <p:nvPr/>
        </p:nvSpPr>
        <p:spPr bwMode="auto">
          <a:xfrm>
            <a:off x="6564313" y="4656138"/>
            <a:ext cx="3810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07578" name="Object 58"/>
          <p:cNvGraphicFramePr>
            <a:graphicFrameLocks noChangeAspect="1"/>
          </p:cNvGraphicFramePr>
          <p:nvPr/>
        </p:nvGraphicFramePr>
        <p:xfrm>
          <a:off x="3935413" y="5157788"/>
          <a:ext cx="16081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1" name="Equation" r:id="rId17" imgW="901440" imgH="469800" progId="Equation.DSMT4">
                  <p:embed/>
                </p:oleObj>
              </mc:Choice>
              <mc:Fallback>
                <p:oleObj name="Equation" r:id="rId17" imgW="901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157788"/>
                        <a:ext cx="160813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9" name="Object 59"/>
          <p:cNvGraphicFramePr>
            <a:graphicFrameLocks noChangeAspect="1"/>
          </p:cNvGraphicFramePr>
          <p:nvPr/>
        </p:nvGraphicFramePr>
        <p:xfrm>
          <a:off x="4524375" y="6072188"/>
          <a:ext cx="33099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" name="Equation" r:id="rId19" imgW="1854000" imgH="253800" progId="Equation.DSMT4">
                  <p:embed/>
                </p:oleObj>
              </mc:Choice>
              <mc:Fallback>
                <p:oleObj name="Equation" r:id="rId19" imgW="1854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6072188"/>
                        <a:ext cx="33099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4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75" grpId="0" animBg="1"/>
      <p:bldP spid="1075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Output Neurons</a:t>
            </a:r>
          </a:p>
        </p:txBody>
      </p:sp>
      <p:grpSp>
        <p:nvGrpSpPr>
          <p:cNvPr id="108547" name="Group 3"/>
          <p:cNvGrpSpPr>
            <a:grpSpLocks/>
          </p:cNvGrpSpPr>
          <p:nvPr/>
        </p:nvGrpSpPr>
        <p:grpSpPr bwMode="auto">
          <a:xfrm>
            <a:off x="539750" y="2349500"/>
            <a:ext cx="3125788" cy="4267200"/>
            <a:chOff x="191" y="1344"/>
            <a:chExt cx="1969" cy="2688"/>
          </a:xfrm>
        </p:grpSpPr>
        <p:sp>
          <p:nvSpPr>
            <p:cNvPr id="108548" name="Oval 4"/>
            <p:cNvSpPr>
              <a:spLocks noChangeArrowheads="1"/>
            </p:cNvSpPr>
            <p:nvPr/>
          </p:nvSpPr>
          <p:spPr bwMode="auto">
            <a:xfrm>
              <a:off x="5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49" name="Oval 5"/>
            <p:cNvSpPr>
              <a:spLocks noChangeArrowheads="1"/>
            </p:cNvSpPr>
            <p:nvPr/>
          </p:nvSpPr>
          <p:spPr bwMode="auto">
            <a:xfrm>
              <a:off x="1176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6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1260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3" name="Oval 9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8555" name="Oval 11"/>
            <p:cNvSpPr>
              <a:spLocks noChangeArrowheads="1"/>
            </p:cNvSpPr>
            <p:nvPr/>
          </p:nvSpPr>
          <p:spPr bwMode="auto">
            <a:xfrm>
              <a:off x="552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6" name="Oval 12"/>
            <p:cNvSpPr>
              <a:spLocks noChangeArrowheads="1"/>
            </p:cNvSpPr>
            <p:nvPr/>
          </p:nvSpPr>
          <p:spPr bwMode="auto">
            <a:xfrm>
              <a:off x="1176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08557" name="Oval 13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8559" name="Oval 15"/>
            <p:cNvSpPr>
              <a:spLocks noChangeArrowheads="1"/>
            </p:cNvSpPr>
            <p:nvPr/>
          </p:nvSpPr>
          <p:spPr bwMode="auto">
            <a:xfrm>
              <a:off x="64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0" name="Oval 16"/>
            <p:cNvSpPr>
              <a:spLocks noChangeArrowheads="1"/>
            </p:cNvSpPr>
            <p:nvPr/>
          </p:nvSpPr>
          <p:spPr bwMode="auto">
            <a:xfrm>
              <a:off x="1176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1" name="Oval 17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648" y="2016"/>
              <a:ext cx="84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780" y="2016"/>
              <a:ext cx="4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5" name="Line 21"/>
            <p:cNvSpPr>
              <a:spLocks noChangeShapeType="1"/>
            </p:cNvSpPr>
            <p:nvPr/>
          </p:nvSpPr>
          <p:spPr bwMode="auto">
            <a:xfrm flipH="1">
              <a:off x="828" y="2016"/>
              <a:ext cx="1104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 flipH="1">
              <a:off x="1260" y="2016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>
              <a:off x="684" y="2016"/>
              <a:ext cx="528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8" name="Line 24"/>
            <p:cNvSpPr>
              <a:spLocks noChangeShapeType="1"/>
            </p:cNvSpPr>
            <p:nvPr/>
          </p:nvSpPr>
          <p:spPr bwMode="auto">
            <a:xfrm flipH="1">
              <a:off x="1308" y="2064"/>
              <a:ext cx="576" cy="48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 flipH="1">
              <a:off x="1884" y="2016"/>
              <a:ext cx="96" cy="52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70" name="Oval 26"/>
            <p:cNvSpPr>
              <a:spLocks noChangeArrowheads="1"/>
            </p:cNvSpPr>
            <p:nvPr/>
          </p:nvSpPr>
          <p:spPr bwMode="auto">
            <a:xfrm>
              <a:off x="636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71" name="Oval 27"/>
            <p:cNvSpPr>
              <a:spLocks noChangeArrowheads="1"/>
            </p:cNvSpPr>
            <p:nvPr/>
          </p:nvSpPr>
          <p:spPr bwMode="auto">
            <a:xfrm>
              <a:off x="11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8572" name="Oval 28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8574" name="Line 30"/>
            <p:cNvSpPr>
              <a:spLocks noChangeShapeType="1"/>
            </p:cNvSpPr>
            <p:nvPr/>
          </p:nvSpPr>
          <p:spPr bwMode="auto">
            <a:xfrm>
              <a:off x="6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260" y="163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77" name="Rectangle 33"/>
            <p:cNvSpPr>
              <a:spLocks noChangeArrowheads="1"/>
            </p:cNvSpPr>
            <p:nvPr/>
          </p:nvSpPr>
          <p:spPr bwMode="auto">
            <a:xfrm>
              <a:off x="552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8578" name="Rectangle 34"/>
            <p:cNvSpPr>
              <a:spLocks noChangeArrowheads="1"/>
            </p:cNvSpPr>
            <p:nvPr/>
          </p:nvSpPr>
          <p:spPr bwMode="auto">
            <a:xfrm>
              <a:off x="1176" y="134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1884" y="13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o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8580" name="Line 36"/>
            <p:cNvSpPr>
              <a:spLocks noChangeShapeType="1"/>
            </p:cNvSpPr>
            <p:nvPr/>
          </p:nvSpPr>
          <p:spPr bwMode="auto">
            <a:xfrm>
              <a:off x="43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020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>
              <a:off x="1751" y="1824"/>
              <a:ext cx="144" cy="4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83" name="Rectangle 39"/>
            <p:cNvSpPr>
              <a:spLocks noChangeArrowheads="1"/>
            </p:cNvSpPr>
            <p:nvPr/>
          </p:nvSpPr>
          <p:spPr bwMode="auto">
            <a:xfrm>
              <a:off x="19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8584" name="Rectangle 40"/>
            <p:cNvSpPr>
              <a:spLocks noChangeArrowheads="1"/>
            </p:cNvSpPr>
            <p:nvPr/>
          </p:nvSpPr>
          <p:spPr bwMode="auto">
            <a:xfrm>
              <a:off x="936" y="153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8585" name="Rectangle 41"/>
            <p:cNvSpPr>
              <a:spLocks noChangeArrowheads="1"/>
            </p:cNvSpPr>
            <p:nvPr/>
          </p:nvSpPr>
          <p:spPr bwMode="auto">
            <a:xfrm>
              <a:off x="1451" y="15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8586" name="Line 42"/>
            <p:cNvSpPr>
              <a:spLocks noChangeShapeType="1"/>
            </p:cNvSpPr>
            <p:nvPr/>
          </p:nvSpPr>
          <p:spPr bwMode="auto">
            <a:xfrm>
              <a:off x="1308" y="2016"/>
              <a:ext cx="48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732" y="2016"/>
              <a:ext cx="1008" cy="57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88" name="Rectangle 44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8589" name="Rectangle 45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8590" name="Rectangle 46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8591" name="Rectangle 47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8592" name="Rectangle 48"/>
            <p:cNvSpPr>
              <a:spLocks noChangeArrowheads="1"/>
            </p:cNvSpPr>
            <p:nvPr/>
          </p:nvSpPr>
          <p:spPr bwMode="auto">
            <a:xfrm>
              <a:off x="1232" y="2160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3333CC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0859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745721"/>
              </p:ext>
            </p:extLst>
          </p:nvPr>
        </p:nvGraphicFramePr>
        <p:xfrm>
          <a:off x="6935682" y="1124744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0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682" y="1124744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42672"/>
              </p:ext>
            </p:extLst>
          </p:nvPr>
        </p:nvGraphicFramePr>
        <p:xfrm>
          <a:off x="3017838" y="1124744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1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124744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5" name="Object 51"/>
          <p:cNvGraphicFramePr>
            <a:graphicFrameLocks noChangeAspect="1"/>
          </p:cNvGraphicFramePr>
          <p:nvPr/>
        </p:nvGraphicFramePr>
        <p:xfrm>
          <a:off x="3995738" y="3068638"/>
          <a:ext cx="34671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2" name="方程式" r:id="rId7" imgW="1841400" imgH="469800" progId="Equation.3">
                  <p:embed/>
                </p:oleObj>
              </mc:Choice>
              <mc:Fallback>
                <p:oleObj name="方程式" r:id="rId7" imgW="184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68638"/>
                        <a:ext cx="34671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6" name="Object 52"/>
          <p:cNvGraphicFramePr>
            <a:graphicFrameLocks noChangeAspect="1"/>
          </p:cNvGraphicFramePr>
          <p:nvPr/>
        </p:nvGraphicFramePr>
        <p:xfrm>
          <a:off x="3924300" y="4076700"/>
          <a:ext cx="2581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3" name="方程式" r:id="rId9" imgW="1371600" imgH="482400" progId="Equation.3">
                  <p:embed/>
                </p:oleObj>
              </mc:Choice>
              <mc:Fallback>
                <p:oleObj name="方程式" r:id="rId9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2581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7" name="Object 53"/>
          <p:cNvGraphicFramePr>
            <a:graphicFrameLocks noChangeAspect="1"/>
          </p:cNvGraphicFramePr>
          <p:nvPr/>
        </p:nvGraphicFramePr>
        <p:xfrm>
          <a:off x="3924300" y="2349500"/>
          <a:ext cx="20367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4" name="方程式" r:id="rId11" imgW="901440" imgH="253800" progId="Equation.3">
                  <p:embed/>
                </p:oleObj>
              </mc:Choice>
              <mc:Fallback>
                <p:oleObj name="方程式" r:id="rId11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036763" cy="569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8" name="Object 54"/>
          <p:cNvGraphicFramePr>
            <a:graphicFrameLocks noChangeAspect="1"/>
          </p:cNvGraphicFramePr>
          <p:nvPr/>
        </p:nvGraphicFramePr>
        <p:xfrm>
          <a:off x="6297613" y="2354263"/>
          <a:ext cx="2378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5" name="方程式" r:id="rId13" imgW="1054080" imgH="253800" progId="Equation.3">
                  <p:embed/>
                </p:oleObj>
              </mc:Choice>
              <mc:Fallback>
                <p:oleObj name="方程式" r:id="rId13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2354263"/>
                        <a:ext cx="2378075" cy="5699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99" name="Rectangle 55"/>
          <p:cNvSpPr>
            <a:spLocks noChangeArrowheads="1"/>
          </p:cNvSpPr>
          <p:nvPr/>
        </p:nvSpPr>
        <p:spPr bwMode="auto">
          <a:xfrm>
            <a:off x="5649913" y="4122738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08600" name="Object 56"/>
          <p:cNvGraphicFramePr>
            <a:graphicFrameLocks noChangeAspect="1"/>
          </p:cNvGraphicFramePr>
          <p:nvPr/>
        </p:nvGraphicFramePr>
        <p:xfrm>
          <a:off x="6972300" y="4656138"/>
          <a:ext cx="407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6" name="方程式" r:id="rId15" imgW="228600" imgH="241200" progId="Equation.3">
                  <p:embed/>
                </p:oleObj>
              </mc:Choice>
              <mc:Fallback>
                <p:oleObj name="方程式" r:id="rId15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4656138"/>
                        <a:ext cx="407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01" name="Line 57"/>
          <p:cNvSpPr>
            <a:spLocks noChangeShapeType="1"/>
          </p:cNvSpPr>
          <p:nvPr/>
        </p:nvSpPr>
        <p:spPr bwMode="auto">
          <a:xfrm>
            <a:off x="6564313" y="4656138"/>
            <a:ext cx="3810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08602" name="Object 58"/>
          <p:cNvGraphicFramePr>
            <a:graphicFrameLocks noChangeAspect="1"/>
          </p:cNvGraphicFramePr>
          <p:nvPr/>
        </p:nvGraphicFramePr>
        <p:xfrm>
          <a:off x="3935413" y="5157788"/>
          <a:ext cx="16081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7" name="Equation" r:id="rId17" imgW="901440" imgH="469800" progId="Equation.DSMT4">
                  <p:embed/>
                </p:oleObj>
              </mc:Choice>
              <mc:Fallback>
                <p:oleObj name="Equation" r:id="rId17" imgW="901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157788"/>
                        <a:ext cx="160813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03" name="Object 59"/>
          <p:cNvGraphicFramePr>
            <a:graphicFrameLocks noChangeAspect="1"/>
          </p:cNvGraphicFramePr>
          <p:nvPr/>
        </p:nvGraphicFramePr>
        <p:xfrm>
          <a:off x="4524375" y="6072188"/>
          <a:ext cx="33099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8" name="Equation" r:id="rId19" imgW="1854000" imgH="253800" progId="Equation.DSMT4">
                  <p:embed/>
                </p:oleObj>
              </mc:Choice>
              <mc:Fallback>
                <p:oleObj name="Equation" r:id="rId19" imgW="1854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6072188"/>
                        <a:ext cx="33099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04" name="Object 60"/>
          <p:cNvGraphicFramePr>
            <a:graphicFrameLocks noChangeAspect="1"/>
          </p:cNvGraphicFramePr>
          <p:nvPr/>
        </p:nvGraphicFramePr>
        <p:xfrm>
          <a:off x="839788" y="4689475"/>
          <a:ext cx="21796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9" name="Equation" r:id="rId21" imgW="1041120" imgH="457200" progId="Equation.DSMT4">
                  <p:embed/>
                </p:oleObj>
              </mc:Choice>
              <mc:Fallback>
                <p:oleObj name="Equation" r:id="rId21" imgW="1041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689475"/>
                        <a:ext cx="2179637" cy="9588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05" name="Object 61"/>
          <p:cNvGraphicFramePr>
            <a:graphicFrameLocks noChangeAspect="1"/>
          </p:cNvGraphicFramePr>
          <p:nvPr/>
        </p:nvGraphicFramePr>
        <p:xfrm>
          <a:off x="833438" y="5802313"/>
          <a:ext cx="25860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0" name="方程式" r:id="rId23" imgW="1218960" imgH="444240" progId="Equation.3">
                  <p:embed/>
                </p:oleObj>
              </mc:Choice>
              <mc:Fallback>
                <p:oleObj name="方程式" r:id="rId23" imgW="1218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802313"/>
                        <a:ext cx="2586037" cy="9398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06" name="Text Box 62"/>
          <p:cNvSpPr txBox="1">
            <a:spLocks noChangeArrowheads="1"/>
          </p:cNvSpPr>
          <p:nvPr/>
        </p:nvSpPr>
        <p:spPr bwMode="auto">
          <a:xfrm>
            <a:off x="3635375" y="3429000"/>
            <a:ext cx="5149850" cy="120015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TW" sz="3600">
                <a:solidFill>
                  <a:srgbClr val="FFFF00"/>
                </a:solidFill>
                <a:latin typeface="Monotype Corsiva" pitchFamily="66" charset="0"/>
              </a:rPr>
              <a:t>How to train the weights connecting to output neurons?</a:t>
            </a:r>
          </a:p>
        </p:txBody>
      </p:sp>
    </p:spTree>
    <p:extLst>
      <p:ext uri="{BB962C8B-B14F-4D97-AF65-F5344CB8AC3E}">
        <p14:creationId xmlns:p14="http://schemas.microsoft.com/office/powerpoint/2010/main" val="26787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8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0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0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Hidden Neurons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02116"/>
              </p:ext>
            </p:extLst>
          </p:nvPr>
        </p:nvGraphicFramePr>
        <p:xfrm>
          <a:off x="6804248" y="1196752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7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196752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007354"/>
              </p:ext>
            </p:extLst>
          </p:nvPr>
        </p:nvGraphicFramePr>
        <p:xfrm>
          <a:off x="3178175" y="1196752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8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196752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73" name="Group 5"/>
          <p:cNvGrpSpPr>
            <a:grpSpLocks/>
          </p:cNvGrpSpPr>
          <p:nvPr/>
        </p:nvGrpSpPr>
        <p:grpSpPr bwMode="auto">
          <a:xfrm>
            <a:off x="838200" y="2590800"/>
            <a:ext cx="2457450" cy="3810000"/>
            <a:chOff x="528" y="1632"/>
            <a:chExt cx="1548" cy="2400"/>
          </a:xfrm>
        </p:grpSpPr>
        <p:sp>
          <p:nvSpPr>
            <p:cNvPr id="109574" name="Oval 6"/>
            <p:cNvSpPr>
              <a:spLocks noChangeArrowheads="1"/>
            </p:cNvSpPr>
            <p:nvPr/>
          </p:nvSpPr>
          <p:spPr bwMode="auto">
            <a:xfrm>
              <a:off x="528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75" name="Oval 7"/>
            <p:cNvSpPr>
              <a:spLocks noChangeArrowheads="1"/>
            </p:cNvSpPr>
            <p:nvPr/>
          </p:nvSpPr>
          <p:spPr bwMode="auto">
            <a:xfrm>
              <a:off x="11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76" name="Line 8"/>
            <p:cNvSpPr>
              <a:spLocks noChangeShapeType="1"/>
            </p:cNvSpPr>
            <p:nvPr/>
          </p:nvSpPr>
          <p:spPr bwMode="auto">
            <a:xfrm>
              <a:off x="62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77" name="Line 9"/>
            <p:cNvSpPr>
              <a:spLocks noChangeShapeType="1"/>
            </p:cNvSpPr>
            <p:nvPr/>
          </p:nvSpPr>
          <p:spPr bwMode="auto">
            <a:xfrm>
              <a:off x="12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79" name="Oval 11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9581" name="Oval 13"/>
            <p:cNvSpPr>
              <a:spLocks noChangeArrowheads="1"/>
            </p:cNvSpPr>
            <p:nvPr/>
          </p:nvSpPr>
          <p:spPr bwMode="auto">
            <a:xfrm>
              <a:off x="528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82" name="Oval 14"/>
            <p:cNvSpPr>
              <a:spLocks noChangeArrowheads="1"/>
            </p:cNvSpPr>
            <p:nvPr/>
          </p:nvSpPr>
          <p:spPr bwMode="auto">
            <a:xfrm>
              <a:off x="1152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09583" name="Oval 15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84" name="Rectangle 16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9585" name="Oval 17"/>
            <p:cNvSpPr>
              <a:spLocks noChangeArrowheads="1"/>
            </p:cNvSpPr>
            <p:nvPr/>
          </p:nvSpPr>
          <p:spPr bwMode="auto">
            <a:xfrm>
              <a:off x="624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86" name="Oval 18"/>
            <p:cNvSpPr>
              <a:spLocks noChangeArrowheads="1"/>
            </p:cNvSpPr>
            <p:nvPr/>
          </p:nvSpPr>
          <p:spPr bwMode="auto">
            <a:xfrm>
              <a:off x="1152" y="30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09587" name="Oval 19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88" name="Rectangle 20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624" y="2016"/>
              <a:ext cx="576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H="1">
              <a:off x="1248" y="2016"/>
              <a:ext cx="0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91" name="Oval 23"/>
            <p:cNvSpPr>
              <a:spLocks noChangeArrowheads="1"/>
            </p:cNvSpPr>
            <p:nvPr/>
          </p:nvSpPr>
          <p:spPr bwMode="auto">
            <a:xfrm>
              <a:off x="612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92" name="Oval 24"/>
            <p:cNvSpPr>
              <a:spLocks noChangeArrowheads="1"/>
            </p:cNvSpPr>
            <p:nvPr/>
          </p:nvSpPr>
          <p:spPr bwMode="auto">
            <a:xfrm>
              <a:off x="1152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9593" name="Oval 25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9595" name="Line 27"/>
            <p:cNvSpPr>
              <a:spLocks noChangeShapeType="1"/>
            </p:cNvSpPr>
            <p:nvPr/>
          </p:nvSpPr>
          <p:spPr bwMode="auto">
            <a:xfrm>
              <a:off x="624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96" name="Line 28"/>
            <p:cNvSpPr>
              <a:spLocks noChangeShapeType="1"/>
            </p:cNvSpPr>
            <p:nvPr/>
          </p:nvSpPr>
          <p:spPr bwMode="auto">
            <a:xfrm>
              <a:off x="12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97" name="Line 29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98" name="Line 30"/>
            <p:cNvSpPr>
              <a:spLocks noChangeShapeType="1"/>
            </p:cNvSpPr>
            <p:nvPr/>
          </p:nvSpPr>
          <p:spPr bwMode="auto">
            <a:xfrm flipH="1">
              <a:off x="1296" y="2016"/>
              <a:ext cx="672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9601" name="Rectangle 33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9602" name="Rectangle 34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09603" name="Rectangle 35"/>
            <p:cNvSpPr>
              <a:spLocks noChangeArrowheads="1"/>
            </p:cNvSpPr>
            <p:nvPr/>
          </p:nvSpPr>
          <p:spPr bwMode="auto">
            <a:xfrm>
              <a:off x="912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ik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9604" name="Line 36"/>
            <p:cNvSpPr>
              <a:spLocks noChangeShapeType="1"/>
            </p:cNvSpPr>
            <p:nvPr/>
          </p:nvSpPr>
          <p:spPr bwMode="auto">
            <a:xfrm flipH="1">
              <a:off x="720" y="2736"/>
              <a:ext cx="480" cy="336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605" name="Line 37"/>
            <p:cNvSpPr>
              <a:spLocks noChangeShapeType="1"/>
            </p:cNvSpPr>
            <p:nvPr/>
          </p:nvSpPr>
          <p:spPr bwMode="auto">
            <a:xfrm flipH="1">
              <a:off x="1248" y="273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606" name="Line 38"/>
            <p:cNvSpPr>
              <a:spLocks noChangeShapeType="1"/>
            </p:cNvSpPr>
            <p:nvPr/>
          </p:nvSpPr>
          <p:spPr bwMode="auto">
            <a:xfrm>
              <a:off x="1296" y="2736"/>
              <a:ext cx="528" cy="384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607" name="Rectangle 39"/>
            <p:cNvSpPr>
              <a:spLocks noChangeArrowheads="1"/>
            </p:cNvSpPr>
            <p:nvPr/>
          </p:nvSpPr>
          <p:spPr bwMode="auto">
            <a:xfrm>
              <a:off x="1200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09608" name="Object 40"/>
          <p:cNvGraphicFramePr>
            <a:graphicFrameLocks noChangeAspect="1"/>
          </p:cNvGraphicFramePr>
          <p:nvPr/>
        </p:nvGraphicFramePr>
        <p:xfrm>
          <a:off x="4148138" y="2420938"/>
          <a:ext cx="32861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9" name="方程式" r:id="rId7" imgW="1841400" imgH="457200" progId="Equation.3">
                  <p:embed/>
                </p:oleObj>
              </mc:Choice>
              <mc:Fallback>
                <p:oleObj name="方程式" r:id="rId7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2420938"/>
                        <a:ext cx="32861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09" name="Object 41"/>
          <p:cNvGraphicFramePr>
            <a:graphicFrameLocks noChangeAspect="1"/>
          </p:cNvGraphicFramePr>
          <p:nvPr/>
        </p:nvGraphicFramePr>
        <p:xfrm>
          <a:off x="4117975" y="3357563"/>
          <a:ext cx="24463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0" name="方程式" r:id="rId9" imgW="1371600" imgH="457200" progId="Equation.3">
                  <p:embed/>
                </p:oleObj>
              </mc:Choice>
              <mc:Fallback>
                <p:oleObj name="方程式" r:id="rId9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357563"/>
                        <a:ext cx="24463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10" name="AutoShape 42"/>
          <p:cNvSpPr>
            <a:spLocks/>
          </p:cNvSpPr>
          <p:nvPr/>
        </p:nvSpPr>
        <p:spPr bwMode="auto">
          <a:xfrm rot="5400000">
            <a:off x="5292725" y="4022725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zh-TW" sz="4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TW" sz="440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09611" name="AutoShape 43"/>
          <p:cNvSpPr>
            <a:spLocks/>
          </p:cNvSpPr>
          <p:nvPr/>
        </p:nvSpPr>
        <p:spPr bwMode="auto">
          <a:xfrm rot="5400000">
            <a:off x="6130925" y="4022725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zh-TW" sz="4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TW" sz="440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1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0" grpId="0" animBg="1" autoUpdateAnimBg="0"/>
      <p:bldP spid="109611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Hidden Neurons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6948488" y="180975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3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80975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3284538" y="188913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88913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597" name="Group 5"/>
          <p:cNvGrpSpPr>
            <a:grpSpLocks/>
          </p:cNvGrpSpPr>
          <p:nvPr/>
        </p:nvGrpSpPr>
        <p:grpSpPr bwMode="auto">
          <a:xfrm>
            <a:off x="838200" y="2590800"/>
            <a:ext cx="2457450" cy="3810000"/>
            <a:chOff x="528" y="1632"/>
            <a:chExt cx="1548" cy="2400"/>
          </a:xfrm>
        </p:grpSpPr>
        <p:sp>
          <p:nvSpPr>
            <p:cNvPr id="110598" name="Oval 6"/>
            <p:cNvSpPr>
              <a:spLocks noChangeArrowheads="1"/>
            </p:cNvSpPr>
            <p:nvPr/>
          </p:nvSpPr>
          <p:spPr bwMode="auto">
            <a:xfrm>
              <a:off x="528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599" name="Oval 7"/>
            <p:cNvSpPr>
              <a:spLocks noChangeArrowheads="1"/>
            </p:cNvSpPr>
            <p:nvPr/>
          </p:nvSpPr>
          <p:spPr bwMode="auto">
            <a:xfrm>
              <a:off x="11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00" name="Line 8"/>
            <p:cNvSpPr>
              <a:spLocks noChangeShapeType="1"/>
            </p:cNvSpPr>
            <p:nvPr/>
          </p:nvSpPr>
          <p:spPr bwMode="auto">
            <a:xfrm>
              <a:off x="62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12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03" name="Oval 11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0605" name="Oval 13"/>
            <p:cNvSpPr>
              <a:spLocks noChangeArrowheads="1"/>
            </p:cNvSpPr>
            <p:nvPr/>
          </p:nvSpPr>
          <p:spPr bwMode="auto">
            <a:xfrm>
              <a:off x="528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06" name="Oval 14"/>
            <p:cNvSpPr>
              <a:spLocks noChangeArrowheads="1"/>
            </p:cNvSpPr>
            <p:nvPr/>
          </p:nvSpPr>
          <p:spPr bwMode="auto">
            <a:xfrm>
              <a:off x="1152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10607" name="Oval 15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08" name="Rectangle 16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0609" name="Oval 17"/>
            <p:cNvSpPr>
              <a:spLocks noChangeArrowheads="1"/>
            </p:cNvSpPr>
            <p:nvPr/>
          </p:nvSpPr>
          <p:spPr bwMode="auto">
            <a:xfrm>
              <a:off x="624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0" name="Oval 18"/>
            <p:cNvSpPr>
              <a:spLocks noChangeArrowheads="1"/>
            </p:cNvSpPr>
            <p:nvPr/>
          </p:nvSpPr>
          <p:spPr bwMode="auto">
            <a:xfrm>
              <a:off x="1152" y="30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0611" name="Oval 19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2" name="Rectangle 20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0613" name="Line 21"/>
            <p:cNvSpPr>
              <a:spLocks noChangeShapeType="1"/>
            </p:cNvSpPr>
            <p:nvPr/>
          </p:nvSpPr>
          <p:spPr bwMode="auto">
            <a:xfrm>
              <a:off x="624" y="2016"/>
              <a:ext cx="576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4" name="Line 22"/>
            <p:cNvSpPr>
              <a:spLocks noChangeShapeType="1"/>
            </p:cNvSpPr>
            <p:nvPr/>
          </p:nvSpPr>
          <p:spPr bwMode="auto">
            <a:xfrm flipH="1">
              <a:off x="1248" y="2016"/>
              <a:ext cx="0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5" name="Oval 23"/>
            <p:cNvSpPr>
              <a:spLocks noChangeArrowheads="1"/>
            </p:cNvSpPr>
            <p:nvPr/>
          </p:nvSpPr>
          <p:spPr bwMode="auto">
            <a:xfrm>
              <a:off x="612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6" name="Oval 24"/>
            <p:cNvSpPr>
              <a:spLocks noChangeArrowheads="1"/>
            </p:cNvSpPr>
            <p:nvPr/>
          </p:nvSpPr>
          <p:spPr bwMode="auto">
            <a:xfrm>
              <a:off x="1152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0617" name="Oval 25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8" name="Rectangle 26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0619" name="Line 27"/>
            <p:cNvSpPr>
              <a:spLocks noChangeShapeType="1"/>
            </p:cNvSpPr>
            <p:nvPr/>
          </p:nvSpPr>
          <p:spPr bwMode="auto">
            <a:xfrm>
              <a:off x="624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20" name="Line 28"/>
            <p:cNvSpPr>
              <a:spLocks noChangeShapeType="1"/>
            </p:cNvSpPr>
            <p:nvPr/>
          </p:nvSpPr>
          <p:spPr bwMode="auto">
            <a:xfrm>
              <a:off x="12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22" name="Line 30"/>
            <p:cNvSpPr>
              <a:spLocks noChangeShapeType="1"/>
            </p:cNvSpPr>
            <p:nvPr/>
          </p:nvSpPr>
          <p:spPr bwMode="auto">
            <a:xfrm flipH="1">
              <a:off x="1296" y="2016"/>
              <a:ext cx="672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23" name="Rectangle 31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0624" name="Rectangle 32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0625" name="Rectangle 33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0626" name="Rectangle 34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0627" name="Rectangle 35"/>
            <p:cNvSpPr>
              <a:spLocks noChangeArrowheads="1"/>
            </p:cNvSpPr>
            <p:nvPr/>
          </p:nvSpPr>
          <p:spPr bwMode="auto">
            <a:xfrm>
              <a:off x="912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ik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10628" name="Line 36"/>
            <p:cNvSpPr>
              <a:spLocks noChangeShapeType="1"/>
            </p:cNvSpPr>
            <p:nvPr/>
          </p:nvSpPr>
          <p:spPr bwMode="auto">
            <a:xfrm flipH="1">
              <a:off x="720" y="2736"/>
              <a:ext cx="480" cy="336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29" name="Line 37"/>
            <p:cNvSpPr>
              <a:spLocks noChangeShapeType="1"/>
            </p:cNvSpPr>
            <p:nvPr/>
          </p:nvSpPr>
          <p:spPr bwMode="auto">
            <a:xfrm flipH="1">
              <a:off x="1248" y="273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30" name="Line 38"/>
            <p:cNvSpPr>
              <a:spLocks noChangeShapeType="1"/>
            </p:cNvSpPr>
            <p:nvPr/>
          </p:nvSpPr>
          <p:spPr bwMode="auto">
            <a:xfrm>
              <a:off x="1296" y="2736"/>
              <a:ext cx="528" cy="384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31" name="Rectangle 39"/>
            <p:cNvSpPr>
              <a:spLocks noChangeArrowheads="1"/>
            </p:cNvSpPr>
            <p:nvPr/>
          </p:nvSpPr>
          <p:spPr bwMode="auto">
            <a:xfrm>
              <a:off x="1200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10632" name="Object 40"/>
          <p:cNvGraphicFramePr>
            <a:graphicFrameLocks noChangeAspect="1"/>
          </p:cNvGraphicFramePr>
          <p:nvPr/>
        </p:nvGraphicFramePr>
        <p:xfrm>
          <a:off x="4148138" y="2420938"/>
          <a:ext cx="32861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5" name="方程式" r:id="rId7" imgW="1841400" imgH="457200" progId="Equation.3">
                  <p:embed/>
                </p:oleObj>
              </mc:Choice>
              <mc:Fallback>
                <p:oleObj name="方程式" r:id="rId7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2420938"/>
                        <a:ext cx="32861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3" name="Object 41"/>
          <p:cNvGraphicFramePr>
            <a:graphicFrameLocks noChangeAspect="1"/>
          </p:cNvGraphicFramePr>
          <p:nvPr/>
        </p:nvGraphicFramePr>
        <p:xfrm>
          <a:off x="4117975" y="3357563"/>
          <a:ext cx="24463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6" name="方程式" r:id="rId9" imgW="1371600" imgH="457200" progId="Equation.3">
                  <p:embed/>
                </p:oleObj>
              </mc:Choice>
              <mc:Fallback>
                <p:oleObj name="方程式" r:id="rId9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357563"/>
                        <a:ext cx="24463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34" name="Group 42"/>
          <p:cNvGrpSpPr>
            <a:grpSpLocks/>
          </p:cNvGrpSpPr>
          <p:nvPr/>
        </p:nvGrpSpPr>
        <p:grpSpPr bwMode="auto">
          <a:xfrm>
            <a:off x="6443663" y="1574800"/>
            <a:ext cx="1447800" cy="990600"/>
            <a:chOff x="4224" y="1632"/>
            <a:chExt cx="912" cy="624"/>
          </a:xfrm>
        </p:grpSpPr>
        <p:sp>
          <p:nvSpPr>
            <p:cNvPr id="110635" name="AutoShape 43"/>
            <p:cNvSpPr>
              <a:spLocks noChangeArrowheads="1"/>
            </p:cNvSpPr>
            <p:nvPr/>
          </p:nvSpPr>
          <p:spPr bwMode="auto">
            <a:xfrm>
              <a:off x="4224" y="1632"/>
              <a:ext cx="912" cy="624"/>
            </a:xfrm>
            <a:prstGeom prst="wedgeEllipseCallout">
              <a:avLst>
                <a:gd name="adj1" fmla="val -120722"/>
                <a:gd name="adj2" fmla="val 13397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id-ID" altLang="id-ID" sz="2400">
                <a:latin typeface="Times New Roman" pitchFamily="18" charset="0"/>
              </a:endParaRPr>
            </a:p>
          </p:txBody>
        </p:sp>
        <p:graphicFrame>
          <p:nvGraphicFramePr>
            <p:cNvPr id="110636" name="Object 44"/>
            <p:cNvGraphicFramePr>
              <a:graphicFrameLocks noChangeAspect="1"/>
            </p:cNvGraphicFramePr>
            <p:nvPr/>
          </p:nvGraphicFramePr>
          <p:xfrm>
            <a:off x="4464" y="1740"/>
            <a:ext cx="45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7" name="方程式" r:id="rId11" imgW="241200" imgH="241200" progId="Equation.3">
                    <p:embed/>
                  </p:oleObj>
                </mc:Choice>
                <mc:Fallback>
                  <p:oleObj name="方程式" r:id="rId11" imgW="241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40"/>
                          <a:ext cx="453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37" name="Rectangle 45"/>
          <p:cNvSpPr>
            <a:spLocks noChangeArrowheads="1"/>
          </p:cNvSpPr>
          <p:nvPr/>
        </p:nvSpPr>
        <p:spPr bwMode="auto">
          <a:xfrm>
            <a:off x="5715000" y="3357563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0638" name="Object 46"/>
          <p:cNvGraphicFramePr>
            <a:graphicFrameLocks noChangeAspect="1"/>
          </p:cNvGraphicFramePr>
          <p:nvPr/>
        </p:nvGraphicFramePr>
        <p:xfrm>
          <a:off x="7037388" y="3890963"/>
          <a:ext cx="407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8" name="方程式" r:id="rId13" imgW="228600" imgH="241200" progId="Equation.3">
                  <p:embed/>
                </p:oleObj>
              </mc:Choice>
              <mc:Fallback>
                <p:oleObj name="方程式" r:id="rId13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3890963"/>
                        <a:ext cx="407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39" name="Line 47"/>
          <p:cNvSpPr>
            <a:spLocks noChangeShapeType="1"/>
          </p:cNvSpPr>
          <p:nvPr/>
        </p:nvSpPr>
        <p:spPr bwMode="auto">
          <a:xfrm>
            <a:off x="6629400" y="3890963"/>
            <a:ext cx="3810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688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37" grpId="0" animBg="1"/>
      <p:bldP spid="1106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Hidden Neurons</a:t>
            </a: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6948488" y="180975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9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80975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3284538" y="188913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0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88913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838200" y="2590800"/>
            <a:ext cx="2457450" cy="3810000"/>
            <a:chOff x="528" y="1632"/>
            <a:chExt cx="1548" cy="2400"/>
          </a:xfrm>
        </p:grpSpPr>
        <p:sp>
          <p:nvSpPr>
            <p:cNvPr id="111622" name="Oval 6"/>
            <p:cNvSpPr>
              <a:spLocks noChangeArrowheads="1"/>
            </p:cNvSpPr>
            <p:nvPr/>
          </p:nvSpPr>
          <p:spPr bwMode="auto">
            <a:xfrm>
              <a:off x="528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11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>
              <a:off x="62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12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26" name="Line 10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27" name="Oval 11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28" name="Rectangle 12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1629" name="Oval 13"/>
            <p:cNvSpPr>
              <a:spLocks noChangeArrowheads="1"/>
            </p:cNvSpPr>
            <p:nvPr/>
          </p:nvSpPr>
          <p:spPr bwMode="auto">
            <a:xfrm>
              <a:off x="528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0" name="Oval 14"/>
            <p:cNvSpPr>
              <a:spLocks noChangeArrowheads="1"/>
            </p:cNvSpPr>
            <p:nvPr/>
          </p:nvSpPr>
          <p:spPr bwMode="auto">
            <a:xfrm>
              <a:off x="1152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11631" name="Oval 15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1633" name="Oval 17"/>
            <p:cNvSpPr>
              <a:spLocks noChangeArrowheads="1"/>
            </p:cNvSpPr>
            <p:nvPr/>
          </p:nvSpPr>
          <p:spPr bwMode="auto">
            <a:xfrm>
              <a:off x="624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4" name="Oval 18"/>
            <p:cNvSpPr>
              <a:spLocks noChangeArrowheads="1"/>
            </p:cNvSpPr>
            <p:nvPr/>
          </p:nvSpPr>
          <p:spPr bwMode="auto">
            <a:xfrm>
              <a:off x="1152" y="30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1635" name="Oval 19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6" name="Rectangle 20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1637" name="Line 21"/>
            <p:cNvSpPr>
              <a:spLocks noChangeShapeType="1"/>
            </p:cNvSpPr>
            <p:nvPr/>
          </p:nvSpPr>
          <p:spPr bwMode="auto">
            <a:xfrm>
              <a:off x="624" y="2016"/>
              <a:ext cx="576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 flipH="1">
              <a:off x="1248" y="2016"/>
              <a:ext cx="0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9" name="Oval 23"/>
            <p:cNvSpPr>
              <a:spLocks noChangeArrowheads="1"/>
            </p:cNvSpPr>
            <p:nvPr/>
          </p:nvSpPr>
          <p:spPr bwMode="auto">
            <a:xfrm>
              <a:off x="612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40" name="Oval 24"/>
            <p:cNvSpPr>
              <a:spLocks noChangeArrowheads="1"/>
            </p:cNvSpPr>
            <p:nvPr/>
          </p:nvSpPr>
          <p:spPr bwMode="auto">
            <a:xfrm>
              <a:off x="1152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1641" name="Oval 25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42" name="Rectangle 26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>
              <a:off x="624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12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 flipH="1">
              <a:off x="1296" y="2016"/>
              <a:ext cx="672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47" name="Rectangle 31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1648" name="Rectangle 32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1649" name="Rectangle 33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1650" name="Rectangle 34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1651" name="Rectangle 35"/>
            <p:cNvSpPr>
              <a:spLocks noChangeArrowheads="1"/>
            </p:cNvSpPr>
            <p:nvPr/>
          </p:nvSpPr>
          <p:spPr bwMode="auto">
            <a:xfrm>
              <a:off x="912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ik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11652" name="Line 36"/>
            <p:cNvSpPr>
              <a:spLocks noChangeShapeType="1"/>
            </p:cNvSpPr>
            <p:nvPr/>
          </p:nvSpPr>
          <p:spPr bwMode="auto">
            <a:xfrm flipH="1">
              <a:off x="720" y="2736"/>
              <a:ext cx="480" cy="336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53" name="Line 37"/>
            <p:cNvSpPr>
              <a:spLocks noChangeShapeType="1"/>
            </p:cNvSpPr>
            <p:nvPr/>
          </p:nvSpPr>
          <p:spPr bwMode="auto">
            <a:xfrm flipH="1">
              <a:off x="1248" y="273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54" name="Line 38"/>
            <p:cNvSpPr>
              <a:spLocks noChangeShapeType="1"/>
            </p:cNvSpPr>
            <p:nvPr/>
          </p:nvSpPr>
          <p:spPr bwMode="auto">
            <a:xfrm>
              <a:off x="1296" y="2736"/>
              <a:ext cx="528" cy="384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55" name="Rectangle 39"/>
            <p:cNvSpPr>
              <a:spLocks noChangeArrowheads="1"/>
            </p:cNvSpPr>
            <p:nvPr/>
          </p:nvSpPr>
          <p:spPr bwMode="auto">
            <a:xfrm>
              <a:off x="1200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11656" name="Object 40"/>
          <p:cNvGraphicFramePr>
            <a:graphicFrameLocks noChangeAspect="1"/>
          </p:cNvGraphicFramePr>
          <p:nvPr/>
        </p:nvGraphicFramePr>
        <p:xfrm>
          <a:off x="4148138" y="2420938"/>
          <a:ext cx="32861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1" name="方程式" r:id="rId7" imgW="1841400" imgH="457200" progId="Equation.3">
                  <p:embed/>
                </p:oleObj>
              </mc:Choice>
              <mc:Fallback>
                <p:oleObj name="方程式" r:id="rId7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2420938"/>
                        <a:ext cx="32861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7" name="Object 41"/>
          <p:cNvGraphicFramePr>
            <a:graphicFrameLocks noChangeAspect="1"/>
          </p:cNvGraphicFramePr>
          <p:nvPr/>
        </p:nvGraphicFramePr>
        <p:xfrm>
          <a:off x="4117975" y="3357563"/>
          <a:ext cx="24463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2" name="方程式" r:id="rId9" imgW="1371600" imgH="457200" progId="Equation.3">
                  <p:embed/>
                </p:oleObj>
              </mc:Choice>
              <mc:Fallback>
                <p:oleObj name="方程式" r:id="rId9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357563"/>
                        <a:ext cx="24463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58" name="Group 42"/>
          <p:cNvGrpSpPr>
            <a:grpSpLocks/>
          </p:cNvGrpSpPr>
          <p:nvPr/>
        </p:nvGrpSpPr>
        <p:grpSpPr bwMode="auto">
          <a:xfrm>
            <a:off x="6443663" y="1574800"/>
            <a:ext cx="1447800" cy="990600"/>
            <a:chOff x="4224" y="1632"/>
            <a:chExt cx="912" cy="624"/>
          </a:xfrm>
        </p:grpSpPr>
        <p:sp>
          <p:nvSpPr>
            <p:cNvPr id="111659" name="AutoShape 43"/>
            <p:cNvSpPr>
              <a:spLocks noChangeArrowheads="1"/>
            </p:cNvSpPr>
            <p:nvPr/>
          </p:nvSpPr>
          <p:spPr bwMode="auto">
            <a:xfrm>
              <a:off x="4224" y="1632"/>
              <a:ext cx="912" cy="624"/>
            </a:xfrm>
            <a:prstGeom prst="wedgeEllipseCallout">
              <a:avLst>
                <a:gd name="adj1" fmla="val -120722"/>
                <a:gd name="adj2" fmla="val 13397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id-ID" altLang="id-ID" sz="2400">
                <a:latin typeface="Times New Roman" pitchFamily="18" charset="0"/>
              </a:endParaRPr>
            </a:p>
          </p:txBody>
        </p:sp>
        <p:graphicFrame>
          <p:nvGraphicFramePr>
            <p:cNvPr id="111660" name="Object 44"/>
            <p:cNvGraphicFramePr>
              <a:graphicFrameLocks noChangeAspect="1"/>
            </p:cNvGraphicFramePr>
            <p:nvPr/>
          </p:nvGraphicFramePr>
          <p:xfrm>
            <a:off x="4464" y="1740"/>
            <a:ext cx="45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3" name="方程式" r:id="rId11" imgW="241200" imgH="241200" progId="Equation.3">
                    <p:embed/>
                  </p:oleObj>
                </mc:Choice>
                <mc:Fallback>
                  <p:oleObj name="方程式" r:id="rId11" imgW="241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40"/>
                          <a:ext cx="453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61" name="Rectangle 45"/>
          <p:cNvSpPr>
            <a:spLocks noChangeArrowheads="1"/>
          </p:cNvSpPr>
          <p:nvPr/>
        </p:nvSpPr>
        <p:spPr bwMode="auto">
          <a:xfrm>
            <a:off x="4859338" y="3357563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1662" name="Object 46"/>
          <p:cNvGraphicFramePr>
            <a:graphicFrameLocks noChangeAspect="1"/>
          </p:cNvGraphicFramePr>
          <p:nvPr/>
        </p:nvGraphicFramePr>
        <p:xfrm>
          <a:off x="7037388" y="3890963"/>
          <a:ext cx="407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4" name="方程式" r:id="rId13" imgW="228600" imgH="241200" progId="Equation.3">
                  <p:embed/>
                </p:oleObj>
              </mc:Choice>
              <mc:Fallback>
                <p:oleObj name="方程式" r:id="rId13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3890963"/>
                        <a:ext cx="407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3" name="Line 47"/>
          <p:cNvSpPr>
            <a:spLocks noChangeShapeType="1"/>
          </p:cNvSpPr>
          <p:nvPr/>
        </p:nvSpPr>
        <p:spPr bwMode="auto">
          <a:xfrm>
            <a:off x="6629400" y="3890963"/>
            <a:ext cx="3810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1664" name="Object 48"/>
          <p:cNvGraphicFramePr>
            <a:graphicFrameLocks noChangeAspect="1"/>
          </p:cNvGraphicFramePr>
          <p:nvPr/>
        </p:nvGraphicFramePr>
        <p:xfrm>
          <a:off x="3924300" y="4437063"/>
          <a:ext cx="24463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" name="方程式" r:id="rId15" imgW="1371600" imgH="457200" progId="Equation.3">
                  <p:embed/>
                </p:oleObj>
              </mc:Choice>
              <mc:Fallback>
                <p:oleObj name="方程式" r:id="rId15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437063"/>
                        <a:ext cx="24463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65" name="Object 49"/>
          <p:cNvGraphicFramePr>
            <a:graphicFrameLocks noChangeAspect="1"/>
          </p:cNvGraphicFramePr>
          <p:nvPr/>
        </p:nvGraphicFramePr>
        <p:xfrm>
          <a:off x="6827838" y="5133975"/>
          <a:ext cx="1450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6" name="Equation" r:id="rId17" imgW="812520" imgH="241200" progId="Equation.DSMT4">
                  <p:embed/>
                </p:oleObj>
              </mc:Choice>
              <mc:Fallback>
                <p:oleObj name="Equation" r:id="rId17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5133975"/>
                        <a:ext cx="1450975" cy="4286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6" name="Line 50"/>
          <p:cNvSpPr>
            <a:spLocks noChangeShapeType="1"/>
          </p:cNvSpPr>
          <p:nvPr/>
        </p:nvSpPr>
        <p:spPr bwMode="auto">
          <a:xfrm>
            <a:off x="6362700" y="4970463"/>
            <a:ext cx="3810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1667" name="AutoShape 51"/>
          <p:cNvSpPr>
            <a:spLocks/>
          </p:cNvSpPr>
          <p:nvPr/>
        </p:nvSpPr>
        <p:spPr bwMode="auto">
          <a:xfrm rot="5400000">
            <a:off x="5105400" y="4932363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zh-TW" sz="28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22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1" grpId="0" animBg="1"/>
      <p:bldP spid="111666" grpId="0" animBg="1"/>
      <p:bldP spid="11166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Hidden Neurons</a:t>
            </a: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6948488" y="180975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7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80975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3284538" y="188913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8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88913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45" name="Group 5"/>
          <p:cNvGrpSpPr>
            <a:grpSpLocks/>
          </p:cNvGrpSpPr>
          <p:nvPr/>
        </p:nvGrpSpPr>
        <p:grpSpPr bwMode="auto">
          <a:xfrm>
            <a:off x="838200" y="2590800"/>
            <a:ext cx="2457450" cy="3810000"/>
            <a:chOff x="528" y="1632"/>
            <a:chExt cx="1548" cy="2400"/>
          </a:xfrm>
        </p:grpSpPr>
        <p:sp>
          <p:nvSpPr>
            <p:cNvPr id="112646" name="Oval 6"/>
            <p:cNvSpPr>
              <a:spLocks noChangeArrowheads="1"/>
            </p:cNvSpPr>
            <p:nvPr/>
          </p:nvSpPr>
          <p:spPr bwMode="auto">
            <a:xfrm>
              <a:off x="528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47" name="Oval 7"/>
            <p:cNvSpPr>
              <a:spLocks noChangeArrowheads="1"/>
            </p:cNvSpPr>
            <p:nvPr/>
          </p:nvSpPr>
          <p:spPr bwMode="auto">
            <a:xfrm>
              <a:off x="11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62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12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51" name="Oval 11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52" name="Rectangle 12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2653" name="Oval 13"/>
            <p:cNvSpPr>
              <a:spLocks noChangeArrowheads="1"/>
            </p:cNvSpPr>
            <p:nvPr/>
          </p:nvSpPr>
          <p:spPr bwMode="auto">
            <a:xfrm>
              <a:off x="528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1152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12655" name="Oval 15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2657" name="Oval 17"/>
            <p:cNvSpPr>
              <a:spLocks noChangeArrowheads="1"/>
            </p:cNvSpPr>
            <p:nvPr/>
          </p:nvSpPr>
          <p:spPr bwMode="auto">
            <a:xfrm>
              <a:off x="624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58" name="Oval 18"/>
            <p:cNvSpPr>
              <a:spLocks noChangeArrowheads="1"/>
            </p:cNvSpPr>
            <p:nvPr/>
          </p:nvSpPr>
          <p:spPr bwMode="auto">
            <a:xfrm>
              <a:off x="1152" y="30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2659" name="Oval 19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60" name="Rectangle 20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2661" name="Line 21"/>
            <p:cNvSpPr>
              <a:spLocks noChangeShapeType="1"/>
            </p:cNvSpPr>
            <p:nvPr/>
          </p:nvSpPr>
          <p:spPr bwMode="auto">
            <a:xfrm>
              <a:off x="624" y="2016"/>
              <a:ext cx="576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 flipH="1">
              <a:off x="1248" y="2016"/>
              <a:ext cx="0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63" name="Oval 23"/>
            <p:cNvSpPr>
              <a:spLocks noChangeArrowheads="1"/>
            </p:cNvSpPr>
            <p:nvPr/>
          </p:nvSpPr>
          <p:spPr bwMode="auto">
            <a:xfrm>
              <a:off x="612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64" name="Oval 24"/>
            <p:cNvSpPr>
              <a:spLocks noChangeArrowheads="1"/>
            </p:cNvSpPr>
            <p:nvPr/>
          </p:nvSpPr>
          <p:spPr bwMode="auto">
            <a:xfrm>
              <a:off x="1152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2665" name="Oval 25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66" name="Rectangle 26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2667" name="Line 27"/>
            <p:cNvSpPr>
              <a:spLocks noChangeShapeType="1"/>
            </p:cNvSpPr>
            <p:nvPr/>
          </p:nvSpPr>
          <p:spPr bwMode="auto">
            <a:xfrm>
              <a:off x="624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68" name="Line 28"/>
            <p:cNvSpPr>
              <a:spLocks noChangeShapeType="1"/>
            </p:cNvSpPr>
            <p:nvPr/>
          </p:nvSpPr>
          <p:spPr bwMode="auto">
            <a:xfrm>
              <a:off x="12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69" name="Line 29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70" name="Line 30"/>
            <p:cNvSpPr>
              <a:spLocks noChangeShapeType="1"/>
            </p:cNvSpPr>
            <p:nvPr/>
          </p:nvSpPr>
          <p:spPr bwMode="auto">
            <a:xfrm flipH="1">
              <a:off x="1296" y="2016"/>
              <a:ext cx="672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71" name="Rectangle 31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2672" name="Rectangle 32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2673" name="Rectangle 33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2674" name="Rectangle 34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2675" name="Rectangle 35"/>
            <p:cNvSpPr>
              <a:spLocks noChangeArrowheads="1"/>
            </p:cNvSpPr>
            <p:nvPr/>
          </p:nvSpPr>
          <p:spPr bwMode="auto">
            <a:xfrm>
              <a:off x="912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ik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12676" name="Line 36"/>
            <p:cNvSpPr>
              <a:spLocks noChangeShapeType="1"/>
            </p:cNvSpPr>
            <p:nvPr/>
          </p:nvSpPr>
          <p:spPr bwMode="auto">
            <a:xfrm flipH="1">
              <a:off x="720" y="2736"/>
              <a:ext cx="480" cy="336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77" name="Line 37"/>
            <p:cNvSpPr>
              <a:spLocks noChangeShapeType="1"/>
            </p:cNvSpPr>
            <p:nvPr/>
          </p:nvSpPr>
          <p:spPr bwMode="auto">
            <a:xfrm flipH="1">
              <a:off x="1248" y="273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78" name="Line 38"/>
            <p:cNvSpPr>
              <a:spLocks noChangeShapeType="1"/>
            </p:cNvSpPr>
            <p:nvPr/>
          </p:nvSpPr>
          <p:spPr bwMode="auto">
            <a:xfrm>
              <a:off x="1296" y="2736"/>
              <a:ext cx="528" cy="384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679" name="Rectangle 39"/>
            <p:cNvSpPr>
              <a:spLocks noChangeArrowheads="1"/>
            </p:cNvSpPr>
            <p:nvPr/>
          </p:nvSpPr>
          <p:spPr bwMode="auto">
            <a:xfrm>
              <a:off x="1200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12680" name="Object 40"/>
          <p:cNvGraphicFramePr>
            <a:graphicFrameLocks noChangeAspect="1"/>
          </p:cNvGraphicFramePr>
          <p:nvPr/>
        </p:nvGraphicFramePr>
        <p:xfrm>
          <a:off x="4148138" y="2420938"/>
          <a:ext cx="32861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9" name="方程式" r:id="rId7" imgW="1841400" imgH="457200" progId="Equation.3">
                  <p:embed/>
                </p:oleObj>
              </mc:Choice>
              <mc:Fallback>
                <p:oleObj name="方程式" r:id="rId7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2420938"/>
                        <a:ext cx="32861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1" name="Object 41"/>
          <p:cNvGraphicFramePr>
            <a:graphicFrameLocks noChangeAspect="1"/>
          </p:cNvGraphicFramePr>
          <p:nvPr/>
        </p:nvGraphicFramePr>
        <p:xfrm>
          <a:off x="4117975" y="3357563"/>
          <a:ext cx="24463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0" name="方程式" r:id="rId9" imgW="1371600" imgH="457200" progId="Equation.3">
                  <p:embed/>
                </p:oleObj>
              </mc:Choice>
              <mc:Fallback>
                <p:oleObj name="方程式" r:id="rId9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357563"/>
                        <a:ext cx="24463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82" name="Group 42"/>
          <p:cNvGrpSpPr>
            <a:grpSpLocks/>
          </p:cNvGrpSpPr>
          <p:nvPr/>
        </p:nvGrpSpPr>
        <p:grpSpPr bwMode="auto">
          <a:xfrm>
            <a:off x="6443663" y="1574800"/>
            <a:ext cx="1447800" cy="990600"/>
            <a:chOff x="4224" y="1632"/>
            <a:chExt cx="912" cy="624"/>
          </a:xfrm>
        </p:grpSpPr>
        <p:sp>
          <p:nvSpPr>
            <p:cNvPr id="112683" name="AutoShape 43"/>
            <p:cNvSpPr>
              <a:spLocks noChangeArrowheads="1"/>
            </p:cNvSpPr>
            <p:nvPr/>
          </p:nvSpPr>
          <p:spPr bwMode="auto">
            <a:xfrm>
              <a:off x="4224" y="1632"/>
              <a:ext cx="912" cy="624"/>
            </a:xfrm>
            <a:prstGeom prst="wedgeEllipseCallout">
              <a:avLst>
                <a:gd name="adj1" fmla="val -120722"/>
                <a:gd name="adj2" fmla="val 13397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id-ID" altLang="id-ID" sz="2400">
                <a:latin typeface="Times New Roman" pitchFamily="18" charset="0"/>
              </a:endParaRPr>
            </a:p>
          </p:txBody>
        </p:sp>
        <p:graphicFrame>
          <p:nvGraphicFramePr>
            <p:cNvPr id="112684" name="Object 44"/>
            <p:cNvGraphicFramePr>
              <a:graphicFrameLocks noChangeAspect="1"/>
            </p:cNvGraphicFramePr>
            <p:nvPr/>
          </p:nvGraphicFramePr>
          <p:xfrm>
            <a:off x="4464" y="1740"/>
            <a:ext cx="45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1" name="方程式" r:id="rId11" imgW="241200" imgH="241200" progId="Equation.3">
                    <p:embed/>
                  </p:oleObj>
                </mc:Choice>
                <mc:Fallback>
                  <p:oleObj name="方程式" r:id="rId11" imgW="241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40"/>
                          <a:ext cx="453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85" name="Rectangle 45"/>
          <p:cNvSpPr>
            <a:spLocks noChangeArrowheads="1"/>
          </p:cNvSpPr>
          <p:nvPr/>
        </p:nvSpPr>
        <p:spPr bwMode="auto">
          <a:xfrm>
            <a:off x="4859338" y="3357563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2686" name="Object 46"/>
          <p:cNvGraphicFramePr>
            <a:graphicFrameLocks noChangeAspect="1"/>
          </p:cNvGraphicFramePr>
          <p:nvPr/>
        </p:nvGraphicFramePr>
        <p:xfrm>
          <a:off x="7037388" y="3890963"/>
          <a:ext cx="407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2" name="方程式" r:id="rId13" imgW="228600" imgH="241200" progId="Equation.3">
                  <p:embed/>
                </p:oleObj>
              </mc:Choice>
              <mc:Fallback>
                <p:oleObj name="方程式" r:id="rId13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3890963"/>
                        <a:ext cx="407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7" name="Line 47"/>
          <p:cNvSpPr>
            <a:spLocks noChangeShapeType="1"/>
          </p:cNvSpPr>
          <p:nvPr/>
        </p:nvSpPr>
        <p:spPr bwMode="auto">
          <a:xfrm>
            <a:off x="6629400" y="3890963"/>
            <a:ext cx="3810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2688" name="Object 48"/>
          <p:cNvGraphicFramePr>
            <a:graphicFrameLocks noChangeAspect="1"/>
          </p:cNvGraphicFramePr>
          <p:nvPr/>
        </p:nvGraphicFramePr>
        <p:xfrm>
          <a:off x="3924300" y="4437063"/>
          <a:ext cx="24463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3" name="方程式" r:id="rId15" imgW="1371600" imgH="457200" progId="Equation.3">
                  <p:embed/>
                </p:oleObj>
              </mc:Choice>
              <mc:Fallback>
                <p:oleObj name="方程式" r:id="rId15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437063"/>
                        <a:ext cx="24463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9" name="Line 49"/>
          <p:cNvSpPr>
            <a:spLocks noChangeShapeType="1"/>
          </p:cNvSpPr>
          <p:nvPr/>
        </p:nvSpPr>
        <p:spPr bwMode="auto">
          <a:xfrm>
            <a:off x="6362700" y="4970463"/>
            <a:ext cx="3810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2690" name="Object 50"/>
          <p:cNvGraphicFramePr>
            <a:graphicFrameLocks noChangeAspect="1"/>
          </p:cNvGraphicFramePr>
          <p:nvPr/>
        </p:nvGraphicFramePr>
        <p:xfrm>
          <a:off x="4067175" y="5373688"/>
          <a:ext cx="27638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4" name="方程式" r:id="rId17" imgW="1549080" imgH="482400" progId="Equation.3">
                  <p:embed/>
                </p:oleObj>
              </mc:Choice>
              <mc:Fallback>
                <p:oleObj name="方程式" r:id="rId17" imgW="1549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73688"/>
                        <a:ext cx="276383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1" name="Group 51"/>
          <p:cNvGrpSpPr>
            <a:grpSpLocks/>
          </p:cNvGrpSpPr>
          <p:nvPr/>
        </p:nvGrpSpPr>
        <p:grpSpPr bwMode="auto">
          <a:xfrm>
            <a:off x="5210175" y="6229350"/>
            <a:ext cx="685800" cy="601663"/>
            <a:chOff x="3696" y="2736"/>
            <a:chExt cx="432" cy="379"/>
          </a:xfrm>
        </p:grpSpPr>
        <p:sp>
          <p:nvSpPr>
            <p:cNvPr id="112692" name="AutoShape 52"/>
            <p:cNvSpPr>
              <a:spLocks/>
            </p:cNvSpPr>
            <p:nvPr/>
          </p:nvSpPr>
          <p:spPr bwMode="auto">
            <a:xfrm rot="5400000">
              <a:off x="3864" y="2568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id-ID" altLang="id-ID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2693" name="Object 53"/>
            <p:cNvGraphicFramePr>
              <a:graphicFrameLocks noChangeAspect="1"/>
            </p:cNvGraphicFramePr>
            <p:nvPr/>
          </p:nvGraphicFramePr>
          <p:xfrm>
            <a:off x="3810" y="2832"/>
            <a:ext cx="27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5" name="方程式" r:id="rId19" imgW="241200" imgH="253800" progId="Equation.3">
                    <p:embed/>
                  </p:oleObj>
                </mc:Choice>
                <mc:Fallback>
                  <p:oleObj name="方程式" r:id="rId19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2832"/>
                          <a:ext cx="27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94" name="Group 54"/>
          <p:cNvGrpSpPr>
            <a:grpSpLocks/>
          </p:cNvGrpSpPr>
          <p:nvPr/>
        </p:nvGrpSpPr>
        <p:grpSpPr bwMode="auto">
          <a:xfrm>
            <a:off x="6048375" y="6229350"/>
            <a:ext cx="685800" cy="503238"/>
            <a:chOff x="4224" y="2736"/>
            <a:chExt cx="432" cy="317"/>
          </a:xfrm>
        </p:grpSpPr>
        <p:sp>
          <p:nvSpPr>
            <p:cNvPr id="112695" name="AutoShape 55"/>
            <p:cNvSpPr>
              <a:spLocks/>
            </p:cNvSpPr>
            <p:nvPr/>
          </p:nvSpPr>
          <p:spPr bwMode="auto">
            <a:xfrm rot="5400000">
              <a:off x="4392" y="2568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id-ID" altLang="id-ID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2696" name="Object 56"/>
            <p:cNvGraphicFramePr>
              <a:graphicFrameLocks noChangeAspect="1"/>
            </p:cNvGraphicFramePr>
            <p:nvPr/>
          </p:nvGraphicFramePr>
          <p:xfrm>
            <a:off x="4367" y="2784"/>
            <a:ext cx="24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6" name="方程式" r:id="rId21" imgW="215640" imgH="241200" progId="Equation.3">
                    <p:embed/>
                  </p:oleObj>
                </mc:Choice>
                <mc:Fallback>
                  <p:oleObj name="方程式" r:id="rId2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2784"/>
                          <a:ext cx="24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97" name="Rectangle 57"/>
          <p:cNvSpPr>
            <a:spLocks noChangeArrowheads="1"/>
          </p:cNvSpPr>
          <p:nvPr/>
        </p:nvSpPr>
        <p:spPr bwMode="auto">
          <a:xfrm>
            <a:off x="4953000" y="4462463"/>
            <a:ext cx="555625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2698" name="Object 58"/>
          <p:cNvGraphicFramePr>
            <a:graphicFrameLocks noChangeAspect="1"/>
          </p:cNvGraphicFramePr>
          <p:nvPr/>
        </p:nvGraphicFramePr>
        <p:xfrm>
          <a:off x="112713" y="1844675"/>
          <a:ext cx="41211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" name="Equation" r:id="rId23" imgW="2311200" imgH="457200" progId="Equation.DSMT4">
                  <p:embed/>
                </p:oleObj>
              </mc:Choice>
              <mc:Fallback>
                <p:oleObj name="Equation" r:id="rId23" imgW="2311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1844675"/>
                        <a:ext cx="4121150" cy="8143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9" name="Object 59"/>
          <p:cNvGraphicFramePr>
            <a:graphicFrameLocks noChangeAspect="1"/>
          </p:cNvGraphicFramePr>
          <p:nvPr/>
        </p:nvGraphicFramePr>
        <p:xfrm>
          <a:off x="6827838" y="5133975"/>
          <a:ext cx="1450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" name="Equation" r:id="rId25" imgW="812520" imgH="241200" progId="Equation.DSMT4">
                  <p:embed/>
                </p:oleObj>
              </mc:Choice>
              <mc:Fallback>
                <p:oleObj name="Equation" r:id="rId25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5133975"/>
                        <a:ext cx="1450975" cy="4286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0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2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/>
              <a:t>Learning on Hidden Neurons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6948488" y="180975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7" name="方程式" r:id="rId3" imgW="723600" imgH="444240" progId="Equation.3">
                  <p:embed/>
                </p:oleObj>
              </mc:Choice>
              <mc:Fallback>
                <p:oleObj name="方程式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80975"/>
                        <a:ext cx="1655762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3284538" y="188913"/>
          <a:ext cx="323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8" name="方程式" r:id="rId5" imgW="1409400" imgH="444240" progId="Equation.3">
                  <p:embed/>
                </p:oleObj>
              </mc:Choice>
              <mc:Fallback>
                <p:oleObj name="方程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88913"/>
                        <a:ext cx="3232150" cy="1017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69" name="Group 5"/>
          <p:cNvGrpSpPr>
            <a:grpSpLocks/>
          </p:cNvGrpSpPr>
          <p:nvPr/>
        </p:nvGrpSpPr>
        <p:grpSpPr bwMode="auto">
          <a:xfrm>
            <a:off x="838200" y="2590800"/>
            <a:ext cx="2457450" cy="3810000"/>
            <a:chOff x="528" y="1632"/>
            <a:chExt cx="1548" cy="2400"/>
          </a:xfrm>
        </p:grpSpPr>
        <p:sp>
          <p:nvSpPr>
            <p:cNvPr id="113670" name="Oval 6"/>
            <p:cNvSpPr>
              <a:spLocks noChangeArrowheads="1"/>
            </p:cNvSpPr>
            <p:nvPr/>
          </p:nvSpPr>
          <p:spPr bwMode="auto">
            <a:xfrm>
              <a:off x="528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1152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>
              <a:off x="62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>
              <a:off x="1248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74" name="Line 10"/>
            <p:cNvSpPr>
              <a:spLocks noChangeShapeType="1"/>
            </p:cNvSpPr>
            <p:nvPr/>
          </p:nvSpPr>
          <p:spPr bwMode="auto">
            <a:xfrm>
              <a:off x="1964" y="3768"/>
              <a:ext cx="0" cy="26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75" name="Oval 11"/>
            <p:cNvSpPr>
              <a:spLocks noChangeArrowheads="1"/>
            </p:cNvSpPr>
            <p:nvPr/>
          </p:nvSpPr>
          <p:spPr bwMode="auto">
            <a:xfrm>
              <a:off x="1884" y="3600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76" name="Rectangle 12"/>
            <p:cNvSpPr>
              <a:spLocks noChangeArrowheads="1"/>
            </p:cNvSpPr>
            <p:nvPr/>
          </p:nvSpPr>
          <p:spPr bwMode="auto">
            <a:xfrm>
              <a:off x="1392" y="35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3677" name="Oval 13"/>
            <p:cNvSpPr>
              <a:spLocks noChangeArrowheads="1"/>
            </p:cNvSpPr>
            <p:nvPr/>
          </p:nvSpPr>
          <p:spPr bwMode="auto">
            <a:xfrm>
              <a:off x="528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78" name="Oval 14"/>
            <p:cNvSpPr>
              <a:spLocks noChangeArrowheads="1"/>
            </p:cNvSpPr>
            <p:nvPr/>
          </p:nvSpPr>
          <p:spPr bwMode="auto">
            <a:xfrm>
              <a:off x="1152" y="18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13679" name="Oval 15"/>
            <p:cNvSpPr>
              <a:spLocks noChangeArrowheads="1"/>
            </p:cNvSpPr>
            <p:nvPr/>
          </p:nvSpPr>
          <p:spPr bwMode="auto">
            <a:xfrm>
              <a:off x="1884" y="183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0" name="Rectangle 16"/>
            <p:cNvSpPr>
              <a:spLocks noChangeArrowheads="1"/>
            </p:cNvSpPr>
            <p:nvPr/>
          </p:nvSpPr>
          <p:spPr bwMode="auto">
            <a:xfrm>
              <a:off x="1392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3681" name="Oval 17"/>
            <p:cNvSpPr>
              <a:spLocks noChangeArrowheads="1"/>
            </p:cNvSpPr>
            <p:nvPr/>
          </p:nvSpPr>
          <p:spPr bwMode="auto">
            <a:xfrm>
              <a:off x="624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2" name="Oval 18"/>
            <p:cNvSpPr>
              <a:spLocks noChangeArrowheads="1"/>
            </p:cNvSpPr>
            <p:nvPr/>
          </p:nvSpPr>
          <p:spPr bwMode="auto">
            <a:xfrm>
              <a:off x="1152" y="30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3683" name="Oval 19"/>
            <p:cNvSpPr>
              <a:spLocks noChangeArrowheads="1"/>
            </p:cNvSpPr>
            <p:nvPr/>
          </p:nvSpPr>
          <p:spPr bwMode="auto">
            <a:xfrm>
              <a:off x="1788" y="3082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135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3685" name="Line 21"/>
            <p:cNvSpPr>
              <a:spLocks noChangeShapeType="1"/>
            </p:cNvSpPr>
            <p:nvPr/>
          </p:nvSpPr>
          <p:spPr bwMode="auto">
            <a:xfrm>
              <a:off x="624" y="2016"/>
              <a:ext cx="576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 flipH="1">
              <a:off x="1248" y="2016"/>
              <a:ext cx="0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7" name="Oval 23"/>
            <p:cNvSpPr>
              <a:spLocks noChangeArrowheads="1"/>
            </p:cNvSpPr>
            <p:nvPr/>
          </p:nvSpPr>
          <p:spPr bwMode="auto">
            <a:xfrm>
              <a:off x="612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8" name="Oval 24"/>
            <p:cNvSpPr>
              <a:spLocks noChangeArrowheads="1"/>
            </p:cNvSpPr>
            <p:nvPr/>
          </p:nvSpPr>
          <p:spPr bwMode="auto">
            <a:xfrm>
              <a:off x="1152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1740" y="2544"/>
              <a:ext cx="192" cy="192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90" name="Rectangle 26"/>
            <p:cNvSpPr>
              <a:spLocks noChangeArrowheads="1"/>
            </p:cNvSpPr>
            <p:nvPr/>
          </p:nvSpPr>
          <p:spPr bwMode="auto">
            <a:xfrm>
              <a:off x="135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>
              <a:off x="624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124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93" name="Line 29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94" name="Line 30"/>
            <p:cNvSpPr>
              <a:spLocks noChangeShapeType="1"/>
            </p:cNvSpPr>
            <p:nvPr/>
          </p:nvSpPr>
          <p:spPr bwMode="auto">
            <a:xfrm flipH="1">
              <a:off x="1296" y="2016"/>
              <a:ext cx="672" cy="528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95" name="Rectangle 31"/>
            <p:cNvSpPr>
              <a:spLocks noChangeArrowheads="1"/>
            </p:cNvSpPr>
            <p:nvPr/>
          </p:nvSpPr>
          <p:spPr bwMode="auto">
            <a:xfrm>
              <a:off x="768" y="17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3696" name="Rectangle 32"/>
            <p:cNvSpPr>
              <a:spLocks noChangeArrowheads="1"/>
            </p:cNvSpPr>
            <p:nvPr/>
          </p:nvSpPr>
          <p:spPr bwMode="auto">
            <a:xfrm>
              <a:off x="816" y="24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3697" name="Rectangle 33"/>
            <p:cNvSpPr>
              <a:spLocks noChangeArrowheads="1"/>
            </p:cNvSpPr>
            <p:nvPr/>
          </p:nvSpPr>
          <p:spPr bwMode="auto">
            <a:xfrm>
              <a:off x="816" y="30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3698" name="Rectangle 34"/>
            <p:cNvSpPr>
              <a:spLocks noChangeArrowheads="1"/>
            </p:cNvSpPr>
            <p:nvPr/>
          </p:nvSpPr>
          <p:spPr bwMode="auto">
            <a:xfrm>
              <a:off x="780" y="35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777777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3699" name="Rectangle 35"/>
            <p:cNvSpPr>
              <a:spLocks noChangeArrowheads="1"/>
            </p:cNvSpPr>
            <p:nvPr/>
          </p:nvSpPr>
          <p:spPr bwMode="auto">
            <a:xfrm>
              <a:off x="912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ik</a:t>
              </a:r>
              <a:endParaRPr lang="en-US" altLang="zh-TW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13700" name="Line 36"/>
            <p:cNvSpPr>
              <a:spLocks noChangeShapeType="1"/>
            </p:cNvSpPr>
            <p:nvPr/>
          </p:nvSpPr>
          <p:spPr bwMode="auto">
            <a:xfrm flipH="1">
              <a:off x="720" y="2736"/>
              <a:ext cx="480" cy="336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701" name="Line 37"/>
            <p:cNvSpPr>
              <a:spLocks noChangeShapeType="1"/>
            </p:cNvSpPr>
            <p:nvPr/>
          </p:nvSpPr>
          <p:spPr bwMode="auto">
            <a:xfrm flipH="1">
              <a:off x="1248" y="273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702" name="Line 38"/>
            <p:cNvSpPr>
              <a:spLocks noChangeShapeType="1"/>
            </p:cNvSpPr>
            <p:nvPr/>
          </p:nvSpPr>
          <p:spPr bwMode="auto">
            <a:xfrm>
              <a:off x="1296" y="2736"/>
              <a:ext cx="528" cy="384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703" name="Rectangle 39"/>
            <p:cNvSpPr>
              <a:spLocks noChangeArrowheads="1"/>
            </p:cNvSpPr>
            <p:nvPr/>
          </p:nvSpPr>
          <p:spPr bwMode="auto">
            <a:xfrm>
              <a:off x="1200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i="1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i="1" baseline="-25000">
                  <a:solidFill>
                    <a:srgbClr val="777777"/>
                  </a:solidFill>
                  <a:latin typeface="Times New Roman" pitchFamily="18" charset="0"/>
                  <a:sym typeface="Symbol" pitchFamily="18" charset="2"/>
                </a:rPr>
                <a:t>ji</a:t>
              </a:r>
              <a:endParaRPr lang="en-US" altLang="zh-TW" sz="2400" baseline="-25000">
                <a:solidFill>
                  <a:srgbClr val="777777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13704" name="Object 40"/>
          <p:cNvGraphicFramePr>
            <a:graphicFrameLocks noChangeAspect="1"/>
          </p:cNvGraphicFramePr>
          <p:nvPr/>
        </p:nvGraphicFramePr>
        <p:xfrm>
          <a:off x="4148138" y="2420938"/>
          <a:ext cx="32861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9" name="方程式" r:id="rId7" imgW="1841400" imgH="457200" progId="Equation.3">
                  <p:embed/>
                </p:oleObj>
              </mc:Choice>
              <mc:Fallback>
                <p:oleObj name="方程式" r:id="rId7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2420938"/>
                        <a:ext cx="32861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5" name="Object 41"/>
          <p:cNvGraphicFramePr>
            <a:graphicFrameLocks noChangeAspect="1"/>
          </p:cNvGraphicFramePr>
          <p:nvPr/>
        </p:nvGraphicFramePr>
        <p:xfrm>
          <a:off x="4117975" y="3357563"/>
          <a:ext cx="24463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0" name="方程式" r:id="rId9" imgW="1371600" imgH="457200" progId="Equation.3">
                  <p:embed/>
                </p:oleObj>
              </mc:Choice>
              <mc:Fallback>
                <p:oleObj name="方程式" r:id="rId9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357563"/>
                        <a:ext cx="24463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06" name="Rectangle 42"/>
          <p:cNvSpPr>
            <a:spLocks noChangeArrowheads="1"/>
          </p:cNvSpPr>
          <p:nvPr/>
        </p:nvSpPr>
        <p:spPr bwMode="auto">
          <a:xfrm>
            <a:off x="4859338" y="3357563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3707" name="Object 43"/>
          <p:cNvGraphicFramePr>
            <a:graphicFrameLocks noChangeAspect="1"/>
          </p:cNvGraphicFramePr>
          <p:nvPr/>
        </p:nvGraphicFramePr>
        <p:xfrm>
          <a:off x="7037388" y="3890963"/>
          <a:ext cx="407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1" name="方程式" r:id="rId11" imgW="228600" imgH="241200" progId="Equation.3">
                  <p:embed/>
                </p:oleObj>
              </mc:Choice>
              <mc:Fallback>
                <p:oleObj name="方程式" r:id="rId11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3890963"/>
                        <a:ext cx="407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08" name="Line 44"/>
          <p:cNvSpPr>
            <a:spLocks noChangeShapeType="1"/>
          </p:cNvSpPr>
          <p:nvPr/>
        </p:nvSpPr>
        <p:spPr bwMode="auto">
          <a:xfrm>
            <a:off x="6629400" y="3890963"/>
            <a:ext cx="3810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13709" name="Object 45"/>
          <p:cNvGraphicFramePr>
            <a:graphicFrameLocks noChangeAspect="1"/>
          </p:cNvGraphicFramePr>
          <p:nvPr/>
        </p:nvGraphicFramePr>
        <p:xfrm>
          <a:off x="4140200" y="4483100"/>
          <a:ext cx="22066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2" name="方程式" r:id="rId13" imgW="1054080" imgH="457200" progId="Equation.3">
                  <p:embed/>
                </p:oleObj>
              </mc:Choice>
              <mc:Fallback>
                <p:oleObj name="方程式" r:id="rId13" imgW="1054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83100"/>
                        <a:ext cx="2206625" cy="957263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0" name="Object 46"/>
          <p:cNvGraphicFramePr>
            <a:graphicFrameLocks noChangeAspect="1"/>
          </p:cNvGraphicFramePr>
          <p:nvPr/>
        </p:nvGraphicFramePr>
        <p:xfrm>
          <a:off x="4140200" y="5638800"/>
          <a:ext cx="25860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3" name="方程式" r:id="rId15" imgW="1218960" imgH="444240" progId="Equation.3">
                  <p:embed/>
                </p:oleObj>
              </mc:Choice>
              <mc:Fallback>
                <p:oleObj name="方程式" r:id="rId15" imgW="1218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638800"/>
                        <a:ext cx="2586038" cy="9398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1" name="Object 47"/>
          <p:cNvGraphicFramePr>
            <a:graphicFrameLocks noChangeAspect="1"/>
          </p:cNvGraphicFramePr>
          <p:nvPr/>
        </p:nvGraphicFramePr>
        <p:xfrm>
          <a:off x="112713" y="1844675"/>
          <a:ext cx="41211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4" name="Equation" r:id="rId17" imgW="2311200" imgH="457200" progId="Equation.DSMT4">
                  <p:embed/>
                </p:oleObj>
              </mc:Choice>
              <mc:Fallback>
                <p:oleObj name="Equation" r:id="rId17" imgW="2311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1844675"/>
                        <a:ext cx="4121150" cy="8143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8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 </a:t>
            </a:r>
            <a:r>
              <a:rPr lang="en-US" i="1" dirty="0" smtClean="0"/>
              <a:t>a</a:t>
            </a:r>
            <a:r>
              <a:rPr lang="en-US" dirty="0" smtClean="0"/>
              <a:t>(.)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function</a:t>
            </a:r>
          </a:p>
          <a:p>
            <a:endParaRPr lang="en-US" dirty="0" smtClean="0"/>
          </a:p>
          <a:p>
            <a:r>
              <a:rPr lang="en-US" dirty="0" smtClean="0"/>
              <a:t>Sigmoid function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Gaussian function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057674"/>
              </p:ext>
            </p:extLst>
          </p:nvPr>
        </p:nvGraphicFramePr>
        <p:xfrm>
          <a:off x="3221038" y="1700212"/>
          <a:ext cx="3226928" cy="100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9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1700212"/>
                        <a:ext cx="3226928" cy="1008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763671"/>
              </p:ext>
            </p:extLst>
          </p:nvPr>
        </p:nvGraphicFramePr>
        <p:xfrm>
          <a:off x="1970088" y="3213100"/>
          <a:ext cx="3222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name="Equation" r:id="rId5" imgW="1218960" imgH="419040" progId="Equation.3">
                  <p:embed/>
                </p:oleObj>
              </mc:Choice>
              <mc:Fallback>
                <p:oleObj name="Equation" r:id="rId5" imgW="121896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3213100"/>
                        <a:ext cx="3222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48986"/>
              </p:ext>
            </p:extLst>
          </p:nvPr>
        </p:nvGraphicFramePr>
        <p:xfrm>
          <a:off x="971600" y="5157192"/>
          <a:ext cx="4326195" cy="100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1" name="Equation" r:id="rId7" imgW="2095200" imgH="533160" progId="Equation.3">
                  <p:embed/>
                </p:oleObj>
              </mc:Choice>
              <mc:Fallback>
                <p:oleObj name="Equation" r:id="rId7" imgW="209520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57192"/>
                        <a:ext cx="4326195" cy="1000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3" descr="GaussianRe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25144"/>
            <a:ext cx="3505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e logistic curve">
            <a:hlinkClick r:id="rId10" tooltip="The logistic curv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96952"/>
            <a:ext cx="3071373" cy="16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750509" y="2485728"/>
            <a:ext cx="6126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7363111" y="1796480"/>
            <a:ext cx="6126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7363111" y="1796480"/>
            <a:ext cx="0" cy="689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6546792" y="2122639"/>
            <a:ext cx="16976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11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Back Propagation</a:t>
            </a:r>
          </a:p>
        </p:txBody>
      </p:sp>
      <p:grpSp>
        <p:nvGrpSpPr>
          <p:cNvPr id="114691" name="Group 3"/>
          <p:cNvGrpSpPr>
            <a:grpSpLocks/>
          </p:cNvGrpSpPr>
          <p:nvPr/>
        </p:nvGrpSpPr>
        <p:grpSpPr bwMode="auto">
          <a:xfrm>
            <a:off x="755650" y="2133600"/>
            <a:ext cx="3133725" cy="4648200"/>
            <a:chOff x="327" y="1144"/>
            <a:chExt cx="1974" cy="2928"/>
          </a:xfrm>
        </p:grpSpPr>
        <p:grpSp>
          <p:nvGrpSpPr>
            <p:cNvPr id="114692" name="Group 4"/>
            <p:cNvGrpSpPr>
              <a:grpSpLocks/>
            </p:cNvGrpSpPr>
            <p:nvPr/>
          </p:nvGrpSpPr>
          <p:grpSpPr bwMode="auto">
            <a:xfrm>
              <a:off x="688" y="1144"/>
              <a:ext cx="1608" cy="288"/>
              <a:chOff x="552" y="1008"/>
              <a:chExt cx="1608" cy="288"/>
            </a:xfrm>
          </p:grpSpPr>
          <p:sp>
            <p:nvSpPr>
              <p:cNvPr id="114693" name="Rectangle 5"/>
              <p:cNvSpPr>
                <a:spLocks noChangeArrowheads="1"/>
              </p:cNvSpPr>
              <p:nvPr/>
            </p:nvSpPr>
            <p:spPr bwMode="auto">
              <a:xfrm>
                <a:off x="552" y="100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o</a:t>
                </a:r>
                <a:r>
                  <a:rPr lang="en-US" altLang="zh-TW" sz="2400" baseline="-2500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14694" name="Rectangle 6"/>
              <p:cNvSpPr>
                <a:spLocks noChangeArrowheads="1"/>
              </p:cNvSpPr>
              <p:nvPr/>
            </p:nvSpPr>
            <p:spPr bwMode="auto">
              <a:xfrm>
                <a:off x="1176" y="1008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o</a:t>
                </a:r>
                <a:r>
                  <a:rPr lang="en-US" altLang="zh-TW" sz="2400" i="1" baseline="-2500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j</a:t>
                </a:r>
                <a:endParaRPr lang="en-US" altLang="zh-TW" sz="2400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14695" name="Rectangle 7"/>
              <p:cNvSpPr>
                <a:spLocks noChangeArrowheads="1"/>
              </p:cNvSpPr>
              <p:nvPr/>
            </p:nvSpPr>
            <p:spPr bwMode="auto">
              <a:xfrm>
                <a:off x="1884" y="100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o</a:t>
                </a:r>
                <a:r>
                  <a:rPr lang="en-US" altLang="zh-TW" sz="2400" i="1" baseline="-2500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n</a:t>
                </a:r>
                <a:endParaRPr lang="en-US" altLang="zh-TW" sz="2400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114696" name="Oval 8"/>
            <p:cNvSpPr>
              <a:spLocks noChangeArrowheads="1"/>
            </p:cNvSpPr>
            <p:nvPr/>
          </p:nvSpPr>
          <p:spPr bwMode="auto">
            <a:xfrm>
              <a:off x="688" y="3400"/>
              <a:ext cx="192" cy="19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697" name="Oval 9"/>
            <p:cNvSpPr>
              <a:spLocks noChangeArrowheads="1"/>
            </p:cNvSpPr>
            <p:nvPr/>
          </p:nvSpPr>
          <p:spPr bwMode="auto">
            <a:xfrm>
              <a:off x="1312" y="3400"/>
              <a:ext cx="192" cy="19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>
              <a:off x="784" y="3568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699" name="Line 11"/>
            <p:cNvSpPr>
              <a:spLocks noChangeShapeType="1"/>
            </p:cNvSpPr>
            <p:nvPr/>
          </p:nvSpPr>
          <p:spPr bwMode="auto">
            <a:xfrm>
              <a:off x="1396" y="3568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0" name="Line 12"/>
            <p:cNvSpPr>
              <a:spLocks noChangeShapeType="1"/>
            </p:cNvSpPr>
            <p:nvPr/>
          </p:nvSpPr>
          <p:spPr bwMode="auto">
            <a:xfrm>
              <a:off x="2100" y="3568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1" name="Oval 13"/>
            <p:cNvSpPr>
              <a:spLocks noChangeArrowheads="1"/>
            </p:cNvSpPr>
            <p:nvPr/>
          </p:nvSpPr>
          <p:spPr bwMode="auto">
            <a:xfrm>
              <a:off x="2020" y="3400"/>
              <a:ext cx="192" cy="19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2" name="Rectangle 14"/>
            <p:cNvSpPr>
              <a:spLocks noChangeArrowheads="1"/>
            </p:cNvSpPr>
            <p:nvPr/>
          </p:nvSpPr>
          <p:spPr bwMode="auto">
            <a:xfrm>
              <a:off x="1528" y="33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4703" name="Oval 15"/>
            <p:cNvSpPr>
              <a:spLocks noChangeArrowheads="1"/>
            </p:cNvSpPr>
            <p:nvPr/>
          </p:nvSpPr>
          <p:spPr bwMode="auto">
            <a:xfrm>
              <a:off x="688" y="16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4" name="Oval 16"/>
            <p:cNvSpPr>
              <a:spLocks noChangeArrowheads="1"/>
            </p:cNvSpPr>
            <p:nvPr/>
          </p:nvSpPr>
          <p:spPr bwMode="auto">
            <a:xfrm>
              <a:off x="1312" y="16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14705" name="Oval 17"/>
            <p:cNvSpPr>
              <a:spLocks noChangeArrowheads="1"/>
            </p:cNvSpPr>
            <p:nvPr/>
          </p:nvSpPr>
          <p:spPr bwMode="auto">
            <a:xfrm>
              <a:off x="2020" y="16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6" name="Rectangle 18"/>
            <p:cNvSpPr>
              <a:spLocks noChangeArrowheads="1"/>
            </p:cNvSpPr>
            <p:nvPr/>
          </p:nvSpPr>
          <p:spPr bwMode="auto">
            <a:xfrm>
              <a:off x="1528" y="15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4707" name="Oval 19"/>
            <p:cNvSpPr>
              <a:spLocks noChangeArrowheads="1"/>
            </p:cNvSpPr>
            <p:nvPr/>
          </p:nvSpPr>
          <p:spPr bwMode="auto">
            <a:xfrm>
              <a:off x="784" y="28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8" name="Oval 20"/>
            <p:cNvSpPr>
              <a:spLocks noChangeArrowheads="1"/>
            </p:cNvSpPr>
            <p:nvPr/>
          </p:nvSpPr>
          <p:spPr bwMode="auto">
            <a:xfrm>
              <a:off x="1312" y="28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09" name="Oval 21"/>
            <p:cNvSpPr>
              <a:spLocks noChangeArrowheads="1"/>
            </p:cNvSpPr>
            <p:nvPr/>
          </p:nvSpPr>
          <p:spPr bwMode="auto">
            <a:xfrm>
              <a:off x="1924" y="28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10" name="Rectangle 22"/>
            <p:cNvSpPr>
              <a:spLocks noChangeArrowheads="1"/>
            </p:cNvSpPr>
            <p:nvPr/>
          </p:nvSpPr>
          <p:spPr bwMode="auto">
            <a:xfrm>
              <a:off x="149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4711" name="Oval 23"/>
            <p:cNvSpPr>
              <a:spLocks noChangeArrowheads="1"/>
            </p:cNvSpPr>
            <p:nvPr/>
          </p:nvSpPr>
          <p:spPr bwMode="auto">
            <a:xfrm>
              <a:off x="772" y="2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12" name="Oval 24"/>
            <p:cNvSpPr>
              <a:spLocks noChangeArrowheads="1"/>
            </p:cNvSpPr>
            <p:nvPr/>
          </p:nvSpPr>
          <p:spPr bwMode="auto">
            <a:xfrm>
              <a:off x="1312" y="2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4713" name="Oval 25"/>
            <p:cNvSpPr>
              <a:spLocks noChangeArrowheads="1"/>
            </p:cNvSpPr>
            <p:nvPr/>
          </p:nvSpPr>
          <p:spPr bwMode="auto">
            <a:xfrm>
              <a:off x="1876" y="2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14" name="Rectangle 26"/>
            <p:cNvSpPr>
              <a:spLocks noChangeArrowheads="1"/>
            </p:cNvSpPr>
            <p:nvPr/>
          </p:nvSpPr>
          <p:spPr bwMode="auto">
            <a:xfrm>
              <a:off x="1492" y="22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114715" name="Group 27"/>
            <p:cNvGrpSpPr>
              <a:grpSpLocks/>
            </p:cNvGrpSpPr>
            <p:nvPr/>
          </p:nvGrpSpPr>
          <p:grpSpPr bwMode="auto">
            <a:xfrm>
              <a:off x="327" y="1336"/>
              <a:ext cx="1777" cy="336"/>
              <a:chOff x="191" y="1200"/>
              <a:chExt cx="1777" cy="336"/>
            </a:xfrm>
          </p:grpSpPr>
          <p:grpSp>
            <p:nvGrpSpPr>
              <p:cNvPr id="114716" name="Group 28"/>
              <p:cNvGrpSpPr>
                <a:grpSpLocks/>
              </p:cNvGrpSpPr>
              <p:nvPr/>
            </p:nvGrpSpPr>
            <p:grpSpPr bwMode="auto">
              <a:xfrm>
                <a:off x="191" y="1200"/>
                <a:ext cx="1536" cy="336"/>
                <a:chOff x="191" y="1200"/>
                <a:chExt cx="1536" cy="336"/>
              </a:xfrm>
            </p:grpSpPr>
            <p:sp>
              <p:nvSpPr>
                <p:cNvPr id="114717" name="Rectangle 29"/>
                <p:cNvSpPr>
                  <a:spLocks noChangeArrowheads="1"/>
                </p:cNvSpPr>
                <p:nvPr/>
              </p:nvSpPr>
              <p:spPr bwMode="auto">
                <a:xfrm>
                  <a:off x="191" y="124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i="1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altLang="zh-TW" sz="2400" baseline="-25000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1</a:t>
                  </a:r>
                </a:p>
              </p:txBody>
            </p:sp>
            <p:sp>
              <p:nvSpPr>
                <p:cNvPr id="114718" name="Rectangle 30"/>
                <p:cNvSpPr>
                  <a:spLocks noChangeArrowheads="1"/>
                </p:cNvSpPr>
                <p:nvPr/>
              </p:nvSpPr>
              <p:spPr bwMode="auto">
                <a:xfrm>
                  <a:off x="936" y="1200"/>
                  <a:ext cx="24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i="1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altLang="zh-TW" sz="2400" i="1" baseline="-25000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j</a:t>
                  </a:r>
                  <a:endParaRPr lang="en-US" altLang="zh-TW" sz="2400" baseline="-25000">
                    <a:solidFill>
                      <a:srgbClr val="3333CC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114719" name="Rectangle 31"/>
                <p:cNvSpPr>
                  <a:spLocks noChangeArrowheads="1"/>
                </p:cNvSpPr>
                <p:nvPr/>
              </p:nvSpPr>
              <p:spPr bwMode="auto">
                <a:xfrm>
                  <a:off x="1451" y="124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i="1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altLang="zh-TW" sz="2400" i="1" baseline="-25000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n</a:t>
                  </a:r>
                  <a:endParaRPr lang="en-US" altLang="zh-TW" sz="2400" baseline="-25000">
                    <a:solidFill>
                      <a:srgbClr val="3333CC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p:grpSp>
          <p:sp>
            <p:nvSpPr>
              <p:cNvPr id="114720" name="Line 32"/>
              <p:cNvSpPr>
                <a:spLocks noChangeShapeType="1"/>
              </p:cNvSpPr>
              <p:nvPr/>
            </p:nvSpPr>
            <p:spPr bwMode="auto">
              <a:xfrm>
                <a:off x="648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721" name="Line 33"/>
              <p:cNvSpPr>
                <a:spLocks noChangeShapeType="1"/>
              </p:cNvSpPr>
              <p:nvPr/>
            </p:nvSpPr>
            <p:spPr bwMode="auto">
              <a:xfrm>
                <a:off x="1260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722" name="Line 34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723" name="Line 35"/>
              <p:cNvSpPr>
                <a:spLocks noChangeShapeType="1"/>
              </p:cNvSpPr>
              <p:nvPr/>
            </p:nvSpPr>
            <p:spPr bwMode="auto">
              <a:xfrm>
                <a:off x="431" y="148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724" name="Line 36"/>
              <p:cNvSpPr>
                <a:spLocks noChangeShapeType="1"/>
              </p:cNvSpPr>
              <p:nvPr/>
            </p:nvSpPr>
            <p:spPr bwMode="auto">
              <a:xfrm>
                <a:off x="1020" y="148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725" name="Line 37"/>
              <p:cNvSpPr>
                <a:spLocks noChangeShapeType="1"/>
              </p:cNvSpPr>
              <p:nvPr/>
            </p:nvSpPr>
            <p:spPr bwMode="auto">
              <a:xfrm>
                <a:off x="1751" y="148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114726" name="Group 38"/>
            <p:cNvGrpSpPr>
              <a:grpSpLocks/>
            </p:cNvGrpSpPr>
            <p:nvPr/>
          </p:nvGrpSpPr>
          <p:grpSpPr bwMode="auto">
            <a:xfrm>
              <a:off x="784" y="1816"/>
              <a:ext cx="1332" cy="576"/>
              <a:chOff x="648" y="1680"/>
              <a:chExt cx="1332" cy="576"/>
            </a:xfrm>
          </p:grpSpPr>
          <p:sp>
            <p:nvSpPr>
              <p:cNvPr id="114727" name="Line 39"/>
              <p:cNvSpPr>
                <a:spLocks noChangeShapeType="1"/>
              </p:cNvSpPr>
              <p:nvPr/>
            </p:nvSpPr>
            <p:spPr bwMode="auto">
              <a:xfrm>
                <a:off x="648" y="1680"/>
                <a:ext cx="84" cy="528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728" name="Line 40"/>
              <p:cNvSpPr>
                <a:spLocks noChangeShapeType="1"/>
              </p:cNvSpPr>
              <p:nvPr/>
            </p:nvSpPr>
            <p:spPr bwMode="auto">
              <a:xfrm flipH="1">
                <a:off x="828" y="1680"/>
                <a:ext cx="1104" cy="576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729" name="Line 41"/>
              <p:cNvSpPr>
                <a:spLocks noChangeShapeType="1"/>
              </p:cNvSpPr>
              <p:nvPr/>
            </p:nvSpPr>
            <p:spPr bwMode="auto">
              <a:xfrm>
                <a:off x="684" y="1680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730" name="Line 42"/>
              <p:cNvSpPr>
                <a:spLocks noChangeShapeType="1"/>
              </p:cNvSpPr>
              <p:nvPr/>
            </p:nvSpPr>
            <p:spPr bwMode="auto">
              <a:xfrm flipH="1">
                <a:off x="1308" y="1728"/>
                <a:ext cx="576" cy="48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4731" name="Line 43"/>
              <p:cNvSpPr>
                <a:spLocks noChangeShapeType="1"/>
              </p:cNvSpPr>
              <p:nvPr/>
            </p:nvSpPr>
            <p:spPr bwMode="auto">
              <a:xfrm flipH="1">
                <a:off x="1884" y="1680"/>
                <a:ext cx="96" cy="528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14732" name="Group 44"/>
              <p:cNvGrpSpPr>
                <a:grpSpLocks/>
              </p:cNvGrpSpPr>
              <p:nvPr/>
            </p:nvGrpSpPr>
            <p:grpSpPr bwMode="auto">
              <a:xfrm>
                <a:off x="780" y="1680"/>
                <a:ext cx="1008" cy="528"/>
                <a:chOff x="780" y="1680"/>
                <a:chExt cx="1008" cy="528"/>
              </a:xfrm>
            </p:grpSpPr>
            <p:sp>
              <p:nvSpPr>
                <p:cNvPr id="11473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780" y="1680"/>
                  <a:ext cx="444" cy="5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1473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260" y="1680"/>
                  <a:ext cx="0" cy="5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14735" name="Line 47"/>
                <p:cNvSpPr>
                  <a:spLocks noChangeShapeType="1"/>
                </p:cNvSpPr>
                <p:nvPr/>
              </p:nvSpPr>
              <p:spPr bwMode="auto">
                <a:xfrm>
                  <a:off x="1308" y="1680"/>
                  <a:ext cx="480" cy="5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114736" name="Line 48"/>
              <p:cNvSpPr>
                <a:spLocks noChangeShapeType="1"/>
              </p:cNvSpPr>
              <p:nvPr/>
            </p:nvSpPr>
            <p:spPr bwMode="auto">
              <a:xfrm>
                <a:off x="732" y="1680"/>
                <a:ext cx="1008" cy="576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14737" name="Rectangle 49"/>
            <p:cNvSpPr>
              <a:spLocks noChangeArrowheads="1"/>
            </p:cNvSpPr>
            <p:nvPr/>
          </p:nvSpPr>
          <p:spPr bwMode="auto">
            <a:xfrm>
              <a:off x="904" y="15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4738" name="Rectangle 50"/>
            <p:cNvSpPr>
              <a:spLocks noChangeArrowheads="1"/>
            </p:cNvSpPr>
            <p:nvPr/>
          </p:nvSpPr>
          <p:spPr bwMode="auto">
            <a:xfrm>
              <a:off x="952" y="22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4739" name="Rectangle 51"/>
            <p:cNvSpPr>
              <a:spLocks noChangeArrowheads="1"/>
            </p:cNvSpPr>
            <p:nvPr/>
          </p:nvSpPr>
          <p:spPr bwMode="auto">
            <a:xfrm>
              <a:off x="95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4740" name="Rectangle 52"/>
            <p:cNvSpPr>
              <a:spLocks noChangeArrowheads="1"/>
            </p:cNvSpPr>
            <p:nvPr/>
          </p:nvSpPr>
          <p:spPr bwMode="auto">
            <a:xfrm>
              <a:off x="916" y="33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114741" name="Group 53"/>
            <p:cNvGrpSpPr>
              <a:grpSpLocks/>
            </p:cNvGrpSpPr>
            <p:nvPr/>
          </p:nvGrpSpPr>
          <p:grpSpPr bwMode="auto">
            <a:xfrm>
              <a:off x="664" y="3784"/>
              <a:ext cx="1637" cy="288"/>
              <a:chOff x="528" y="3648"/>
              <a:chExt cx="1637" cy="288"/>
            </a:xfrm>
          </p:grpSpPr>
          <p:sp>
            <p:nvSpPr>
              <p:cNvPr id="114742" name="Rectangle 54"/>
              <p:cNvSpPr>
                <a:spLocks noChangeArrowheads="1"/>
              </p:cNvSpPr>
              <p:nvPr/>
            </p:nvSpPr>
            <p:spPr bwMode="auto">
              <a:xfrm>
                <a:off x="528" y="364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4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14743" name="Rectangle 55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400" i="1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m</a:t>
                </a:r>
              </a:p>
            </p:txBody>
          </p:sp>
          <p:sp>
            <p:nvSpPr>
              <p:cNvPr id="114744" name="Rectangle 56"/>
              <p:cNvSpPr>
                <a:spLocks noChangeArrowheads="1"/>
              </p:cNvSpPr>
              <p:nvPr/>
            </p:nvSpPr>
            <p:spPr bwMode="auto">
              <a:xfrm>
                <a:off x="1056" y="3648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solidFill>
                      <a:srgbClr val="000000"/>
                    </a:solidFill>
                    <a:latin typeface="Times New Roman" pitchFamily="18" charset="0"/>
                  </a:rPr>
                  <a:t>.  .  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61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Back Propagation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755650" y="2133600"/>
            <a:ext cx="3146425" cy="4648200"/>
            <a:chOff x="327" y="1144"/>
            <a:chExt cx="1982" cy="2928"/>
          </a:xfrm>
        </p:grpSpPr>
        <p:grpSp>
          <p:nvGrpSpPr>
            <p:cNvPr id="115716" name="Group 4"/>
            <p:cNvGrpSpPr>
              <a:grpSpLocks/>
            </p:cNvGrpSpPr>
            <p:nvPr/>
          </p:nvGrpSpPr>
          <p:grpSpPr bwMode="auto">
            <a:xfrm>
              <a:off x="688" y="1144"/>
              <a:ext cx="1608" cy="288"/>
              <a:chOff x="552" y="1008"/>
              <a:chExt cx="1608" cy="288"/>
            </a:xfrm>
          </p:grpSpPr>
          <p:sp>
            <p:nvSpPr>
              <p:cNvPr id="115717" name="Rectangle 5"/>
              <p:cNvSpPr>
                <a:spLocks noChangeArrowheads="1"/>
              </p:cNvSpPr>
              <p:nvPr/>
            </p:nvSpPr>
            <p:spPr bwMode="auto">
              <a:xfrm>
                <a:off x="552" y="100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o</a:t>
                </a:r>
                <a:r>
                  <a:rPr lang="en-US" altLang="zh-TW" sz="2400" baseline="-2500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15718" name="Rectangle 6"/>
              <p:cNvSpPr>
                <a:spLocks noChangeArrowheads="1"/>
              </p:cNvSpPr>
              <p:nvPr/>
            </p:nvSpPr>
            <p:spPr bwMode="auto">
              <a:xfrm>
                <a:off x="1176" y="1008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o</a:t>
                </a:r>
                <a:r>
                  <a:rPr lang="en-US" altLang="zh-TW" sz="2400" i="1" baseline="-2500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j</a:t>
                </a:r>
                <a:endParaRPr lang="en-US" altLang="zh-TW" sz="2400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15719" name="Rectangle 7"/>
              <p:cNvSpPr>
                <a:spLocks noChangeArrowheads="1"/>
              </p:cNvSpPr>
              <p:nvPr/>
            </p:nvSpPr>
            <p:spPr bwMode="auto">
              <a:xfrm>
                <a:off x="1884" y="100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o</a:t>
                </a:r>
                <a:r>
                  <a:rPr lang="en-US" altLang="zh-TW" sz="2400" i="1" baseline="-2500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n</a:t>
                </a:r>
                <a:endParaRPr lang="en-US" altLang="zh-TW" sz="2400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115720" name="Oval 8"/>
            <p:cNvSpPr>
              <a:spLocks noChangeArrowheads="1"/>
            </p:cNvSpPr>
            <p:nvPr/>
          </p:nvSpPr>
          <p:spPr bwMode="auto">
            <a:xfrm>
              <a:off x="688" y="3400"/>
              <a:ext cx="192" cy="19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21" name="Oval 9"/>
            <p:cNvSpPr>
              <a:spLocks noChangeArrowheads="1"/>
            </p:cNvSpPr>
            <p:nvPr/>
          </p:nvSpPr>
          <p:spPr bwMode="auto">
            <a:xfrm>
              <a:off x="1312" y="3400"/>
              <a:ext cx="192" cy="19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784" y="3568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1396" y="3568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2100" y="3568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25" name="Oval 13"/>
            <p:cNvSpPr>
              <a:spLocks noChangeArrowheads="1"/>
            </p:cNvSpPr>
            <p:nvPr/>
          </p:nvSpPr>
          <p:spPr bwMode="auto">
            <a:xfrm>
              <a:off x="2020" y="3400"/>
              <a:ext cx="192" cy="19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26" name="Rectangle 14"/>
            <p:cNvSpPr>
              <a:spLocks noChangeArrowheads="1"/>
            </p:cNvSpPr>
            <p:nvPr/>
          </p:nvSpPr>
          <p:spPr bwMode="auto">
            <a:xfrm>
              <a:off x="1528" y="33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5727" name="Oval 15"/>
            <p:cNvSpPr>
              <a:spLocks noChangeArrowheads="1"/>
            </p:cNvSpPr>
            <p:nvPr/>
          </p:nvSpPr>
          <p:spPr bwMode="auto">
            <a:xfrm>
              <a:off x="688" y="16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28" name="Oval 16"/>
            <p:cNvSpPr>
              <a:spLocks noChangeArrowheads="1"/>
            </p:cNvSpPr>
            <p:nvPr/>
          </p:nvSpPr>
          <p:spPr bwMode="auto">
            <a:xfrm>
              <a:off x="1312" y="16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15729" name="Oval 17"/>
            <p:cNvSpPr>
              <a:spLocks noChangeArrowheads="1"/>
            </p:cNvSpPr>
            <p:nvPr/>
          </p:nvSpPr>
          <p:spPr bwMode="auto">
            <a:xfrm>
              <a:off x="2020" y="16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>
              <a:off x="1528" y="15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5731" name="Oval 19"/>
            <p:cNvSpPr>
              <a:spLocks noChangeArrowheads="1"/>
            </p:cNvSpPr>
            <p:nvPr/>
          </p:nvSpPr>
          <p:spPr bwMode="auto">
            <a:xfrm>
              <a:off x="784" y="28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2" name="Oval 20"/>
            <p:cNvSpPr>
              <a:spLocks noChangeArrowheads="1"/>
            </p:cNvSpPr>
            <p:nvPr/>
          </p:nvSpPr>
          <p:spPr bwMode="auto">
            <a:xfrm>
              <a:off x="1312" y="28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5733" name="Oval 21"/>
            <p:cNvSpPr>
              <a:spLocks noChangeArrowheads="1"/>
            </p:cNvSpPr>
            <p:nvPr/>
          </p:nvSpPr>
          <p:spPr bwMode="auto">
            <a:xfrm>
              <a:off x="1924" y="28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149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5735" name="Oval 23"/>
            <p:cNvSpPr>
              <a:spLocks noChangeArrowheads="1"/>
            </p:cNvSpPr>
            <p:nvPr/>
          </p:nvSpPr>
          <p:spPr bwMode="auto">
            <a:xfrm>
              <a:off x="772" y="2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6" name="Oval 24"/>
            <p:cNvSpPr>
              <a:spLocks noChangeArrowheads="1"/>
            </p:cNvSpPr>
            <p:nvPr/>
          </p:nvSpPr>
          <p:spPr bwMode="auto">
            <a:xfrm>
              <a:off x="1312" y="2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5737" name="Oval 25"/>
            <p:cNvSpPr>
              <a:spLocks noChangeArrowheads="1"/>
            </p:cNvSpPr>
            <p:nvPr/>
          </p:nvSpPr>
          <p:spPr bwMode="auto">
            <a:xfrm>
              <a:off x="1876" y="2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8" name="Rectangle 26"/>
            <p:cNvSpPr>
              <a:spLocks noChangeArrowheads="1"/>
            </p:cNvSpPr>
            <p:nvPr/>
          </p:nvSpPr>
          <p:spPr bwMode="auto">
            <a:xfrm>
              <a:off x="1492" y="22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115739" name="Group 27"/>
            <p:cNvGrpSpPr>
              <a:grpSpLocks/>
            </p:cNvGrpSpPr>
            <p:nvPr/>
          </p:nvGrpSpPr>
          <p:grpSpPr bwMode="auto">
            <a:xfrm>
              <a:off x="327" y="1336"/>
              <a:ext cx="1777" cy="336"/>
              <a:chOff x="191" y="1200"/>
              <a:chExt cx="1777" cy="336"/>
            </a:xfrm>
          </p:grpSpPr>
          <p:grpSp>
            <p:nvGrpSpPr>
              <p:cNvPr id="115740" name="Group 28"/>
              <p:cNvGrpSpPr>
                <a:grpSpLocks/>
              </p:cNvGrpSpPr>
              <p:nvPr/>
            </p:nvGrpSpPr>
            <p:grpSpPr bwMode="auto">
              <a:xfrm>
                <a:off x="191" y="1200"/>
                <a:ext cx="1536" cy="336"/>
                <a:chOff x="191" y="1200"/>
                <a:chExt cx="1536" cy="336"/>
              </a:xfrm>
            </p:grpSpPr>
            <p:sp>
              <p:nvSpPr>
                <p:cNvPr id="115741" name="Rectangle 29"/>
                <p:cNvSpPr>
                  <a:spLocks noChangeArrowheads="1"/>
                </p:cNvSpPr>
                <p:nvPr/>
              </p:nvSpPr>
              <p:spPr bwMode="auto">
                <a:xfrm>
                  <a:off x="191" y="124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i="1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altLang="zh-TW" sz="2400" baseline="-25000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1</a:t>
                  </a:r>
                </a:p>
              </p:txBody>
            </p:sp>
            <p:sp>
              <p:nvSpPr>
                <p:cNvPr id="115742" name="Rectangle 30"/>
                <p:cNvSpPr>
                  <a:spLocks noChangeArrowheads="1"/>
                </p:cNvSpPr>
                <p:nvPr/>
              </p:nvSpPr>
              <p:spPr bwMode="auto">
                <a:xfrm>
                  <a:off x="936" y="1200"/>
                  <a:ext cx="24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i="1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altLang="zh-TW" sz="2400" i="1" baseline="-25000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j</a:t>
                  </a:r>
                  <a:endParaRPr lang="en-US" altLang="zh-TW" sz="2400" baseline="-25000">
                    <a:solidFill>
                      <a:srgbClr val="3333CC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115743" name="Rectangle 31"/>
                <p:cNvSpPr>
                  <a:spLocks noChangeArrowheads="1"/>
                </p:cNvSpPr>
                <p:nvPr/>
              </p:nvSpPr>
              <p:spPr bwMode="auto">
                <a:xfrm>
                  <a:off x="1451" y="124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i="1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altLang="zh-TW" sz="2400" i="1" baseline="-25000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n</a:t>
                  </a:r>
                  <a:endParaRPr lang="en-US" altLang="zh-TW" sz="2400" baseline="-25000">
                    <a:solidFill>
                      <a:srgbClr val="3333CC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p:grpSp>
          <p:sp>
            <p:nvSpPr>
              <p:cNvPr id="115744" name="Line 32"/>
              <p:cNvSpPr>
                <a:spLocks noChangeShapeType="1"/>
              </p:cNvSpPr>
              <p:nvPr/>
            </p:nvSpPr>
            <p:spPr bwMode="auto">
              <a:xfrm>
                <a:off x="648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745" name="Line 33"/>
              <p:cNvSpPr>
                <a:spLocks noChangeShapeType="1"/>
              </p:cNvSpPr>
              <p:nvPr/>
            </p:nvSpPr>
            <p:spPr bwMode="auto">
              <a:xfrm>
                <a:off x="1260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746" name="Line 34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747" name="Line 35"/>
              <p:cNvSpPr>
                <a:spLocks noChangeShapeType="1"/>
              </p:cNvSpPr>
              <p:nvPr/>
            </p:nvSpPr>
            <p:spPr bwMode="auto">
              <a:xfrm>
                <a:off x="431" y="148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748" name="Line 36"/>
              <p:cNvSpPr>
                <a:spLocks noChangeShapeType="1"/>
              </p:cNvSpPr>
              <p:nvPr/>
            </p:nvSpPr>
            <p:spPr bwMode="auto">
              <a:xfrm>
                <a:off x="1020" y="148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749" name="Line 37"/>
              <p:cNvSpPr>
                <a:spLocks noChangeShapeType="1"/>
              </p:cNvSpPr>
              <p:nvPr/>
            </p:nvSpPr>
            <p:spPr bwMode="auto">
              <a:xfrm>
                <a:off x="1751" y="148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115750" name="Group 38"/>
            <p:cNvGrpSpPr>
              <a:grpSpLocks/>
            </p:cNvGrpSpPr>
            <p:nvPr/>
          </p:nvGrpSpPr>
          <p:grpSpPr bwMode="auto">
            <a:xfrm>
              <a:off x="784" y="1816"/>
              <a:ext cx="1332" cy="576"/>
              <a:chOff x="648" y="1680"/>
              <a:chExt cx="1332" cy="576"/>
            </a:xfrm>
          </p:grpSpPr>
          <p:sp>
            <p:nvSpPr>
              <p:cNvPr id="115751" name="Line 39"/>
              <p:cNvSpPr>
                <a:spLocks noChangeShapeType="1"/>
              </p:cNvSpPr>
              <p:nvPr/>
            </p:nvSpPr>
            <p:spPr bwMode="auto">
              <a:xfrm>
                <a:off x="648" y="1680"/>
                <a:ext cx="84" cy="528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752" name="Line 40"/>
              <p:cNvSpPr>
                <a:spLocks noChangeShapeType="1"/>
              </p:cNvSpPr>
              <p:nvPr/>
            </p:nvSpPr>
            <p:spPr bwMode="auto">
              <a:xfrm flipH="1">
                <a:off x="828" y="1680"/>
                <a:ext cx="1104" cy="576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753" name="Line 41"/>
              <p:cNvSpPr>
                <a:spLocks noChangeShapeType="1"/>
              </p:cNvSpPr>
              <p:nvPr/>
            </p:nvSpPr>
            <p:spPr bwMode="auto">
              <a:xfrm>
                <a:off x="684" y="1680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754" name="Line 42"/>
              <p:cNvSpPr>
                <a:spLocks noChangeShapeType="1"/>
              </p:cNvSpPr>
              <p:nvPr/>
            </p:nvSpPr>
            <p:spPr bwMode="auto">
              <a:xfrm flipH="1">
                <a:off x="1308" y="1728"/>
                <a:ext cx="576" cy="48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5755" name="Line 43"/>
              <p:cNvSpPr>
                <a:spLocks noChangeShapeType="1"/>
              </p:cNvSpPr>
              <p:nvPr/>
            </p:nvSpPr>
            <p:spPr bwMode="auto">
              <a:xfrm flipH="1">
                <a:off x="1884" y="1680"/>
                <a:ext cx="96" cy="528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15756" name="Group 44"/>
              <p:cNvGrpSpPr>
                <a:grpSpLocks/>
              </p:cNvGrpSpPr>
              <p:nvPr/>
            </p:nvGrpSpPr>
            <p:grpSpPr bwMode="auto">
              <a:xfrm>
                <a:off x="780" y="1680"/>
                <a:ext cx="1008" cy="528"/>
                <a:chOff x="780" y="1680"/>
                <a:chExt cx="1008" cy="528"/>
              </a:xfrm>
            </p:grpSpPr>
            <p:sp>
              <p:nvSpPr>
                <p:cNvPr id="11575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780" y="1680"/>
                  <a:ext cx="444" cy="5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1575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260" y="1680"/>
                  <a:ext cx="0" cy="5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15759" name="Line 47"/>
                <p:cNvSpPr>
                  <a:spLocks noChangeShapeType="1"/>
                </p:cNvSpPr>
                <p:nvPr/>
              </p:nvSpPr>
              <p:spPr bwMode="auto">
                <a:xfrm>
                  <a:off x="1308" y="1680"/>
                  <a:ext cx="480" cy="5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115760" name="Line 48"/>
              <p:cNvSpPr>
                <a:spLocks noChangeShapeType="1"/>
              </p:cNvSpPr>
              <p:nvPr/>
            </p:nvSpPr>
            <p:spPr bwMode="auto">
              <a:xfrm>
                <a:off x="732" y="1680"/>
                <a:ext cx="1008" cy="576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15761" name="Rectangle 49"/>
            <p:cNvSpPr>
              <a:spLocks noChangeArrowheads="1"/>
            </p:cNvSpPr>
            <p:nvPr/>
          </p:nvSpPr>
          <p:spPr bwMode="auto">
            <a:xfrm>
              <a:off x="904" y="15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5762" name="Rectangle 50"/>
            <p:cNvSpPr>
              <a:spLocks noChangeArrowheads="1"/>
            </p:cNvSpPr>
            <p:nvPr/>
          </p:nvSpPr>
          <p:spPr bwMode="auto">
            <a:xfrm>
              <a:off x="952" y="22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5763" name="Rectangle 51"/>
            <p:cNvSpPr>
              <a:spLocks noChangeArrowheads="1"/>
            </p:cNvSpPr>
            <p:nvPr/>
          </p:nvSpPr>
          <p:spPr bwMode="auto">
            <a:xfrm>
              <a:off x="95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5764" name="Rectangle 52"/>
            <p:cNvSpPr>
              <a:spLocks noChangeArrowheads="1"/>
            </p:cNvSpPr>
            <p:nvPr/>
          </p:nvSpPr>
          <p:spPr bwMode="auto">
            <a:xfrm>
              <a:off x="916" y="33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115765" name="Group 53"/>
            <p:cNvGrpSpPr>
              <a:grpSpLocks/>
            </p:cNvGrpSpPr>
            <p:nvPr/>
          </p:nvGrpSpPr>
          <p:grpSpPr bwMode="auto">
            <a:xfrm>
              <a:off x="664" y="3784"/>
              <a:ext cx="1645" cy="288"/>
              <a:chOff x="528" y="3648"/>
              <a:chExt cx="1645" cy="288"/>
            </a:xfrm>
          </p:grpSpPr>
          <p:sp>
            <p:nvSpPr>
              <p:cNvPr id="115766" name="Rectangle 54"/>
              <p:cNvSpPr>
                <a:spLocks noChangeArrowheads="1"/>
              </p:cNvSpPr>
              <p:nvPr/>
            </p:nvSpPr>
            <p:spPr bwMode="auto">
              <a:xfrm>
                <a:off x="528" y="364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4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15767" name="Rectangle 55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3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4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m</a:t>
                </a:r>
              </a:p>
            </p:txBody>
          </p:sp>
          <p:sp>
            <p:nvSpPr>
              <p:cNvPr id="115768" name="Rectangle 56"/>
              <p:cNvSpPr>
                <a:spLocks noChangeArrowheads="1"/>
              </p:cNvSpPr>
              <p:nvPr/>
            </p:nvSpPr>
            <p:spPr bwMode="auto">
              <a:xfrm>
                <a:off x="1056" y="3648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solidFill>
                      <a:srgbClr val="000000"/>
                    </a:solidFill>
                    <a:latin typeface="Times New Roman" pitchFamily="18" charset="0"/>
                  </a:rPr>
                  <a:t>.  .  .</a:t>
                </a:r>
              </a:p>
            </p:txBody>
          </p:sp>
        </p:grpSp>
      </p:grpSp>
      <p:grpSp>
        <p:nvGrpSpPr>
          <p:cNvPr id="115769" name="Group 57"/>
          <p:cNvGrpSpPr>
            <a:grpSpLocks/>
          </p:cNvGrpSpPr>
          <p:nvPr/>
        </p:nvGrpSpPr>
        <p:grpSpPr bwMode="auto">
          <a:xfrm>
            <a:off x="3448050" y="908050"/>
            <a:ext cx="4724400" cy="839788"/>
            <a:chOff x="1920" y="240"/>
            <a:chExt cx="2976" cy="529"/>
          </a:xfrm>
        </p:grpSpPr>
        <p:sp>
          <p:nvSpPr>
            <p:cNvPr id="115770" name="AutoShape 58"/>
            <p:cNvSpPr>
              <a:spLocks noChangeArrowheads="1"/>
            </p:cNvSpPr>
            <p:nvPr/>
          </p:nvSpPr>
          <p:spPr bwMode="auto">
            <a:xfrm>
              <a:off x="1920" y="240"/>
              <a:ext cx="2976" cy="528"/>
            </a:xfrm>
            <a:prstGeom prst="wedgeRoundRectCallout">
              <a:avLst>
                <a:gd name="adj1" fmla="val -68884"/>
                <a:gd name="adj2" fmla="val 193940"/>
                <a:gd name="adj3" fmla="val 1666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id-ID" altLang="id-ID" sz="2400">
                <a:latin typeface="Times New Roman" pitchFamily="18" charset="0"/>
              </a:endParaRPr>
            </a:p>
          </p:txBody>
        </p:sp>
        <p:graphicFrame>
          <p:nvGraphicFramePr>
            <p:cNvPr id="115771" name="Object 59"/>
            <p:cNvGraphicFramePr>
              <a:graphicFrameLocks noChangeAspect="1"/>
            </p:cNvGraphicFramePr>
            <p:nvPr/>
          </p:nvGraphicFramePr>
          <p:xfrm>
            <a:off x="1973" y="240"/>
            <a:ext cx="2782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5" name="Equation" r:id="rId3" imgW="2476440" imgH="469800" progId="Equation.DSMT4">
                    <p:embed/>
                  </p:oleObj>
                </mc:Choice>
                <mc:Fallback>
                  <p:oleObj name="Equation" r:id="rId3" imgW="24764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40"/>
                          <a:ext cx="2782" cy="52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72" name="Object 60"/>
          <p:cNvGraphicFramePr>
            <a:graphicFrameLocks noChangeAspect="1"/>
          </p:cNvGraphicFramePr>
          <p:nvPr/>
        </p:nvGraphicFramePr>
        <p:xfrm>
          <a:off x="4178300" y="2882900"/>
          <a:ext cx="1981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方程式" r:id="rId5" imgW="1218960" imgH="444240" progId="Equation.3">
                  <p:embed/>
                </p:oleObj>
              </mc:Choice>
              <mc:Fallback>
                <p:oleObj name="方程式" r:id="rId5" imgW="1218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882900"/>
                        <a:ext cx="1981200" cy="7207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4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5400"/>
              <a:t>Back Propagation</a:t>
            </a: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755650" y="2133600"/>
            <a:ext cx="3146425" cy="4648200"/>
            <a:chOff x="327" y="1144"/>
            <a:chExt cx="1982" cy="2928"/>
          </a:xfrm>
        </p:grpSpPr>
        <p:grpSp>
          <p:nvGrpSpPr>
            <p:cNvPr id="116740" name="Group 4"/>
            <p:cNvGrpSpPr>
              <a:grpSpLocks/>
            </p:cNvGrpSpPr>
            <p:nvPr/>
          </p:nvGrpSpPr>
          <p:grpSpPr bwMode="auto">
            <a:xfrm>
              <a:off x="688" y="1144"/>
              <a:ext cx="1608" cy="288"/>
              <a:chOff x="552" y="1008"/>
              <a:chExt cx="1608" cy="288"/>
            </a:xfrm>
          </p:grpSpPr>
          <p:sp>
            <p:nvSpPr>
              <p:cNvPr id="116741" name="Rectangle 5"/>
              <p:cNvSpPr>
                <a:spLocks noChangeArrowheads="1"/>
              </p:cNvSpPr>
              <p:nvPr/>
            </p:nvSpPr>
            <p:spPr bwMode="auto">
              <a:xfrm>
                <a:off x="552" y="100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o</a:t>
                </a:r>
                <a:r>
                  <a:rPr lang="en-US" altLang="zh-TW" sz="2400" baseline="-2500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16742" name="Rectangle 6"/>
              <p:cNvSpPr>
                <a:spLocks noChangeArrowheads="1"/>
              </p:cNvSpPr>
              <p:nvPr/>
            </p:nvSpPr>
            <p:spPr bwMode="auto">
              <a:xfrm>
                <a:off x="1176" y="1008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o</a:t>
                </a:r>
                <a:r>
                  <a:rPr lang="en-US" altLang="zh-TW" sz="2400" i="1" baseline="-2500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j</a:t>
                </a:r>
                <a:endParaRPr lang="en-US" altLang="zh-TW" sz="2400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16743" name="Rectangle 7"/>
              <p:cNvSpPr>
                <a:spLocks noChangeArrowheads="1"/>
              </p:cNvSpPr>
              <p:nvPr/>
            </p:nvSpPr>
            <p:spPr bwMode="auto">
              <a:xfrm>
                <a:off x="1884" y="100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o</a:t>
                </a:r>
                <a:r>
                  <a:rPr lang="en-US" altLang="zh-TW" sz="2400" i="1" baseline="-2500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n</a:t>
                </a:r>
                <a:endParaRPr lang="en-US" altLang="zh-TW" sz="2400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116744" name="Oval 8"/>
            <p:cNvSpPr>
              <a:spLocks noChangeArrowheads="1"/>
            </p:cNvSpPr>
            <p:nvPr/>
          </p:nvSpPr>
          <p:spPr bwMode="auto">
            <a:xfrm>
              <a:off x="688" y="3400"/>
              <a:ext cx="192" cy="19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1312" y="3400"/>
              <a:ext cx="192" cy="19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784" y="3568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>
              <a:off x="1396" y="3568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48" name="Line 12"/>
            <p:cNvSpPr>
              <a:spLocks noChangeShapeType="1"/>
            </p:cNvSpPr>
            <p:nvPr/>
          </p:nvSpPr>
          <p:spPr bwMode="auto">
            <a:xfrm>
              <a:off x="2100" y="3568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2020" y="3400"/>
              <a:ext cx="192" cy="19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50" name="Rectangle 14"/>
            <p:cNvSpPr>
              <a:spLocks noChangeArrowheads="1"/>
            </p:cNvSpPr>
            <p:nvPr/>
          </p:nvSpPr>
          <p:spPr bwMode="auto">
            <a:xfrm>
              <a:off x="1528" y="33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6751" name="Oval 15"/>
            <p:cNvSpPr>
              <a:spLocks noChangeArrowheads="1"/>
            </p:cNvSpPr>
            <p:nvPr/>
          </p:nvSpPr>
          <p:spPr bwMode="auto">
            <a:xfrm>
              <a:off x="688" y="16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312" y="16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16753" name="Oval 17"/>
            <p:cNvSpPr>
              <a:spLocks noChangeArrowheads="1"/>
            </p:cNvSpPr>
            <p:nvPr/>
          </p:nvSpPr>
          <p:spPr bwMode="auto">
            <a:xfrm>
              <a:off x="2020" y="163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1528" y="15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6755" name="Oval 19"/>
            <p:cNvSpPr>
              <a:spLocks noChangeArrowheads="1"/>
            </p:cNvSpPr>
            <p:nvPr/>
          </p:nvSpPr>
          <p:spPr bwMode="auto">
            <a:xfrm>
              <a:off x="784" y="28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56" name="Oval 20"/>
            <p:cNvSpPr>
              <a:spLocks noChangeArrowheads="1"/>
            </p:cNvSpPr>
            <p:nvPr/>
          </p:nvSpPr>
          <p:spPr bwMode="auto">
            <a:xfrm>
              <a:off x="1312" y="28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757" name="Oval 21"/>
            <p:cNvSpPr>
              <a:spLocks noChangeArrowheads="1"/>
            </p:cNvSpPr>
            <p:nvPr/>
          </p:nvSpPr>
          <p:spPr bwMode="auto">
            <a:xfrm>
              <a:off x="1924" y="28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58" name="Rectangle 22"/>
            <p:cNvSpPr>
              <a:spLocks noChangeArrowheads="1"/>
            </p:cNvSpPr>
            <p:nvPr/>
          </p:nvSpPr>
          <p:spPr bwMode="auto">
            <a:xfrm>
              <a:off x="149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6759" name="Oval 23"/>
            <p:cNvSpPr>
              <a:spLocks noChangeArrowheads="1"/>
            </p:cNvSpPr>
            <p:nvPr/>
          </p:nvSpPr>
          <p:spPr bwMode="auto">
            <a:xfrm>
              <a:off x="772" y="2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60" name="Oval 24"/>
            <p:cNvSpPr>
              <a:spLocks noChangeArrowheads="1"/>
            </p:cNvSpPr>
            <p:nvPr/>
          </p:nvSpPr>
          <p:spPr bwMode="auto">
            <a:xfrm>
              <a:off x="1312" y="2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6761" name="Oval 25"/>
            <p:cNvSpPr>
              <a:spLocks noChangeArrowheads="1"/>
            </p:cNvSpPr>
            <p:nvPr/>
          </p:nvSpPr>
          <p:spPr bwMode="auto">
            <a:xfrm>
              <a:off x="1876" y="2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62" name="Rectangle 26"/>
            <p:cNvSpPr>
              <a:spLocks noChangeArrowheads="1"/>
            </p:cNvSpPr>
            <p:nvPr/>
          </p:nvSpPr>
          <p:spPr bwMode="auto">
            <a:xfrm>
              <a:off x="1492" y="22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116763" name="Group 27"/>
            <p:cNvGrpSpPr>
              <a:grpSpLocks/>
            </p:cNvGrpSpPr>
            <p:nvPr/>
          </p:nvGrpSpPr>
          <p:grpSpPr bwMode="auto">
            <a:xfrm>
              <a:off x="327" y="1336"/>
              <a:ext cx="1777" cy="336"/>
              <a:chOff x="191" y="1200"/>
              <a:chExt cx="1777" cy="336"/>
            </a:xfrm>
          </p:grpSpPr>
          <p:grpSp>
            <p:nvGrpSpPr>
              <p:cNvPr id="116764" name="Group 28"/>
              <p:cNvGrpSpPr>
                <a:grpSpLocks/>
              </p:cNvGrpSpPr>
              <p:nvPr/>
            </p:nvGrpSpPr>
            <p:grpSpPr bwMode="auto">
              <a:xfrm>
                <a:off x="191" y="1200"/>
                <a:ext cx="1536" cy="336"/>
                <a:chOff x="191" y="1200"/>
                <a:chExt cx="1536" cy="336"/>
              </a:xfrm>
            </p:grpSpPr>
            <p:sp>
              <p:nvSpPr>
                <p:cNvPr id="116765" name="Rectangle 29"/>
                <p:cNvSpPr>
                  <a:spLocks noChangeArrowheads="1"/>
                </p:cNvSpPr>
                <p:nvPr/>
              </p:nvSpPr>
              <p:spPr bwMode="auto">
                <a:xfrm>
                  <a:off x="191" y="124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i="1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altLang="zh-TW" sz="2400" baseline="-25000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1</a:t>
                  </a:r>
                </a:p>
              </p:txBody>
            </p:sp>
            <p:sp>
              <p:nvSpPr>
                <p:cNvPr id="116766" name="Rectangle 30"/>
                <p:cNvSpPr>
                  <a:spLocks noChangeArrowheads="1"/>
                </p:cNvSpPr>
                <p:nvPr/>
              </p:nvSpPr>
              <p:spPr bwMode="auto">
                <a:xfrm>
                  <a:off x="936" y="1200"/>
                  <a:ext cx="24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i="1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altLang="zh-TW" sz="2400" i="1" baseline="-25000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j</a:t>
                  </a:r>
                  <a:endParaRPr lang="en-US" altLang="zh-TW" sz="2400" baseline="-25000">
                    <a:solidFill>
                      <a:srgbClr val="3333CC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116767" name="Rectangle 31"/>
                <p:cNvSpPr>
                  <a:spLocks noChangeArrowheads="1"/>
                </p:cNvSpPr>
                <p:nvPr/>
              </p:nvSpPr>
              <p:spPr bwMode="auto">
                <a:xfrm>
                  <a:off x="1451" y="124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i="1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altLang="zh-TW" sz="2400" i="1" baseline="-25000">
                      <a:solidFill>
                        <a:srgbClr val="3333CC"/>
                      </a:solidFill>
                      <a:latin typeface="Times New Roman" pitchFamily="18" charset="0"/>
                      <a:sym typeface="Symbol" pitchFamily="18" charset="2"/>
                    </a:rPr>
                    <a:t>n</a:t>
                  </a:r>
                  <a:endParaRPr lang="en-US" altLang="zh-TW" sz="2400" baseline="-25000">
                    <a:solidFill>
                      <a:srgbClr val="3333CC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p:grpSp>
          <p:sp>
            <p:nvSpPr>
              <p:cNvPr id="116768" name="Line 32"/>
              <p:cNvSpPr>
                <a:spLocks noChangeShapeType="1"/>
              </p:cNvSpPr>
              <p:nvPr/>
            </p:nvSpPr>
            <p:spPr bwMode="auto">
              <a:xfrm>
                <a:off x="648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769" name="Line 33"/>
              <p:cNvSpPr>
                <a:spLocks noChangeShapeType="1"/>
              </p:cNvSpPr>
              <p:nvPr/>
            </p:nvSpPr>
            <p:spPr bwMode="auto">
              <a:xfrm>
                <a:off x="1260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770" name="Line 34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771" name="Line 35"/>
              <p:cNvSpPr>
                <a:spLocks noChangeShapeType="1"/>
              </p:cNvSpPr>
              <p:nvPr/>
            </p:nvSpPr>
            <p:spPr bwMode="auto">
              <a:xfrm>
                <a:off x="431" y="148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772" name="Line 36"/>
              <p:cNvSpPr>
                <a:spLocks noChangeShapeType="1"/>
              </p:cNvSpPr>
              <p:nvPr/>
            </p:nvSpPr>
            <p:spPr bwMode="auto">
              <a:xfrm>
                <a:off x="1020" y="148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773" name="Line 37"/>
              <p:cNvSpPr>
                <a:spLocks noChangeShapeType="1"/>
              </p:cNvSpPr>
              <p:nvPr/>
            </p:nvSpPr>
            <p:spPr bwMode="auto">
              <a:xfrm>
                <a:off x="1751" y="148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116774" name="Group 38"/>
            <p:cNvGrpSpPr>
              <a:grpSpLocks/>
            </p:cNvGrpSpPr>
            <p:nvPr/>
          </p:nvGrpSpPr>
          <p:grpSpPr bwMode="auto">
            <a:xfrm>
              <a:off x="784" y="1816"/>
              <a:ext cx="1332" cy="576"/>
              <a:chOff x="648" y="1680"/>
              <a:chExt cx="1332" cy="576"/>
            </a:xfrm>
          </p:grpSpPr>
          <p:sp>
            <p:nvSpPr>
              <p:cNvPr id="116775" name="Line 39"/>
              <p:cNvSpPr>
                <a:spLocks noChangeShapeType="1"/>
              </p:cNvSpPr>
              <p:nvPr/>
            </p:nvSpPr>
            <p:spPr bwMode="auto">
              <a:xfrm>
                <a:off x="648" y="1680"/>
                <a:ext cx="84" cy="528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776" name="Line 40"/>
              <p:cNvSpPr>
                <a:spLocks noChangeShapeType="1"/>
              </p:cNvSpPr>
              <p:nvPr/>
            </p:nvSpPr>
            <p:spPr bwMode="auto">
              <a:xfrm flipH="1">
                <a:off x="828" y="1680"/>
                <a:ext cx="1104" cy="576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777" name="Line 41"/>
              <p:cNvSpPr>
                <a:spLocks noChangeShapeType="1"/>
              </p:cNvSpPr>
              <p:nvPr/>
            </p:nvSpPr>
            <p:spPr bwMode="auto">
              <a:xfrm>
                <a:off x="684" y="1680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778" name="Line 42"/>
              <p:cNvSpPr>
                <a:spLocks noChangeShapeType="1"/>
              </p:cNvSpPr>
              <p:nvPr/>
            </p:nvSpPr>
            <p:spPr bwMode="auto">
              <a:xfrm flipH="1">
                <a:off x="1308" y="1728"/>
                <a:ext cx="576" cy="48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6779" name="Line 43"/>
              <p:cNvSpPr>
                <a:spLocks noChangeShapeType="1"/>
              </p:cNvSpPr>
              <p:nvPr/>
            </p:nvSpPr>
            <p:spPr bwMode="auto">
              <a:xfrm flipH="1">
                <a:off x="1884" y="1680"/>
                <a:ext cx="96" cy="528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16780" name="Group 44"/>
              <p:cNvGrpSpPr>
                <a:grpSpLocks/>
              </p:cNvGrpSpPr>
              <p:nvPr/>
            </p:nvGrpSpPr>
            <p:grpSpPr bwMode="auto">
              <a:xfrm>
                <a:off x="780" y="1680"/>
                <a:ext cx="1008" cy="528"/>
                <a:chOff x="780" y="1680"/>
                <a:chExt cx="1008" cy="528"/>
              </a:xfrm>
            </p:grpSpPr>
            <p:sp>
              <p:nvSpPr>
                <p:cNvPr id="11678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780" y="1680"/>
                  <a:ext cx="444" cy="5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1678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260" y="1680"/>
                  <a:ext cx="0" cy="5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16783" name="Line 47"/>
                <p:cNvSpPr>
                  <a:spLocks noChangeShapeType="1"/>
                </p:cNvSpPr>
                <p:nvPr/>
              </p:nvSpPr>
              <p:spPr bwMode="auto">
                <a:xfrm>
                  <a:off x="1308" y="1680"/>
                  <a:ext cx="480" cy="5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116784" name="Line 48"/>
              <p:cNvSpPr>
                <a:spLocks noChangeShapeType="1"/>
              </p:cNvSpPr>
              <p:nvPr/>
            </p:nvSpPr>
            <p:spPr bwMode="auto">
              <a:xfrm>
                <a:off x="732" y="1680"/>
                <a:ext cx="1008" cy="576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16785" name="Rectangle 49"/>
            <p:cNvSpPr>
              <a:spLocks noChangeArrowheads="1"/>
            </p:cNvSpPr>
            <p:nvPr/>
          </p:nvSpPr>
          <p:spPr bwMode="auto">
            <a:xfrm>
              <a:off x="904" y="157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6786" name="Rectangle 50"/>
            <p:cNvSpPr>
              <a:spLocks noChangeArrowheads="1"/>
            </p:cNvSpPr>
            <p:nvPr/>
          </p:nvSpPr>
          <p:spPr bwMode="auto">
            <a:xfrm>
              <a:off x="952" y="2286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6787" name="Rectangle 51"/>
            <p:cNvSpPr>
              <a:spLocks noChangeArrowheads="1"/>
            </p:cNvSpPr>
            <p:nvPr/>
          </p:nvSpPr>
          <p:spPr bwMode="auto">
            <a:xfrm>
              <a:off x="95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sp>
          <p:nvSpPr>
            <p:cNvPr id="116788" name="Rectangle 52"/>
            <p:cNvSpPr>
              <a:spLocks noChangeArrowheads="1"/>
            </p:cNvSpPr>
            <p:nvPr/>
          </p:nvSpPr>
          <p:spPr bwMode="auto">
            <a:xfrm>
              <a:off x="916" y="330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.  .  .</a:t>
              </a:r>
            </a:p>
          </p:txBody>
        </p:sp>
        <p:grpSp>
          <p:nvGrpSpPr>
            <p:cNvPr id="116789" name="Group 53"/>
            <p:cNvGrpSpPr>
              <a:grpSpLocks/>
            </p:cNvGrpSpPr>
            <p:nvPr/>
          </p:nvGrpSpPr>
          <p:grpSpPr bwMode="auto">
            <a:xfrm>
              <a:off x="664" y="3784"/>
              <a:ext cx="1645" cy="288"/>
              <a:chOff x="528" y="3648"/>
              <a:chExt cx="1645" cy="288"/>
            </a:xfrm>
          </p:grpSpPr>
          <p:sp>
            <p:nvSpPr>
              <p:cNvPr id="116790" name="Rectangle 54"/>
              <p:cNvSpPr>
                <a:spLocks noChangeArrowheads="1"/>
              </p:cNvSpPr>
              <p:nvPr/>
            </p:nvSpPr>
            <p:spPr bwMode="auto">
              <a:xfrm>
                <a:off x="528" y="364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4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16791" name="Rectangle 55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3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4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m</a:t>
                </a:r>
              </a:p>
            </p:txBody>
          </p:sp>
          <p:sp>
            <p:nvSpPr>
              <p:cNvPr id="116792" name="Rectangle 56"/>
              <p:cNvSpPr>
                <a:spLocks noChangeArrowheads="1"/>
              </p:cNvSpPr>
              <p:nvPr/>
            </p:nvSpPr>
            <p:spPr bwMode="auto">
              <a:xfrm>
                <a:off x="1056" y="3648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solidFill>
                      <a:srgbClr val="000000"/>
                    </a:solidFill>
                    <a:latin typeface="Times New Roman" pitchFamily="18" charset="0"/>
                  </a:rPr>
                  <a:t>.  .  .</a:t>
                </a:r>
              </a:p>
            </p:txBody>
          </p:sp>
        </p:grpSp>
      </p:grpSp>
      <p:grpSp>
        <p:nvGrpSpPr>
          <p:cNvPr id="116793" name="Group 57"/>
          <p:cNvGrpSpPr>
            <a:grpSpLocks/>
          </p:cNvGrpSpPr>
          <p:nvPr/>
        </p:nvGrpSpPr>
        <p:grpSpPr bwMode="auto">
          <a:xfrm>
            <a:off x="3448050" y="908050"/>
            <a:ext cx="4724400" cy="839788"/>
            <a:chOff x="1920" y="240"/>
            <a:chExt cx="2976" cy="529"/>
          </a:xfrm>
        </p:grpSpPr>
        <p:sp>
          <p:nvSpPr>
            <p:cNvPr id="116794" name="AutoShape 58"/>
            <p:cNvSpPr>
              <a:spLocks noChangeArrowheads="1"/>
            </p:cNvSpPr>
            <p:nvPr/>
          </p:nvSpPr>
          <p:spPr bwMode="auto">
            <a:xfrm>
              <a:off x="1920" y="240"/>
              <a:ext cx="2976" cy="528"/>
            </a:xfrm>
            <a:prstGeom prst="wedgeRoundRectCallout">
              <a:avLst>
                <a:gd name="adj1" fmla="val -68884"/>
                <a:gd name="adj2" fmla="val 193940"/>
                <a:gd name="adj3" fmla="val 1666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id-ID" altLang="id-ID" sz="2400">
                <a:latin typeface="Times New Roman" pitchFamily="18" charset="0"/>
              </a:endParaRPr>
            </a:p>
          </p:txBody>
        </p:sp>
        <p:graphicFrame>
          <p:nvGraphicFramePr>
            <p:cNvPr id="116795" name="Object 59"/>
            <p:cNvGraphicFramePr>
              <a:graphicFrameLocks noChangeAspect="1"/>
            </p:cNvGraphicFramePr>
            <p:nvPr/>
          </p:nvGraphicFramePr>
          <p:xfrm>
            <a:off x="1973" y="240"/>
            <a:ext cx="2782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9" name="Equation" r:id="rId3" imgW="2476440" imgH="469800" progId="Equation.DSMT4">
                    <p:embed/>
                  </p:oleObj>
                </mc:Choice>
                <mc:Fallback>
                  <p:oleObj name="Equation" r:id="rId3" imgW="24764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40"/>
                          <a:ext cx="2782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96" name="Object 60"/>
          <p:cNvGraphicFramePr>
            <a:graphicFrameLocks noChangeAspect="1"/>
          </p:cNvGraphicFramePr>
          <p:nvPr/>
        </p:nvGraphicFramePr>
        <p:xfrm>
          <a:off x="4178300" y="2882900"/>
          <a:ext cx="1981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0" name="方程式" r:id="rId5" imgW="1218960" imgH="444240" progId="Equation.3">
                  <p:embed/>
                </p:oleObj>
              </mc:Choice>
              <mc:Fallback>
                <p:oleObj name="方程式" r:id="rId5" imgW="1218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882900"/>
                        <a:ext cx="1981200" cy="7207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97" name="Group 61"/>
          <p:cNvGrpSpPr>
            <a:grpSpLocks/>
          </p:cNvGrpSpPr>
          <p:nvPr/>
        </p:nvGrpSpPr>
        <p:grpSpPr bwMode="auto">
          <a:xfrm>
            <a:off x="1506538" y="3213100"/>
            <a:ext cx="2057400" cy="838200"/>
            <a:chOff x="948" y="2001"/>
            <a:chExt cx="1296" cy="528"/>
          </a:xfrm>
        </p:grpSpPr>
        <p:sp>
          <p:nvSpPr>
            <p:cNvPr id="116798" name="Line 62"/>
            <p:cNvSpPr>
              <a:spLocks noChangeShapeType="1"/>
            </p:cNvSpPr>
            <p:nvPr/>
          </p:nvSpPr>
          <p:spPr bwMode="auto">
            <a:xfrm>
              <a:off x="948" y="2001"/>
              <a:ext cx="528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99" name="Line 63"/>
            <p:cNvSpPr>
              <a:spLocks noChangeShapeType="1"/>
            </p:cNvSpPr>
            <p:nvPr/>
          </p:nvSpPr>
          <p:spPr bwMode="auto">
            <a:xfrm>
              <a:off x="1572" y="2049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800" name="Line 64"/>
            <p:cNvSpPr>
              <a:spLocks noChangeShapeType="1"/>
            </p:cNvSpPr>
            <p:nvPr/>
          </p:nvSpPr>
          <p:spPr bwMode="auto">
            <a:xfrm flipH="1">
              <a:off x="1620" y="2001"/>
              <a:ext cx="624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116801" name="Group 65"/>
          <p:cNvGrpSpPr>
            <a:grpSpLocks/>
          </p:cNvGrpSpPr>
          <p:nvPr/>
        </p:nvGrpSpPr>
        <p:grpSpPr bwMode="auto">
          <a:xfrm>
            <a:off x="4400550" y="5614988"/>
            <a:ext cx="4419600" cy="838200"/>
            <a:chOff x="2496" y="3216"/>
            <a:chExt cx="2784" cy="528"/>
          </a:xfrm>
        </p:grpSpPr>
        <p:sp>
          <p:nvSpPr>
            <p:cNvPr id="116802" name="AutoShape 66"/>
            <p:cNvSpPr>
              <a:spLocks noChangeArrowheads="1"/>
            </p:cNvSpPr>
            <p:nvPr/>
          </p:nvSpPr>
          <p:spPr bwMode="auto">
            <a:xfrm>
              <a:off x="2496" y="3216"/>
              <a:ext cx="2784" cy="528"/>
            </a:xfrm>
            <a:prstGeom prst="wedgeRoundRectCallout">
              <a:avLst>
                <a:gd name="adj1" fmla="val -90875"/>
                <a:gd name="adj2" fmla="val -206060"/>
                <a:gd name="adj3" fmla="val 16667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id-ID" altLang="id-ID" sz="2400">
                <a:latin typeface="Times New Roman" pitchFamily="18" charset="0"/>
              </a:endParaRPr>
            </a:p>
          </p:txBody>
        </p:sp>
        <p:graphicFrame>
          <p:nvGraphicFramePr>
            <p:cNvPr id="116803" name="Object 67"/>
            <p:cNvGraphicFramePr>
              <a:graphicFrameLocks noChangeAspect="1"/>
            </p:cNvGraphicFramePr>
            <p:nvPr/>
          </p:nvGraphicFramePr>
          <p:xfrm>
            <a:off x="2597" y="3216"/>
            <a:ext cx="2597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1" name="Equation" r:id="rId7" imgW="2311200" imgH="457200" progId="Equation.DSMT4">
                    <p:embed/>
                  </p:oleObj>
                </mc:Choice>
                <mc:Fallback>
                  <p:oleObj name="Equation" r:id="rId7" imgW="23112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3216"/>
                          <a:ext cx="2597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804" name="Object 68"/>
          <p:cNvGraphicFramePr>
            <a:graphicFrameLocks noChangeAspect="1"/>
          </p:cNvGraphicFramePr>
          <p:nvPr/>
        </p:nvGraphicFramePr>
        <p:xfrm>
          <a:off x="4175125" y="4005263"/>
          <a:ext cx="1981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2" name="方程式" r:id="rId9" imgW="1218960" imgH="444240" progId="Equation.3">
                  <p:embed/>
                </p:oleObj>
              </mc:Choice>
              <mc:Fallback>
                <p:oleObj name="方程式" r:id="rId9" imgW="1218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4005263"/>
                        <a:ext cx="1981200" cy="720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805" name="Group 69"/>
          <p:cNvGrpSpPr>
            <a:grpSpLocks/>
          </p:cNvGrpSpPr>
          <p:nvPr/>
        </p:nvGrpSpPr>
        <p:grpSpPr bwMode="auto">
          <a:xfrm>
            <a:off x="1547813" y="4332288"/>
            <a:ext cx="1828800" cy="609600"/>
            <a:chOff x="720" y="2400"/>
            <a:chExt cx="1152" cy="384"/>
          </a:xfrm>
        </p:grpSpPr>
        <p:sp>
          <p:nvSpPr>
            <p:cNvPr id="116806" name="Line 70"/>
            <p:cNvSpPr>
              <a:spLocks noChangeShapeType="1"/>
            </p:cNvSpPr>
            <p:nvPr/>
          </p:nvSpPr>
          <p:spPr bwMode="auto">
            <a:xfrm flipV="1">
              <a:off x="720" y="2400"/>
              <a:ext cx="0" cy="33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807" name="Line 71"/>
            <p:cNvSpPr>
              <a:spLocks noChangeShapeType="1"/>
            </p:cNvSpPr>
            <p:nvPr/>
          </p:nvSpPr>
          <p:spPr bwMode="auto">
            <a:xfrm flipV="1">
              <a:off x="768" y="2400"/>
              <a:ext cx="48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808" name="Line 72"/>
            <p:cNvSpPr>
              <a:spLocks noChangeShapeType="1"/>
            </p:cNvSpPr>
            <p:nvPr/>
          </p:nvSpPr>
          <p:spPr bwMode="auto">
            <a:xfrm flipH="1" flipV="1">
              <a:off x="1296" y="240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809" name="Line 73"/>
            <p:cNvSpPr>
              <a:spLocks noChangeShapeType="1"/>
            </p:cNvSpPr>
            <p:nvPr/>
          </p:nvSpPr>
          <p:spPr bwMode="auto">
            <a:xfrm flipV="1">
              <a:off x="1872" y="2400"/>
              <a:ext cx="0" cy="336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810" name="Line 74"/>
            <p:cNvSpPr>
              <a:spLocks noChangeShapeType="1"/>
            </p:cNvSpPr>
            <p:nvPr/>
          </p:nvSpPr>
          <p:spPr bwMode="auto">
            <a:xfrm flipH="1" flipV="1">
              <a:off x="816" y="2400"/>
              <a:ext cx="960" cy="384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811" name="Line 75"/>
            <p:cNvSpPr>
              <a:spLocks noChangeShapeType="1"/>
            </p:cNvSpPr>
            <p:nvPr/>
          </p:nvSpPr>
          <p:spPr bwMode="auto">
            <a:xfrm flipV="1">
              <a:off x="816" y="2400"/>
              <a:ext cx="960" cy="384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812" name="Line 76"/>
            <p:cNvSpPr>
              <a:spLocks noChangeShapeType="1"/>
            </p:cNvSpPr>
            <p:nvPr/>
          </p:nvSpPr>
          <p:spPr bwMode="auto">
            <a:xfrm flipV="1">
              <a:off x="1296" y="2400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813" name="Line 77"/>
            <p:cNvSpPr>
              <a:spLocks noChangeShapeType="1"/>
            </p:cNvSpPr>
            <p:nvPr/>
          </p:nvSpPr>
          <p:spPr bwMode="auto">
            <a:xfrm flipH="1" flipV="1">
              <a:off x="768" y="2400"/>
              <a:ext cx="432" cy="384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814" name="Line 78"/>
            <p:cNvSpPr>
              <a:spLocks noChangeShapeType="1"/>
            </p:cNvSpPr>
            <p:nvPr/>
          </p:nvSpPr>
          <p:spPr bwMode="auto">
            <a:xfrm flipV="1">
              <a:off x="1392" y="2400"/>
              <a:ext cx="432" cy="384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291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BD0-BADF-4449-96DD-34DE34AEB27E}" type="slidenum">
              <a:rPr lang="en-US"/>
              <a:pPr/>
              <a:t>63</a:t>
            </a:fld>
            <a:endParaRPr lang="en-US"/>
          </a:p>
        </p:txBody>
      </p:sp>
      <p:graphicFrame>
        <p:nvGraphicFramePr>
          <p:cNvPr id="343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544499"/>
              </p:ext>
            </p:extLst>
          </p:nvPr>
        </p:nvGraphicFramePr>
        <p:xfrm>
          <a:off x="1714500" y="1628800"/>
          <a:ext cx="5715000" cy="426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VISIO" r:id="rId3" imgW="5467320" imgH="4080240" progId="Visio.Drawing.11">
                  <p:embed/>
                </p:oleObj>
              </mc:Choice>
              <mc:Fallback>
                <p:oleObj name="VISIO" r:id="rId3" imgW="5467320" imgH="4080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628800"/>
                        <a:ext cx="5715000" cy="426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5334000" cy="365760"/>
          </a:xfrm>
        </p:spPr>
        <p:txBody>
          <a:bodyPr/>
          <a:lstStyle/>
          <a:p>
            <a:r>
              <a:rPr lang="en-US" altLang="ja-JP" dirty="0" smtClean="0"/>
              <a:t>PEMBELAJARAN </a:t>
            </a:r>
            <a:r>
              <a:rPr lang="en-US" altLang="ja-JP" dirty="0"/>
              <a:t>MULTI LAYER </a:t>
            </a:r>
            <a:r>
              <a:rPr lang="en-US" altLang="ja-JP" dirty="0" smtClean="0"/>
              <a:t>PERCEPTRON</a:t>
            </a:r>
            <a:r>
              <a:rPr lang="en-US" dirty="0" smtClean="0"/>
              <a:t>@DP-RL2006</a:t>
            </a:r>
            <a:endParaRPr lang="en-US" altLang="ja-JP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Network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28374" y="2673741"/>
                <a:ext cx="2939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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374" y="2673741"/>
                <a:ext cx="293913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91880" y="1477810"/>
                <a:ext cx="2872902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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477810"/>
                <a:ext cx="2872902" cy="7630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93967" y="3031908"/>
            <a:ext cx="62869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</a:t>
            </a:r>
            <a:r>
              <a:rPr lang="en-US" sz="2800" b="1" baseline="-25000" dirty="0" smtClean="0"/>
              <a:t>kj</a:t>
            </a:r>
            <a:endParaRPr lang="id-ID" sz="28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2104946"/>
            <a:ext cx="5725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w</a:t>
            </a:r>
            <a:r>
              <a:rPr lang="en-US" sz="2800" b="1" baseline="-25000" dirty="0" err="1" smtClean="0"/>
              <a:t>ji</a:t>
            </a:r>
            <a:endParaRPr lang="id-ID" sz="2800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1583214"/>
            <a:ext cx="40908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</a:t>
            </a:r>
            <a:r>
              <a:rPr lang="en-US" sz="2800" b="1" baseline="-25000" dirty="0" smtClean="0"/>
              <a:t>i</a:t>
            </a:r>
            <a:endParaRPr lang="id-ID" sz="28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49551" y="1597747"/>
            <a:ext cx="40908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</a:t>
            </a:r>
            <a:r>
              <a:rPr lang="en-US" sz="2800" b="1" baseline="-25000" dirty="0" smtClean="0"/>
              <a:t>i</a:t>
            </a:r>
            <a:endParaRPr lang="id-ID" sz="28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68503" y="2338846"/>
            <a:ext cx="407071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d-ID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0900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MultiLayer</a:t>
            </a:r>
            <a:r>
              <a:rPr lang="en-US" dirty="0" smtClean="0"/>
              <a:t> </a:t>
            </a:r>
            <a:r>
              <a:rPr lang="en-US" dirty="0" err="1" smtClean="0"/>
              <a:t>Perceptorn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Step 0 - Initialize weights </a:t>
            </a:r>
            <a:r>
              <a:rPr lang="en-US" altLang="id-ID" dirty="0"/>
              <a:t>(</a:t>
            </a:r>
            <a:r>
              <a:rPr lang="en-US" altLang="id-ID" i="1" dirty="0"/>
              <a:t>w</a:t>
            </a:r>
            <a:r>
              <a:rPr lang="en-US" altLang="id-ID" i="1" baseline="-25000" dirty="0"/>
              <a:t>0</a:t>
            </a:r>
            <a:r>
              <a:rPr lang="en-US" altLang="id-ID" i="1" dirty="0"/>
              <a:t>, w</a:t>
            </a:r>
            <a:r>
              <a:rPr lang="en-US" altLang="id-ID" i="1" baseline="-25000" dirty="0"/>
              <a:t>1</a:t>
            </a:r>
            <a:r>
              <a:rPr lang="en-US" altLang="id-ID" i="1" dirty="0"/>
              <a:t>, …, </a:t>
            </a:r>
            <a:r>
              <a:rPr lang="en-US" altLang="id-ID" i="1" dirty="0" err="1" smtClean="0"/>
              <a:t>w</a:t>
            </a:r>
            <a:r>
              <a:rPr lang="en-US" altLang="id-ID" i="1" baseline="-25000" dirty="0" err="1" smtClean="0"/>
              <a:t>n</a:t>
            </a:r>
            <a:r>
              <a:rPr lang="en-US" altLang="id-ID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m = 0</a:t>
            </a:r>
            <a:r>
              <a:rPr lang="en-US" dirty="0" smtClean="0"/>
              <a:t>, learning rate </a:t>
            </a:r>
            <a:r>
              <a:rPr lang="en-US" dirty="0" smtClean="0">
                <a:sym typeface="Symbol"/>
              </a:rPr>
              <a:t></a:t>
            </a:r>
            <a:r>
              <a:rPr lang="en-US" i="1" dirty="0" smtClean="0">
                <a:sym typeface="Symbol"/>
              </a:rPr>
              <a:t>,</a:t>
            </a:r>
            <a:r>
              <a:rPr lang="en-US" dirty="0" smtClean="0">
                <a:sym typeface="Symbol"/>
              </a:rPr>
              <a:t> and threshold </a:t>
            </a:r>
            <a:r>
              <a:rPr lang="en-US" i="1" dirty="0" smtClean="0">
                <a:sym typeface="Symbol"/>
              </a:rPr>
              <a:t>t, </a:t>
            </a:r>
            <a:r>
              <a:rPr lang="en-US" dirty="0" smtClean="0">
                <a:sym typeface="Symbol"/>
              </a:rPr>
              <a:t>sigmoid variable </a:t>
            </a:r>
            <a:r>
              <a:rPr lang="en-US" i="1" dirty="0" smtClean="0">
                <a:sym typeface="Symbol"/>
              </a:rPr>
              <a:t></a:t>
            </a:r>
          </a:p>
          <a:p>
            <a:r>
              <a:rPr lang="en-US" dirty="0" smtClean="0"/>
              <a:t>Step 1 – Do </a:t>
            </a:r>
            <a:r>
              <a:rPr lang="en-US" i="1" dirty="0" smtClean="0"/>
              <a:t>m = m + 1</a:t>
            </a:r>
          </a:p>
          <a:p>
            <a:r>
              <a:rPr lang="en-US" dirty="0" smtClean="0"/>
              <a:t>Step 2 – Select pattern </a:t>
            </a:r>
            <a:r>
              <a:rPr lang="en-US" b="1" i="1" dirty="0" err="1" smtClean="0"/>
              <a:t>X</a:t>
            </a:r>
            <a:r>
              <a:rPr lang="en-US" i="1" baseline="30000" dirty="0" err="1" smtClean="0"/>
              <a:t>m</a:t>
            </a:r>
            <a:endParaRPr lang="en-US" i="1" baseline="30000" dirty="0" smtClean="0"/>
          </a:p>
          <a:p>
            <a:r>
              <a:rPr lang="en-US" dirty="0" smtClean="0"/>
              <a:t>Step 3 – Calculate output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o</a:t>
            </a:r>
            <a:r>
              <a:rPr lang="en-US" i="1" baseline="-25000" dirty="0" smtClean="0"/>
              <a:t>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3 – Calculate delta </a:t>
            </a:r>
            <a:r>
              <a:rPr lang="en-US" dirty="0" smtClean="0">
                <a:sym typeface="Symbol"/>
              </a:rPr>
              <a:t>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>
                <a:sym typeface="Symbol"/>
              </a:rPr>
              <a:t> and </a:t>
            </a:r>
            <a:r>
              <a:rPr lang="en-US" dirty="0" smtClean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j</a:t>
            </a:r>
            <a:r>
              <a:rPr lang="en-US" dirty="0">
                <a:sym typeface="Symbol"/>
              </a:rPr>
              <a:t> </a:t>
            </a:r>
            <a:endParaRPr lang="en-US" i="1" dirty="0" smtClean="0"/>
          </a:p>
          <a:p>
            <a:r>
              <a:rPr lang="en-US" dirty="0" smtClean="0"/>
              <a:t>Step 4 – Update weight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5 – Repeat until </a:t>
            </a:r>
            <a:r>
              <a:rPr lang="en-US" b="1" i="1" dirty="0" smtClean="0"/>
              <a:t>w</a:t>
            </a:r>
            <a:r>
              <a:rPr lang="en-US" dirty="0" smtClean="0"/>
              <a:t> convergent </a:t>
            </a:r>
          </a:p>
          <a:p>
            <a:r>
              <a:rPr lang="en-US" dirty="0" smtClean="0"/>
              <a:t>Step 6 – Return </a:t>
            </a:r>
            <a:r>
              <a:rPr lang="en-US" b="1" i="1" dirty="0" smtClean="0"/>
              <a:t>w</a:t>
            </a:r>
            <a:endParaRPr lang="id-ID" b="1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04817"/>
              </p:ext>
            </p:extLst>
          </p:nvPr>
        </p:nvGraphicFramePr>
        <p:xfrm>
          <a:off x="3707904" y="3284984"/>
          <a:ext cx="13350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0" name="Equation" r:id="rId3" imgW="571320" imgH="203040" progId="Equation.3">
                  <p:embed/>
                </p:oleObj>
              </mc:Choice>
              <mc:Fallback>
                <p:oleObj name="Equation" r:id="rId3" imgW="5713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3284984"/>
                        <a:ext cx="1335087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918811"/>
              </p:ext>
            </p:extLst>
          </p:nvPr>
        </p:nvGraphicFramePr>
        <p:xfrm>
          <a:off x="3923928" y="4725144"/>
          <a:ext cx="3492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1" name="Equation" r:id="rId5" imgW="1663560" imgH="253800" progId="Equation.3">
                  <p:embed/>
                </p:oleObj>
              </mc:Choice>
              <mc:Fallback>
                <p:oleObj name="Equation" r:id="rId5" imgW="1663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725144"/>
                        <a:ext cx="3492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91950"/>
              </p:ext>
            </p:extLst>
          </p:nvPr>
        </p:nvGraphicFramePr>
        <p:xfrm>
          <a:off x="3867150" y="4221088"/>
          <a:ext cx="3487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2" name="Equation" r:id="rId7" imgW="1663560" imgH="253800" progId="Equation.3">
                  <p:embed/>
                </p:oleObj>
              </mc:Choice>
              <mc:Fallback>
                <p:oleObj name="Equation" r:id="rId7" imgW="166356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4221088"/>
                        <a:ext cx="34877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2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844824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machinelearningmastery.com</a:t>
            </a:r>
            <a:r>
              <a:rPr lang="en-US" sz="2400" dirty="0"/>
              <a:t>/implement-backpropagation-algorithm-scratch-python/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Learning Factors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693025" cy="40909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 dirty="0">
                <a:latin typeface="Comic Sans MS" pitchFamily="66" charset="0"/>
              </a:rPr>
              <a:t>Initial Weights</a:t>
            </a:r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 dirty="0">
                <a:latin typeface="Comic Sans MS" pitchFamily="66" charset="0"/>
              </a:rPr>
              <a:t>Learning </a:t>
            </a:r>
            <a:r>
              <a:rPr lang="en-US" altLang="zh-TW" dirty="0" smtClean="0">
                <a:latin typeface="Comic Sans MS" pitchFamily="66" charset="0"/>
              </a:rPr>
              <a:t>Rate </a:t>
            </a:r>
            <a:r>
              <a:rPr lang="en-US" altLang="zh-TW" dirty="0">
                <a:latin typeface="Comic Sans MS" pitchFamily="66" charset="0"/>
              </a:rPr>
              <a:t>(</a:t>
            </a:r>
            <a:r>
              <a:rPr lang="en-US" altLang="zh-TW" i="1" dirty="0">
                <a:latin typeface="Comic Sans MS" pitchFamily="66" charset="0"/>
                <a:sym typeface="Symbol" pitchFamily="18" charset="2"/>
              </a:rPr>
              <a:t></a:t>
            </a:r>
            <a:r>
              <a:rPr lang="en-US" altLang="zh-TW" dirty="0">
                <a:latin typeface="Comic Sans MS" pitchFamily="66" charset="0"/>
              </a:rPr>
              <a:t>)</a:t>
            </a:r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 dirty="0">
                <a:latin typeface="Comic Sans MS" pitchFamily="66" charset="0"/>
              </a:rPr>
              <a:t>Cost Functions</a:t>
            </a:r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 dirty="0">
                <a:latin typeface="Comic Sans MS" pitchFamily="66" charset="0"/>
              </a:rPr>
              <a:t>Momentum</a:t>
            </a:r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 dirty="0">
                <a:latin typeface="Comic Sans MS" pitchFamily="66" charset="0"/>
              </a:rPr>
              <a:t>Update Rules</a:t>
            </a:r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 dirty="0">
                <a:latin typeface="Comic Sans MS" pitchFamily="66" charset="0"/>
              </a:rPr>
              <a:t>Training Data and Generalization</a:t>
            </a:r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 dirty="0">
                <a:latin typeface="Comic Sans MS" pitchFamily="66" charset="0"/>
              </a:rPr>
              <a:t>Number of Layers</a:t>
            </a:r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 dirty="0">
                <a:latin typeface="Comic Sans MS" pitchFamily="66" charset="0"/>
              </a:rPr>
              <a:t>Number of Hidden Nodes</a:t>
            </a:r>
          </a:p>
        </p:txBody>
      </p:sp>
    </p:spTree>
    <p:extLst>
      <p:ext uri="{BB962C8B-B14F-4D97-AF65-F5344CB8AC3E}">
        <p14:creationId xmlns:p14="http://schemas.microsoft.com/office/powerpoint/2010/main" val="352886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Hidden Layers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fact, for many practical problems, there is no reason to use more than one hidden layer.</a:t>
            </a:r>
            <a:endParaRPr lang="id-ID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4167"/>
              </p:ext>
            </p:extLst>
          </p:nvPr>
        </p:nvGraphicFramePr>
        <p:xfrm>
          <a:off x="899592" y="2636912"/>
          <a:ext cx="741682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832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No.</a:t>
                      </a:r>
                      <a:r>
                        <a:rPr lang="en-US" sz="2000" baseline="0" dirty="0" smtClean="0"/>
                        <a:t> of Hidden Layer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Result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none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Only capable for representing linear separable function or decision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approximate any function that contains a continuous</a:t>
                      </a:r>
                      <a:r>
                        <a:rPr lang="en-US" sz="2000" baseline="0" dirty="0" smtClean="0"/>
                        <a:t> mapping from one finite space to another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represent an arbitrary decision</a:t>
                      </a:r>
                      <a:r>
                        <a:rPr lang="en-US" sz="2000" baseline="0" dirty="0" smtClean="0"/>
                        <a:t> boundary to arbitrary accuracy with rational activation functions and can approximate any smooth mapping to any accuracy</a:t>
                      </a:r>
                      <a:endParaRPr lang="id-ID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Neurons in the Hidden Layer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rule-of-thumb methods:</a:t>
            </a:r>
          </a:p>
          <a:p>
            <a:r>
              <a:rPr lang="en-US" dirty="0" smtClean="0"/>
              <a:t>Between the size of the input layer and the size of output layer</a:t>
            </a:r>
          </a:p>
          <a:p>
            <a:r>
              <a:rPr lang="en-US" dirty="0" smtClean="0"/>
              <a:t>2/3 the size of the input layer, plus the size of the output layer</a:t>
            </a:r>
          </a:p>
          <a:p>
            <a:r>
              <a:rPr lang="en-US" dirty="0" smtClean="0"/>
              <a:t>Less than twice the size of the input layer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65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Neurons in Output Layer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One neuron</a:t>
            </a:r>
            <a:endParaRPr lang="en-US" dirty="0"/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Binary class </a:t>
            </a:r>
            <a:r>
              <a:rPr lang="en-US" dirty="0" smtClean="0">
                <a:sym typeface="Wingdings" panose="05000000000000000000" pitchFamily="2" charset="2"/>
              </a:rPr>
              <a:t> one neuron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Multi class  more than one neuron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12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What Can a Neuron Do?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678" y="1508402"/>
            <a:ext cx="7693025" cy="13541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>
                <a:solidFill>
                  <a:srgbClr val="0000FF"/>
                </a:solidFill>
                <a:latin typeface="Comic Sans MS" pitchFamily="66" charset="0"/>
              </a:rPr>
              <a:t>A hard limiter.</a:t>
            </a:r>
          </a:p>
          <a:p>
            <a:pPr>
              <a:lnSpc>
                <a:spcPct val="80000"/>
              </a:lnSpc>
            </a:pPr>
            <a:r>
              <a:rPr lang="en-US" altLang="zh-TW">
                <a:solidFill>
                  <a:srgbClr val="0000FF"/>
                </a:solidFill>
                <a:latin typeface="Comic Sans MS" pitchFamily="66" charset="0"/>
              </a:rPr>
              <a:t>A binary threshold unit.</a:t>
            </a:r>
          </a:p>
          <a:p>
            <a:pPr>
              <a:lnSpc>
                <a:spcPct val="80000"/>
              </a:lnSpc>
            </a:pPr>
            <a:r>
              <a:rPr lang="en-US" altLang="zh-TW">
                <a:solidFill>
                  <a:srgbClr val="0000FF"/>
                </a:solidFill>
                <a:latin typeface="Comic Sans MS" pitchFamily="66" charset="0"/>
              </a:rPr>
              <a:t>Hyperspace separation.</a:t>
            </a:r>
          </a:p>
        </p:txBody>
      </p:sp>
      <p:sp>
        <p:nvSpPr>
          <p:cNvPr id="20510" name="Freeform 30"/>
          <p:cNvSpPr>
            <a:spLocks/>
          </p:cNvSpPr>
          <p:nvPr/>
        </p:nvSpPr>
        <p:spPr bwMode="auto">
          <a:xfrm>
            <a:off x="5692091" y="3108602"/>
            <a:ext cx="2819400" cy="2438400"/>
          </a:xfrm>
          <a:custGeom>
            <a:avLst/>
            <a:gdLst>
              <a:gd name="T0" fmla="*/ 0 w 1776"/>
              <a:gd name="T1" fmla="*/ 1200 h 1536"/>
              <a:gd name="T2" fmla="*/ 1776 w 1776"/>
              <a:gd name="T3" fmla="*/ 0 h 1536"/>
              <a:gd name="T4" fmla="*/ 1776 w 1776"/>
              <a:gd name="T5" fmla="*/ 1536 h 1536"/>
              <a:gd name="T6" fmla="*/ 0 w 1776"/>
              <a:gd name="T7" fmla="*/ 1536 h 1536"/>
              <a:gd name="T8" fmla="*/ 0 w 1776"/>
              <a:gd name="T9" fmla="*/ 120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536">
                <a:moveTo>
                  <a:pt x="0" y="1200"/>
                </a:moveTo>
                <a:lnTo>
                  <a:pt x="1776" y="0"/>
                </a:lnTo>
                <a:lnTo>
                  <a:pt x="1776" y="1536"/>
                </a:lnTo>
                <a:lnTo>
                  <a:pt x="0" y="1536"/>
                </a:lnTo>
                <a:lnTo>
                  <a:pt x="0" y="120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205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24520"/>
              </p:ext>
            </p:extLst>
          </p:nvPr>
        </p:nvGraphicFramePr>
        <p:xfrm>
          <a:off x="2595563" y="3336925"/>
          <a:ext cx="28686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3" imgW="1409400" imgH="711000" progId="Equation.3">
                  <p:embed/>
                </p:oleObj>
              </mc:Choice>
              <mc:Fallback>
                <p:oleObj name="Equation" r:id="rId3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336925"/>
                        <a:ext cx="2868612" cy="1447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5692091" y="3108602"/>
            <a:ext cx="2819400" cy="1905000"/>
            <a:chOff x="3504" y="2496"/>
            <a:chExt cx="1776" cy="1200"/>
          </a:xfrm>
        </p:grpSpPr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3504" y="2496"/>
              <a:ext cx="1776" cy="1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 rot="19574341">
              <a:off x="3792" y="2773"/>
              <a:ext cx="12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000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000" baseline="-25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 </a:t>
              </a:r>
              <a:r>
                <a:rPr lang="en-US" altLang="zh-TW" sz="2000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000" baseline="-25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 </a:t>
              </a:r>
              <a:r>
                <a:rPr lang="en-US" altLang="zh-TW" sz="2000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+ w</a:t>
              </a:r>
              <a:r>
                <a:rPr lang="en-US" altLang="zh-TW" sz="2000" baseline="-25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 </a:t>
              </a:r>
              <a:r>
                <a:rPr lang="en-US" altLang="zh-TW" sz="2000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000" baseline="-25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 </a:t>
              </a:r>
              <a:r>
                <a:rPr lang="en-US" altLang="zh-TW" sz="2000" i="1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= t</a:t>
              </a:r>
              <a:endParaRPr lang="en-US" altLang="zh-TW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20515" name="Group 35"/>
          <p:cNvGrpSpPr>
            <a:grpSpLocks/>
          </p:cNvGrpSpPr>
          <p:nvPr/>
        </p:nvGrpSpPr>
        <p:grpSpPr bwMode="auto">
          <a:xfrm>
            <a:off x="5615891" y="2818090"/>
            <a:ext cx="3429000" cy="2881312"/>
            <a:chOff x="3456" y="2313"/>
            <a:chExt cx="2160" cy="1815"/>
          </a:xfrm>
        </p:grpSpPr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3456" y="3360"/>
              <a:ext cx="19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7" name="Line 37"/>
            <p:cNvSpPr>
              <a:spLocks noChangeShapeType="1"/>
            </p:cNvSpPr>
            <p:nvPr/>
          </p:nvSpPr>
          <p:spPr bwMode="auto">
            <a:xfrm flipV="1">
              <a:off x="4464" y="2448"/>
              <a:ext cx="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5325" y="336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4173" y="2313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20520" name="Group 40"/>
          <p:cNvGrpSpPr>
            <a:grpSpLocks/>
          </p:cNvGrpSpPr>
          <p:nvPr/>
        </p:nvGrpSpPr>
        <p:grpSpPr bwMode="auto">
          <a:xfrm>
            <a:off x="510491" y="2818090"/>
            <a:ext cx="2214562" cy="2957512"/>
            <a:chOff x="240" y="2313"/>
            <a:chExt cx="1395" cy="1863"/>
          </a:xfrm>
        </p:grpSpPr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240" y="2313"/>
              <a:ext cx="1395" cy="1863"/>
              <a:chOff x="573" y="2160"/>
              <a:chExt cx="1395" cy="1863"/>
            </a:xfrm>
          </p:grpSpPr>
          <p:sp>
            <p:nvSpPr>
              <p:cNvPr id="20522" name="Line 42"/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 flipH="1">
                <a:off x="720" y="3072"/>
                <a:ext cx="528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0524" name="Line 44"/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528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0525" name="Oval 45"/>
              <p:cNvSpPr>
                <a:spLocks noChangeArrowheads="1"/>
              </p:cNvSpPr>
              <p:nvPr/>
            </p:nvSpPr>
            <p:spPr bwMode="auto">
              <a:xfrm>
                <a:off x="960" y="2784"/>
                <a:ext cx="576" cy="576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0526" name="Line 46"/>
              <p:cNvSpPr>
                <a:spLocks noChangeShapeType="1"/>
              </p:cNvSpPr>
              <p:nvPr/>
            </p:nvSpPr>
            <p:spPr bwMode="auto">
              <a:xfrm>
                <a:off x="960" y="307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0527" name="Rectangle 47"/>
              <p:cNvSpPr>
                <a:spLocks noChangeArrowheads="1"/>
              </p:cNvSpPr>
              <p:nvPr/>
            </p:nvSpPr>
            <p:spPr bwMode="auto">
              <a:xfrm>
                <a:off x="573" y="3696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20528" name="Rectangle 48"/>
              <p:cNvSpPr>
                <a:spLocks noChangeArrowheads="1"/>
              </p:cNvSpPr>
              <p:nvPr/>
            </p:nvSpPr>
            <p:spPr bwMode="auto">
              <a:xfrm>
                <a:off x="1677" y="3696"/>
                <a:ext cx="2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sz="2800" baseline="-25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20529" name="Rectangle 49"/>
              <p:cNvSpPr>
                <a:spLocks noChangeArrowheads="1"/>
              </p:cNvSpPr>
              <p:nvPr/>
            </p:nvSpPr>
            <p:spPr bwMode="auto">
              <a:xfrm>
                <a:off x="1114" y="3072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</a:t>
                </a:r>
              </a:p>
            </p:txBody>
          </p:sp>
          <p:sp>
            <p:nvSpPr>
              <p:cNvPr id="20530" name="Rectangle 50"/>
              <p:cNvSpPr>
                <a:spLocks noChangeArrowheads="1"/>
              </p:cNvSpPr>
              <p:nvPr/>
            </p:nvSpPr>
            <p:spPr bwMode="auto">
              <a:xfrm>
                <a:off x="1104" y="282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sz="2000" i="1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t</a:t>
                </a:r>
                <a:endParaRPr lang="en-US" altLang="zh-TW" sz="2000" i="1" baseline="-25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20531" name="Rectangle 51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endParaRPr lang="en-US" altLang="zh-TW" sz="28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528" y="35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1036" y="35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</p:grpSp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7489141" y="3991252"/>
            <a:ext cx="7937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9600" b="1">
                <a:solidFill>
                  <a:srgbClr val="33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5965141" y="2727602"/>
            <a:ext cx="7937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9600" b="1">
                <a:solidFill>
                  <a:srgbClr val="3333CC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05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2053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2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2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70" decel="1000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770" decel="100000"/>
                                        <p:tgtEl>
                                          <p:spTgt spid="205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2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770" fill="hold"/>
                                        <p:tgtEl>
                                          <p:spTgt spid="2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510" grpId="0" animBg="1"/>
      <p:bldP spid="20534" grpId="0"/>
      <p:bldP spid="2053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653785" cy="511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Resources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rgbClr val="006666"/>
                </a:solidFill>
                <a:ea typeface="標楷體" pitchFamily="65" charset="-120"/>
              </a:rPr>
              <a:t>虞台</a:t>
            </a:r>
            <a:r>
              <a:rPr lang="zh-TW" altLang="en-US" dirty="0" smtClean="0">
                <a:solidFill>
                  <a:srgbClr val="006666"/>
                </a:solidFill>
                <a:ea typeface="標楷體" pitchFamily="65" charset="-120"/>
              </a:rPr>
              <a:t>文</a:t>
            </a:r>
            <a:r>
              <a:rPr lang="en-US" altLang="zh-TW" dirty="0" smtClean="0">
                <a:solidFill>
                  <a:srgbClr val="006666"/>
                </a:solidFill>
                <a:ea typeface="標楷體" pitchFamily="65" charset="-120"/>
              </a:rPr>
              <a:t>, </a:t>
            </a:r>
            <a:r>
              <a:rPr lang="en-US" altLang="zh-TW" dirty="0" smtClean="0"/>
              <a:t>Feed-Forward </a:t>
            </a:r>
            <a:r>
              <a:rPr lang="en-US" altLang="zh-TW" dirty="0"/>
              <a:t>Neural </a:t>
            </a:r>
            <a:r>
              <a:rPr lang="en-US" altLang="zh-TW" dirty="0" smtClean="0"/>
              <a:t>Networks, Course slides presentation</a:t>
            </a:r>
          </a:p>
          <a:p>
            <a:r>
              <a:rPr lang="en-US" altLang="zh-TW" dirty="0" smtClean="0"/>
              <a:t>Andrew Ng, Machine Learning, </a:t>
            </a:r>
            <a:r>
              <a:rPr lang="en-US" altLang="zh-TW" dirty="0"/>
              <a:t>Course slides </a:t>
            </a:r>
            <a:r>
              <a:rPr lang="en-US" altLang="zh-TW" dirty="0" smtClean="0"/>
              <a:t>presentation</a:t>
            </a:r>
          </a:p>
          <a:p>
            <a:r>
              <a:rPr lang="en-US" dirty="0"/>
              <a:t>MICHAEL NEGNEVITSKY, Artificial Intelligence : A Guide to Intelligent Systems, Second Edition, </a:t>
            </a:r>
            <a:r>
              <a:rPr lang="en-US" dirty="0" err="1"/>
              <a:t>Addision</a:t>
            </a:r>
            <a:r>
              <a:rPr lang="en-US" dirty="0"/>
              <a:t> Wesley, 2005.</a:t>
            </a:r>
            <a:endParaRPr lang="en-US" altLang="zh-TW" dirty="0"/>
          </a:p>
          <a:p>
            <a:r>
              <a:rPr lang="en-GB" altLang="en-US" dirty="0"/>
              <a:t>Richard O. </a:t>
            </a:r>
            <a:r>
              <a:rPr lang="en-GB" altLang="en-US" dirty="0" err="1"/>
              <a:t>Duda</a:t>
            </a:r>
            <a:r>
              <a:rPr lang="en-GB" altLang="en-US" dirty="0"/>
              <a:t>, et. al, Pattern Classification 2nd Edition, John Wiley &amp; Sons, Inc., </a:t>
            </a:r>
            <a:r>
              <a:rPr lang="en-GB" altLang="en-US" dirty="0" smtClean="0"/>
              <a:t>2001</a:t>
            </a:r>
          </a:p>
          <a:p>
            <a:r>
              <a:rPr lang="en-US" altLang="zh-TW" dirty="0"/>
              <a:t>Hung-</a:t>
            </a:r>
            <a:r>
              <a:rPr lang="en-US" altLang="zh-TW" dirty="0" err="1"/>
              <a:t>yi</a:t>
            </a:r>
            <a:r>
              <a:rPr lang="en-US" altLang="zh-TW" dirty="0"/>
              <a:t> Lee, Deep Learning Tutorial</a:t>
            </a:r>
            <a:endParaRPr lang="zh-TW" altLang="en-US" dirty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39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Artificial Neural Networks (ANN)</a:t>
            </a:r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954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078788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800" b="0"/>
              <a:t>Output Y is 1 if at least two of the three inputs are equal to 1.</a:t>
            </a:r>
          </a:p>
        </p:txBody>
      </p:sp>
    </p:spTree>
    <p:extLst>
      <p:ext uri="{BB962C8B-B14F-4D97-AF65-F5344CB8AC3E}">
        <p14:creationId xmlns:p14="http://schemas.microsoft.com/office/powerpoint/2010/main" val="40408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Artificial Neural Networks (ANN)</a:t>
            </a:r>
          </a:p>
        </p:txBody>
      </p:sp>
      <p:graphicFrame>
        <p:nvGraphicFramePr>
          <p:cNvPr id="1024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52765"/>
              </p:ext>
            </p:extLst>
          </p:nvPr>
        </p:nvGraphicFramePr>
        <p:xfrm>
          <a:off x="1903413" y="4953000"/>
          <a:ext cx="54038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5" imgW="2387520" imgH="711000" progId="Equation.3">
                  <p:embed/>
                </p:oleObj>
              </mc:Choice>
              <mc:Fallback>
                <p:oleObj name="Equation" r:id="rId5" imgW="2387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953000"/>
                        <a:ext cx="540385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6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2410</Words>
  <Application>Microsoft Macintosh PowerPoint</Application>
  <PresentationFormat>On-screen Show (4:3)</PresentationFormat>
  <Paragraphs>942</Paragraphs>
  <Slides>71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71</vt:i4>
      </vt:variant>
    </vt:vector>
  </HeadingPairs>
  <TitlesOfParts>
    <vt:vector size="87" baseType="lpstr">
      <vt:lpstr>Calibri</vt:lpstr>
      <vt:lpstr>Cambria Math</vt:lpstr>
      <vt:lpstr>Comic Sans MS</vt:lpstr>
      <vt:lpstr>Monotype Corsiva</vt:lpstr>
      <vt:lpstr>ＭＳ Ｐゴシック</vt:lpstr>
      <vt:lpstr>Symbol</vt:lpstr>
      <vt:lpstr>Times New Roman</vt:lpstr>
      <vt:lpstr>Wingdings</vt:lpstr>
      <vt:lpstr>新細明體</vt:lpstr>
      <vt:lpstr>標楷體</vt:lpstr>
      <vt:lpstr>Arial</vt:lpstr>
      <vt:lpstr>Office Theme</vt:lpstr>
      <vt:lpstr>Equation</vt:lpstr>
      <vt:lpstr>方程式</vt:lpstr>
      <vt:lpstr>Visio</vt:lpstr>
      <vt:lpstr>VISIO</vt:lpstr>
      <vt:lpstr>Artificial Neural Network</vt:lpstr>
      <vt:lpstr>Neuron in the Brain</vt:lpstr>
      <vt:lpstr>PowerPoint Presentation</vt:lpstr>
      <vt:lpstr>The Artificial Neurons</vt:lpstr>
      <vt:lpstr>Neuron</vt:lpstr>
      <vt:lpstr>Activation Function a(.)</vt:lpstr>
      <vt:lpstr>What Can a Neuron Do?</vt:lpstr>
      <vt:lpstr>Artificial Neural Networks (ANN)</vt:lpstr>
      <vt:lpstr>Artificial Neural Networks (ANN)</vt:lpstr>
      <vt:lpstr>Algorithm for learning ANN</vt:lpstr>
      <vt:lpstr>Learning Algorithms</vt:lpstr>
      <vt:lpstr>Gradient Descent</vt:lpstr>
      <vt:lpstr>Gradient Descent</vt:lpstr>
      <vt:lpstr>Local Minima</vt:lpstr>
      <vt:lpstr>Besides local minima ……</vt:lpstr>
      <vt:lpstr>Back propagation algorithm  for Single-Layer Perceptron</vt:lpstr>
      <vt:lpstr>PowerPoint Presentation</vt:lpstr>
      <vt:lpstr>General Structure of ANN</vt:lpstr>
      <vt:lpstr>Multilayer Perceptron</vt:lpstr>
      <vt:lpstr>How an MLP Works?</vt:lpstr>
      <vt:lpstr>How an MLP Works?</vt:lpstr>
      <vt:lpstr>How an MLP Works?</vt:lpstr>
      <vt:lpstr>How an MLP Works?</vt:lpstr>
      <vt:lpstr>How an MLP Works?</vt:lpstr>
      <vt:lpstr>Parity Problem</vt:lpstr>
      <vt:lpstr>Parity Problem</vt:lpstr>
      <vt:lpstr>Parity Problem</vt:lpstr>
      <vt:lpstr>Parity Problem</vt:lpstr>
      <vt:lpstr>Parity Problem</vt:lpstr>
      <vt:lpstr>Parity Problem</vt:lpstr>
      <vt:lpstr>General Problem</vt:lpstr>
      <vt:lpstr>General Problem</vt:lpstr>
      <vt:lpstr>Hyperspace Partition</vt:lpstr>
      <vt:lpstr>Region Encoding</vt:lpstr>
      <vt:lpstr>Hyperspace Partition &amp;  Region Encoding Layer</vt:lpstr>
      <vt:lpstr>Region Identification Layer</vt:lpstr>
      <vt:lpstr>Region Identification Layer</vt:lpstr>
      <vt:lpstr>Region Identification Layer</vt:lpstr>
      <vt:lpstr>Region Identification Layer</vt:lpstr>
      <vt:lpstr>Region Identification Layer</vt:lpstr>
      <vt:lpstr>Region Identification Layer</vt:lpstr>
      <vt:lpstr>Region Identification Layer</vt:lpstr>
      <vt:lpstr>Classification</vt:lpstr>
      <vt:lpstr>Feed-Forward Neural Networks</vt:lpstr>
      <vt:lpstr>Supervised Learning</vt:lpstr>
      <vt:lpstr>Supervised Learning</vt:lpstr>
      <vt:lpstr>Back Propagation Learning Algorithm</vt:lpstr>
      <vt:lpstr>Learning on Output Neurons</vt:lpstr>
      <vt:lpstr>Learning on Output Neurons</vt:lpstr>
      <vt:lpstr>Activation Function — Sigmoid</vt:lpstr>
      <vt:lpstr>Learning on Output Neurons</vt:lpstr>
      <vt:lpstr>Learning on Output Neurons</vt:lpstr>
      <vt:lpstr>Learning on Output Neurons</vt:lpstr>
      <vt:lpstr>Learning on Output Neurons</vt:lpstr>
      <vt:lpstr>Learning on Hidden Neurons</vt:lpstr>
      <vt:lpstr>Learning on Hidden Neurons</vt:lpstr>
      <vt:lpstr>Learning on Hidden Neurons</vt:lpstr>
      <vt:lpstr>Learning on Hidden Neurons</vt:lpstr>
      <vt:lpstr>Learning on Hidden Neurons</vt:lpstr>
      <vt:lpstr>Back Propagation</vt:lpstr>
      <vt:lpstr>Back Propagation</vt:lpstr>
      <vt:lpstr>Back Propagation</vt:lpstr>
      <vt:lpstr>Multilayer Neural Network</vt:lpstr>
      <vt:lpstr>Backpropagation algorithm  for MultiLayer Perceptorn</vt:lpstr>
      <vt:lpstr>PowerPoint Presentation</vt:lpstr>
      <vt:lpstr>Learning Factors</vt:lpstr>
      <vt:lpstr>Number of Hidden Layers</vt:lpstr>
      <vt:lpstr>Number of Neurons in the Hidden Layer</vt:lpstr>
      <vt:lpstr>Number of Neurons in Output Layer</vt:lpstr>
      <vt:lpstr>PowerPoint Presentation</vt:lpstr>
      <vt:lpstr>Material Resources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Microsoft Office User</cp:lastModifiedBy>
  <cp:revision>96</cp:revision>
  <dcterms:created xsi:type="dcterms:W3CDTF">2014-09-18T02:25:08Z</dcterms:created>
  <dcterms:modified xsi:type="dcterms:W3CDTF">2017-11-01T05:25:08Z</dcterms:modified>
</cp:coreProperties>
</file>