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3"/>
  </p:notesMasterIdLst>
  <p:sldIdLst>
    <p:sldId id="272" r:id="rId2"/>
    <p:sldId id="273" r:id="rId3"/>
    <p:sldId id="303" r:id="rId4"/>
    <p:sldId id="305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9" r:id="rId22"/>
    <p:sldId id="420" r:id="rId23"/>
    <p:sldId id="421" r:id="rId24"/>
    <p:sldId id="422" r:id="rId25"/>
    <p:sldId id="423" r:id="rId26"/>
    <p:sldId id="424" r:id="rId27"/>
    <p:sldId id="418" r:id="rId28"/>
    <p:sldId id="426" r:id="rId29"/>
    <p:sldId id="425" r:id="rId30"/>
    <p:sldId id="427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435" r:id="rId39"/>
    <p:sldId id="436" r:id="rId40"/>
    <p:sldId id="437" r:id="rId41"/>
    <p:sldId id="441" r:id="rId42"/>
    <p:sldId id="442" r:id="rId43"/>
    <p:sldId id="443" r:id="rId44"/>
    <p:sldId id="439" r:id="rId45"/>
    <p:sldId id="440" r:id="rId46"/>
    <p:sldId id="444" r:id="rId47"/>
    <p:sldId id="445" r:id="rId48"/>
    <p:sldId id="446" r:id="rId49"/>
    <p:sldId id="447" r:id="rId50"/>
    <p:sldId id="448" r:id="rId51"/>
    <p:sldId id="449" r:id="rId5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43" autoAdjust="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i="1" dirty="0" err="1"/>
              <a:t>f</a:t>
            </a:r>
            <a:r>
              <a:rPr lang="en-US" i="1" baseline="-25000" dirty="0" err="1"/>
              <a:t>AN</a:t>
            </a:r>
            <a:r>
              <a:rPr lang="en-US" i="1" dirty="0"/>
              <a:t> </a:t>
            </a:r>
            <a:r>
              <a:rPr lang="en-US" dirty="0"/>
              <a:t>receives the net input signal and bias, and determines the output (</a:t>
            </a:r>
            <a:r>
              <a:rPr lang="en-US" dirty="0" smtClean="0"/>
              <a:t>or firing </a:t>
            </a:r>
            <a:r>
              <a:rPr lang="en-US" dirty="0"/>
              <a:t>strength) of the neuron. This function is referred to as the </a:t>
            </a:r>
            <a:r>
              <a:rPr lang="en-US" b="1" i="1" dirty="0"/>
              <a:t>activation function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93" y="3621656"/>
            <a:ext cx="4610214" cy="25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activation functions can be used</a:t>
            </a:r>
            <a:r>
              <a:rPr lang="en-US" dirty="0" smtClean="0"/>
              <a:t>. </a:t>
            </a:r>
            <a:r>
              <a:rPr lang="en-US" dirty="0"/>
              <a:t>Frequently used activation functions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Linear function</a:t>
            </a:r>
          </a:p>
          <a:p>
            <a:pPr lvl="1"/>
            <a:r>
              <a:rPr lang="en-US" dirty="0" smtClean="0"/>
              <a:t>Step function</a:t>
            </a:r>
          </a:p>
          <a:p>
            <a:pPr lvl="1"/>
            <a:r>
              <a:rPr lang="en-US" dirty="0" smtClean="0"/>
              <a:t>Ramp function</a:t>
            </a:r>
          </a:p>
          <a:p>
            <a:pPr lvl="1"/>
            <a:r>
              <a:rPr lang="en-US" dirty="0" smtClean="0"/>
              <a:t>Sigmoid function</a:t>
            </a:r>
          </a:p>
          <a:p>
            <a:pPr lvl="1"/>
            <a:r>
              <a:rPr lang="en-US" dirty="0" smtClean="0"/>
              <a:t>Hyperbolic function</a:t>
            </a:r>
          </a:p>
          <a:p>
            <a:pPr lvl="1"/>
            <a:r>
              <a:rPr lang="en-US" dirty="0" smtClean="0"/>
              <a:t>Gaussian function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2586831"/>
            <a:ext cx="5695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activation functions can be used</a:t>
            </a:r>
            <a:r>
              <a:rPr lang="en-US" dirty="0" smtClean="0"/>
              <a:t>. </a:t>
            </a:r>
            <a:r>
              <a:rPr lang="en-US" dirty="0"/>
              <a:t>Frequently used activation functions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Linear function</a:t>
            </a:r>
          </a:p>
          <a:p>
            <a:pPr lvl="1"/>
            <a:r>
              <a:rPr lang="en-US" dirty="0" smtClean="0"/>
              <a:t>Step function</a:t>
            </a:r>
          </a:p>
          <a:p>
            <a:pPr lvl="1"/>
            <a:r>
              <a:rPr lang="en-US" dirty="0" smtClean="0"/>
              <a:t>Ramp function</a:t>
            </a:r>
          </a:p>
          <a:p>
            <a:pPr lvl="1"/>
            <a:r>
              <a:rPr lang="en-US" dirty="0" smtClean="0"/>
              <a:t>Sigmoid function</a:t>
            </a:r>
          </a:p>
          <a:p>
            <a:pPr lvl="1"/>
            <a:r>
              <a:rPr lang="en-US" dirty="0" smtClean="0"/>
              <a:t>Hyperbolic function</a:t>
            </a:r>
          </a:p>
          <a:p>
            <a:pPr lvl="1"/>
            <a:r>
              <a:rPr lang="en-US" dirty="0" smtClean="0"/>
              <a:t>Gaussian function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57254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activation functions can be used</a:t>
            </a:r>
            <a:r>
              <a:rPr lang="en-US" dirty="0" smtClean="0"/>
              <a:t>. </a:t>
            </a:r>
            <a:r>
              <a:rPr lang="en-US" dirty="0"/>
              <a:t>Frequently used activation functions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Linear function</a:t>
            </a:r>
          </a:p>
          <a:p>
            <a:pPr lvl="1"/>
            <a:r>
              <a:rPr lang="en-US" dirty="0" smtClean="0"/>
              <a:t>Step function</a:t>
            </a:r>
          </a:p>
          <a:p>
            <a:pPr lvl="1"/>
            <a:r>
              <a:rPr lang="en-US" dirty="0" smtClean="0"/>
              <a:t>Ramp function</a:t>
            </a:r>
          </a:p>
          <a:p>
            <a:pPr lvl="1"/>
            <a:r>
              <a:rPr lang="en-US" dirty="0" smtClean="0"/>
              <a:t>Sigmoid function</a:t>
            </a:r>
          </a:p>
          <a:p>
            <a:pPr lvl="1"/>
            <a:r>
              <a:rPr lang="en-US" dirty="0" smtClean="0"/>
              <a:t>Hyperbolic function</a:t>
            </a:r>
          </a:p>
          <a:p>
            <a:pPr lvl="1"/>
            <a:r>
              <a:rPr lang="en-US" dirty="0" smtClean="0"/>
              <a:t>Gaussian function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515394"/>
            <a:ext cx="5734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Linearly Separable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neurons </a:t>
            </a:r>
            <a:r>
              <a:rPr lang="en-US" dirty="0"/>
              <a:t>can be used to realize </a:t>
            </a:r>
            <a:r>
              <a:rPr lang="en-US" b="1" dirty="0"/>
              <a:t>linearly separable functions </a:t>
            </a:r>
            <a:r>
              <a:rPr lang="en-US" dirty="0"/>
              <a:t>without any error.</a:t>
            </a:r>
          </a:p>
          <a:p>
            <a:pPr lvl="1"/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means that the neuron can separate the space of </a:t>
            </a:r>
            <a:r>
              <a:rPr lang="en-US" i="1" dirty="0"/>
              <a:t>I</a:t>
            </a:r>
            <a:r>
              <a:rPr lang="en-US" dirty="0"/>
              <a:t>-dimensional </a:t>
            </a:r>
            <a:r>
              <a:rPr lang="en-US" dirty="0" smtClean="0"/>
              <a:t>input vectors </a:t>
            </a:r>
            <a:r>
              <a:rPr lang="en-US" dirty="0"/>
              <a:t>yielding an above-threshold response from those having a </a:t>
            </a:r>
            <a:r>
              <a:rPr lang="en-US" dirty="0" smtClean="0"/>
              <a:t>below-threshold response </a:t>
            </a:r>
            <a:r>
              <a:rPr lang="en-US" dirty="0"/>
              <a:t>by an </a:t>
            </a:r>
            <a:r>
              <a:rPr lang="en-US" i="1" dirty="0"/>
              <a:t>I</a:t>
            </a:r>
            <a:r>
              <a:rPr lang="en-US" dirty="0"/>
              <a:t>-dimensional hyperplane.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hyperplane forms the boundary </a:t>
            </a:r>
            <a:r>
              <a:rPr lang="en-US" dirty="0" smtClean="0"/>
              <a:t>between the </a:t>
            </a:r>
            <a:r>
              <a:rPr lang="en-US" dirty="0"/>
              <a:t>input vectors associated with the two output values. </a:t>
            </a:r>
            <a:endParaRPr lang="en-US" dirty="0" smtClean="0"/>
          </a:p>
          <a:p>
            <a:r>
              <a:rPr lang="en-US" dirty="0" smtClean="0"/>
              <a:t>Example: AND </a:t>
            </a:r>
            <a:r>
              <a:rPr lang="en-US" dirty="0" err="1" smtClean="0"/>
              <a:t>and</a:t>
            </a:r>
            <a:r>
              <a:rPr lang="en-US" dirty="0" smtClean="0"/>
              <a:t> OR Boolean functions can be implemented using a single perceptron. The two functions are linearly separable functions.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29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Perceptron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2120106"/>
            <a:ext cx="61722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Perceptron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10581"/>
            <a:ext cx="6067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example of a Boolean function that is not linearly separable is the </a:t>
            </a:r>
            <a:r>
              <a:rPr lang="en-US" dirty="0" smtClean="0"/>
              <a:t>XOR.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single perceptron can not implement this function.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single </a:t>
            </a:r>
            <a:r>
              <a:rPr lang="en-US" dirty="0"/>
              <a:t>perceptron is used, then the best accuracy that can be obtained is 75%.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able to </a:t>
            </a:r>
            <a:r>
              <a:rPr lang="en-US" dirty="0"/>
              <a:t>learn functions that are not linearly separable, a layered NN of several neurons </a:t>
            </a:r>
            <a:r>
              <a:rPr lang="en-US" dirty="0" smtClean="0"/>
              <a:t>is required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XOR function requires two input units, two hidden </a:t>
            </a:r>
            <a:r>
              <a:rPr lang="en-US" dirty="0" smtClean="0"/>
              <a:t>units </a:t>
            </a:r>
            <a:r>
              <a:rPr lang="id-ID" dirty="0" smtClean="0"/>
              <a:t>and </a:t>
            </a:r>
            <a:r>
              <a:rPr lang="id-ID" dirty="0"/>
              <a:t>one output unit.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84" y="2223306"/>
            <a:ext cx="5116631" cy="27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Artificial Neuron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no prior knowledge exists about the function – except for data – how </a:t>
            </a:r>
            <a:r>
              <a:rPr lang="en-US" dirty="0" smtClean="0"/>
              <a:t>can the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i="1" dirty="0" smtClean="0"/>
              <a:t> </a:t>
            </a:r>
            <a:r>
              <a:rPr lang="en-US" dirty="0"/>
              <a:t>values be computed?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answer is through </a:t>
            </a:r>
            <a:r>
              <a:rPr lang="en-US" b="1" dirty="0"/>
              <a:t>learning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 learns </a:t>
            </a:r>
            <a:r>
              <a:rPr lang="en-US" dirty="0" smtClean="0"/>
              <a:t>the best </a:t>
            </a:r>
            <a:r>
              <a:rPr lang="en-US" dirty="0"/>
              <a:t>values for the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l-GR" i="1" dirty="0" smtClean="0">
                <a:sym typeface="Symbol" panose="05050102010706020507" pitchFamily="18" charset="2"/>
              </a:rPr>
              <a:t></a:t>
            </a:r>
            <a:r>
              <a:rPr lang="en-US" i="1" dirty="0" smtClean="0"/>
              <a:t> </a:t>
            </a:r>
            <a:r>
              <a:rPr lang="en-US" dirty="0"/>
              <a:t>from the given data. </a:t>
            </a:r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consists of </a:t>
            </a:r>
            <a:r>
              <a:rPr lang="en-US" b="1" dirty="0"/>
              <a:t>adjusting </a:t>
            </a:r>
            <a:r>
              <a:rPr lang="en-US" b="1" dirty="0" smtClean="0"/>
              <a:t>weight and </a:t>
            </a:r>
            <a:r>
              <a:rPr lang="en-US" b="1" dirty="0"/>
              <a:t>threshold values </a:t>
            </a:r>
            <a:r>
              <a:rPr lang="en-US" dirty="0"/>
              <a:t>until a certain criterion (or several </a:t>
            </a:r>
            <a:r>
              <a:rPr lang="en-US" dirty="0" err="1" smtClean="0"/>
              <a:t>criterias</a:t>
            </a:r>
            <a:r>
              <a:rPr lang="en-US" dirty="0" smtClean="0"/>
              <a:t>) </a:t>
            </a:r>
            <a:r>
              <a:rPr lang="en-US" dirty="0"/>
              <a:t>is (are) </a:t>
            </a:r>
            <a:r>
              <a:rPr lang="en-US" dirty="0" smtClean="0"/>
              <a:t>satisfied.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06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Artificial Neuron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main types of learning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</a:t>
            </a:r>
          </a:p>
          <a:p>
            <a:pPr lvl="2"/>
            <a:r>
              <a:rPr lang="en-US" dirty="0" smtClean="0"/>
              <a:t>The neuron is provided with a data set consisting of input vectors and a target (desired output) associated with each input vector.</a:t>
            </a:r>
          </a:p>
          <a:p>
            <a:pPr lvl="2"/>
            <a:r>
              <a:rPr lang="en-US" dirty="0" smtClean="0"/>
              <a:t>Aim: adjust the weight values such that the error between the real output of the neuron and the target output is minimized.</a:t>
            </a:r>
          </a:p>
          <a:p>
            <a:pPr lvl="1"/>
            <a:r>
              <a:rPr lang="en-US" dirty="0" smtClean="0"/>
              <a:t>Unsupervised</a:t>
            </a:r>
          </a:p>
          <a:p>
            <a:pPr lvl="2"/>
            <a:r>
              <a:rPr lang="en-US" dirty="0" smtClean="0"/>
              <a:t>Aim: discover patterns or features in the input data with no assistance from an external source. Many algorithms perform a clustering of the training patterns.</a:t>
            </a:r>
          </a:p>
          <a:p>
            <a:pPr lvl="1"/>
            <a:r>
              <a:rPr lang="en-US" dirty="0" smtClean="0"/>
              <a:t>Reinforcement</a:t>
            </a:r>
          </a:p>
          <a:p>
            <a:pPr lvl="2"/>
            <a:r>
              <a:rPr lang="en-US" dirty="0" smtClean="0"/>
              <a:t>Aim: reward the neuron for good performance, and penalize the neuron for bad performance.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25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previous lectures</a:t>
            </a:r>
          </a:p>
          <a:p>
            <a:r>
              <a:rPr lang="en-US" dirty="0" smtClean="0"/>
              <a:t>Intro to ANN</a:t>
            </a:r>
          </a:p>
          <a:p>
            <a:r>
              <a:rPr lang="en-US" dirty="0" smtClean="0"/>
              <a:t>Single layer perceptron</a:t>
            </a:r>
          </a:p>
          <a:p>
            <a:r>
              <a:rPr lang="en-US" dirty="0" smtClean="0"/>
              <a:t>Multi layer perceptron</a:t>
            </a:r>
          </a:p>
          <a:p>
            <a:r>
              <a:rPr lang="en-US" dirty="0" smtClean="0"/>
              <a:t>Back propagation learning algorithm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Vectors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66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Neuron is characterized </a:t>
            </a:r>
            <a:r>
              <a:rPr lang="en-US" dirty="0"/>
              <a:t>by its weight vector </a:t>
            </a:r>
            <a:r>
              <a:rPr lang="en-US" b="1" dirty="0"/>
              <a:t>v</a:t>
            </a:r>
            <a:r>
              <a:rPr lang="en-US" dirty="0"/>
              <a:t>, threshold </a:t>
            </a:r>
            <a:r>
              <a:rPr lang="en-US" i="1" dirty="0"/>
              <a:t>θ</a:t>
            </a:r>
            <a:r>
              <a:rPr lang="en-US" dirty="0"/>
              <a:t> and </a:t>
            </a:r>
            <a:r>
              <a:rPr lang="en-US" dirty="0" smtClean="0"/>
              <a:t>activation function. </a:t>
            </a:r>
            <a:r>
              <a:rPr lang="en-US" dirty="0"/>
              <a:t>During learning, both the weights and the threshold are adapted. </a:t>
            </a:r>
            <a:endParaRPr lang="en-US" dirty="0" smtClean="0"/>
          </a:p>
          <a:p>
            <a:r>
              <a:rPr lang="en-US" dirty="0" smtClean="0"/>
              <a:t>To simplify learning </a:t>
            </a:r>
            <a:r>
              <a:rPr lang="en-US" dirty="0"/>
              <a:t>equations, the input vector is augmented to include an additional input unit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/>
              <a:t>, referred to as the </a:t>
            </a:r>
            <a:r>
              <a:rPr lang="en-US" i="1" dirty="0"/>
              <a:t>bias unit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is always -1, and the weight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 </a:t>
            </a:r>
            <a:r>
              <a:rPr lang="en-US" dirty="0" smtClean="0"/>
              <a:t>serves </a:t>
            </a:r>
            <a:r>
              <a:rPr lang="en-US" dirty="0"/>
              <a:t>as the value of the threshold.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 input signal to the AN (assuming SUs)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166303"/>
            <a:ext cx="3108960" cy="1723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30064"/>
            <a:ext cx="3042285" cy="2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Gradient Descent </a:t>
            </a:r>
            <a:r>
              <a:rPr lang="en-US" b="1" dirty="0" smtClean="0"/>
              <a:t>(GD) </a:t>
            </a:r>
            <a:r>
              <a:rPr lang="id-ID" b="1" dirty="0" smtClean="0"/>
              <a:t>Learning </a:t>
            </a:r>
            <a:r>
              <a:rPr lang="id-ID" b="1" dirty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 </a:t>
            </a:r>
            <a:r>
              <a:rPr lang="id-ID" dirty="0" smtClean="0"/>
              <a:t>requires</a:t>
            </a:r>
            <a:r>
              <a:rPr lang="en-US" dirty="0" smtClean="0"/>
              <a:t> the </a:t>
            </a:r>
            <a:r>
              <a:rPr lang="en-US" dirty="0"/>
              <a:t>definition of an </a:t>
            </a:r>
            <a:r>
              <a:rPr lang="en-US" b="1" dirty="0"/>
              <a:t>error (or objective) function </a:t>
            </a:r>
            <a:r>
              <a:rPr lang="en-US" dirty="0"/>
              <a:t>to measure the neuron’s error </a:t>
            </a:r>
            <a:r>
              <a:rPr lang="en-US" dirty="0" smtClean="0"/>
              <a:t>in </a:t>
            </a:r>
            <a:r>
              <a:rPr lang="id-ID" dirty="0" smtClean="0"/>
              <a:t>approximating </a:t>
            </a:r>
            <a:r>
              <a:rPr lang="id-ID" dirty="0"/>
              <a:t>the </a:t>
            </a:r>
            <a:r>
              <a:rPr lang="id-ID" dirty="0" smtClean="0"/>
              <a:t>target</a:t>
            </a:r>
            <a:r>
              <a:rPr lang="en-US" dirty="0" smtClean="0"/>
              <a:t>, for example the </a:t>
            </a:r>
            <a:r>
              <a:rPr lang="en-US" b="1" dirty="0" smtClean="0"/>
              <a:t>sum of squared errors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46" y="3119437"/>
            <a:ext cx="2664642" cy="11782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5880" y="4498657"/>
            <a:ext cx="1002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MMI10"/>
              </a:rPr>
              <a:t>where </a:t>
            </a:r>
            <a:r>
              <a:rPr lang="en-US" sz="2400" b="1" i="1" dirty="0" err="1">
                <a:latin typeface="CMMI10"/>
              </a:rPr>
              <a:t>t</a:t>
            </a:r>
            <a:r>
              <a:rPr lang="en-US" sz="2400" b="1" i="1" baseline="-25000" dirty="0" err="1">
                <a:latin typeface="CMMI10"/>
              </a:rPr>
              <a:t>p</a:t>
            </a:r>
            <a:r>
              <a:rPr lang="en-US" sz="2400" b="1" i="1" dirty="0">
                <a:latin typeface="CMMI10"/>
              </a:rPr>
              <a:t> </a:t>
            </a:r>
            <a:r>
              <a:rPr lang="en-US" sz="2400" dirty="0">
                <a:latin typeface="CMMI10"/>
              </a:rPr>
              <a:t>and</a:t>
            </a:r>
            <a:r>
              <a:rPr lang="en-US" sz="2400" i="1" dirty="0">
                <a:latin typeface="CMMI10"/>
              </a:rPr>
              <a:t> </a:t>
            </a:r>
            <a:r>
              <a:rPr lang="en-US" sz="2400" b="1" i="1" dirty="0">
                <a:latin typeface="CMMI10"/>
              </a:rPr>
              <a:t>o</a:t>
            </a:r>
            <a:r>
              <a:rPr lang="en-US" sz="2400" b="1" i="1" baseline="-25000" dirty="0">
                <a:latin typeface="CMMI10"/>
              </a:rPr>
              <a:t>p</a:t>
            </a:r>
            <a:r>
              <a:rPr lang="en-US" sz="2400" b="1" i="1" dirty="0">
                <a:latin typeface="CMMI10"/>
              </a:rPr>
              <a:t> </a:t>
            </a:r>
            <a:r>
              <a:rPr lang="en-US" sz="2400" dirty="0">
                <a:latin typeface="CMR10"/>
              </a:rPr>
              <a:t>are </a:t>
            </a:r>
            <a:r>
              <a:rPr lang="en-US" sz="2400" dirty="0" smtClean="0">
                <a:latin typeface="CMR10"/>
              </a:rPr>
              <a:t>the </a:t>
            </a:r>
            <a:r>
              <a:rPr lang="en-US" sz="2400" dirty="0">
                <a:latin typeface="CMR10"/>
              </a:rPr>
              <a:t>target and actual output for </a:t>
            </a:r>
            <a:r>
              <a:rPr lang="en-US" sz="2400" dirty="0" smtClean="0">
                <a:latin typeface="CMR10"/>
              </a:rPr>
              <a:t>the </a:t>
            </a:r>
            <a:r>
              <a:rPr lang="en-US" sz="2400" i="1" dirty="0" smtClean="0">
                <a:latin typeface="CMMI10"/>
              </a:rPr>
              <a:t>p</a:t>
            </a:r>
            <a:r>
              <a:rPr lang="en-US" sz="2400" dirty="0" smtClean="0">
                <a:latin typeface="CMR10"/>
              </a:rPr>
              <a:t>-</a:t>
            </a:r>
            <a:r>
              <a:rPr lang="en-US" sz="2400" dirty="0" err="1" smtClean="0">
                <a:latin typeface="CMR10"/>
              </a:rPr>
              <a:t>th</a:t>
            </a:r>
            <a:r>
              <a:rPr lang="en-US" sz="2400" dirty="0" smtClean="0">
                <a:latin typeface="CMR10"/>
              </a:rPr>
              <a:t> </a:t>
            </a:r>
            <a:r>
              <a:rPr lang="en-US" sz="2400" dirty="0">
                <a:latin typeface="CMR10"/>
              </a:rPr>
              <a:t>pattern, </a:t>
            </a:r>
            <a:endParaRPr lang="en-US" sz="2400" dirty="0" smtClean="0">
              <a:latin typeface="CMR10"/>
            </a:endParaRPr>
          </a:p>
          <a:p>
            <a:r>
              <a:rPr lang="en-US" sz="2400" dirty="0" smtClean="0">
                <a:latin typeface="CMR10"/>
              </a:rPr>
              <a:t>and </a:t>
            </a:r>
            <a:r>
              <a:rPr lang="en-US" sz="2400" b="1" i="1" dirty="0">
                <a:latin typeface="CMMI10"/>
              </a:rPr>
              <a:t>P</a:t>
            </a:r>
            <a:r>
              <a:rPr lang="en-US" sz="2400" b="1" i="1" baseline="-25000" dirty="0">
                <a:latin typeface="CMMI10"/>
              </a:rPr>
              <a:t>T</a:t>
            </a:r>
            <a:r>
              <a:rPr lang="en-US" sz="2400" i="1" baseline="-25000" dirty="0">
                <a:latin typeface="CMMI10"/>
              </a:rPr>
              <a:t> </a:t>
            </a:r>
            <a:r>
              <a:rPr lang="en-US" sz="2400" dirty="0">
                <a:latin typeface="CMR10"/>
              </a:rPr>
              <a:t>is the total number of input-target vector pairs (</a:t>
            </a:r>
            <a:r>
              <a:rPr lang="en-US" sz="2400" i="1" dirty="0">
                <a:latin typeface="CMTI10"/>
              </a:rPr>
              <a:t>patterns</a:t>
            </a:r>
            <a:r>
              <a:rPr lang="en-US" sz="2400" dirty="0">
                <a:latin typeface="CMR10"/>
              </a:rPr>
              <a:t>) in </a:t>
            </a:r>
            <a:r>
              <a:rPr lang="en-US" sz="2400" dirty="0" smtClean="0">
                <a:latin typeface="CMR10"/>
              </a:rPr>
              <a:t>the </a:t>
            </a:r>
            <a:r>
              <a:rPr lang="id-ID" sz="2400" dirty="0" smtClean="0">
                <a:latin typeface="CMR10"/>
              </a:rPr>
              <a:t>training </a:t>
            </a:r>
            <a:r>
              <a:rPr lang="id-ID" sz="2400" dirty="0">
                <a:latin typeface="CMR10"/>
              </a:rPr>
              <a:t>set.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584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Gradient Descent </a:t>
            </a:r>
            <a:r>
              <a:rPr lang="en-US" b="1" dirty="0" smtClean="0"/>
              <a:t>(GD) </a:t>
            </a:r>
            <a:r>
              <a:rPr lang="id-ID" b="1" dirty="0" smtClean="0"/>
              <a:t>Learning </a:t>
            </a:r>
            <a:r>
              <a:rPr lang="id-ID" b="1" dirty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GD is to find the weight values that minimize </a:t>
            </a:r>
            <a:r>
              <a:rPr lang="en-US" i="1" dirty="0" smtClean="0"/>
              <a:t>Ɛ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is achieved </a:t>
            </a:r>
            <a:r>
              <a:rPr lang="en-US" dirty="0" smtClean="0"/>
              <a:t>by calculating </a:t>
            </a:r>
            <a:r>
              <a:rPr lang="en-US" dirty="0"/>
              <a:t>the gradient of </a:t>
            </a:r>
            <a:r>
              <a:rPr lang="en-US" i="1" dirty="0" smtClean="0"/>
              <a:t>Ɛ </a:t>
            </a:r>
            <a:r>
              <a:rPr lang="en-US" dirty="0"/>
              <a:t>in weight space, and to move the weight vector along </a:t>
            </a:r>
            <a:r>
              <a:rPr lang="en-US" dirty="0" smtClean="0"/>
              <a:t>the </a:t>
            </a:r>
            <a:r>
              <a:rPr lang="id-ID" dirty="0" smtClean="0"/>
              <a:t>negative gradient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86" y="230188"/>
            <a:ext cx="2664642" cy="1178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3214688"/>
            <a:ext cx="4838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Gradient Descent </a:t>
            </a:r>
            <a:r>
              <a:rPr lang="en-US" b="1" dirty="0" smtClean="0"/>
              <a:t>(GD) </a:t>
            </a:r>
            <a:r>
              <a:rPr lang="id-ID" b="1" dirty="0" smtClean="0"/>
              <a:t>Learning </a:t>
            </a:r>
            <a:r>
              <a:rPr lang="id-ID" b="1" dirty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single training pattern, weights are updated </a:t>
            </a:r>
            <a:r>
              <a:rPr lang="en-US" dirty="0" smtClean="0"/>
              <a:t>using: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where</a:t>
            </a:r>
          </a:p>
          <a:p>
            <a:r>
              <a:rPr lang="en-US" dirty="0" smtClean="0"/>
              <a:t>and </a:t>
            </a:r>
            <a:r>
              <a:rPr lang="el-GR" i="1" dirty="0" smtClean="0"/>
              <a:t>η</a:t>
            </a:r>
            <a:r>
              <a:rPr lang="en-US" i="1" dirty="0" smtClean="0"/>
              <a:t> </a:t>
            </a:r>
            <a:r>
              <a:rPr lang="en-US" dirty="0" smtClean="0"/>
              <a:t>is the </a:t>
            </a:r>
            <a:r>
              <a:rPr lang="en-US" b="1" dirty="0" smtClean="0"/>
              <a:t>learning rate</a:t>
            </a:r>
            <a:r>
              <a:rPr lang="en-US" dirty="0" smtClean="0"/>
              <a:t>: the </a:t>
            </a:r>
            <a:r>
              <a:rPr lang="en-US" dirty="0"/>
              <a:t>size of the steps taken in the negative direction </a:t>
            </a:r>
            <a:r>
              <a:rPr lang="en-US" dirty="0" smtClean="0"/>
              <a:t>of </a:t>
            </a:r>
            <a:r>
              <a:rPr lang="id-ID" dirty="0" smtClean="0"/>
              <a:t>the gradient</a:t>
            </a:r>
            <a:r>
              <a:rPr lang="en-US" dirty="0" smtClean="0"/>
              <a:t>.</a:t>
            </a:r>
            <a:endParaRPr lang="id-ID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86" y="230188"/>
            <a:ext cx="2664642" cy="1178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440" y="1408432"/>
            <a:ext cx="2575560" cy="1576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40" y="2190751"/>
            <a:ext cx="2875342" cy="2183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2040" y="5380672"/>
            <a:ext cx="10271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The calculation of the partial derivative of </a:t>
            </a:r>
            <a:r>
              <a:rPr lang="en-US" i="1" dirty="0">
                <a:latin typeface="CMMI10"/>
              </a:rPr>
              <a:t>f </a:t>
            </a:r>
            <a:r>
              <a:rPr lang="en-US" dirty="0">
                <a:latin typeface="CMR10"/>
              </a:rPr>
              <a:t>with respect to </a:t>
            </a:r>
            <a:r>
              <a:rPr lang="en-US" i="1" dirty="0" err="1">
                <a:latin typeface="CMMI10"/>
              </a:rPr>
              <a:t>net</a:t>
            </a:r>
            <a:r>
              <a:rPr lang="en-US" sz="800" i="1" dirty="0" err="1">
                <a:latin typeface="CMMI7"/>
              </a:rPr>
              <a:t>p</a:t>
            </a:r>
            <a:r>
              <a:rPr lang="en-US" sz="800" i="1" dirty="0">
                <a:latin typeface="CMMI7"/>
              </a:rPr>
              <a:t> </a:t>
            </a:r>
            <a:r>
              <a:rPr lang="en-US" dirty="0">
                <a:latin typeface="CMR10"/>
              </a:rPr>
              <a:t>(</a:t>
            </a:r>
            <a:r>
              <a:rPr lang="en-US" dirty="0" smtClean="0">
                <a:latin typeface="CMR10"/>
              </a:rPr>
              <a:t>the net </a:t>
            </a:r>
            <a:r>
              <a:rPr lang="en-US" dirty="0">
                <a:latin typeface="CMR10"/>
              </a:rPr>
              <a:t>input for pattern </a:t>
            </a:r>
            <a:r>
              <a:rPr lang="en-US" i="1" dirty="0">
                <a:latin typeface="CMMI10"/>
              </a:rPr>
              <a:t>p</a:t>
            </a:r>
            <a:r>
              <a:rPr lang="en-US" dirty="0">
                <a:latin typeface="CMR10"/>
              </a:rPr>
              <a:t>) presents a problem for all discontinuous activation functions</a:t>
            </a:r>
            <a:r>
              <a:rPr lang="en-US" dirty="0" smtClean="0">
                <a:latin typeface="CMR10"/>
              </a:rPr>
              <a:t>, </a:t>
            </a:r>
            <a:r>
              <a:rPr lang="en-US" dirty="0"/>
              <a:t>such as the step and ramp functions; </a:t>
            </a:r>
            <a:r>
              <a:rPr lang="en-US" i="1" dirty="0" err="1"/>
              <a:t>z</a:t>
            </a:r>
            <a:r>
              <a:rPr lang="en-US" i="1" baseline="-25000" dirty="0" err="1"/>
              <a:t>i,p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input signal corresponding </a:t>
            </a:r>
            <a:r>
              <a:rPr lang="en-US" dirty="0" smtClean="0"/>
              <a:t>to pattern </a:t>
            </a:r>
            <a:r>
              <a:rPr lang="en-US" i="1" dirty="0"/>
              <a:t>p</a:t>
            </a:r>
            <a:r>
              <a:rPr lang="en-US" dirty="0"/>
              <a:t>. The </a:t>
            </a:r>
            <a:r>
              <a:rPr lang="en-US" dirty="0" err="1"/>
              <a:t>Widrow</a:t>
            </a:r>
            <a:r>
              <a:rPr lang="en-US" dirty="0"/>
              <a:t>-Hoff learning rule presents a solution for the step and </a:t>
            </a:r>
            <a:r>
              <a:rPr lang="en-US" dirty="0" smtClean="0"/>
              <a:t>ramp functions</a:t>
            </a:r>
            <a:r>
              <a:rPr lang="en-US" dirty="0"/>
              <a:t>, while the generalized delta learning rule assumes continuous functions </a:t>
            </a:r>
            <a:r>
              <a:rPr lang="en-US" dirty="0" smtClean="0"/>
              <a:t>that are </a:t>
            </a:r>
            <a:r>
              <a:rPr lang="en-US" dirty="0"/>
              <a:t>at least once differentiable.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98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Widrow-Hoff Learning </a:t>
            </a:r>
            <a:r>
              <a:rPr lang="id-ID" b="1" dirty="0" smtClean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Assume </a:t>
            </a:r>
            <a:r>
              <a:rPr lang="id-ID" dirty="0"/>
              <a:t>that </a:t>
            </a:r>
            <a:r>
              <a:rPr lang="id-ID" i="1" dirty="0"/>
              <a:t>f </a:t>
            </a:r>
            <a:r>
              <a:rPr lang="id-ID" dirty="0"/>
              <a:t>= </a:t>
            </a:r>
            <a:r>
              <a:rPr lang="id-ID" i="1" dirty="0"/>
              <a:t>net</a:t>
            </a:r>
            <a:r>
              <a:rPr lang="id-ID" i="1" baseline="-25000" dirty="0"/>
              <a:t>p</a:t>
            </a:r>
            <a:r>
              <a:rPr lang="id-ID" dirty="0" smtClean="0"/>
              <a:t>.</a:t>
            </a:r>
            <a:r>
              <a:rPr lang="en-US" dirty="0" smtClean="0"/>
              <a:t> Then,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Weights are then updated using: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Widrow</a:t>
            </a:r>
            <a:r>
              <a:rPr lang="en-US" dirty="0"/>
              <a:t>-Hoff learning rule, also referred to as </a:t>
            </a:r>
            <a:r>
              <a:rPr lang="en-US" b="1" dirty="0"/>
              <a:t>the least-means-square (LMS) </a:t>
            </a:r>
            <a:r>
              <a:rPr lang="en-US" b="1" dirty="0" smtClean="0"/>
              <a:t>algorithm</a:t>
            </a:r>
            <a:r>
              <a:rPr lang="en-US" dirty="0" smtClean="0"/>
              <a:t>, was </a:t>
            </a:r>
            <a:r>
              <a:rPr lang="en-US" dirty="0"/>
              <a:t>one of the first algorithms used to train layered neural networks </a:t>
            </a:r>
            <a:r>
              <a:rPr lang="en-US" dirty="0" smtClean="0"/>
              <a:t>with multiple </a:t>
            </a:r>
            <a:r>
              <a:rPr lang="en-US" dirty="0"/>
              <a:t>adaptive linear neurons. This network was commonly referred to as </a:t>
            </a:r>
            <a:r>
              <a:rPr lang="en-US" dirty="0" smtClean="0"/>
              <a:t>the </a:t>
            </a:r>
            <a:r>
              <a:rPr lang="id-ID" b="1" dirty="0" smtClean="0"/>
              <a:t>Madaline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86" y="230188"/>
            <a:ext cx="2664642" cy="1178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86" y="1543368"/>
            <a:ext cx="2875342" cy="2183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1825624"/>
            <a:ext cx="1528987" cy="597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2467293"/>
            <a:ext cx="2571316" cy="702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0" y="3796506"/>
            <a:ext cx="4378644" cy="7297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370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Generalized Delta Learning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id-ID" dirty="0" smtClean="0"/>
              <a:t>assumes </a:t>
            </a:r>
            <a:r>
              <a:rPr lang="id-ID" dirty="0"/>
              <a:t>differentiable activation </a:t>
            </a:r>
            <a:r>
              <a:rPr lang="id-ID" dirty="0" smtClean="0"/>
              <a:t>functions</a:t>
            </a:r>
            <a:r>
              <a:rPr lang="en-US" dirty="0" smtClean="0"/>
              <a:t>, for example the sigmoid function, then: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867" b="14028"/>
          <a:stretch/>
        </p:blipFill>
        <p:spPr>
          <a:xfrm>
            <a:off x="9951720" y="0"/>
            <a:ext cx="2240280" cy="192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86" y="427048"/>
            <a:ext cx="22860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42" y="2782095"/>
            <a:ext cx="6896764" cy="20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Error-Correction Learning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assumes that </a:t>
            </a:r>
            <a:r>
              <a:rPr lang="id-ID" dirty="0"/>
              <a:t>binary-valued activation </a:t>
            </a:r>
            <a:r>
              <a:rPr lang="id-ID" dirty="0" smtClean="0"/>
              <a:t>functions</a:t>
            </a:r>
            <a:r>
              <a:rPr lang="en-US" dirty="0" smtClean="0"/>
              <a:t> are </a:t>
            </a:r>
            <a:r>
              <a:rPr lang="en-US" dirty="0"/>
              <a:t>used, for example, the step function</a:t>
            </a:r>
            <a:r>
              <a:rPr lang="en-US" dirty="0" smtClean="0"/>
              <a:t>.</a:t>
            </a:r>
          </a:p>
          <a:p>
            <a:r>
              <a:rPr lang="en-US" dirty="0"/>
              <a:t>Weights are only adjusted when </a:t>
            </a:r>
            <a:r>
              <a:rPr lang="en-US" dirty="0" smtClean="0"/>
              <a:t>the neuron </a:t>
            </a:r>
            <a:r>
              <a:rPr lang="en-US" dirty="0"/>
              <a:t>responds in error. That is, only when (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− o</a:t>
            </a:r>
            <a:r>
              <a:rPr lang="en-US" i="1" baseline="-25000" dirty="0"/>
              <a:t>p</a:t>
            </a:r>
            <a:r>
              <a:rPr lang="en-US" dirty="0"/>
              <a:t>) = 1 or (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− o</a:t>
            </a:r>
            <a:r>
              <a:rPr lang="en-US" i="1" baseline="-25000" dirty="0"/>
              <a:t>p</a:t>
            </a:r>
            <a:r>
              <a:rPr lang="en-US" dirty="0"/>
              <a:t>) = </a:t>
            </a:r>
            <a:r>
              <a:rPr lang="en-US" i="1" dirty="0"/>
              <a:t>−</a:t>
            </a:r>
            <a:r>
              <a:rPr lang="en-US" dirty="0"/>
              <a:t>1, </a:t>
            </a:r>
            <a:r>
              <a:rPr lang="en-US" dirty="0" smtClean="0"/>
              <a:t>are </a:t>
            </a:r>
            <a:r>
              <a:rPr lang="id-ID" dirty="0" smtClean="0"/>
              <a:t>weights </a:t>
            </a:r>
            <a:r>
              <a:rPr lang="id-ID" dirty="0"/>
              <a:t>adjusted using </a:t>
            </a:r>
            <a:r>
              <a:rPr lang="id-ID" dirty="0" smtClean="0"/>
              <a:t>equation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66" b="12048"/>
          <a:stretch/>
        </p:blipFill>
        <p:spPr>
          <a:xfrm>
            <a:off x="10043160" y="1"/>
            <a:ext cx="2148840" cy="187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4253706"/>
            <a:ext cx="4378644" cy="7297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5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10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'+z</a:t>
            </a:r>
            <a:r>
              <a:rPr lang="en-US" baseline="-25000" dirty="0" smtClean="0"/>
              <a:t>1</a:t>
            </a:r>
            <a:r>
              <a:rPr lang="en-US" dirty="0" smtClean="0"/>
              <a:t>’z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z</a:t>
            </a:r>
            <a:r>
              <a:rPr lang="en-US" baseline="-25000" dirty="0" smtClean="0"/>
              <a:t>1</a:t>
            </a:r>
            <a:r>
              <a:rPr lang="en-US" dirty="0" smtClean="0"/>
              <a:t> + z</a:t>
            </a:r>
            <a:r>
              <a:rPr lang="en-US" baseline="-25000" dirty="0" smtClean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OR z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03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Answer: Yes.</a:t>
            </a:r>
          </a:p>
          <a:p>
            <a:r>
              <a:rPr lang="en-US" dirty="0" smtClean="0"/>
              <a:t>Weight values: 1, 1, -1</a:t>
            </a:r>
          </a:p>
          <a:p>
            <a:r>
              <a:rPr lang="en-US" dirty="0" smtClean="0"/>
              <a:t>Threshold value: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8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s://s3.amazonaws.com/MLMastery/MachineLearningAlgorithms.png?__s=zmsasuyhifu2xhwcohv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0"/>
            <a:ext cx="10608219" cy="67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000309" y="513370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8473441" y="211677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146664" y="64453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447109" y="6445398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Systems</a:t>
            </a:r>
          </a:p>
        </p:txBody>
      </p:sp>
      <p:sp>
        <p:nvSpPr>
          <p:cNvPr id="9" name="Oval 8"/>
          <p:cNvSpPr/>
          <p:nvPr/>
        </p:nvSpPr>
        <p:spPr>
          <a:xfrm>
            <a:off x="5477692" y="32452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8429898" y="6023797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5094520" y="6454105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394965" y="6454105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43" y="475008"/>
            <a:ext cx="2185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555555"/>
                </a:solidFill>
                <a:effectLst/>
                <a:latin typeface="Helvetica Neue"/>
              </a:rPr>
              <a:t>Mindmap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 By:</a:t>
            </a:r>
          </a:p>
          <a:p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D</a:t>
            </a:r>
            <a:r>
              <a:rPr lang="id-ID" b="0" i="0" dirty="0" smtClean="0">
                <a:solidFill>
                  <a:srgbClr val="555555"/>
                </a:solidFill>
                <a:effectLst/>
                <a:latin typeface="Helvetica Neue"/>
              </a:rPr>
              <a:t>r. Jason Brownlee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</a:t>
            </a:r>
            <a:r>
              <a:rPr lang="en-US" dirty="0"/>
              <a:t>Boolean </a:t>
            </a:r>
            <a:r>
              <a:rPr lang="en-US" dirty="0" smtClean="0"/>
              <a:t>function </a:t>
            </a:r>
            <a:r>
              <a:rPr lang="en-US" dirty="0"/>
              <a:t>can be realized with a single </a:t>
            </a:r>
            <a:r>
              <a:rPr lang="en-US" dirty="0" smtClean="0"/>
              <a:t>neuron that </a:t>
            </a:r>
            <a:r>
              <a:rPr lang="en-US" dirty="0"/>
              <a:t>implements a SU? Justify your answer by giving weight and threshold values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'+z</a:t>
            </a:r>
            <a:r>
              <a:rPr lang="en-US" baseline="-25000" dirty="0" smtClean="0"/>
              <a:t>1</a:t>
            </a:r>
            <a:r>
              <a:rPr lang="en-US" dirty="0" smtClean="0"/>
              <a:t>’z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AND z</a:t>
            </a:r>
            <a:r>
              <a:rPr lang="en-US" baseline="-25000" dirty="0" smtClean="0"/>
              <a:t>2</a:t>
            </a:r>
            <a:r>
              <a:rPr lang="en-US" dirty="0" smtClean="0"/>
              <a:t>); z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/>
              <a:t> </a:t>
            </a:r>
            <a:r>
              <a:rPr lang="en-US" dirty="0" smtClean="0"/>
              <a:t>denotes (NOT z</a:t>
            </a:r>
            <a:r>
              <a:rPr lang="en-US" baseline="-25000" dirty="0" smtClean="0"/>
              <a:t>1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z</a:t>
            </a:r>
            <a:r>
              <a:rPr lang="en-US" baseline="-25000" dirty="0" smtClean="0"/>
              <a:t>1</a:t>
            </a:r>
            <a:r>
              <a:rPr lang="en-US" dirty="0" smtClean="0"/>
              <a:t> + z</a:t>
            </a:r>
            <a:r>
              <a:rPr lang="en-US" baseline="-25000" dirty="0" smtClean="0"/>
              <a:t>2</a:t>
            </a:r>
            <a:r>
              <a:rPr lang="en-US" dirty="0" smtClean="0"/>
              <a:t> denotes (z</a:t>
            </a:r>
            <a:r>
              <a:rPr lang="en-US" baseline="-25000" dirty="0" smtClean="0"/>
              <a:t>1</a:t>
            </a:r>
            <a:r>
              <a:rPr lang="en-US" dirty="0" smtClean="0"/>
              <a:t> OR z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Answer: Yes.</a:t>
            </a:r>
          </a:p>
          <a:p>
            <a:r>
              <a:rPr lang="en-US" dirty="0" smtClean="0"/>
              <a:t>Weight values: 1, -1</a:t>
            </a:r>
          </a:p>
          <a:p>
            <a:r>
              <a:rPr lang="en-US" dirty="0" smtClean="0"/>
              <a:t>Threshold value: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2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Networks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90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multilayer neural networks:</a:t>
            </a:r>
          </a:p>
          <a:p>
            <a:pPr lvl="1"/>
            <a:r>
              <a:rPr lang="en-US" dirty="0" smtClean="0"/>
              <a:t>Feedforward NNs</a:t>
            </a:r>
          </a:p>
          <a:p>
            <a:pPr lvl="1"/>
            <a:r>
              <a:rPr lang="en-US" dirty="0" smtClean="0"/>
              <a:t>Recurrent NNs</a:t>
            </a:r>
          </a:p>
          <a:p>
            <a:pPr lvl="1"/>
            <a:r>
              <a:rPr lang="en-US" dirty="0" smtClean="0"/>
              <a:t>Time-delay NNs</a:t>
            </a:r>
          </a:p>
          <a:p>
            <a:r>
              <a:rPr lang="en-US" b="1" dirty="0" smtClean="0"/>
              <a:t>Feedforward</a:t>
            </a:r>
            <a:r>
              <a:rPr lang="en-US" dirty="0" smtClean="0"/>
              <a:t> NNs receive </a:t>
            </a:r>
            <a:r>
              <a:rPr lang="id-ID" dirty="0"/>
              <a:t>external </a:t>
            </a:r>
            <a:r>
              <a:rPr lang="id-ID" dirty="0" smtClean="0"/>
              <a:t>signals</a:t>
            </a:r>
            <a:r>
              <a:rPr lang="en-US" dirty="0" smtClean="0"/>
              <a:t> and </a:t>
            </a:r>
            <a:r>
              <a:rPr lang="en-US" dirty="0"/>
              <a:t>simply propagate these signals through all the layers to obtain the result (output</a:t>
            </a:r>
            <a:r>
              <a:rPr lang="en-US" dirty="0" smtClean="0"/>
              <a:t>) of </a:t>
            </a:r>
            <a:r>
              <a:rPr lang="en-US" dirty="0"/>
              <a:t>the NN. There are </a:t>
            </a:r>
            <a:r>
              <a:rPr lang="en-US" b="1" dirty="0"/>
              <a:t>no feedback connections </a:t>
            </a:r>
            <a:r>
              <a:rPr lang="en-US" dirty="0"/>
              <a:t>to previous layers. </a:t>
            </a:r>
            <a:endParaRPr lang="en-US" dirty="0" smtClean="0"/>
          </a:p>
          <a:p>
            <a:r>
              <a:rPr lang="en-US" b="1" dirty="0" smtClean="0"/>
              <a:t>Recurrent</a:t>
            </a:r>
            <a:r>
              <a:rPr lang="en-US" dirty="0" smtClean="0"/>
              <a:t> NNs </a:t>
            </a:r>
            <a:r>
              <a:rPr lang="en-US" b="1" dirty="0"/>
              <a:t>have </a:t>
            </a:r>
            <a:r>
              <a:rPr lang="en-US" b="1" dirty="0" smtClean="0"/>
              <a:t>feedback </a:t>
            </a:r>
            <a:r>
              <a:rPr lang="en-US" dirty="0"/>
              <a:t>connections to model the temporal </a:t>
            </a:r>
            <a:r>
              <a:rPr lang="en-US" dirty="0" smtClean="0"/>
              <a:t>characteristics of </a:t>
            </a:r>
            <a:r>
              <a:rPr lang="en-US" dirty="0"/>
              <a:t>the problem being learned. </a:t>
            </a:r>
            <a:endParaRPr lang="en-US" dirty="0" smtClean="0"/>
          </a:p>
          <a:p>
            <a:r>
              <a:rPr lang="en-US" b="1" dirty="0" smtClean="0"/>
              <a:t>Time-delay</a:t>
            </a:r>
            <a:r>
              <a:rPr lang="en-US" dirty="0" smtClean="0"/>
              <a:t> NNs </a:t>
            </a:r>
            <a:r>
              <a:rPr lang="en-US" b="1" dirty="0" smtClean="0"/>
              <a:t>memorize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window </a:t>
            </a:r>
            <a:r>
              <a:rPr lang="id-ID" dirty="0" smtClean="0"/>
              <a:t>of </a:t>
            </a:r>
            <a:r>
              <a:rPr lang="id-ID" dirty="0"/>
              <a:t>previously </a:t>
            </a:r>
            <a:r>
              <a:rPr lang="id-ID" b="1" dirty="0"/>
              <a:t>observed patterns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4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NNs (FFNN)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139" y="1825625"/>
            <a:ext cx="5789722" cy="435133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57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NNs (FFNN)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layers:</a:t>
            </a:r>
          </a:p>
          <a:p>
            <a:pPr lvl="1"/>
            <a:r>
              <a:rPr lang="en-US" dirty="0" smtClean="0"/>
              <a:t>An input layer</a:t>
            </a:r>
          </a:p>
          <a:p>
            <a:pPr lvl="1"/>
            <a:r>
              <a:rPr lang="en-US" dirty="0" smtClean="0"/>
              <a:t>A hidden layer</a:t>
            </a:r>
          </a:p>
          <a:p>
            <a:pPr lvl="1"/>
            <a:r>
              <a:rPr lang="en-US" dirty="0" smtClean="0"/>
              <a:t>An output layer</a:t>
            </a:r>
          </a:p>
          <a:p>
            <a:r>
              <a:rPr lang="en-US" dirty="0" smtClean="0"/>
              <a:t>FFNN can have more than one hidden layer</a:t>
            </a:r>
          </a:p>
          <a:p>
            <a:pPr lvl="1"/>
            <a:r>
              <a:rPr lang="en-US" dirty="0"/>
              <a:t>FFNNs with monotonically increasing differentiable </a:t>
            </a:r>
            <a:r>
              <a:rPr lang="en-US" dirty="0" smtClean="0"/>
              <a:t>functions can </a:t>
            </a:r>
            <a:r>
              <a:rPr lang="en-US" dirty="0"/>
              <a:t>approximate any continuous function with </a:t>
            </a:r>
            <a:r>
              <a:rPr lang="en-US" b="1" dirty="0"/>
              <a:t>one hidden layer</a:t>
            </a:r>
            <a:r>
              <a:rPr lang="en-US" dirty="0"/>
              <a:t>, provided that </a:t>
            </a:r>
            <a:r>
              <a:rPr lang="en-US" dirty="0" smtClean="0"/>
              <a:t>the hidden </a:t>
            </a:r>
            <a:r>
              <a:rPr lang="en-US" dirty="0"/>
              <a:t>layer has </a:t>
            </a:r>
            <a:r>
              <a:rPr lang="en-US" b="1" dirty="0"/>
              <a:t>enough hidden </a:t>
            </a:r>
            <a:r>
              <a:rPr lang="en-US" b="1" dirty="0" smtClean="0"/>
              <a:t>neurons</a:t>
            </a:r>
            <a:r>
              <a:rPr lang="en-US" dirty="0" smtClean="0"/>
              <a:t>.</a:t>
            </a:r>
          </a:p>
          <a:p>
            <a:r>
              <a:rPr lang="en-US" dirty="0"/>
              <a:t>A FFNN can also have direct (linear</a:t>
            </a:r>
            <a:r>
              <a:rPr lang="en-US" dirty="0" smtClean="0"/>
              <a:t>) connections </a:t>
            </a:r>
            <a:r>
              <a:rPr lang="en-US" dirty="0"/>
              <a:t>between the input layer and the output layer.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0" y="1"/>
            <a:ext cx="4907280" cy="36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812"/>
          </a:xfrm>
        </p:spPr>
        <p:txBody>
          <a:bodyPr>
            <a:normAutofit fontScale="92500"/>
          </a:bodyPr>
          <a:lstStyle/>
          <a:p>
            <a:r>
              <a:rPr lang="en-US" dirty="0"/>
              <a:t>The output of a FFNN for any given input pattern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/>
              <a:t>is calculated with a </a:t>
            </a:r>
            <a:r>
              <a:rPr lang="en-US" dirty="0" smtClean="0"/>
              <a:t>single forward </a:t>
            </a:r>
            <a:r>
              <a:rPr lang="en-US" dirty="0"/>
              <a:t>pass through the network. For each output unit </a:t>
            </a:r>
            <a:r>
              <a:rPr lang="en-US" i="1" dirty="0"/>
              <a:t>o</a:t>
            </a:r>
            <a:r>
              <a:rPr lang="en-US" i="1" baseline="-25000" dirty="0"/>
              <a:t>k</a:t>
            </a:r>
            <a:r>
              <a:rPr lang="en-US" dirty="0"/>
              <a:t>, we have (assuming </a:t>
            </a:r>
            <a:r>
              <a:rPr lang="en-US" dirty="0" smtClean="0"/>
              <a:t>no direct </a:t>
            </a:r>
            <a:r>
              <a:rPr lang="en-US" dirty="0"/>
              <a:t>connections between the input and output layers),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9" y="3143394"/>
            <a:ext cx="8342505" cy="256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945"/>
          <a:stretch/>
        </p:blipFill>
        <p:spPr>
          <a:xfrm>
            <a:off x="259849" y="5638800"/>
            <a:ext cx="8342505" cy="1039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9" y="3498909"/>
            <a:ext cx="3612121" cy="27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Supervised Learning 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NN Learning aims to minimize an objective function by an optimization method. </a:t>
            </a:r>
          </a:p>
          <a:p>
            <a:r>
              <a:rPr lang="en-US" dirty="0" smtClean="0"/>
              <a:t>Several optimization algorithms for training NNs have been developed, which are grouped into two classes:</a:t>
            </a:r>
          </a:p>
          <a:p>
            <a:pPr lvl="1"/>
            <a:r>
              <a:rPr lang="en-US" dirty="0" smtClean="0"/>
              <a:t>Local optimization: </a:t>
            </a:r>
            <a:r>
              <a:rPr lang="en-US" b="1" dirty="0" smtClean="0"/>
              <a:t>Gradient Descent</a:t>
            </a:r>
            <a:r>
              <a:rPr lang="en-US" dirty="0" smtClean="0"/>
              <a:t>, Scaled Conjugate Gradient </a:t>
            </a:r>
          </a:p>
          <a:p>
            <a:pPr lvl="1"/>
            <a:r>
              <a:rPr lang="en-US" dirty="0" smtClean="0"/>
              <a:t>Global optimization: </a:t>
            </a:r>
            <a:r>
              <a:rPr lang="en-US" dirty="0" err="1" smtClean="0"/>
              <a:t>LeapFrog</a:t>
            </a:r>
            <a:r>
              <a:rPr lang="en-US" dirty="0" smtClean="0"/>
              <a:t>, simulated annealing, evolutionary algorithms, swarm optimization</a:t>
            </a:r>
          </a:p>
          <a:p>
            <a:r>
              <a:rPr lang="en-US" dirty="0" smtClean="0"/>
              <a:t>Local and global optimization techniques can be combined to form </a:t>
            </a:r>
            <a:r>
              <a:rPr lang="en-US" b="1" dirty="0" smtClean="0"/>
              <a:t>hybrid</a:t>
            </a:r>
            <a:r>
              <a:rPr lang="en-US" dirty="0" smtClean="0"/>
              <a:t> training algorithms.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60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Supervised Learning 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 consists of </a:t>
            </a:r>
            <a:r>
              <a:rPr lang="en-US" b="1" dirty="0"/>
              <a:t>adjusting weights </a:t>
            </a:r>
            <a:r>
              <a:rPr lang="en-US" dirty="0"/>
              <a:t>until an acceptable empirical </a:t>
            </a:r>
            <a:r>
              <a:rPr lang="en-US" b="1" dirty="0"/>
              <a:t>error</a:t>
            </a:r>
            <a:r>
              <a:rPr lang="en-US" dirty="0"/>
              <a:t> has </a:t>
            </a:r>
            <a:r>
              <a:rPr lang="en-US" dirty="0" smtClean="0"/>
              <a:t>been reached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supervised learning algorithms exist, based on when </a:t>
            </a:r>
            <a:r>
              <a:rPr lang="en-US" dirty="0" smtClean="0"/>
              <a:t>weights </a:t>
            </a:r>
            <a:r>
              <a:rPr lang="id-ID" dirty="0" smtClean="0"/>
              <a:t>are </a:t>
            </a:r>
            <a:r>
              <a:rPr lang="id-ID" dirty="0"/>
              <a:t>updated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en-US" b="1" dirty="0" smtClean="0"/>
              <a:t>Stochastic/online learning</a:t>
            </a:r>
            <a:r>
              <a:rPr lang="en-US" dirty="0" smtClean="0"/>
              <a:t>: weights are updated after each pattern presentation.</a:t>
            </a:r>
          </a:p>
          <a:p>
            <a:pPr lvl="1"/>
            <a:r>
              <a:rPr lang="en-US" b="1" dirty="0" smtClean="0"/>
              <a:t>Batch/offline learning</a:t>
            </a:r>
            <a:r>
              <a:rPr lang="en-US" dirty="0"/>
              <a:t>: weight changes are accumulated and used </a:t>
            </a:r>
            <a:r>
              <a:rPr lang="en-US" dirty="0" smtClean="0"/>
              <a:t>to adjust </a:t>
            </a:r>
            <a:r>
              <a:rPr lang="en-US" dirty="0"/>
              <a:t>weights only after all training patterns have been </a:t>
            </a:r>
            <a:r>
              <a:rPr lang="en-US" dirty="0" smtClean="0"/>
              <a:t>presented.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04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Optimization (GDO)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has led to one of the most popular learning algorithms</a:t>
            </a:r>
            <a:r>
              <a:rPr lang="en-US" dirty="0" smtClean="0"/>
              <a:t>, namely </a:t>
            </a:r>
            <a:r>
              <a:rPr lang="en-US" b="1" dirty="0"/>
              <a:t>backpropagation</a:t>
            </a:r>
            <a:r>
              <a:rPr lang="en-US" dirty="0"/>
              <a:t>, popularized by </a:t>
            </a:r>
            <a:r>
              <a:rPr lang="en-US" dirty="0" err="1" smtClean="0"/>
              <a:t>Werbos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iterations (</a:t>
            </a:r>
            <a:r>
              <a:rPr lang="en-US" i="1" dirty="0" smtClean="0"/>
              <a:t>epoch</a:t>
            </a:r>
            <a:r>
              <a:rPr lang="en-US" dirty="0" smtClean="0"/>
              <a:t>) consists of two phases:</a:t>
            </a:r>
          </a:p>
          <a:p>
            <a:pPr lvl="1"/>
            <a:r>
              <a:rPr lang="en-US" b="1" dirty="0" smtClean="0"/>
              <a:t>Feedforward pass</a:t>
            </a:r>
            <a:r>
              <a:rPr lang="en-US" dirty="0" smtClean="0"/>
              <a:t>, which calculates the output values for each training pattern</a:t>
            </a:r>
          </a:p>
          <a:p>
            <a:pPr lvl="1"/>
            <a:r>
              <a:rPr lang="en-US" b="1" dirty="0" smtClean="0"/>
              <a:t>Backward propagation</a:t>
            </a:r>
            <a:r>
              <a:rPr lang="en-US" dirty="0" smtClean="0"/>
              <a:t>, which propagates an error signal back from the output layer toward the input layer. Weights are adjusted as functions of the back-propagated error signal.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359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GDO in FFNN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4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that the sum squared error (SSE) is used as the objective function. Then, </a:t>
            </a:r>
            <a:r>
              <a:rPr lang="en-US" dirty="0" smtClean="0"/>
              <a:t>for </a:t>
            </a:r>
            <a:r>
              <a:rPr lang="id-ID" dirty="0" smtClean="0"/>
              <a:t>each </a:t>
            </a:r>
            <a:r>
              <a:rPr lang="id-ID" dirty="0"/>
              <a:t>pattern, </a:t>
            </a:r>
            <a:r>
              <a:rPr lang="id-ID" b="1" dirty="0"/>
              <a:t>z</a:t>
            </a:r>
            <a:r>
              <a:rPr lang="id-ID" i="1" baseline="-25000" dirty="0"/>
              <a:t>p</a:t>
            </a:r>
            <a:r>
              <a:rPr lang="id-ID" dirty="0" smtClean="0"/>
              <a:t>,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where </a:t>
            </a:r>
            <a:r>
              <a:rPr lang="en-US" i="1" dirty="0"/>
              <a:t>K </a:t>
            </a:r>
            <a:r>
              <a:rPr lang="en-US" dirty="0"/>
              <a:t>is the number of output units, and </a:t>
            </a:r>
            <a:r>
              <a:rPr lang="en-US" i="1" dirty="0" err="1"/>
              <a:t>t</a:t>
            </a:r>
            <a:r>
              <a:rPr lang="en-US" i="1" baseline="-25000" dirty="0" err="1"/>
              <a:t>k,p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o</a:t>
            </a:r>
            <a:r>
              <a:rPr lang="en-US" i="1" baseline="-25000" dirty="0" err="1"/>
              <a:t>k,p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 smtClean="0"/>
              <a:t>the target and </a:t>
            </a:r>
            <a:r>
              <a:rPr lang="en-US" dirty="0"/>
              <a:t>actual output values of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output unit</a:t>
            </a:r>
            <a:r>
              <a:rPr lang="en-US" dirty="0" smtClean="0"/>
              <a:t>.</a:t>
            </a:r>
          </a:p>
          <a:p>
            <a:r>
              <a:rPr lang="id-ID" dirty="0" smtClean="0"/>
              <a:t>Assume </a:t>
            </a:r>
            <a:r>
              <a:rPr lang="id-ID" dirty="0"/>
              <a:t>sigmoid </a:t>
            </a:r>
            <a:r>
              <a:rPr lang="id-ID" dirty="0" smtClean="0"/>
              <a:t>activation</a:t>
            </a:r>
            <a:r>
              <a:rPr lang="en-US" dirty="0" smtClean="0"/>
              <a:t> functions </a:t>
            </a:r>
            <a:r>
              <a:rPr lang="en-US" dirty="0"/>
              <a:t>in the hidden and output layers with augmented vectors. All hidden </a:t>
            </a:r>
            <a:r>
              <a:rPr lang="en-US" dirty="0" smtClean="0"/>
              <a:t>and output </a:t>
            </a:r>
            <a:r>
              <a:rPr lang="en-US" dirty="0"/>
              <a:t>units use SUs. Then,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531109"/>
            <a:ext cx="3646172" cy="91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5059680"/>
            <a:ext cx="3512820" cy="17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GDO in FFNN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are updated, in the case of stochastic learning, according to the </a:t>
            </a:r>
            <a:r>
              <a:rPr lang="en-US" dirty="0" smtClean="0"/>
              <a:t>following </a:t>
            </a:r>
            <a:r>
              <a:rPr lang="id-ID" dirty="0" smtClean="0"/>
              <a:t>equations: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compute ∆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kj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∆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ji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)?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53" y="2696997"/>
            <a:ext cx="3860082" cy="769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332" y="2696997"/>
            <a:ext cx="3612121" cy="27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" y="368707"/>
            <a:ext cx="2219325" cy="523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0"/>
            <a:ext cx="948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Assume sigmoid activation</a:t>
            </a:r>
            <a:r>
              <a:rPr lang="en-US" dirty="0"/>
              <a:t> functions in the hidden and output layers with augmented vectors. 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879" y="368707"/>
            <a:ext cx="3612121" cy="2714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51" y="892582"/>
            <a:ext cx="271462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00" y="1350149"/>
            <a:ext cx="260032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63" y="2102624"/>
            <a:ext cx="1943100" cy="1123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3226574"/>
            <a:ext cx="9114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Assume that the sum squared error (SSE) is used as the objective function.</a:t>
            </a:r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06" y="3661188"/>
            <a:ext cx="3101711" cy="7754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36" y="4501898"/>
            <a:ext cx="3219450" cy="6572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5224405"/>
            <a:ext cx="8259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MR10"/>
              </a:rPr>
              <a:t>Define the output error that needs to be back-propagated as</a:t>
            </a:r>
            <a:endParaRPr lang="id-ID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471" y="5193687"/>
            <a:ext cx="914400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23" y="5619136"/>
            <a:ext cx="3419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948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Then, the changes in the hidden-to-output weights are </a:t>
            </a:r>
            <a:r>
              <a:rPr lang="en-US" dirty="0" smtClean="0"/>
              <a:t>computed: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79" y="368707"/>
            <a:ext cx="3612121" cy="27147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4" y="423454"/>
            <a:ext cx="1828800" cy="1247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703691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Continuing with the input-to-hidden weights,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4" y="2225224"/>
            <a:ext cx="2714625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51" y="3588080"/>
            <a:ext cx="253365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355" y="2251567"/>
            <a:ext cx="2476500" cy="2314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79855" y="3568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10"/>
              </a:rPr>
              <a:t>Define the hidden layer error, which needs to be </a:t>
            </a:r>
            <a:r>
              <a:rPr lang="en-US" dirty="0" smtClean="0">
                <a:latin typeface="CMR10"/>
              </a:rPr>
              <a:t>back-propagated:</a:t>
            </a:r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855" y="4566142"/>
            <a:ext cx="1828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37" y="368707"/>
            <a:ext cx="6009564" cy="4516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6561" y="3687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10"/>
              </a:rPr>
              <a:t>Finally, the changes to input-to-hidden weights are </a:t>
            </a:r>
            <a:r>
              <a:rPr lang="en-US" dirty="0" smtClean="0">
                <a:latin typeface="CMR10"/>
              </a:rPr>
              <a:t>calculated:</a:t>
            </a:r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1" y="964191"/>
            <a:ext cx="2499476" cy="18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Learning Algorithm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68456"/>
            <a:ext cx="9397180" cy="45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when a maximum number of epochs has been exceeded.</a:t>
            </a:r>
          </a:p>
          <a:p>
            <a:r>
              <a:rPr lang="en-US" dirty="0" smtClean="0"/>
              <a:t>Stop </a:t>
            </a:r>
            <a:r>
              <a:rPr lang="en-US" dirty="0"/>
              <a:t>when the mean squared error (MSE) on the training </a:t>
            </a:r>
            <a:r>
              <a:rPr lang="en-US" dirty="0" smtClean="0"/>
              <a:t>set </a:t>
            </a:r>
            <a:r>
              <a:rPr lang="en-US" dirty="0"/>
              <a:t>is small enough (other error measures such as the root mean squared error </a:t>
            </a:r>
            <a:r>
              <a:rPr lang="en-US" dirty="0" smtClean="0"/>
              <a:t>can </a:t>
            </a:r>
            <a:r>
              <a:rPr lang="id-ID" dirty="0" smtClean="0"/>
              <a:t>also </a:t>
            </a:r>
            <a:r>
              <a:rPr lang="id-ID" dirty="0"/>
              <a:t>be used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en-US" dirty="0"/>
              <a:t>Stop when overfitting is observed, i.e. when training data is being memorized.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83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008" y="1825625"/>
            <a:ext cx="5151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961" y="1811977"/>
            <a:ext cx="4625219" cy="3906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543050"/>
            <a:ext cx="73437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Exercise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2962" y="2948781"/>
            <a:ext cx="5172075" cy="2105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Assume that the neurons have a Sigmoid activation function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a forward pass on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a reverse pass (training) once (target = 0.5).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a further forward pass and comment on the result.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12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Answer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2962" y="2948781"/>
            <a:ext cx="5172075" cy="2105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a forward pass on the network</a:t>
            </a:r>
            <a:r>
              <a:rPr lang="en-US" dirty="0" smtClean="0"/>
              <a:t>.</a:t>
            </a:r>
          </a:p>
          <a:p>
            <a:r>
              <a:rPr lang="en-US" dirty="0"/>
              <a:t>Input to top neuron = (0.35x0.1)+(0.9x0.8)=0.755. Out = </a:t>
            </a:r>
            <a:r>
              <a:rPr lang="en-US" dirty="0" smtClean="0"/>
              <a:t>f(0.755) = 0.68</a:t>
            </a:r>
            <a:r>
              <a:rPr lang="en-US" dirty="0"/>
              <a:t>.</a:t>
            </a:r>
          </a:p>
          <a:p>
            <a:r>
              <a:rPr lang="en-US" dirty="0"/>
              <a:t>Input to bottom neuron = (0.9x0.6)+(0.35x0.4) = 0.68. Out = 0.6637.</a:t>
            </a:r>
          </a:p>
          <a:p>
            <a:r>
              <a:rPr lang="en-US" dirty="0"/>
              <a:t>Input to final neuron = (0.3x0.68)+(0.9x0.6637) = 0.80133. Out = 0.69.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5233276"/>
            <a:ext cx="2286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Applications applying ANN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  <a:r>
              <a:rPr lang="en-US" dirty="0" smtClean="0"/>
              <a:t>: </a:t>
            </a:r>
            <a:r>
              <a:rPr lang="en-US" dirty="0"/>
              <a:t>predict the class of an input vector</a:t>
            </a:r>
            <a:endParaRPr lang="en-US" dirty="0" smtClean="0"/>
          </a:p>
          <a:p>
            <a:r>
              <a:rPr lang="en-US" b="1" dirty="0" smtClean="0"/>
              <a:t>Pattern matching</a:t>
            </a:r>
            <a:r>
              <a:rPr lang="en-US" dirty="0" smtClean="0"/>
              <a:t>: </a:t>
            </a:r>
            <a:r>
              <a:rPr lang="en-US" dirty="0"/>
              <a:t>produce a pattern best associated with </a:t>
            </a:r>
            <a:r>
              <a:rPr lang="en-US" dirty="0" smtClean="0"/>
              <a:t>a </a:t>
            </a:r>
            <a:r>
              <a:rPr lang="id-ID" dirty="0" smtClean="0"/>
              <a:t>given </a:t>
            </a:r>
            <a:r>
              <a:rPr lang="id-ID" dirty="0"/>
              <a:t>input vector</a:t>
            </a:r>
            <a:endParaRPr lang="en-US" dirty="0" smtClean="0"/>
          </a:p>
          <a:p>
            <a:r>
              <a:rPr lang="en-US" b="1" dirty="0"/>
              <a:t>Pattern completion</a:t>
            </a:r>
            <a:r>
              <a:rPr lang="en-US" dirty="0"/>
              <a:t>: complete the missing parts of a </a:t>
            </a:r>
            <a:r>
              <a:rPr lang="en-US" dirty="0" smtClean="0"/>
              <a:t>given input </a:t>
            </a:r>
            <a:r>
              <a:rPr lang="en-US" dirty="0"/>
              <a:t>vector</a:t>
            </a:r>
            <a:endParaRPr lang="en-US" dirty="0" smtClean="0"/>
          </a:p>
          <a:p>
            <a:r>
              <a:rPr lang="en-US" b="1" dirty="0"/>
              <a:t>Optimization</a:t>
            </a:r>
            <a:r>
              <a:rPr lang="en-US" dirty="0"/>
              <a:t>: find the optimal values of parameters in </a:t>
            </a:r>
            <a:r>
              <a:rPr lang="en-US" dirty="0" smtClean="0"/>
              <a:t>an optimization problem</a:t>
            </a:r>
          </a:p>
          <a:p>
            <a:r>
              <a:rPr lang="en-US" b="1" dirty="0"/>
              <a:t>Control</a:t>
            </a:r>
            <a:r>
              <a:rPr lang="en-US" dirty="0"/>
              <a:t>: given an input vector, an appropriate action is </a:t>
            </a:r>
            <a:r>
              <a:rPr lang="en-US" dirty="0" smtClean="0"/>
              <a:t>suggested</a:t>
            </a:r>
          </a:p>
          <a:p>
            <a:r>
              <a:rPr lang="en-US" b="1" dirty="0" smtClean="0"/>
              <a:t>Function </a:t>
            </a:r>
            <a:r>
              <a:rPr lang="en-US" b="1" dirty="0"/>
              <a:t>approximation/times series </a:t>
            </a:r>
            <a:r>
              <a:rPr lang="en-US" b="1" dirty="0" smtClean="0"/>
              <a:t>modeling</a:t>
            </a:r>
            <a:r>
              <a:rPr lang="en-US" dirty="0" smtClean="0"/>
              <a:t>: learn </a:t>
            </a:r>
            <a:r>
              <a:rPr lang="en-US" dirty="0"/>
              <a:t>the functional relationships between input and </a:t>
            </a:r>
            <a:r>
              <a:rPr lang="en-US" dirty="0" smtClean="0"/>
              <a:t>desired output vectors</a:t>
            </a:r>
            <a:endParaRPr lang="en-US" dirty="0"/>
          </a:p>
          <a:p>
            <a:r>
              <a:rPr lang="en-US" b="1" dirty="0" smtClean="0"/>
              <a:t>Data mining</a:t>
            </a:r>
            <a:r>
              <a:rPr lang="en-US" dirty="0" smtClean="0"/>
              <a:t>: discover </a:t>
            </a:r>
            <a:r>
              <a:rPr lang="en-US" dirty="0"/>
              <a:t>hidden patterns from data – also </a:t>
            </a:r>
            <a:r>
              <a:rPr lang="en-US" dirty="0" smtClean="0"/>
              <a:t>referred to </a:t>
            </a:r>
            <a:r>
              <a:rPr lang="en-US" dirty="0"/>
              <a:t>as knowledge discovery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47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Answer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358" y="2843529"/>
            <a:ext cx="5689283" cy="231552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Perform a reverse pass (training) once (target = 0.5</a:t>
            </a:r>
            <a:r>
              <a:rPr lang="en-US" dirty="0" smtClean="0"/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5233276"/>
            <a:ext cx="228600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2843529"/>
            <a:ext cx="5362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2586831"/>
            <a:ext cx="7477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(NNs)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realization of a </a:t>
            </a:r>
            <a:r>
              <a:rPr lang="en-US" b="1" dirty="0"/>
              <a:t>nonlinear mapping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dimension of the </a:t>
            </a:r>
            <a:r>
              <a:rPr lang="en-US" b="1" dirty="0" smtClean="0"/>
              <a:t>input space</a:t>
            </a:r>
            <a:r>
              <a:rPr lang="en-US" dirty="0" smtClean="0"/>
              <a:t> to that of </a:t>
            </a:r>
            <a:r>
              <a:rPr lang="en-US" b="1" dirty="0" smtClean="0"/>
              <a:t>target </a:t>
            </a:r>
            <a:r>
              <a:rPr lang="en-US" b="1" dirty="0"/>
              <a:t>(desired output</a:t>
            </a:r>
            <a:r>
              <a:rPr lang="en-US" b="1" dirty="0" smtClean="0"/>
              <a:t>) </a:t>
            </a:r>
            <a:r>
              <a:rPr lang="id-ID" b="1" dirty="0" smtClean="0"/>
              <a:t>space</a:t>
            </a:r>
            <a:r>
              <a:rPr lang="id-ID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mapping is usually a set of nonlinear functions, one for each neuron in the network.</a:t>
            </a:r>
          </a:p>
          <a:p>
            <a:r>
              <a:rPr lang="en-US" dirty="0" smtClean="0"/>
              <a:t>Neurons form the basic building blocks of NNs.</a:t>
            </a:r>
          </a:p>
          <a:p>
            <a:pPr lvl="1"/>
            <a:r>
              <a:rPr lang="en-US" dirty="0" smtClean="0"/>
              <a:t>Single neuron is usually called Perceptron.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43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Neuron (AN) </a:t>
            </a:r>
            <a:r>
              <a:rPr lang="en-US" dirty="0" err="1" smtClean="0"/>
              <a:t>atau</a:t>
            </a:r>
            <a:r>
              <a:rPr lang="en-US" dirty="0" smtClean="0"/>
              <a:t> Neuron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9297"/>
            <a:ext cx="10515600" cy="28276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artificial neuron (AN), or neuron, implements a nonlinear mapping from </a:t>
            </a:r>
            <a:r>
              <a:rPr lang="en-US" dirty="0" smtClean="0"/>
              <a:t>input signals usually to </a:t>
            </a:r>
            <a:r>
              <a:rPr lang="en-US" dirty="0"/>
              <a:t>[0</a:t>
            </a:r>
            <a:r>
              <a:rPr lang="en-US" i="1" dirty="0"/>
              <a:t>, </a:t>
            </a:r>
            <a:r>
              <a:rPr lang="en-US" dirty="0"/>
              <a:t>1] or [</a:t>
            </a:r>
            <a:r>
              <a:rPr lang="en-US" i="1" dirty="0"/>
              <a:t>−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1], depending on the activation function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input</a:t>
            </a:r>
            <a:r>
              <a:rPr lang="en-US" dirty="0" smtClean="0"/>
              <a:t> signal 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id-ID" dirty="0"/>
              <a:t>is </a:t>
            </a:r>
            <a:r>
              <a:rPr lang="id-ID" dirty="0" smtClean="0"/>
              <a:t>associated</a:t>
            </a:r>
            <a:r>
              <a:rPr lang="en-US" dirty="0" smtClean="0"/>
              <a:t> a </a:t>
            </a:r>
            <a:r>
              <a:rPr lang="en-US" b="1" dirty="0" smtClean="0"/>
              <a:t>weight</a:t>
            </a:r>
            <a:r>
              <a:rPr lang="en-US" dirty="0" smtClean="0"/>
              <a:t> (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), </a:t>
            </a:r>
            <a:r>
              <a:rPr lang="en-US" dirty="0"/>
              <a:t>to strengthen or deplete the input signal.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 computes the net </a:t>
            </a:r>
            <a:r>
              <a:rPr lang="en-US" dirty="0" smtClean="0"/>
              <a:t>input signal</a:t>
            </a:r>
            <a:r>
              <a:rPr lang="en-US" dirty="0"/>
              <a:t>, and uses an activation function </a:t>
            </a:r>
            <a:r>
              <a:rPr lang="en-US" i="1" dirty="0" err="1"/>
              <a:t>f</a:t>
            </a:r>
            <a:r>
              <a:rPr lang="en-US" i="1" baseline="-25000" dirty="0" err="1"/>
              <a:t>AN</a:t>
            </a:r>
            <a:r>
              <a:rPr lang="en-US" i="1" dirty="0"/>
              <a:t> </a:t>
            </a:r>
            <a:r>
              <a:rPr lang="en-US" dirty="0"/>
              <a:t>to compute the </a:t>
            </a:r>
            <a:r>
              <a:rPr lang="en-US" b="1" dirty="0"/>
              <a:t>output</a:t>
            </a:r>
            <a:r>
              <a:rPr lang="en-US" dirty="0"/>
              <a:t> signal, </a:t>
            </a:r>
            <a:r>
              <a:rPr lang="en-US" i="1" dirty="0"/>
              <a:t>o</a:t>
            </a:r>
            <a:r>
              <a:rPr lang="en-US" dirty="0"/>
              <a:t>, given </a:t>
            </a:r>
            <a:r>
              <a:rPr lang="en-US" dirty="0" smtClean="0"/>
              <a:t>the </a:t>
            </a:r>
            <a:r>
              <a:rPr lang="en-US" i="1" dirty="0" smtClean="0"/>
              <a:t>net </a:t>
            </a:r>
            <a:r>
              <a:rPr lang="en-US" dirty="0"/>
              <a:t>input.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strength of the output signal is further influenced by a threshold </a:t>
            </a:r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dirty="0" smtClean="0"/>
              <a:t>), </a:t>
            </a:r>
            <a:r>
              <a:rPr lang="en-US" dirty="0"/>
              <a:t>also referred to as the </a:t>
            </a:r>
            <a:r>
              <a:rPr lang="en-US" b="1" i="1" dirty="0"/>
              <a:t>bias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16" y="1825625"/>
            <a:ext cx="2748967" cy="15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Net Input Signal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 input signal to an </a:t>
            </a:r>
            <a:r>
              <a:rPr lang="en-US" dirty="0" err="1"/>
              <a:t>AN</a:t>
            </a:r>
            <a:r>
              <a:rPr lang="en-US" dirty="0"/>
              <a:t> is usually computed as the weighted sum of all </a:t>
            </a:r>
            <a:r>
              <a:rPr lang="en-US" dirty="0" smtClean="0"/>
              <a:t>input signals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56" y="3329472"/>
            <a:ext cx="2357721" cy="134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55" y="2958388"/>
            <a:ext cx="4610214" cy="255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2369" y="50520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Artificial neurons that compute the net input signal as the weighted sum of input signals are referred to as </a:t>
            </a:r>
            <a:r>
              <a:rPr lang="en-US" b="1" i="1" dirty="0"/>
              <a:t>summation units </a:t>
            </a:r>
            <a:r>
              <a:rPr lang="en-US" dirty="0"/>
              <a:t>(SU).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93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Net Input Signal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alternative to compute the </a:t>
            </a:r>
            <a:r>
              <a:rPr lang="en-US" dirty="0" smtClean="0"/>
              <a:t>net input </a:t>
            </a:r>
            <a:r>
              <a:rPr lang="en-US" dirty="0"/>
              <a:t>signal is to use </a:t>
            </a:r>
            <a:r>
              <a:rPr lang="en-US" i="1" dirty="0"/>
              <a:t>product units </a:t>
            </a:r>
            <a:r>
              <a:rPr lang="en-US" dirty="0"/>
              <a:t>(PU)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55" y="2958388"/>
            <a:ext cx="4610214" cy="255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91" y="3288860"/>
            <a:ext cx="2667880" cy="1419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6324" y="5052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10"/>
              </a:rPr>
              <a:t>Product units allow higher-order combinations of inputs, having the advantage </a:t>
            </a:r>
            <a:r>
              <a:rPr lang="en-US" dirty="0" smtClean="0">
                <a:latin typeface="CMR10"/>
              </a:rPr>
              <a:t>of </a:t>
            </a:r>
            <a:r>
              <a:rPr lang="id-ID" dirty="0" smtClean="0">
                <a:latin typeface="CMR10"/>
              </a:rPr>
              <a:t>increased </a:t>
            </a:r>
            <a:r>
              <a:rPr lang="id-ID" dirty="0">
                <a:latin typeface="CMR10"/>
              </a:rPr>
              <a:t>information capacity.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</TotalTime>
  <Words>2341</Words>
  <Application>Microsoft Office PowerPoint</Application>
  <PresentationFormat>Widescreen</PresentationFormat>
  <Paragraphs>240</Paragraphs>
  <Slides>51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CMMI10</vt:lpstr>
      <vt:lpstr>CMMI7</vt:lpstr>
      <vt:lpstr>CMR10</vt:lpstr>
      <vt:lpstr>CMTI10</vt:lpstr>
      <vt:lpstr>Helvetica Neue</vt:lpstr>
      <vt:lpstr>Symbol</vt:lpstr>
      <vt:lpstr>Office Theme</vt:lpstr>
      <vt:lpstr>Kecerdasan Komputasional</vt:lpstr>
      <vt:lpstr>Agenda</vt:lpstr>
      <vt:lpstr>PowerPoint Presentation</vt:lpstr>
      <vt:lpstr>Intro to ANN</vt:lpstr>
      <vt:lpstr>Classes of Applications applying ANN</vt:lpstr>
      <vt:lpstr>Neural Networks (NNs)</vt:lpstr>
      <vt:lpstr>Artificial Neuron (AN) atau Neuron</vt:lpstr>
      <vt:lpstr>Calculating the Net Input Signal</vt:lpstr>
      <vt:lpstr>Calculating the Net Input Signal</vt:lpstr>
      <vt:lpstr>Activation Functions</vt:lpstr>
      <vt:lpstr>Activation Functions</vt:lpstr>
      <vt:lpstr>Activation Functions</vt:lpstr>
      <vt:lpstr>Activation Functions</vt:lpstr>
      <vt:lpstr>Linearly Separable Functions</vt:lpstr>
      <vt:lpstr>AND Perceptron</vt:lpstr>
      <vt:lpstr>OR Perceptron</vt:lpstr>
      <vt:lpstr>Non-linearly Separable Functions</vt:lpstr>
      <vt:lpstr>Artificial Neuron Learning</vt:lpstr>
      <vt:lpstr>Artificial Neuron Learning</vt:lpstr>
      <vt:lpstr>Augmented Vectors</vt:lpstr>
      <vt:lpstr>Gradient Descent (GD) Learning Rule</vt:lpstr>
      <vt:lpstr>Gradient Descent (GD) Learning Rule</vt:lpstr>
      <vt:lpstr>Gradient Descent (GD) Learning Rule</vt:lpstr>
      <vt:lpstr>Widrow-Hoff Learning Rule</vt:lpstr>
      <vt:lpstr>Generalized Delta Learning Rule</vt:lpstr>
      <vt:lpstr>Error-Correction Learning Rule</vt:lpstr>
      <vt:lpstr>Exercise 1</vt:lpstr>
      <vt:lpstr>Exercise 2</vt:lpstr>
      <vt:lpstr>Answer</vt:lpstr>
      <vt:lpstr>Exercise 2</vt:lpstr>
      <vt:lpstr>Multilayer Neural Networks</vt:lpstr>
      <vt:lpstr>Introduction</vt:lpstr>
      <vt:lpstr>Feedforward NNs (FFNN)</vt:lpstr>
      <vt:lpstr>Feedforward NNs (FFNN)</vt:lpstr>
      <vt:lpstr>FFNN</vt:lpstr>
      <vt:lpstr>The Supervised Learning Problem</vt:lpstr>
      <vt:lpstr>The Supervised Learning Problem</vt:lpstr>
      <vt:lpstr>Gradient Descent Optimization (GDO)</vt:lpstr>
      <vt:lpstr>GDO in FFNN</vt:lpstr>
      <vt:lpstr>GDO in FFNN</vt:lpstr>
      <vt:lpstr>PowerPoint Presentation</vt:lpstr>
      <vt:lpstr>PowerPoint Presentation</vt:lpstr>
      <vt:lpstr>PowerPoint Presentation</vt:lpstr>
      <vt:lpstr>Stochastic Gradient Descent Learning Algorithm</vt:lpstr>
      <vt:lpstr>Stopping Criteria</vt:lpstr>
      <vt:lpstr>An Example</vt:lpstr>
      <vt:lpstr>An Example</vt:lpstr>
      <vt:lpstr>A Sample Exercise</vt:lpstr>
      <vt:lpstr>A Sample Answer</vt:lpstr>
      <vt:lpstr>A Sample Answer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Komputasional</dc:title>
  <dc:creator>Anny Yuniarti, S.Kom, M.Comp.Sc</dc:creator>
  <cp:lastModifiedBy>Anny Yuniarti, S.Kom, M.Comp.Sc</cp:lastModifiedBy>
  <cp:revision>72</cp:revision>
  <dcterms:created xsi:type="dcterms:W3CDTF">2017-08-31T23:20:31Z</dcterms:created>
  <dcterms:modified xsi:type="dcterms:W3CDTF">2017-11-07T22:32:54Z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