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256" r:id="rId2"/>
    <p:sldId id="289" r:id="rId3"/>
    <p:sldId id="288" r:id="rId4"/>
    <p:sldId id="287" r:id="rId5"/>
    <p:sldId id="259" r:id="rId6"/>
    <p:sldId id="27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8" r:id="rId15"/>
    <p:sldId id="278" r:id="rId16"/>
    <p:sldId id="280" r:id="rId17"/>
    <p:sldId id="281" r:id="rId18"/>
    <p:sldId id="270" r:id="rId19"/>
    <p:sldId id="282" r:id="rId20"/>
    <p:sldId id="283" r:id="rId21"/>
    <p:sldId id="284" r:id="rId22"/>
    <p:sldId id="285" r:id="rId23"/>
    <p:sldId id="286" r:id="rId24"/>
    <p:sldId id="272" r:id="rId25"/>
    <p:sldId id="273" r:id="rId26"/>
    <p:sldId id="274" r:id="rId27"/>
    <p:sldId id="275" r:id="rId28"/>
    <p:sldId id="276" r:id="rId29"/>
    <p:sldId id="299" r:id="rId30"/>
    <p:sldId id="300" r:id="rId31"/>
    <p:sldId id="301" r:id="rId32"/>
    <p:sldId id="291" r:id="rId33"/>
    <p:sldId id="292" r:id="rId34"/>
    <p:sldId id="293" r:id="rId35"/>
    <p:sldId id="294" r:id="rId36"/>
    <p:sldId id="295" r:id="rId37"/>
    <p:sldId id="296" r:id="rId38"/>
    <p:sldId id="320" r:id="rId39"/>
    <p:sldId id="302" r:id="rId40"/>
    <p:sldId id="303" r:id="rId41"/>
    <p:sldId id="304" r:id="rId42"/>
    <p:sldId id="305" r:id="rId43"/>
    <p:sldId id="306" r:id="rId44"/>
    <p:sldId id="307" r:id="rId45"/>
    <p:sldId id="308" r:id="rId46"/>
    <p:sldId id="309" r:id="rId47"/>
    <p:sldId id="310" r:id="rId48"/>
    <p:sldId id="311" r:id="rId49"/>
    <p:sldId id="312" r:id="rId50"/>
    <p:sldId id="313" r:id="rId51"/>
    <p:sldId id="314" r:id="rId52"/>
    <p:sldId id="315" r:id="rId53"/>
    <p:sldId id="316" r:id="rId54"/>
    <p:sldId id="317" r:id="rId55"/>
    <p:sldId id="318" r:id="rId56"/>
    <p:sldId id="319" r:id="rId57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0"/>
    <p:restoredTop sz="94630"/>
  </p:normalViewPr>
  <p:slideViewPr>
    <p:cSldViewPr>
      <p:cViewPr varScale="1">
        <p:scale>
          <a:sx n="82" d="100"/>
          <a:sy n="82" d="100"/>
        </p:scale>
        <p:origin x="2136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notesMaster" Target="notesMasters/notesMaster1.xml"/><Relationship Id="rId59" Type="http://schemas.openxmlformats.org/officeDocument/2006/relationships/presProps" Target="pres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viewProps" Target="viewProps.xml"/><Relationship Id="rId61" Type="http://schemas.openxmlformats.org/officeDocument/2006/relationships/theme" Target="theme/theme1.xml"/><Relationship Id="rId6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Relationship Id="rId2" Type="http://schemas.openxmlformats.org/officeDocument/2006/relationships/image" Target="../media/image5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D0F41B-859D-4B48-8395-4C469179778D}" type="datetimeFigureOut">
              <a:rPr lang="id-ID" smtClean="0"/>
              <a:t>09/11/16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7FC522-FD33-4B40-AC8E-AFD61346C6B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74028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D6D498-62AE-45ED-A782-54A0FB0C0668}" type="slidenum">
              <a:rPr lang="en-US" altLang="id-ID"/>
              <a:pPr/>
              <a:t>2</a:t>
            </a:fld>
            <a:endParaRPr lang="en-US" altLang="id-ID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501A5-9ABD-475D-B848-F151B9C48BDD}" type="datetimeFigureOut">
              <a:rPr lang="id-ID" smtClean="0"/>
              <a:t>09/11/16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5DEE1-BFEE-49FC-A8DD-C38BFD0C2AB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35303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501A5-9ABD-475D-B848-F151B9C48BDD}" type="datetimeFigureOut">
              <a:rPr lang="id-ID" smtClean="0"/>
              <a:t>09/11/16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5DEE1-BFEE-49FC-A8DD-C38BFD0C2AB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17544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501A5-9ABD-475D-B848-F151B9C48BDD}" type="datetimeFigureOut">
              <a:rPr lang="id-ID" smtClean="0"/>
              <a:t>09/11/16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5DEE1-BFEE-49FC-A8DD-C38BFD0C2AB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63482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501A5-9ABD-475D-B848-F151B9C48BDD}" type="datetimeFigureOut">
              <a:rPr lang="id-ID" smtClean="0"/>
              <a:t>09/11/16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5DEE1-BFEE-49FC-A8DD-C38BFD0C2AB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01020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501A5-9ABD-475D-B848-F151B9C48BDD}" type="datetimeFigureOut">
              <a:rPr lang="id-ID" smtClean="0"/>
              <a:t>09/11/16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5DEE1-BFEE-49FC-A8DD-C38BFD0C2AB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93081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501A5-9ABD-475D-B848-F151B9C48BDD}" type="datetimeFigureOut">
              <a:rPr lang="id-ID" smtClean="0"/>
              <a:t>09/11/16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5DEE1-BFEE-49FC-A8DD-C38BFD0C2AB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21725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501A5-9ABD-475D-B848-F151B9C48BDD}" type="datetimeFigureOut">
              <a:rPr lang="id-ID" smtClean="0"/>
              <a:t>09/11/16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5DEE1-BFEE-49FC-A8DD-C38BFD0C2AB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37051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501A5-9ABD-475D-B848-F151B9C48BDD}" type="datetimeFigureOut">
              <a:rPr lang="id-ID" smtClean="0"/>
              <a:t>09/11/16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5DEE1-BFEE-49FC-A8DD-C38BFD0C2AB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34559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501A5-9ABD-475D-B848-F151B9C48BDD}" type="datetimeFigureOut">
              <a:rPr lang="id-ID" smtClean="0"/>
              <a:t>09/11/16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5DEE1-BFEE-49FC-A8DD-C38BFD0C2AB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56506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501A5-9ABD-475D-B848-F151B9C48BDD}" type="datetimeFigureOut">
              <a:rPr lang="id-ID" smtClean="0"/>
              <a:t>09/11/16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5DEE1-BFEE-49FC-A8DD-C38BFD0C2AB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52594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501A5-9ABD-475D-B848-F151B9C48BDD}" type="datetimeFigureOut">
              <a:rPr lang="id-ID" smtClean="0"/>
              <a:t>09/11/16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5DEE1-BFEE-49FC-A8DD-C38BFD0C2AB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99754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501A5-9ABD-475D-B848-F151B9C48BDD}" type="datetimeFigureOut">
              <a:rPr lang="id-ID" smtClean="0"/>
              <a:t>09/11/16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5DEE1-BFEE-49FC-A8DD-C38BFD0C2AB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80247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wmf"/><Relationship Id="rId3" Type="http://schemas.openxmlformats.org/officeDocument/2006/relationships/image" Target="../media/image14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4" Type="http://schemas.openxmlformats.org/officeDocument/2006/relationships/oleObject" Target="../embeddings/oleObject1.bin"/><Relationship Id="rId5" Type="http://schemas.openxmlformats.org/officeDocument/2006/relationships/image" Target="../media/image35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4" Type="http://schemas.openxmlformats.org/officeDocument/2006/relationships/image" Target="../media/image1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.png"/><Relationship Id="rId5" Type="http://schemas.openxmlformats.org/officeDocument/2006/relationships/image" Target="../media/image9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39.png"/><Relationship Id="rId7" Type="http://schemas.openxmlformats.org/officeDocument/2006/relationships/image" Target="../media/image38.png"/><Relationship Id="rId8" Type="http://schemas.openxmlformats.org/officeDocument/2006/relationships/image" Target="../media/image37.png"/><Relationship Id="rId9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5" Type="http://schemas.openxmlformats.org/officeDocument/2006/relationships/image" Target="../media/image1.png"/><Relationship Id="rId6" Type="http://schemas.openxmlformats.org/officeDocument/2006/relationships/image" Target="../media/image9.png"/><Relationship Id="rId7" Type="http://schemas.openxmlformats.org/officeDocument/2006/relationships/image" Target="../media/image38.png"/><Relationship Id="rId8" Type="http://schemas.openxmlformats.org/officeDocument/2006/relationships/image" Target="../media/image37.png"/><Relationship Id="rId9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41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w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Relationship Id="rId3" Type="http://schemas.openxmlformats.org/officeDocument/2006/relationships/image" Target="../media/image44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Relationship Id="rId3" Type="http://schemas.openxmlformats.org/officeDocument/2006/relationships/image" Target="../media/image46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47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Relationship Id="rId3" Type="http://schemas.openxmlformats.org/officeDocument/2006/relationships/image" Target="../media/image49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png"/><Relationship Id="rId3" Type="http://schemas.openxmlformats.org/officeDocument/2006/relationships/image" Target="../media/image51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52.wmf"/><Relationship Id="rId5" Type="http://schemas.openxmlformats.org/officeDocument/2006/relationships/oleObject" Target="../embeddings/oleObject5.bin"/><Relationship Id="rId6" Type="http://schemas.openxmlformats.org/officeDocument/2006/relationships/image" Target="../media/image53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4.wmf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Clustering Algorithms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65915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1ECA6-0213-42C0-8263-B7BE7C43E071}" type="slidenum">
              <a:rPr lang="en-US" altLang="id-ID"/>
              <a:pPr/>
              <a:t>10</a:t>
            </a:fld>
            <a:endParaRPr lang="en-US" altLang="id-ID"/>
          </a:p>
        </p:txBody>
      </p:sp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altLang="id-ID"/>
              <a:t>K-means example, step 4</a:t>
            </a:r>
          </a:p>
        </p:txBody>
      </p:sp>
      <p:sp>
        <p:nvSpPr>
          <p:cNvPr id="430083" name="AutoShape 3"/>
          <p:cNvSpPr>
            <a:spLocks noChangeArrowheads="1"/>
          </p:cNvSpPr>
          <p:nvPr/>
        </p:nvSpPr>
        <p:spPr bwMode="auto">
          <a:xfrm>
            <a:off x="3200400" y="46482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430084" name="AutoShape 4"/>
          <p:cNvSpPr>
            <a:spLocks noChangeArrowheads="1"/>
          </p:cNvSpPr>
          <p:nvPr/>
        </p:nvSpPr>
        <p:spPr bwMode="auto">
          <a:xfrm>
            <a:off x="3352800" y="48768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430085" name="AutoShape 5"/>
          <p:cNvSpPr>
            <a:spLocks noChangeArrowheads="1"/>
          </p:cNvSpPr>
          <p:nvPr/>
        </p:nvSpPr>
        <p:spPr bwMode="auto">
          <a:xfrm>
            <a:off x="3124200" y="5105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430086" name="AutoShape 6"/>
          <p:cNvSpPr>
            <a:spLocks noChangeArrowheads="1"/>
          </p:cNvSpPr>
          <p:nvPr/>
        </p:nvSpPr>
        <p:spPr bwMode="auto">
          <a:xfrm>
            <a:off x="2895600" y="44196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430087" name="AutoShape 7"/>
          <p:cNvSpPr>
            <a:spLocks noChangeArrowheads="1"/>
          </p:cNvSpPr>
          <p:nvPr/>
        </p:nvSpPr>
        <p:spPr bwMode="auto">
          <a:xfrm>
            <a:off x="2895600" y="20574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430088" name="AutoShape 8"/>
          <p:cNvSpPr>
            <a:spLocks noChangeArrowheads="1"/>
          </p:cNvSpPr>
          <p:nvPr/>
        </p:nvSpPr>
        <p:spPr bwMode="auto">
          <a:xfrm>
            <a:off x="2895600" y="3581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430089" name="AutoShape 9"/>
          <p:cNvSpPr>
            <a:spLocks noChangeArrowheads="1"/>
          </p:cNvSpPr>
          <p:nvPr/>
        </p:nvSpPr>
        <p:spPr bwMode="auto">
          <a:xfrm>
            <a:off x="2895600" y="5105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430090" name="AutoShape 10"/>
          <p:cNvSpPr>
            <a:spLocks noChangeArrowheads="1"/>
          </p:cNvSpPr>
          <p:nvPr/>
        </p:nvSpPr>
        <p:spPr bwMode="auto">
          <a:xfrm>
            <a:off x="2438400" y="41148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430091" name="AutoShape 11"/>
          <p:cNvSpPr>
            <a:spLocks noChangeArrowheads="1"/>
          </p:cNvSpPr>
          <p:nvPr/>
        </p:nvSpPr>
        <p:spPr bwMode="auto">
          <a:xfrm>
            <a:off x="4572000" y="38100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430092" name="AutoShape 12"/>
          <p:cNvSpPr>
            <a:spLocks noChangeArrowheads="1"/>
          </p:cNvSpPr>
          <p:nvPr/>
        </p:nvSpPr>
        <p:spPr bwMode="auto">
          <a:xfrm>
            <a:off x="6705600" y="1828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430093" name="AutoShape 13"/>
          <p:cNvSpPr>
            <a:spLocks noChangeArrowheads="1"/>
          </p:cNvSpPr>
          <p:nvPr/>
        </p:nvSpPr>
        <p:spPr bwMode="auto">
          <a:xfrm>
            <a:off x="7162800" y="19050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430094" name="AutoShape 14"/>
          <p:cNvSpPr>
            <a:spLocks noChangeArrowheads="1"/>
          </p:cNvSpPr>
          <p:nvPr/>
        </p:nvSpPr>
        <p:spPr bwMode="auto">
          <a:xfrm>
            <a:off x="7010400" y="20574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430095" name="AutoShape 15"/>
          <p:cNvSpPr>
            <a:spLocks noChangeArrowheads="1"/>
          </p:cNvSpPr>
          <p:nvPr/>
        </p:nvSpPr>
        <p:spPr bwMode="auto">
          <a:xfrm>
            <a:off x="6858000" y="2209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430096" name="AutoShape 16"/>
          <p:cNvSpPr>
            <a:spLocks noChangeArrowheads="1"/>
          </p:cNvSpPr>
          <p:nvPr/>
        </p:nvSpPr>
        <p:spPr bwMode="auto">
          <a:xfrm>
            <a:off x="7162800" y="23622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430097" name="AutoShape 17"/>
          <p:cNvSpPr>
            <a:spLocks noChangeArrowheads="1"/>
          </p:cNvSpPr>
          <p:nvPr/>
        </p:nvSpPr>
        <p:spPr bwMode="auto">
          <a:xfrm>
            <a:off x="7467600" y="27432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430098" name="AutoShape 18"/>
          <p:cNvSpPr>
            <a:spLocks noChangeArrowheads="1"/>
          </p:cNvSpPr>
          <p:nvPr/>
        </p:nvSpPr>
        <p:spPr bwMode="auto">
          <a:xfrm>
            <a:off x="5715000" y="1828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430099" name="AutoShape 19"/>
          <p:cNvSpPr>
            <a:spLocks noChangeArrowheads="1"/>
          </p:cNvSpPr>
          <p:nvPr/>
        </p:nvSpPr>
        <p:spPr bwMode="auto">
          <a:xfrm>
            <a:off x="6019800" y="32766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430100" name="AutoShape 20"/>
          <p:cNvSpPr>
            <a:spLocks noChangeArrowheads="1"/>
          </p:cNvSpPr>
          <p:nvPr/>
        </p:nvSpPr>
        <p:spPr bwMode="auto">
          <a:xfrm>
            <a:off x="6019800" y="4800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430101" name="AutoShape 21"/>
          <p:cNvSpPr>
            <a:spLocks noChangeArrowheads="1"/>
          </p:cNvSpPr>
          <p:nvPr/>
        </p:nvSpPr>
        <p:spPr bwMode="auto">
          <a:xfrm>
            <a:off x="6400800" y="5105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430102" name="AutoShape 22"/>
          <p:cNvSpPr>
            <a:spLocks noChangeArrowheads="1"/>
          </p:cNvSpPr>
          <p:nvPr/>
        </p:nvSpPr>
        <p:spPr bwMode="auto">
          <a:xfrm>
            <a:off x="6781800" y="4343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430103" name="AutoShape 23"/>
          <p:cNvSpPr>
            <a:spLocks noChangeArrowheads="1"/>
          </p:cNvSpPr>
          <p:nvPr/>
        </p:nvSpPr>
        <p:spPr bwMode="auto">
          <a:xfrm>
            <a:off x="5943600" y="3733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430104" name="AutoShape 24"/>
          <p:cNvSpPr>
            <a:spLocks noChangeArrowheads="1"/>
          </p:cNvSpPr>
          <p:nvPr/>
        </p:nvSpPr>
        <p:spPr bwMode="auto">
          <a:xfrm>
            <a:off x="5181600" y="41910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430105" name="AutoShape 25"/>
          <p:cNvSpPr>
            <a:spLocks noChangeArrowheads="1"/>
          </p:cNvSpPr>
          <p:nvPr/>
        </p:nvSpPr>
        <p:spPr bwMode="auto">
          <a:xfrm>
            <a:off x="7162800" y="4648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430106" name="AutoShape 26"/>
          <p:cNvSpPr>
            <a:spLocks noChangeArrowheads="1"/>
          </p:cNvSpPr>
          <p:nvPr/>
        </p:nvSpPr>
        <p:spPr bwMode="auto">
          <a:xfrm>
            <a:off x="7010400" y="5029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430107" name="AutoShape 27"/>
          <p:cNvSpPr>
            <a:spLocks noChangeArrowheads="1"/>
          </p:cNvSpPr>
          <p:nvPr/>
        </p:nvSpPr>
        <p:spPr bwMode="auto">
          <a:xfrm>
            <a:off x="6858000" y="4038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430108" name="AutoShape 28"/>
          <p:cNvSpPr>
            <a:spLocks noChangeArrowheads="1"/>
          </p:cNvSpPr>
          <p:nvPr/>
        </p:nvSpPr>
        <p:spPr bwMode="auto">
          <a:xfrm>
            <a:off x="7467600" y="5257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430109" name="AutoShape 29"/>
          <p:cNvSpPr>
            <a:spLocks noChangeArrowheads="1"/>
          </p:cNvSpPr>
          <p:nvPr/>
        </p:nvSpPr>
        <p:spPr bwMode="auto">
          <a:xfrm>
            <a:off x="6629400" y="2590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grpSp>
        <p:nvGrpSpPr>
          <p:cNvPr id="430110" name="Group 30"/>
          <p:cNvGrpSpPr>
            <a:grpSpLocks/>
          </p:cNvGrpSpPr>
          <p:nvPr/>
        </p:nvGrpSpPr>
        <p:grpSpPr bwMode="auto">
          <a:xfrm>
            <a:off x="1736725" y="1447800"/>
            <a:ext cx="6569075" cy="4841875"/>
            <a:chOff x="1094" y="912"/>
            <a:chExt cx="4138" cy="3050"/>
          </a:xfrm>
        </p:grpSpPr>
        <p:grpSp>
          <p:nvGrpSpPr>
            <p:cNvPr id="430111" name="Group 31"/>
            <p:cNvGrpSpPr>
              <a:grpSpLocks/>
            </p:cNvGrpSpPr>
            <p:nvPr/>
          </p:nvGrpSpPr>
          <p:grpSpPr bwMode="auto">
            <a:xfrm>
              <a:off x="1488" y="912"/>
              <a:ext cx="3744" cy="2640"/>
              <a:chOff x="1488" y="912"/>
              <a:chExt cx="3744" cy="2640"/>
            </a:xfrm>
          </p:grpSpPr>
          <p:sp>
            <p:nvSpPr>
              <p:cNvPr id="430112" name="Line 32"/>
              <p:cNvSpPr>
                <a:spLocks noChangeShapeType="1"/>
              </p:cNvSpPr>
              <p:nvPr/>
            </p:nvSpPr>
            <p:spPr bwMode="auto">
              <a:xfrm>
                <a:off x="1488" y="912"/>
                <a:ext cx="0" cy="26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430113" name="Line 33"/>
              <p:cNvSpPr>
                <a:spLocks noChangeShapeType="1"/>
              </p:cNvSpPr>
              <p:nvPr/>
            </p:nvSpPr>
            <p:spPr bwMode="auto">
              <a:xfrm>
                <a:off x="1488" y="3552"/>
                <a:ext cx="37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sp>
          <p:nvSpPr>
            <p:cNvPr id="430114" name="Text Box 34"/>
            <p:cNvSpPr txBox="1">
              <a:spLocks noChangeArrowheads="1"/>
            </p:cNvSpPr>
            <p:nvPr/>
          </p:nvSpPr>
          <p:spPr bwMode="auto">
            <a:xfrm>
              <a:off x="3206" y="3674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6858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id-ID"/>
                <a:t>X</a:t>
              </a:r>
            </a:p>
          </p:txBody>
        </p:sp>
        <p:sp>
          <p:nvSpPr>
            <p:cNvPr id="430115" name="Text Box 35"/>
            <p:cNvSpPr txBox="1">
              <a:spLocks noChangeArrowheads="1"/>
            </p:cNvSpPr>
            <p:nvPr/>
          </p:nvSpPr>
          <p:spPr bwMode="auto">
            <a:xfrm>
              <a:off x="1094" y="1754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6858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id-ID"/>
                <a:t>Y</a:t>
              </a:r>
            </a:p>
          </p:txBody>
        </p:sp>
      </p:grpSp>
      <p:sp>
        <p:nvSpPr>
          <p:cNvPr id="430116" name="Text Box 36"/>
          <p:cNvSpPr txBox="1">
            <a:spLocks noChangeArrowheads="1"/>
          </p:cNvSpPr>
          <p:nvPr/>
        </p:nvSpPr>
        <p:spPr bwMode="auto">
          <a:xfrm>
            <a:off x="152400" y="2286000"/>
            <a:ext cx="2133600" cy="410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858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id-ID"/>
              <a:t>Reassign</a:t>
            </a:r>
          </a:p>
          <a:p>
            <a:r>
              <a:rPr lang="en-US" altLang="id-ID"/>
              <a:t>points </a:t>
            </a:r>
          </a:p>
          <a:p>
            <a:r>
              <a:rPr lang="en-US" altLang="id-ID"/>
              <a:t>closest to a different new cluster center</a:t>
            </a:r>
          </a:p>
          <a:p>
            <a:endParaRPr lang="en-US" altLang="id-ID" b="1" i="1">
              <a:solidFill>
                <a:srgbClr val="E5405D"/>
              </a:solidFill>
            </a:endParaRPr>
          </a:p>
          <a:p>
            <a:r>
              <a:rPr lang="en-US" altLang="id-ID" b="1" i="1">
                <a:solidFill>
                  <a:srgbClr val="E5405D"/>
                </a:solidFill>
              </a:rPr>
              <a:t>Q: Which points are reassigned?</a:t>
            </a:r>
          </a:p>
          <a:p>
            <a:endParaRPr lang="en-US" altLang="id-ID"/>
          </a:p>
          <a:p>
            <a:endParaRPr lang="en-US" altLang="id-ID"/>
          </a:p>
        </p:txBody>
      </p:sp>
      <p:grpSp>
        <p:nvGrpSpPr>
          <p:cNvPr id="430117" name="Group 37"/>
          <p:cNvGrpSpPr>
            <a:grpSpLocks/>
          </p:cNvGrpSpPr>
          <p:nvPr/>
        </p:nvGrpSpPr>
        <p:grpSpPr bwMode="auto">
          <a:xfrm>
            <a:off x="6172200" y="2286000"/>
            <a:ext cx="685800" cy="533400"/>
            <a:chOff x="192" y="1824"/>
            <a:chExt cx="432" cy="336"/>
          </a:xfrm>
        </p:grpSpPr>
        <p:sp>
          <p:nvSpPr>
            <p:cNvPr id="430118" name="Oval 38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430119" name="Text Box 39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id-ID"/>
                <a:t>k</a:t>
              </a:r>
              <a:r>
                <a:rPr lang="en-US" altLang="id-ID" baseline="-25000"/>
                <a:t>1</a:t>
              </a:r>
            </a:p>
          </p:txBody>
        </p:sp>
      </p:grpSp>
      <p:grpSp>
        <p:nvGrpSpPr>
          <p:cNvPr id="430120" name="Group 40"/>
          <p:cNvGrpSpPr>
            <a:grpSpLocks/>
          </p:cNvGrpSpPr>
          <p:nvPr/>
        </p:nvGrpSpPr>
        <p:grpSpPr bwMode="auto">
          <a:xfrm>
            <a:off x="3429000" y="4343400"/>
            <a:ext cx="685800" cy="533400"/>
            <a:chOff x="192" y="1824"/>
            <a:chExt cx="432" cy="336"/>
          </a:xfrm>
        </p:grpSpPr>
        <p:sp>
          <p:nvSpPr>
            <p:cNvPr id="430121" name="Oval 41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430122" name="Text Box 42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id-ID"/>
                <a:t>k</a:t>
              </a:r>
              <a:r>
                <a:rPr lang="en-US" altLang="id-ID" baseline="-25000"/>
                <a:t>2</a:t>
              </a:r>
            </a:p>
          </p:txBody>
        </p:sp>
      </p:grpSp>
      <p:grpSp>
        <p:nvGrpSpPr>
          <p:cNvPr id="430123" name="Group 43"/>
          <p:cNvGrpSpPr>
            <a:grpSpLocks/>
          </p:cNvGrpSpPr>
          <p:nvPr/>
        </p:nvGrpSpPr>
        <p:grpSpPr bwMode="auto">
          <a:xfrm>
            <a:off x="6324600" y="4038600"/>
            <a:ext cx="685800" cy="533400"/>
            <a:chOff x="192" y="1824"/>
            <a:chExt cx="432" cy="336"/>
          </a:xfrm>
        </p:grpSpPr>
        <p:sp>
          <p:nvSpPr>
            <p:cNvPr id="430124" name="Oval 44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430125" name="Text Box 45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id-ID"/>
                <a:t>k</a:t>
              </a:r>
              <a:r>
                <a:rPr lang="en-US" altLang="id-ID" baseline="-25000"/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2684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DB699F-57F6-4D2B-8F55-0B4F12558726}" type="slidenum">
              <a:rPr lang="en-US" altLang="id-ID"/>
              <a:pPr/>
              <a:t>11</a:t>
            </a:fld>
            <a:endParaRPr lang="en-US" altLang="id-ID"/>
          </a:p>
        </p:txBody>
      </p:sp>
      <p:sp>
        <p:nvSpPr>
          <p:cNvPr id="431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153400" cy="533400"/>
          </a:xfrm>
        </p:spPr>
        <p:txBody>
          <a:bodyPr>
            <a:normAutofit fontScale="90000"/>
          </a:bodyPr>
          <a:lstStyle/>
          <a:p>
            <a:r>
              <a:rPr lang="en-US" altLang="id-ID"/>
              <a:t>K-means example, step 4 …</a:t>
            </a:r>
          </a:p>
        </p:txBody>
      </p:sp>
      <p:sp>
        <p:nvSpPr>
          <p:cNvPr id="431107" name="AutoShape 3"/>
          <p:cNvSpPr>
            <a:spLocks noChangeArrowheads="1"/>
          </p:cNvSpPr>
          <p:nvPr/>
        </p:nvSpPr>
        <p:spPr bwMode="auto">
          <a:xfrm>
            <a:off x="3200400" y="46482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431108" name="AutoShape 4"/>
          <p:cNvSpPr>
            <a:spLocks noChangeArrowheads="1"/>
          </p:cNvSpPr>
          <p:nvPr/>
        </p:nvSpPr>
        <p:spPr bwMode="auto">
          <a:xfrm>
            <a:off x="3352800" y="48768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431109" name="AutoShape 5"/>
          <p:cNvSpPr>
            <a:spLocks noChangeArrowheads="1"/>
          </p:cNvSpPr>
          <p:nvPr/>
        </p:nvSpPr>
        <p:spPr bwMode="auto">
          <a:xfrm>
            <a:off x="3124200" y="5105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431110" name="AutoShape 6"/>
          <p:cNvSpPr>
            <a:spLocks noChangeArrowheads="1"/>
          </p:cNvSpPr>
          <p:nvPr/>
        </p:nvSpPr>
        <p:spPr bwMode="auto">
          <a:xfrm>
            <a:off x="2895600" y="44196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431111" name="AutoShape 7"/>
          <p:cNvSpPr>
            <a:spLocks noChangeArrowheads="1"/>
          </p:cNvSpPr>
          <p:nvPr/>
        </p:nvSpPr>
        <p:spPr bwMode="auto">
          <a:xfrm>
            <a:off x="2895600" y="2057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431112" name="AutoShape 8"/>
          <p:cNvSpPr>
            <a:spLocks noChangeArrowheads="1"/>
          </p:cNvSpPr>
          <p:nvPr/>
        </p:nvSpPr>
        <p:spPr bwMode="auto">
          <a:xfrm>
            <a:off x="2895600" y="3581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431113" name="AutoShape 9"/>
          <p:cNvSpPr>
            <a:spLocks noChangeArrowheads="1"/>
          </p:cNvSpPr>
          <p:nvPr/>
        </p:nvSpPr>
        <p:spPr bwMode="auto">
          <a:xfrm>
            <a:off x="2895600" y="5105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431114" name="AutoShape 10"/>
          <p:cNvSpPr>
            <a:spLocks noChangeArrowheads="1"/>
          </p:cNvSpPr>
          <p:nvPr/>
        </p:nvSpPr>
        <p:spPr bwMode="auto">
          <a:xfrm>
            <a:off x="2438400" y="41148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431115" name="AutoShape 11"/>
          <p:cNvSpPr>
            <a:spLocks noChangeArrowheads="1"/>
          </p:cNvSpPr>
          <p:nvPr/>
        </p:nvSpPr>
        <p:spPr bwMode="auto">
          <a:xfrm>
            <a:off x="4572000" y="38100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431116" name="AutoShape 12"/>
          <p:cNvSpPr>
            <a:spLocks noChangeArrowheads="1"/>
          </p:cNvSpPr>
          <p:nvPr/>
        </p:nvSpPr>
        <p:spPr bwMode="auto">
          <a:xfrm>
            <a:off x="6705600" y="1828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431117" name="AutoShape 13"/>
          <p:cNvSpPr>
            <a:spLocks noChangeArrowheads="1"/>
          </p:cNvSpPr>
          <p:nvPr/>
        </p:nvSpPr>
        <p:spPr bwMode="auto">
          <a:xfrm>
            <a:off x="7162800" y="19050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431118" name="AutoShape 14"/>
          <p:cNvSpPr>
            <a:spLocks noChangeArrowheads="1"/>
          </p:cNvSpPr>
          <p:nvPr/>
        </p:nvSpPr>
        <p:spPr bwMode="auto">
          <a:xfrm>
            <a:off x="7010400" y="20574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431119" name="AutoShape 15"/>
          <p:cNvSpPr>
            <a:spLocks noChangeArrowheads="1"/>
          </p:cNvSpPr>
          <p:nvPr/>
        </p:nvSpPr>
        <p:spPr bwMode="auto">
          <a:xfrm>
            <a:off x="6858000" y="2209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431120" name="AutoShape 16"/>
          <p:cNvSpPr>
            <a:spLocks noChangeArrowheads="1"/>
          </p:cNvSpPr>
          <p:nvPr/>
        </p:nvSpPr>
        <p:spPr bwMode="auto">
          <a:xfrm>
            <a:off x="7162800" y="23622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431121" name="AutoShape 17"/>
          <p:cNvSpPr>
            <a:spLocks noChangeArrowheads="1"/>
          </p:cNvSpPr>
          <p:nvPr/>
        </p:nvSpPr>
        <p:spPr bwMode="auto">
          <a:xfrm>
            <a:off x="7467600" y="27432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431122" name="AutoShape 18"/>
          <p:cNvSpPr>
            <a:spLocks noChangeArrowheads="1"/>
          </p:cNvSpPr>
          <p:nvPr/>
        </p:nvSpPr>
        <p:spPr bwMode="auto">
          <a:xfrm>
            <a:off x="5715000" y="1828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431123" name="AutoShape 19"/>
          <p:cNvSpPr>
            <a:spLocks noChangeArrowheads="1"/>
          </p:cNvSpPr>
          <p:nvPr/>
        </p:nvSpPr>
        <p:spPr bwMode="auto">
          <a:xfrm>
            <a:off x="6019800" y="3276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431124" name="AutoShape 20"/>
          <p:cNvSpPr>
            <a:spLocks noChangeArrowheads="1"/>
          </p:cNvSpPr>
          <p:nvPr/>
        </p:nvSpPr>
        <p:spPr bwMode="auto">
          <a:xfrm>
            <a:off x="6019800" y="4800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431125" name="AutoShape 21"/>
          <p:cNvSpPr>
            <a:spLocks noChangeArrowheads="1"/>
          </p:cNvSpPr>
          <p:nvPr/>
        </p:nvSpPr>
        <p:spPr bwMode="auto">
          <a:xfrm>
            <a:off x="6400800" y="5105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431126" name="AutoShape 22"/>
          <p:cNvSpPr>
            <a:spLocks noChangeArrowheads="1"/>
          </p:cNvSpPr>
          <p:nvPr/>
        </p:nvSpPr>
        <p:spPr bwMode="auto">
          <a:xfrm>
            <a:off x="6781800" y="4343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431127" name="AutoShape 23"/>
          <p:cNvSpPr>
            <a:spLocks noChangeArrowheads="1"/>
          </p:cNvSpPr>
          <p:nvPr/>
        </p:nvSpPr>
        <p:spPr bwMode="auto">
          <a:xfrm>
            <a:off x="5943600" y="3733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431128" name="AutoShape 24"/>
          <p:cNvSpPr>
            <a:spLocks noChangeArrowheads="1"/>
          </p:cNvSpPr>
          <p:nvPr/>
        </p:nvSpPr>
        <p:spPr bwMode="auto">
          <a:xfrm>
            <a:off x="5181600" y="41910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431129" name="AutoShape 25"/>
          <p:cNvSpPr>
            <a:spLocks noChangeArrowheads="1"/>
          </p:cNvSpPr>
          <p:nvPr/>
        </p:nvSpPr>
        <p:spPr bwMode="auto">
          <a:xfrm>
            <a:off x="7162800" y="4648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431130" name="AutoShape 26"/>
          <p:cNvSpPr>
            <a:spLocks noChangeArrowheads="1"/>
          </p:cNvSpPr>
          <p:nvPr/>
        </p:nvSpPr>
        <p:spPr bwMode="auto">
          <a:xfrm>
            <a:off x="7010400" y="5029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431131" name="AutoShape 27"/>
          <p:cNvSpPr>
            <a:spLocks noChangeArrowheads="1"/>
          </p:cNvSpPr>
          <p:nvPr/>
        </p:nvSpPr>
        <p:spPr bwMode="auto">
          <a:xfrm>
            <a:off x="6858000" y="4038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431132" name="AutoShape 28"/>
          <p:cNvSpPr>
            <a:spLocks noChangeArrowheads="1"/>
          </p:cNvSpPr>
          <p:nvPr/>
        </p:nvSpPr>
        <p:spPr bwMode="auto">
          <a:xfrm>
            <a:off x="7467600" y="5257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431133" name="AutoShape 29"/>
          <p:cNvSpPr>
            <a:spLocks noChangeArrowheads="1"/>
          </p:cNvSpPr>
          <p:nvPr/>
        </p:nvSpPr>
        <p:spPr bwMode="auto">
          <a:xfrm>
            <a:off x="6629400" y="2590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grpSp>
        <p:nvGrpSpPr>
          <p:cNvPr id="431134" name="Group 30"/>
          <p:cNvGrpSpPr>
            <a:grpSpLocks/>
          </p:cNvGrpSpPr>
          <p:nvPr/>
        </p:nvGrpSpPr>
        <p:grpSpPr bwMode="auto">
          <a:xfrm>
            <a:off x="1736725" y="1447800"/>
            <a:ext cx="6569075" cy="4841875"/>
            <a:chOff x="1094" y="912"/>
            <a:chExt cx="4138" cy="3050"/>
          </a:xfrm>
        </p:grpSpPr>
        <p:grpSp>
          <p:nvGrpSpPr>
            <p:cNvPr id="431135" name="Group 31"/>
            <p:cNvGrpSpPr>
              <a:grpSpLocks/>
            </p:cNvGrpSpPr>
            <p:nvPr/>
          </p:nvGrpSpPr>
          <p:grpSpPr bwMode="auto">
            <a:xfrm>
              <a:off x="1488" y="912"/>
              <a:ext cx="3744" cy="2640"/>
              <a:chOff x="1488" y="912"/>
              <a:chExt cx="3744" cy="2640"/>
            </a:xfrm>
          </p:grpSpPr>
          <p:sp>
            <p:nvSpPr>
              <p:cNvPr id="431136" name="Line 32"/>
              <p:cNvSpPr>
                <a:spLocks noChangeShapeType="1"/>
              </p:cNvSpPr>
              <p:nvPr/>
            </p:nvSpPr>
            <p:spPr bwMode="auto">
              <a:xfrm>
                <a:off x="1488" y="912"/>
                <a:ext cx="0" cy="26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431137" name="Line 33"/>
              <p:cNvSpPr>
                <a:spLocks noChangeShapeType="1"/>
              </p:cNvSpPr>
              <p:nvPr/>
            </p:nvSpPr>
            <p:spPr bwMode="auto">
              <a:xfrm>
                <a:off x="1488" y="3552"/>
                <a:ext cx="37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sp>
          <p:nvSpPr>
            <p:cNvPr id="431138" name="Text Box 34"/>
            <p:cNvSpPr txBox="1">
              <a:spLocks noChangeArrowheads="1"/>
            </p:cNvSpPr>
            <p:nvPr/>
          </p:nvSpPr>
          <p:spPr bwMode="auto">
            <a:xfrm>
              <a:off x="3206" y="3674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6858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id-ID"/>
                <a:t>X</a:t>
              </a:r>
            </a:p>
          </p:txBody>
        </p:sp>
        <p:sp>
          <p:nvSpPr>
            <p:cNvPr id="431139" name="Text Box 35"/>
            <p:cNvSpPr txBox="1">
              <a:spLocks noChangeArrowheads="1"/>
            </p:cNvSpPr>
            <p:nvPr/>
          </p:nvSpPr>
          <p:spPr bwMode="auto">
            <a:xfrm>
              <a:off x="1094" y="1754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6858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id-ID"/>
                <a:t>Y</a:t>
              </a:r>
            </a:p>
          </p:txBody>
        </p:sp>
      </p:grpSp>
      <p:sp>
        <p:nvSpPr>
          <p:cNvPr id="431140" name="Text Box 36"/>
          <p:cNvSpPr txBox="1">
            <a:spLocks noChangeArrowheads="1"/>
          </p:cNvSpPr>
          <p:nvPr/>
        </p:nvSpPr>
        <p:spPr bwMode="auto">
          <a:xfrm>
            <a:off x="304800" y="3276600"/>
            <a:ext cx="18288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858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id-ID" b="1" i="1"/>
              <a:t>A: three points with animation</a:t>
            </a:r>
            <a:endParaRPr lang="en-US" altLang="id-ID"/>
          </a:p>
        </p:txBody>
      </p:sp>
      <p:sp>
        <p:nvSpPr>
          <p:cNvPr id="431141" name="Line 37"/>
          <p:cNvSpPr>
            <a:spLocks noChangeShapeType="1"/>
          </p:cNvSpPr>
          <p:nvPr/>
        </p:nvSpPr>
        <p:spPr bwMode="auto">
          <a:xfrm flipV="1">
            <a:off x="1295400" y="2209800"/>
            <a:ext cx="1600200" cy="1524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431142" name="Line 38"/>
          <p:cNvSpPr>
            <a:spLocks noChangeShapeType="1"/>
          </p:cNvSpPr>
          <p:nvPr/>
        </p:nvSpPr>
        <p:spPr bwMode="auto">
          <a:xfrm>
            <a:off x="1371600" y="3733800"/>
            <a:ext cx="320040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431143" name="Line 39"/>
          <p:cNvSpPr>
            <a:spLocks noChangeShapeType="1"/>
          </p:cNvSpPr>
          <p:nvPr/>
        </p:nvSpPr>
        <p:spPr bwMode="auto">
          <a:xfrm flipV="1">
            <a:off x="1371600" y="3352800"/>
            <a:ext cx="45720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grpSp>
        <p:nvGrpSpPr>
          <p:cNvPr id="431144" name="Group 40"/>
          <p:cNvGrpSpPr>
            <a:grpSpLocks/>
          </p:cNvGrpSpPr>
          <p:nvPr/>
        </p:nvGrpSpPr>
        <p:grpSpPr bwMode="auto">
          <a:xfrm>
            <a:off x="6172200" y="2286000"/>
            <a:ext cx="685800" cy="533400"/>
            <a:chOff x="192" y="1824"/>
            <a:chExt cx="432" cy="336"/>
          </a:xfrm>
        </p:grpSpPr>
        <p:sp>
          <p:nvSpPr>
            <p:cNvPr id="431145" name="Oval 41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431146" name="Text Box 42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id-ID"/>
                <a:t>k</a:t>
              </a:r>
              <a:r>
                <a:rPr lang="en-US" altLang="id-ID" baseline="-25000"/>
                <a:t>1</a:t>
              </a:r>
            </a:p>
          </p:txBody>
        </p:sp>
      </p:grpSp>
      <p:grpSp>
        <p:nvGrpSpPr>
          <p:cNvPr id="431147" name="Group 43"/>
          <p:cNvGrpSpPr>
            <a:grpSpLocks/>
          </p:cNvGrpSpPr>
          <p:nvPr/>
        </p:nvGrpSpPr>
        <p:grpSpPr bwMode="auto">
          <a:xfrm>
            <a:off x="6324600" y="4038600"/>
            <a:ext cx="685800" cy="533400"/>
            <a:chOff x="192" y="1824"/>
            <a:chExt cx="432" cy="336"/>
          </a:xfrm>
        </p:grpSpPr>
        <p:sp>
          <p:nvSpPr>
            <p:cNvPr id="431148" name="Oval 44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431149" name="Text Box 45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id-ID"/>
                <a:t>k</a:t>
              </a:r>
              <a:r>
                <a:rPr lang="en-US" altLang="id-ID" baseline="-25000"/>
                <a:t>3</a:t>
              </a:r>
            </a:p>
          </p:txBody>
        </p:sp>
      </p:grpSp>
      <p:grpSp>
        <p:nvGrpSpPr>
          <p:cNvPr id="431150" name="Group 46"/>
          <p:cNvGrpSpPr>
            <a:grpSpLocks/>
          </p:cNvGrpSpPr>
          <p:nvPr/>
        </p:nvGrpSpPr>
        <p:grpSpPr bwMode="auto">
          <a:xfrm>
            <a:off x="3429000" y="4343400"/>
            <a:ext cx="685800" cy="533400"/>
            <a:chOff x="192" y="1824"/>
            <a:chExt cx="432" cy="336"/>
          </a:xfrm>
        </p:grpSpPr>
        <p:sp>
          <p:nvSpPr>
            <p:cNvPr id="431151" name="Oval 47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431152" name="Text Box 48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id-ID"/>
                <a:t>k</a:t>
              </a:r>
              <a:r>
                <a:rPr lang="en-US" altLang="id-ID" baseline="-25000"/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5630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3111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43111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43112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31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31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31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1111" grpId="0" animBg="1"/>
      <p:bldP spid="431115" grpId="0" animBg="1"/>
      <p:bldP spid="431123" grpId="0" animBg="1"/>
      <p:bldP spid="431141" grpId="0" animBg="1"/>
      <p:bldP spid="431142" grpId="0" animBg="1"/>
      <p:bldP spid="43114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9D64B-1965-400C-91A6-350C47305FD1}" type="slidenum">
              <a:rPr lang="en-US" altLang="id-ID"/>
              <a:pPr/>
              <a:t>12</a:t>
            </a:fld>
            <a:endParaRPr lang="en-US" altLang="id-ID"/>
          </a:p>
        </p:txBody>
      </p:sp>
      <p:sp>
        <p:nvSpPr>
          <p:cNvPr id="4321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153400" cy="533400"/>
          </a:xfrm>
        </p:spPr>
        <p:txBody>
          <a:bodyPr>
            <a:normAutofit fontScale="90000"/>
          </a:bodyPr>
          <a:lstStyle/>
          <a:p>
            <a:r>
              <a:rPr lang="en-US" altLang="id-ID"/>
              <a:t>K-means</a:t>
            </a:r>
            <a:r>
              <a:rPr lang="en-US" altLang="id-ID" sz="4000"/>
              <a:t> example, step 4b</a:t>
            </a:r>
          </a:p>
        </p:txBody>
      </p:sp>
      <p:sp>
        <p:nvSpPr>
          <p:cNvPr id="432131" name="AutoShape 3"/>
          <p:cNvSpPr>
            <a:spLocks noChangeArrowheads="1"/>
          </p:cNvSpPr>
          <p:nvPr/>
        </p:nvSpPr>
        <p:spPr bwMode="auto">
          <a:xfrm>
            <a:off x="3200400" y="46482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432132" name="AutoShape 4"/>
          <p:cNvSpPr>
            <a:spLocks noChangeArrowheads="1"/>
          </p:cNvSpPr>
          <p:nvPr/>
        </p:nvSpPr>
        <p:spPr bwMode="auto">
          <a:xfrm>
            <a:off x="3352800" y="48768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432133" name="AutoShape 5"/>
          <p:cNvSpPr>
            <a:spLocks noChangeArrowheads="1"/>
          </p:cNvSpPr>
          <p:nvPr/>
        </p:nvSpPr>
        <p:spPr bwMode="auto">
          <a:xfrm>
            <a:off x="3124200" y="5105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432134" name="AutoShape 6"/>
          <p:cNvSpPr>
            <a:spLocks noChangeArrowheads="1"/>
          </p:cNvSpPr>
          <p:nvPr/>
        </p:nvSpPr>
        <p:spPr bwMode="auto">
          <a:xfrm>
            <a:off x="2895600" y="44196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432135" name="AutoShape 7"/>
          <p:cNvSpPr>
            <a:spLocks noChangeArrowheads="1"/>
          </p:cNvSpPr>
          <p:nvPr/>
        </p:nvSpPr>
        <p:spPr bwMode="auto">
          <a:xfrm>
            <a:off x="2895600" y="2057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432136" name="AutoShape 8"/>
          <p:cNvSpPr>
            <a:spLocks noChangeArrowheads="1"/>
          </p:cNvSpPr>
          <p:nvPr/>
        </p:nvSpPr>
        <p:spPr bwMode="auto">
          <a:xfrm>
            <a:off x="2895600" y="3581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432137" name="AutoShape 9"/>
          <p:cNvSpPr>
            <a:spLocks noChangeArrowheads="1"/>
          </p:cNvSpPr>
          <p:nvPr/>
        </p:nvSpPr>
        <p:spPr bwMode="auto">
          <a:xfrm>
            <a:off x="2895600" y="5105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432138" name="AutoShape 10"/>
          <p:cNvSpPr>
            <a:spLocks noChangeArrowheads="1"/>
          </p:cNvSpPr>
          <p:nvPr/>
        </p:nvSpPr>
        <p:spPr bwMode="auto">
          <a:xfrm>
            <a:off x="2438400" y="41148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432139" name="AutoShape 11"/>
          <p:cNvSpPr>
            <a:spLocks noChangeArrowheads="1"/>
          </p:cNvSpPr>
          <p:nvPr/>
        </p:nvSpPr>
        <p:spPr bwMode="auto">
          <a:xfrm>
            <a:off x="4572000" y="38100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432140" name="AutoShape 12"/>
          <p:cNvSpPr>
            <a:spLocks noChangeArrowheads="1"/>
          </p:cNvSpPr>
          <p:nvPr/>
        </p:nvSpPr>
        <p:spPr bwMode="auto">
          <a:xfrm>
            <a:off x="6705600" y="1828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432141" name="AutoShape 13"/>
          <p:cNvSpPr>
            <a:spLocks noChangeArrowheads="1"/>
          </p:cNvSpPr>
          <p:nvPr/>
        </p:nvSpPr>
        <p:spPr bwMode="auto">
          <a:xfrm>
            <a:off x="7162800" y="19050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432142" name="AutoShape 14"/>
          <p:cNvSpPr>
            <a:spLocks noChangeArrowheads="1"/>
          </p:cNvSpPr>
          <p:nvPr/>
        </p:nvSpPr>
        <p:spPr bwMode="auto">
          <a:xfrm>
            <a:off x="7010400" y="20574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432143" name="AutoShape 15"/>
          <p:cNvSpPr>
            <a:spLocks noChangeArrowheads="1"/>
          </p:cNvSpPr>
          <p:nvPr/>
        </p:nvSpPr>
        <p:spPr bwMode="auto">
          <a:xfrm>
            <a:off x="6858000" y="2209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432144" name="AutoShape 16"/>
          <p:cNvSpPr>
            <a:spLocks noChangeArrowheads="1"/>
          </p:cNvSpPr>
          <p:nvPr/>
        </p:nvSpPr>
        <p:spPr bwMode="auto">
          <a:xfrm>
            <a:off x="7162800" y="23622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432145" name="AutoShape 17"/>
          <p:cNvSpPr>
            <a:spLocks noChangeArrowheads="1"/>
          </p:cNvSpPr>
          <p:nvPr/>
        </p:nvSpPr>
        <p:spPr bwMode="auto">
          <a:xfrm>
            <a:off x="7467600" y="27432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432146" name="AutoShape 18"/>
          <p:cNvSpPr>
            <a:spLocks noChangeArrowheads="1"/>
          </p:cNvSpPr>
          <p:nvPr/>
        </p:nvSpPr>
        <p:spPr bwMode="auto">
          <a:xfrm>
            <a:off x="5715000" y="1828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432147" name="AutoShape 19"/>
          <p:cNvSpPr>
            <a:spLocks noChangeArrowheads="1"/>
          </p:cNvSpPr>
          <p:nvPr/>
        </p:nvSpPr>
        <p:spPr bwMode="auto">
          <a:xfrm>
            <a:off x="6019800" y="3276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432148" name="AutoShape 20"/>
          <p:cNvSpPr>
            <a:spLocks noChangeArrowheads="1"/>
          </p:cNvSpPr>
          <p:nvPr/>
        </p:nvSpPr>
        <p:spPr bwMode="auto">
          <a:xfrm>
            <a:off x="6019800" y="4800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432149" name="AutoShape 21"/>
          <p:cNvSpPr>
            <a:spLocks noChangeArrowheads="1"/>
          </p:cNvSpPr>
          <p:nvPr/>
        </p:nvSpPr>
        <p:spPr bwMode="auto">
          <a:xfrm>
            <a:off x="6400800" y="5105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432150" name="AutoShape 22"/>
          <p:cNvSpPr>
            <a:spLocks noChangeArrowheads="1"/>
          </p:cNvSpPr>
          <p:nvPr/>
        </p:nvSpPr>
        <p:spPr bwMode="auto">
          <a:xfrm>
            <a:off x="6781800" y="4343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432151" name="AutoShape 23"/>
          <p:cNvSpPr>
            <a:spLocks noChangeArrowheads="1"/>
          </p:cNvSpPr>
          <p:nvPr/>
        </p:nvSpPr>
        <p:spPr bwMode="auto">
          <a:xfrm>
            <a:off x="5943600" y="3733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432152" name="AutoShape 24"/>
          <p:cNvSpPr>
            <a:spLocks noChangeArrowheads="1"/>
          </p:cNvSpPr>
          <p:nvPr/>
        </p:nvSpPr>
        <p:spPr bwMode="auto">
          <a:xfrm>
            <a:off x="5181600" y="41910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432153" name="AutoShape 25"/>
          <p:cNvSpPr>
            <a:spLocks noChangeArrowheads="1"/>
          </p:cNvSpPr>
          <p:nvPr/>
        </p:nvSpPr>
        <p:spPr bwMode="auto">
          <a:xfrm>
            <a:off x="7162800" y="4648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432154" name="AutoShape 26"/>
          <p:cNvSpPr>
            <a:spLocks noChangeArrowheads="1"/>
          </p:cNvSpPr>
          <p:nvPr/>
        </p:nvSpPr>
        <p:spPr bwMode="auto">
          <a:xfrm>
            <a:off x="7010400" y="5029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432155" name="AutoShape 27"/>
          <p:cNvSpPr>
            <a:spLocks noChangeArrowheads="1"/>
          </p:cNvSpPr>
          <p:nvPr/>
        </p:nvSpPr>
        <p:spPr bwMode="auto">
          <a:xfrm>
            <a:off x="6858000" y="4038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432156" name="AutoShape 28"/>
          <p:cNvSpPr>
            <a:spLocks noChangeArrowheads="1"/>
          </p:cNvSpPr>
          <p:nvPr/>
        </p:nvSpPr>
        <p:spPr bwMode="auto">
          <a:xfrm>
            <a:off x="7467600" y="5257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432157" name="AutoShape 29"/>
          <p:cNvSpPr>
            <a:spLocks noChangeArrowheads="1"/>
          </p:cNvSpPr>
          <p:nvPr/>
        </p:nvSpPr>
        <p:spPr bwMode="auto">
          <a:xfrm>
            <a:off x="6629400" y="2590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432158" name="Line 30"/>
          <p:cNvSpPr>
            <a:spLocks noChangeShapeType="1"/>
          </p:cNvSpPr>
          <p:nvPr/>
        </p:nvSpPr>
        <p:spPr bwMode="auto">
          <a:xfrm flipH="1" flipV="1">
            <a:off x="3048000" y="4114800"/>
            <a:ext cx="304800" cy="228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432159" name="Line 31"/>
          <p:cNvSpPr>
            <a:spLocks noChangeShapeType="1"/>
          </p:cNvSpPr>
          <p:nvPr/>
        </p:nvSpPr>
        <p:spPr bwMode="auto">
          <a:xfrm flipH="1">
            <a:off x="6172200" y="4267200"/>
            <a:ext cx="15240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432160" name="Line 32"/>
          <p:cNvSpPr>
            <a:spLocks noChangeShapeType="1"/>
          </p:cNvSpPr>
          <p:nvPr/>
        </p:nvSpPr>
        <p:spPr bwMode="auto">
          <a:xfrm>
            <a:off x="6477000" y="2286000"/>
            <a:ext cx="304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grpSp>
        <p:nvGrpSpPr>
          <p:cNvPr id="432161" name="Group 33"/>
          <p:cNvGrpSpPr>
            <a:grpSpLocks/>
          </p:cNvGrpSpPr>
          <p:nvPr/>
        </p:nvGrpSpPr>
        <p:grpSpPr bwMode="auto">
          <a:xfrm>
            <a:off x="1736725" y="1447800"/>
            <a:ext cx="6569075" cy="4841875"/>
            <a:chOff x="1094" y="912"/>
            <a:chExt cx="4138" cy="3050"/>
          </a:xfrm>
        </p:grpSpPr>
        <p:grpSp>
          <p:nvGrpSpPr>
            <p:cNvPr id="432162" name="Group 34"/>
            <p:cNvGrpSpPr>
              <a:grpSpLocks/>
            </p:cNvGrpSpPr>
            <p:nvPr/>
          </p:nvGrpSpPr>
          <p:grpSpPr bwMode="auto">
            <a:xfrm>
              <a:off x="1488" y="912"/>
              <a:ext cx="3744" cy="2640"/>
              <a:chOff x="1488" y="912"/>
              <a:chExt cx="3744" cy="2640"/>
            </a:xfrm>
          </p:grpSpPr>
          <p:sp>
            <p:nvSpPr>
              <p:cNvPr id="432163" name="Line 35"/>
              <p:cNvSpPr>
                <a:spLocks noChangeShapeType="1"/>
              </p:cNvSpPr>
              <p:nvPr/>
            </p:nvSpPr>
            <p:spPr bwMode="auto">
              <a:xfrm>
                <a:off x="1488" y="912"/>
                <a:ext cx="0" cy="26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432164" name="Line 36"/>
              <p:cNvSpPr>
                <a:spLocks noChangeShapeType="1"/>
              </p:cNvSpPr>
              <p:nvPr/>
            </p:nvSpPr>
            <p:spPr bwMode="auto">
              <a:xfrm>
                <a:off x="1488" y="3552"/>
                <a:ext cx="37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sp>
          <p:nvSpPr>
            <p:cNvPr id="432165" name="Text Box 37"/>
            <p:cNvSpPr txBox="1">
              <a:spLocks noChangeArrowheads="1"/>
            </p:cNvSpPr>
            <p:nvPr/>
          </p:nvSpPr>
          <p:spPr bwMode="auto">
            <a:xfrm>
              <a:off x="3206" y="3674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6858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id-ID"/>
                <a:t>X</a:t>
              </a:r>
            </a:p>
          </p:txBody>
        </p:sp>
        <p:sp>
          <p:nvSpPr>
            <p:cNvPr id="432166" name="Text Box 38"/>
            <p:cNvSpPr txBox="1">
              <a:spLocks noChangeArrowheads="1"/>
            </p:cNvSpPr>
            <p:nvPr/>
          </p:nvSpPr>
          <p:spPr bwMode="auto">
            <a:xfrm>
              <a:off x="1094" y="1754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6858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id-ID"/>
                <a:t>Y</a:t>
              </a:r>
            </a:p>
          </p:txBody>
        </p:sp>
      </p:grpSp>
      <p:sp>
        <p:nvSpPr>
          <p:cNvPr id="432167" name="Text Box 39"/>
          <p:cNvSpPr txBox="1">
            <a:spLocks noChangeArrowheads="1"/>
          </p:cNvSpPr>
          <p:nvPr/>
        </p:nvSpPr>
        <p:spPr bwMode="auto">
          <a:xfrm>
            <a:off x="304800" y="3276600"/>
            <a:ext cx="18288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858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id-ID"/>
              <a:t>re-compute cluster means</a:t>
            </a:r>
          </a:p>
        </p:txBody>
      </p:sp>
      <p:grpSp>
        <p:nvGrpSpPr>
          <p:cNvPr id="432168" name="Group 40"/>
          <p:cNvGrpSpPr>
            <a:grpSpLocks/>
          </p:cNvGrpSpPr>
          <p:nvPr/>
        </p:nvGrpSpPr>
        <p:grpSpPr bwMode="auto">
          <a:xfrm>
            <a:off x="6172200" y="2286000"/>
            <a:ext cx="685800" cy="533400"/>
            <a:chOff x="192" y="1824"/>
            <a:chExt cx="432" cy="336"/>
          </a:xfrm>
        </p:grpSpPr>
        <p:sp>
          <p:nvSpPr>
            <p:cNvPr id="432169" name="Oval 41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432170" name="Text Box 42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id-ID"/>
                <a:t>k</a:t>
              </a:r>
              <a:r>
                <a:rPr lang="en-US" altLang="id-ID" baseline="-25000"/>
                <a:t>1</a:t>
              </a:r>
            </a:p>
          </p:txBody>
        </p:sp>
      </p:grpSp>
      <p:grpSp>
        <p:nvGrpSpPr>
          <p:cNvPr id="432171" name="Group 43"/>
          <p:cNvGrpSpPr>
            <a:grpSpLocks/>
          </p:cNvGrpSpPr>
          <p:nvPr/>
        </p:nvGrpSpPr>
        <p:grpSpPr bwMode="auto">
          <a:xfrm>
            <a:off x="6324600" y="4038600"/>
            <a:ext cx="685800" cy="533400"/>
            <a:chOff x="192" y="1824"/>
            <a:chExt cx="432" cy="336"/>
          </a:xfrm>
        </p:grpSpPr>
        <p:sp>
          <p:nvSpPr>
            <p:cNvPr id="432172" name="Oval 44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432173" name="Text Box 45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id-ID"/>
                <a:t>k</a:t>
              </a:r>
              <a:r>
                <a:rPr lang="en-US" altLang="id-ID" baseline="-25000"/>
                <a:t>3</a:t>
              </a:r>
            </a:p>
          </p:txBody>
        </p:sp>
      </p:grpSp>
      <p:grpSp>
        <p:nvGrpSpPr>
          <p:cNvPr id="432174" name="Group 46"/>
          <p:cNvGrpSpPr>
            <a:grpSpLocks/>
          </p:cNvGrpSpPr>
          <p:nvPr/>
        </p:nvGrpSpPr>
        <p:grpSpPr bwMode="auto">
          <a:xfrm>
            <a:off x="3429000" y="4343400"/>
            <a:ext cx="685800" cy="533400"/>
            <a:chOff x="192" y="1824"/>
            <a:chExt cx="432" cy="336"/>
          </a:xfrm>
        </p:grpSpPr>
        <p:sp>
          <p:nvSpPr>
            <p:cNvPr id="432175" name="Oval 47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432176" name="Text Box 48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id-ID"/>
                <a:t>k</a:t>
              </a:r>
              <a:r>
                <a:rPr lang="en-US" altLang="id-ID" baseline="-25000"/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8882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75F7A-25BB-4BF8-9C25-7D6F02D66FBE}" type="slidenum">
              <a:rPr lang="en-US" altLang="id-ID"/>
              <a:pPr/>
              <a:t>13</a:t>
            </a:fld>
            <a:endParaRPr lang="en-US" altLang="id-ID"/>
          </a:p>
        </p:txBody>
      </p:sp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altLang="id-ID"/>
              <a:t>K-means</a:t>
            </a:r>
            <a:r>
              <a:rPr lang="en-US" altLang="id-ID" sz="4000"/>
              <a:t> example, step 5</a:t>
            </a:r>
          </a:p>
        </p:txBody>
      </p:sp>
      <p:sp>
        <p:nvSpPr>
          <p:cNvPr id="433155" name="AutoShape 3"/>
          <p:cNvSpPr>
            <a:spLocks noChangeArrowheads="1"/>
          </p:cNvSpPr>
          <p:nvPr/>
        </p:nvSpPr>
        <p:spPr bwMode="auto">
          <a:xfrm>
            <a:off x="3200400" y="46482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433156" name="AutoShape 4"/>
          <p:cNvSpPr>
            <a:spLocks noChangeArrowheads="1"/>
          </p:cNvSpPr>
          <p:nvPr/>
        </p:nvSpPr>
        <p:spPr bwMode="auto">
          <a:xfrm>
            <a:off x="3352800" y="48768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433157" name="AutoShape 5"/>
          <p:cNvSpPr>
            <a:spLocks noChangeArrowheads="1"/>
          </p:cNvSpPr>
          <p:nvPr/>
        </p:nvSpPr>
        <p:spPr bwMode="auto">
          <a:xfrm>
            <a:off x="3124200" y="5105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433158" name="AutoShape 6"/>
          <p:cNvSpPr>
            <a:spLocks noChangeArrowheads="1"/>
          </p:cNvSpPr>
          <p:nvPr/>
        </p:nvSpPr>
        <p:spPr bwMode="auto">
          <a:xfrm>
            <a:off x="2895600" y="44196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433159" name="AutoShape 7"/>
          <p:cNvSpPr>
            <a:spLocks noChangeArrowheads="1"/>
          </p:cNvSpPr>
          <p:nvPr/>
        </p:nvSpPr>
        <p:spPr bwMode="auto">
          <a:xfrm>
            <a:off x="2895600" y="2057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433160" name="AutoShape 8"/>
          <p:cNvSpPr>
            <a:spLocks noChangeArrowheads="1"/>
          </p:cNvSpPr>
          <p:nvPr/>
        </p:nvSpPr>
        <p:spPr bwMode="auto">
          <a:xfrm>
            <a:off x="2895600" y="3581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433161" name="AutoShape 9"/>
          <p:cNvSpPr>
            <a:spLocks noChangeArrowheads="1"/>
          </p:cNvSpPr>
          <p:nvPr/>
        </p:nvSpPr>
        <p:spPr bwMode="auto">
          <a:xfrm>
            <a:off x="2895600" y="5105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433162" name="AutoShape 10"/>
          <p:cNvSpPr>
            <a:spLocks noChangeArrowheads="1"/>
          </p:cNvSpPr>
          <p:nvPr/>
        </p:nvSpPr>
        <p:spPr bwMode="auto">
          <a:xfrm>
            <a:off x="2438400" y="41148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433163" name="AutoShape 11"/>
          <p:cNvSpPr>
            <a:spLocks noChangeArrowheads="1"/>
          </p:cNvSpPr>
          <p:nvPr/>
        </p:nvSpPr>
        <p:spPr bwMode="auto">
          <a:xfrm>
            <a:off x="4572000" y="38100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433164" name="AutoShape 12"/>
          <p:cNvSpPr>
            <a:spLocks noChangeArrowheads="1"/>
          </p:cNvSpPr>
          <p:nvPr/>
        </p:nvSpPr>
        <p:spPr bwMode="auto">
          <a:xfrm>
            <a:off x="6705600" y="1828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433165" name="AutoShape 13"/>
          <p:cNvSpPr>
            <a:spLocks noChangeArrowheads="1"/>
          </p:cNvSpPr>
          <p:nvPr/>
        </p:nvSpPr>
        <p:spPr bwMode="auto">
          <a:xfrm>
            <a:off x="7162800" y="19050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433166" name="AutoShape 14"/>
          <p:cNvSpPr>
            <a:spLocks noChangeArrowheads="1"/>
          </p:cNvSpPr>
          <p:nvPr/>
        </p:nvSpPr>
        <p:spPr bwMode="auto">
          <a:xfrm>
            <a:off x="7010400" y="20574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433167" name="AutoShape 15"/>
          <p:cNvSpPr>
            <a:spLocks noChangeArrowheads="1"/>
          </p:cNvSpPr>
          <p:nvPr/>
        </p:nvSpPr>
        <p:spPr bwMode="auto">
          <a:xfrm>
            <a:off x="6858000" y="2209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433168" name="AutoShape 16"/>
          <p:cNvSpPr>
            <a:spLocks noChangeArrowheads="1"/>
          </p:cNvSpPr>
          <p:nvPr/>
        </p:nvSpPr>
        <p:spPr bwMode="auto">
          <a:xfrm>
            <a:off x="7162800" y="23622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433169" name="AutoShape 17"/>
          <p:cNvSpPr>
            <a:spLocks noChangeArrowheads="1"/>
          </p:cNvSpPr>
          <p:nvPr/>
        </p:nvSpPr>
        <p:spPr bwMode="auto">
          <a:xfrm>
            <a:off x="7467600" y="27432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433170" name="AutoShape 18"/>
          <p:cNvSpPr>
            <a:spLocks noChangeArrowheads="1"/>
          </p:cNvSpPr>
          <p:nvPr/>
        </p:nvSpPr>
        <p:spPr bwMode="auto">
          <a:xfrm>
            <a:off x="5715000" y="1828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433171" name="AutoShape 19"/>
          <p:cNvSpPr>
            <a:spLocks noChangeArrowheads="1"/>
          </p:cNvSpPr>
          <p:nvPr/>
        </p:nvSpPr>
        <p:spPr bwMode="auto">
          <a:xfrm>
            <a:off x="6019800" y="3276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433172" name="AutoShape 20"/>
          <p:cNvSpPr>
            <a:spLocks noChangeArrowheads="1"/>
          </p:cNvSpPr>
          <p:nvPr/>
        </p:nvSpPr>
        <p:spPr bwMode="auto">
          <a:xfrm>
            <a:off x="6019800" y="4800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433173" name="AutoShape 21"/>
          <p:cNvSpPr>
            <a:spLocks noChangeArrowheads="1"/>
          </p:cNvSpPr>
          <p:nvPr/>
        </p:nvSpPr>
        <p:spPr bwMode="auto">
          <a:xfrm>
            <a:off x="6400800" y="5105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433174" name="AutoShape 22"/>
          <p:cNvSpPr>
            <a:spLocks noChangeArrowheads="1"/>
          </p:cNvSpPr>
          <p:nvPr/>
        </p:nvSpPr>
        <p:spPr bwMode="auto">
          <a:xfrm>
            <a:off x="6781800" y="4343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433175" name="AutoShape 23"/>
          <p:cNvSpPr>
            <a:spLocks noChangeArrowheads="1"/>
          </p:cNvSpPr>
          <p:nvPr/>
        </p:nvSpPr>
        <p:spPr bwMode="auto">
          <a:xfrm>
            <a:off x="5943600" y="3733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433176" name="AutoShape 24"/>
          <p:cNvSpPr>
            <a:spLocks noChangeArrowheads="1"/>
          </p:cNvSpPr>
          <p:nvPr/>
        </p:nvSpPr>
        <p:spPr bwMode="auto">
          <a:xfrm>
            <a:off x="5181600" y="41910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433177" name="AutoShape 25"/>
          <p:cNvSpPr>
            <a:spLocks noChangeArrowheads="1"/>
          </p:cNvSpPr>
          <p:nvPr/>
        </p:nvSpPr>
        <p:spPr bwMode="auto">
          <a:xfrm>
            <a:off x="7162800" y="4648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433178" name="AutoShape 26"/>
          <p:cNvSpPr>
            <a:spLocks noChangeArrowheads="1"/>
          </p:cNvSpPr>
          <p:nvPr/>
        </p:nvSpPr>
        <p:spPr bwMode="auto">
          <a:xfrm>
            <a:off x="7010400" y="5029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433179" name="AutoShape 27"/>
          <p:cNvSpPr>
            <a:spLocks noChangeArrowheads="1"/>
          </p:cNvSpPr>
          <p:nvPr/>
        </p:nvSpPr>
        <p:spPr bwMode="auto">
          <a:xfrm>
            <a:off x="6858000" y="4038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433180" name="AutoShape 28"/>
          <p:cNvSpPr>
            <a:spLocks noChangeArrowheads="1"/>
          </p:cNvSpPr>
          <p:nvPr/>
        </p:nvSpPr>
        <p:spPr bwMode="auto">
          <a:xfrm>
            <a:off x="7467600" y="5257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433181" name="AutoShape 29"/>
          <p:cNvSpPr>
            <a:spLocks noChangeArrowheads="1"/>
          </p:cNvSpPr>
          <p:nvPr/>
        </p:nvSpPr>
        <p:spPr bwMode="auto">
          <a:xfrm>
            <a:off x="6629400" y="2590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grpSp>
        <p:nvGrpSpPr>
          <p:cNvPr id="433182" name="Group 30"/>
          <p:cNvGrpSpPr>
            <a:grpSpLocks/>
          </p:cNvGrpSpPr>
          <p:nvPr/>
        </p:nvGrpSpPr>
        <p:grpSpPr bwMode="auto">
          <a:xfrm>
            <a:off x="1736725" y="1447800"/>
            <a:ext cx="6569075" cy="4841875"/>
            <a:chOff x="1094" y="912"/>
            <a:chExt cx="4138" cy="3050"/>
          </a:xfrm>
        </p:grpSpPr>
        <p:grpSp>
          <p:nvGrpSpPr>
            <p:cNvPr id="433183" name="Group 31"/>
            <p:cNvGrpSpPr>
              <a:grpSpLocks/>
            </p:cNvGrpSpPr>
            <p:nvPr/>
          </p:nvGrpSpPr>
          <p:grpSpPr bwMode="auto">
            <a:xfrm>
              <a:off x="1488" y="912"/>
              <a:ext cx="3744" cy="2640"/>
              <a:chOff x="1488" y="912"/>
              <a:chExt cx="3744" cy="2640"/>
            </a:xfrm>
          </p:grpSpPr>
          <p:sp>
            <p:nvSpPr>
              <p:cNvPr id="433184" name="Line 32"/>
              <p:cNvSpPr>
                <a:spLocks noChangeShapeType="1"/>
              </p:cNvSpPr>
              <p:nvPr/>
            </p:nvSpPr>
            <p:spPr bwMode="auto">
              <a:xfrm>
                <a:off x="1488" y="912"/>
                <a:ext cx="0" cy="26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433185" name="Line 33"/>
              <p:cNvSpPr>
                <a:spLocks noChangeShapeType="1"/>
              </p:cNvSpPr>
              <p:nvPr/>
            </p:nvSpPr>
            <p:spPr bwMode="auto">
              <a:xfrm>
                <a:off x="1488" y="3552"/>
                <a:ext cx="37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sp>
          <p:nvSpPr>
            <p:cNvPr id="433186" name="Text Box 34"/>
            <p:cNvSpPr txBox="1">
              <a:spLocks noChangeArrowheads="1"/>
            </p:cNvSpPr>
            <p:nvPr/>
          </p:nvSpPr>
          <p:spPr bwMode="auto">
            <a:xfrm>
              <a:off x="3206" y="3674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6858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id-ID"/>
                <a:t>X</a:t>
              </a:r>
            </a:p>
          </p:txBody>
        </p:sp>
        <p:sp>
          <p:nvSpPr>
            <p:cNvPr id="433187" name="Text Box 35"/>
            <p:cNvSpPr txBox="1">
              <a:spLocks noChangeArrowheads="1"/>
            </p:cNvSpPr>
            <p:nvPr/>
          </p:nvSpPr>
          <p:spPr bwMode="auto">
            <a:xfrm>
              <a:off x="1094" y="1754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6858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id-ID"/>
                <a:t>Y</a:t>
              </a:r>
            </a:p>
          </p:txBody>
        </p:sp>
      </p:grpSp>
      <p:sp>
        <p:nvSpPr>
          <p:cNvPr id="433188" name="Text Box 36"/>
          <p:cNvSpPr txBox="1">
            <a:spLocks noChangeArrowheads="1"/>
          </p:cNvSpPr>
          <p:nvPr/>
        </p:nvSpPr>
        <p:spPr bwMode="auto">
          <a:xfrm>
            <a:off x="228600" y="4114800"/>
            <a:ext cx="19050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858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id-ID"/>
              <a:t>move cluster centers to cluster means</a:t>
            </a:r>
          </a:p>
        </p:txBody>
      </p:sp>
      <p:grpSp>
        <p:nvGrpSpPr>
          <p:cNvPr id="433189" name="Group 37"/>
          <p:cNvGrpSpPr>
            <a:grpSpLocks/>
          </p:cNvGrpSpPr>
          <p:nvPr/>
        </p:nvGrpSpPr>
        <p:grpSpPr bwMode="auto">
          <a:xfrm>
            <a:off x="2819400" y="3886200"/>
            <a:ext cx="685800" cy="533400"/>
            <a:chOff x="192" y="1824"/>
            <a:chExt cx="432" cy="336"/>
          </a:xfrm>
        </p:grpSpPr>
        <p:sp>
          <p:nvSpPr>
            <p:cNvPr id="433190" name="Oval 38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433191" name="Text Box 39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id-ID"/>
                <a:t>k</a:t>
              </a:r>
              <a:r>
                <a:rPr lang="en-US" altLang="id-ID" baseline="-25000"/>
                <a:t>2</a:t>
              </a:r>
            </a:p>
          </p:txBody>
        </p:sp>
      </p:grpSp>
      <p:grpSp>
        <p:nvGrpSpPr>
          <p:cNvPr id="433192" name="Group 40"/>
          <p:cNvGrpSpPr>
            <a:grpSpLocks/>
          </p:cNvGrpSpPr>
          <p:nvPr/>
        </p:nvGrpSpPr>
        <p:grpSpPr bwMode="auto">
          <a:xfrm>
            <a:off x="6477000" y="2133600"/>
            <a:ext cx="685800" cy="533400"/>
            <a:chOff x="192" y="1824"/>
            <a:chExt cx="432" cy="336"/>
          </a:xfrm>
        </p:grpSpPr>
        <p:sp>
          <p:nvSpPr>
            <p:cNvPr id="433193" name="Oval 41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433194" name="Text Box 42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id-ID"/>
                <a:t>k</a:t>
              </a:r>
              <a:r>
                <a:rPr lang="en-US" altLang="id-ID" baseline="-25000"/>
                <a:t>1</a:t>
              </a:r>
            </a:p>
          </p:txBody>
        </p:sp>
      </p:grpSp>
      <p:grpSp>
        <p:nvGrpSpPr>
          <p:cNvPr id="433195" name="Group 43"/>
          <p:cNvGrpSpPr>
            <a:grpSpLocks/>
          </p:cNvGrpSpPr>
          <p:nvPr/>
        </p:nvGrpSpPr>
        <p:grpSpPr bwMode="auto">
          <a:xfrm>
            <a:off x="6096000" y="4343400"/>
            <a:ext cx="685800" cy="533400"/>
            <a:chOff x="192" y="1824"/>
            <a:chExt cx="432" cy="336"/>
          </a:xfrm>
        </p:grpSpPr>
        <p:sp>
          <p:nvSpPr>
            <p:cNvPr id="433196" name="Oval 44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433197" name="Text Box 45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id-ID"/>
                <a:t>k</a:t>
              </a:r>
              <a:r>
                <a:rPr lang="en-US" altLang="id-ID" baseline="-25000"/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994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6C69A-C250-4E1A-B30E-A37F7D4A30DE}" type="slidenum">
              <a:rPr lang="en-US" altLang="id-ID"/>
              <a:pPr/>
              <a:t>14</a:t>
            </a:fld>
            <a:endParaRPr lang="en-US" altLang="id-ID"/>
          </a:p>
        </p:txBody>
      </p:sp>
      <p:sp>
        <p:nvSpPr>
          <p:cNvPr id="4352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id-ID" dirty="0" smtClean="0"/>
              <a:t>Discussion: Randomly Initialization K Cluster Centroids </a:t>
            </a:r>
            <a:endParaRPr lang="en-AU" altLang="id-ID" dirty="0"/>
          </a:p>
        </p:txBody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87500"/>
            <a:ext cx="7924800" cy="4721820"/>
          </a:xfrm>
        </p:spPr>
        <p:txBody>
          <a:bodyPr>
            <a:noAutofit/>
          </a:bodyPr>
          <a:lstStyle/>
          <a:p>
            <a:pPr marL="457200" indent="-457200"/>
            <a:r>
              <a:rPr lang="en-US" altLang="id-ID" sz="2800" dirty="0"/>
              <a:t>Result can vary significantly depending on initial choice of seeds (number and position)</a:t>
            </a:r>
          </a:p>
          <a:p>
            <a:pPr marL="457200" indent="-457200"/>
            <a:r>
              <a:rPr lang="en-US" altLang="id-ID" sz="2800" dirty="0"/>
              <a:t>Can get trapped in local minimum</a:t>
            </a:r>
          </a:p>
          <a:p>
            <a:pPr marL="1028700" lvl="1" indent="-457200"/>
            <a:r>
              <a:rPr lang="en-US" altLang="id-ID" sz="2400" dirty="0"/>
              <a:t>Example:</a:t>
            </a:r>
          </a:p>
          <a:p>
            <a:pPr marL="1028700" lvl="1" indent="-457200"/>
            <a:endParaRPr lang="en-US" altLang="id-ID" sz="2400" dirty="0"/>
          </a:p>
          <a:p>
            <a:pPr marL="1028700" lvl="1" indent="-457200"/>
            <a:endParaRPr lang="en-US" altLang="id-ID" sz="2400" dirty="0"/>
          </a:p>
          <a:p>
            <a:pPr marL="457200" indent="-457200"/>
            <a:endParaRPr lang="en-US" altLang="id-ID" sz="2800" dirty="0"/>
          </a:p>
          <a:p>
            <a:pPr marL="457200" indent="-457200"/>
            <a:r>
              <a:rPr lang="en-US" altLang="id-ID" sz="2800" dirty="0">
                <a:solidFill>
                  <a:srgbClr val="F35B1B"/>
                </a:solidFill>
              </a:rPr>
              <a:t>Q: What can be done</a:t>
            </a:r>
            <a:r>
              <a:rPr lang="en-US" altLang="id-ID" sz="2800" dirty="0" smtClean="0">
                <a:solidFill>
                  <a:srgbClr val="F35B1B"/>
                </a:solidFill>
              </a:rPr>
              <a:t>?</a:t>
            </a:r>
          </a:p>
          <a:p>
            <a:pPr marL="857250" lvl="1" indent="-457200"/>
            <a:r>
              <a:rPr lang="en-US" altLang="id-ID" sz="2400" dirty="0" smtClean="0"/>
              <a:t>A: To increase chance of finding global optimum: restart with different random seeds.</a:t>
            </a:r>
            <a:endParaRPr lang="en-AU" altLang="id-ID" sz="2400" dirty="0">
              <a:solidFill>
                <a:srgbClr val="F35B1B"/>
              </a:solidFill>
            </a:endParaRPr>
          </a:p>
        </p:txBody>
      </p:sp>
      <p:grpSp>
        <p:nvGrpSpPr>
          <p:cNvPr id="18" name="Group 5"/>
          <p:cNvGrpSpPr>
            <a:grpSpLocks/>
          </p:cNvGrpSpPr>
          <p:nvPr/>
        </p:nvGrpSpPr>
        <p:grpSpPr bwMode="auto">
          <a:xfrm>
            <a:off x="5775933" y="3093117"/>
            <a:ext cx="2828515" cy="1795537"/>
            <a:chOff x="3216" y="2306"/>
            <a:chExt cx="1920" cy="1630"/>
          </a:xfrm>
        </p:grpSpPr>
        <p:pic>
          <p:nvPicPr>
            <p:cNvPr id="19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6" y="2306"/>
              <a:ext cx="1917" cy="1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0" name="Text Box 7"/>
            <p:cNvSpPr txBox="1">
              <a:spLocks noChangeArrowheads="1"/>
            </p:cNvSpPr>
            <p:nvPr/>
          </p:nvSpPr>
          <p:spPr bwMode="auto">
            <a:xfrm>
              <a:off x="3408" y="3705"/>
              <a:ext cx="17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id-ID" sz="1800"/>
                <a:t>Sub-optimal Clustering</a:t>
              </a:r>
            </a:p>
          </p:txBody>
        </p:sp>
      </p:grpSp>
      <p:grpSp>
        <p:nvGrpSpPr>
          <p:cNvPr id="21" name="Group 8"/>
          <p:cNvGrpSpPr>
            <a:grpSpLocks/>
          </p:cNvGrpSpPr>
          <p:nvPr/>
        </p:nvGrpSpPr>
        <p:grpSpPr bwMode="auto">
          <a:xfrm>
            <a:off x="3059832" y="3093117"/>
            <a:ext cx="2664296" cy="1795537"/>
            <a:chOff x="624" y="2306"/>
            <a:chExt cx="1917" cy="1630"/>
          </a:xfrm>
        </p:grpSpPr>
        <p:pic>
          <p:nvPicPr>
            <p:cNvPr id="22" name="Picture 9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" y="2306"/>
              <a:ext cx="1917" cy="1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3" name="Text Box 10"/>
            <p:cNvSpPr txBox="1">
              <a:spLocks noChangeArrowheads="1"/>
            </p:cNvSpPr>
            <p:nvPr/>
          </p:nvSpPr>
          <p:spPr bwMode="auto">
            <a:xfrm>
              <a:off x="912" y="3705"/>
              <a:ext cx="14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id-ID" sz="1800"/>
                <a:t>Optimal Clustering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79597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id-ID" dirty="0" smtClean="0"/>
              <a:t>Discussion: Randomly Initialization K Cluster Centroids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050" y="1772816"/>
            <a:ext cx="7145241" cy="3209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940" y="5252642"/>
            <a:ext cx="7704856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97103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id-ID" dirty="0" smtClean="0"/>
              <a:t>Discussion: Randomly Initialization K Cluster Centroids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131" y="1484784"/>
            <a:ext cx="8496300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18" y="3259715"/>
            <a:ext cx="8239125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203" y="4221088"/>
            <a:ext cx="8261758" cy="2349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62738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Discussion: Choosing the number of clusters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84" y="1844824"/>
            <a:ext cx="4037307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591" y="1580161"/>
            <a:ext cx="4495873" cy="4320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68746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0CD20-F3C6-452C-9102-51E6F5519735}" type="slidenum">
              <a:rPr lang="en-US" altLang="id-ID"/>
              <a:pPr/>
              <a:t>18</a:t>
            </a:fld>
            <a:endParaRPr lang="en-US" altLang="id-ID"/>
          </a:p>
        </p:txBody>
      </p:sp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 dirty="0"/>
              <a:t>K-means </a:t>
            </a:r>
            <a:r>
              <a:rPr lang="en-US" altLang="id-ID" dirty="0" smtClean="0"/>
              <a:t>clustering</a:t>
            </a:r>
            <a:endParaRPr lang="en-US" altLang="id-ID" dirty="0"/>
          </a:p>
        </p:txBody>
      </p:sp>
      <p:sp>
        <p:nvSpPr>
          <p:cNvPr id="3358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71938" cy="4724400"/>
          </a:xfrm>
        </p:spPr>
        <p:txBody>
          <a:bodyPr>
            <a:norm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altLang="id-ID" sz="3200" dirty="0"/>
              <a:t>Advantages</a:t>
            </a:r>
          </a:p>
          <a:p>
            <a:pPr marL="342900" indent="-342900"/>
            <a:r>
              <a:rPr lang="en-US" altLang="id-ID" sz="3200" dirty="0"/>
              <a:t>Simple, understandable</a:t>
            </a:r>
          </a:p>
          <a:p>
            <a:pPr marL="342900" indent="-342900"/>
            <a:r>
              <a:rPr lang="en-US" altLang="id-ID" sz="3200" dirty="0"/>
              <a:t>items automatically assigned to clusters</a:t>
            </a:r>
          </a:p>
          <a:p>
            <a:pPr marL="342900" indent="-342900">
              <a:buFont typeface="Wingdings" pitchFamily="2" charset="2"/>
              <a:buNone/>
            </a:pPr>
            <a:endParaRPr lang="en-US" altLang="id-ID" sz="3200" dirty="0"/>
          </a:p>
        </p:txBody>
      </p:sp>
      <p:sp>
        <p:nvSpPr>
          <p:cNvPr id="33587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716016" y="1556792"/>
            <a:ext cx="4071937" cy="4724400"/>
          </a:xfrm>
        </p:spPr>
        <p:txBody>
          <a:bodyPr>
            <a:norm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altLang="id-ID" sz="3200" dirty="0"/>
              <a:t>Disadvantages</a:t>
            </a:r>
          </a:p>
          <a:p>
            <a:pPr marL="342900" indent="-342900"/>
            <a:r>
              <a:rPr lang="en-US" altLang="id-ID" sz="3200" dirty="0"/>
              <a:t>Must pick number of clusters before hand</a:t>
            </a:r>
          </a:p>
          <a:p>
            <a:pPr marL="342900" indent="-342900"/>
            <a:r>
              <a:rPr lang="en-US" altLang="id-ID" sz="3200" dirty="0"/>
              <a:t>All items forced into a cluster</a:t>
            </a:r>
          </a:p>
          <a:p>
            <a:pPr marL="342900" indent="-342900"/>
            <a:r>
              <a:rPr lang="en-US" altLang="id-ID" sz="3200" dirty="0"/>
              <a:t>Too sensitive to outliers</a:t>
            </a:r>
          </a:p>
        </p:txBody>
      </p:sp>
    </p:spTree>
    <p:extLst>
      <p:ext uri="{BB962C8B-B14F-4D97-AF65-F5344CB8AC3E}">
        <p14:creationId xmlns:p14="http://schemas.microsoft.com/office/powerpoint/2010/main" val="68483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 dirty="0" smtClean="0"/>
              <a:t>Limitations of K-means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id-ID" dirty="0" smtClean="0"/>
              <a:t>K-means has problems when clusters are of differing</a:t>
            </a:r>
            <a:r>
              <a:rPr lang="en-US" altLang="id-ID" sz="4000" dirty="0" smtClean="0"/>
              <a:t> </a:t>
            </a:r>
          </a:p>
          <a:p>
            <a:pPr lvl="1"/>
            <a:r>
              <a:rPr lang="en-US" altLang="id-ID" dirty="0" smtClean="0"/>
              <a:t>Sizes</a:t>
            </a:r>
          </a:p>
          <a:p>
            <a:pPr lvl="1"/>
            <a:r>
              <a:rPr lang="en-US" altLang="id-ID" dirty="0" smtClean="0"/>
              <a:t>Densities</a:t>
            </a:r>
          </a:p>
          <a:p>
            <a:pPr lvl="1"/>
            <a:r>
              <a:rPr lang="en-US" altLang="id-ID" dirty="0" smtClean="0"/>
              <a:t>Non-globular shapes</a:t>
            </a:r>
            <a:endParaRPr lang="en-US" altLang="id-ID" sz="2800" dirty="0" smtClean="0"/>
          </a:p>
          <a:p>
            <a:r>
              <a:rPr lang="en-US" altLang="id-ID" dirty="0" smtClean="0"/>
              <a:t>K-means has problems when the data contains outliers.</a:t>
            </a:r>
          </a:p>
          <a:p>
            <a:r>
              <a:rPr lang="en-US" altLang="id-ID" dirty="0" smtClean="0"/>
              <a:t>The number of clusters (K) is difficult to determine.</a:t>
            </a:r>
          </a:p>
          <a:p>
            <a:endParaRPr lang="id-ID" sz="4000" dirty="0"/>
          </a:p>
        </p:txBody>
      </p:sp>
    </p:spTree>
    <p:extLst>
      <p:ext uri="{BB962C8B-B14F-4D97-AF65-F5344CB8AC3E}">
        <p14:creationId xmlns:p14="http://schemas.microsoft.com/office/powerpoint/2010/main" val="1351726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628774" y="512763"/>
            <a:ext cx="6039569" cy="831850"/>
          </a:xfrm>
          <a:noFill/>
          <a:ln/>
        </p:spPr>
        <p:txBody>
          <a:bodyPr>
            <a:normAutofit/>
          </a:bodyPr>
          <a:lstStyle/>
          <a:p>
            <a:r>
              <a:rPr lang="en-US" altLang="id-ID" dirty="0"/>
              <a:t>What is Clustering ?</a:t>
            </a:r>
          </a:p>
        </p:txBody>
      </p:sp>
      <p:sp>
        <p:nvSpPr>
          <p:cNvPr id="64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628800"/>
            <a:ext cx="8305800" cy="4267200"/>
          </a:xfrm>
          <a:noFill/>
          <a:ln/>
        </p:spPr>
        <p:txBody>
          <a:bodyPr/>
          <a:lstStyle/>
          <a:p>
            <a:pPr algn="just"/>
            <a:r>
              <a:rPr lang="en-US" altLang="id-ID" sz="2800" u="sng" dirty="0"/>
              <a:t>Clustering</a:t>
            </a:r>
            <a:r>
              <a:rPr lang="en-US" altLang="id-ID" sz="2800" dirty="0"/>
              <a:t> is a </a:t>
            </a:r>
            <a:r>
              <a:rPr lang="en-US" altLang="id-ID" sz="2800" u="sng" dirty="0"/>
              <a:t>process</a:t>
            </a:r>
            <a:r>
              <a:rPr lang="en-US" altLang="id-ID" sz="2800" dirty="0"/>
              <a:t> of partitioning a set of data (or objects) into a set of meaningful sub-classes, called </a:t>
            </a:r>
            <a:r>
              <a:rPr lang="en-US" altLang="id-ID" sz="2800" u="sng" dirty="0"/>
              <a:t>clusters</a:t>
            </a:r>
            <a:r>
              <a:rPr lang="en-US" altLang="id-ID" sz="2800" dirty="0"/>
              <a:t>.</a:t>
            </a:r>
          </a:p>
          <a:p>
            <a:pPr lvl="1" algn="just"/>
            <a:r>
              <a:rPr lang="en-US" altLang="id-ID" sz="2600" b="1" dirty="0">
                <a:solidFill>
                  <a:schemeClr val="tx2"/>
                </a:solidFill>
              </a:rPr>
              <a:t>Helps users understand the natural grouping or structure in a data set</a:t>
            </a:r>
            <a:endParaRPr lang="en-US" altLang="id-ID" sz="2600" dirty="0">
              <a:solidFill>
                <a:schemeClr val="tx2"/>
              </a:solidFill>
            </a:endParaRPr>
          </a:p>
          <a:p>
            <a:pPr algn="just"/>
            <a:r>
              <a:rPr lang="en-US" altLang="id-ID" sz="2800" u="sng" dirty="0"/>
              <a:t>Cluster</a:t>
            </a:r>
            <a:r>
              <a:rPr lang="en-US" altLang="id-ID" sz="2800" dirty="0"/>
              <a:t>: a group of  objects are clustered because they are “similar”.</a:t>
            </a:r>
            <a:endParaRPr lang="en-US" altLang="id-ID" sz="2800" u="sng" dirty="0"/>
          </a:p>
          <a:p>
            <a:pPr algn="just"/>
            <a:r>
              <a:rPr lang="en-US" altLang="id-ID" sz="2800" dirty="0"/>
              <a:t>Clustering : </a:t>
            </a:r>
            <a:r>
              <a:rPr lang="en-US" altLang="id-ID" sz="2800" u="sng" dirty="0"/>
              <a:t>unsupervised learning</a:t>
            </a:r>
            <a:r>
              <a:rPr lang="en-US" altLang="id-ID" sz="2800" dirty="0"/>
              <a:t>, no predefined classes.</a:t>
            </a:r>
          </a:p>
        </p:txBody>
      </p:sp>
    </p:spTree>
    <p:extLst>
      <p:ext uri="{BB962C8B-B14F-4D97-AF65-F5344CB8AC3E}">
        <p14:creationId xmlns:p14="http://schemas.microsoft.com/office/powerpoint/2010/main" val="1259685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28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828328"/>
          </a:xfrm>
        </p:spPr>
        <p:txBody>
          <a:bodyPr>
            <a:noAutofit/>
          </a:bodyPr>
          <a:lstStyle/>
          <a:p>
            <a:r>
              <a:rPr lang="en-US" altLang="id-ID" dirty="0"/>
              <a:t>Limitations of K-means: Differing Sizes</a:t>
            </a:r>
          </a:p>
        </p:txBody>
      </p:sp>
      <p:sp>
        <p:nvSpPr>
          <p:cNvPr id="1612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976313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None/>
            </a:pPr>
            <a:endParaRPr lang="en-US" altLang="id-ID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endParaRPr lang="en-US" altLang="id-ID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endParaRPr lang="en-US" altLang="id-ID" sz="2000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</a:pPr>
            <a:endParaRPr lang="en-US" altLang="id-ID" sz="2000"/>
          </a:p>
        </p:txBody>
      </p:sp>
      <p:pic>
        <p:nvPicPr>
          <p:cNvPr id="161280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7800"/>
            <a:ext cx="4268788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1280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447800"/>
            <a:ext cx="4268788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12806" name="Text Box 6"/>
          <p:cNvSpPr txBox="1">
            <a:spLocks noChangeArrowheads="1"/>
          </p:cNvSpPr>
          <p:nvPr/>
        </p:nvSpPr>
        <p:spPr bwMode="auto">
          <a:xfrm>
            <a:off x="762000" y="4953000"/>
            <a:ext cx="2057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id-ID" sz="2000" dirty="0"/>
              <a:t>Original Points</a:t>
            </a:r>
          </a:p>
        </p:txBody>
      </p:sp>
      <p:sp>
        <p:nvSpPr>
          <p:cNvPr id="1612807" name="Rectangle 7"/>
          <p:cNvSpPr>
            <a:spLocks noChangeArrowheads="1"/>
          </p:cNvSpPr>
          <p:nvPr/>
        </p:nvSpPr>
        <p:spPr bwMode="auto">
          <a:xfrm>
            <a:off x="5334000" y="4902200"/>
            <a:ext cx="231787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id-ID" sz="2000"/>
              <a:t>K-means (3 Clusters)</a:t>
            </a:r>
          </a:p>
        </p:txBody>
      </p:sp>
    </p:spTree>
    <p:extLst>
      <p:ext uri="{BB962C8B-B14F-4D97-AF65-F5344CB8AC3E}">
        <p14:creationId xmlns:p14="http://schemas.microsoft.com/office/powerpoint/2010/main" val="3591770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2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2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2807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382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332656"/>
            <a:ext cx="8280400" cy="552450"/>
          </a:xfrm>
        </p:spPr>
        <p:txBody>
          <a:bodyPr>
            <a:noAutofit/>
          </a:bodyPr>
          <a:lstStyle/>
          <a:p>
            <a:r>
              <a:rPr lang="en-US" altLang="id-ID"/>
              <a:t>Limitations of K-means: Differing Density</a:t>
            </a:r>
          </a:p>
        </p:txBody>
      </p:sp>
      <p:sp>
        <p:nvSpPr>
          <p:cNvPr id="1613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976313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None/>
            </a:pPr>
            <a:endParaRPr lang="en-US" altLang="id-ID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endParaRPr lang="en-US" altLang="id-ID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endParaRPr lang="en-US" altLang="id-ID" sz="2000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</a:pPr>
            <a:endParaRPr lang="en-US" altLang="id-ID" sz="2000"/>
          </a:p>
        </p:txBody>
      </p:sp>
      <p:sp>
        <p:nvSpPr>
          <p:cNvPr id="1613828" name="Text Box 4"/>
          <p:cNvSpPr txBox="1">
            <a:spLocks noChangeArrowheads="1"/>
          </p:cNvSpPr>
          <p:nvPr/>
        </p:nvSpPr>
        <p:spPr bwMode="auto">
          <a:xfrm>
            <a:off x="762000" y="4953000"/>
            <a:ext cx="2133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id-ID" sz="2000"/>
              <a:t>Original Points</a:t>
            </a:r>
          </a:p>
        </p:txBody>
      </p:sp>
      <p:pic>
        <p:nvPicPr>
          <p:cNvPr id="16138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7800"/>
            <a:ext cx="4268788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138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447800"/>
            <a:ext cx="4268788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13831" name="Rectangle 7"/>
          <p:cNvSpPr>
            <a:spLocks noChangeArrowheads="1"/>
          </p:cNvSpPr>
          <p:nvPr/>
        </p:nvSpPr>
        <p:spPr bwMode="auto">
          <a:xfrm>
            <a:off x="5334000" y="4902200"/>
            <a:ext cx="231787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id-ID" sz="2000"/>
              <a:t>K-means (3 Clusters)</a:t>
            </a:r>
          </a:p>
        </p:txBody>
      </p:sp>
    </p:spTree>
    <p:extLst>
      <p:ext uri="{BB962C8B-B14F-4D97-AF65-F5344CB8AC3E}">
        <p14:creationId xmlns:p14="http://schemas.microsoft.com/office/powerpoint/2010/main" val="1053439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3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3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3831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485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10600" cy="1066800"/>
          </a:xfrm>
        </p:spPr>
        <p:txBody>
          <a:bodyPr>
            <a:noAutofit/>
          </a:bodyPr>
          <a:lstStyle/>
          <a:p>
            <a:r>
              <a:rPr lang="en-US" altLang="id-ID" dirty="0"/>
              <a:t>Limitations of K-means: Non-globular Shapes</a:t>
            </a:r>
          </a:p>
        </p:txBody>
      </p:sp>
      <p:sp>
        <p:nvSpPr>
          <p:cNvPr id="1614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976313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None/>
            </a:pPr>
            <a:endParaRPr lang="en-US" altLang="id-ID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endParaRPr lang="en-US" altLang="id-ID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endParaRPr lang="en-US" altLang="id-ID" sz="2000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</a:pPr>
            <a:endParaRPr lang="en-US" altLang="id-ID" sz="2000"/>
          </a:p>
        </p:txBody>
      </p:sp>
      <p:sp>
        <p:nvSpPr>
          <p:cNvPr id="1614852" name="Text Box 4"/>
          <p:cNvSpPr txBox="1">
            <a:spLocks noChangeArrowheads="1"/>
          </p:cNvSpPr>
          <p:nvPr/>
        </p:nvSpPr>
        <p:spPr bwMode="auto">
          <a:xfrm>
            <a:off x="1143000" y="5334000"/>
            <a:ext cx="2057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id-ID" sz="2000"/>
              <a:t>Original Points</a:t>
            </a:r>
          </a:p>
        </p:txBody>
      </p:sp>
      <p:pic>
        <p:nvPicPr>
          <p:cNvPr id="16148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76400"/>
            <a:ext cx="4268788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148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676400"/>
            <a:ext cx="4268788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14855" name="Rectangle 7"/>
          <p:cNvSpPr>
            <a:spLocks noChangeArrowheads="1"/>
          </p:cNvSpPr>
          <p:nvPr/>
        </p:nvSpPr>
        <p:spPr bwMode="auto">
          <a:xfrm>
            <a:off x="5334000" y="5359400"/>
            <a:ext cx="231787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id-ID" sz="2000"/>
              <a:t>K-means (2 Clusters)</a:t>
            </a:r>
          </a:p>
        </p:txBody>
      </p:sp>
    </p:spTree>
    <p:extLst>
      <p:ext uri="{BB962C8B-B14F-4D97-AF65-F5344CB8AC3E}">
        <p14:creationId xmlns:p14="http://schemas.microsoft.com/office/powerpoint/2010/main" val="4003453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4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4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4855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587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552450"/>
          </a:xfrm>
        </p:spPr>
        <p:txBody>
          <a:bodyPr>
            <a:noAutofit/>
          </a:bodyPr>
          <a:lstStyle/>
          <a:p>
            <a:r>
              <a:rPr lang="en-US" altLang="id-ID"/>
              <a:t>Overcoming K-means Limitations</a:t>
            </a:r>
          </a:p>
        </p:txBody>
      </p:sp>
      <p:sp>
        <p:nvSpPr>
          <p:cNvPr id="1615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976313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None/>
            </a:pPr>
            <a:endParaRPr lang="en-US" altLang="id-ID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endParaRPr lang="en-US" altLang="id-ID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endParaRPr lang="en-US" altLang="id-ID" sz="2000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</a:pPr>
            <a:endParaRPr lang="en-US" altLang="id-ID" sz="2000"/>
          </a:p>
        </p:txBody>
      </p:sp>
      <p:pic>
        <p:nvPicPr>
          <p:cNvPr id="16158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7800"/>
            <a:ext cx="4268788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15877" name="Text Box 5"/>
          <p:cNvSpPr txBox="1">
            <a:spLocks noChangeArrowheads="1"/>
          </p:cNvSpPr>
          <p:nvPr/>
        </p:nvSpPr>
        <p:spPr bwMode="auto">
          <a:xfrm>
            <a:off x="762000" y="4953000"/>
            <a:ext cx="76962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id-ID" sz="2000" dirty="0"/>
              <a:t>Original Points				K-means Clusters</a:t>
            </a:r>
          </a:p>
        </p:txBody>
      </p:sp>
      <p:pic>
        <p:nvPicPr>
          <p:cNvPr id="16158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447800"/>
            <a:ext cx="4268788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15879" name="Rectangle 7"/>
          <p:cNvSpPr>
            <a:spLocks noChangeArrowheads="1"/>
          </p:cNvSpPr>
          <p:nvPr/>
        </p:nvSpPr>
        <p:spPr bwMode="auto">
          <a:xfrm>
            <a:off x="1143000" y="5562600"/>
            <a:ext cx="65532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id-ID" sz="2400" b="0" dirty="0">
                <a:solidFill>
                  <a:srgbClr val="FF0000"/>
                </a:solidFill>
              </a:rPr>
              <a:t>One solution is to use many clusters.</a:t>
            </a:r>
          </a:p>
          <a:p>
            <a:pPr lvl="1"/>
            <a:r>
              <a:rPr lang="en-US" altLang="id-ID" sz="2400" b="0" dirty="0">
                <a:solidFill>
                  <a:srgbClr val="FF0000"/>
                </a:solidFill>
              </a:rPr>
              <a:t>Find parts of clusters, but need to put together.</a:t>
            </a:r>
          </a:p>
        </p:txBody>
      </p:sp>
    </p:spTree>
    <p:extLst>
      <p:ext uri="{BB962C8B-B14F-4D97-AF65-F5344CB8AC3E}">
        <p14:creationId xmlns:p14="http://schemas.microsoft.com/office/powerpoint/2010/main" val="18569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9E7FD-8669-401D-98B3-B1650748159A}" type="slidenum">
              <a:rPr lang="en-US" altLang="id-ID"/>
              <a:pPr/>
              <a:t>24</a:t>
            </a:fld>
            <a:endParaRPr lang="en-US" altLang="id-ID"/>
          </a:p>
        </p:txBody>
      </p:sp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/>
              <a:t>K-means variations</a:t>
            </a:r>
          </a:p>
        </p:txBody>
      </p:sp>
      <p:sp>
        <p:nvSpPr>
          <p:cNvPr id="434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/>
          </a:bodyPr>
          <a:lstStyle/>
          <a:p>
            <a:r>
              <a:rPr lang="en-US" altLang="id-ID" dirty="0"/>
              <a:t>What can be done about outliers?</a:t>
            </a:r>
          </a:p>
          <a:p>
            <a:r>
              <a:rPr lang="en-US" altLang="id-ID" b="1" dirty="0" smtClean="0"/>
              <a:t>K-</a:t>
            </a:r>
            <a:r>
              <a:rPr lang="en-US" altLang="id-ID" b="1" dirty="0" err="1" smtClean="0"/>
              <a:t>medoids</a:t>
            </a:r>
            <a:r>
              <a:rPr lang="en-US" altLang="id-ID" dirty="0" smtClean="0"/>
              <a:t> </a:t>
            </a:r>
            <a:r>
              <a:rPr lang="en-US" altLang="id-ID" dirty="0"/>
              <a:t>– instead of mean, use medians of each cluster</a:t>
            </a:r>
          </a:p>
          <a:p>
            <a:pPr lvl="1"/>
            <a:r>
              <a:rPr lang="en-US" altLang="id-ID" dirty="0"/>
              <a:t>Mean of 1, 3, 5, 7, 9 is </a:t>
            </a:r>
          </a:p>
          <a:p>
            <a:pPr lvl="1"/>
            <a:r>
              <a:rPr lang="en-US" altLang="id-ID" dirty="0"/>
              <a:t>Mean of 1, 3, 5, 7, 1009 is</a:t>
            </a:r>
          </a:p>
          <a:p>
            <a:pPr lvl="1"/>
            <a:r>
              <a:rPr lang="en-US" altLang="id-ID" dirty="0"/>
              <a:t>Median of 1, 3, 5, 7, 1009 is </a:t>
            </a:r>
          </a:p>
          <a:p>
            <a:pPr lvl="1"/>
            <a:r>
              <a:rPr lang="en-US" altLang="id-ID" dirty="0"/>
              <a:t>Median advantage: not affected by extreme values</a:t>
            </a:r>
          </a:p>
          <a:p>
            <a:r>
              <a:rPr lang="en-US" altLang="id-ID" dirty="0"/>
              <a:t>For large databases, use sampling</a:t>
            </a:r>
          </a:p>
          <a:p>
            <a:pPr>
              <a:buFont typeface="Wingdings" pitchFamily="2" charset="2"/>
              <a:buNone/>
            </a:pPr>
            <a:endParaRPr lang="en-US" altLang="id-ID" dirty="0"/>
          </a:p>
        </p:txBody>
      </p:sp>
      <p:sp>
        <p:nvSpPr>
          <p:cNvPr id="434180" name="Text Box 4"/>
          <p:cNvSpPr txBox="1">
            <a:spLocks noChangeArrowheads="1"/>
          </p:cNvSpPr>
          <p:nvPr/>
        </p:nvSpPr>
        <p:spPr bwMode="auto">
          <a:xfrm>
            <a:off x="4579378" y="3066756"/>
            <a:ext cx="336550" cy="457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858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id-ID" b="1" dirty="0"/>
              <a:t>5</a:t>
            </a:r>
          </a:p>
        </p:txBody>
      </p:sp>
      <p:sp>
        <p:nvSpPr>
          <p:cNvPr id="434181" name="Text Box 5"/>
          <p:cNvSpPr txBox="1">
            <a:spLocks noChangeArrowheads="1"/>
          </p:cNvSpPr>
          <p:nvPr/>
        </p:nvSpPr>
        <p:spPr bwMode="auto">
          <a:xfrm>
            <a:off x="5126943" y="3530989"/>
            <a:ext cx="641350" cy="457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858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id-ID" b="1"/>
              <a:t>205</a:t>
            </a:r>
          </a:p>
        </p:txBody>
      </p:sp>
      <p:sp>
        <p:nvSpPr>
          <p:cNvPr id="434182" name="Text Box 6"/>
          <p:cNvSpPr txBox="1">
            <a:spLocks noChangeArrowheads="1"/>
          </p:cNvSpPr>
          <p:nvPr/>
        </p:nvSpPr>
        <p:spPr bwMode="auto">
          <a:xfrm>
            <a:off x="5447618" y="4169897"/>
            <a:ext cx="336550" cy="457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858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id-ID" b="1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044409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34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34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34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34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34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4180" grpId="0" animBg="1"/>
      <p:bldP spid="434181" grpId="0" animBg="1"/>
      <p:bldP spid="43418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K-Means Algorithm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data set is to be grouped into two clusters. </a:t>
            </a:r>
            <a:endParaRPr lang="id-ID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439" y="2852936"/>
            <a:ext cx="4301250" cy="2529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31887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for K-Means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Step 1 :</a:t>
            </a:r>
            <a:r>
              <a:rPr lang="en-US" altLang="id-ID" dirty="0" smtClean="0"/>
              <a:t> Pick a number (K) of cluster centers</a:t>
            </a:r>
            <a:r>
              <a:rPr lang="en-US" dirty="0" smtClean="0"/>
              <a:t> Finding a sensible initial partition, let the A &amp; B values of the two individuals furthest apart (using the Euclidean distance</a:t>
            </a:r>
            <a:endParaRPr lang="id-ID" dirty="0" smtClean="0"/>
          </a:p>
          <a:p>
            <a:pPr marL="514350" indent="-514350">
              <a:buFont typeface="+mj-lt"/>
              <a:buAutoNum type="arabicPeriod"/>
            </a:pPr>
            <a:endParaRPr lang="id-ID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3" y="3789040"/>
            <a:ext cx="5286987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40310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for K-Means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2: </a:t>
            </a:r>
            <a:r>
              <a:rPr lang="en-US" altLang="id-ID" dirty="0" smtClean="0"/>
              <a:t>Assign every item to its nearest cluster center</a:t>
            </a:r>
          </a:p>
          <a:p>
            <a:r>
              <a:rPr lang="en-US" altLang="id-ID" dirty="0" smtClean="0"/>
              <a:t>Step 3: Move each cluster center to the mean of its assigned items</a:t>
            </a:r>
          </a:p>
          <a:p>
            <a:endParaRPr lang="id-ID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24" y="3789040"/>
            <a:ext cx="5472608" cy="2696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3878552"/>
            <a:ext cx="3295542" cy="125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54911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for K-Means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id-ID" dirty="0" smtClean="0"/>
              <a:t>Step 4: Repeat steps 2,3 until convergence (change in cluster assignments less than a threshold)</a:t>
            </a:r>
          </a:p>
          <a:p>
            <a:endParaRPr lang="id-ID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140968"/>
            <a:ext cx="3754591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3282305"/>
            <a:ext cx="3590225" cy="1334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urved Up Arrow 3"/>
          <p:cNvSpPr/>
          <p:nvPr/>
        </p:nvSpPr>
        <p:spPr>
          <a:xfrm rot="18946147">
            <a:off x="4663461" y="5028050"/>
            <a:ext cx="1795112" cy="75608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366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8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/>
              <a:t>Hierarchical Clustering </a:t>
            </a:r>
          </a:p>
        </p:txBody>
      </p:sp>
      <p:sp>
        <p:nvSpPr>
          <p:cNvPr id="1618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id-ID"/>
              <a:t>Produces a set of nested clusters organized as a hierarchical tree</a:t>
            </a:r>
          </a:p>
          <a:p>
            <a:r>
              <a:rPr lang="en-US" altLang="id-ID"/>
              <a:t>Can be visualized as a dendrogram</a:t>
            </a:r>
          </a:p>
          <a:p>
            <a:pPr lvl="1"/>
            <a:r>
              <a:rPr lang="en-US" altLang="id-ID"/>
              <a:t>A tree like diagram that records the sequences of merges or splits</a:t>
            </a:r>
          </a:p>
        </p:txBody>
      </p:sp>
      <p:pic>
        <p:nvPicPr>
          <p:cNvPr id="16189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4437112"/>
            <a:ext cx="3459163" cy="2160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61894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0040592"/>
              </p:ext>
            </p:extLst>
          </p:nvPr>
        </p:nvGraphicFramePr>
        <p:xfrm>
          <a:off x="5364088" y="4222129"/>
          <a:ext cx="2319338" cy="2360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4" name="VISIO" r:id="rId4" imgW="3168720" imgH="3227760" progId="Visio.Drawing.6">
                  <p:embed/>
                </p:oleObj>
              </mc:Choice>
              <mc:Fallback>
                <p:oleObj name="VISIO" r:id="rId4" imgW="3168720" imgH="32277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088" y="4222129"/>
                        <a:ext cx="2319338" cy="2360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8638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719931" y="260648"/>
            <a:ext cx="7772400" cy="1143000"/>
          </a:xfrm>
        </p:spPr>
        <p:txBody>
          <a:bodyPr>
            <a:normAutofit/>
          </a:bodyPr>
          <a:lstStyle/>
          <a:p>
            <a:r>
              <a:rPr lang="en-US" altLang="id-ID" dirty="0"/>
              <a:t>Two Types of Clustering</a:t>
            </a:r>
          </a:p>
        </p:txBody>
      </p:sp>
      <p:sp>
        <p:nvSpPr>
          <p:cNvPr id="696323" name="Rectangle 3"/>
          <p:cNvSpPr>
            <a:spLocks noChangeArrowheads="1"/>
          </p:cNvSpPr>
          <p:nvPr/>
        </p:nvSpPr>
        <p:spPr bwMode="auto">
          <a:xfrm>
            <a:off x="1033462" y="2808287"/>
            <a:ext cx="2209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id-ID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Hierarchical</a:t>
            </a:r>
          </a:p>
        </p:txBody>
      </p:sp>
      <p:sp>
        <p:nvSpPr>
          <p:cNvPr id="696324" name="Text Box 4"/>
          <p:cNvSpPr txBox="1">
            <a:spLocks noChangeArrowheads="1"/>
          </p:cNvSpPr>
          <p:nvPr/>
        </p:nvSpPr>
        <p:spPr bwMode="auto">
          <a:xfrm>
            <a:off x="230187" y="1308100"/>
            <a:ext cx="8443913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altLang="id-ID" sz="2400" b="1" dirty="0"/>
              <a:t> </a:t>
            </a:r>
            <a:r>
              <a:rPr lang="en-US" altLang="id-ID" sz="2400" b="1" dirty="0" err="1"/>
              <a:t>Partitional</a:t>
            </a:r>
            <a:r>
              <a:rPr lang="en-US" altLang="id-ID" sz="2400" b="1" dirty="0"/>
              <a:t> algorithms:</a:t>
            </a:r>
            <a:r>
              <a:rPr lang="en-US" altLang="id-ID" sz="2400" dirty="0"/>
              <a:t> Construct various partitions and then evaluate them by some criterion</a:t>
            </a:r>
          </a:p>
          <a:p>
            <a:pPr>
              <a:buFontTx/>
              <a:buChar char="•"/>
            </a:pPr>
            <a:r>
              <a:rPr lang="en-US" altLang="id-ID" sz="2400" b="1" dirty="0"/>
              <a:t> Hierarchical algorithms:</a:t>
            </a:r>
            <a:r>
              <a:rPr lang="en-US" altLang="id-ID" sz="2400" dirty="0"/>
              <a:t> Create a hierarchical decomposition of the set of objects using some criterion</a:t>
            </a:r>
          </a:p>
          <a:p>
            <a:endParaRPr lang="en-US" altLang="id-ID" sz="2400" dirty="0"/>
          </a:p>
        </p:txBody>
      </p:sp>
      <p:sp>
        <p:nvSpPr>
          <p:cNvPr id="696325" name="Rectangle 5"/>
          <p:cNvSpPr>
            <a:spLocks noChangeArrowheads="1"/>
          </p:cNvSpPr>
          <p:nvPr/>
        </p:nvSpPr>
        <p:spPr bwMode="auto">
          <a:xfrm>
            <a:off x="5886450" y="2757487"/>
            <a:ext cx="2098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id-ID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Partitional</a:t>
            </a:r>
          </a:p>
        </p:txBody>
      </p:sp>
      <p:sp>
        <p:nvSpPr>
          <p:cNvPr id="696326" name="Rectangle 6"/>
          <p:cNvSpPr>
            <a:spLocks noChangeArrowheads="1"/>
          </p:cNvSpPr>
          <p:nvPr/>
        </p:nvSpPr>
        <p:spPr bwMode="auto">
          <a:xfrm>
            <a:off x="152400" y="3671888"/>
            <a:ext cx="54102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id-ID"/>
          </a:p>
        </p:txBody>
      </p:sp>
      <p:grpSp>
        <p:nvGrpSpPr>
          <p:cNvPr id="696327" name="Group 7"/>
          <p:cNvGrpSpPr>
            <a:grpSpLocks/>
          </p:cNvGrpSpPr>
          <p:nvPr/>
        </p:nvGrpSpPr>
        <p:grpSpPr bwMode="auto">
          <a:xfrm>
            <a:off x="5224462" y="3951287"/>
            <a:ext cx="3629025" cy="2133600"/>
            <a:chOff x="120" y="2532"/>
            <a:chExt cx="2286" cy="1344"/>
          </a:xfrm>
        </p:grpSpPr>
        <p:grpSp>
          <p:nvGrpSpPr>
            <p:cNvPr id="696328" name="Group 8"/>
            <p:cNvGrpSpPr>
              <a:grpSpLocks/>
            </p:cNvGrpSpPr>
            <p:nvPr/>
          </p:nvGrpSpPr>
          <p:grpSpPr bwMode="auto">
            <a:xfrm>
              <a:off x="120" y="2532"/>
              <a:ext cx="2286" cy="1344"/>
              <a:chOff x="156" y="2634"/>
              <a:chExt cx="2286" cy="1344"/>
            </a:xfrm>
          </p:grpSpPr>
          <p:sp>
            <p:nvSpPr>
              <p:cNvPr id="696329" name="Rectangle 9"/>
              <p:cNvSpPr>
                <a:spLocks noChangeArrowheads="1"/>
              </p:cNvSpPr>
              <p:nvPr/>
            </p:nvSpPr>
            <p:spPr bwMode="auto">
              <a:xfrm>
                <a:off x="156" y="2634"/>
                <a:ext cx="1080" cy="1344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696330" name="Rectangle 10"/>
              <p:cNvSpPr>
                <a:spLocks noChangeArrowheads="1"/>
              </p:cNvSpPr>
              <p:nvPr/>
            </p:nvSpPr>
            <p:spPr bwMode="auto">
              <a:xfrm>
                <a:off x="1362" y="2634"/>
                <a:ext cx="1080" cy="1344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pic>
          <p:nvPicPr>
            <p:cNvPr id="696331" name="Picture 11" descr="Edna Krabappel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" y="3190"/>
              <a:ext cx="303" cy="6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96332" name="Picture 12" descr="Principal Seymour  Skinner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8" y="2571"/>
              <a:ext cx="304" cy="6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96333" name="Picture 13" descr="Groundskeeper Willie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2" y="2589"/>
              <a:ext cx="336" cy="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96334" name="Picture 1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0" y="3253"/>
              <a:ext cx="375" cy="5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96335" name="Picture 15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8" y="2551"/>
              <a:ext cx="343" cy="6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96336" name="Picture 16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" y="2763"/>
              <a:ext cx="375" cy="6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96337" name="Picture 17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6" y="3338"/>
              <a:ext cx="269" cy="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96338" name="Picture 18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" y="3432"/>
              <a:ext cx="181" cy="4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96339" name="Picture 19" descr="C:\Documents and Settings\eamonn\Desktop\bios_family_marge.gif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" y="2617"/>
              <a:ext cx="272" cy="8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96340" name="Group 20"/>
          <p:cNvGrpSpPr>
            <a:grpSpLocks/>
          </p:cNvGrpSpPr>
          <p:nvPr/>
        </p:nvGrpSpPr>
        <p:grpSpPr bwMode="auto">
          <a:xfrm>
            <a:off x="455612" y="3522662"/>
            <a:ext cx="3587750" cy="2549525"/>
            <a:chOff x="98" y="300"/>
            <a:chExt cx="3214" cy="2284"/>
          </a:xfrm>
        </p:grpSpPr>
        <p:pic>
          <p:nvPicPr>
            <p:cNvPr id="696341" name="Picture 21" descr="Edna Krabappel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" y="1440"/>
              <a:ext cx="504" cy="10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96342" name="Picture 22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" y="1824"/>
              <a:ext cx="308" cy="6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96343" name="Picture 23" descr="C:\Documents and Settings\eamonn\Desktop\bios_family_marge.gif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1278"/>
              <a:ext cx="424" cy="13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96344" name="Group 24"/>
            <p:cNvGrpSpPr>
              <a:grpSpLocks/>
            </p:cNvGrpSpPr>
            <p:nvPr/>
          </p:nvGrpSpPr>
          <p:grpSpPr bwMode="auto">
            <a:xfrm>
              <a:off x="1865" y="1505"/>
              <a:ext cx="1447" cy="1031"/>
              <a:chOff x="252" y="2364"/>
              <a:chExt cx="2258" cy="1608"/>
            </a:xfrm>
          </p:grpSpPr>
          <p:pic>
            <p:nvPicPr>
              <p:cNvPr id="696345" name="Picture 25"/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2" y="2364"/>
                <a:ext cx="900" cy="16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96346" name="Picture 26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56" y="2412"/>
                <a:ext cx="1154" cy="15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696347" name="Line 27"/>
            <p:cNvSpPr>
              <a:spLocks noChangeShapeType="1"/>
            </p:cNvSpPr>
            <p:nvPr/>
          </p:nvSpPr>
          <p:spPr bwMode="auto">
            <a:xfrm flipH="1" flipV="1">
              <a:off x="255" y="444"/>
              <a:ext cx="0" cy="903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696348" name="Line 28"/>
            <p:cNvSpPr>
              <a:spLocks noChangeShapeType="1"/>
            </p:cNvSpPr>
            <p:nvPr/>
          </p:nvSpPr>
          <p:spPr bwMode="auto">
            <a:xfrm flipH="1" flipV="1">
              <a:off x="2919" y="1167"/>
              <a:ext cx="0" cy="185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696349" name="Line 29"/>
            <p:cNvSpPr>
              <a:spLocks noChangeShapeType="1"/>
            </p:cNvSpPr>
            <p:nvPr/>
          </p:nvSpPr>
          <p:spPr bwMode="auto">
            <a:xfrm flipH="1" flipV="1">
              <a:off x="2227" y="1167"/>
              <a:ext cx="0" cy="185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696350" name="Line 30"/>
            <p:cNvSpPr>
              <a:spLocks noChangeShapeType="1"/>
            </p:cNvSpPr>
            <p:nvPr/>
          </p:nvSpPr>
          <p:spPr bwMode="auto">
            <a:xfrm flipH="1">
              <a:off x="2221" y="1167"/>
              <a:ext cx="703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696351" name="Line 31"/>
            <p:cNvSpPr>
              <a:spLocks noChangeShapeType="1"/>
            </p:cNvSpPr>
            <p:nvPr/>
          </p:nvSpPr>
          <p:spPr bwMode="auto">
            <a:xfrm flipH="1">
              <a:off x="1193" y="710"/>
              <a:ext cx="1384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696352" name="Line 32"/>
            <p:cNvSpPr>
              <a:spLocks noChangeShapeType="1"/>
            </p:cNvSpPr>
            <p:nvPr/>
          </p:nvSpPr>
          <p:spPr bwMode="auto">
            <a:xfrm rot="5400000" flipH="1">
              <a:off x="2343" y="943"/>
              <a:ext cx="457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696353" name="Line 33"/>
            <p:cNvSpPr>
              <a:spLocks noChangeShapeType="1"/>
            </p:cNvSpPr>
            <p:nvPr/>
          </p:nvSpPr>
          <p:spPr bwMode="auto">
            <a:xfrm rot="5400000" flipH="1">
              <a:off x="1712" y="574"/>
              <a:ext cx="265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grpSp>
          <p:nvGrpSpPr>
            <p:cNvPr id="696354" name="Group 34"/>
            <p:cNvGrpSpPr>
              <a:grpSpLocks/>
            </p:cNvGrpSpPr>
            <p:nvPr/>
          </p:nvGrpSpPr>
          <p:grpSpPr bwMode="auto">
            <a:xfrm>
              <a:off x="859" y="969"/>
              <a:ext cx="703" cy="377"/>
              <a:chOff x="2112" y="2976"/>
              <a:chExt cx="703" cy="377"/>
            </a:xfrm>
          </p:grpSpPr>
          <p:sp>
            <p:nvSpPr>
              <p:cNvPr id="696355" name="Line 35"/>
              <p:cNvSpPr>
                <a:spLocks noChangeShapeType="1"/>
              </p:cNvSpPr>
              <p:nvPr/>
            </p:nvSpPr>
            <p:spPr bwMode="auto">
              <a:xfrm flipH="1" flipV="1">
                <a:off x="2810" y="2976"/>
                <a:ext cx="0" cy="377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696356" name="Line 36"/>
              <p:cNvSpPr>
                <a:spLocks noChangeShapeType="1"/>
              </p:cNvSpPr>
              <p:nvPr/>
            </p:nvSpPr>
            <p:spPr bwMode="auto">
              <a:xfrm flipH="1" flipV="1">
                <a:off x="2118" y="2976"/>
                <a:ext cx="0" cy="377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696357" name="Line 37"/>
              <p:cNvSpPr>
                <a:spLocks noChangeShapeType="1"/>
              </p:cNvSpPr>
              <p:nvPr/>
            </p:nvSpPr>
            <p:spPr bwMode="auto">
              <a:xfrm flipH="1">
                <a:off x="2112" y="2976"/>
                <a:ext cx="703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</p:grpSp>
        <p:sp>
          <p:nvSpPr>
            <p:cNvPr id="696358" name="Line 38"/>
            <p:cNvSpPr>
              <a:spLocks noChangeShapeType="1"/>
            </p:cNvSpPr>
            <p:nvPr/>
          </p:nvSpPr>
          <p:spPr bwMode="auto">
            <a:xfrm rot="5400000" flipH="1">
              <a:off x="1065" y="844"/>
              <a:ext cx="258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696359" name="Line 39"/>
            <p:cNvSpPr>
              <a:spLocks noChangeShapeType="1"/>
            </p:cNvSpPr>
            <p:nvPr/>
          </p:nvSpPr>
          <p:spPr bwMode="auto">
            <a:xfrm flipH="1">
              <a:off x="253" y="446"/>
              <a:ext cx="1582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696360" name="Line 40"/>
            <p:cNvSpPr>
              <a:spLocks noChangeShapeType="1"/>
            </p:cNvSpPr>
            <p:nvPr/>
          </p:nvSpPr>
          <p:spPr bwMode="auto">
            <a:xfrm rot="5400000" flipH="1">
              <a:off x="989" y="370"/>
              <a:ext cx="139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4024160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/>
              <a:t>Hierarchical Clustering</a:t>
            </a:r>
          </a:p>
        </p:txBody>
      </p:sp>
      <p:sp>
        <p:nvSpPr>
          <p:cNvPr id="1620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340768"/>
            <a:ext cx="8229600" cy="4525963"/>
          </a:xfrm>
        </p:spPr>
        <p:txBody>
          <a:bodyPr>
            <a:noAutofit/>
          </a:bodyPr>
          <a:lstStyle/>
          <a:p>
            <a:r>
              <a:rPr lang="en-US" altLang="id-ID" sz="2800" dirty="0"/>
              <a:t>Two main types of hierarchical clustering</a:t>
            </a:r>
          </a:p>
          <a:p>
            <a:pPr lvl="1"/>
            <a:r>
              <a:rPr lang="en-US" altLang="id-ID" sz="2400" dirty="0"/>
              <a:t>Agglomerative:  </a:t>
            </a:r>
          </a:p>
          <a:p>
            <a:pPr lvl="2"/>
            <a:r>
              <a:rPr lang="en-US" altLang="id-ID" sz="2000" dirty="0"/>
              <a:t> </a:t>
            </a:r>
            <a:r>
              <a:rPr lang="en-US" altLang="id-ID" dirty="0"/>
              <a:t>Start with the points as individual clusters</a:t>
            </a:r>
          </a:p>
          <a:p>
            <a:pPr lvl="2"/>
            <a:r>
              <a:rPr lang="en-US" altLang="id-ID" dirty="0"/>
              <a:t> At each step, merge the closest pair of clusters until only one cluster (or k clusters) left</a:t>
            </a:r>
          </a:p>
          <a:p>
            <a:pPr lvl="1"/>
            <a:r>
              <a:rPr lang="en-US" altLang="id-ID" sz="2400" dirty="0" smtClean="0"/>
              <a:t>Divisive</a:t>
            </a:r>
            <a:r>
              <a:rPr lang="en-US" altLang="id-ID" sz="2400" dirty="0"/>
              <a:t>:  </a:t>
            </a:r>
          </a:p>
          <a:p>
            <a:pPr lvl="2"/>
            <a:r>
              <a:rPr lang="en-US" altLang="id-ID" sz="2000" dirty="0"/>
              <a:t> </a:t>
            </a:r>
            <a:r>
              <a:rPr lang="en-US" altLang="id-ID" dirty="0"/>
              <a:t>Start with one, all-inclusive cluster </a:t>
            </a:r>
          </a:p>
          <a:p>
            <a:pPr lvl="2"/>
            <a:r>
              <a:rPr lang="en-US" altLang="id-ID" dirty="0"/>
              <a:t> At each step, split a cluster until each cluster contains a point (or there are k clusters)</a:t>
            </a:r>
          </a:p>
          <a:p>
            <a:r>
              <a:rPr lang="en-US" altLang="id-ID" sz="2800" dirty="0" smtClean="0"/>
              <a:t>Traditional </a:t>
            </a:r>
            <a:r>
              <a:rPr lang="en-US" altLang="id-ID" sz="2800" dirty="0"/>
              <a:t>hierarchical algorithms use a similarity or distance matrix</a:t>
            </a:r>
          </a:p>
          <a:p>
            <a:pPr lvl="1"/>
            <a:r>
              <a:rPr lang="en-US" altLang="id-ID" sz="2400" dirty="0"/>
              <a:t>Merge or split one cluster at a time</a:t>
            </a:r>
          </a:p>
          <a:p>
            <a:pPr lvl="4"/>
            <a:endParaRPr lang="en-US" altLang="id-ID" sz="900" dirty="0"/>
          </a:p>
        </p:txBody>
      </p:sp>
    </p:spTree>
    <p:extLst>
      <p:ext uri="{BB962C8B-B14F-4D97-AF65-F5344CB8AC3E}">
        <p14:creationId xmlns:p14="http://schemas.microsoft.com/office/powerpoint/2010/main" val="147099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201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>
            <a:normAutofit fontScale="90000"/>
          </a:bodyPr>
          <a:lstStyle/>
          <a:p>
            <a:r>
              <a:rPr lang="en-US" altLang="id-ID"/>
              <a:t>Agglomerative Clustering Algorithm</a:t>
            </a:r>
          </a:p>
        </p:txBody>
      </p:sp>
      <p:sp>
        <p:nvSpPr>
          <p:cNvPr id="1622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052736"/>
            <a:ext cx="8208912" cy="5181600"/>
          </a:xfrm>
        </p:spPr>
        <p:txBody>
          <a:bodyPr>
            <a:noAutofit/>
          </a:bodyPr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id-ID" sz="2800" dirty="0"/>
              <a:t>More popular hierarchical clustering technique</a:t>
            </a:r>
          </a:p>
          <a:p>
            <a:pPr marL="2209800" lvl="4" indent="-381000">
              <a:lnSpc>
                <a:spcPct val="90000"/>
              </a:lnSpc>
            </a:pPr>
            <a:endParaRPr lang="en-US" altLang="id-ID" sz="900" dirty="0"/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id-ID" sz="2800" dirty="0"/>
              <a:t>Basic algorithm is straightforward</a:t>
            </a:r>
          </a:p>
          <a:p>
            <a:pPr marL="1390650" lvl="2" indent="-533400">
              <a:lnSpc>
                <a:spcPct val="90000"/>
              </a:lnSpc>
              <a:buFont typeface="Arial" pitchFamily="34" charset="0"/>
              <a:buAutoNum type="arabicPeriod"/>
            </a:pPr>
            <a:r>
              <a:rPr lang="en-US" altLang="id-ID" dirty="0"/>
              <a:t>Compute the proximity matrix</a:t>
            </a:r>
          </a:p>
          <a:p>
            <a:pPr marL="1390650" lvl="2" indent="-533400">
              <a:lnSpc>
                <a:spcPct val="90000"/>
              </a:lnSpc>
              <a:buFont typeface="Arial" pitchFamily="34" charset="0"/>
              <a:buAutoNum type="arabicPeriod"/>
            </a:pPr>
            <a:r>
              <a:rPr lang="en-US" altLang="id-ID" dirty="0"/>
              <a:t>Let each data point be a cluster</a:t>
            </a:r>
          </a:p>
          <a:p>
            <a:pPr marL="1390650" lvl="2" indent="-533400">
              <a:lnSpc>
                <a:spcPct val="90000"/>
              </a:lnSpc>
              <a:buFont typeface="Arial" pitchFamily="34" charset="0"/>
              <a:buAutoNum type="arabicPeriod"/>
            </a:pPr>
            <a:r>
              <a:rPr lang="en-US" altLang="id-ID" b="1" dirty="0"/>
              <a:t>Repeat</a:t>
            </a:r>
          </a:p>
          <a:p>
            <a:pPr marL="1390650" lvl="2" indent="-5334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id-ID" dirty="0"/>
              <a:t>	Merge the two closest clusters</a:t>
            </a:r>
          </a:p>
          <a:p>
            <a:pPr marL="1390650" lvl="2" indent="-5334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id-ID" dirty="0"/>
              <a:t>	Update the proximity matrix</a:t>
            </a:r>
          </a:p>
          <a:p>
            <a:pPr marL="1390650" lvl="2" indent="-533400">
              <a:lnSpc>
                <a:spcPct val="90000"/>
              </a:lnSpc>
              <a:buFont typeface="Arial" pitchFamily="34" charset="0"/>
              <a:buAutoNum type="arabicPeriod"/>
            </a:pPr>
            <a:r>
              <a:rPr lang="en-US" altLang="id-ID" b="1" dirty="0"/>
              <a:t>Until</a:t>
            </a:r>
            <a:r>
              <a:rPr lang="en-US" altLang="id-ID" dirty="0"/>
              <a:t> only a single cluster remains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altLang="id-ID" sz="1050" dirty="0"/>
              <a:t> 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id-ID" sz="2800" dirty="0"/>
              <a:t>Key operation is the computation of the proximity of two clusters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id-ID" sz="2400" dirty="0"/>
              <a:t>Different approaches to defining the distance between clusters distinguish the different algorithms</a:t>
            </a:r>
          </a:p>
        </p:txBody>
      </p:sp>
    </p:spTree>
    <p:extLst>
      <p:ext uri="{BB962C8B-B14F-4D97-AF65-F5344CB8AC3E}">
        <p14:creationId xmlns:p14="http://schemas.microsoft.com/office/powerpoint/2010/main" val="33082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93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863" y="4836114"/>
            <a:ext cx="409575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93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463" y="4836114"/>
            <a:ext cx="466725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99396" name="Group 4"/>
          <p:cNvGrpSpPr>
            <a:grpSpLocks/>
          </p:cNvGrpSpPr>
          <p:nvPr/>
        </p:nvGrpSpPr>
        <p:grpSpPr bwMode="auto">
          <a:xfrm>
            <a:off x="4310063" y="1024527"/>
            <a:ext cx="4343400" cy="4754562"/>
            <a:chOff x="2736" y="1247"/>
            <a:chExt cx="2736" cy="2995"/>
          </a:xfrm>
        </p:grpSpPr>
        <p:grpSp>
          <p:nvGrpSpPr>
            <p:cNvPr id="699397" name="Group 5"/>
            <p:cNvGrpSpPr>
              <a:grpSpLocks/>
            </p:cNvGrpSpPr>
            <p:nvPr/>
          </p:nvGrpSpPr>
          <p:grpSpPr bwMode="auto">
            <a:xfrm>
              <a:off x="3312" y="2016"/>
              <a:ext cx="2160" cy="2160"/>
              <a:chOff x="1632" y="1248"/>
              <a:chExt cx="2160" cy="2160"/>
            </a:xfrm>
          </p:grpSpPr>
          <p:grpSp>
            <p:nvGrpSpPr>
              <p:cNvPr id="699398" name="Group 6"/>
              <p:cNvGrpSpPr>
                <a:grpSpLocks/>
              </p:cNvGrpSpPr>
              <p:nvPr/>
            </p:nvGrpSpPr>
            <p:grpSpPr bwMode="auto">
              <a:xfrm>
                <a:off x="1632" y="1248"/>
                <a:ext cx="432" cy="432"/>
                <a:chOff x="1776" y="1920"/>
                <a:chExt cx="432" cy="432"/>
              </a:xfrm>
            </p:grpSpPr>
            <p:sp>
              <p:nvSpPr>
                <p:cNvPr id="699399" name="Rectangle 7"/>
                <p:cNvSpPr>
                  <a:spLocks noChangeArrowheads="1"/>
                </p:cNvSpPr>
                <p:nvPr/>
              </p:nvSpPr>
              <p:spPr bwMode="auto">
                <a:xfrm>
                  <a:off x="1776" y="1920"/>
                  <a:ext cx="432" cy="4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  <p:sp>
              <p:nvSpPr>
                <p:cNvPr id="699400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1776" y="1968"/>
                  <a:ext cx="43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id-ID"/>
                    <a:t>0</a:t>
                  </a:r>
                </a:p>
              </p:txBody>
            </p:sp>
          </p:grpSp>
          <p:grpSp>
            <p:nvGrpSpPr>
              <p:cNvPr id="699401" name="Group 9"/>
              <p:cNvGrpSpPr>
                <a:grpSpLocks/>
              </p:cNvGrpSpPr>
              <p:nvPr/>
            </p:nvGrpSpPr>
            <p:grpSpPr bwMode="auto">
              <a:xfrm>
                <a:off x="2064" y="1248"/>
                <a:ext cx="432" cy="432"/>
                <a:chOff x="1776" y="1920"/>
                <a:chExt cx="432" cy="432"/>
              </a:xfrm>
            </p:grpSpPr>
            <p:sp>
              <p:nvSpPr>
                <p:cNvPr id="699402" name="Rectangle 10"/>
                <p:cNvSpPr>
                  <a:spLocks noChangeArrowheads="1"/>
                </p:cNvSpPr>
                <p:nvPr/>
              </p:nvSpPr>
              <p:spPr bwMode="auto">
                <a:xfrm>
                  <a:off x="1776" y="1920"/>
                  <a:ext cx="432" cy="4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  <p:sp>
              <p:nvSpPr>
                <p:cNvPr id="699403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6" y="1968"/>
                  <a:ext cx="43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id-ID"/>
                    <a:t>8</a:t>
                  </a:r>
                </a:p>
              </p:txBody>
            </p:sp>
          </p:grpSp>
          <p:grpSp>
            <p:nvGrpSpPr>
              <p:cNvPr id="699404" name="Group 12"/>
              <p:cNvGrpSpPr>
                <a:grpSpLocks/>
              </p:cNvGrpSpPr>
              <p:nvPr/>
            </p:nvGrpSpPr>
            <p:grpSpPr bwMode="auto">
              <a:xfrm>
                <a:off x="2496" y="1248"/>
                <a:ext cx="432" cy="432"/>
                <a:chOff x="1776" y="1920"/>
                <a:chExt cx="432" cy="432"/>
              </a:xfrm>
            </p:grpSpPr>
            <p:sp>
              <p:nvSpPr>
                <p:cNvPr id="699405" name="Rectangle 13"/>
                <p:cNvSpPr>
                  <a:spLocks noChangeArrowheads="1"/>
                </p:cNvSpPr>
                <p:nvPr/>
              </p:nvSpPr>
              <p:spPr bwMode="auto">
                <a:xfrm>
                  <a:off x="1776" y="1920"/>
                  <a:ext cx="432" cy="4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  <p:sp>
              <p:nvSpPr>
                <p:cNvPr id="699406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1776" y="1968"/>
                  <a:ext cx="43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id-ID"/>
                    <a:t>8</a:t>
                  </a:r>
                </a:p>
              </p:txBody>
            </p:sp>
          </p:grpSp>
          <p:grpSp>
            <p:nvGrpSpPr>
              <p:cNvPr id="699407" name="Group 15"/>
              <p:cNvGrpSpPr>
                <a:grpSpLocks/>
              </p:cNvGrpSpPr>
              <p:nvPr/>
            </p:nvGrpSpPr>
            <p:grpSpPr bwMode="auto">
              <a:xfrm>
                <a:off x="2928" y="1248"/>
                <a:ext cx="432" cy="432"/>
                <a:chOff x="1776" y="1920"/>
                <a:chExt cx="432" cy="432"/>
              </a:xfrm>
            </p:grpSpPr>
            <p:sp>
              <p:nvSpPr>
                <p:cNvPr id="699408" name="Rectangle 16"/>
                <p:cNvSpPr>
                  <a:spLocks noChangeArrowheads="1"/>
                </p:cNvSpPr>
                <p:nvPr/>
              </p:nvSpPr>
              <p:spPr bwMode="auto">
                <a:xfrm>
                  <a:off x="1776" y="1920"/>
                  <a:ext cx="432" cy="4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  <p:sp>
              <p:nvSpPr>
                <p:cNvPr id="699409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1776" y="1968"/>
                  <a:ext cx="43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id-ID"/>
                    <a:t>7</a:t>
                  </a:r>
                </a:p>
              </p:txBody>
            </p:sp>
          </p:grpSp>
          <p:grpSp>
            <p:nvGrpSpPr>
              <p:cNvPr id="699410" name="Group 18"/>
              <p:cNvGrpSpPr>
                <a:grpSpLocks/>
              </p:cNvGrpSpPr>
              <p:nvPr/>
            </p:nvGrpSpPr>
            <p:grpSpPr bwMode="auto">
              <a:xfrm>
                <a:off x="3360" y="1248"/>
                <a:ext cx="432" cy="432"/>
                <a:chOff x="1776" y="1920"/>
                <a:chExt cx="432" cy="432"/>
              </a:xfrm>
            </p:grpSpPr>
            <p:sp>
              <p:nvSpPr>
                <p:cNvPr id="699411" name="Rectangle 19"/>
                <p:cNvSpPr>
                  <a:spLocks noChangeArrowheads="1"/>
                </p:cNvSpPr>
                <p:nvPr/>
              </p:nvSpPr>
              <p:spPr bwMode="auto">
                <a:xfrm>
                  <a:off x="1776" y="1920"/>
                  <a:ext cx="432" cy="4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  <p:sp>
              <p:nvSpPr>
                <p:cNvPr id="699412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1776" y="1968"/>
                  <a:ext cx="43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id-ID"/>
                    <a:t>7</a:t>
                  </a:r>
                </a:p>
              </p:txBody>
            </p:sp>
          </p:grpSp>
          <p:grpSp>
            <p:nvGrpSpPr>
              <p:cNvPr id="699413" name="Group 21"/>
              <p:cNvGrpSpPr>
                <a:grpSpLocks/>
              </p:cNvGrpSpPr>
              <p:nvPr/>
            </p:nvGrpSpPr>
            <p:grpSpPr bwMode="auto">
              <a:xfrm>
                <a:off x="1632" y="1680"/>
                <a:ext cx="432" cy="432"/>
                <a:chOff x="1776" y="1920"/>
                <a:chExt cx="432" cy="432"/>
              </a:xfrm>
            </p:grpSpPr>
            <p:sp>
              <p:nvSpPr>
                <p:cNvPr id="699414" name="Rectangle 22"/>
                <p:cNvSpPr>
                  <a:spLocks noChangeArrowheads="1"/>
                </p:cNvSpPr>
                <p:nvPr/>
              </p:nvSpPr>
              <p:spPr bwMode="auto">
                <a:xfrm>
                  <a:off x="1776" y="1920"/>
                  <a:ext cx="432" cy="4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  <p:sp>
              <p:nvSpPr>
                <p:cNvPr id="699415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1776" y="1968"/>
                  <a:ext cx="43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endParaRPr lang="id-ID" altLang="id-ID"/>
                </a:p>
              </p:txBody>
            </p:sp>
          </p:grpSp>
          <p:grpSp>
            <p:nvGrpSpPr>
              <p:cNvPr id="699416" name="Group 24"/>
              <p:cNvGrpSpPr>
                <a:grpSpLocks/>
              </p:cNvGrpSpPr>
              <p:nvPr/>
            </p:nvGrpSpPr>
            <p:grpSpPr bwMode="auto">
              <a:xfrm>
                <a:off x="2064" y="1680"/>
                <a:ext cx="432" cy="432"/>
                <a:chOff x="1776" y="1920"/>
                <a:chExt cx="432" cy="432"/>
              </a:xfrm>
            </p:grpSpPr>
            <p:sp>
              <p:nvSpPr>
                <p:cNvPr id="699417" name="Rectangle 25"/>
                <p:cNvSpPr>
                  <a:spLocks noChangeArrowheads="1"/>
                </p:cNvSpPr>
                <p:nvPr/>
              </p:nvSpPr>
              <p:spPr bwMode="auto">
                <a:xfrm>
                  <a:off x="1776" y="1920"/>
                  <a:ext cx="432" cy="4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  <p:sp>
              <p:nvSpPr>
                <p:cNvPr id="699418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1776" y="1968"/>
                  <a:ext cx="43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id-ID"/>
                    <a:t>0</a:t>
                  </a:r>
                </a:p>
              </p:txBody>
            </p:sp>
          </p:grpSp>
          <p:grpSp>
            <p:nvGrpSpPr>
              <p:cNvPr id="699419" name="Group 27"/>
              <p:cNvGrpSpPr>
                <a:grpSpLocks/>
              </p:cNvGrpSpPr>
              <p:nvPr/>
            </p:nvGrpSpPr>
            <p:grpSpPr bwMode="auto">
              <a:xfrm>
                <a:off x="2496" y="1680"/>
                <a:ext cx="432" cy="432"/>
                <a:chOff x="1776" y="1920"/>
                <a:chExt cx="432" cy="432"/>
              </a:xfrm>
            </p:grpSpPr>
            <p:sp>
              <p:nvSpPr>
                <p:cNvPr id="699420" name="Rectangle 28"/>
                <p:cNvSpPr>
                  <a:spLocks noChangeArrowheads="1"/>
                </p:cNvSpPr>
                <p:nvPr/>
              </p:nvSpPr>
              <p:spPr bwMode="auto">
                <a:xfrm>
                  <a:off x="1776" y="1920"/>
                  <a:ext cx="432" cy="4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  <p:sp>
              <p:nvSpPr>
                <p:cNvPr id="699421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1776" y="1968"/>
                  <a:ext cx="43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id-ID"/>
                    <a:t>2</a:t>
                  </a:r>
                </a:p>
              </p:txBody>
            </p:sp>
          </p:grpSp>
          <p:grpSp>
            <p:nvGrpSpPr>
              <p:cNvPr id="699422" name="Group 30"/>
              <p:cNvGrpSpPr>
                <a:grpSpLocks/>
              </p:cNvGrpSpPr>
              <p:nvPr/>
            </p:nvGrpSpPr>
            <p:grpSpPr bwMode="auto">
              <a:xfrm>
                <a:off x="2928" y="1680"/>
                <a:ext cx="432" cy="432"/>
                <a:chOff x="1776" y="1920"/>
                <a:chExt cx="432" cy="432"/>
              </a:xfrm>
            </p:grpSpPr>
            <p:sp>
              <p:nvSpPr>
                <p:cNvPr id="699423" name="Rectangle 31"/>
                <p:cNvSpPr>
                  <a:spLocks noChangeArrowheads="1"/>
                </p:cNvSpPr>
                <p:nvPr/>
              </p:nvSpPr>
              <p:spPr bwMode="auto">
                <a:xfrm>
                  <a:off x="1776" y="1920"/>
                  <a:ext cx="432" cy="4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  <p:sp>
              <p:nvSpPr>
                <p:cNvPr id="699424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1776" y="1968"/>
                  <a:ext cx="43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id-ID"/>
                    <a:t>4</a:t>
                  </a:r>
                </a:p>
              </p:txBody>
            </p:sp>
          </p:grpSp>
          <p:grpSp>
            <p:nvGrpSpPr>
              <p:cNvPr id="699425" name="Group 33"/>
              <p:cNvGrpSpPr>
                <a:grpSpLocks/>
              </p:cNvGrpSpPr>
              <p:nvPr/>
            </p:nvGrpSpPr>
            <p:grpSpPr bwMode="auto">
              <a:xfrm>
                <a:off x="3360" y="1680"/>
                <a:ext cx="432" cy="432"/>
                <a:chOff x="1776" y="1920"/>
                <a:chExt cx="432" cy="432"/>
              </a:xfrm>
            </p:grpSpPr>
            <p:sp>
              <p:nvSpPr>
                <p:cNvPr id="699426" name="Rectangle 34"/>
                <p:cNvSpPr>
                  <a:spLocks noChangeArrowheads="1"/>
                </p:cNvSpPr>
                <p:nvPr/>
              </p:nvSpPr>
              <p:spPr bwMode="auto">
                <a:xfrm>
                  <a:off x="1776" y="1920"/>
                  <a:ext cx="432" cy="4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  <p:sp>
              <p:nvSpPr>
                <p:cNvPr id="699427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1776" y="1968"/>
                  <a:ext cx="43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id-ID"/>
                    <a:t>4</a:t>
                  </a:r>
                </a:p>
              </p:txBody>
            </p:sp>
          </p:grpSp>
          <p:grpSp>
            <p:nvGrpSpPr>
              <p:cNvPr id="699428" name="Group 36"/>
              <p:cNvGrpSpPr>
                <a:grpSpLocks/>
              </p:cNvGrpSpPr>
              <p:nvPr/>
            </p:nvGrpSpPr>
            <p:grpSpPr bwMode="auto">
              <a:xfrm>
                <a:off x="1632" y="2112"/>
                <a:ext cx="432" cy="432"/>
                <a:chOff x="1776" y="1920"/>
                <a:chExt cx="432" cy="432"/>
              </a:xfrm>
            </p:grpSpPr>
            <p:sp>
              <p:nvSpPr>
                <p:cNvPr id="699429" name="Rectangle 37"/>
                <p:cNvSpPr>
                  <a:spLocks noChangeArrowheads="1"/>
                </p:cNvSpPr>
                <p:nvPr/>
              </p:nvSpPr>
              <p:spPr bwMode="auto">
                <a:xfrm>
                  <a:off x="1776" y="1920"/>
                  <a:ext cx="432" cy="4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  <p:sp>
              <p:nvSpPr>
                <p:cNvPr id="699430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1776" y="1968"/>
                  <a:ext cx="43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endParaRPr lang="id-ID" altLang="id-ID"/>
                </a:p>
              </p:txBody>
            </p:sp>
          </p:grpSp>
          <p:grpSp>
            <p:nvGrpSpPr>
              <p:cNvPr id="699431" name="Group 39"/>
              <p:cNvGrpSpPr>
                <a:grpSpLocks/>
              </p:cNvGrpSpPr>
              <p:nvPr/>
            </p:nvGrpSpPr>
            <p:grpSpPr bwMode="auto">
              <a:xfrm>
                <a:off x="2064" y="2112"/>
                <a:ext cx="432" cy="432"/>
                <a:chOff x="1776" y="1920"/>
                <a:chExt cx="432" cy="432"/>
              </a:xfrm>
            </p:grpSpPr>
            <p:sp>
              <p:nvSpPr>
                <p:cNvPr id="699432" name="Rectangle 40"/>
                <p:cNvSpPr>
                  <a:spLocks noChangeArrowheads="1"/>
                </p:cNvSpPr>
                <p:nvPr/>
              </p:nvSpPr>
              <p:spPr bwMode="auto">
                <a:xfrm>
                  <a:off x="1776" y="1920"/>
                  <a:ext cx="432" cy="4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  <p:sp>
              <p:nvSpPr>
                <p:cNvPr id="699433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1776" y="1968"/>
                  <a:ext cx="43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endParaRPr lang="id-ID" altLang="id-ID"/>
                </a:p>
              </p:txBody>
            </p:sp>
          </p:grpSp>
          <p:grpSp>
            <p:nvGrpSpPr>
              <p:cNvPr id="699434" name="Group 42"/>
              <p:cNvGrpSpPr>
                <a:grpSpLocks/>
              </p:cNvGrpSpPr>
              <p:nvPr/>
            </p:nvGrpSpPr>
            <p:grpSpPr bwMode="auto">
              <a:xfrm>
                <a:off x="2496" y="2112"/>
                <a:ext cx="432" cy="432"/>
                <a:chOff x="1776" y="1920"/>
                <a:chExt cx="432" cy="432"/>
              </a:xfrm>
            </p:grpSpPr>
            <p:sp>
              <p:nvSpPr>
                <p:cNvPr id="699435" name="Rectangle 43"/>
                <p:cNvSpPr>
                  <a:spLocks noChangeArrowheads="1"/>
                </p:cNvSpPr>
                <p:nvPr/>
              </p:nvSpPr>
              <p:spPr bwMode="auto">
                <a:xfrm>
                  <a:off x="1776" y="1920"/>
                  <a:ext cx="432" cy="4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  <p:sp>
              <p:nvSpPr>
                <p:cNvPr id="699436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1776" y="1968"/>
                  <a:ext cx="43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id-ID"/>
                    <a:t>0</a:t>
                  </a:r>
                </a:p>
              </p:txBody>
            </p:sp>
          </p:grpSp>
          <p:grpSp>
            <p:nvGrpSpPr>
              <p:cNvPr id="699437" name="Group 45"/>
              <p:cNvGrpSpPr>
                <a:grpSpLocks/>
              </p:cNvGrpSpPr>
              <p:nvPr/>
            </p:nvGrpSpPr>
            <p:grpSpPr bwMode="auto">
              <a:xfrm>
                <a:off x="2928" y="2112"/>
                <a:ext cx="432" cy="432"/>
                <a:chOff x="1776" y="1920"/>
                <a:chExt cx="432" cy="432"/>
              </a:xfrm>
            </p:grpSpPr>
            <p:sp>
              <p:nvSpPr>
                <p:cNvPr id="699438" name="Rectangle 46"/>
                <p:cNvSpPr>
                  <a:spLocks noChangeArrowheads="1"/>
                </p:cNvSpPr>
                <p:nvPr/>
              </p:nvSpPr>
              <p:spPr bwMode="auto">
                <a:xfrm>
                  <a:off x="1776" y="1920"/>
                  <a:ext cx="432" cy="4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  <p:sp>
              <p:nvSpPr>
                <p:cNvPr id="699439" name="Text Box 47"/>
                <p:cNvSpPr txBox="1">
                  <a:spLocks noChangeArrowheads="1"/>
                </p:cNvSpPr>
                <p:nvPr/>
              </p:nvSpPr>
              <p:spPr bwMode="auto">
                <a:xfrm>
                  <a:off x="1776" y="1968"/>
                  <a:ext cx="43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id-ID"/>
                    <a:t>3</a:t>
                  </a:r>
                </a:p>
              </p:txBody>
            </p:sp>
          </p:grpSp>
          <p:grpSp>
            <p:nvGrpSpPr>
              <p:cNvPr id="699440" name="Group 48"/>
              <p:cNvGrpSpPr>
                <a:grpSpLocks/>
              </p:cNvGrpSpPr>
              <p:nvPr/>
            </p:nvGrpSpPr>
            <p:grpSpPr bwMode="auto">
              <a:xfrm>
                <a:off x="3360" y="2112"/>
                <a:ext cx="432" cy="432"/>
                <a:chOff x="1776" y="1920"/>
                <a:chExt cx="432" cy="432"/>
              </a:xfrm>
            </p:grpSpPr>
            <p:sp>
              <p:nvSpPr>
                <p:cNvPr id="699441" name="Rectangle 49"/>
                <p:cNvSpPr>
                  <a:spLocks noChangeArrowheads="1"/>
                </p:cNvSpPr>
                <p:nvPr/>
              </p:nvSpPr>
              <p:spPr bwMode="auto">
                <a:xfrm>
                  <a:off x="1776" y="1920"/>
                  <a:ext cx="432" cy="4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  <p:sp>
              <p:nvSpPr>
                <p:cNvPr id="699442" name="Text Box 50"/>
                <p:cNvSpPr txBox="1">
                  <a:spLocks noChangeArrowheads="1"/>
                </p:cNvSpPr>
                <p:nvPr/>
              </p:nvSpPr>
              <p:spPr bwMode="auto">
                <a:xfrm>
                  <a:off x="1776" y="1968"/>
                  <a:ext cx="43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id-ID"/>
                    <a:t>3</a:t>
                  </a:r>
                </a:p>
              </p:txBody>
            </p:sp>
          </p:grpSp>
          <p:grpSp>
            <p:nvGrpSpPr>
              <p:cNvPr id="699443" name="Group 51"/>
              <p:cNvGrpSpPr>
                <a:grpSpLocks/>
              </p:cNvGrpSpPr>
              <p:nvPr/>
            </p:nvGrpSpPr>
            <p:grpSpPr bwMode="auto">
              <a:xfrm>
                <a:off x="1632" y="2544"/>
                <a:ext cx="432" cy="432"/>
                <a:chOff x="1776" y="1920"/>
                <a:chExt cx="432" cy="432"/>
              </a:xfrm>
            </p:grpSpPr>
            <p:sp>
              <p:nvSpPr>
                <p:cNvPr id="699444" name="Rectangle 52"/>
                <p:cNvSpPr>
                  <a:spLocks noChangeArrowheads="1"/>
                </p:cNvSpPr>
                <p:nvPr/>
              </p:nvSpPr>
              <p:spPr bwMode="auto">
                <a:xfrm>
                  <a:off x="1776" y="1920"/>
                  <a:ext cx="432" cy="4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  <p:sp>
              <p:nvSpPr>
                <p:cNvPr id="699445" name="Text Box 53"/>
                <p:cNvSpPr txBox="1">
                  <a:spLocks noChangeArrowheads="1"/>
                </p:cNvSpPr>
                <p:nvPr/>
              </p:nvSpPr>
              <p:spPr bwMode="auto">
                <a:xfrm>
                  <a:off x="1776" y="1968"/>
                  <a:ext cx="43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endParaRPr lang="id-ID" altLang="id-ID"/>
                </a:p>
              </p:txBody>
            </p:sp>
          </p:grpSp>
          <p:grpSp>
            <p:nvGrpSpPr>
              <p:cNvPr id="699446" name="Group 54"/>
              <p:cNvGrpSpPr>
                <a:grpSpLocks/>
              </p:cNvGrpSpPr>
              <p:nvPr/>
            </p:nvGrpSpPr>
            <p:grpSpPr bwMode="auto">
              <a:xfrm>
                <a:off x="2064" y="2544"/>
                <a:ext cx="432" cy="432"/>
                <a:chOff x="1776" y="1920"/>
                <a:chExt cx="432" cy="432"/>
              </a:xfrm>
            </p:grpSpPr>
            <p:sp>
              <p:nvSpPr>
                <p:cNvPr id="699447" name="Rectangle 55"/>
                <p:cNvSpPr>
                  <a:spLocks noChangeArrowheads="1"/>
                </p:cNvSpPr>
                <p:nvPr/>
              </p:nvSpPr>
              <p:spPr bwMode="auto">
                <a:xfrm>
                  <a:off x="1776" y="1920"/>
                  <a:ext cx="432" cy="4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  <p:sp>
              <p:nvSpPr>
                <p:cNvPr id="699448" name="Text Box 56"/>
                <p:cNvSpPr txBox="1">
                  <a:spLocks noChangeArrowheads="1"/>
                </p:cNvSpPr>
                <p:nvPr/>
              </p:nvSpPr>
              <p:spPr bwMode="auto">
                <a:xfrm>
                  <a:off x="1776" y="1968"/>
                  <a:ext cx="43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endParaRPr lang="id-ID" altLang="id-ID"/>
                </a:p>
              </p:txBody>
            </p:sp>
          </p:grpSp>
          <p:grpSp>
            <p:nvGrpSpPr>
              <p:cNvPr id="699449" name="Group 57"/>
              <p:cNvGrpSpPr>
                <a:grpSpLocks/>
              </p:cNvGrpSpPr>
              <p:nvPr/>
            </p:nvGrpSpPr>
            <p:grpSpPr bwMode="auto">
              <a:xfrm>
                <a:off x="2496" y="2544"/>
                <a:ext cx="432" cy="432"/>
                <a:chOff x="1776" y="1920"/>
                <a:chExt cx="432" cy="432"/>
              </a:xfrm>
            </p:grpSpPr>
            <p:sp>
              <p:nvSpPr>
                <p:cNvPr id="699450" name="Rectangle 58"/>
                <p:cNvSpPr>
                  <a:spLocks noChangeArrowheads="1"/>
                </p:cNvSpPr>
                <p:nvPr/>
              </p:nvSpPr>
              <p:spPr bwMode="auto">
                <a:xfrm>
                  <a:off x="1776" y="1920"/>
                  <a:ext cx="432" cy="4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  <p:sp>
              <p:nvSpPr>
                <p:cNvPr id="699451" name="Text Box 59"/>
                <p:cNvSpPr txBox="1">
                  <a:spLocks noChangeArrowheads="1"/>
                </p:cNvSpPr>
                <p:nvPr/>
              </p:nvSpPr>
              <p:spPr bwMode="auto">
                <a:xfrm>
                  <a:off x="1776" y="1968"/>
                  <a:ext cx="43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endParaRPr lang="id-ID" altLang="id-ID"/>
                </a:p>
              </p:txBody>
            </p:sp>
          </p:grpSp>
          <p:grpSp>
            <p:nvGrpSpPr>
              <p:cNvPr id="699452" name="Group 60"/>
              <p:cNvGrpSpPr>
                <a:grpSpLocks/>
              </p:cNvGrpSpPr>
              <p:nvPr/>
            </p:nvGrpSpPr>
            <p:grpSpPr bwMode="auto">
              <a:xfrm>
                <a:off x="2928" y="2544"/>
                <a:ext cx="432" cy="432"/>
                <a:chOff x="1776" y="1920"/>
                <a:chExt cx="432" cy="432"/>
              </a:xfrm>
            </p:grpSpPr>
            <p:sp>
              <p:nvSpPr>
                <p:cNvPr id="699453" name="Rectangle 61"/>
                <p:cNvSpPr>
                  <a:spLocks noChangeArrowheads="1"/>
                </p:cNvSpPr>
                <p:nvPr/>
              </p:nvSpPr>
              <p:spPr bwMode="auto">
                <a:xfrm>
                  <a:off x="1776" y="1920"/>
                  <a:ext cx="432" cy="4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  <p:sp>
              <p:nvSpPr>
                <p:cNvPr id="699454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1776" y="1968"/>
                  <a:ext cx="43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id-ID"/>
                    <a:t>0</a:t>
                  </a:r>
                </a:p>
              </p:txBody>
            </p:sp>
          </p:grpSp>
          <p:grpSp>
            <p:nvGrpSpPr>
              <p:cNvPr id="699455" name="Group 63"/>
              <p:cNvGrpSpPr>
                <a:grpSpLocks/>
              </p:cNvGrpSpPr>
              <p:nvPr/>
            </p:nvGrpSpPr>
            <p:grpSpPr bwMode="auto">
              <a:xfrm>
                <a:off x="3360" y="2544"/>
                <a:ext cx="432" cy="432"/>
                <a:chOff x="1776" y="1920"/>
                <a:chExt cx="432" cy="432"/>
              </a:xfrm>
            </p:grpSpPr>
            <p:sp>
              <p:nvSpPr>
                <p:cNvPr id="699456" name="Rectangle 64"/>
                <p:cNvSpPr>
                  <a:spLocks noChangeArrowheads="1"/>
                </p:cNvSpPr>
                <p:nvPr/>
              </p:nvSpPr>
              <p:spPr bwMode="auto">
                <a:xfrm>
                  <a:off x="1776" y="1920"/>
                  <a:ext cx="432" cy="4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  <p:sp>
              <p:nvSpPr>
                <p:cNvPr id="699457" name="Text Box 65"/>
                <p:cNvSpPr txBox="1">
                  <a:spLocks noChangeArrowheads="1"/>
                </p:cNvSpPr>
                <p:nvPr/>
              </p:nvSpPr>
              <p:spPr bwMode="auto">
                <a:xfrm>
                  <a:off x="1776" y="1968"/>
                  <a:ext cx="43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id-ID"/>
                    <a:t>1</a:t>
                  </a:r>
                </a:p>
              </p:txBody>
            </p:sp>
          </p:grpSp>
          <p:grpSp>
            <p:nvGrpSpPr>
              <p:cNvPr id="699458" name="Group 66"/>
              <p:cNvGrpSpPr>
                <a:grpSpLocks/>
              </p:cNvGrpSpPr>
              <p:nvPr/>
            </p:nvGrpSpPr>
            <p:grpSpPr bwMode="auto">
              <a:xfrm>
                <a:off x="1632" y="2976"/>
                <a:ext cx="432" cy="432"/>
                <a:chOff x="1776" y="1920"/>
                <a:chExt cx="432" cy="432"/>
              </a:xfrm>
            </p:grpSpPr>
            <p:sp>
              <p:nvSpPr>
                <p:cNvPr id="699459" name="Rectangle 67"/>
                <p:cNvSpPr>
                  <a:spLocks noChangeArrowheads="1"/>
                </p:cNvSpPr>
                <p:nvPr/>
              </p:nvSpPr>
              <p:spPr bwMode="auto">
                <a:xfrm>
                  <a:off x="1776" y="1920"/>
                  <a:ext cx="432" cy="4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  <p:sp>
              <p:nvSpPr>
                <p:cNvPr id="699460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1776" y="1968"/>
                  <a:ext cx="43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endParaRPr lang="id-ID" altLang="id-ID"/>
                </a:p>
              </p:txBody>
            </p:sp>
          </p:grpSp>
          <p:grpSp>
            <p:nvGrpSpPr>
              <p:cNvPr id="699461" name="Group 69"/>
              <p:cNvGrpSpPr>
                <a:grpSpLocks/>
              </p:cNvGrpSpPr>
              <p:nvPr/>
            </p:nvGrpSpPr>
            <p:grpSpPr bwMode="auto">
              <a:xfrm>
                <a:off x="2064" y="2976"/>
                <a:ext cx="432" cy="432"/>
                <a:chOff x="1776" y="1920"/>
                <a:chExt cx="432" cy="432"/>
              </a:xfrm>
            </p:grpSpPr>
            <p:sp>
              <p:nvSpPr>
                <p:cNvPr id="699462" name="Rectangle 70"/>
                <p:cNvSpPr>
                  <a:spLocks noChangeArrowheads="1"/>
                </p:cNvSpPr>
                <p:nvPr/>
              </p:nvSpPr>
              <p:spPr bwMode="auto">
                <a:xfrm>
                  <a:off x="1776" y="1920"/>
                  <a:ext cx="432" cy="4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  <p:sp>
              <p:nvSpPr>
                <p:cNvPr id="699463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1776" y="1968"/>
                  <a:ext cx="43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endParaRPr lang="id-ID" altLang="id-ID"/>
                </a:p>
              </p:txBody>
            </p:sp>
          </p:grpSp>
          <p:grpSp>
            <p:nvGrpSpPr>
              <p:cNvPr id="699464" name="Group 72"/>
              <p:cNvGrpSpPr>
                <a:grpSpLocks/>
              </p:cNvGrpSpPr>
              <p:nvPr/>
            </p:nvGrpSpPr>
            <p:grpSpPr bwMode="auto">
              <a:xfrm>
                <a:off x="2496" y="2976"/>
                <a:ext cx="432" cy="432"/>
                <a:chOff x="1776" y="1920"/>
                <a:chExt cx="432" cy="432"/>
              </a:xfrm>
            </p:grpSpPr>
            <p:sp>
              <p:nvSpPr>
                <p:cNvPr id="699465" name="Rectangle 73"/>
                <p:cNvSpPr>
                  <a:spLocks noChangeArrowheads="1"/>
                </p:cNvSpPr>
                <p:nvPr/>
              </p:nvSpPr>
              <p:spPr bwMode="auto">
                <a:xfrm>
                  <a:off x="1776" y="1920"/>
                  <a:ext cx="432" cy="4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  <p:sp>
              <p:nvSpPr>
                <p:cNvPr id="699466" name="Text Box 74"/>
                <p:cNvSpPr txBox="1">
                  <a:spLocks noChangeArrowheads="1"/>
                </p:cNvSpPr>
                <p:nvPr/>
              </p:nvSpPr>
              <p:spPr bwMode="auto">
                <a:xfrm>
                  <a:off x="1776" y="1968"/>
                  <a:ext cx="43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endParaRPr lang="id-ID" altLang="id-ID"/>
                </a:p>
              </p:txBody>
            </p:sp>
          </p:grpSp>
          <p:grpSp>
            <p:nvGrpSpPr>
              <p:cNvPr id="699467" name="Group 75"/>
              <p:cNvGrpSpPr>
                <a:grpSpLocks/>
              </p:cNvGrpSpPr>
              <p:nvPr/>
            </p:nvGrpSpPr>
            <p:grpSpPr bwMode="auto">
              <a:xfrm>
                <a:off x="2928" y="2976"/>
                <a:ext cx="432" cy="432"/>
                <a:chOff x="1776" y="1920"/>
                <a:chExt cx="432" cy="432"/>
              </a:xfrm>
            </p:grpSpPr>
            <p:sp>
              <p:nvSpPr>
                <p:cNvPr id="699468" name="Rectangle 76"/>
                <p:cNvSpPr>
                  <a:spLocks noChangeArrowheads="1"/>
                </p:cNvSpPr>
                <p:nvPr/>
              </p:nvSpPr>
              <p:spPr bwMode="auto">
                <a:xfrm>
                  <a:off x="1776" y="1920"/>
                  <a:ext cx="432" cy="4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  <p:sp>
              <p:nvSpPr>
                <p:cNvPr id="699469" name="Text Box 77"/>
                <p:cNvSpPr txBox="1">
                  <a:spLocks noChangeArrowheads="1"/>
                </p:cNvSpPr>
                <p:nvPr/>
              </p:nvSpPr>
              <p:spPr bwMode="auto">
                <a:xfrm>
                  <a:off x="1776" y="1968"/>
                  <a:ext cx="43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endParaRPr lang="id-ID" altLang="id-ID"/>
                </a:p>
              </p:txBody>
            </p:sp>
          </p:grpSp>
          <p:grpSp>
            <p:nvGrpSpPr>
              <p:cNvPr id="699470" name="Group 78"/>
              <p:cNvGrpSpPr>
                <a:grpSpLocks/>
              </p:cNvGrpSpPr>
              <p:nvPr/>
            </p:nvGrpSpPr>
            <p:grpSpPr bwMode="auto">
              <a:xfrm>
                <a:off x="3360" y="2976"/>
                <a:ext cx="432" cy="432"/>
                <a:chOff x="1776" y="1920"/>
                <a:chExt cx="432" cy="432"/>
              </a:xfrm>
            </p:grpSpPr>
            <p:sp>
              <p:nvSpPr>
                <p:cNvPr id="699471" name="Rectangle 79"/>
                <p:cNvSpPr>
                  <a:spLocks noChangeArrowheads="1"/>
                </p:cNvSpPr>
                <p:nvPr/>
              </p:nvSpPr>
              <p:spPr bwMode="auto">
                <a:xfrm>
                  <a:off x="1776" y="1920"/>
                  <a:ext cx="432" cy="4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  <p:sp>
              <p:nvSpPr>
                <p:cNvPr id="699472" name="Text Box 80"/>
                <p:cNvSpPr txBox="1">
                  <a:spLocks noChangeArrowheads="1"/>
                </p:cNvSpPr>
                <p:nvPr/>
              </p:nvSpPr>
              <p:spPr bwMode="auto">
                <a:xfrm>
                  <a:off x="1776" y="1968"/>
                  <a:ext cx="43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id-ID"/>
                    <a:t>0</a:t>
                  </a:r>
                </a:p>
              </p:txBody>
            </p:sp>
          </p:grpSp>
        </p:grpSp>
        <p:pic>
          <p:nvPicPr>
            <p:cNvPr id="699473" name="Picture 81" descr="Edna Krabappel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0" y="1360"/>
              <a:ext cx="280" cy="6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99474" name="Picture 8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0" y="1592"/>
              <a:ext cx="171" cy="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99475" name="Picture 83" descr="C:\Documents and Settings\eamonn\Desktop\bios_family_marge.gif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6" y="1247"/>
              <a:ext cx="236" cy="7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99476" name="Picture 84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43" y="1425"/>
              <a:ext cx="320" cy="5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99477" name="Picture 85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0" y="1440"/>
              <a:ext cx="411" cy="5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99478" name="Picture 86" descr="Edna Krabappel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0" y="1968"/>
              <a:ext cx="280" cy="6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99479" name="Picture 87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72" y="2496"/>
              <a:ext cx="171" cy="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99480" name="Picture 88" descr="C:\Documents and Settings\eamonn\Desktop\bios_family_marge.gif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4" y="2736"/>
              <a:ext cx="236" cy="7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99481" name="Picture 8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6" y="3696"/>
              <a:ext cx="294" cy="5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99482" name="Picture 9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4" y="3264"/>
              <a:ext cx="258" cy="5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99483" name="Text Box 91"/>
          <p:cNvSpPr txBox="1">
            <a:spLocks noChangeArrowheads="1"/>
          </p:cNvSpPr>
          <p:nvPr/>
        </p:nvSpPr>
        <p:spPr bwMode="auto">
          <a:xfrm>
            <a:off x="467544" y="3778839"/>
            <a:ext cx="3373755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id-ID" sz="5400" dirty="0"/>
              <a:t>D(  ,  ) = 8</a:t>
            </a:r>
          </a:p>
          <a:p>
            <a:pPr>
              <a:spcBef>
                <a:spcPct val="25000"/>
              </a:spcBef>
            </a:pPr>
            <a:r>
              <a:rPr lang="en-US" altLang="id-ID" sz="5400" dirty="0"/>
              <a:t>D(  ,  ) = 1</a:t>
            </a:r>
          </a:p>
        </p:txBody>
      </p:sp>
      <p:pic>
        <p:nvPicPr>
          <p:cNvPr id="699484" name="Picture 92" descr="Edna Krabappe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663" y="3693114"/>
            <a:ext cx="444500" cy="963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9485" name="Picture 9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63" y="3921714"/>
            <a:ext cx="271463" cy="614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9486" name="Text Box 94"/>
          <p:cNvSpPr txBox="1">
            <a:spLocks noChangeArrowheads="1"/>
          </p:cNvSpPr>
          <p:nvPr/>
        </p:nvSpPr>
        <p:spPr bwMode="auto">
          <a:xfrm>
            <a:off x="271463" y="1330914"/>
            <a:ext cx="41148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id-ID" sz="2400" dirty="0"/>
              <a:t>We begin with a distance matrix which contains the distances between every pair of objects in </a:t>
            </a:r>
            <a:r>
              <a:rPr lang="en-US" altLang="id-ID" sz="2400" dirty="0" smtClean="0"/>
              <a:t>dataset</a:t>
            </a:r>
            <a:endParaRPr lang="en-US" altLang="id-ID" sz="2400" dirty="0"/>
          </a:p>
        </p:txBody>
      </p:sp>
    </p:spTree>
    <p:extLst>
      <p:ext uri="{BB962C8B-B14F-4D97-AF65-F5344CB8AC3E}">
        <p14:creationId xmlns:p14="http://schemas.microsoft.com/office/powerpoint/2010/main" val="3415787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418" name="Text Box 2"/>
          <p:cNvSpPr txBox="1">
            <a:spLocks noChangeArrowheads="1"/>
          </p:cNvSpPr>
          <p:nvPr/>
        </p:nvSpPr>
        <p:spPr bwMode="auto">
          <a:xfrm>
            <a:off x="1600200" y="76200"/>
            <a:ext cx="424180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id-ID" sz="2000" b="1" dirty="0"/>
              <a:t>Bottom-Up (</a:t>
            </a:r>
            <a:r>
              <a:rPr lang="en-US" altLang="zh-CN" sz="2000" b="1" dirty="0">
                <a:ea typeface="宋体" pitchFamily="2" charset="-122"/>
              </a:rPr>
              <a:t>agglomerative</a:t>
            </a:r>
            <a:r>
              <a:rPr lang="en-US" altLang="id-ID" sz="2000" b="1" dirty="0"/>
              <a:t>):</a:t>
            </a:r>
            <a:r>
              <a:rPr lang="en-US" altLang="id-ID" sz="2000" dirty="0"/>
              <a:t> Starting with each item in its own cluster, find the best pair to merge into a new cluster. Repeat until all clusters are fused together. </a:t>
            </a:r>
          </a:p>
        </p:txBody>
      </p:sp>
      <p:grpSp>
        <p:nvGrpSpPr>
          <p:cNvPr id="700419" name="Group 3"/>
          <p:cNvGrpSpPr>
            <a:grpSpLocks/>
          </p:cNvGrpSpPr>
          <p:nvPr/>
        </p:nvGrpSpPr>
        <p:grpSpPr bwMode="auto">
          <a:xfrm>
            <a:off x="8116888" y="5689600"/>
            <a:ext cx="1027112" cy="973138"/>
            <a:chOff x="1267" y="3584"/>
            <a:chExt cx="647" cy="613"/>
          </a:xfrm>
        </p:grpSpPr>
        <p:grpSp>
          <p:nvGrpSpPr>
            <p:cNvPr id="700420" name="Group 4"/>
            <p:cNvGrpSpPr>
              <a:grpSpLocks/>
            </p:cNvGrpSpPr>
            <p:nvPr/>
          </p:nvGrpSpPr>
          <p:grpSpPr bwMode="auto">
            <a:xfrm>
              <a:off x="1267" y="3735"/>
              <a:ext cx="647" cy="462"/>
              <a:chOff x="252" y="2364"/>
              <a:chExt cx="2258" cy="1608"/>
            </a:xfrm>
          </p:grpSpPr>
          <p:pic>
            <p:nvPicPr>
              <p:cNvPr id="700421" name="Picture 5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2" y="2364"/>
                <a:ext cx="900" cy="16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00422" name="Picture 6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56" y="2412"/>
                <a:ext cx="1154" cy="15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700423" name="Line 7"/>
            <p:cNvSpPr>
              <a:spLocks noChangeShapeType="1"/>
            </p:cNvSpPr>
            <p:nvPr/>
          </p:nvSpPr>
          <p:spPr bwMode="auto">
            <a:xfrm flipH="1" flipV="1">
              <a:off x="1738" y="3584"/>
              <a:ext cx="0" cy="83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700424" name="Line 8"/>
            <p:cNvSpPr>
              <a:spLocks noChangeShapeType="1"/>
            </p:cNvSpPr>
            <p:nvPr/>
          </p:nvSpPr>
          <p:spPr bwMode="auto">
            <a:xfrm flipH="1" flipV="1">
              <a:off x="1429" y="3584"/>
              <a:ext cx="0" cy="83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700425" name="Line 9"/>
            <p:cNvSpPr>
              <a:spLocks noChangeShapeType="1"/>
            </p:cNvSpPr>
            <p:nvPr/>
          </p:nvSpPr>
          <p:spPr bwMode="auto">
            <a:xfrm flipH="1">
              <a:off x="1426" y="3584"/>
              <a:ext cx="314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</p:grpSp>
      <p:grpSp>
        <p:nvGrpSpPr>
          <p:cNvPr id="700426" name="Group 10"/>
          <p:cNvGrpSpPr>
            <a:grpSpLocks/>
          </p:cNvGrpSpPr>
          <p:nvPr/>
        </p:nvGrpSpPr>
        <p:grpSpPr bwMode="auto">
          <a:xfrm>
            <a:off x="2182813" y="5770563"/>
            <a:ext cx="1027112" cy="973137"/>
            <a:chOff x="1165" y="3566"/>
            <a:chExt cx="647" cy="613"/>
          </a:xfrm>
        </p:grpSpPr>
        <p:grpSp>
          <p:nvGrpSpPr>
            <p:cNvPr id="700427" name="Group 11"/>
            <p:cNvGrpSpPr>
              <a:grpSpLocks/>
            </p:cNvGrpSpPr>
            <p:nvPr/>
          </p:nvGrpSpPr>
          <p:grpSpPr bwMode="auto">
            <a:xfrm>
              <a:off x="1165" y="3717"/>
              <a:ext cx="647" cy="462"/>
              <a:chOff x="252" y="2364"/>
              <a:chExt cx="2258" cy="1608"/>
            </a:xfrm>
          </p:grpSpPr>
          <p:pic>
            <p:nvPicPr>
              <p:cNvPr id="700428" name="Picture 1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2" y="2364"/>
                <a:ext cx="900" cy="16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00429" name="Picture 13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56" y="2412"/>
                <a:ext cx="1154" cy="15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700430" name="Group 14"/>
            <p:cNvGrpSpPr>
              <a:grpSpLocks/>
            </p:cNvGrpSpPr>
            <p:nvPr/>
          </p:nvGrpSpPr>
          <p:grpSpPr bwMode="auto">
            <a:xfrm>
              <a:off x="1324" y="3566"/>
              <a:ext cx="314" cy="83"/>
              <a:chOff x="1324" y="3566"/>
              <a:chExt cx="314" cy="83"/>
            </a:xfrm>
          </p:grpSpPr>
          <p:sp>
            <p:nvSpPr>
              <p:cNvPr id="700431" name="Line 15"/>
              <p:cNvSpPr>
                <a:spLocks noChangeShapeType="1"/>
              </p:cNvSpPr>
              <p:nvPr/>
            </p:nvSpPr>
            <p:spPr bwMode="auto">
              <a:xfrm flipH="1" flipV="1">
                <a:off x="1636" y="3566"/>
                <a:ext cx="0" cy="83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700432" name="Line 16"/>
              <p:cNvSpPr>
                <a:spLocks noChangeShapeType="1"/>
              </p:cNvSpPr>
              <p:nvPr/>
            </p:nvSpPr>
            <p:spPr bwMode="auto">
              <a:xfrm flipH="1" flipV="1">
                <a:off x="1327" y="3566"/>
                <a:ext cx="0" cy="83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700433" name="Line 17"/>
              <p:cNvSpPr>
                <a:spLocks noChangeShapeType="1"/>
              </p:cNvSpPr>
              <p:nvPr/>
            </p:nvSpPr>
            <p:spPr bwMode="auto">
              <a:xfrm flipH="1">
                <a:off x="1324" y="3566"/>
                <a:ext cx="314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</p:grpSp>
      </p:grpSp>
      <p:grpSp>
        <p:nvGrpSpPr>
          <p:cNvPr id="700434" name="Group 18"/>
          <p:cNvGrpSpPr>
            <a:grpSpLocks/>
          </p:cNvGrpSpPr>
          <p:nvPr/>
        </p:nvGrpSpPr>
        <p:grpSpPr bwMode="auto">
          <a:xfrm>
            <a:off x="3294063" y="5527675"/>
            <a:ext cx="760412" cy="1216025"/>
            <a:chOff x="2072" y="3380"/>
            <a:chExt cx="479" cy="802"/>
          </a:xfrm>
        </p:grpSpPr>
        <p:pic>
          <p:nvPicPr>
            <p:cNvPr id="700435" name="Picture 19" descr="Edna Krabappel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2" y="3670"/>
              <a:ext cx="225" cy="4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00436" name="Picture 20" descr="C:\Documents and Settings\eamonn\Desktop\bios_family_marge.gif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1" y="3598"/>
              <a:ext cx="190" cy="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700437" name="Group 21"/>
            <p:cNvGrpSpPr>
              <a:grpSpLocks/>
            </p:cNvGrpSpPr>
            <p:nvPr/>
          </p:nvGrpSpPr>
          <p:grpSpPr bwMode="auto">
            <a:xfrm>
              <a:off x="2170" y="3380"/>
              <a:ext cx="314" cy="185"/>
              <a:chOff x="2170" y="3380"/>
              <a:chExt cx="314" cy="185"/>
            </a:xfrm>
          </p:grpSpPr>
          <p:sp>
            <p:nvSpPr>
              <p:cNvPr id="700438" name="Line 22"/>
              <p:cNvSpPr>
                <a:spLocks noChangeShapeType="1"/>
              </p:cNvSpPr>
              <p:nvPr/>
            </p:nvSpPr>
            <p:spPr bwMode="auto">
              <a:xfrm flipH="1" flipV="1">
                <a:off x="2482" y="3386"/>
                <a:ext cx="0" cy="179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700439" name="Line 23"/>
              <p:cNvSpPr>
                <a:spLocks noChangeShapeType="1"/>
              </p:cNvSpPr>
              <p:nvPr/>
            </p:nvSpPr>
            <p:spPr bwMode="auto">
              <a:xfrm flipH="1" flipV="1">
                <a:off x="2173" y="3380"/>
                <a:ext cx="0" cy="185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700440" name="Line 24"/>
              <p:cNvSpPr>
                <a:spLocks noChangeShapeType="1"/>
              </p:cNvSpPr>
              <p:nvPr/>
            </p:nvSpPr>
            <p:spPr bwMode="auto">
              <a:xfrm flipH="1">
                <a:off x="2170" y="3380"/>
                <a:ext cx="314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</p:grpSp>
      </p:grpSp>
      <p:grpSp>
        <p:nvGrpSpPr>
          <p:cNvPr id="700441" name="Group 25"/>
          <p:cNvGrpSpPr>
            <a:grpSpLocks/>
          </p:cNvGrpSpPr>
          <p:nvPr/>
        </p:nvGrpSpPr>
        <p:grpSpPr bwMode="auto">
          <a:xfrm>
            <a:off x="1293813" y="5491163"/>
            <a:ext cx="776287" cy="1252537"/>
            <a:chOff x="2663" y="3356"/>
            <a:chExt cx="489" cy="789"/>
          </a:xfrm>
        </p:grpSpPr>
        <p:pic>
          <p:nvPicPr>
            <p:cNvPr id="700442" name="Picture 26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4" y="3800"/>
              <a:ext cx="138" cy="3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00443" name="Picture 27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3" y="3707"/>
              <a:ext cx="331" cy="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700444" name="Group 28"/>
            <p:cNvGrpSpPr>
              <a:grpSpLocks/>
            </p:cNvGrpSpPr>
            <p:nvPr/>
          </p:nvGrpSpPr>
          <p:grpSpPr bwMode="auto">
            <a:xfrm>
              <a:off x="2758" y="3356"/>
              <a:ext cx="314" cy="209"/>
              <a:chOff x="2170" y="3380"/>
              <a:chExt cx="314" cy="185"/>
            </a:xfrm>
          </p:grpSpPr>
          <p:sp>
            <p:nvSpPr>
              <p:cNvPr id="700445" name="Line 29"/>
              <p:cNvSpPr>
                <a:spLocks noChangeShapeType="1"/>
              </p:cNvSpPr>
              <p:nvPr/>
            </p:nvSpPr>
            <p:spPr bwMode="auto">
              <a:xfrm flipH="1" flipV="1">
                <a:off x="2482" y="3386"/>
                <a:ext cx="0" cy="179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700446" name="Line 30"/>
              <p:cNvSpPr>
                <a:spLocks noChangeShapeType="1"/>
              </p:cNvSpPr>
              <p:nvPr/>
            </p:nvSpPr>
            <p:spPr bwMode="auto">
              <a:xfrm flipH="1" flipV="1">
                <a:off x="2173" y="3380"/>
                <a:ext cx="0" cy="185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700447" name="Line 31"/>
              <p:cNvSpPr>
                <a:spLocks noChangeShapeType="1"/>
              </p:cNvSpPr>
              <p:nvPr/>
            </p:nvSpPr>
            <p:spPr bwMode="auto">
              <a:xfrm flipH="1">
                <a:off x="2170" y="3380"/>
                <a:ext cx="314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</p:grpSp>
      </p:grpSp>
      <p:grpSp>
        <p:nvGrpSpPr>
          <p:cNvPr id="700448" name="Group 32"/>
          <p:cNvGrpSpPr>
            <a:grpSpLocks/>
          </p:cNvGrpSpPr>
          <p:nvPr/>
        </p:nvGrpSpPr>
        <p:grpSpPr bwMode="auto">
          <a:xfrm>
            <a:off x="4586288" y="5518150"/>
            <a:ext cx="815975" cy="1206500"/>
            <a:chOff x="2889" y="3476"/>
            <a:chExt cx="514" cy="760"/>
          </a:xfrm>
        </p:grpSpPr>
        <p:pic>
          <p:nvPicPr>
            <p:cNvPr id="700449" name="Picture 33" descr="C:\Documents and Settings\eamonn\Desktop\bios_family_marge.gif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9" y="3691"/>
              <a:ext cx="190" cy="5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00450" name="Picture 34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5" y="3751"/>
              <a:ext cx="258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700451" name="Group 35"/>
            <p:cNvGrpSpPr>
              <a:grpSpLocks/>
            </p:cNvGrpSpPr>
            <p:nvPr/>
          </p:nvGrpSpPr>
          <p:grpSpPr bwMode="auto">
            <a:xfrm>
              <a:off x="3010" y="3476"/>
              <a:ext cx="314" cy="195"/>
              <a:chOff x="2170" y="3380"/>
              <a:chExt cx="314" cy="185"/>
            </a:xfrm>
          </p:grpSpPr>
          <p:sp>
            <p:nvSpPr>
              <p:cNvPr id="700452" name="Line 36"/>
              <p:cNvSpPr>
                <a:spLocks noChangeShapeType="1"/>
              </p:cNvSpPr>
              <p:nvPr/>
            </p:nvSpPr>
            <p:spPr bwMode="auto">
              <a:xfrm flipH="1" flipV="1">
                <a:off x="2482" y="3386"/>
                <a:ext cx="0" cy="179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700453" name="Line 37"/>
              <p:cNvSpPr>
                <a:spLocks noChangeShapeType="1"/>
              </p:cNvSpPr>
              <p:nvPr/>
            </p:nvSpPr>
            <p:spPr bwMode="auto">
              <a:xfrm flipH="1" flipV="1">
                <a:off x="2173" y="3380"/>
                <a:ext cx="0" cy="185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700454" name="Line 38"/>
              <p:cNvSpPr>
                <a:spLocks noChangeShapeType="1"/>
              </p:cNvSpPr>
              <p:nvPr/>
            </p:nvSpPr>
            <p:spPr bwMode="auto">
              <a:xfrm flipH="1">
                <a:off x="2170" y="3380"/>
                <a:ext cx="314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</p:grpSp>
      </p:grpSp>
      <p:sp>
        <p:nvSpPr>
          <p:cNvPr id="700455" name="Text Box 39"/>
          <p:cNvSpPr txBox="1">
            <a:spLocks noChangeArrowheads="1"/>
          </p:cNvSpPr>
          <p:nvPr/>
        </p:nvSpPr>
        <p:spPr bwMode="auto">
          <a:xfrm>
            <a:off x="4117975" y="5946775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id-ID" b="1"/>
              <a:t>…</a:t>
            </a:r>
          </a:p>
        </p:txBody>
      </p:sp>
      <p:sp>
        <p:nvSpPr>
          <p:cNvPr id="700456" name="Text Box 40"/>
          <p:cNvSpPr txBox="1">
            <a:spLocks noChangeArrowheads="1"/>
          </p:cNvSpPr>
          <p:nvPr/>
        </p:nvSpPr>
        <p:spPr bwMode="auto">
          <a:xfrm>
            <a:off x="0" y="5661025"/>
            <a:ext cx="1490663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id-ID" sz="1800"/>
              <a:t>Consider all possible merges…</a:t>
            </a:r>
          </a:p>
        </p:txBody>
      </p:sp>
      <p:sp>
        <p:nvSpPr>
          <p:cNvPr id="700457" name="Text Box 41"/>
          <p:cNvSpPr txBox="1">
            <a:spLocks noChangeArrowheads="1"/>
          </p:cNvSpPr>
          <p:nvPr/>
        </p:nvSpPr>
        <p:spPr bwMode="auto">
          <a:xfrm>
            <a:off x="5686425" y="5699125"/>
            <a:ext cx="11096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id-ID" sz="1800"/>
              <a:t>Choose the best</a:t>
            </a:r>
          </a:p>
        </p:txBody>
      </p:sp>
      <p:sp>
        <p:nvSpPr>
          <p:cNvPr id="700458" name="Rectangle 42"/>
          <p:cNvSpPr>
            <a:spLocks noChangeArrowheads="1"/>
          </p:cNvSpPr>
          <p:nvPr/>
        </p:nvSpPr>
        <p:spPr bwMode="auto">
          <a:xfrm>
            <a:off x="0" y="5257800"/>
            <a:ext cx="9144000" cy="142875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82868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Text Box 2"/>
          <p:cNvSpPr txBox="1">
            <a:spLocks noChangeArrowheads="1"/>
          </p:cNvSpPr>
          <p:nvPr/>
        </p:nvSpPr>
        <p:spPr bwMode="auto">
          <a:xfrm>
            <a:off x="1600200" y="60325"/>
            <a:ext cx="424180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id-ID" sz="2000" b="1"/>
              <a:t>Bottom-Up (</a:t>
            </a:r>
            <a:r>
              <a:rPr lang="en-US" altLang="zh-CN" sz="2000" b="1">
                <a:ea typeface="宋体" pitchFamily="2" charset="-122"/>
              </a:rPr>
              <a:t>agglomerative</a:t>
            </a:r>
            <a:r>
              <a:rPr lang="en-US" altLang="id-ID" sz="2000" b="1"/>
              <a:t>):</a:t>
            </a:r>
            <a:r>
              <a:rPr lang="en-US" altLang="id-ID" sz="2000"/>
              <a:t> Starting with each item in its own cluster, find the best pair to merge into a new cluster. Repeat until all clusters are fused together. </a:t>
            </a:r>
          </a:p>
        </p:txBody>
      </p:sp>
      <p:grpSp>
        <p:nvGrpSpPr>
          <p:cNvPr id="701443" name="Group 3"/>
          <p:cNvGrpSpPr>
            <a:grpSpLocks/>
          </p:cNvGrpSpPr>
          <p:nvPr/>
        </p:nvGrpSpPr>
        <p:grpSpPr bwMode="auto">
          <a:xfrm>
            <a:off x="8116888" y="5689600"/>
            <a:ext cx="1027112" cy="973138"/>
            <a:chOff x="1267" y="3584"/>
            <a:chExt cx="647" cy="613"/>
          </a:xfrm>
        </p:grpSpPr>
        <p:grpSp>
          <p:nvGrpSpPr>
            <p:cNvPr id="701444" name="Group 4"/>
            <p:cNvGrpSpPr>
              <a:grpSpLocks/>
            </p:cNvGrpSpPr>
            <p:nvPr/>
          </p:nvGrpSpPr>
          <p:grpSpPr bwMode="auto">
            <a:xfrm>
              <a:off x="1267" y="3735"/>
              <a:ext cx="647" cy="462"/>
              <a:chOff x="252" y="2364"/>
              <a:chExt cx="2258" cy="1608"/>
            </a:xfrm>
          </p:grpSpPr>
          <p:pic>
            <p:nvPicPr>
              <p:cNvPr id="701445" name="Picture 5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2" y="2364"/>
                <a:ext cx="900" cy="16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01446" name="Picture 6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56" y="2412"/>
                <a:ext cx="1154" cy="15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701447" name="Line 7"/>
            <p:cNvSpPr>
              <a:spLocks noChangeShapeType="1"/>
            </p:cNvSpPr>
            <p:nvPr/>
          </p:nvSpPr>
          <p:spPr bwMode="auto">
            <a:xfrm flipH="1" flipV="1">
              <a:off x="1738" y="3584"/>
              <a:ext cx="0" cy="83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701448" name="Line 8"/>
            <p:cNvSpPr>
              <a:spLocks noChangeShapeType="1"/>
            </p:cNvSpPr>
            <p:nvPr/>
          </p:nvSpPr>
          <p:spPr bwMode="auto">
            <a:xfrm flipH="1" flipV="1">
              <a:off x="1429" y="3584"/>
              <a:ext cx="0" cy="83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701449" name="Line 9"/>
            <p:cNvSpPr>
              <a:spLocks noChangeShapeType="1"/>
            </p:cNvSpPr>
            <p:nvPr/>
          </p:nvSpPr>
          <p:spPr bwMode="auto">
            <a:xfrm flipH="1">
              <a:off x="1426" y="3584"/>
              <a:ext cx="314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</p:grpSp>
      <p:grpSp>
        <p:nvGrpSpPr>
          <p:cNvPr id="701450" name="Group 10"/>
          <p:cNvGrpSpPr>
            <a:grpSpLocks/>
          </p:cNvGrpSpPr>
          <p:nvPr/>
        </p:nvGrpSpPr>
        <p:grpSpPr bwMode="auto">
          <a:xfrm>
            <a:off x="8078788" y="4465638"/>
            <a:ext cx="1027112" cy="733425"/>
            <a:chOff x="252" y="2364"/>
            <a:chExt cx="2258" cy="1608"/>
          </a:xfrm>
        </p:grpSpPr>
        <p:pic>
          <p:nvPicPr>
            <p:cNvPr id="701451" name="Picture 11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" y="2364"/>
              <a:ext cx="900" cy="16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01452" name="Picture 1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6" y="2412"/>
              <a:ext cx="1154" cy="15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01453" name="Line 13"/>
          <p:cNvSpPr>
            <a:spLocks noChangeShapeType="1"/>
          </p:cNvSpPr>
          <p:nvPr/>
        </p:nvSpPr>
        <p:spPr bwMode="auto">
          <a:xfrm flipH="1" flipV="1">
            <a:off x="8826500" y="4225925"/>
            <a:ext cx="0" cy="131763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701454" name="Line 14"/>
          <p:cNvSpPr>
            <a:spLocks noChangeShapeType="1"/>
          </p:cNvSpPr>
          <p:nvPr/>
        </p:nvSpPr>
        <p:spPr bwMode="auto">
          <a:xfrm flipH="1" flipV="1">
            <a:off x="8335963" y="4225925"/>
            <a:ext cx="0" cy="131763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701455" name="Line 15"/>
          <p:cNvSpPr>
            <a:spLocks noChangeShapeType="1"/>
          </p:cNvSpPr>
          <p:nvPr/>
        </p:nvSpPr>
        <p:spPr bwMode="auto">
          <a:xfrm flipH="1">
            <a:off x="8331200" y="4225925"/>
            <a:ext cx="49847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grpSp>
        <p:nvGrpSpPr>
          <p:cNvPr id="701456" name="Group 16"/>
          <p:cNvGrpSpPr>
            <a:grpSpLocks/>
          </p:cNvGrpSpPr>
          <p:nvPr/>
        </p:nvGrpSpPr>
        <p:grpSpPr bwMode="auto">
          <a:xfrm>
            <a:off x="7299325" y="4084638"/>
            <a:ext cx="608013" cy="1147762"/>
            <a:chOff x="4598" y="2573"/>
            <a:chExt cx="383" cy="723"/>
          </a:xfrm>
        </p:grpSpPr>
        <p:pic>
          <p:nvPicPr>
            <p:cNvPr id="701457" name="Picture 17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8" y="2956"/>
              <a:ext cx="138" cy="3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01458" name="Picture 18" descr="C:\Documents and Settings\eamonn\Desktop\bios_family_marge.gif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1" y="2712"/>
              <a:ext cx="190" cy="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701459" name="Group 19"/>
            <p:cNvGrpSpPr>
              <a:grpSpLocks/>
            </p:cNvGrpSpPr>
            <p:nvPr/>
          </p:nvGrpSpPr>
          <p:grpSpPr bwMode="auto">
            <a:xfrm>
              <a:off x="4638" y="2573"/>
              <a:ext cx="315" cy="169"/>
              <a:chOff x="2112" y="2976"/>
              <a:chExt cx="703" cy="377"/>
            </a:xfrm>
          </p:grpSpPr>
          <p:sp>
            <p:nvSpPr>
              <p:cNvPr id="701460" name="Line 20"/>
              <p:cNvSpPr>
                <a:spLocks noChangeShapeType="1"/>
              </p:cNvSpPr>
              <p:nvPr/>
            </p:nvSpPr>
            <p:spPr bwMode="auto">
              <a:xfrm flipH="1" flipV="1">
                <a:off x="2810" y="2976"/>
                <a:ext cx="0" cy="377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701461" name="Line 21"/>
              <p:cNvSpPr>
                <a:spLocks noChangeShapeType="1"/>
              </p:cNvSpPr>
              <p:nvPr/>
            </p:nvSpPr>
            <p:spPr bwMode="auto">
              <a:xfrm flipH="1" flipV="1">
                <a:off x="2118" y="2976"/>
                <a:ext cx="0" cy="377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701462" name="Line 22"/>
              <p:cNvSpPr>
                <a:spLocks noChangeShapeType="1"/>
              </p:cNvSpPr>
              <p:nvPr/>
            </p:nvSpPr>
            <p:spPr bwMode="auto">
              <a:xfrm flipH="1">
                <a:off x="2112" y="2976"/>
                <a:ext cx="703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</p:grpSp>
      </p:grpSp>
      <p:grpSp>
        <p:nvGrpSpPr>
          <p:cNvPr id="701463" name="Group 23"/>
          <p:cNvGrpSpPr>
            <a:grpSpLocks/>
          </p:cNvGrpSpPr>
          <p:nvPr/>
        </p:nvGrpSpPr>
        <p:grpSpPr bwMode="auto">
          <a:xfrm>
            <a:off x="2182813" y="5770563"/>
            <a:ext cx="1027112" cy="973137"/>
            <a:chOff x="1165" y="3566"/>
            <a:chExt cx="647" cy="613"/>
          </a:xfrm>
        </p:grpSpPr>
        <p:grpSp>
          <p:nvGrpSpPr>
            <p:cNvPr id="701464" name="Group 24"/>
            <p:cNvGrpSpPr>
              <a:grpSpLocks/>
            </p:cNvGrpSpPr>
            <p:nvPr/>
          </p:nvGrpSpPr>
          <p:grpSpPr bwMode="auto">
            <a:xfrm>
              <a:off x="1165" y="3717"/>
              <a:ext cx="647" cy="462"/>
              <a:chOff x="252" y="2364"/>
              <a:chExt cx="2258" cy="1608"/>
            </a:xfrm>
          </p:grpSpPr>
          <p:pic>
            <p:nvPicPr>
              <p:cNvPr id="701465" name="Picture 25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2" y="2364"/>
                <a:ext cx="900" cy="16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01466" name="Picture 26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56" y="2412"/>
                <a:ext cx="1154" cy="15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701467" name="Group 27"/>
            <p:cNvGrpSpPr>
              <a:grpSpLocks/>
            </p:cNvGrpSpPr>
            <p:nvPr/>
          </p:nvGrpSpPr>
          <p:grpSpPr bwMode="auto">
            <a:xfrm>
              <a:off x="1324" y="3566"/>
              <a:ext cx="314" cy="83"/>
              <a:chOff x="1324" y="3566"/>
              <a:chExt cx="314" cy="83"/>
            </a:xfrm>
          </p:grpSpPr>
          <p:sp>
            <p:nvSpPr>
              <p:cNvPr id="701468" name="Line 28"/>
              <p:cNvSpPr>
                <a:spLocks noChangeShapeType="1"/>
              </p:cNvSpPr>
              <p:nvPr/>
            </p:nvSpPr>
            <p:spPr bwMode="auto">
              <a:xfrm flipH="1" flipV="1">
                <a:off x="1636" y="3566"/>
                <a:ext cx="0" cy="83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701469" name="Line 29"/>
              <p:cNvSpPr>
                <a:spLocks noChangeShapeType="1"/>
              </p:cNvSpPr>
              <p:nvPr/>
            </p:nvSpPr>
            <p:spPr bwMode="auto">
              <a:xfrm flipH="1" flipV="1">
                <a:off x="1327" y="3566"/>
                <a:ext cx="0" cy="83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701470" name="Line 30"/>
              <p:cNvSpPr>
                <a:spLocks noChangeShapeType="1"/>
              </p:cNvSpPr>
              <p:nvPr/>
            </p:nvSpPr>
            <p:spPr bwMode="auto">
              <a:xfrm flipH="1">
                <a:off x="1324" y="3566"/>
                <a:ext cx="314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</p:grpSp>
      </p:grpSp>
      <p:pic>
        <p:nvPicPr>
          <p:cNvPr id="701471" name="Picture 3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6725" y="4603750"/>
            <a:ext cx="219075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1472" name="Line 32"/>
          <p:cNvSpPr>
            <a:spLocks noChangeShapeType="1"/>
          </p:cNvSpPr>
          <p:nvPr/>
        </p:nvSpPr>
        <p:spPr bwMode="auto">
          <a:xfrm flipH="1" flipV="1">
            <a:off x="1847850" y="4108450"/>
            <a:ext cx="0" cy="2794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701473" name="Line 33"/>
          <p:cNvSpPr>
            <a:spLocks noChangeShapeType="1"/>
          </p:cNvSpPr>
          <p:nvPr/>
        </p:nvSpPr>
        <p:spPr bwMode="auto">
          <a:xfrm flipH="1">
            <a:off x="1836738" y="4100513"/>
            <a:ext cx="75247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701474" name="Line 34"/>
          <p:cNvSpPr>
            <a:spLocks noChangeShapeType="1"/>
          </p:cNvSpPr>
          <p:nvPr/>
        </p:nvSpPr>
        <p:spPr bwMode="auto">
          <a:xfrm rot="5400000" flipH="1">
            <a:off x="2541587" y="4132263"/>
            <a:ext cx="984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grpSp>
        <p:nvGrpSpPr>
          <p:cNvPr id="701475" name="Group 35"/>
          <p:cNvGrpSpPr>
            <a:grpSpLocks/>
          </p:cNvGrpSpPr>
          <p:nvPr/>
        </p:nvGrpSpPr>
        <p:grpSpPr bwMode="auto">
          <a:xfrm>
            <a:off x="3294063" y="5527675"/>
            <a:ext cx="760412" cy="1216025"/>
            <a:chOff x="2072" y="3380"/>
            <a:chExt cx="479" cy="802"/>
          </a:xfrm>
        </p:grpSpPr>
        <p:pic>
          <p:nvPicPr>
            <p:cNvPr id="701476" name="Picture 36" descr="Edna Krabappel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2" y="3670"/>
              <a:ext cx="225" cy="4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01477" name="Picture 37" descr="C:\Documents and Settings\eamonn\Desktop\bios_family_marge.gif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1" y="3598"/>
              <a:ext cx="190" cy="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701478" name="Group 38"/>
            <p:cNvGrpSpPr>
              <a:grpSpLocks/>
            </p:cNvGrpSpPr>
            <p:nvPr/>
          </p:nvGrpSpPr>
          <p:grpSpPr bwMode="auto">
            <a:xfrm>
              <a:off x="2170" y="3380"/>
              <a:ext cx="314" cy="185"/>
              <a:chOff x="2170" y="3380"/>
              <a:chExt cx="314" cy="185"/>
            </a:xfrm>
          </p:grpSpPr>
          <p:sp>
            <p:nvSpPr>
              <p:cNvPr id="701479" name="Line 39"/>
              <p:cNvSpPr>
                <a:spLocks noChangeShapeType="1"/>
              </p:cNvSpPr>
              <p:nvPr/>
            </p:nvSpPr>
            <p:spPr bwMode="auto">
              <a:xfrm flipH="1" flipV="1">
                <a:off x="2482" y="3386"/>
                <a:ext cx="0" cy="179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701480" name="Line 40"/>
              <p:cNvSpPr>
                <a:spLocks noChangeShapeType="1"/>
              </p:cNvSpPr>
              <p:nvPr/>
            </p:nvSpPr>
            <p:spPr bwMode="auto">
              <a:xfrm flipH="1" flipV="1">
                <a:off x="2173" y="3380"/>
                <a:ext cx="0" cy="185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701481" name="Line 41"/>
              <p:cNvSpPr>
                <a:spLocks noChangeShapeType="1"/>
              </p:cNvSpPr>
              <p:nvPr/>
            </p:nvSpPr>
            <p:spPr bwMode="auto">
              <a:xfrm flipH="1">
                <a:off x="2170" y="3380"/>
                <a:ext cx="314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</p:grpSp>
      </p:grpSp>
      <p:grpSp>
        <p:nvGrpSpPr>
          <p:cNvPr id="701482" name="Group 42"/>
          <p:cNvGrpSpPr>
            <a:grpSpLocks/>
          </p:cNvGrpSpPr>
          <p:nvPr/>
        </p:nvGrpSpPr>
        <p:grpSpPr bwMode="auto">
          <a:xfrm>
            <a:off x="1293813" y="5491163"/>
            <a:ext cx="776287" cy="1252537"/>
            <a:chOff x="2663" y="3356"/>
            <a:chExt cx="489" cy="789"/>
          </a:xfrm>
        </p:grpSpPr>
        <p:pic>
          <p:nvPicPr>
            <p:cNvPr id="701483" name="Picture 4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4" y="3800"/>
              <a:ext cx="138" cy="3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01484" name="Picture 4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3" y="3707"/>
              <a:ext cx="331" cy="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701485" name="Group 45"/>
            <p:cNvGrpSpPr>
              <a:grpSpLocks/>
            </p:cNvGrpSpPr>
            <p:nvPr/>
          </p:nvGrpSpPr>
          <p:grpSpPr bwMode="auto">
            <a:xfrm>
              <a:off x="2758" y="3356"/>
              <a:ext cx="314" cy="209"/>
              <a:chOff x="2170" y="3380"/>
              <a:chExt cx="314" cy="185"/>
            </a:xfrm>
          </p:grpSpPr>
          <p:sp>
            <p:nvSpPr>
              <p:cNvPr id="701486" name="Line 46"/>
              <p:cNvSpPr>
                <a:spLocks noChangeShapeType="1"/>
              </p:cNvSpPr>
              <p:nvPr/>
            </p:nvSpPr>
            <p:spPr bwMode="auto">
              <a:xfrm flipH="1" flipV="1">
                <a:off x="2482" y="3386"/>
                <a:ext cx="0" cy="179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701487" name="Line 47"/>
              <p:cNvSpPr>
                <a:spLocks noChangeShapeType="1"/>
              </p:cNvSpPr>
              <p:nvPr/>
            </p:nvSpPr>
            <p:spPr bwMode="auto">
              <a:xfrm flipH="1" flipV="1">
                <a:off x="2173" y="3380"/>
                <a:ext cx="0" cy="185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701488" name="Line 48"/>
              <p:cNvSpPr>
                <a:spLocks noChangeShapeType="1"/>
              </p:cNvSpPr>
              <p:nvPr/>
            </p:nvSpPr>
            <p:spPr bwMode="auto">
              <a:xfrm flipH="1">
                <a:off x="2170" y="3380"/>
                <a:ext cx="314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</p:grpSp>
      </p:grpSp>
      <p:grpSp>
        <p:nvGrpSpPr>
          <p:cNvPr id="701489" name="Group 49"/>
          <p:cNvGrpSpPr>
            <a:grpSpLocks/>
          </p:cNvGrpSpPr>
          <p:nvPr/>
        </p:nvGrpSpPr>
        <p:grpSpPr bwMode="auto">
          <a:xfrm>
            <a:off x="4586288" y="5518150"/>
            <a:ext cx="815975" cy="1206500"/>
            <a:chOff x="2889" y="3476"/>
            <a:chExt cx="514" cy="760"/>
          </a:xfrm>
        </p:grpSpPr>
        <p:pic>
          <p:nvPicPr>
            <p:cNvPr id="701490" name="Picture 50" descr="C:\Documents and Settings\eamonn\Desktop\bios_family_marge.gif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9" y="3691"/>
              <a:ext cx="190" cy="5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01491" name="Picture 51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5" y="3751"/>
              <a:ext cx="258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701492" name="Group 52"/>
            <p:cNvGrpSpPr>
              <a:grpSpLocks/>
            </p:cNvGrpSpPr>
            <p:nvPr/>
          </p:nvGrpSpPr>
          <p:grpSpPr bwMode="auto">
            <a:xfrm>
              <a:off x="3010" y="3476"/>
              <a:ext cx="314" cy="195"/>
              <a:chOff x="2170" y="3380"/>
              <a:chExt cx="314" cy="185"/>
            </a:xfrm>
          </p:grpSpPr>
          <p:sp>
            <p:nvSpPr>
              <p:cNvPr id="701493" name="Line 53"/>
              <p:cNvSpPr>
                <a:spLocks noChangeShapeType="1"/>
              </p:cNvSpPr>
              <p:nvPr/>
            </p:nvSpPr>
            <p:spPr bwMode="auto">
              <a:xfrm flipH="1" flipV="1">
                <a:off x="2482" y="3386"/>
                <a:ext cx="0" cy="179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701494" name="Line 54"/>
              <p:cNvSpPr>
                <a:spLocks noChangeShapeType="1"/>
              </p:cNvSpPr>
              <p:nvPr/>
            </p:nvSpPr>
            <p:spPr bwMode="auto">
              <a:xfrm flipH="1" flipV="1">
                <a:off x="2173" y="3380"/>
                <a:ext cx="0" cy="185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701495" name="Line 55"/>
              <p:cNvSpPr>
                <a:spLocks noChangeShapeType="1"/>
              </p:cNvSpPr>
              <p:nvPr/>
            </p:nvSpPr>
            <p:spPr bwMode="auto">
              <a:xfrm flipH="1">
                <a:off x="2170" y="3380"/>
                <a:ext cx="314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</p:grpSp>
      </p:grpSp>
      <p:sp>
        <p:nvSpPr>
          <p:cNvPr id="701496" name="Text Box 56"/>
          <p:cNvSpPr txBox="1">
            <a:spLocks noChangeArrowheads="1"/>
          </p:cNvSpPr>
          <p:nvPr/>
        </p:nvSpPr>
        <p:spPr bwMode="auto">
          <a:xfrm>
            <a:off x="4117975" y="5946775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id-ID" b="1"/>
              <a:t>…</a:t>
            </a:r>
          </a:p>
        </p:txBody>
      </p:sp>
      <p:sp>
        <p:nvSpPr>
          <p:cNvPr id="701497" name="Text Box 57"/>
          <p:cNvSpPr txBox="1">
            <a:spLocks noChangeArrowheads="1"/>
          </p:cNvSpPr>
          <p:nvPr/>
        </p:nvSpPr>
        <p:spPr bwMode="auto">
          <a:xfrm>
            <a:off x="0" y="5661025"/>
            <a:ext cx="1490663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id-ID" sz="1800"/>
              <a:t>Consider all possible merges…</a:t>
            </a:r>
          </a:p>
        </p:txBody>
      </p:sp>
      <p:sp>
        <p:nvSpPr>
          <p:cNvPr id="701498" name="Text Box 58"/>
          <p:cNvSpPr txBox="1">
            <a:spLocks noChangeArrowheads="1"/>
          </p:cNvSpPr>
          <p:nvPr/>
        </p:nvSpPr>
        <p:spPr bwMode="auto">
          <a:xfrm>
            <a:off x="5686425" y="5699125"/>
            <a:ext cx="11096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id-ID" sz="1800"/>
              <a:t>Choose the best</a:t>
            </a:r>
          </a:p>
        </p:txBody>
      </p:sp>
      <p:sp>
        <p:nvSpPr>
          <p:cNvPr id="701499" name="Rectangle 59"/>
          <p:cNvSpPr>
            <a:spLocks noChangeArrowheads="1"/>
          </p:cNvSpPr>
          <p:nvPr/>
        </p:nvSpPr>
        <p:spPr bwMode="auto">
          <a:xfrm>
            <a:off x="0" y="5257800"/>
            <a:ext cx="9144000" cy="142875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701500" name="Rectangle 60"/>
          <p:cNvSpPr>
            <a:spLocks noChangeArrowheads="1"/>
          </p:cNvSpPr>
          <p:nvPr/>
        </p:nvSpPr>
        <p:spPr bwMode="auto">
          <a:xfrm>
            <a:off x="0" y="3790950"/>
            <a:ext cx="9144000" cy="142875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701501" name="Text Box 61"/>
          <p:cNvSpPr txBox="1">
            <a:spLocks noChangeArrowheads="1"/>
          </p:cNvSpPr>
          <p:nvPr/>
        </p:nvSpPr>
        <p:spPr bwMode="auto">
          <a:xfrm>
            <a:off x="0" y="4089400"/>
            <a:ext cx="1490663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id-ID" sz="1800"/>
              <a:t>Consider all possible merges…</a:t>
            </a:r>
          </a:p>
        </p:txBody>
      </p:sp>
      <p:grpSp>
        <p:nvGrpSpPr>
          <p:cNvPr id="701502" name="Group 62"/>
          <p:cNvGrpSpPr>
            <a:grpSpLocks/>
          </p:cNvGrpSpPr>
          <p:nvPr/>
        </p:nvGrpSpPr>
        <p:grpSpPr bwMode="auto">
          <a:xfrm>
            <a:off x="2116138" y="4184650"/>
            <a:ext cx="1027112" cy="973138"/>
            <a:chOff x="1267" y="3584"/>
            <a:chExt cx="647" cy="613"/>
          </a:xfrm>
        </p:grpSpPr>
        <p:grpSp>
          <p:nvGrpSpPr>
            <p:cNvPr id="701503" name="Group 63"/>
            <p:cNvGrpSpPr>
              <a:grpSpLocks/>
            </p:cNvGrpSpPr>
            <p:nvPr/>
          </p:nvGrpSpPr>
          <p:grpSpPr bwMode="auto">
            <a:xfrm>
              <a:off x="1267" y="3735"/>
              <a:ext cx="647" cy="462"/>
              <a:chOff x="252" y="2364"/>
              <a:chExt cx="2258" cy="1608"/>
            </a:xfrm>
          </p:grpSpPr>
          <p:pic>
            <p:nvPicPr>
              <p:cNvPr id="701504" name="Picture 64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2" y="2364"/>
                <a:ext cx="900" cy="16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01505" name="Picture 65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56" y="2412"/>
                <a:ext cx="1154" cy="15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701506" name="Line 66"/>
            <p:cNvSpPr>
              <a:spLocks noChangeShapeType="1"/>
            </p:cNvSpPr>
            <p:nvPr/>
          </p:nvSpPr>
          <p:spPr bwMode="auto">
            <a:xfrm flipH="1" flipV="1">
              <a:off x="1738" y="3584"/>
              <a:ext cx="0" cy="83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701507" name="Line 67"/>
            <p:cNvSpPr>
              <a:spLocks noChangeShapeType="1"/>
            </p:cNvSpPr>
            <p:nvPr/>
          </p:nvSpPr>
          <p:spPr bwMode="auto">
            <a:xfrm flipH="1" flipV="1">
              <a:off x="1429" y="3584"/>
              <a:ext cx="0" cy="83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701508" name="Line 68"/>
            <p:cNvSpPr>
              <a:spLocks noChangeShapeType="1"/>
            </p:cNvSpPr>
            <p:nvPr/>
          </p:nvSpPr>
          <p:spPr bwMode="auto">
            <a:xfrm flipH="1">
              <a:off x="1426" y="3584"/>
              <a:ext cx="314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</p:grpSp>
      <p:pic>
        <p:nvPicPr>
          <p:cNvPr id="701509" name="Picture 6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7400" y="4606925"/>
            <a:ext cx="219075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1510" name="Picture 70" descr="C:\Documents and Settings\eamonn\Desktop\bios_family_marge.g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3788" y="4219575"/>
            <a:ext cx="301625" cy="92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01511" name="Group 71"/>
          <p:cNvGrpSpPr>
            <a:grpSpLocks/>
          </p:cNvGrpSpPr>
          <p:nvPr/>
        </p:nvGrpSpPr>
        <p:grpSpPr bwMode="auto">
          <a:xfrm>
            <a:off x="3390900" y="3998913"/>
            <a:ext cx="500063" cy="268287"/>
            <a:chOff x="2112" y="2976"/>
            <a:chExt cx="703" cy="377"/>
          </a:xfrm>
        </p:grpSpPr>
        <p:sp>
          <p:nvSpPr>
            <p:cNvPr id="701512" name="Line 72"/>
            <p:cNvSpPr>
              <a:spLocks noChangeShapeType="1"/>
            </p:cNvSpPr>
            <p:nvPr/>
          </p:nvSpPr>
          <p:spPr bwMode="auto">
            <a:xfrm flipH="1" flipV="1">
              <a:off x="2810" y="2976"/>
              <a:ext cx="0" cy="377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701513" name="Line 73"/>
            <p:cNvSpPr>
              <a:spLocks noChangeShapeType="1"/>
            </p:cNvSpPr>
            <p:nvPr/>
          </p:nvSpPr>
          <p:spPr bwMode="auto">
            <a:xfrm flipH="1" flipV="1">
              <a:off x="2118" y="2976"/>
              <a:ext cx="0" cy="377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701514" name="Line 74"/>
            <p:cNvSpPr>
              <a:spLocks noChangeShapeType="1"/>
            </p:cNvSpPr>
            <p:nvPr/>
          </p:nvSpPr>
          <p:spPr bwMode="auto">
            <a:xfrm flipH="1">
              <a:off x="2112" y="2976"/>
              <a:ext cx="703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</p:grpSp>
      <p:grpSp>
        <p:nvGrpSpPr>
          <p:cNvPr id="701515" name="Group 75"/>
          <p:cNvGrpSpPr>
            <a:grpSpLocks/>
          </p:cNvGrpSpPr>
          <p:nvPr/>
        </p:nvGrpSpPr>
        <p:grpSpPr bwMode="auto">
          <a:xfrm>
            <a:off x="4608513" y="3994150"/>
            <a:ext cx="760412" cy="1216025"/>
            <a:chOff x="2072" y="3380"/>
            <a:chExt cx="479" cy="802"/>
          </a:xfrm>
        </p:grpSpPr>
        <p:pic>
          <p:nvPicPr>
            <p:cNvPr id="701516" name="Picture 76" descr="Edna Krabappel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2" y="3670"/>
              <a:ext cx="225" cy="4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01517" name="Picture 77" descr="C:\Documents and Settings\eamonn\Desktop\bios_family_marge.gif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1" y="3598"/>
              <a:ext cx="190" cy="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701518" name="Group 78"/>
            <p:cNvGrpSpPr>
              <a:grpSpLocks/>
            </p:cNvGrpSpPr>
            <p:nvPr/>
          </p:nvGrpSpPr>
          <p:grpSpPr bwMode="auto">
            <a:xfrm>
              <a:off x="2170" y="3380"/>
              <a:ext cx="314" cy="185"/>
              <a:chOff x="2170" y="3380"/>
              <a:chExt cx="314" cy="185"/>
            </a:xfrm>
          </p:grpSpPr>
          <p:sp>
            <p:nvSpPr>
              <p:cNvPr id="701519" name="Line 79"/>
              <p:cNvSpPr>
                <a:spLocks noChangeShapeType="1"/>
              </p:cNvSpPr>
              <p:nvPr/>
            </p:nvSpPr>
            <p:spPr bwMode="auto">
              <a:xfrm flipH="1" flipV="1">
                <a:off x="2482" y="3386"/>
                <a:ext cx="0" cy="179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701520" name="Line 80"/>
              <p:cNvSpPr>
                <a:spLocks noChangeShapeType="1"/>
              </p:cNvSpPr>
              <p:nvPr/>
            </p:nvSpPr>
            <p:spPr bwMode="auto">
              <a:xfrm flipH="1" flipV="1">
                <a:off x="2173" y="3380"/>
                <a:ext cx="0" cy="185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701521" name="Line 81"/>
              <p:cNvSpPr>
                <a:spLocks noChangeShapeType="1"/>
              </p:cNvSpPr>
              <p:nvPr/>
            </p:nvSpPr>
            <p:spPr bwMode="auto">
              <a:xfrm flipH="1">
                <a:off x="2170" y="3380"/>
                <a:ext cx="314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</p:grpSp>
      </p:grpSp>
      <p:sp>
        <p:nvSpPr>
          <p:cNvPr id="701522" name="Text Box 82"/>
          <p:cNvSpPr txBox="1">
            <a:spLocks noChangeArrowheads="1"/>
          </p:cNvSpPr>
          <p:nvPr/>
        </p:nvSpPr>
        <p:spPr bwMode="auto">
          <a:xfrm>
            <a:off x="4051300" y="4518025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id-ID" b="1"/>
              <a:t>…</a:t>
            </a:r>
          </a:p>
        </p:txBody>
      </p:sp>
      <p:sp>
        <p:nvSpPr>
          <p:cNvPr id="701523" name="Text Box 83"/>
          <p:cNvSpPr txBox="1">
            <a:spLocks noChangeArrowheads="1"/>
          </p:cNvSpPr>
          <p:nvPr/>
        </p:nvSpPr>
        <p:spPr bwMode="auto">
          <a:xfrm>
            <a:off x="5686425" y="4213225"/>
            <a:ext cx="11096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id-ID" sz="1800"/>
              <a:t>Choose the best</a:t>
            </a:r>
          </a:p>
        </p:txBody>
      </p:sp>
    </p:spTree>
    <p:extLst>
      <p:ext uri="{BB962C8B-B14F-4D97-AF65-F5344CB8AC3E}">
        <p14:creationId xmlns:p14="http://schemas.microsoft.com/office/powerpoint/2010/main" val="2439596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466" name="Text Box 2"/>
          <p:cNvSpPr txBox="1">
            <a:spLocks noChangeArrowheads="1"/>
          </p:cNvSpPr>
          <p:nvPr/>
        </p:nvSpPr>
        <p:spPr bwMode="auto">
          <a:xfrm>
            <a:off x="1600200" y="60325"/>
            <a:ext cx="424180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id-ID" sz="2000" b="1"/>
              <a:t>Bottom-Up (</a:t>
            </a:r>
            <a:r>
              <a:rPr lang="en-US" altLang="zh-CN" sz="2000" b="1">
                <a:ea typeface="宋体" pitchFamily="2" charset="-122"/>
              </a:rPr>
              <a:t>agglomerative</a:t>
            </a:r>
            <a:r>
              <a:rPr lang="en-US" altLang="id-ID" sz="2000" b="1"/>
              <a:t>):</a:t>
            </a:r>
            <a:r>
              <a:rPr lang="en-US" altLang="id-ID" sz="2000"/>
              <a:t> Starting with each item in its own cluster, find the best pair to merge into a new cluster. Repeat until all clusters are fused together. </a:t>
            </a:r>
          </a:p>
        </p:txBody>
      </p:sp>
      <p:grpSp>
        <p:nvGrpSpPr>
          <p:cNvPr id="702467" name="Group 3"/>
          <p:cNvGrpSpPr>
            <a:grpSpLocks/>
          </p:cNvGrpSpPr>
          <p:nvPr/>
        </p:nvGrpSpPr>
        <p:grpSpPr bwMode="auto">
          <a:xfrm>
            <a:off x="8116888" y="5689600"/>
            <a:ext cx="1027112" cy="973138"/>
            <a:chOff x="1267" y="3584"/>
            <a:chExt cx="647" cy="613"/>
          </a:xfrm>
        </p:grpSpPr>
        <p:grpSp>
          <p:nvGrpSpPr>
            <p:cNvPr id="702468" name="Group 4"/>
            <p:cNvGrpSpPr>
              <a:grpSpLocks/>
            </p:cNvGrpSpPr>
            <p:nvPr/>
          </p:nvGrpSpPr>
          <p:grpSpPr bwMode="auto">
            <a:xfrm>
              <a:off x="1267" y="3735"/>
              <a:ext cx="647" cy="462"/>
              <a:chOff x="252" y="2364"/>
              <a:chExt cx="2258" cy="1608"/>
            </a:xfrm>
          </p:grpSpPr>
          <p:pic>
            <p:nvPicPr>
              <p:cNvPr id="702469" name="Picture 5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2" y="2364"/>
                <a:ext cx="900" cy="16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02470" name="Picture 6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56" y="2412"/>
                <a:ext cx="1154" cy="15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702471" name="Line 7"/>
            <p:cNvSpPr>
              <a:spLocks noChangeShapeType="1"/>
            </p:cNvSpPr>
            <p:nvPr/>
          </p:nvSpPr>
          <p:spPr bwMode="auto">
            <a:xfrm flipH="1" flipV="1">
              <a:off x="1738" y="3584"/>
              <a:ext cx="0" cy="83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702472" name="Line 8"/>
            <p:cNvSpPr>
              <a:spLocks noChangeShapeType="1"/>
            </p:cNvSpPr>
            <p:nvPr/>
          </p:nvSpPr>
          <p:spPr bwMode="auto">
            <a:xfrm flipH="1" flipV="1">
              <a:off x="1429" y="3584"/>
              <a:ext cx="0" cy="83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702473" name="Line 9"/>
            <p:cNvSpPr>
              <a:spLocks noChangeShapeType="1"/>
            </p:cNvSpPr>
            <p:nvPr/>
          </p:nvSpPr>
          <p:spPr bwMode="auto">
            <a:xfrm flipH="1">
              <a:off x="1426" y="3584"/>
              <a:ext cx="314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</p:grpSp>
      <p:grpSp>
        <p:nvGrpSpPr>
          <p:cNvPr id="702474" name="Group 10"/>
          <p:cNvGrpSpPr>
            <a:grpSpLocks/>
          </p:cNvGrpSpPr>
          <p:nvPr/>
        </p:nvGrpSpPr>
        <p:grpSpPr bwMode="auto">
          <a:xfrm>
            <a:off x="8078788" y="4465638"/>
            <a:ext cx="1027112" cy="733425"/>
            <a:chOff x="252" y="2364"/>
            <a:chExt cx="2258" cy="1608"/>
          </a:xfrm>
        </p:grpSpPr>
        <p:pic>
          <p:nvPicPr>
            <p:cNvPr id="702475" name="Picture 11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" y="2364"/>
              <a:ext cx="900" cy="16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02476" name="Picture 1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6" y="2412"/>
              <a:ext cx="1154" cy="15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02477" name="Line 13"/>
          <p:cNvSpPr>
            <a:spLocks noChangeShapeType="1"/>
          </p:cNvSpPr>
          <p:nvPr/>
        </p:nvSpPr>
        <p:spPr bwMode="auto">
          <a:xfrm flipH="1" flipV="1">
            <a:off x="8826500" y="4225925"/>
            <a:ext cx="0" cy="131763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702478" name="Line 14"/>
          <p:cNvSpPr>
            <a:spLocks noChangeShapeType="1"/>
          </p:cNvSpPr>
          <p:nvPr/>
        </p:nvSpPr>
        <p:spPr bwMode="auto">
          <a:xfrm flipH="1" flipV="1">
            <a:off x="8335963" y="4225925"/>
            <a:ext cx="0" cy="131763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702479" name="Line 15"/>
          <p:cNvSpPr>
            <a:spLocks noChangeShapeType="1"/>
          </p:cNvSpPr>
          <p:nvPr/>
        </p:nvSpPr>
        <p:spPr bwMode="auto">
          <a:xfrm flipH="1">
            <a:off x="8331200" y="4225925"/>
            <a:ext cx="49847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grpSp>
        <p:nvGrpSpPr>
          <p:cNvPr id="702480" name="Group 16"/>
          <p:cNvGrpSpPr>
            <a:grpSpLocks/>
          </p:cNvGrpSpPr>
          <p:nvPr/>
        </p:nvGrpSpPr>
        <p:grpSpPr bwMode="auto">
          <a:xfrm>
            <a:off x="7299325" y="4084638"/>
            <a:ext cx="608013" cy="1147762"/>
            <a:chOff x="4598" y="2573"/>
            <a:chExt cx="383" cy="723"/>
          </a:xfrm>
        </p:grpSpPr>
        <p:pic>
          <p:nvPicPr>
            <p:cNvPr id="702481" name="Picture 17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8" y="2956"/>
              <a:ext cx="138" cy="3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02482" name="Picture 18" descr="C:\Documents and Settings\eamonn\Desktop\bios_family_marge.gif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1" y="2712"/>
              <a:ext cx="190" cy="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702483" name="Group 19"/>
            <p:cNvGrpSpPr>
              <a:grpSpLocks/>
            </p:cNvGrpSpPr>
            <p:nvPr/>
          </p:nvGrpSpPr>
          <p:grpSpPr bwMode="auto">
            <a:xfrm>
              <a:off x="4638" y="2573"/>
              <a:ext cx="315" cy="169"/>
              <a:chOff x="2112" y="2976"/>
              <a:chExt cx="703" cy="377"/>
            </a:xfrm>
          </p:grpSpPr>
          <p:sp>
            <p:nvSpPr>
              <p:cNvPr id="702484" name="Line 20"/>
              <p:cNvSpPr>
                <a:spLocks noChangeShapeType="1"/>
              </p:cNvSpPr>
              <p:nvPr/>
            </p:nvSpPr>
            <p:spPr bwMode="auto">
              <a:xfrm flipH="1" flipV="1">
                <a:off x="2810" y="2976"/>
                <a:ext cx="0" cy="377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702485" name="Line 21"/>
              <p:cNvSpPr>
                <a:spLocks noChangeShapeType="1"/>
              </p:cNvSpPr>
              <p:nvPr/>
            </p:nvSpPr>
            <p:spPr bwMode="auto">
              <a:xfrm flipH="1" flipV="1">
                <a:off x="2118" y="2976"/>
                <a:ext cx="0" cy="377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702486" name="Line 22"/>
              <p:cNvSpPr>
                <a:spLocks noChangeShapeType="1"/>
              </p:cNvSpPr>
              <p:nvPr/>
            </p:nvSpPr>
            <p:spPr bwMode="auto">
              <a:xfrm flipH="1">
                <a:off x="2112" y="2976"/>
                <a:ext cx="703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</p:grpSp>
      </p:grpSp>
      <p:grpSp>
        <p:nvGrpSpPr>
          <p:cNvPr id="702487" name="Group 23"/>
          <p:cNvGrpSpPr>
            <a:grpSpLocks/>
          </p:cNvGrpSpPr>
          <p:nvPr/>
        </p:nvGrpSpPr>
        <p:grpSpPr bwMode="auto">
          <a:xfrm>
            <a:off x="7289800" y="2295525"/>
            <a:ext cx="1806575" cy="1331913"/>
            <a:chOff x="746" y="1753"/>
            <a:chExt cx="1138" cy="839"/>
          </a:xfrm>
        </p:grpSpPr>
        <p:pic>
          <p:nvPicPr>
            <p:cNvPr id="702488" name="Picture 2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" y="2252"/>
              <a:ext cx="138" cy="3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02489" name="Picture 25" descr="C:\Documents and Settings\eamonn\Desktop\bios_family_marge.gif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9" y="2008"/>
              <a:ext cx="190" cy="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702490" name="Group 26"/>
            <p:cNvGrpSpPr>
              <a:grpSpLocks/>
            </p:cNvGrpSpPr>
            <p:nvPr/>
          </p:nvGrpSpPr>
          <p:grpSpPr bwMode="auto">
            <a:xfrm>
              <a:off x="1237" y="2109"/>
              <a:ext cx="647" cy="462"/>
              <a:chOff x="252" y="2364"/>
              <a:chExt cx="2258" cy="1608"/>
            </a:xfrm>
          </p:grpSpPr>
          <p:pic>
            <p:nvPicPr>
              <p:cNvPr id="702491" name="Picture 2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2" y="2364"/>
                <a:ext cx="900" cy="16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02492" name="Picture 28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56" y="2412"/>
                <a:ext cx="1154" cy="15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702493" name="Line 29"/>
            <p:cNvSpPr>
              <a:spLocks noChangeShapeType="1"/>
            </p:cNvSpPr>
            <p:nvPr/>
          </p:nvSpPr>
          <p:spPr bwMode="auto">
            <a:xfrm flipH="1" flipV="1">
              <a:off x="1708" y="1958"/>
              <a:ext cx="0" cy="83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702494" name="Line 30"/>
            <p:cNvSpPr>
              <a:spLocks noChangeShapeType="1"/>
            </p:cNvSpPr>
            <p:nvPr/>
          </p:nvSpPr>
          <p:spPr bwMode="auto">
            <a:xfrm flipH="1" flipV="1">
              <a:off x="1399" y="1958"/>
              <a:ext cx="0" cy="83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702495" name="Line 31"/>
            <p:cNvSpPr>
              <a:spLocks noChangeShapeType="1"/>
            </p:cNvSpPr>
            <p:nvPr/>
          </p:nvSpPr>
          <p:spPr bwMode="auto">
            <a:xfrm flipH="1">
              <a:off x="1396" y="1958"/>
              <a:ext cx="314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702496" name="Line 32"/>
            <p:cNvSpPr>
              <a:spLocks noChangeShapeType="1"/>
            </p:cNvSpPr>
            <p:nvPr/>
          </p:nvSpPr>
          <p:spPr bwMode="auto">
            <a:xfrm flipH="1">
              <a:off x="936" y="1753"/>
              <a:ext cx="619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702497" name="Line 33"/>
            <p:cNvSpPr>
              <a:spLocks noChangeShapeType="1"/>
            </p:cNvSpPr>
            <p:nvPr/>
          </p:nvSpPr>
          <p:spPr bwMode="auto">
            <a:xfrm rot="5400000" flipH="1">
              <a:off x="1450" y="1858"/>
              <a:ext cx="205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grpSp>
          <p:nvGrpSpPr>
            <p:cNvPr id="702498" name="Group 34"/>
            <p:cNvGrpSpPr>
              <a:grpSpLocks/>
            </p:cNvGrpSpPr>
            <p:nvPr/>
          </p:nvGrpSpPr>
          <p:grpSpPr bwMode="auto">
            <a:xfrm>
              <a:off x="786" y="1869"/>
              <a:ext cx="315" cy="169"/>
              <a:chOff x="2112" y="2976"/>
              <a:chExt cx="703" cy="377"/>
            </a:xfrm>
          </p:grpSpPr>
          <p:sp>
            <p:nvSpPr>
              <p:cNvPr id="702499" name="Line 35"/>
              <p:cNvSpPr>
                <a:spLocks noChangeShapeType="1"/>
              </p:cNvSpPr>
              <p:nvPr/>
            </p:nvSpPr>
            <p:spPr bwMode="auto">
              <a:xfrm flipH="1" flipV="1">
                <a:off x="2810" y="2976"/>
                <a:ext cx="0" cy="377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702500" name="Line 36"/>
              <p:cNvSpPr>
                <a:spLocks noChangeShapeType="1"/>
              </p:cNvSpPr>
              <p:nvPr/>
            </p:nvSpPr>
            <p:spPr bwMode="auto">
              <a:xfrm flipH="1" flipV="1">
                <a:off x="2118" y="2976"/>
                <a:ext cx="0" cy="377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702501" name="Line 37"/>
              <p:cNvSpPr>
                <a:spLocks noChangeShapeType="1"/>
              </p:cNvSpPr>
              <p:nvPr/>
            </p:nvSpPr>
            <p:spPr bwMode="auto">
              <a:xfrm flipH="1">
                <a:off x="2112" y="2976"/>
                <a:ext cx="703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</p:grpSp>
        <p:sp>
          <p:nvSpPr>
            <p:cNvPr id="702502" name="Line 38"/>
            <p:cNvSpPr>
              <a:spLocks noChangeShapeType="1"/>
            </p:cNvSpPr>
            <p:nvPr/>
          </p:nvSpPr>
          <p:spPr bwMode="auto">
            <a:xfrm rot="5400000" flipH="1">
              <a:off x="878" y="1814"/>
              <a:ext cx="115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</p:grpSp>
      <p:grpSp>
        <p:nvGrpSpPr>
          <p:cNvPr id="702503" name="Group 39"/>
          <p:cNvGrpSpPr>
            <a:grpSpLocks/>
          </p:cNvGrpSpPr>
          <p:nvPr/>
        </p:nvGrpSpPr>
        <p:grpSpPr bwMode="auto">
          <a:xfrm>
            <a:off x="2182813" y="5770563"/>
            <a:ext cx="1027112" cy="973137"/>
            <a:chOff x="1165" y="3566"/>
            <a:chExt cx="647" cy="613"/>
          </a:xfrm>
        </p:grpSpPr>
        <p:grpSp>
          <p:nvGrpSpPr>
            <p:cNvPr id="702504" name="Group 40"/>
            <p:cNvGrpSpPr>
              <a:grpSpLocks/>
            </p:cNvGrpSpPr>
            <p:nvPr/>
          </p:nvGrpSpPr>
          <p:grpSpPr bwMode="auto">
            <a:xfrm>
              <a:off x="1165" y="3717"/>
              <a:ext cx="647" cy="462"/>
              <a:chOff x="252" y="2364"/>
              <a:chExt cx="2258" cy="1608"/>
            </a:xfrm>
          </p:grpSpPr>
          <p:pic>
            <p:nvPicPr>
              <p:cNvPr id="702505" name="Picture 4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2" y="2364"/>
                <a:ext cx="900" cy="16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02506" name="Picture 4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56" y="2412"/>
                <a:ext cx="1154" cy="15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702507" name="Group 43"/>
            <p:cNvGrpSpPr>
              <a:grpSpLocks/>
            </p:cNvGrpSpPr>
            <p:nvPr/>
          </p:nvGrpSpPr>
          <p:grpSpPr bwMode="auto">
            <a:xfrm>
              <a:off x="1324" y="3566"/>
              <a:ext cx="314" cy="83"/>
              <a:chOff x="1324" y="3566"/>
              <a:chExt cx="314" cy="83"/>
            </a:xfrm>
          </p:grpSpPr>
          <p:sp>
            <p:nvSpPr>
              <p:cNvPr id="702508" name="Line 44"/>
              <p:cNvSpPr>
                <a:spLocks noChangeShapeType="1"/>
              </p:cNvSpPr>
              <p:nvPr/>
            </p:nvSpPr>
            <p:spPr bwMode="auto">
              <a:xfrm flipH="1" flipV="1">
                <a:off x="1636" y="3566"/>
                <a:ext cx="0" cy="83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702509" name="Line 45"/>
              <p:cNvSpPr>
                <a:spLocks noChangeShapeType="1"/>
              </p:cNvSpPr>
              <p:nvPr/>
            </p:nvSpPr>
            <p:spPr bwMode="auto">
              <a:xfrm flipH="1" flipV="1">
                <a:off x="1327" y="3566"/>
                <a:ext cx="0" cy="83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702510" name="Line 46"/>
              <p:cNvSpPr>
                <a:spLocks noChangeShapeType="1"/>
              </p:cNvSpPr>
              <p:nvPr/>
            </p:nvSpPr>
            <p:spPr bwMode="auto">
              <a:xfrm flipH="1">
                <a:off x="1324" y="3566"/>
                <a:ext cx="314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</p:grpSp>
      </p:grpSp>
      <p:pic>
        <p:nvPicPr>
          <p:cNvPr id="702511" name="Picture 4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6725" y="4603750"/>
            <a:ext cx="219075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2512" name="Line 48"/>
          <p:cNvSpPr>
            <a:spLocks noChangeShapeType="1"/>
          </p:cNvSpPr>
          <p:nvPr/>
        </p:nvSpPr>
        <p:spPr bwMode="auto">
          <a:xfrm flipH="1" flipV="1">
            <a:off x="1847850" y="4108450"/>
            <a:ext cx="0" cy="2794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702513" name="Line 49"/>
          <p:cNvSpPr>
            <a:spLocks noChangeShapeType="1"/>
          </p:cNvSpPr>
          <p:nvPr/>
        </p:nvSpPr>
        <p:spPr bwMode="auto">
          <a:xfrm flipH="1">
            <a:off x="1836738" y="4100513"/>
            <a:ext cx="75247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702514" name="Line 50"/>
          <p:cNvSpPr>
            <a:spLocks noChangeShapeType="1"/>
          </p:cNvSpPr>
          <p:nvPr/>
        </p:nvSpPr>
        <p:spPr bwMode="auto">
          <a:xfrm rot="5400000" flipH="1">
            <a:off x="2541587" y="4132263"/>
            <a:ext cx="984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grpSp>
        <p:nvGrpSpPr>
          <p:cNvPr id="702515" name="Group 51"/>
          <p:cNvGrpSpPr>
            <a:grpSpLocks/>
          </p:cNvGrpSpPr>
          <p:nvPr/>
        </p:nvGrpSpPr>
        <p:grpSpPr bwMode="auto">
          <a:xfrm>
            <a:off x="3294063" y="5527675"/>
            <a:ext cx="760412" cy="1216025"/>
            <a:chOff x="2072" y="3380"/>
            <a:chExt cx="479" cy="802"/>
          </a:xfrm>
        </p:grpSpPr>
        <p:pic>
          <p:nvPicPr>
            <p:cNvPr id="702516" name="Picture 52" descr="Edna Krabappel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2" y="3670"/>
              <a:ext cx="225" cy="4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02517" name="Picture 53" descr="C:\Documents and Settings\eamonn\Desktop\bios_family_marge.gif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1" y="3598"/>
              <a:ext cx="190" cy="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702518" name="Group 54"/>
            <p:cNvGrpSpPr>
              <a:grpSpLocks/>
            </p:cNvGrpSpPr>
            <p:nvPr/>
          </p:nvGrpSpPr>
          <p:grpSpPr bwMode="auto">
            <a:xfrm>
              <a:off x="2170" y="3380"/>
              <a:ext cx="314" cy="185"/>
              <a:chOff x="2170" y="3380"/>
              <a:chExt cx="314" cy="185"/>
            </a:xfrm>
          </p:grpSpPr>
          <p:sp>
            <p:nvSpPr>
              <p:cNvPr id="702519" name="Line 55"/>
              <p:cNvSpPr>
                <a:spLocks noChangeShapeType="1"/>
              </p:cNvSpPr>
              <p:nvPr/>
            </p:nvSpPr>
            <p:spPr bwMode="auto">
              <a:xfrm flipH="1" flipV="1">
                <a:off x="2482" y="3386"/>
                <a:ext cx="0" cy="179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702520" name="Line 56"/>
              <p:cNvSpPr>
                <a:spLocks noChangeShapeType="1"/>
              </p:cNvSpPr>
              <p:nvPr/>
            </p:nvSpPr>
            <p:spPr bwMode="auto">
              <a:xfrm flipH="1" flipV="1">
                <a:off x="2173" y="3380"/>
                <a:ext cx="0" cy="185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702521" name="Line 57"/>
              <p:cNvSpPr>
                <a:spLocks noChangeShapeType="1"/>
              </p:cNvSpPr>
              <p:nvPr/>
            </p:nvSpPr>
            <p:spPr bwMode="auto">
              <a:xfrm flipH="1">
                <a:off x="2170" y="3380"/>
                <a:ext cx="314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</p:grpSp>
      </p:grpSp>
      <p:grpSp>
        <p:nvGrpSpPr>
          <p:cNvPr id="702522" name="Group 58"/>
          <p:cNvGrpSpPr>
            <a:grpSpLocks/>
          </p:cNvGrpSpPr>
          <p:nvPr/>
        </p:nvGrpSpPr>
        <p:grpSpPr bwMode="auto">
          <a:xfrm>
            <a:off x="1293813" y="5491163"/>
            <a:ext cx="776287" cy="1252537"/>
            <a:chOff x="2663" y="3356"/>
            <a:chExt cx="489" cy="789"/>
          </a:xfrm>
        </p:grpSpPr>
        <p:pic>
          <p:nvPicPr>
            <p:cNvPr id="702523" name="Picture 59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4" y="3800"/>
              <a:ext cx="138" cy="3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02524" name="Picture 60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3" y="3707"/>
              <a:ext cx="331" cy="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702525" name="Group 61"/>
            <p:cNvGrpSpPr>
              <a:grpSpLocks/>
            </p:cNvGrpSpPr>
            <p:nvPr/>
          </p:nvGrpSpPr>
          <p:grpSpPr bwMode="auto">
            <a:xfrm>
              <a:off x="2758" y="3356"/>
              <a:ext cx="314" cy="209"/>
              <a:chOff x="2170" y="3380"/>
              <a:chExt cx="314" cy="185"/>
            </a:xfrm>
          </p:grpSpPr>
          <p:sp>
            <p:nvSpPr>
              <p:cNvPr id="702526" name="Line 62"/>
              <p:cNvSpPr>
                <a:spLocks noChangeShapeType="1"/>
              </p:cNvSpPr>
              <p:nvPr/>
            </p:nvSpPr>
            <p:spPr bwMode="auto">
              <a:xfrm flipH="1" flipV="1">
                <a:off x="2482" y="3386"/>
                <a:ext cx="0" cy="179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702527" name="Line 63"/>
              <p:cNvSpPr>
                <a:spLocks noChangeShapeType="1"/>
              </p:cNvSpPr>
              <p:nvPr/>
            </p:nvSpPr>
            <p:spPr bwMode="auto">
              <a:xfrm flipH="1" flipV="1">
                <a:off x="2173" y="3380"/>
                <a:ext cx="0" cy="185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702528" name="Line 64"/>
              <p:cNvSpPr>
                <a:spLocks noChangeShapeType="1"/>
              </p:cNvSpPr>
              <p:nvPr/>
            </p:nvSpPr>
            <p:spPr bwMode="auto">
              <a:xfrm flipH="1">
                <a:off x="2170" y="3380"/>
                <a:ext cx="314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</p:grpSp>
      </p:grpSp>
      <p:grpSp>
        <p:nvGrpSpPr>
          <p:cNvPr id="702529" name="Group 65"/>
          <p:cNvGrpSpPr>
            <a:grpSpLocks/>
          </p:cNvGrpSpPr>
          <p:nvPr/>
        </p:nvGrpSpPr>
        <p:grpSpPr bwMode="auto">
          <a:xfrm>
            <a:off x="4586288" y="5518150"/>
            <a:ext cx="815975" cy="1206500"/>
            <a:chOff x="2889" y="3476"/>
            <a:chExt cx="514" cy="760"/>
          </a:xfrm>
        </p:grpSpPr>
        <p:pic>
          <p:nvPicPr>
            <p:cNvPr id="702530" name="Picture 66" descr="C:\Documents and Settings\eamonn\Desktop\bios_family_marge.gif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9" y="3691"/>
              <a:ext cx="190" cy="5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02531" name="Picture 67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5" y="3751"/>
              <a:ext cx="258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702532" name="Group 68"/>
            <p:cNvGrpSpPr>
              <a:grpSpLocks/>
            </p:cNvGrpSpPr>
            <p:nvPr/>
          </p:nvGrpSpPr>
          <p:grpSpPr bwMode="auto">
            <a:xfrm>
              <a:off x="3010" y="3476"/>
              <a:ext cx="314" cy="195"/>
              <a:chOff x="2170" y="3380"/>
              <a:chExt cx="314" cy="185"/>
            </a:xfrm>
          </p:grpSpPr>
          <p:sp>
            <p:nvSpPr>
              <p:cNvPr id="702533" name="Line 69"/>
              <p:cNvSpPr>
                <a:spLocks noChangeShapeType="1"/>
              </p:cNvSpPr>
              <p:nvPr/>
            </p:nvSpPr>
            <p:spPr bwMode="auto">
              <a:xfrm flipH="1" flipV="1">
                <a:off x="2482" y="3386"/>
                <a:ext cx="0" cy="179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702534" name="Line 70"/>
              <p:cNvSpPr>
                <a:spLocks noChangeShapeType="1"/>
              </p:cNvSpPr>
              <p:nvPr/>
            </p:nvSpPr>
            <p:spPr bwMode="auto">
              <a:xfrm flipH="1" flipV="1">
                <a:off x="2173" y="3380"/>
                <a:ext cx="0" cy="185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702535" name="Line 71"/>
              <p:cNvSpPr>
                <a:spLocks noChangeShapeType="1"/>
              </p:cNvSpPr>
              <p:nvPr/>
            </p:nvSpPr>
            <p:spPr bwMode="auto">
              <a:xfrm flipH="1">
                <a:off x="2170" y="3380"/>
                <a:ext cx="314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</p:grpSp>
      </p:grpSp>
      <p:sp>
        <p:nvSpPr>
          <p:cNvPr id="702536" name="Text Box 72"/>
          <p:cNvSpPr txBox="1">
            <a:spLocks noChangeArrowheads="1"/>
          </p:cNvSpPr>
          <p:nvPr/>
        </p:nvSpPr>
        <p:spPr bwMode="auto">
          <a:xfrm>
            <a:off x="4117975" y="5946775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id-ID" b="1"/>
              <a:t>…</a:t>
            </a:r>
          </a:p>
        </p:txBody>
      </p:sp>
      <p:sp>
        <p:nvSpPr>
          <p:cNvPr id="702537" name="Text Box 73"/>
          <p:cNvSpPr txBox="1">
            <a:spLocks noChangeArrowheads="1"/>
          </p:cNvSpPr>
          <p:nvPr/>
        </p:nvSpPr>
        <p:spPr bwMode="auto">
          <a:xfrm>
            <a:off x="0" y="5661025"/>
            <a:ext cx="1490663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id-ID" sz="1800"/>
              <a:t>Consider all possible merges…</a:t>
            </a:r>
          </a:p>
        </p:txBody>
      </p:sp>
      <p:sp>
        <p:nvSpPr>
          <p:cNvPr id="702538" name="Text Box 74"/>
          <p:cNvSpPr txBox="1">
            <a:spLocks noChangeArrowheads="1"/>
          </p:cNvSpPr>
          <p:nvPr/>
        </p:nvSpPr>
        <p:spPr bwMode="auto">
          <a:xfrm>
            <a:off x="5686425" y="5699125"/>
            <a:ext cx="11096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id-ID" sz="1800"/>
              <a:t>Choose the best</a:t>
            </a:r>
          </a:p>
        </p:txBody>
      </p:sp>
      <p:sp>
        <p:nvSpPr>
          <p:cNvPr id="702539" name="Rectangle 75"/>
          <p:cNvSpPr>
            <a:spLocks noChangeArrowheads="1"/>
          </p:cNvSpPr>
          <p:nvPr/>
        </p:nvSpPr>
        <p:spPr bwMode="auto">
          <a:xfrm>
            <a:off x="0" y="5257800"/>
            <a:ext cx="9144000" cy="142875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702540" name="Rectangle 76"/>
          <p:cNvSpPr>
            <a:spLocks noChangeArrowheads="1"/>
          </p:cNvSpPr>
          <p:nvPr/>
        </p:nvSpPr>
        <p:spPr bwMode="auto">
          <a:xfrm>
            <a:off x="0" y="3790950"/>
            <a:ext cx="9144000" cy="142875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702541" name="Rectangle 77"/>
          <p:cNvSpPr>
            <a:spLocks noChangeArrowheads="1"/>
          </p:cNvSpPr>
          <p:nvPr/>
        </p:nvSpPr>
        <p:spPr bwMode="auto">
          <a:xfrm>
            <a:off x="0" y="2000250"/>
            <a:ext cx="9144000" cy="142875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702542" name="Text Box 78"/>
          <p:cNvSpPr txBox="1">
            <a:spLocks noChangeArrowheads="1"/>
          </p:cNvSpPr>
          <p:nvPr/>
        </p:nvSpPr>
        <p:spPr bwMode="auto">
          <a:xfrm>
            <a:off x="0" y="4089400"/>
            <a:ext cx="1490663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id-ID" sz="1800"/>
              <a:t>Consider all possible merges…</a:t>
            </a:r>
          </a:p>
        </p:txBody>
      </p:sp>
      <p:grpSp>
        <p:nvGrpSpPr>
          <p:cNvPr id="702543" name="Group 79"/>
          <p:cNvGrpSpPr>
            <a:grpSpLocks/>
          </p:cNvGrpSpPr>
          <p:nvPr/>
        </p:nvGrpSpPr>
        <p:grpSpPr bwMode="auto">
          <a:xfrm>
            <a:off x="2116138" y="4184650"/>
            <a:ext cx="1027112" cy="973138"/>
            <a:chOff x="1267" y="3584"/>
            <a:chExt cx="647" cy="613"/>
          </a:xfrm>
        </p:grpSpPr>
        <p:grpSp>
          <p:nvGrpSpPr>
            <p:cNvPr id="702544" name="Group 80"/>
            <p:cNvGrpSpPr>
              <a:grpSpLocks/>
            </p:cNvGrpSpPr>
            <p:nvPr/>
          </p:nvGrpSpPr>
          <p:grpSpPr bwMode="auto">
            <a:xfrm>
              <a:off x="1267" y="3735"/>
              <a:ext cx="647" cy="462"/>
              <a:chOff x="252" y="2364"/>
              <a:chExt cx="2258" cy="1608"/>
            </a:xfrm>
          </p:grpSpPr>
          <p:pic>
            <p:nvPicPr>
              <p:cNvPr id="702545" name="Picture 8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2" y="2364"/>
                <a:ext cx="900" cy="16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02546" name="Picture 8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56" y="2412"/>
                <a:ext cx="1154" cy="15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702547" name="Line 83"/>
            <p:cNvSpPr>
              <a:spLocks noChangeShapeType="1"/>
            </p:cNvSpPr>
            <p:nvPr/>
          </p:nvSpPr>
          <p:spPr bwMode="auto">
            <a:xfrm flipH="1" flipV="1">
              <a:off x="1738" y="3584"/>
              <a:ext cx="0" cy="83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702548" name="Line 84"/>
            <p:cNvSpPr>
              <a:spLocks noChangeShapeType="1"/>
            </p:cNvSpPr>
            <p:nvPr/>
          </p:nvSpPr>
          <p:spPr bwMode="auto">
            <a:xfrm flipH="1" flipV="1">
              <a:off x="1429" y="3584"/>
              <a:ext cx="0" cy="83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702549" name="Line 85"/>
            <p:cNvSpPr>
              <a:spLocks noChangeShapeType="1"/>
            </p:cNvSpPr>
            <p:nvPr/>
          </p:nvSpPr>
          <p:spPr bwMode="auto">
            <a:xfrm flipH="1">
              <a:off x="1426" y="3584"/>
              <a:ext cx="314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</p:grpSp>
      <p:pic>
        <p:nvPicPr>
          <p:cNvPr id="702550" name="Picture 8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7400" y="4606925"/>
            <a:ext cx="219075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2551" name="Picture 87" descr="C:\Documents and Settings\eamonn\Desktop\bios_family_marge.g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3788" y="4219575"/>
            <a:ext cx="301625" cy="92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02552" name="Group 88"/>
          <p:cNvGrpSpPr>
            <a:grpSpLocks/>
          </p:cNvGrpSpPr>
          <p:nvPr/>
        </p:nvGrpSpPr>
        <p:grpSpPr bwMode="auto">
          <a:xfrm>
            <a:off x="3390900" y="3998913"/>
            <a:ext cx="500063" cy="268287"/>
            <a:chOff x="2112" y="2976"/>
            <a:chExt cx="703" cy="377"/>
          </a:xfrm>
        </p:grpSpPr>
        <p:sp>
          <p:nvSpPr>
            <p:cNvPr id="702553" name="Line 89"/>
            <p:cNvSpPr>
              <a:spLocks noChangeShapeType="1"/>
            </p:cNvSpPr>
            <p:nvPr/>
          </p:nvSpPr>
          <p:spPr bwMode="auto">
            <a:xfrm flipH="1" flipV="1">
              <a:off x="2810" y="2976"/>
              <a:ext cx="0" cy="377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702554" name="Line 90"/>
            <p:cNvSpPr>
              <a:spLocks noChangeShapeType="1"/>
            </p:cNvSpPr>
            <p:nvPr/>
          </p:nvSpPr>
          <p:spPr bwMode="auto">
            <a:xfrm flipH="1" flipV="1">
              <a:off x="2118" y="2976"/>
              <a:ext cx="0" cy="377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702555" name="Line 91"/>
            <p:cNvSpPr>
              <a:spLocks noChangeShapeType="1"/>
            </p:cNvSpPr>
            <p:nvPr/>
          </p:nvSpPr>
          <p:spPr bwMode="auto">
            <a:xfrm flipH="1">
              <a:off x="2112" y="2976"/>
              <a:ext cx="703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</p:grpSp>
      <p:grpSp>
        <p:nvGrpSpPr>
          <p:cNvPr id="702556" name="Group 92"/>
          <p:cNvGrpSpPr>
            <a:grpSpLocks/>
          </p:cNvGrpSpPr>
          <p:nvPr/>
        </p:nvGrpSpPr>
        <p:grpSpPr bwMode="auto">
          <a:xfrm>
            <a:off x="4608513" y="3994150"/>
            <a:ext cx="760412" cy="1216025"/>
            <a:chOff x="2072" y="3380"/>
            <a:chExt cx="479" cy="802"/>
          </a:xfrm>
        </p:grpSpPr>
        <p:pic>
          <p:nvPicPr>
            <p:cNvPr id="702557" name="Picture 93" descr="Edna Krabappel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2" y="3670"/>
              <a:ext cx="225" cy="4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02558" name="Picture 94" descr="C:\Documents and Settings\eamonn\Desktop\bios_family_marge.gif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1" y="3598"/>
              <a:ext cx="190" cy="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702559" name="Group 95"/>
            <p:cNvGrpSpPr>
              <a:grpSpLocks/>
            </p:cNvGrpSpPr>
            <p:nvPr/>
          </p:nvGrpSpPr>
          <p:grpSpPr bwMode="auto">
            <a:xfrm>
              <a:off x="2170" y="3380"/>
              <a:ext cx="314" cy="185"/>
              <a:chOff x="2170" y="3380"/>
              <a:chExt cx="314" cy="185"/>
            </a:xfrm>
          </p:grpSpPr>
          <p:sp>
            <p:nvSpPr>
              <p:cNvPr id="702560" name="Line 96"/>
              <p:cNvSpPr>
                <a:spLocks noChangeShapeType="1"/>
              </p:cNvSpPr>
              <p:nvPr/>
            </p:nvSpPr>
            <p:spPr bwMode="auto">
              <a:xfrm flipH="1" flipV="1">
                <a:off x="2482" y="3386"/>
                <a:ext cx="0" cy="179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702561" name="Line 97"/>
              <p:cNvSpPr>
                <a:spLocks noChangeShapeType="1"/>
              </p:cNvSpPr>
              <p:nvPr/>
            </p:nvSpPr>
            <p:spPr bwMode="auto">
              <a:xfrm flipH="1" flipV="1">
                <a:off x="2173" y="3380"/>
                <a:ext cx="0" cy="185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702562" name="Line 98"/>
              <p:cNvSpPr>
                <a:spLocks noChangeShapeType="1"/>
              </p:cNvSpPr>
              <p:nvPr/>
            </p:nvSpPr>
            <p:spPr bwMode="auto">
              <a:xfrm flipH="1">
                <a:off x="2170" y="3380"/>
                <a:ext cx="314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</p:grpSp>
      </p:grpSp>
      <p:sp>
        <p:nvSpPr>
          <p:cNvPr id="702563" name="Text Box 99"/>
          <p:cNvSpPr txBox="1">
            <a:spLocks noChangeArrowheads="1"/>
          </p:cNvSpPr>
          <p:nvPr/>
        </p:nvSpPr>
        <p:spPr bwMode="auto">
          <a:xfrm>
            <a:off x="4051300" y="4518025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id-ID" b="1"/>
              <a:t>…</a:t>
            </a:r>
          </a:p>
        </p:txBody>
      </p:sp>
      <p:sp>
        <p:nvSpPr>
          <p:cNvPr id="702564" name="Text Box 100"/>
          <p:cNvSpPr txBox="1">
            <a:spLocks noChangeArrowheads="1"/>
          </p:cNvSpPr>
          <p:nvPr/>
        </p:nvSpPr>
        <p:spPr bwMode="auto">
          <a:xfrm>
            <a:off x="5686425" y="4213225"/>
            <a:ext cx="11096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id-ID" sz="1800"/>
              <a:t>Choose the best</a:t>
            </a:r>
          </a:p>
        </p:txBody>
      </p:sp>
      <p:sp>
        <p:nvSpPr>
          <p:cNvPr id="702565" name="Text Box 101"/>
          <p:cNvSpPr txBox="1">
            <a:spLocks noChangeArrowheads="1"/>
          </p:cNvSpPr>
          <p:nvPr/>
        </p:nvSpPr>
        <p:spPr bwMode="auto">
          <a:xfrm>
            <a:off x="0" y="2546350"/>
            <a:ext cx="1490663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id-ID" sz="1800"/>
              <a:t>Consider all possible merges…</a:t>
            </a:r>
          </a:p>
        </p:txBody>
      </p:sp>
      <p:grpSp>
        <p:nvGrpSpPr>
          <p:cNvPr id="702566" name="Group 102"/>
          <p:cNvGrpSpPr>
            <a:grpSpLocks/>
          </p:cNvGrpSpPr>
          <p:nvPr/>
        </p:nvGrpSpPr>
        <p:grpSpPr bwMode="auto">
          <a:xfrm>
            <a:off x="1765300" y="2400300"/>
            <a:ext cx="1806575" cy="1331913"/>
            <a:chOff x="746" y="1753"/>
            <a:chExt cx="1138" cy="839"/>
          </a:xfrm>
        </p:grpSpPr>
        <p:pic>
          <p:nvPicPr>
            <p:cNvPr id="702567" name="Picture 10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" y="2252"/>
              <a:ext cx="138" cy="3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02568" name="Picture 104" descr="C:\Documents and Settings\eamonn\Desktop\bios_family_marge.gif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9" y="2008"/>
              <a:ext cx="190" cy="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702569" name="Group 105"/>
            <p:cNvGrpSpPr>
              <a:grpSpLocks/>
            </p:cNvGrpSpPr>
            <p:nvPr/>
          </p:nvGrpSpPr>
          <p:grpSpPr bwMode="auto">
            <a:xfrm>
              <a:off x="1237" y="2109"/>
              <a:ext cx="647" cy="462"/>
              <a:chOff x="252" y="2364"/>
              <a:chExt cx="2258" cy="1608"/>
            </a:xfrm>
          </p:grpSpPr>
          <p:pic>
            <p:nvPicPr>
              <p:cNvPr id="702570" name="Picture 106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2" y="2364"/>
                <a:ext cx="900" cy="16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02571" name="Picture 107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56" y="2412"/>
                <a:ext cx="1154" cy="15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702572" name="Line 108"/>
            <p:cNvSpPr>
              <a:spLocks noChangeShapeType="1"/>
            </p:cNvSpPr>
            <p:nvPr/>
          </p:nvSpPr>
          <p:spPr bwMode="auto">
            <a:xfrm flipH="1" flipV="1">
              <a:off x="1708" y="1958"/>
              <a:ext cx="0" cy="83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702573" name="Line 109"/>
            <p:cNvSpPr>
              <a:spLocks noChangeShapeType="1"/>
            </p:cNvSpPr>
            <p:nvPr/>
          </p:nvSpPr>
          <p:spPr bwMode="auto">
            <a:xfrm flipH="1" flipV="1">
              <a:off x="1399" y="1958"/>
              <a:ext cx="0" cy="83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702574" name="Line 110"/>
            <p:cNvSpPr>
              <a:spLocks noChangeShapeType="1"/>
            </p:cNvSpPr>
            <p:nvPr/>
          </p:nvSpPr>
          <p:spPr bwMode="auto">
            <a:xfrm flipH="1">
              <a:off x="1396" y="1958"/>
              <a:ext cx="314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702575" name="Line 111"/>
            <p:cNvSpPr>
              <a:spLocks noChangeShapeType="1"/>
            </p:cNvSpPr>
            <p:nvPr/>
          </p:nvSpPr>
          <p:spPr bwMode="auto">
            <a:xfrm flipH="1">
              <a:off x="936" y="1753"/>
              <a:ext cx="619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702576" name="Line 112"/>
            <p:cNvSpPr>
              <a:spLocks noChangeShapeType="1"/>
            </p:cNvSpPr>
            <p:nvPr/>
          </p:nvSpPr>
          <p:spPr bwMode="auto">
            <a:xfrm rot="5400000" flipH="1">
              <a:off x="1450" y="1858"/>
              <a:ext cx="205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grpSp>
          <p:nvGrpSpPr>
            <p:cNvPr id="702577" name="Group 113"/>
            <p:cNvGrpSpPr>
              <a:grpSpLocks/>
            </p:cNvGrpSpPr>
            <p:nvPr/>
          </p:nvGrpSpPr>
          <p:grpSpPr bwMode="auto">
            <a:xfrm>
              <a:off x="786" y="1869"/>
              <a:ext cx="315" cy="169"/>
              <a:chOff x="2112" y="2976"/>
              <a:chExt cx="703" cy="377"/>
            </a:xfrm>
          </p:grpSpPr>
          <p:sp>
            <p:nvSpPr>
              <p:cNvPr id="702578" name="Line 114"/>
              <p:cNvSpPr>
                <a:spLocks noChangeShapeType="1"/>
              </p:cNvSpPr>
              <p:nvPr/>
            </p:nvSpPr>
            <p:spPr bwMode="auto">
              <a:xfrm flipH="1" flipV="1">
                <a:off x="2810" y="2976"/>
                <a:ext cx="0" cy="377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702579" name="Line 115"/>
              <p:cNvSpPr>
                <a:spLocks noChangeShapeType="1"/>
              </p:cNvSpPr>
              <p:nvPr/>
            </p:nvSpPr>
            <p:spPr bwMode="auto">
              <a:xfrm flipH="1" flipV="1">
                <a:off x="2118" y="2976"/>
                <a:ext cx="0" cy="377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702580" name="Line 116"/>
              <p:cNvSpPr>
                <a:spLocks noChangeShapeType="1"/>
              </p:cNvSpPr>
              <p:nvPr/>
            </p:nvSpPr>
            <p:spPr bwMode="auto">
              <a:xfrm flipH="1">
                <a:off x="2112" y="2976"/>
                <a:ext cx="703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</p:grpSp>
        <p:sp>
          <p:nvSpPr>
            <p:cNvPr id="702581" name="Line 117"/>
            <p:cNvSpPr>
              <a:spLocks noChangeShapeType="1"/>
            </p:cNvSpPr>
            <p:nvPr/>
          </p:nvSpPr>
          <p:spPr bwMode="auto">
            <a:xfrm rot="5400000" flipH="1">
              <a:off x="878" y="1814"/>
              <a:ext cx="115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</p:grpSp>
      <p:grpSp>
        <p:nvGrpSpPr>
          <p:cNvPr id="702582" name="Group 118"/>
          <p:cNvGrpSpPr>
            <a:grpSpLocks/>
          </p:cNvGrpSpPr>
          <p:nvPr/>
        </p:nvGrpSpPr>
        <p:grpSpPr bwMode="auto">
          <a:xfrm>
            <a:off x="4184650" y="2511425"/>
            <a:ext cx="1416050" cy="1127125"/>
            <a:chOff x="2342" y="1528"/>
            <a:chExt cx="892" cy="710"/>
          </a:xfrm>
        </p:grpSpPr>
        <p:sp>
          <p:nvSpPr>
            <p:cNvPr id="702583" name="Line 119"/>
            <p:cNvSpPr>
              <a:spLocks noChangeShapeType="1"/>
            </p:cNvSpPr>
            <p:nvPr/>
          </p:nvSpPr>
          <p:spPr bwMode="auto">
            <a:xfrm flipH="1" flipV="1">
              <a:off x="2418" y="1544"/>
              <a:ext cx="0" cy="176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702584" name="Line 120"/>
            <p:cNvSpPr>
              <a:spLocks noChangeShapeType="1"/>
            </p:cNvSpPr>
            <p:nvPr/>
          </p:nvSpPr>
          <p:spPr bwMode="auto">
            <a:xfrm flipH="1">
              <a:off x="2411" y="1539"/>
              <a:ext cx="474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702585" name="Line 121"/>
            <p:cNvSpPr>
              <a:spLocks noChangeShapeType="1"/>
            </p:cNvSpPr>
            <p:nvPr/>
          </p:nvSpPr>
          <p:spPr bwMode="auto">
            <a:xfrm rot="5400000" flipH="1">
              <a:off x="2855" y="1559"/>
              <a:ext cx="62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grpSp>
          <p:nvGrpSpPr>
            <p:cNvPr id="702586" name="Group 122"/>
            <p:cNvGrpSpPr>
              <a:grpSpLocks/>
            </p:cNvGrpSpPr>
            <p:nvPr/>
          </p:nvGrpSpPr>
          <p:grpSpPr bwMode="auto">
            <a:xfrm>
              <a:off x="2587" y="1592"/>
              <a:ext cx="647" cy="613"/>
              <a:chOff x="1267" y="3584"/>
              <a:chExt cx="647" cy="613"/>
            </a:xfrm>
          </p:grpSpPr>
          <p:grpSp>
            <p:nvGrpSpPr>
              <p:cNvPr id="702587" name="Group 123"/>
              <p:cNvGrpSpPr>
                <a:grpSpLocks/>
              </p:cNvGrpSpPr>
              <p:nvPr/>
            </p:nvGrpSpPr>
            <p:grpSpPr bwMode="auto">
              <a:xfrm>
                <a:off x="1267" y="3735"/>
                <a:ext cx="647" cy="462"/>
                <a:chOff x="252" y="2364"/>
                <a:chExt cx="2258" cy="1608"/>
              </a:xfrm>
            </p:grpSpPr>
            <p:pic>
              <p:nvPicPr>
                <p:cNvPr id="702588" name="Picture 124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52" y="2364"/>
                  <a:ext cx="900" cy="160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702589" name="Picture 125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56" y="2412"/>
                  <a:ext cx="1154" cy="152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sp>
            <p:nvSpPr>
              <p:cNvPr id="702590" name="Line 126"/>
              <p:cNvSpPr>
                <a:spLocks noChangeShapeType="1"/>
              </p:cNvSpPr>
              <p:nvPr/>
            </p:nvSpPr>
            <p:spPr bwMode="auto">
              <a:xfrm flipH="1" flipV="1">
                <a:off x="1738" y="3584"/>
                <a:ext cx="0" cy="83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702591" name="Line 127"/>
              <p:cNvSpPr>
                <a:spLocks noChangeShapeType="1"/>
              </p:cNvSpPr>
              <p:nvPr/>
            </p:nvSpPr>
            <p:spPr bwMode="auto">
              <a:xfrm flipH="1" flipV="1">
                <a:off x="1429" y="3584"/>
                <a:ext cx="0" cy="83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702592" name="Line 128"/>
              <p:cNvSpPr>
                <a:spLocks noChangeShapeType="1"/>
              </p:cNvSpPr>
              <p:nvPr/>
            </p:nvSpPr>
            <p:spPr bwMode="auto">
              <a:xfrm flipH="1">
                <a:off x="1426" y="3584"/>
                <a:ext cx="314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</p:grpSp>
        <p:pic>
          <p:nvPicPr>
            <p:cNvPr id="702593" name="Picture 129" descr="Edna Krabappel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2" y="1750"/>
              <a:ext cx="225" cy="4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02594" name="Text Box 130"/>
          <p:cNvSpPr txBox="1">
            <a:spLocks noChangeArrowheads="1"/>
          </p:cNvSpPr>
          <p:nvPr/>
        </p:nvSpPr>
        <p:spPr bwMode="auto">
          <a:xfrm>
            <a:off x="5686425" y="2689225"/>
            <a:ext cx="11096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id-ID" sz="1800"/>
              <a:t>Choose the best</a:t>
            </a:r>
          </a:p>
        </p:txBody>
      </p:sp>
      <p:sp>
        <p:nvSpPr>
          <p:cNvPr id="702595" name="Text Box 131"/>
          <p:cNvSpPr txBox="1">
            <a:spLocks noChangeArrowheads="1"/>
          </p:cNvSpPr>
          <p:nvPr/>
        </p:nvSpPr>
        <p:spPr bwMode="auto">
          <a:xfrm>
            <a:off x="3632200" y="2955925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id-ID" b="1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143980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3490" name="Group 2"/>
          <p:cNvGrpSpPr>
            <a:grpSpLocks/>
          </p:cNvGrpSpPr>
          <p:nvPr/>
        </p:nvGrpSpPr>
        <p:grpSpPr bwMode="auto">
          <a:xfrm>
            <a:off x="6670675" y="215900"/>
            <a:ext cx="2282825" cy="1622425"/>
            <a:chOff x="98" y="300"/>
            <a:chExt cx="3214" cy="2284"/>
          </a:xfrm>
        </p:grpSpPr>
        <p:pic>
          <p:nvPicPr>
            <p:cNvPr id="703491" name="Picture 3" descr="Edna Krabappel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" y="1440"/>
              <a:ext cx="504" cy="10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03492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" y="1824"/>
              <a:ext cx="308" cy="6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03493" name="Picture 5" descr="C:\Documents and Settings\eamonn\Desktop\bios_family_marge.gi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1278"/>
              <a:ext cx="424" cy="13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703494" name="Group 6"/>
            <p:cNvGrpSpPr>
              <a:grpSpLocks/>
            </p:cNvGrpSpPr>
            <p:nvPr/>
          </p:nvGrpSpPr>
          <p:grpSpPr bwMode="auto">
            <a:xfrm>
              <a:off x="1865" y="1505"/>
              <a:ext cx="1447" cy="1031"/>
              <a:chOff x="252" y="2364"/>
              <a:chExt cx="2258" cy="1608"/>
            </a:xfrm>
          </p:grpSpPr>
          <p:pic>
            <p:nvPicPr>
              <p:cNvPr id="703495" name="Picture 7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2" y="2364"/>
                <a:ext cx="900" cy="16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03496" name="Picture 8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56" y="2412"/>
                <a:ext cx="1154" cy="15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703497" name="Line 9"/>
            <p:cNvSpPr>
              <a:spLocks noChangeShapeType="1"/>
            </p:cNvSpPr>
            <p:nvPr/>
          </p:nvSpPr>
          <p:spPr bwMode="auto">
            <a:xfrm flipH="1" flipV="1">
              <a:off x="255" y="444"/>
              <a:ext cx="0" cy="903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703498" name="Line 10"/>
            <p:cNvSpPr>
              <a:spLocks noChangeShapeType="1"/>
            </p:cNvSpPr>
            <p:nvPr/>
          </p:nvSpPr>
          <p:spPr bwMode="auto">
            <a:xfrm flipH="1" flipV="1">
              <a:off x="2919" y="1167"/>
              <a:ext cx="0" cy="185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703499" name="Line 11"/>
            <p:cNvSpPr>
              <a:spLocks noChangeShapeType="1"/>
            </p:cNvSpPr>
            <p:nvPr/>
          </p:nvSpPr>
          <p:spPr bwMode="auto">
            <a:xfrm flipH="1" flipV="1">
              <a:off x="2227" y="1167"/>
              <a:ext cx="0" cy="185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703500" name="Line 12"/>
            <p:cNvSpPr>
              <a:spLocks noChangeShapeType="1"/>
            </p:cNvSpPr>
            <p:nvPr/>
          </p:nvSpPr>
          <p:spPr bwMode="auto">
            <a:xfrm flipH="1">
              <a:off x="2221" y="1167"/>
              <a:ext cx="703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703501" name="Line 13"/>
            <p:cNvSpPr>
              <a:spLocks noChangeShapeType="1"/>
            </p:cNvSpPr>
            <p:nvPr/>
          </p:nvSpPr>
          <p:spPr bwMode="auto">
            <a:xfrm flipH="1">
              <a:off x="1193" y="710"/>
              <a:ext cx="1384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703502" name="Line 14"/>
            <p:cNvSpPr>
              <a:spLocks noChangeShapeType="1"/>
            </p:cNvSpPr>
            <p:nvPr/>
          </p:nvSpPr>
          <p:spPr bwMode="auto">
            <a:xfrm rot="5400000" flipH="1">
              <a:off x="2343" y="943"/>
              <a:ext cx="457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703503" name="Line 15"/>
            <p:cNvSpPr>
              <a:spLocks noChangeShapeType="1"/>
            </p:cNvSpPr>
            <p:nvPr/>
          </p:nvSpPr>
          <p:spPr bwMode="auto">
            <a:xfrm rot="5400000" flipH="1">
              <a:off x="1712" y="574"/>
              <a:ext cx="265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grpSp>
          <p:nvGrpSpPr>
            <p:cNvPr id="703504" name="Group 16"/>
            <p:cNvGrpSpPr>
              <a:grpSpLocks/>
            </p:cNvGrpSpPr>
            <p:nvPr/>
          </p:nvGrpSpPr>
          <p:grpSpPr bwMode="auto">
            <a:xfrm>
              <a:off x="859" y="969"/>
              <a:ext cx="703" cy="377"/>
              <a:chOff x="2112" y="2976"/>
              <a:chExt cx="703" cy="377"/>
            </a:xfrm>
          </p:grpSpPr>
          <p:sp>
            <p:nvSpPr>
              <p:cNvPr id="703505" name="Line 17"/>
              <p:cNvSpPr>
                <a:spLocks noChangeShapeType="1"/>
              </p:cNvSpPr>
              <p:nvPr/>
            </p:nvSpPr>
            <p:spPr bwMode="auto">
              <a:xfrm flipH="1" flipV="1">
                <a:off x="2810" y="2976"/>
                <a:ext cx="0" cy="377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703506" name="Line 18"/>
              <p:cNvSpPr>
                <a:spLocks noChangeShapeType="1"/>
              </p:cNvSpPr>
              <p:nvPr/>
            </p:nvSpPr>
            <p:spPr bwMode="auto">
              <a:xfrm flipH="1" flipV="1">
                <a:off x="2118" y="2976"/>
                <a:ext cx="0" cy="377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703507" name="Line 19"/>
              <p:cNvSpPr>
                <a:spLocks noChangeShapeType="1"/>
              </p:cNvSpPr>
              <p:nvPr/>
            </p:nvSpPr>
            <p:spPr bwMode="auto">
              <a:xfrm flipH="1">
                <a:off x="2112" y="2976"/>
                <a:ext cx="703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</p:grpSp>
        <p:sp>
          <p:nvSpPr>
            <p:cNvPr id="703508" name="Line 20"/>
            <p:cNvSpPr>
              <a:spLocks noChangeShapeType="1"/>
            </p:cNvSpPr>
            <p:nvPr/>
          </p:nvSpPr>
          <p:spPr bwMode="auto">
            <a:xfrm rot="5400000" flipH="1">
              <a:off x="1065" y="844"/>
              <a:ext cx="258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703509" name="Line 21"/>
            <p:cNvSpPr>
              <a:spLocks noChangeShapeType="1"/>
            </p:cNvSpPr>
            <p:nvPr/>
          </p:nvSpPr>
          <p:spPr bwMode="auto">
            <a:xfrm flipH="1">
              <a:off x="253" y="446"/>
              <a:ext cx="1582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703510" name="Line 22"/>
            <p:cNvSpPr>
              <a:spLocks noChangeShapeType="1"/>
            </p:cNvSpPr>
            <p:nvPr/>
          </p:nvSpPr>
          <p:spPr bwMode="auto">
            <a:xfrm rot="5400000" flipH="1">
              <a:off x="989" y="370"/>
              <a:ext cx="139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</p:grpSp>
      <p:sp>
        <p:nvSpPr>
          <p:cNvPr id="703511" name="Text Box 23"/>
          <p:cNvSpPr txBox="1">
            <a:spLocks noChangeArrowheads="1"/>
          </p:cNvSpPr>
          <p:nvPr/>
        </p:nvSpPr>
        <p:spPr bwMode="auto">
          <a:xfrm>
            <a:off x="1600200" y="76200"/>
            <a:ext cx="424180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id-ID" sz="2000" b="1"/>
              <a:t>Bottom-Up (</a:t>
            </a:r>
            <a:r>
              <a:rPr lang="en-US" altLang="zh-CN" sz="2000" b="1">
                <a:ea typeface="宋体" pitchFamily="2" charset="-122"/>
              </a:rPr>
              <a:t>agglomerative</a:t>
            </a:r>
            <a:r>
              <a:rPr lang="en-US" altLang="id-ID" sz="2000" b="1"/>
              <a:t>):</a:t>
            </a:r>
            <a:r>
              <a:rPr lang="en-US" altLang="id-ID" sz="2000"/>
              <a:t> Starting with each item in its own cluster, find the best pair to merge into a new cluster. Repeat until all clusters are fused together. </a:t>
            </a:r>
          </a:p>
        </p:txBody>
      </p:sp>
      <p:grpSp>
        <p:nvGrpSpPr>
          <p:cNvPr id="703512" name="Group 24"/>
          <p:cNvGrpSpPr>
            <a:grpSpLocks/>
          </p:cNvGrpSpPr>
          <p:nvPr/>
        </p:nvGrpSpPr>
        <p:grpSpPr bwMode="auto">
          <a:xfrm>
            <a:off x="8116888" y="5689600"/>
            <a:ext cx="1027112" cy="973138"/>
            <a:chOff x="1267" y="3584"/>
            <a:chExt cx="647" cy="613"/>
          </a:xfrm>
        </p:grpSpPr>
        <p:grpSp>
          <p:nvGrpSpPr>
            <p:cNvPr id="703513" name="Group 25"/>
            <p:cNvGrpSpPr>
              <a:grpSpLocks/>
            </p:cNvGrpSpPr>
            <p:nvPr/>
          </p:nvGrpSpPr>
          <p:grpSpPr bwMode="auto">
            <a:xfrm>
              <a:off x="1267" y="3735"/>
              <a:ext cx="647" cy="462"/>
              <a:chOff x="252" y="2364"/>
              <a:chExt cx="2258" cy="1608"/>
            </a:xfrm>
          </p:grpSpPr>
          <p:pic>
            <p:nvPicPr>
              <p:cNvPr id="703514" name="Picture 26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2" y="2364"/>
                <a:ext cx="900" cy="16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03515" name="Picture 27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56" y="2412"/>
                <a:ext cx="1154" cy="15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703516" name="Line 28"/>
            <p:cNvSpPr>
              <a:spLocks noChangeShapeType="1"/>
            </p:cNvSpPr>
            <p:nvPr/>
          </p:nvSpPr>
          <p:spPr bwMode="auto">
            <a:xfrm flipH="1" flipV="1">
              <a:off x="1738" y="3584"/>
              <a:ext cx="0" cy="83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703517" name="Line 29"/>
            <p:cNvSpPr>
              <a:spLocks noChangeShapeType="1"/>
            </p:cNvSpPr>
            <p:nvPr/>
          </p:nvSpPr>
          <p:spPr bwMode="auto">
            <a:xfrm flipH="1" flipV="1">
              <a:off x="1429" y="3584"/>
              <a:ext cx="0" cy="83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703518" name="Line 30"/>
            <p:cNvSpPr>
              <a:spLocks noChangeShapeType="1"/>
            </p:cNvSpPr>
            <p:nvPr/>
          </p:nvSpPr>
          <p:spPr bwMode="auto">
            <a:xfrm flipH="1">
              <a:off x="1426" y="3584"/>
              <a:ext cx="314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</p:grpSp>
      <p:grpSp>
        <p:nvGrpSpPr>
          <p:cNvPr id="703519" name="Group 31"/>
          <p:cNvGrpSpPr>
            <a:grpSpLocks/>
          </p:cNvGrpSpPr>
          <p:nvPr/>
        </p:nvGrpSpPr>
        <p:grpSpPr bwMode="auto">
          <a:xfrm>
            <a:off x="8078788" y="4465638"/>
            <a:ext cx="1027112" cy="733425"/>
            <a:chOff x="252" y="2364"/>
            <a:chExt cx="2258" cy="1608"/>
          </a:xfrm>
        </p:grpSpPr>
        <p:pic>
          <p:nvPicPr>
            <p:cNvPr id="703520" name="Picture 3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" y="2364"/>
              <a:ext cx="900" cy="16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03521" name="Picture 3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6" y="2412"/>
              <a:ext cx="1154" cy="15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03522" name="Line 34"/>
          <p:cNvSpPr>
            <a:spLocks noChangeShapeType="1"/>
          </p:cNvSpPr>
          <p:nvPr/>
        </p:nvSpPr>
        <p:spPr bwMode="auto">
          <a:xfrm flipH="1" flipV="1">
            <a:off x="8826500" y="4225925"/>
            <a:ext cx="0" cy="131763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703523" name="Line 35"/>
          <p:cNvSpPr>
            <a:spLocks noChangeShapeType="1"/>
          </p:cNvSpPr>
          <p:nvPr/>
        </p:nvSpPr>
        <p:spPr bwMode="auto">
          <a:xfrm flipH="1" flipV="1">
            <a:off x="8335963" y="4225925"/>
            <a:ext cx="0" cy="131763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703524" name="Line 36"/>
          <p:cNvSpPr>
            <a:spLocks noChangeShapeType="1"/>
          </p:cNvSpPr>
          <p:nvPr/>
        </p:nvSpPr>
        <p:spPr bwMode="auto">
          <a:xfrm flipH="1">
            <a:off x="8331200" y="4225925"/>
            <a:ext cx="49847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grpSp>
        <p:nvGrpSpPr>
          <p:cNvPr id="703525" name="Group 37"/>
          <p:cNvGrpSpPr>
            <a:grpSpLocks/>
          </p:cNvGrpSpPr>
          <p:nvPr/>
        </p:nvGrpSpPr>
        <p:grpSpPr bwMode="auto">
          <a:xfrm>
            <a:off x="7299325" y="4084638"/>
            <a:ext cx="608013" cy="1147762"/>
            <a:chOff x="4598" y="2573"/>
            <a:chExt cx="383" cy="723"/>
          </a:xfrm>
        </p:grpSpPr>
        <p:pic>
          <p:nvPicPr>
            <p:cNvPr id="703526" name="Picture 38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8" y="2956"/>
              <a:ext cx="138" cy="3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03527" name="Picture 39" descr="C:\Documents and Settings\eamonn\Desktop\bios_family_marge.gi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1" y="2712"/>
              <a:ext cx="190" cy="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703528" name="Group 40"/>
            <p:cNvGrpSpPr>
              <a:grpSpLocks/>
            </p:cNvGrpSpPr>
            <p:nvPr/>
          </p:nvGrpSpPr>
          <p:grpSpPr bwMode="auto">
            <a:xfrm>
              <a:off x="4638" y="2573"/>
              <a:ext cx="315" cy="169"/>
              <a:chOff x="2112" y="2976"/>
              <a:chExt cx="703" cy="377"/>
            </a:xfrm>
          </p:grpSpPr>
          <p:sp>
            <p:nvSpPr>
              <p:cNvPr id="703529" name="Line 41"/>
              <p:cNvSpPr>
                <a:spLocks noChangeShapeType="1"/>
              </p:cNvSpPr>
              <p:nvPr/>
            </p:nvSpPr>
            <p:spPr bwMode="auto">
              <a:xfrm flipH="1" flipV="1">
                <a:off x="2810" y="2976"/>
                <a:ext cx="0" cy="377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703530" name="Line 42"/>
              <p:cNvSpPr>
                <a:spLocks noChangeShapeType="1"/>
              </p:cNvSpPr>
              <p:nvPr/>
            </p:nvSpPr>
            <p:spPr bwMode="auto">
              <a:xfrm flipH="1" flipV="1">
                <a:off x="2118" y="2976"/>
                <a:ext cx="0" cy="377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703531" name="Line 43"/>
              <p:cNvSpPr>
                <a:spLocks noChangeShapeType="1"/>
              </p:cNvSpPr>
              <p:nvPr/>
            </p:nvSpPr>
            <p:spPr bwMode="auto">
              <a:xfrm flipH="1">
                <a:off x="2112" y="2976"/>
                <a:ext cx="703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</p:grpSp>
      </p:grpSp>
      <p:grpSp>
        <p:nvGrpSpPr>
          <p:cNvPr id="703532" name="Group 44"/>
          <p:cNvGrpSpPr>
            <a:grpSpLocks/>
          </p:cNvGrpSpPr>
          <p:nvPr/>
        </p:nvGrpSpPr>
        <p:grpSpPr bwMode="auto">
          <a:xfrm>
            <a:off x="7289800" y="2295525"/>
            <a:ext cx="1806575" cy="1331913"/>
            <a:chOff x="746" y="1753"/>
            <a:chExt cx="1138" cy="839"/>
          </a:xfrm>
        </p:grpSpPr>
        <p:pic>
          <p:nvPicPr>
            <p:cNvPr id="703533" name="Picture 4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" y="2252"/>
              <a:ext cx="138" cy="3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03534" name="Picture 46" descr="C:\Documents and Settings\eamonn\Desktop\bios_family_marge.gi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9" y="2008"/>
              <a:ext cx="190" cy="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703535" name="Group 47"/>
            <p:cNvGrpSpPr>
              <a:grpSpLocks/>
            </p:cNvGrpSpPr>
            <p:nvPr/>
          </p:nvGrpSpPr>
          <p:grpSpPr bwMode="auto">
            <a:xfrm>
              <a:off x="1237" y="2109"/>
              <a:ext cx="647" cy="462"/>
              <a:chOff x="252" y="2364"/>
              <a:chExt cx="2258" cy="1608"/>
            </a:xfrm>
          </p:grpSpPr>
          <p:pic>
            <p:nvPicPr>
              <p:cNvPr id="703536" name="Picture 48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2" y="2364"/>
                <a:ext cx="900" cy="16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03537" name="Picture 49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56" y="2412"/>
                <a:ext cx="1154" cy="15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703538" name="Line 50"/>
            <p:cNvSpPr>
              <a:spLocks noChangeShapeType="1"/>
            </p:cNvSpPr>
            <p:nvPr/>
          </p:nvSpPr>
          <p:spPr bwMode="auto">
            <a:xfrm flipH="1" flipV="1">
              <a:off x="1708" y="1958"/>
              <a:ext cx="0" cy="83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703539" name="Line 51"/>
            <p:cNvSpPr>
              <a:spLocks noChangeShapeType="1"/>
            </p:cNvSpPr>
            <p:nvPr/>
          </p:nvSpPr>
          <p:spPr bwMode="auto">
            <a:xfrm flipH="1" flipV="1">
              <a:off x="1399" y="1958"/>
              <a:ext cx="0" cy="83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703540" name="Line 52"/>
            <p:cNvSpPr>
              <a:spLocks noChangeShapeType="1"/>
            </p:cNvSpPr>
            <p:nvPr/>
          </p:nvSpPr>
          <p:spPr bwMode="auto">
            <a:xfrm flipH="1">
              <a:off x="1396" y="1958"/>
              <a:ext cx="314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703541" name="Line 53"/>
            <p:cNvSpPr>
              <a:spLocks noChangeShapeType="1"/>
            </p:cNvSpPr>
            <p:nvPr/>
          </p:nvSpPr>
          <p:spPr bwMode="auto">
            <a:xfrm flipH="1">
              <a:off x="936" y="1753"/>
              <a:ext cx="619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703542" name="Line 54"/>
            <p:cNvSpPr>
              <a:spLocks noChangeShapeType="1"/>
            </p:cNvSpPr>
            <p:nvPr/>
          </p:nvSpPr>
          <p:spPr bwMode="auto">
            <a:xfrm rot="5400000" flipH="1">
              <a:off x="1450" y="1858"/>
              <a:ext cx="205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grpSp>
          <p:nvGrpSpPr>
            <p:cNvPr id="703543" name="Group 55"/>
            <p:cNvGrpSpPr>
              <a:grpSpLocks/>
            </p:cNvGrpSpPr>
            <p:nvPr/>
          </p:nvGrpSpPr>
          <p:grpSpPr bwMode="auto">
            <a:xfrm>
              <a:off x="786" y="1869"/>
              <a:ext cx="315" cy="169"/>
              <a:chOff x="2112" y="2976"/>
              <a:chExt cx="703" cy="377"/>
            </a:xfrm>
          </p:grpSpPr>
          <p:sp>
            <p:nvSpPr>
              <p:cNvPr id="703544" name="Line 56"/>
              <p:cNvSpPr>
                <a:spLocks noChangeShapeType="1"/>
              </p:cNvSpPr>
              <p:nvPr/>
            </p:nvSpPr>
            <p:spPr bwMode="auto">
              <a:xfrm flipH="1" flipV="1">
                <a:off x="2810" y="2976"/>
                <a:ext cx="0" cy="377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703545" name="Line 57"/>
              <p:cNvSpPr>
                <a:spLocks noChangeShapeType="1"/>
              </p:cNvSpPr>
              <p:nvPr/>
            </p:nvSpPr>
            <p:spPr bwMode="auto">
              <a:xfrm flipH="1" flipV="1">
                <a:off x="2118" y="2976"/>
                <a:ext cx="0" cy="377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703546" name="Line 58"/>
              <p:cNvSpPr>
                <a:spLocks noChangeShapeType="1"/>
              </p:cNvSpPr>
              <p:nvPr/>
            </p:nvSpPr>
            <p:spPr bwMode="auto">
              <a:xfrm flipH="1">
                <a:off x="2112" y="2976"/>
                <a:ext cx="703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</p:grpSp>
        <p:sp>
          <p:nvSpPr>
            <p:cNvPr id="703547" name="Line 59"/>
            <p:cNvSpPr>
              <a:spLocks noChangeShapeType="1"/>
            </p:cNvSpPr>
            <p:nvPr/>
          </p:nvSpPr>
          <p:spPr bwMode="auto">
            <a:xfrm rot="5400000" flipH="1">
              <a:off x="878" y="1814"/>
              <a:ext cx="115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</p:grpSp>
      <p:grpSp>
        <p:nvGrpSpPr>
          <p:cNvPr id="703548" name="Group 60"/>
          <p:cNvGrpSpPr>
            <a:grpSpLocks/>
          </p:cNvGrpSpPr>
          <p:nvPr/>
        </p:nvGrpSpPr>
        <p:grpSpPr bwMode="auto">
          <a:xfrm>
            <a:off x="2182813" y="5770563"/>
            <a:ext cx="1027112" cy="973137"/>
            <a:chOff x="1165" y="3566"/>
            <a:chExt cx="647" cy="613"/>
          </a:xfrm>
        </p:grpSpPr>
        <p:grpSp>
          <p:nvGrpSpPr>
            <p:cNvPr id="703549" name="Group 61"/>
            <p:cNvGrpSpPr>
              <a:grpSpLocks/>
            </p:cNvGrpSpPr>
            <p:nvPr/>
          </p:nvGrpSpPr>
          <p:grpSpPr bwMode="auto">
            <a:xfrm>
              <a:off x="1165" y="3717"/>
              <a:ext cx="647" cy="462"/>
              <a:chOff x="252" y="2364"/>
              <a:chExt cx="2258" cy="1608"/>
            </a:xfrm>
          </p:grpSpPr>
          <p:pic>
            <p:nvPicPr>
              <p:cNvPr id="703550" name="Picture 62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2" y="2364"/>
                <a:ext cx="900" cy="16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03551" name="Picture 63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56" y="2412"/>
                <a:ext cx="1154" cy="15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703552" name="Group 64"/>
            <p:cNvGrpSpPr>
              <a:grpSpLocks/>
            </p:cNvGrpSpPr>
            <p:nvPr/>
          </p:nvGrpSpPr>
          <p:grpSpPr bwMode="auto">
            <a:xfrm>
              <a:off x="1324" y="3566"/>
              <a:ext cx="314" cy="83"/>
              <a:chOff x="1324" y="3566"/>
              <a:chExt cx="314" cy="83"/>
            </a:xfrm>
          </p:grpSpPr>
          <p:sp>
            <p:nvSpPr>
              <p:cNvPr id="703553" name="Line 65"/>
              <p:cNvSpPr>
                <a:spLocks noChangeShapeType="1"/>
              </p:cNvSpPr>
              <p:nvPr/>
            </p:nvSpPr>
            <p:spPr bwMode="auto">
              <a:xfrm flipH="1" flipV="1">
                <a:off x="1636" y="3566"/>
                <a:ext cx="0" cy="83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703554" name="Line 66"/>
              <p:cNvSpPr>
                <a:spLocks noChangeShapeType="1"/>
              </p:cNvSpPr>
              <p:nvPr/>
            </p:nvSpPr>
            <p:spPr bwMode="auto">
              <a:xfrm flipH="1" flipV="1">
                <a:off x="1327" y="3566"/>
                <a:ext cx="0" cy="83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703555" name="Line 67"/>
              <p:cNvSpPr>
                <a:spLocks noChangeShapeType="1"/>
              </p:cNvSpPr>
              <p:nvPr/>
            </p:nvSpPr>
            <p:spPr bwMode="auto">
              <a:xfrm flipH="1">
                <a:off x="1324" y="3566"/>
                <a:ext cx="314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</p:grpSp>
      </p:grpSp>
      <p:pic>
        <p:nvPicPr>
          <p:cNvPr id="703556" name="Picture 6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6725" y="4603750"/>
            <a:ext cx="219075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3557" name="Line 69"/>
          <p:cNvSpPr>
            <a:spLocks noChangeShapeType="1"/>
          </p:cNvSpPr>
          <p:nvPr/>
        </p:nvSpPr>
        <p:spPr bwMode="auto">
          <a:xfrm flipH="1" flipV="1">
            <a:off x="1847850" y="4108450"/>
            <a:ext cx="0" cy="2794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703558" name="Line 70"/>
          <p:cNvSpPr>
            <a:spLocks noChangeShapeType="1"/>
          </p:cNvSpPr>
          <p:nvPr/>
        </p:nvSpPr>
        <p:spPr bwMode="auto">
          <a:xfrm flipH="1">
            <a:off x="1836738" y="4100513"/>
            <a:ext cx="75247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703559" name="Line 71"/>
          <p:cNvSpPr>
            <a:spLocks noChangeShapeType="1"/>
          </p:cNvSpPr>
          <p:nvPr/>
        </p:nvSpPr>
        <p:spPr bwMode="auto">
          <a:xfrm rot="5400000" flipH="1">
            <a:off x="2541587" y="4132263"/>
            <a:ext cx="984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grpSp>
        <p:nvGrpSpPr>
          <p:cNvPr id="703560" name="Group 72"/>
          <p:cNvGrpSpPr>
            <a:grpSpLocks/>
          </p:cNvGrpSpPr>
          <p:nvPr/>
        </p:nvGrpSpPr>
        <p:grpSpPr bwMode="auto">
          <a:xfrm>
            <a:off x="3294063" y="5527675"/>
            <a:ext cx="760412" cy="1216025"/>
            <a:chOff x="2072" y="3380"/>
            <a:chExt cx="479" cy="802"/>
          </a:xfrm>
        </p:grpSpPr>
        <p:pic>
          <p:nvPicPr>
            <p:cNvPr id="703561" name="Picture 73" descr="Edna Krabappel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2" y="3670"/>
              <a:ext cx="225" cy="4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03562" name="Picture 74" descr="C:\Documents and Settings\eamonn\Desktop\bios_family_marge.gi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1" y="3598"/>
              <a:ext cx="190" cy="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703563" name="Group 75"/>
            <p:cNvGrpSpPr>
              <a:grpSpLocks/>
            </p:cNvGrpSpPr>
            <p:nvPr/>
          </p:nvGrpSpPr>
          <p:grpSpPr bwMode="auto">
            <a:xfrm>
              <a:off x="2170" y="3380"/>
              <a:ext cx="314" cy="185"/>
              <a:chOff x="2170" y="3380"/>
              <a:chExt cx="314" cy="185"/>
            </a:xfrm>
          </p:grpSpPr>
          <p:sp>
            <p:nvSpPr>
              <p:cNvPr id="703564" name="Line 76"/>
              <p:cNvSpPr>
                <a:spLocks noChangeShapeType="1"/>
              </p:cNvSpPr>
              <p:nvPr/>
            </p:nvSpPr>
            <p:spPr bwMode="auto">
              <a:xfrm flipH="1" flipV="1">
                <a:off x="2482" y="3386"/>
                <a:ext cx="0" cy="179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703565" name="Line 77"/>
              <p:cNvSpPr>
                <a:spLocks noChangeShapeType="1"/>
              </p:cNvSpPr>
              <p:nvPr/>
            </p:nvSpPr>
            <p:spPr bwMode="auto">
              <a:xfrm flipH="1" flipV="1">
                <a:off x="2173" y="3380"/>
                <a:ext cx="0" cy="185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703566" name="Line 78"/>
              <p:cNvSpPr>
                <a:spLocks noChangeShapeType="1"/>
              </p:cNvSpPr>
              <p:nvPr/>
            </p:nvSpPr>
            <p:spPr bwMode="auto">
              <a:xfrm flipH="1">
                <a:off x="2170" y="3380"/>
                <a:ext cx="314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</p:grpSp>
      </p:grpSp>
      <p:grpSp>
        <p:nvGrpSpPr>
          <p:cNvPr id="703567" name="Group 79"/>
          <p:cNvGrpSpPr>
            <a:grpSpLocks/>
          </p:cNvGrpSpPr>
          <p:nvPr/>
        </p:nvGrpSpPr>
        <p:grpSpPr bwMode="auto">
          <a:xfrm>
            <a:off x="1293813" y="5491163"/>
            <a:ext cx="776287" cy="1252537"/>
            <a:chOff x="2663" y="3356"/>
            <a:chExt cx="489" cy="789"/>
          </a:xfrm>
        </p:grpSpPr>
        <p:pic>
          <p:nvPicPr>
            <p:cNvPr id="703568" name="Picture 80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4" y="3800"/>
              <a:ext cx="138" cy="3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03569" name="Picture 81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3" y="3707"/>
              <a:ext cx="331" cy="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703570" name="Group 82"/>
            <p:cNvGrpSpPr>
              <a:grpSpLocks/>
            </p:cNvGrpSpPr>
            <p:nvPr/>
          </p:nvGrpSpPr>
          <p:grpSpPr bwMode="auto">
            <a:xfrm>
              <a:off x="2758" y="3356"/>
              <a:ext cx="314" cy="209"/>
              <a:chOff x="2170" y="3380"/>
              <a:chExt cx="314" cy="185"/>
            </a:xfrm>
          </p:grpSpPr>
          <p:sp>
            <p:nvSpPr>
              <p:cNvPr id="703571" name="Line 83"/>
              <p:cNvSpPr>
                <a:spLocks noChangeShapeType="1"/>
              </p:cNvSpPr>
              <p:nvPr/>
            </p:nvSpPr>
            <p:spPr bwMode="auto">
              <a:xfrm flipH="1" flipV="1">
                <a:off x="2482" y="3386"/>
                <a:ext cx="0" cy="179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703572" name="Line 84"/>
              <p:cNvSpPr>
                <a:spLocks noChangeShapeType="1"/>
              </p:cNvSpPr>
              <p:nvPr/>
            </p:nvSpPr>
            <p:spPr bwMode="auto">
              <a:xfrm flipH="1" flipV="1">
                <a:off x="2173" y="3380"/>
                <a:ext cx="0" cy="185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703573" name="Line 85"/>
              <p:cNvSpPr>
                <a:spLocks noChangeShapeType="1"/>
              </p:cNvSpPr>
              <p:nvPr/>
            </p:nvSpPr>
            <p:spPr bwMode="auto">
              <a:xfrm flipH="1">
                <a:off x="2170" y="3380"/>
                <a:ext cx="314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</p:grpSp>
      </p:grpSp>
      <p:grpSp>
        <p:nvGrpSpPr>
          <p:cNvPr id="703574" name="Group 86"/>
          <p:cNvGrpSpPr>
            <a:grpSpLocks/>
          </p:cNvGrpSpPr>
          <p:nvPr/>
        </p:nvGrpSpPr>
        <p:grpSpPr bwMode="auto">
          <a:xfrm>
            <a:off x="4586288" y="5518150"/>
            <a:ext cx="815975" cy="1206500"/>
            <a:chOff x="2889" y="3476"/>
            <a:chExt cx="514" cy="760"/>
          </a:xfrm>
        </p:grpSpPr>
        <p:pic>
          <p:nvPicPr>
            <p:cNvPr id="703575" name="Picture 87" descr="C:\Documents and Settings\eamonn\Desktop\bios_family_marge.gi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9" y="3691"/>
              <a:ext cx="190" cy="5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03576" name="Picture 88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5" y="3751"/>
              <a:ext cx="258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703577" name="Group 89"/>
            <p:cNvGrpSpPr>
              <a:grpSpLocks/>
            </p:cNvGrpSpPr>
            <p:nvPr/>
          </p:nvGrpSpPr>
          <p:grpSpPr bwMode="auto">
            <a:xfrm>
              <a:off x="3010" y="3476"/>
              <a:ext cx="314" cy="195"/>
              <a:chOff x="2170" y="3380"/>
              <a:chExt cx="314" cy="185"/>
            </a:xfrm>
          </p:grpSpPr>
          <p:sp>
            <p:nvSpPr>
              <p:cNvPr id="703578" name="Line 90"/>
              <p:cNvSpPr>
                <a:spLocks noChangeShapeType="1"/>
              </p:cNvSpPr>
              <p:nvPr/>
            </p:nvSpPr>
            <p:spPr bwMode="auto">
              <a:xfrm flipH="1" flipV="1">
                <a:off x="2482" y="3386"/>
                <a:ext cx="0" cy="179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703579" name="Line 91"/>
              <p:cNvSpPr>
                <a:spLocks noChangeShapeType="1"/>
              </p:cNvSpPr>
              <p:nvPr/>
            </p:nvSpPr>
            <p:spPr bwMode="auto">
              <a:xfrm flipH="1" flipV="1">
                <a:off x="2173" y="3380"/>
                <a:ext cx="0" cy="185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703580" name="Line 92"/>
              <p:cNvSpPr>
                <a:spLocks noChangeShapeType="1"/>
              </p:cNvSpPr>
              <p:nvPr/>
            </p:nvSpPr>
            <p:spPr bwMode="auto">
              <a:xfrm flipH="1">
                <a:off x="2170" y="3380"/>
                <a:ext cx="314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</p:grpSp>
      </p:grpSp>
      <p:sp>
        <p:nvSpPr>
          <p:cNvPr id="703581" name="Text Box 93"/>
          <p:cNvSpPr txBox="1">
            <a:spLocks noChangeArrowheads="1"/>
          </p:cNvSpPr>
          <p:nvPr/>
        </p:nvSpPr>
        <p:spPr bwMode="auto">
          <a:xfrm>
            <a:off x="4117975" y="5946775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id-ID" b="1"/>
              <a:t>…</a:t>
            </a:r>
          </a:p>
        </p:txBody>
      </p:sp>
      <p:sp>
        <p:nvSpPr>
          <p:cNvPr id="703582" name="Text Box 94"/>
          <p:cNvSpPr txBox="1">
            <a:spLocks noChangeArrowheads="1"/>
          </p:cNvSpPr>
          <p:nvPr/>
        </p:nvSpPr>
        <p:spPr bwMode="auto">
          <a:xfrm>
            <a:off x="0" y="5661025"/>
            <a:ext cx="1490663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id-ID" sz="1800"/>
              <a:t>Consider all possible merges…</a:t>
            </a:r>
          </a:p>
        </p:txBody>
      </p:sp>
      <p:sp>
        <p:nvSpPr>
          <p:cNvPr id="703583" name="Text Box 95"/>
          <p:cNvSpPr txBox="1">
            <a:spLocks noChangeArrowheads="1"/>
          </p:cNvSpPr>
          <p:nvPr/>
        </p:nvSpPr>
        <p:spPr bwMode="auto">
          <a:xfrm>
            <a:off x="5686425" y="5699125"/>
            <a:ext cx="11096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id-ID" sz="1800"/>
              <a:t>Choose the best</a:t>
            </a:r>
          </a:p>
        </p:txBody>
      </p:sp>
      <p:sp>
        <p:nvSpPr>
          <p:cNvPr id="703584" name="Rectangle 96"/>
          <p:cNvSpPr>
            <a:spLocks noChangeArrowheads="1"/>
          </p:cNvSpPr>
          <p:nvPr/>
        </p:nvSpPr>
        <p:spPr bwMode="auto">
          <a:xfrm>
            <a:off x="0" y="5257800"/>
            <a:ext cx="9144000" cy="142875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703585" name="Rectangle 97"/>
          <p:cNvSpPr>
            <a:spLocks noChangeArrowheads="1"/>
          </p:cNvSpPr>
          <p:nvPr/>
        </p:nvSpPr>
        <p:spPr bwMode="auto">
          <a:xfrm>
            <a:off x="0" y="3790950"/>
            <a:ext cx="9144000" cy="142875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703586" name="Rectangle 98"/>
          <p:cNvSpPr>
            <a:spLocks noChangeArrowheads="1"/>
          </p:cNvSpPr>
          <p:nvPr/>
        </p:nvSpPr>
        <p:spPr bwMode="auto">
          <a:xfrm>
            <a:off x="0" y="2000250"/>
            <a:ext cx="9144000" cy="142875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703587" name="Text Box 99"/>
          <p:cNvSpPr txBox="1">
            <a:spLocks noChangeArrowheads="1"/>
          </p:cNvSpPr>
          <p:nvPr/>
        </p:nvSpPr>
        <p:spPr bwMode="auto">
          <a:xfrm>
            <a:off x="0" y="4089400"/>
            <a:ext cx="1490663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id-ID" sz="1800"/>
              <a:t>Consider all possible merges…</a:t>
            </a:r>
          </a:p>
        </p:txBody>
      </p:sp>
      <p:grpSp>
        <p:nvGrpSpPr>
          <p:cNvPr id="703588" name="Group 100"/>
          <p:cNvGrpSpPr>
            <a:grpSpLocks/>
          </p:cNvGrpSpPr>
          <p:nvPr/>
        </p:nvGrpSpPr>
        <p:grpSpPr bwMode="auto">
          <a:xfrm>
            <a:off x="2116138" y="4184650"/>
            <a:ext cx="1027112" cy="973138"/>
            <a:chOff x="1267" y="3584"/>
            <a:chExt cx="647" cy="613"/>
          </a:xfrm>
        </p:grpSpPr>
        <p:grpSp>
          <p:nvGrpSpPr>
            <p:cNvPr id="703589" name="Group 101"/>
            <p:cNvGrpSpPr>
              <a:grpSpLocks/>
            </p:cNvGrpSpPr>
            <p:nvPr/>
          </p:nvGrpSpPr>
          <p:grpSpPr bwMode="auto">
            <a:xfrm>
              <a:off x="1267" y="3735"/>
              <a:ext cx="647" cy="462"/>
              <a:chOff x="252" y="2364"/>
              <a:chExt cx="2258" cy="1608"/>
            </a:xfrm>
          </p:grpSpPr>
          <p:pic>
            <p:nvPicPr>
              <p:cNvPr id="703590" name="Picture 102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2" y="2364"/>
                <a:ext cx="900" cy="16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03591" name="Picture 103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56" y="2412"/>
                <a:ext cx="1154" cy="15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703592" name="Line 104"/>
            <p:cNvSpPr>
              <a:spLocks noChangeShapeType="1"/>
            </p:cNvSpPr>
            <p:nvPr/>
          </p:nvSpPr>
          <p:spPr bwMode="auto">
            <a:xfrm flipH="1" flipV="1">
              <a:off x="1738" y="3584"/>
              <a:ext cx="0" cy="83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703593" name="Line 105"/>
            <p:cNvSpPr>
              <a:spLocks noChangeShapeType="1"/>
            </p:cNvSpPr>
            <p:nvPr/>
          </p:nvSpPr>
          <p:spPr bwMode="auto">
            <a:xfrm flipH="1" flipV="1">
              <a:off x="1429" y="3584"/>
              <a:ext cx="0" cy="83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703594" name="Line 106"/>
            <p:cNvSpPr>
              <a:spLocks noChangeShapeType="1"/>
            </p:cNvSpPr>
            <p:nvPr/>
          </p:nvSpPr>
          <p:spPr bwMode="auto">
            <a:xfrm flipH="1">
              <a:off x="1426" y="3584"/>
              <a:ext cx="314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</p:grpSp>
      <p:pic>
        <p:nvPicPr>
          <p:cNvPr id="703595" name="Picture 10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7400" y="4606925"/>
            <a:ext cx="219075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3596" name="Picture 108" descr="C:\Documents and Settings\eamonn\Desktop\bios_family_marge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3788" y="4219575"/>
            <a:ext cx="301625" cy="92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03597" name="Group 109"/>
          <p:cNvGrpSpPr>
            <a:grpSpLocks/>
          </p:cNvGrpSpPr>
          <p:nvPr/>
        </p:nvGrpSpPr>
        <p:grpSpPr bwMode="auto">
          <a:xfrm>
            <a:off x="3390900" y="3998913"/>
            <a:ext cx="500063" cy="268287"/>
            <a:chOff x="2112" y="2976"/>
            <a:chExt cx="703" cy="377"/>
          </a:xfrm>
        </p:grpSpPr>
        <p:sp>
          <p:nvSpPr>
            <p:cNvPr id="703598" name="Line 110"/>
            <p:cNvSpPr>
              <a:spLocks noChangeShapeType="1"/>
            </p:cNvSpPr>
            <p:nvPr/>
          </p:nvSpPr>
          <p:spPr bwMode="auto">
            <a:xfrm flipH="1" flipV="1">
              <a:off x="2810" y="2976"/>
              <a:ext cx="0" cy="377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703599" name="Line 111"/>
            <p:cNvSpPr>
              <a:spLocks noChangeShapeType="1"/>
            </p:cNvSpPr>
            <p:nvPr/>
          </p:nvSpPr>
          <p:spPr bwMode="auto">
            <a:xfrm flipH="1" flipV="1">
              <a:off x="2118" y="2976"/>
              <a:ext cx="0" cy="377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703600" name="Line 112"/>
            <p:cNvSpPr>
              <a:spLocks noChangeShapeType="1"/>
            </p:cNvSpPr>
            <p:nvPr/>
          </p:nvSpPr>
          <p:spPr bwMode="auto">
            <a:xfrm flipH="1">
              <a:off x="2112" y="2976"/>
              <a:ext cx="703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</p:grpSp>
      <p:grpSp>
        <p:nvGrpSpPr>
          <p:cNvPr id="703601" name="Group 113"/>
          <p:cNvGrpSpPr>
            <a:grpSpLocks/>
          </p:cNvGrpSpPr>
          <p:nvPr/>
        </p:nvGrpSpPr>
        <p:grpSpPr bwMode="auto">
          <a:xfrm>
            <a:off x="4608513" y="3994150"/>
            <a:ext cx="760412" cy="1216025"/>
            <a:chOff x="2072" y="3380"/>
            <a:chExt cx="479" cy="802"/>
          </a:xfrm>
        </p:grpSpPr>
        <p:pic>
          <p:nvPicPr>
            <p:cNvPr id="703602" name="Picture 114" descr="Edna Krabappel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2" y="3670"/>
              <a:ext cx="225" cy="4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03603" name="Picture 115" descr="C:\Documents and Settings\eamonn\Desktop\bios_family_marge.gi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1" y="3598"/>
              <a:ext cx="190" cy="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703604" name="Group 116"/>
            <p:cNvGrpSpPr>
              <a:grpSpLocks/>
            </p:cNvGrpSpPr>
            <p:nvPr/>
          </p:nvGrpSpPr>
          <p:grpSpPr bwMode="auto">
            <a:xfrm>
              <a:off x="2170" y="3380"/>
              <a:ext cx="314" cy="185"/>
              <a:chOff x="2170" y="3380"/>
              <a:chExt cx="314" cy="185"/>
            </a:xfrm>
          </p:grpSpPr>
          <p:sp>
            <p:nvSpPr>
              <p:cNvPr id="703605" name="Line 117"/>
              <p:cNvSpPr>
                <a:spLocks noChangeShapeType="1"/>
              </p:cNvSpPr>
              <p:nvPr/>
            </p:nvSpPr>
            <p:spPr bwMode="auto">
              <a:xfrm flipH="1" flipV="1">
                <a:off x="2482" y="3386"/>
                <a:ext cx="0" cy="179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703606" name="Line 118"/>
              <p:cNvSpPr>
                <a:spLocks noChangeShapeType="1"/>
              </p:cNvSpPr>
              <p:nvPr/>
            </p:nvSpPr>
            <p:spPr bwMode="auto">
              <a:xfrm flipH="1" flipV="1">
                <a:off x="2173" y="3380"/>
                <a:ext cx="0" cy="185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703607" name="Line 119"/>
              <p:cNvSpPr>
                <a:spLocks noChangeShapeType="1"/>
              </p:cNvSpPr>
              <p:nvPr/>
            </p:nvSpPr>
            <p:spPr bwMode="auto">
              <a:xfrm flipH="1">
                <a:off x="2170" y="3380"/>
                <a:ext cx="314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</p:grpSp>
      </p:grpSp>
      <p:sp>
        <p:nvSpPr>
          <p:cNvPr id="703608" name="Text Box 120"/>
          <p:cNvSpPr txBox="1">
            <a:spLocks noChangeArrowheads="1"/>
          </p:cNvSpPr>
          <p:nvPr/>
        </p:nvSpPr>
        <p:spPr bwMode="auto">
          <a:xfrm>
            <a:off x="4051300" y="4518025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id-ID" b="1"/>
              <a:t>…</a:t>
            </a:r>
          </a:p>
        </p:txBody>
      </p:sp>
      <p:sp>
        <p:nvSpPr>
          <p:cNvPr id="703609" name="Text Box 121"/>
          <p:cNvSpPr txBox="1">
            <a:spLocks noChangeArrowheads="1"/>
          </p:cNvSpPr>
          <p:nvPr/>
        </p:nvSpPr>
        <p:spPr bwMode="auto">
          <a:xfrm>
            <a:off x="5686425" y="4213225"/>
            <a:ext cx="11096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id-ID" sz="1800"/>
              <a:t>Choose the best</a:t>
            </a:r>
          </a:p>
        </p:txBody>
      </p:sp>
      <p:sp>
        <p:nvSpPr>
          <p:cNvPr id="703610" name="Text Box 122"/>
          <p:cNvSpPr txBox="1">
            <a:spLocks noChangeArrowheads="1"/>
          </p:cNvSpPr>
          <p:nvPr/>
        </p:nvSpPr>
        <p:spPr bwMode="auto">
          <a:xfrm>
            <a:off x="0" y="2546350"/>
            <a:ext cx="1490663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id-ID" sz="1800"/>
              <a:t>Consider all possible merges…</a:t>
            </a:r>
          </a:p>
        </p:txBody>
      </p:sp>
      <p:grpSp>
        <p:nvGrpSpPr>
          <p:cNvPr id="703611" name="Group 123"/>
          <p:cNvGrpSpPr>
            <a:grpSpLocks/>
          </p:cNvGrpSpPr>
          <p:nvPr/>
        </p:nvGrpSpPr>
        <p:grpSpPr bwMode="auto">
          <a:xfrm>
            <a:off x="1765300" y="2400300"/>
            <a:ext cx="1806575" cy="1331913"/>
            <a:chOff x="746" y="1753"/>
            <a:chExt cx="1138" cy="839"/>
          </a:xfrm>
        </p:grpSpPr>
        <p:pic>
          <p:nvPicPr>
            <p:cNvPr id="703612" name="Picture 12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" y="2252"/>
              <a:ext cx="138" cy="3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03613" name="Picture 125" descr="C:\Documents and Settings\eamonn\Desktop\bios_family_marge.gi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9" y="2008"/>
              <a:ext cx="190" cy="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703614" name="Group 126"/>
            <p:cNvGrpSpPr>
              <a:grpSpLocks/>
            </p:cNvGrpSpPr>
            <p:nvPr/>
          </p:nvGrpSpPr>
          <p:grpSpPr bwMode="auto">
            <a:xfrm>
              <a:off x="1237" y="2109"/>
              <a:ext cx="647" cy="462"/>
              <a:chOff x="252" y="2364"/>
              <a:chExt cx="2258" cy="1608"/>
            </a:xfrm>
          </p:grpSpPr>
          <p:pic>
            <p:nvPicPr>
              <p:cNvPr id="703615" name="Picture 127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2" y="2364"/>
                <a:ext cx="900" cy="16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03616" name="Picture 128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56" y="2412"/>
                <a:ext cx="1154" cy="15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703617" name="Line 129"/>
            <p:cNvSpPr>
              <a:spLocks noChangeShapeType="1"/>
            </p:cNvSpPr>
            <p:nvPr/>
          </p:nvSpPr>
          <p:spPr bwMode="auto">
            <a:xfrm flipH="1" flipV="1">
              <a:off x="1708" y="1958"/>
              <a:ext cx="0" cy="83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703618" name="Line 130"/>
            <p:cNvSpPr>
              <a:spLocks noChangeShapeType="1"/>
            </p:cNvSpPr>
            <p:nvPr/>
          </p:nvSpPr>
          <p:spPr bwMode="auto">
            <a:xfrm flipH="1" flipV="1">
              <a:off x="1399" y="1958"/>
              <a:ext cx="0" cy="83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703619" name="Line 131"/>
            <p:cNvSpPr>
              <a:spLocks noChangeShapeType="1"/>
            </p:cNvSpPr>
            <p:nvPr/>
          </p:nvSpPr>
          <p:spPr bwMode="auto">
            <a:xfrm flipH="1">
              <a:off x="1396" y="1958"/>
              <a:ext cx="314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703620" name="Line 132"/>
            <p:cNvSpPr>
              <a:spLocks noChangeShapeType="1"/>
            </p:cNvSpPr>
            <p:nvPr/>
          </p:nvSpPr>
          <p:spPr bwMode="auto">
            <a:xfrm flipH="1">
              <a:off x="936" y="1753"/>
              <a:ext cx="619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703621" name="Line 133"/>
            <p:cNvSpPr>
              <a:spLocks noChangeShapeType="1"/>
            </p:cNvSpPr>
            <p:nvPr/>
          </p:nvSpPr>
          <p:spPr bwMode="auto">
            <a:xfrm rot="5400000" flipH="1">
              <a:off x="1450" y="1858"/>
              <a:ext cx="205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grpSp>
          <p:nvGrpSpPr>
            <p:cNvPr id="703622" name="Group 134"/>
            <p:cNvGrpSpPr>
              <a:grpSpLocks/>
            </p:cNvGrpSpPr>
            <p:nvPr/>
          </p:nvGrpSpPr>
          <p:grpSpPr bwMode="auto">
            <a:xfrm>
              <a:off x="786" y="1869"/>
              <a:ext cx="315" cy="169"/>
              <a:chOff x="2112" y="2976"/>
              <a:chExt cx="703" cy="377"/>
            </a:xfrm>
          </p:grpSpPr>
          <p:sp>
            <p:nvSpPr>
              <p:cNvPr id="703623" name="Line 135"/>
              <p:cNvSpPr>
                <a:spLocks noChangeShapeType="1"/>
              </p:cNvSpPr>
              <p:nvPr/>
            </p:nvSpPr>
            <p:spPr bwMode="auto">
              <a:xfrm flipH="1" flipV="1">
                <a:off x="2810" y="2976"/>
                <a:ext cx="0" cy="377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703624" name="Line 136"/>
              <p:cNvSpPr>
                <a:spLocks noChangeShapeType="1"/>
              </p:cNvSpPr>
              <p:nvPr/>
            </p:nvSpPr>
            <p:spPr bwMode="auto">
              <a:xfrm flipH="1" flipV="1">
                <a:off x="2118" y="2976"/>
                <a:ext cx="0" cy="377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703625" name="Line 137"/>
              <p:cNvSpPr>
                <a:spLocks noChangeShapeType="1"/>
              </p:cNvSpPr>
              <p:nvPr/>
            </p:nvSpPr>
            <p:spPr bwMode="auto">
              <a:xfrm flipH="1">
                <a:off x="2112" y="2976"/>
                <a:ext cx="703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</p:grpSp>
        <p:sp>
          <p:nvSpPr>
            <p:cNvPr id="703626" name="Line 138"/>
            <p:cNvSpPr>
              <a:spLocks noChangeShapeType="1"/>
            </p:cNvSpPr>
            <p:nvPr/>
          </p:nvSpPr>
          <p:spPr bwMode="auto">
            <a:xfrm rot="5400000" flipH="1">
              <a:off x="878" y="1814"/>
              <a:ext cx="115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</p:grpSp>
      <p:grpSp>
        <p:nvGrpSpPr>
          <p:cNvPr id="703627" name="Group 139"/>
          <p:cNvGrpSpPr>
            <a:grpSpLocks/>
          </p:cNvGrpSpPr>
          <p:nvPr/>
        </p:nvGrpSpPr>
        <p:grpSpPr bwMode="auto">
          <a:xfrm>
            <a:off x="4184650" y="2511425"/>
            <a:ext cx="1416050" cy="1127125"/>
            <a:chOff x="2342" y="1528"/>
            <a:chExt cx="892" cy="710"/>
          </a:xfrm>
        </p:grpSpPr>
        <p:sp>
          <p:nvSpPr>
            <p:cNvPr id="703628" name="Line 140"/>
            <p:cNvSpPr>
              <a:spLocks noChangeShapeType="1"/>
            </p:cNvSpPr>
            <p:nvPr/>
          </p:nvSpPr>
          <p:spPr bwMode="auto">
            <a:xfrm flipH="1" flipV="1">
              <a:off x="2418" y="1544"/>
              <a:ext cx="0" cy="176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703629" name="Line 141"/>
            <p:cNvSpPr>
              <a:spLocks noChangeShapeType="1"/>
            </p:cNvSpPr>
            <p:nvPr/>
          </p:nvSpPr>
          <p:spPr bwMode="auto">
            <a:xfrm flipH="1">
              <a:off x="2411" y="1539"/>
              <a:ext cx="474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703630" name="Line 142"/>
            <p:cNvSpPr>
              <a:spLocks noChangeShapeType="1"/>
            </p:cNvSpPr>
            <p:nvPr/>
          </p:nvSpPr>
          <p:spPr bwMode="auto">
            <a:xfrm rot="5400000" flipH="1">
              <a:off x="2855" y="1559"/>
              <a:ext cx="62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grpSp>
          <p:nvGrpSpPr>
            <p:cNvPr id="703631" name="Group 143"/>
            <p:cNvGrpSpPr>
              <a:grpSpLocks/>
            </p:cNvGrpSpPr>
            <p:nvPr/>
          </p:nvGrpSpPr>
          <p:grpSpPr bwMode="auto">
            <a:xfrm>
              <a:off x="2587" y="1592"/>
              <a:ext cx="647" cy="613"/>
              <a:chOff x="1267" y="3584"/>
              <a:chExt cx="647" cy="613"/>
            </a:xfrm>
          </p:grpSpPr>
          <p:grpSp>
            <p:nvGrpSpPr>
              <p:cNvPr id="703632" name="Group 144"/>
              <p:cNvGrpSpPr>
                <a:grpSpLocks/>
              </p:cNvGrpSpPr>
              <p:nvPr/>
            </p:nvGrpSpPr>
            <p:grpSpPr bwMode="auto">
              <a:xfrm>
                <a:off x="1267" y="3735"/>
                <a:ext cx="647" cy="462"/>
                <a:chOff x="252" y="2364"/>
                <a:chExt cx="2258" cy="1608"/>
              </a:xfrm>
            </p:grpSpPr>
            <p:pic>
              <p:nvPicPr>
                <p:cNvPr id="703633" name="Picture 145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52" y="2364"/>
                  <a:ext cx="900" cy="160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703634" name="Picture 146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56" y="2412"/>
                  <a:ext cx="1154" cy="152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sp>
            <p:nvSpPr>
              <p:cNvPr id="703635" name="Line 147"/>
              <p:cNvSpPr>
                <a:spLocks noChangeShapeType="1"/>
              </p:cNvSpPr>
              <p:nvPr/>
            </p:nvSpPr>
            <p:spPr bwMode="auto">
              <a:xfrm flipH="1" flipV="1">
                <a:off x="1738" y="3584"/>
                <a:ext cx="0" cy="83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703636" name="Line 148"/>
              <p:cNvSpPr>
                <a:spLocks noChangeShapeType="1"/>
              </p:cNvSpPr>
              <p:nvPr/>
            </p:nvSpPr>
            <p:spPr bwMode="auto">
              <a:xfrm flipH="1" flipV="1">
                <a:off x="1429" y="3584"/>
                <a:ext cx="0" cy="83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703637" name="Line 149"/>
              <p:cNvSpPr>
                <a:spLocks noChangeShapeType="1"/>
              </p:cNvSpPr>
              <p:nvPr/>
            </p:nvSpPr>
            <p:spPr bwMode="auto">
              <a:xfrm flipH="1">
                <a:off x="1426" y="3584"/>
                <a:ext cx="314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</p:grpSp>
        <p:pic>
          <p:nvPicPr>
            <p:cNvPr id="703638" name="Picture 150" descr="Edna Krabappel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2" y="1750"/>
              <a:ext cx="225" cy="4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03639" name="Text Box 151"/>
          <p:cNvSpPr txBox="1">
            <a:spLocks noChangeArrowheads="1"/>
          </p:cNvSpPr>
          <p:nvPr/>
        </p:nvSpPr>
        <p:spPr bwMode="auto">
          <a:xfrm>
            <a:off x="5686425" y="2689225"/>
            <a:ext cx="11096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id-ID" sz="1800"/>
              <a:t>Choose the best</a:t>
            </a:r>
          </a:p>
        </p:txBody>
      </p:sp>
      <p:sp>
        <p:nvSpPr>
          <p:cNvPr id="703640" name="Text Box 152"/>
          <p:cNvSpPr txBox="1">
            <a:spLocks noChangeArrowheads="1"/>
          </p:cNvSpPr>
          <p:nvPr/>
        </p:nvSpPr>
        <p:spPr bwMode="auto">
          <a:xfrm>
            <a:off x="3632200" y="2955925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id-ID" b="1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801861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514" name="Rectangle 2"/>
          <p:cNvSpPr>
            <a:spLocks noChangeArrowheads="1"/>
          </p:cNvSpPr>
          <p:nvPr/>
        </p:nvSpPr>
        <p:spPr bwMode="auto">
          <a:xfrm>
            <a:off x="3200400" y="1828800"/>
            <a:ext cx="2895600" cy="2209800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grpSp>
        <p:nvGrpSpPr>
          <p:cNvPr id="704515" name="Group 3"/>
          <p:cNvGrpSpPr>
            <a:grpSpLocks/>
          </p:cNvGrpSpPr>
          <p:nvPr/>
        </p:nvGrpSpPr>
        <p:grpSpPr bwMode="auto">
          <a:xfrm>
            <a:off x="0" y="1524000"/>
            <a:ext cx="2879725" cy="3152775"/>
            <a:chOff x="2736" y="1247"/>
            <a:chExt cx="2736" cy="2995"/>
          </a:xfrm>
        </p:grpSpPr>
        <p:grpSp>
          <p:nvGrpSpPr>
            <p:cNvPr id="704516" name="Group 4"/>
            <p:cNvGrpSpPr>
              <a:grpSpLocks/>
            </p:cNvGrpSpPr>
            <p:nvPr/>
          </p:nvGrpSpPr>
          <p:grpSpPr bwMode="auto">
            <a:xfrm>
              <a:off x="3312" y="2016"/>
              <a:ext cx="2160" cy="2211"/>
              <a:chOff x="1632" y="1248"/>
              <a:chExt cx="2160" cy="2211"/>
            </a:xfrm>
          </p:grpSpPr>
          <p:grpSp>
            <p:nvGrpSpPr>
              <p:cNvPr id="704517" name="Group 5"/>
              <p:cNvGrpSpPr>
                <a:grpSpLocks/>
              </p:cNvGrpSpPr>
              <p:nvPr/>
            </p:nvGrpSpPr>
            <p:grpSpPr bwMode="auto">
              <a:xfrm>
                <a:off x="1632" y="1248"/>
                <a:ext cx="433" cy="432"/>
                <a:chOff x="1776" y="1920"/>
                <a:chExt cx="433" cy="432"/>
              </a:xfrm>
            </p:grpSpPr>
            <p:sp>
              <p:nvSpPr>
                <p:cNvPr id="704518" name="Rectangle 6"/>
                <p:cNvSpPr>
                  <a:spLocks noChangeArrowheads="1"/>
                </p:cNvSpPr>
                <p:nvPr/>
              </p:nvSpPr>
              <p:spPr bwMode="auto">
                <a:xfrm>
                  <a:off x="1776" y="1920"/>
                  <a:ext cx="432" cy="4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  <p:sp>
              <p:nvSpPr>
                <p:cNvPr id="704519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1778" y="1967"/>
                  <a:ext cx="431" cy="34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id-ID" sz="1800"/>
                    <a:t>0</a:t>
                  </a:r>
                </a:p>
              </p:txBody>
            </p:sp>
          </p:grpSp>
          <p:grpSp>
            <p:nvGrpSpPr>
              <p:cNvPr id="704520" name="Group 8"/>
              <p:cNvGrpSpPr>
                <a:grpSpLocks/>
              </p:cNvGrpSpPr>
              <p:nvPr/>
            </p:nvGrpSpPr>
            <p:grpSpPr bwMode="auto">
              <a:xfrm>
                <a:off x="2064" y="1248"/>
                <a:ext cx="432" cy="432"/>
                <a:chOff x="1776" y="1920"/>
                <a:chExt cx="432" cy="432"/>
              </a:xfrm>
            </p:grpSpPr>
            <p:sp>
              <p:nvSpPr>
                <p:cNvPr id="704521" name="Rectangle 9"/>
                <p:cNvSpPr>
                  <a:spLocks noChangeArrowheads="1"/>
                </p:cNvSpPr>
                <p:nvPr/>
              </p:nvSpPr>
              <p:spPr bwMode="auto">
                <a:xfrm>
                  <a:off x="1776" y="1920"/>
                  <a:ext cx="432" cy="4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  <p:sp>
              <p:nvSpPr>
                <p:cNvPr id="704522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1777" y="1967"/>
                  <a:ext cx="431" cy="34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id-ID" sz="1800"/>
                    <a:t>8</a:t>
                  </a:r>
                </a:p>
              </p:txBody>
            </p:sp>
          </p:grpSp>
          <p:grpSp>
            <p:nvGrpSpPr>
              <p:cNvPr id="704523" name="Group 11"/>
              <p:cNvGrpSpPr>
                <a:grpSpLocks/>
              </p:cNvGrpSpPr>
              <p:nvPr/>
            </p:nvGrpSpPr>
            <p:grpSpPr bwMode="auto">
              <a:xfrm>
                <a:off x="2496" y="1248"/>
                <a:ext cx="432" cy="432"/>
                <a:chOff x="1776" y="1920"/>
                <a:chExt cx="432" cy="432"/>
              </a:xfrm>
            </p:grpSpPr>
            <p:sp>
              <p:nvSpPr>
                <p:cNvPr id="704524" name="Rectangle 12"/>
                <p:cNvSpPr>
                  <a:spLocks noChangeArrowheads="1"/>
                </p:cNvSpPr>
                <p:nvPr/>
              </p:nvSpPr>
              <p:spPr bwMode="auto">
                <a:xfrm>
                  <a:off x="1776" y="1920"/>
                  <a:ext cx="432" cy="4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  <p:sp>
              <p:nvSpPr>
                <p:cNvPr id="704525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1778" y="1967"/>
                  <a:ext cx="430" cy="34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id-ID" sz="1800"/>
                    <a:t>8</a:t>
                  </a:r>
                </a:p>
              </p:txBody>
            </p:sp>
          </p:grpSp>
          <p:grpSp>
            <p:nvGrpSpPr>
              <p:cNvPr id="704526" name="Group 14"/>
              <p:cNvGrpSpPr>
                <a:grpSpLocks/>
              </p:cNvGrpSpPr>
              <p:nvPr/>
            </p:nvGrpSpPr>
            <p:grpSpPr bwMode="auto">
              <a:xfrm>
                <a:off x="2928" y="1248"/>
                <a:ext cx="433" cy="432"/>
                <a:chOff x="1776" y="1920"/>
                <a:chExt cx="433" cy="432"/>
              </a:xfrm>
            </p:grpSpPr>
            <p:sp>
              <p:nvSpPr>
                <p:cNvPr id="704527" name="Rectangle 15"/>
                <p:cNvSpPr>
                  <a:spLocks noChangeArrowheads="1"/>
                </p:cNvSpPr>
                <p:nvPr/>
              </p:nvSpPr>
              <p:spPr bwMode="auto">
                <a:xfrm>
                  <a:off x="1776" y="1920"/>
                  <a:ext cx="432" cy="4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  <p:sp>
              <p:nvSpPr>
                <p:cNvPr id="704528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1776" y="1967"/>
                  <a:ext cx="433" cy="34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id-ID" sz="1800"/>
                    <a:t>7</a:t>
                  </a:r>
                </a:p>
              </p:txBody>
            </p:sp>
          </p:grpSp>
          <p:grpSp>
            <p:nvGrpSpPr>
              <p:cNvPr id="704529" name="Group 17"/>
              <p:cNvGrpSpPr>
                <a:grpSpLocks/>
              </p:cNvGrpSpPr>
              <p:nvPr/>
            </p:nvGrpSpPr>
            <p:grpSpPr bwMode="auto">
              <a:xfrm>
                <a:off x="3360" y="1248"/>
                <a:ext cx="432" cy="432"/>
                <a:chOff x="1776" y="1920"/>
                <a:chExt cx="432" cy="432"/>
              </a:xfrm>
            </p:grpSpPr>
            <p:sp>
              <p:nvSpPr>
                <p:cNvPr id="704530" name="Rectangle 18"/>
                <p:cNvSpPr>
                  <a:spLocks noChangeArrowheads="1"/>
                </p:cNvSpPr>
                <p:nvPr/>
              </p:nvSpPr>
              <p:spPr bwMode="auto">
                <a:xfrm>
                  <a:off x="1776" y="1920"/>
                  <a:ext cx="432" cy="4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  <p:sp>
              <p:nvSpPr>
                <p:cNvPr id="704531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1777" y="1967"/>
                  <a:ext cx="431" cy="34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id-ID" sz="1800"/>
                    <a:t>7</a:t>
                  </a:r>
                </a:p>
              </p:txBody>
            </p:sp>
          </p:grpSp>
          <p:grpSp>
            <p:nvGrpSpPr>
              <p:cNvPr id="704532" name="Group 20"/>
              <p:cNvGrpSpPr>
                <a:grpSpLocks/>
              </p:cNvGrpSpPr>
              <p:nvPr/>
            </p:nvGrpSpPr>
            <p:grpSpPr bwMode="auto">
              <a:xfrm>
                <a:off x="1632" y="1680"/>
                <a:ext cx="433" cy="482"/>
                <a:chOff x="1776" y="1920"/>
                <a:chExt cx="433" cy="482"/>
              </a:xfrm>
            </p:grpSpPr>
            <p:sp>
              <p:nvSpPr>
                <p:cNvPr id="704533" name="Rectangle 21"/>
                <p:cNvSpPr>
                  <a:spLocks noChangeArrowheads="1"/>
                </p:cNvSpPr>
                <p:nvPr/>
              </p:nvSpPr>
              <p:spPr bwMode="auto">
                <a:xfrm>
                  <a:off x="1776" y="1920"/>
                  <a:ext cx="432" cy="4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  <p:sp>
              <p:nvSpPr>
                <p:cNvPr id="704534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1778" y="1968"/>
                  <a:ext cx="431" cy="43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endParaRPr lang="id-ID" altLang="id-ID"/>
                </a:p>
              </p:txBody>
            </p:sp>
          </p:grpSp>
          <p:grpSp>
            <p:nvGrpSpPr>
              <p:cNvPr id="704535" name="Group 23"/>
              <p:cNvGrpSpPr>
                <a:grpSpLocks/>
              </p:cNvGrpSpPr>
              <p:nvPr/>
            </p:nvGrpSpPr>
            <p:grpSpPr bwMode="auto">
              <a:xfrm>
                <a:off x="2064" y="1680"/>
                <a:ext cx="432" cy="432"/>
                <a:chOff x="1776" y="1920"/>
                <a:chExt cx="432" cy="432"/>
              </a:xfrm>
            </p:grpSpPr>
            <p:sp>
              <p:nvSpPr>
                <p:cNvPr id="704536" name="Rectangle 24"/>
                <p:cNvSpPr>
                  <a:spLocks noChangeArrowheads="1"/>
                </p:cNvSpPr>
                <p:nvPr/>
              </p:nvSpPr>
              <p:spPr bwMode="auto">
                <a:xfrm>
                  <a:off x="1776" y="1920"/>
                  <a:ext cx="432" cy="4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  <p:sp>
              <p:nvSpPr>
                <p:cNvPr id="704537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1777" y="1968"/>
                  <a:ext cx="431" cy="34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id-ID" sz="1800"/>
                    <a:t>0</a:t>
                  </a:r>
                </a:p>
              </p:txBody>
            </p:sp>
          </p:grpSp>
          <p:grpSp>
            <p:nvGrpSpPr>
              <p:cNvPr id="704538" name="Group 26"/>
              <p:cNvGrpSpPr>
                <a:grpSpLocks/>
              </p:cNvGrpSpPr>
              <p:nvPr/>
            </p:nvGrpSpPr>
            <p:grpSpPr bwMode="auto">
              <a:xfrm>
                <a:off x="2496" y="1680"/>
                <a:ext cx="432" cy="432"/>
                <a:chOff x="1776" y="1920"/>
                <a:chExt cx="432" cy="432"/>
              </a:xfrm>
            </p:grpSpPr>
            <p:sp>
              <p:nvSpPr>
                <p:cNvPr id="704539" name="Rectangle 27"/>
                <p:cNvSpPr>
                  <a:spLocks noChangeArrowheads="1"/>
                </p:cNvSpPr>
                <p:nvPr/>
              </p:nvSpPr>
              <p:spPr bwMode="auto">
                <a:xfrm>
                  <a:off x="1776" y="1920"/>
                  <a:ext cx="432" cy="4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  <p:sp>
              <p:nvSpPr>
                <p:cNvPr id="704540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1778" y="1968"/>
                  <a:ext cx="430" cy="34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id-ID" sz="1800"/>
                    <a:t>2</a:t>
                  </a:r>
                </a:p>
              </p:txBody>
            </p:sp>
          </p:grpSp>
          <p:grpSp>
            <p:nvGrpSpPr>
              <p:cNvPr id="704541" name="Group 29"/>
              <p:cNvGrpSpPr>
                <a:grpSpLocks/>
              </p:cNvGrpSpPr>
              <p:nvPr/>
            </p:nvGrpSpPr>
            <p:grpSpPr bwMode="auto">
              <a:xfrm>
                <a:off x="2928" y="1680"/>
                <a:ext cx="433" cy="432"/>
                <a:chOff x="1776" y="1920"/>
                <a:chExt cx="433" cy="432"/>
              </a:xfrm>
            </p:grpSpPr>
            <p:sp>
              <p:nvSpPr>
                <p:cNvPr id="704542" name="Rectangle 30"/>
                <p:cNvSpPr>
                  <a:spLocks noChangeArrowheads="1"/>
                </p:cNvSpPr>
                <p:nvPr/>
              </p:nvSpPr>
              <p:spPr bwMode="auto">
                <a:xfrm>
                  <a:off x="1776" y="1920"/>
                  <a:ext cx="432" cy="4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  <p:sp>
              <p:nvSpPr>
                <p:cNvPr id="704543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1776" y="1968"/>
                  <a:ext cx="433" cy="34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id-ID" sz="1800"/>
                    <a:t>4</a:t>
                  </a:r>
                </a:p>
              </p:txBody>
            </p:sp>
          </p:grpSp>
          <p:grpSp>
            <p:nvGrpSpPr>
              <p:cNvPr id="704544" name="Group 32"/>
              <p:cNvGrpSpPr>
                <a:grpSpLocks/>
              </p:cNvGrpSpPr>
              <p:nvPr/>
            </p:nvGrpSpPr>
            <p:grpSpPr bwMode="auto">
              <a:xfrm>
                <a:off x="3360" y="1680"/>
                <a:ext cx="432" cy="432"/>
                <a:chOff x="1776" y="1920"/>
                <a:chExt cx="432" cy="432"/>
              </a:xfrm>
            </p:grpSpPr>
            <p:sp>
              <p:nvSpPr>
                <p:cNvPr id="704545" name="Rectangle 33"/>
                <p:cNvSpPr>
                  <a:spLocks noChangeArrowheads="1"/>
                </p:cNvSpPr>
                <p:nvPr/>
              </p:nvSpPr>
              <p:spPr bwMode="auto">
                <a:xfrm>
                  <a:off x="1776" y="1920"/>
                  <a:ext cx="432" cy="4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  <p:sp>
              <p:nvSpPr>
                <p:cNvPr id="704546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1777" y="1968"/>
                  <a:ext cx="431" cy="34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id-ID" sz="1800"/>
                    <a:t>4</a:t>
                  </a:r>
                </a:p>
              </p:txBody>
            </p:sp>
          </p:grpSp>
          <p:grpSp>
            <p:nvGrpSpPr>
              <p:cNvPr id="704547" name="Group 35"/>
              <p:cNvGrpSpPr>
                <a:grpSpLocks/>
              </p:cNvGrpSpPr>
              <p:nvPr/>
            </p:nvGrpSpPr>
            <p:grpSpPr bwMode="auto">
              <a:xfrm>
                <a:off x="1632" y="2112"/>
                <a:ext cx="433" cy="483"/>
                <a:chOff x="1776" y="1920"/>
                <a:chExt cx="433" cy="483"/>
              </a:xfrm>
            </p:grpSpPr>
            <p:sp>
              <p:nvSpPr>
                <p:cNvPr id="704548" name="Rectangle 36"/>
                <p:cNvSpPr>
                  <a:spLocks noChangeArrowheads="1"/>
                </p:cNvSpPr>
                <p:nvPr/>
              </p:nvSpPr>
              <p:spPr bwMode="auto">
                <a:xfrm>
                  <a:off x="1776" y="1920"/>
                  <a:ext cx="432" cy="4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  <p:sp>
              <p:nvSpPr>
                <p:cNvPr id="704549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1778" y="1968"/>
                  <a:ext cx="431" cy="43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endParaRPr lang="id-ID" altLang="id-ID"/>
                </a:p>
              </p:txBody>
            </p:sp>
          </p:grpSp>
          <p:grpSp>
            <p:nvGrpSpPr>
              <p:cNvPr id="704550" name="Group 38"/>
              <p:cNvGrpSpPr>
                <a:grpSpLocks/>
              </p:cNvGrpSpPr>
              <p:nvPr/>
            </p:nvGrpSpPr>
            <p:grpSpPr bwMode="auto">
              <a:xfrm>
                <a:off x="2064" y="2112"/>
                <a:ext cx="432" cy="483"/>
                <a:chOff x="1776" y="1920"/>
                <a:chExt cx="432" cy="483"/>
              </a:xfrm>
            </p:grpSpPr>
            <p:sp>
              <p:nvSpPr>
                <p:cNvPr id="704551" name="Rectangle 39"/>
                <p:cNvSpPr>
                  <a:spLocks noChangeArrowheads="1"/>
                </p:cNvSpPr>
                <p:nvPr/>
              </p:nvSpPr>
              <p:spPr bwMode="auto">
                <a:xfrm>
                  <a:off x="1776" y="1920"/>
                  <a:ext cx="432" cy="4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  <p:sp>
              <p:nvSpPr>
                <p:cNvPr id="704552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1777" y="1968"/>
                  <a:ext cx="431" cy="43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endParaRPr lang="id-ID" altLang="id-ID"/>
                </a:p>
              </p:txBody>
            </p:sp>
          </p:grpSp>
          <p:grpSp>
            <p:nvGrpSpPr>
              <p:cNvPr id="704553" name="Group 41"/>
              <p:cNvGrpSpPr>
                <a:grpSpLocks/>
              </p:cNvGrpSpPr>
              <p:nvPr/>
            </p:nvGrpSpPr>
            <p:grpSpPr bwMode="auto">
              <a:xfrm>
                <a:off x="2496" y="2112"/>
                <a:ext cx="432" cy="432"/>
                <a:chOff x="1776" y="1920"/>
                <a:chExt cx="432" cy="432"/>
              </a:xfrm>
            </p:grpSpPr>
            <p:sp>
              <p:nvSpPr>
                <p:cNvPr id="704554" name="Rectangle 42"/>
                <p:cNvSpPr>
                  <a:spLocks noChangeArrowheads="1"/>
                </p:cNvSpPr>
                <p:nvPr/>
              </p:nvSpPr>
              <p:spPr bwMode="auto">
                <a:xfrm>
                  <a:off x="1776" y="1920"/>
                  <a:ext cx="432" cy="4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  <p:sp>
              <p:nvSpPr>
                <p:cNvPr id="704555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1778" y="1968"/>
                  <a:ext cx="430" cy="3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id-ID" sz="1800"/>
                    <a:t>0</a:t>
                  </a:r>
                </a:p>
              </p:txBody>
            </p:sp>
          </p:grpSp>
          <p:grpSp>
            <p:nvGrpSpPr>
              <p:cNvPr id="704556" name="Group 44"/>
              <p:cNvGrpSpPr>
                <a:grpSpLocks/>
              </p:cNvGrpSpPr>
              <p:nvPr/>
            </p:nvGrpSpPr>
            <p:grpSpPr bwMode="auto">
              <a:xfrm>
                <a:off x="2928" y="2112"/>
                <a:ext cx="433" cy="432"/>
                <a:chOff x="1776" y="1920"/>
                <a:chExt cx="433" cy="432"/>
              </a:xfrm>
            </p:grpSpPr>
            <p:sp>
              <p:nvSpPr>
                <p:cNvPr id="704557" name="Rectangle 45"/>
                <p:cNvSpPr>
                  <a:spLocks noChangeArrowheads="1"/>
                </p:cNvSpPr>
                <p:nvPr/>
              </p:nvSpPr>
              <p:spPr bwMode="auto">
                <a:xfrm>
                  <a:off x="1776" y="1920"/>
                  <a:ext cx="432" cy="4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  <p:sp>
              <p:nvSpPr>
                <p:cNvPr id="704558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1776" y="1968"/>
                  <a:ext cx="433" cy="3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id-ID" sz="1800"/>
                    <a:t>3</a:t>
                  </a:r>
                </a:p>
              </p:txBody>
            </p:sp>
          </p:grpSp>
          <p:grpSp>
            <p:nvGrpSpPr>
              <p:cNvPr id="704559" name="Group 47"/>
              <p:cNvGrpSpPr>
                <a:grpSpLocks/>
              </p:cNvGrpSpPr>
              <p:nvPr/>
            </p:nvGrpSpPr>
            <p:grpSpPr bwMode="auto">
              <a:xfrm>
                <a:off x="3360" y="2112"/>
                <a:ext cx="432" cy="432"/>
                <a:chOff x="1776" y="1920"/>
                <a:chExt cx="432" cy="432"/>
              </a:xfrm>
            </p:grpSpPr>
            <p:sp>
              <p:nvSpPr>
                <p:cNvPr id="704560" name="Rectangle 48"/>
                <p:cNvSpPr>
                  <a:spLocks noChangeArrowheads="1"/>
                </p:cNvSpPr>
                <p:nvPr/>
              </p:nvSpPr>
              <p:spPr bwMode="auto">
                <a:xfrm>
                  <a:off x="1776" y="1920"/>
                  <a:ext cx="432" cy="4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  <p:sp>
              <p:nvSpPr>
                <p:cNvPr id="704561" name="Text Box 49"/>
                <p:cNvSpPr txBox="1">
                  <a:spLocks noChangeArrowheads="1"/>
                </p:cNvSpPr>
                <p:nvPr/>
              </p:nvSpPr>
              <p:spPr bwMode="auto">
                <a:xfrm>
                  <a:off x="1777" y="1968"/>
                  <a:ext cx="431" cy="3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id-ID" sz="1800"/>
                    <a:t>3</a:t>
                  </a:r>
                </a:p>
              </p:txBody>
            </p:sp>
          </p:grpSp>
          <p:grpSp>
            <p:nvGrpSpPr>
              <p:cNvPr id="704562" name="Group 50"/>
              <p:cNvGrpSpPr>
                <a:grpSpLocks/>
              </p:cNvGrpSpPr>
              <p:nvPr/>
            </p:nvGrpSpPr>
            <p:grpSpPr bwMode="auto">
              <a:xfrm>
                <a:off x="1632" y="2544"/>
                <a:ext cx="433" cy="482"/>
                <a:chOff x="1776" y="1920"/>
                <a:chExt cx="433" cy="482"/>
              </a:xfrm>
            </p:grpSpPr>
            <p:sp>
              <p:nvSpPr>
                <p:cNvPr id="704563" name="Rectangle 51"/>
                <p:cNvSpPr>
                  <a:spLocks noChangeArrowheads="1"/>
                </p:cNvSpPr>
                <p:nvPr/>
              </p:nvSpPr>
              <p:spPr bwMode="auto">
                <a:xfrm>
                  <a:off x="1776" y="1920"/>
                  <a:ext cx="432" cy="4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  <p:sp>
              <p:nvSpPr>
                <p:cNvPr id="704564" name="Text Box 52"/>
                <p:cNvSpPr txBox="1">
                  <a:spLocks noChangeArrowheads="1"/>
                </p:cNvSpPr>
                <p:nvPr/>
              </p:nvSpPr>
              <p:spPr bwMode="auto">
                <a:xfrm>
                  <a:off x="1778" y="1968"/>
                  <a:ext cx="431" cy="43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endParaRPr lang="id-ID" altLang="id-ID"/>
                </a:p>
              </p:txBody>
            </p:sp>
          </p:grpSp>
          <p:grpSp>
            <p:nvGrpSpPr>
              <p:cNvPr id="704565" name="Group 53"/>
              <p:cNvGrpSpPr>
                <a:grpSpLocks/>
              </p:cNvGrpSpPr>
              <p:nvPr/>
            </p:nvGrpSpPr>
            <p:grpSpPr bwMode="auto">
              <a:xfrm>
                <a:off x="2064" y="2544"/>
                <a:ext cx="432" cy="482"/>
                <a:chOff x="1776" y="1920"/>
                <a:chExt cx="432" cy="482"/>
              </a:xfrm>
            </p:grpSpPr>
            <p:sp>
              <p:nvSpPr>
                <p:cNvPr id="704566" name="Rectangle 54"/>
                <p:cNvSpPr>
                  <a:spLocks noChangeArrowheads="1"/>
                </p:cNvSpPr>
                <p:nvPr/>
              </p:nvSpPr>
              <p:spPr bwMode="auto">
                <a:xfrm>
                  <a:off x="1776" y="1920"/>
                  <a:ext cx="432" cy="4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  <p:sp>
              <p:nvSpPr>
                <p:cNvPr id="704567" name="Text Box 55"/>
                <p:cNvSpPr txBox="1">
                  <a:spLocks noChangeArrowheads="1"/>
                </p:cNvSpPr>
                <p:nvPr/>
              </p:nvSpPr>
              <p:spPr bwMode="auto">
                <a:xfrm>
                  <a:off x="1777" y="1968"/>
                  <a:ext cx="431" cy="43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endParaRPr lang="id-ID" altLang="id-ID"/>
                </a:p>
              </p:txBody>
            </p:sp>
          </p:grpSp>
          <p:grpSp>
            <p:nvGrpSpPr>
              <p:cNvPr id="704568" name="Group 56"/>
              <p:cNvGrpSpPr>
                <a:grpSpLocks/>
              </p:cNvGrpSpPr>
              <p:nvPr/>
            </p:nvGrpSpPr>
            <p:grpSpPr bwMode="auto">
              <a:xfrm>
                <a:off x="2496" y="2544"/>
                <a:ext cx="432" cy="482"/>
                <a:chOff x="1776" y="1920"/>
                <a:chExt cx="432" cy="482"/>
              </a:xfrm>
            </p:grpSpPr>
            <p:sp>
              <p:nvSpPr>
                <p:cNvPr id="704569" name="Rectangle 57"/>
                <p:cNvSpPr>
                  <a:spLocks noChangeArrowheads="1"/>
                </p:cNvSpPr>
                <p:nvPr/>
              </p:nvSpPr>
              <p:spPr bwMode="auto">
                <a:xfrm>
                  <a:off x="1776" y="1920"/>
                  <a:ext cx="432" cy="4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  <p:sp>
              <p:nvSpPr>
                <p:cNvPr id="704570" name="Text Box 58"/>
                <p:cNvSpPr txBox="1">
                  <a:spLocks noChangeArrowheads="1"/>
                </p:cNvSpPr>
                <p:nvPr/>
              </p:nvSpPr>
              <p:spPr bwMode="auto">
                <a:xfrm>
                  <a:off x="1778" y="1968"/>
                  <a:ext cx="430" cy="43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endParaRPr lang="id-ID" altLang="id-ID"/>
                </a:p>
              </p:txBody>
            </p:sp>
          </p:grpSp>
          <p:grpSp>
            <p:nvGrpSpPr>
              <p:cNvPr id="704571" name="Group 59"/>
              <p:cNvGrpSpPr>
                <a:grpSpLocks/>
              </p:cNvGrpSpPr>
              <p:nvPr/>
            </p:nvGrpSpPr>
            <p:grpSpPr bwMode="auto">
              <a:xfrm>
                <a:off x="2928" y="2544"/>
                <a:ext cx="433" cy="432"/>
                <a:chOff x="1776" y="1920"/>
                <a:chExt cx="433" cy="432"/>
              </a:xfrm>
            </p:grpSpPr>
            <p:sp>
              <p:nvSpPr>
                <p:cNvPr id="704572" name="Rectangle 60"/>
                <p:cNvSpPr>
                  <a:spLocks noChangeArrowheads="1"/>
                </p:cNvSpPr>
                <p:nvPr/>
              </p:nvSpPr>
              <p:spPr bwMode="auto">
                <a:xfrm>
                  <a:off x="1776" y="1920"/>
                  <a:ext cx="432" cy="4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  <p:sp>
              <p:nvSpPr>
                <p:cNvPr id="704573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1776" y="1968"/>
                  <a:ext cx="433" cy="34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id-ID" sz="1800"/>
                    <a:t>0</a:t>
                  </a:r>
                </a:p>
              </p:txBody>
            </p:sp>
          </p:grpSp>
          <p:grpSp>
            <p:nvGrpSpPr>
              <p:cNvPr id="704574" name="Group 62"/>
              <p:cNvGrpSpPr>
                <a:grpSpLocks/>
              </p:cNvGrpSpPr>
              <p:nvPr/>
            </p:nvGrpSpPr>
            <p:grpSpPr bwMode="auto">
              <a:xfrm>
                <a:off x="3360" y="2544"/>
                <a:ext cx="432" cy="432"/>
                <a:chOff x="1776" y="1920"/>
                <a:chExt cx="432" cy="432"/>
              </a:xfrm>
            </p:grpSpPr>
            <p:sp>
              <p:nvSpPr>
                <p:cNvPr id="704575" name="Rectangle 63"/>
                <p:cNvSpPr>
                  <a:spLocks noChangeArrowheads="1"/>
                </p:cNvSpPr>
                <p:nvPr/>
              </p:nvSpPr>
              <p:spPr bwMode="auto">
                <a:xfrm>
                  <a:off x="1776" y="1920"/>
                  <a:ext cx="432" cy="4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  <p:sp>
              <p:nvSpPr>
                <p:cNvPr id="704576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1777" y="1968"/>
                  <a:ext cx="431" cy="34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id-ID" sz="1800"/>
                    <a:t>1</a:t>
                  </a:r>
                </a:p>
              </p:txBody>
            </p:sp>
          </p:grpSp>
          <p:grpSp>
            <p:nvGrpSpPr>
              <p:cNvPr id="704577" name="Group 65"/>
              <p:cNvGrpSpPr>
                <a:grpSpLocks/>
              </p:cNvGrpSpPr>
              <p:nvPr/>
            </p:nvGrpSpPr>
            <p:grpSpPr bwMode="auto">
              <a:xfrm>
                <a:off x="1632" y="2976"/>
                <a:ext cx="433" cy="483"/>
                <a:chOff x="1776" y="1920"/>
                <a:chExt cx="433" cy="483"/>
              </a:xfrm>
            </p:grpSpPr>
            <p:sp>
              <p:nvSpPr>
                <p:cNvPr id="704578" name="Rectangle 66"/>
                <p:cNvSpPr>
                  <a:spLocks noChangeArrowheads="1"/>
                </p:cNvSpPr>
                <p:nvPr/>
              </p:nvSpPr>
              <p:spPr bwMode="auto">
                <a:xfrm>
                  <a:off x="1776" y="1920"/>
                  <a:ext cx="432" cy="4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  <p:sp>
              <p:nvSpPr>
                <p:cNvPr id="704579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1778" y="1969"/>
                  <a:ext cx="431" cy="43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endParaRPr lang="id-ID" altLang="id-ID"/>
                </a:p>
              </p:txBody>
            </p:sp>
          </p:grpSp>
          <p:grpSp>
            <p:nvGrpSpPr>
              <p:cNvPr id="704580" name="Group 68"/>
              <p:cNvGrpSpPr>
                <a:grpSpLocks/>
              </p:cNvGrpSpPr>
              <p:nvPr/>
            </p:nvGrpSpPr>
            <p:grpSpPr bwMode="auto">
              <a:xfrm>
                <a:off x="2064" y="2976"/>
                <a:ext cx="432" cy="483"/>
                <a:chOff x="1776" y="1920"/>
                <a:chExt cx="432" cy="483"/>
              </a:xfrm>
            </p:grpSpPr>
            <p:sp>
              <p:nvSpPr>
                <p:cNvPr id="704581" name="Rectangle 69"/>
                <p:cNvSpPr>
                  <a:spLocks noChangeArrowheads="1"/>
                </p:cNvSpPr>
                <p:nvPr/>
              </p:nvSpPr>
              <p:spPr bwMode="auto">
                <a:xfrm>
                  <a:off x="1776" y="1920"/>
                  <a:ext cx="432" cy="4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  <p:sp>
              <p:nvSpPr>
                <p:cNvPr id="704582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1777" y="1969"/>
                  <a:ext cx="431" cy="43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endParaRPr lang="id-ID" altLang="id-ID"/>
                </a:p>
              </p:txBody>
            </p:sp>
          </p:grpSp>
          <p:grpSp>
            <p:nvGrpSpPr>
              <p:cNvPr id="704583" name="Group 71"/>
              <p:cNvGrpSpPr>
                <a:grpSpLocks/>
              </p:cNvGrpSpPr>
              <p:nvPr/>
            </p:nvGrpSpPr>
            <p:grpSpPr bwMode="auto">
              <a:xfrm>
                <a:off x="2496" y="2976"/>
                <a:ext cx="432" cy="483"/>
                <a:chOff x="1776" y="1920"/>
                <a:chExt cx="432" cy="483"/>
              </a:xfrm>
            </p:grpSpPr>
            <p:sp>
              <p:nvSpPr>
                <p:cNvPr id="704584" name="Rectangle 72"/>
                <p:cNvSpPr>
                  <a:spLocks noChangeArrowheads="1"/>
                </p:cNvSpPr>
                <p:nvPr/>
              </p:nvSpPr>
              <p:spPr bwMode="auto">
                <a:xfrm>
                  <a:off x="1776" y="1920"/>
                  <a:ext cx="432" cy="4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  <p:sp>
              <p:nvSpPr>
                <p:cNvPr id="704585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1778" y="1969"/>
                  <a:ext cx="430" cy="43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endParaRPr lang="id-ID" altLang="id-ID"/>
                </a:p>
              </p:txBody>
            </p:sp>
          </p:grpSp>
          <p:grpSp>
            <p:nvGrpSpPr>
              <p:cNvPr id="704586" name="Group 74"/>
              <p:cNvGrpSpPr>
                <a:grpSpLocks/>
              </p:cNvGrpSpPr>
              <p:nvPr/>
            </p:nvGrpSpPr>
            <p:grpSpPr bwMode="auto">
              <a:xfrm>
                <a:off x="2928" y="2976"/>
                <a:ext cx="433" cy="483"/>
                <a:chOff x="1776" y="1920"/>
                <a:chExt cx="433" cy="483"/>
              </a:xfrm>
            </p:grpSpPr>
            <p:sp>
              <p:nvSpPr>
                <p:cNvPr id="704587" name="Rectangle 75"/>
                <p:cNvSpPr>
                  <a:spLocks noChangeArrowheads="1"/>
                </p:cNvSpPr>
                <p:nvPr/>
              </p:nvSpPr>
              <p:spPr bwMode="auto">
                <a:xfrm>
                  <a:off x="1776" y="1920"/>
                  <a:ext cx="432" cy="4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  <p:sp>
              <p:nvSpPr>
                <p:cNvPr id="704588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1776" y="1969"/>
                  <a:ext cx="433" cy="43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endParaRPr lang="id-ID" altLang="id-ID"/>
                </a:p>
              </p:txBody>
            </p:sp>
          </p:grpSp>
          <p:grpSp>
            <p:nvGrpSpPr>
              <p:cNvPr id="704589" name="Group 77"/>
              <p:cNvGrpSpPr>
                <a:grpSpLocks/>
              </p:cNvGrpSpPr>
              <p:nvPr/>
            </p:nvGrpSpPr>
            <p:grpSpPr bwMode="auto">
              <a:xfrm>
                <a:off x="3360" y="2976"/>
                <a:ext cx="432" cy="432"/>
                <a:chOff x="1776" y="1920"/>
                <a:chExt cx="432" cy="432"/>
              </a:xfrm>
            </p:grpSpPr>
            <p:sp>
              <p:nvSpPr>
                <p:cNvPr id="704590" name="Rectangle 78"/>
                <p:cNvSpPr>
                  <a:spLocks noChangeArrowheads="1"/>
                </p:cNvSpPr>
                <p:nvPr/>
              </p:nvSpPr>
              <p:spPr bwMode="auto">
                <a:xfrm>
                  <a:off x="1776" y="1920"/>
                  <a:ext cx="432" cy="4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  <p:sp>
              <p:nvSpPr>
                <p:cNvPr id="704591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1777" y="1969"/>
                  <a:ext cx="431" cy="34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id-ID" sz="1800"/>
                    <a:t>0</a:t>
                  </a:r>
                </a:p>
              </p:txBody>
            </p:sp>
          </p:grpSp>
        </p:grpSp>
        <p:pic>
          <p:nvPicPr>
            <p:cNvPr id="704592" name="Picture 80" descr="Edna Krabappel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0" y="1360"/>
              <a:ext cx="280" cy="6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04593" name="Picture 8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0" y="1592"/>
              <a:ext cx="171" cy="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04594" name="Picture 82" descr="C:\Documents and Settings\eamonn\Desktop\bios_family_marge.gi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6" y="1247"/>
              <a:ext cx="236" cy="7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04595" name="Picture 83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43" y="1425"/>
              <a:ext cx="320" cy="5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04596" name="Picture 84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0" y="1440"/>
              <a:ext cx="411" cy="5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04597" name="Picture 85" descr="Edna Krabappel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0" y="1968"/>
              <a:ext cx="280" cy="6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04598" name="Picture 86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72" y="2496"/>
              <a:ext cx="171" cy="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04599" name="Picture 87" descr="C:\Documents and Settings\eamonn\Desktop\bios_family_marge.gi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4" y="2736"/>
              <a:ext cx="236" cy="7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04600" name="Picture 88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6" y="3696"/>
              <a:ext cx="294" cy="5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04601" name="Picture 89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4" y="3264"/>
              <a:ext cx="258" cy="5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704602" name="Group 90"/>
          <p:cNvGrpSpPr>
            <a:grpSpLocks/>
          </p:cNvGrpSpPr>
          <p:nvPr/>
        </p:nvGrpSpPr>
        <p:grpSpPr bwMode="auto">
          <a:xfrm>
            <a:off x="3505200" y="2209800"/>
            <a:ext cx="1919288" cy="2332038"/>
            <a:chOff x="2576" y="1776"/>
            <a:chExt cx="1209" cy="1469"/>
          </a:xfrm>
        </p:grpSpPr>
        <p:grpSp>
          <p:nvGrpSpPr>
            <p:cNvPr id="704603" name="Group 91"/>
            <p:cNvGrpSpPr>
              <a:grpSpLocks/>
            </p:cNvGrpSpPr>
            <p:nvPr/>
          </p:nvGrpSpPr>
          <p:grpSpPr bwMode="auto">
            <a:xfrm>
              <a:off x="2926" y="2286"/>
              <a:ext cx="287" cy="286"/>
              <a:chOff x="1776" y="1920"/>
              <a:chExt cx="433" cy="432"/>
            </a:xfrm>
          </p:grpSpPr>
          <p:sp>
            <p:nvSpPr>
              <p:cNvPr id="704604" name="Rectangle 92"/>
              <p:cNvSpPr>
                <a:spLocks noChangeArrowheads="1"/>
              </p:cNvSpPr>
              <p:nvPr/>
            </p:nvSpPr>
            <p:spPr bwMode="auto">
              <a:xfrm>
                <a:off x="1776" y="1920"/>
                <a:ext cx="432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704605" name="Text Box 93"/>
              <p:cNvSpPr txBox="1">
                <a:spLocks noChangeArrowheads="1"/>
              </p:cNvSpPr>
              <p:nvPr/>
            </p:nvSpPr>
            <p:spPr bwMode="auto">
              <a:xfrm>
                <a:off x="1778" y="1967"/>
                <a:ext cx="431" cy="3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id-ID" sz="1800"/>
                  <a:t>0</a:t>
                </a:r>
              </a:p>
            </p:txBody>
          </p:sp>
        </p:grpSp>
        <p:grpSp>
          <p:nvGrpSpPr>
            <p:cNvPr id="704606" name="Group 94"/>
            <p:cNvGrpSpPr>
              <a:grpSpLocks/>
            </p:cNvGrpSpPr>
            <p:nvPr/>
          </p:nvGrpSpPr>
          <p:grpSpPr bwMode="auto">
            <a:xfrm>
              <a:off x="3212" y="2286"/>
              <a:ext cx="287" cy="286"/>
              <a:chOff x="1776" y="1920"/>
              <a:chExt cx="432" cy="432"/>
            </a:xfrm>
          </p:grpSpPr>
          <p:sp>
            <p:nvSpPr>
              <p:cNvPr id="704607" name="Rectangle 95"/>
              <p:cNvSpPr>
                <a:spLocks noChangeArrowheads="1"/>
              </p:cNvSpPr>
              <p:nvPr/>
            </p:nvSpPr>
            <p:spPr bwMode="auto">
              <a:xfrm>
                <a:off x="1776" y="1920"/>
                <a:ext cx="432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704608" name="Text Box 96"/>
              <p:cNvSpPr txBox="1">
                <a:spLocks noChangeArrowheads="1"/>
              </p:cNvSpPr>
              <p:nvPr/>
            </p:nvSpPr>
            <p:spPr bwMode="auto">
              <a:xfrm>
                <a:off x="1777" y="1967"/>
                <a:ext cx="431" cy="3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id-ID" sz="1800"/>
                  <a:t>8</a:t>
                </a:r>
              </a:p>
            </p:txBody>
          </p:sp>
        </p:grpSp>
        <p:grpSp>
          <p:nvGrpSpPr>
            <p:cNvPr id="704609" name="Group 97"/>
            <p:cNvGrpSpPr>
              <a:grpSpLocks/>
            </p:cNvGrpSpPr>
            <p:nvPr/>
          </p:nvGrpSpPr>
          <p:grpSpPr bwMode="auto">
            <a:xfrm>
              <a:off x="3499" y="2286"/>
              <a:ext cx="286" cy="286"/>
              <a:chOff x="1776" y="1920"/>
              <a:chExt cx="432" cy="432"/>
            </a:xfrm>
          </p:grpSpPr>
          <p:sp>
            <p:nvSpPr>
              <p:cNvPr id="704610" name="Rectangle 98"/>
              <p:cNvSpPr>
                <a:spLocks noChangeArrowheads="1"/>
              </p:cNvSpPr>
              <p:nvPr/>
            </p:nvSpPr>
            <p:spPr bwMode="auto">
              <a:xfrm>
                <a:off x="1776" y="1920"/>
                <a:ext cx="432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704611" name="Text Box 99"/>
              <p:cNvSpPr txBox="1">
                <a:spLocks noChangeArrowheads="1"/>
              </p:cNvSpPr>
              <p:nvPr/>
            </p:nvSpPr>
            <p:spPr bwMode="auto">
              <a:xfrm>
                <a:off x="1778" y="1967"/>
                <a:ext cx="430" cy="3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id-ID" sz="1800"/>
                  <a:t>8</a:t>
                </a:r>
              </a:p>
            </p:txBody>
          </p:sp>
        </p:grpSp>
        <p:grpSp>
          <p:nvGrpSpPr>
            <p:cNvPr id="704612" name="Group 100"/>
            <p:cNvGrpSpPr>
              <a:grpSpLocks/>
            </p:cNvGrpSpPr>
            <p:nvPr/>
          </p:nvGrpSpPr>
          <p:grpSpPr bwMode="auto">
            <a:xfrm>
              <a:off x="2926" y="2572"/>
              <a:ext cx="287" cy="320"/>
              <a:chOff x="1776" y="1920"/>
              <a:chExt cx="433" cy="482"/>
            </a:xfrm>
          </p:grpSpPr>
          <p:sp>
            <p:nvSpPr>
              <p:cNvPr id="704613" name="Rectangle 101"/>
              <p:cNvSpPr>
                <a:spLocks noChangeArrowheads="1"/>
              </p:cNvSpPr>
              <p:nvPr/>
            </p:nvSpPr>
            <p:spPr bwMode="auto">
              <a:xfrm>
                <a:off x="1776" y="1920"/>
                <a:ext cx="432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704614" name="Text Box 102"/>
              <p:cNvSpPr txBox="1">
                <a:spLocks noChangeArrowheads="1"/>
              </p:cNvSpPr>
              <p:nvPr/>
            </p:nvSpPr>
            <p:spPr bwMode="auto">
              <a:xfrm>
                <a:off x="1778" y="1968"/>
                <a:ext cx="431" cy="4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endParaRPr lang="id-ID" altLang="id-ID"/>
              </a:p>
            </p:txBody>
          </p:sp>
        </p:grpSp>
        <p:grpSp>
          <p:nvGrpSpPr>
            <p:cNvPr id="704615" name="Group 103"/>
            <p:cNvGrpSpPr>
              <a:grpSpLocks/>
            </p:cNvGrpSpPr>
            <p:nvPr/>
          </p:nvGrpSpPr>
          <p:grpSpPr bwMode="auto">
            <a:xfrm>
              <a:off x="3212" y="2572"/>
              <a:ext cx="287" cy="287"/>
              <a:chOff x="1776" y="1920"/>
              <a:chExt cx="432" cy="432"/>
            </a:xfrm>
          </p:grpSpPr>
          <p:sp>
            <p:nvSpPr>
              <p:cNvPr id="704616" name="Rectangle 104"/>
              <p:cNvSpPr>
                <a:spLocks noChangeArrowheads="1"/>
              </p:cNvSpPr>
              <p:nvPr/>
            </p:nvSpPr>
            <p:spPr bwMode="auto">
              <a:xfrm>
                <a:off x="1776" y="1920"/>
                <a:ext cx="432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704617" name="Text Box 105"/>
              <p:cNvSpPr txBox="1">
                <a:spLocks noChangeArrowheads="1"/>
              </p:cNvSpPr>
              <p:nvPr/>
            </p:nvSpPr>
            <p:spPr bwMode="auto">
              <a:xfrm>
                <a:off x="1777" y="1968"/>
                <a:ext cx="431" cy="3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id-ID" sz="1800"/>
                  <a:t>0</a:t>
                </a:r>
              </a:p>
            </p:txBody>
          </p:sp>
        </p:grpSp>
        <p:grpSp>
          <p:nvGrpSpPr>
            <p:cNvPr id="704618" name="Group 106"/>
            <p:cNvGrpSpPr>
              <a:grpSpLocks/>
            </p:cNvGrpSpPr>
            <p:nvPr/>
          </p:nvGrpSpPr>
          <p:grpSpPr bwMode="auto">
            <a:xfrm>
              <a:off x="3499" y="2572"/>
              <a:ext cx="286" cy="287"/>
              <a:chOff x="1776" y="1920"/>
              <a:chExt cx="432" cy="432"/>
            </a:xfrm>
          </p:grpSpPr>
          <p:sp>
            <p:nvSpPr>
              <p:cNvPr id="704619" name="Rectangle 107"/>
              <p:cNvSpPr>
                <a:spLocks noChangeArrowheads="1"/>
              </p:cNvSpPr>
              <p:nvPr/>
            </p:nvSpPr>
            <p:spPr bwMode="auto">
              <a:xfrm>
                <a:off x="1776" y="1920"/>
                <a:ext cx="432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704620" name="Text Box 108"/>
              <p:cNvSpPr txBox="1">
                <a:spLocks noChangeArrowheads="1"/>
              </p:cNvSpPr>
              <p:nvPr/>
            </p:nvSpPr>
            <p:spPr bwMode="auto">
              <a:xfrm>
                <a:off x="1778" y="1968"/>
                <a:ext cx="430" cy="3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id-ID" sz="1800"/>
                  <a:t>2</a:t>
                </a:r>
              </a:p>
            </p:txBody>
          </p:sp>
        </p:grpSp>
        <p:grpSp>
          <p:nvGrpSpPr>
            <p:cNvPr id="704621" name="Group 109"/>
            <p:cNvGrpSpPr>
              <a:grpSpLocks/>
            </p:cNvGrpSpPr>
            <p:nvPr/>
          </p:nvGrpSpPr>
          <p:grpSpPr bwMode="auto">
            <a:xfrm>
              <a:off x="2926" y="2859"/>
              <a:ext cx="287" cy="320"/>
              <a:chOff x="1776" y="1920"/>
              <a:chExt cx="433" cy="483"/>
            </a:xfrm>
          </p:grpSpPr>
          <p:sp>
            <p:nvSpPr>
              <p:cNvPr id="704622" name="Rectangle 110"/>
              <p:cNvSpPr>
                <a:spLocks noChangeArrowheads="1"/>
              </p:cNvSpPr>
              <p:nvPr/>
            </p:nvSpPr>
            <p:spPr bwMode="auto">
              <a:xfrm>
                <a:off x="1776" y="1920"/>
                <a:ext cx="432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704623" name="Text Box 111"/>
              <p:cNvSpPr txBox="1">
                <a:spLocks noChangeArrowheads="1"/>
              </p:cNvSpPr>
              <p:nvPr/>
            </p:nvSpPr>
            <p:spPr bwMode="auto">
              <a:xfrm>
                <a:off x="1778" y="1968"/>
                <a:ext cx="431" cy="4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endParaRPr lang="id-ID" altLang="id-ID"/>
              </a:p>
            </p:txBody>
          </p:sp>
        </p:grpSp>
        <p:grpSp>
          <p:nvGrpSpPr>
            <p:cNvPr id="704624" name="Group 112"/>
            <p:cNvGrpSpPr>
              <a:grpSpLocks/>
            </p:cNvGrpSpPr>
            <p:nvPr/>
          </p:nvGrpSpPr>
          <p:grpSpPr bwMode="auto">
            <a:xfrm>
              <a:off x="3212" y="2859"/>
              <a:ext cx="287" cy="320"/>
              <a:chOff x="1776" y="1920"/>
              <a:chExt cx="432" cy="483"/>
            </a:xfrm>
          </p:grpSpPr>
          <p:sp>
            <p:nvSpPr>
              <p:cNvPr id="704625" name="Rectangle 113"/>
              <p:cNvSpPr>
                <a:spLocks noChangeArrowheads="1"/>
              </p:cNvSpPr>
              <p:nvPr/>
            </p:nvSpPr>
            <p:spPr bwMode="auto">
              <a:xfrm>
                <a:off x="1776" y="1920"/>
                <a:ext cx="432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704626" name="Text Box 114"/>
              <p:cNvSpPr txBox="1">
                <a:spLocks noChangeArrowheads="1"/>
              </p:cNvSpPr>
              <p:nvPr/>
            </p:nvSpPr>
            <p:spPr bwMode="auto">
              <a:xfrm>
                <a:off x="1777" y="1968"/>
                <a:ext cx="431" cy="4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endParaRPr lang="id-ID" altLang="id-ID"/>
              </a:p>
            </p:txBody>
          </p:sp>
        </p:grpSp>
        <p:grpSp>
          <p:nvGrpSpPr>
            <p:cNvPr id="704627" name="Group 115"/>
            <p:cNvGrpSpPr>
              <a:grpSpLocks/>
            </p:cNvGrpSpPr>
            <p:nvPr/>
          </p:nvGrpSpPr>
          <p:grpSpPr bwMode="auto">
            <a:xfrm>
              <a:off x="3499" y="2859"/>
              <a:ext cx="286" cy="286"/>
              <a:chOff x="1776" y="1920"/>
              <a:chExt cx="432" cy="432"/>
            </a:xfrm>
          </p:grpSpPr>
          <p:sp>
            <p:nvSpPr>
              <p:cNvPr id="704628" name="Rectangle 116"/>
              <p:cNvSpPr>
                <a:spLocks noChangeArrowheads="1"/>
              </p:cNvSpPr>
              <p:nvPr/>
            </p:nvSpPr>
            <p:spPr bwMode="auto">
              <a:xfrm>
                <a:off x="1776" y="1920"/>
                <a:ext cx="432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704629" name="Text Box 117"/>
              <p:cNvSpPr txBox="1">
                <a:spLocks noChangeArrowheads="1"/>
              </p:cNvSpPr>
              <p:nvPr/>
            </p:nvSpPr>
            <p:spPr bwMode="auto">
              <a:xfrm>
                <a:off x="1778" y="1968"/>
                <a:ext cx="430" cy="3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id-ID" sz="1800"/>
                  <a:t>0</a:t>
                </a:r>
              </a:p>
            </p:txBody>
          </p:sp>
        </p:grpSp>
        <p:pic>
          <p:nvPicPr>
            <p:cNvPr id="704630" name="Picture 118" descr="Edna Krabappel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8" y="1851"/>
              <a:ext cx="185" cy="4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04631" name="Picture 119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6" y="2005"/>
              <a:ext cx="113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04632" name="Picture 120" descr="C:\Documents and Settings\eamonn\Desktop\bios_family_marge.gi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9" y="1776"/>
              <a:ext cx="156" cy="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04633" name="Picture 121" descr="Edna Krabappel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9" y="2254"/>
              <a:ext cx="186" cy="4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04634" name="Picture 12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67" y="2604"/>
              <a:ext cx="113" cy="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04635" name="Picture 123" descr="C:\Documents and Settings\eamonn\Desktop\bios_family_marge.gi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6" y="2763"/>
              <a:ext cx="156" cy="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04636" name="Group 124"/>
          <p:cNvGrpSpPr>
            <a:grpSpLocks/>
          </p:cNvGrpSpPr>
          <p:nvPr/>
        </p:nvGrpSpPr>
        <p:grpSpPr bwMode="auto">
          <a:xfrm>
            <a:off x="6931025" y="2181225"/>
            <a:ext cx="455613" cy="454025"/>
            <a:chOff x="1776" y="1920"/>
            <a:chExt cx="433" cy="432"/>
          </a:xfrm>
        </p:grpSpPr>
        <p:sp>
          <p:nvSpPr>
            <p:cNvPr id="704637" name="Rectangle 125"/>
            <p:cNvSpPr>
              <a:spLocks noChangeArrowheads="1"/>
            </p:cNvSpPr>
            <p:nvPr/>
          </p:nvSpPr>
          <p:spPr bwMode="auto">
            <a:xfrm>
              <a:off x="1776" y="1920"/>
              <a:ext cx="432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704638" name="Text Box 126"/>
            <p:cNvSpPr txBox="1">
              <a:spLocks noChangeArrowheads="1"/>
            </p:cNvSpPr>
            <p:nvPr/>
          </p:nvSpPr>
          <p:spPr bwMode="auto">
            <a:xfrm>
              <a:off x="1778" y="1967"/>
              <a:ext cx="431" cy="3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id-ID" sz="1800"/>
                <a:t>0</a:t>
              </a:r>
            </a:p>
          </p:txBody>
        </p:sp>
      </p:grpSp>
      <p:grpSp>
        <p:nvGrpSpPr>
          <p:cNvPr id="704639" name="Group 127"/>
          <p:cNvGrpSpPr>
            <a:grpSpLocks/>
          </p:cNvGrpSpPr>
          <p:nvPr/>
        </p:nvGrpSpPr>
        <p:grpSpPr bwMode="auto">
          <a:xfrm>
            <a:off x="7385050" y="2181225"/>
            <a:ext cx="455613" cy="454025"/>
            <a:chOff x="1776" y="1920"/>
            <a:chExt cx="432" cy="432"/>
          </a:xfrm>
        </p:grpSpPr>
        <p:sp>
          <p:nvSpPr>
            <p:cNvPr id="704640" name="Rectangle 128"/>
            <p:cNvSpPr>
              <a:spLocks noChangeArrowheads="1"/>
            </p:cNvSpPr>
            <p:nvPr/>
          </p:nvSpPr>
          <p:spPr bwMode="auto">
            <a:xfrm>
              <a:off x="1776" y="1920"/>
              <a:ext cx="432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704641" name="Text Box 129"/>
            <p:cNvSpPr txBox="1">
              <a:spLocks noChangeArrowheads="1"/>
            </p:cNvSpPr>
            <p:nvPr/>
          </p:nvSpPr>
          <p:spPr bwMode="auto">
            <a:xfrm>
              <a:off x="1777" y="1967"/>
              <a:ext cx="431" cy="3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id-ID" sz="1800"/>
                <a:t>8</a:t>
              </a:r>
            </a:p>
          </p:txBody>
        </p:sp>
      </p:grpSp>
      <p:grpSp>
        <p:nvGrpSpPr>
          <p:cNvPr id="704642" name="Group 130"/>
          <p:cNvGrpSpPr>
            <a:grpSpLocks/>
          </p:cNvGrpSpPr>
          <p:nvPr/>
        </p:nvGrpSpPr>
        <p:grpSpPr bwMode="auto">
          <a:xfrm>
            <a:off x="7840663" y="2181225"/>
            <a:ext cx="454025" cy="454025"/>
            <a:chOff x="1776" y="1920"/>
            <a:chExt cx="432" cy="432"/>
          </a:xfrm>
        </p:grpSpPr>
        <p:sp>
          <p:nvSpPr>
            <p:cNvPr id="704643" name="Rectangle 131"/>
            <p:cNvSpPr>
              <a:spLocks noChangeArrowheads="1"/>
            </p:cNvSpPr>
            <p:nvPr/>
          </p:nvSpPr>
          <p:spPr bwMode="auto">
            <a:xfrm>
              <a:off x="1776" y="1920"/>
              <a:ext cx="432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704644" name="Text Box 132"/>
            <p:cNvSpPr txBox="1">
              <a:spLocks noChangeArrowheads="1"/>
            </p:cNvSpPr>
            <p:nvPr/>
          </p:nvSpPr>
          <p:spPr bwMode="auto">
            <a:xfrm>
              <a:off x="1778" y="1967"/>
              <a:ext cx="430" cy="3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id-ID" sz="1800"/>
                <a:t>8</a:t>
              </a:r>
            </a:p>
          </p:txBody>
        </p:sp>
      </p:grpSp>
      <p:grpSp>
        <p:nvGrpSpPr>
          <p:cNvPr id="704645" name="Group 133"/>
          <p:cNvGrpSpPr>
            <a:grpSpLocks/>
          </p:cNvGrpSpPr>
          <p:nvPr/>
        </p:nvGrpSpPr>
        <p:grpSpPr bwMode="auto">
          <a:xfrm>
            <a:off x="8294688" y="2181225"/>
            <a:ext cx="455612" cy="454025"/>
            <a:chOff x="1776" y="1920"/>
            <a:chExt cx="433" cy="432"/>
          </a:xfrm>
        </p:grpSpPr>
        <p:sp>
          <p:nvSpPr>
            <p:cNvPr id="704646" name="Rectangle 134"/>
            <p:cNvSpPr>
              <a:spLocks noChangeArrowheads="1"/>
            </p:cNvSpPr>
            <p:nvPr/>
          </p:nvSpPr>
          <p:spPr bwMode="auto">
            <a:xfrm>
              <a:off x="1776" y="1920"/>
              <a:ext cx="432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704647" name="Text Box 135"/>
            <p:cNvSpPr txBox="1">
              <a:spLocks noChangeArrowheads="1"/>
            </p:cNvSpPr>
            <p:nvPr/>
          </p:nvSpPr>
          <p:spPr bwMode="auto">
            <a:xfrm>
              <a:off x="1776" y="1967"/>
              <a:ext cx="433" cy="3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id-ID" sz="1800" b="1"/>
                <a:t>?</a:t>
              </a:r>
            </a:p>
          </p:txBody>
        </p:sp>
      </p:grpSp>
      <p:grpSp>
        <p:nvGrpSpPr>
          <p:cNvPr id="704648" name="Group 136"/>
          <p:cNvGrpSpPr>
            <a:grpSpLocks/>
          </p:cNvGrpSpPr>
          <p:nvPr/>
        </p:nvGrpSpPr>
        <p:grpSpPr bwMode="auto">
          <a:xfrm>
            <a:off x="6931025" y="2635250"/>
            <a:ext cx="455613" cy="508000"/>
            <a:chOff x="1776" y="1920"/>
            <a:chExt cx="433" cy="482"/>
          </a:xfrm>
        </p:grpSpPr>
        <p:sp>
          <p:nvSpPr>
            <p:cNvPr id="704649" name="Rectangle 137"/>
            <p:cNvSpPr>
              <a:spLocks noChangeArrowheads="1"/>
            </p:cNvSpPr>
            <p:nvPr/>
          </p:nvSpPr>
          <p:spPr bwMode="auto">
            <a:xfrm>
              <a:off x="1776" y="1920"/>
              <a:ext cx="432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704650" name="Text Box 138"/>
            <p:cNvSpPr txBox="1">
              <a:spLocks noChangeArrowheads="1"/>
            </p:cNvSpPr>
            <p:nvPr/>
          </p:nvSpPr>
          <p:spPr bwMode="auto">
            <a:xfrm>
              <a:off x="1778" y="1968"/>
              <a:ext cx="431" cy="4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id-ID" altLang="id-ID"/>
            </a:p>
          </p:txBody>
        </p:sp>
      </p:grpSp>
      <p:grpSp>
        <p:nvGrpSpPr>
          <p:cNvPr id="704651" name="Group 139"/>
          <p:cNvGrpSpPr>
            <a:grpSpLocks/>
          </p:cNvGrpSpPr>
          <p:nvPr/>
        </p:nvGrpSpPr>
        <p:grpSpPr bwMode="auto">
          <a:xfrm>
            <a:off x="7385050" y="2635250"/>
            <a:ext cx="455613" cy="455613"/>
            <a:chOff x="1776" y="1920"/>
            <a:chExt cx="432" cy="432"/>
          </a:xfrm>
        </p:grpSpPr>
        <p:sp>
          <p:nvSpPr>
            <p:cNvPr id="704652" name="Rectangle 140"/>
            <p:cNvSpPr>
              <a:spLocks noChangeArrowheads="1"/>
            </p:cNvSpPr>
            <p:nvPr/>
          </p:nvSpPr>
          <p:spPr bwMode="auto">
            <a:xfrm>
              <a:off x="1776" y="1920"/>
              <a:ext cx="432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704653" name="Text Box 141"/>
            <p:cNvSpPr txBox="1">
              <a:spLocks noChangeArrowheads="1"/>
            </p:cNvSpPr>
            <p:nvPr/>
          </p:nvSpPr>
          <p:spPr bwMode="auto">
            <a:xfrm>
              <a:off x="1777" y="1968"/>
              <a:ext cx="431" cy="3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id-ID" sz="1800"/>
                <a:t>0</a:t>
              </a:r>
            </a:p>
          </p:txBody>
        </p:sp>
      </p:grpSp>
      <p:grpSp>
        <p:nvGrpSpPr>
          <p:cNvPr id="704654" name="Group 142"/>
          <p:cNvGrpSpPr>
            <a:grpSpLocks/>
          </p:cNvGrpSpPr>
          <p:nvPr/>
        </p:nvGrpSpPr>
        <p:grpSpPr bwMode="auto">
          <a:xfrm>
            <a:off x="7840663" y="2635250"/>
            <a:ext cx="454025" cy="455613"/>
            <a:chOff x="1776" y="1920"/>
            <a:chExt cx="432" cy="432"/>
          </a:xfrm>
        </p:grpSpPr>
        <p:sp>
          <p:nvSpPr>
            <p:cNvPr id="704655" name="Rectangle 143"/>
            <p:cNvSpPr>
              <a:spLocks noChangeArrowheads="1"/>
            </p:cNvSpPr>
            <p:nvPr/>
          </p:nvSpPr>
          <p:spPr bwMode="auto">
            <a:xfrm>
              <a:off x="1776" y="1920"/>
              <a:ext cx="432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704656" name="Text Box 144"/>
            <p:cNvSpPr txBox="1">
              <a:spLocks noChangeArrowheads="1"/>
            </p:cNvSpPr>
            <p:nvPr/>
          </p:nvSpPr>
          <p:spPr bwMode="auto">
            <a:xfrm>
              <a:off x="1778" y="1968"/>
              <a:ext cx="430" cy="3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id-ID" sz="1800"/>
                <a:t>2</a:t>
              </a:r>
            </a:p>
          </p:txBody>
        </p:sp>
      </p:grpSp>
      <p:grpSp>
        <p:nvGrpSpPr>
          <p:cNvPr id="704657" name="Group 145"/>
          <p:cNvGrpSpPr>
            <a:grpSpLocks/>
          </p:cNvGrpSpPr>
          <p:nvPr/>
        </p:nvGrpSpPr>
        <p:grpSpPr bwMode="auto">
          <a:xfrm>
            <a:off x="8294688" y="2635250"/>
            <a:ext cx="455612" cy="455613"/>
            <a:chOff x="1776" y="1920"/>
            <a:chExt cx="433" cy="432"/>
          </a:xfrm>
        </p:grpSpPr>
        <p:sp>
          <p:nvSpPr>
            <p:cNvPr id="704658" name="Rectangle 146"/>
            <p:cNvSpPr>
              <a:spLocks noChangeArrowheads="1"/>
            </p:cNvSpPr>
            <p:nvPr/>
          </p:nvSpPr>
          <p:spPr bwMode="auto">
            <a:xfrm>
              <a:off x="1776" y="1920"/>
              <a:ext cx="432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704659" name="Text Box 147"/>
            <p:cNvSpPr txBox="1">
              <a:spLocks noChangeArrowheads="1"/>
            </p:cNvSpPr>
            <p:nvPr/>
          </p:nvSpPr>
          <p:spPr bwMode="auto">
            <a:xfrm>
              <a:off x="1776" y="1968"/>
              <a:ext cx="433" cy="3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id-ID" sz="1800" b="1"/>
                <a:t>?</a:t>
              </a:r>
            </a:p>
          </p:txBody>
        </p:sp>
      </p:grpSp>
      <p:grpSp>
        <p:nvGrpSpPr>
          <p:cNvPr id="704660" name="Group 148"/>
          <p:cNvGrpSpPr>
            <a:grpSpLocks/>
          </p:cNvGrpSpPr>
          <p:nvPr/>
        </p:nvGrpSpPr>
        <p:grpSpPr bwMode="auto">
          <a:xfrm>
            <a:off x="6931025" y="3090863"/>
            <a:ext cx="455613" cy="508000"/>
            <a:chOff x="1776" y="1920"/>
            <a:chExt cx="433" cy="483"/>
          </a:xfrm>
        </p:grpSpPr>
        <p:sp>
          <p:nvSpPr>
            <p:cNvPr id="704661" name="Rectangle 149"/>
            <p:cNvSpPr>
              <a:spLocks noChangeArrowheads="1"/>
            </p:cNvSpPr>
            <p:nvPr/>
          </p:nvSpPr>
          <p:spPr bwMode="auto">
            <a:xfrm>
              <a:off x="1776" y="1920"/>
              <a:ext cx="432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704662" name="Text Box 150"/>
            <p:cNvSpPr txBox="1">
              <a:spLocks noChangeArrowheads="1"/>
            </p:cNvSpPr>
            <p:nvPr/>
          </p:nvSpPr>
          <p:spPr bwMode="auto">
            <a:xfrm>
              <a:off x="1778" y="1968"/>
              <a:ext cx="431" cy="4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id-ID" altLang="id-ID"/>
            </a:p>
          </p:txBody>
        </p:sp>
      </p:grpSp>
      <p:grpSp>
        <p:nvGrpSpPr>
          <p:cNvPr id="704663" name="Group 151"/>
          <p:cNvGrpSpPr>
            <a:grpSpLocks/>
          </p:cNvGrpSpPr>
          <p:nvPr/>
        </p:nvGrpSpPr>
        <p:grpSpPr bwMode="auto">
          <a:xfrm>
            <a:off x="7385050" y="3090863"/>
            <a:ext cx="455613" cy="508000"/>
            <a:chOff x="1776" y="1920"/>
            <a:chExt cx="432" cy="483"/>
          </a:xfrm>
        </p:grpSpPr>
        <p:sp>
          <p:nvSpPr>
            <p:cNvPr id="704664" name="Rectangle 152"/>
            <p:cNvSpPr>
              <a:spLocks noChangeArrowheads="1"/>
            </p:cNvSpPr>
            <p:nvPr/>
          </p:nvSpPr>
          <p:spPr bwMode="auto">
            <a:xfrm>
              <a:off x="1776" y="1920"/>
              <a:ext cx="432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704665" name="Text Box 153"/>
            <p:cNvSpPr txBox="1">
              <a:spLocks noChangeArrowheads="1"/>
            </p:cNvSpPr>
            <p:nvPr/>
          </p:nvSpPr>
          <p:spPr bwMode="auto">
            <a:xfrm>
              <a:off x="1777" y="1968"/>
              <a:ext cx="431" cy="4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id-ID" altLang="id-ID"/>
            </a:p>
          </p:txBody>
        </p:sp>
      </p:grpSp>
      <p:grpSp>
        <p:nvGrpSpPr>
          <p:cNvPr id="704666" name="Group 154"/>
          <p:cNvGrpSpPr>
            <a:grpSpLocks/>
          </p:cNvGrpSpPr>
          <p:nvPr/>
        </p:nvGrpSpPr>
        <p:grpSpPr bwMode="auto">
          <a:xfrm>
            <a:off x="7840663" y="3090863"/>
            <a:ext cx="454025" cy="454025"/>
            <a:chOff x="1776" y="1920"/>
            <a:chExt cx="432" cy="432"/>
          </a:xfrm>
        </p:grpSpPr>
        <p:sp>
          <p:nvSpPr>
            <p:cNvPr id="704667" name="Rectangle 155"/>
            <p:cNvSpPr>
              <a:spLocks noChangeArrowheads="1"/>
            </p:cNvSpPr>
            <p:nvPr/>
          </p:nvSpPr>
          <p:spPr bwMode="auto">
            <a:xfrm>
              <a:off x="1776" y="1920"/>
              <a:ext cx="432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704668" name="Text Box 156"/>
            <p:cNvSpPr txBox="1">
              <a:spLocks noChangeArrowheads="1"/>
            </p:cNvSpPr>
            <p:nvPr/>
          </p:nvSpPr>
          <p:spPr bwMode="auto">
            <a:xfrm>
              <a:off x="1778" y="1968"/>
              <a:ext cx="430" cy="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id-ID" sz="1800"/>
                <a:t>0</a:t>
              </a:r>
            </a:p>
          </p:txBody>
        </p:sp>
      </p:grpSp>
      <p:grpSp>
        <p:nvGrpSpPr>
          <p:cNvPr id="704669" name="Group 157"/>
          <p:cNvGrpSpPr>
            <a:grpSpLocks/>
          </p:cNvGrpSpPr>
          <p:nvPr/>
        </p:nvGrpSpPr>
        <p:grpSpPr bwMode="auto">
          <a:xfrm>
            <a:off x="8294688" y="3090863"/>
            <a:ext cx="455612" cy="454025"/>
            <a:chOff x="1776" y="1920"/>
            <a:chExt cx="433" cy="432"/>
          </a:xfrm>
        </p:grpSpPr>
        <p:sp>
          <p:nvSpPr>
            <p:cNvPr id="704670" name="Rectangle 158"/>
            <p:cNvSpPr>
              <a:spLocks noChangeArrowheads="1"/>
            </p:cNvSpPr>
            <p:nvPr/>
          </p:nvSpPr>
          <p:spPr bwMode="auto">
            <a:xfrm>
              <a:off x="1776" y="1920"/>
              <a:ext cx="432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704671" name="Text Box 159"/>
            <p:cNvSpPr txBox="1">
              <a:spLocks noChangeArrowheads="1"/>
            </p:cNvSpPr>
            <p:nvPr/>
          </p:nvSpPr>
          <p:spPr bwMode="auto">
            <a:xfrm>
              <a:off x="1776" y="1968"/>
              <a:ext cx="433" cy="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id-ID" sz="1800" b="1"/>
                <a:t>?</a:t>
              </a:r>
            </a:p>
          </p:txBody>
        </p:sp>
      </p:grpSp>
      <p:sp>
        <p:nvSpPr>
          <p:cNvPr id="704672" name="Rectangle 160"/>
          <p:cNvSpPr>
            <a:spLocks noChangeArrowheads="1"/>
          </p:cNvSpPr>
          <p:nvPr/>
        </p:nvSpPr>
        <p:spPr bwMode="auto">
          <a:xfrm>
            <a:off x="6931025" y="3544888"/>
            <a:ext cx="454025" cy="4556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704673" name="Rectangle 161"/>
          <p:cNvSpPr>
            <a:spLocks noChangeArrowheads="1"/>
          </p:cNvSpPr>
          <p:nvPr/>
        </p:nvSpPr>
        <p:spPr bwMode="auto">
          <a:xfrm>
            <a:off x="7385050" y="3544888"/>
            <a:ext cx="455613" cy="4556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704674" name="Rectangle 162"/>
          <p:cNvSpPr>
            <a:spLocks noChangeArrowheads="1"/>
          </p:cNvSpPr>
          <p:nvPr/>
        </p:nvSpPr>
        <p:spPr bwMode="auto">
          <a:xfrm>
            <a:off x="7840663" y="3544888"/>
            <a:ext cx="454025" cy="4556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704675" name="Rectangle 163"/>
          <p:cNvSpPr>
            <a:spLocks noChangeArrowheads="1"/>
          </p:cNvSpPr>
          <p:nvPr/>
        </p:nvSpPr>
        <p:spPr bwMode="auto">
          <a:xfrm>
            <a:off x="8294688" y="3544888"/>
            <a:ext cx="454025" cy="4556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704676" name="Text Box 164"/>
          <p:cNvSpPr txBox="1">
            <a:spLocks noChangeArrowheads="1"/>
          </p:cNvSpPr>
          <p:nvPr/>
        </p:nvSpPr>
        <p:spPr bwMode="auto">
          <a:xfrm>
            <a:off x="8294688" y="3595688"/>
            <a:ext cx="4556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id-ID" sz="1800" b="1"/>
              <a:t>?</a:t>
            </a:r>
          </a:p>
        </p:txBody>
      </p:sp>
      <p:pic>
        <p:nvPicPr>
          <p:cNvPr id="704677" name="Picture 165" descr="Edna Krabappe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1825" y="1490663"/>
            <a:ext cx="293688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4678" name="Picture 16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6650" y="1735138"/>
            <a:ext cx="179388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4679" name="Picture 167" descr="C:\Documents and Settings\eamonn\Desktop\bios_family_marge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0663" y="1371600"/>
            <a:ext cx="247650" cy="76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4680" name="Picture 168" descr="Edna Krabappe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413" y="2130425"/>
            <a:ext cx="295275" cy="639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4681" name="Picture 16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8613" y="2686050"/>
            <a:ext cx="179387" cy="407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4682" name="Picture 170" descr="C:\Documents and Settings\eamonn\Desktop\bios_family_marge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895600"/>
            <a:ext cx="247650" cy="76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4683" name="Picture 17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1524000"/>
            <a:ext cx="609600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4684" name="Picture 17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581400"/>
            <a:ext cx="609600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4685" name="Text Box 173"/>
          <p:cNvSpPr txBox="1">
            <a:spLocks noChangeArrowheads="1"/>
          </p:cNvSpPr>
          <p:nvPr/>
        </p:nvSpPr>
        <p:spPr bwMode="auto">
          <a:xfrm>
            <a:off x="0" y="4946650"/>
            <a:ext cx="335280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id-ID" sz="2000" dirty="0"/>
              <a:t>In the first iteration of </a:t>
            </a:r>
            <a:r>
              <a:rPr lang="en-US" altLang="zh-CN" sz="2000" dirty="0">
                <a:ea typeface="宋体" pitchFamily="2" charset="-122"/>
              </a:rPr>
              <a:t>agglomerative clustering</a:t>
            </a:r>
            <a:r>
              <a:rPr lang="en-US" altLang="id-ID" sz="2000" dirty="0"/>
              <a:t> we merged        so we need to remove them from the matrix</a:t>
            </a:r>
          </a:p>
        </p:txBody>
      </p:sp>
      <p:sp>
        <p:nvSpPr>
          <p:cNvPr id="704686" name="Text Box 174"/>
          <p:cNvSpPr txBox="1">
            <a:spLocks noChangeArrowheads="1"/>
          </p:cNvSpPr>
          <p:nvPr/>
        </p:nvSpPr>
        <p:spPr bwMode="auto">
          <a:xfrm>
            <a:off x="3276600" y="4924425"/>
            <a:ext cx="2759075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id-ID" sz="2000" dirty="0"/>
              <a:t>We now need to add the </a:t>
            </a:r>
            <a:r>
              <a:rPr lang="en-US" altLang="id-ID" sz="2000" b="1" dirty="0"/>
              <a:t>single</a:t>
            </a:r>
            <a:r>
              <a:rPr lang="en-US" altLang="id-ID" sz="2000" dirty="0"/>
              <a:t> cluster      </a:t>
            </a:r>
            <a:r>
              <a:rPr lang="en-US" altLang="id-ID" sz="2000" dirty="0" smtClean="0"/>
              <a:t>   to </a:t>
            </a:r>
            <a:r>
              <a:rPr lang="en-US" altLang="id-ID" sz="2000" dirty="0"/>
              <a:t>our new smaller matrix</a:t>
            </a:r>
          </a:p>
        </p:txBody>
      </p:sp>
      <p:pic>
        <p:nvPicPr>
          <p:cNvPr id="704687" name="Picture 17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760" y="5289391"/>
            <a:ext cx="376868" cy="3716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4688" name="Text Box 176"/>
          <p:cNvSpPr txBox="1">
            <a:spLocks noChangeArrowheads="1"/>
          </p:cNvSpPr>
          <p:nvPr/>
        </p:nvSpPr>
        <p:spPr bwMode="auto">
          <a:xfrm>
            <a:off x="6324600" y="4038600"/>
            <a:ext cx="25146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id-ID" sz="2000"/>
              <a:t>But what values do we fill in?</a:t>
            </a:r>
          </a:p>
          <a:p>
            <a:r>
              <a:rPr lang="en-US" altLang="id-ID" sz="2000"/>
              <a:t>What is… </a:t>
            </a:r>
          </a:p>
        </p:txBody>
      </p:sp>
      <p:pic>
        <p:nvPicPr>
          <p:cNvPr id="704689" name="Picture 17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777" y="5578317"/>
            <a:ext cx="367208" cy="362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4690" name="Picture 178" descr="Edna Krabappe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5973763"/>
            <a:ext cx="339725" cy="735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4691" name="Picture 17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5181600"/>
            <a:ext cx="215900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4692" name="Picture 18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5135563"/>
            <a:ext cx="609600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4693" name="Picture 18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6049963"/>
            <a:ext cx="609600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4694" name="Text Box 182"/>
          <p:cNvSpPr txBox="1">
            <a:spLocks noChangeArrowheads="1"/>
          </p:cNvSpPr>
          <p:nvPr/>
        </p:nvSpPr>
        <p:spPr bwMode="auto">
          <a:xfrm>
            <a:off x="6260306" y="5045075"/>
            <a:ext cx="2811463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id-ID" sz="4400" dirty="0"/>
              <a:t>D(    ,  ) = </a:t>
            </a:r>
            <a:r>
              <a:rPr lang="en-US" altLang="id-ID" sz="4400" b="1" dirty="0"/>
              <a:t>?</a:t>
            </a:r>
          </a:p>
          <a:p>
            <a:pPr>
              <a:spcBef>
                <a:spcPct val="25000"/>
              </a:spcBef>
            </a:pPr>
            <a:r>
              <a:rPr lang="en-US" altLang="id-ID" sz="4400" dirty="0"/>
              <a:t>D(    ,  ) = </a:t>
            </a:r>
            <a:r>
              <a:rPr lang="en-US" altLang="id-ID" sz="4400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72445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6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600" y="5029200"/>
            <a:ext cx="4318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656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600" y="5867400"/>
            <a:ext cx="4318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656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5029200"/>
            <a:ext cx="336550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6565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5943600"/>
            <a:ext cx="336550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6566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5105400"/>
            <a:ext cx="179388" cy="407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6567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5105400"/>
            <a:ext cx="179388" cy="407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6568" name="Picture 8" descr="Edna Krabappel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5867400"/>
            <a:ext cx="293688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6569" name="Picture 9" descr="Edna Krabappel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5791200"/>
            <a:ext cx="293688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06570" name="Group 10"/>
          <p:cNvGrpSpPr>
            <a:grpSpLocks/>
          </p:cNvGrpSpPr>
          <p:nvPr/>
        </p:nvGrpSpPr>
        <p:grpSpPr bwMode="auto">
          <a:xfrm>
            <a:off x="914400" y="1143000"/>
            <a:ext cx="2879725" cy="3152775"/>
            <a:chOff x="0" y="384"/>
            <a:chExt cx="1814" cy="1986"/>
          </a:xfrm>
        </p:grpSpPr>
        <p:grpSp>
          <p:nvGrpSpPr>
            <p:cNvPr id="706571" name="Group 11"/>
            <p:cNvGrpSpPr>
              <a:grpSpLocks/>
            </p:cNvGrpSpPr>
            <p:nvPr/>
          </p:nvGrpSpPr>
          <p:grpSpPr bwMode="auto">
            <a:xfrm>
              <a:off x="382" y="894"/>
              <a:ext cx="1432" cy="1466"/>
              <a:chOff x="1632" y="1248"/>
              <a:chExt cx="2160" cy="2211"/>
            </a:xfrm>
          </p:grpSpPr>
          <p:grpSp>
            <p:nvGrpSpPr>
              <p:cNvPr id="706572" name="Group 12"/>
              <p:cNvGrpSpPr>
                <a:grpSpLocks/>
              </p:cNvGrpSpPr>
              <p:nvPr/>
            </p:nvGrpSpPr>
            <p:grpSpPr bwMode="auto">
              <a:xfrm>
                <a:off x="1632" y="1248"/>
                <a:ext cx="433" cy="432"/>
                <a:chOff x="1776" y="1920"/>
                <a:chExt cx="433" cy="432"/>
              </a:xfrm>
            </p:grpSpPr>
            <p:sp>
              <p:nvSpPr>
                <p:cNvPr id="706573" name="Rectangle 13"/>
                <p:cNvSpPr>
                  <a:spLocks noChangeArrowheads="1"/>
                </p:cNvSpPr>
                <p:nvPr/>
              </p:nvSpPr>
              <p:spPr bwMode="auto">
                <a:xfrm>
                  <a:off x="1776" y="1920"/>
                  <a:ext cx="432" cy="4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  <p:sp>
              <p:nvSpPr>
                <p:cNvPr id="706574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1778" y="1967"/>
                  <a:ext cx="431" cy="34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id-ID" sz="1800"/>
                    <a:t>0</a:t>
                  </a:r>
                </a:p>
              </p:txBody>
            </p:sp>
          </p:grpSp>
          <p:grpSp>
            <p:nvGrpSpPr>
              <p:cNvPr id="706575" name="Group 15"/>
              <p:cNvGrpSpPr>
                <a:grpSpLocks/>
              </p:cNvGrpSpPr>
              <p:nvPr/>
            </p:nvGrpSpPr>
            <p:grpSpPr bwMode="auto">
              <a:xfrm>
                <a:off x="2064" y="1248"/>
                <a:ext cx="432" cy="432"/>
                <a:chOff x="1776" y="1920"/>
                <a:chExt cx="432" cy="432"/>
              </a:xfrm>
            </p:grpSpPr>
            <p:sp>
              <p:nvSpPr>
                <p:cNvPr id="706576" name="Rectangle 16"/>
                <p:cNvSpPr>
                  <a:spLocks noChangeArrowheads="1"/>
                </p:cNvSpPr>
                <p:nvPr/>
              </p:nvSpPr>
              <p:spPr bwMode="auto">
                <a:xfrm>
                  <a:off x="1776" y="1920"/>
                  <a:ext cx="432" cy="4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  <p:sp>
              <p:nvSpPr>
                <p:cNvPr id="706577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1777" y="1967"/>
                  <a:ext cx="431" cy="34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id-ID" sz="1800"/>
                    <a:t>8</a:t>
                  </a:r>
                </a:p>
              </p:txBody>
            </p:sp>
          </p:grpSp>
          <p:grpSp>
            <p:nvGrpSpPr>
              <p:cNvPr id="706578" name="Group 18"/>
              <p:cNvGrpSpPr>
                <a:grpSpLocks/>
              </p:cNvGrpSpPr>
              <p:nvPr/>
            </p:nvGrpSpPr>
            <p:grpSpPr bwMode="auto">
              <a:xfrm>
                <a:off x="2496" y="1248"/>
                <a:ext cx="432" cy="432"/>
                <a:chOff x="1776" y="1920"/>
                <a:chExt cx="432" cy="432"/>
              </a:xfrm>
            </p:grpSpPr>
            <p:sp>
              <p:nvSpPr>
                <p:cNvPr id="706579" name="Rectangle 19"/>
                <p:cNvSpPr>
                  <a:spLocks noChangeArrowheads="1"/>
                </p:cNvSpPr>
                <p:nvPr/>
              </p:nvSpPr>
              <p:spPr bwMode="auto">
                <a:xfrm>
                  <a:off x="1776" y="1920"/>
                  <a:ext cx="432" cy="4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  <p:sp>
              <p:nvSpPr>
                <p:cNvPr id="706580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1778" y="1967"/>
                  <a:ext cx="430" cy="34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id-ID" sz="1800"/>
                    <a:t>8</a:t>
                  </a:r>
                </a:p>
              </p:txBody>
            </p:sp>
          </p:grpSp>
          <p:grpSp>
            <p:nvGrpSpPr>
              <p:cNvPr id="706581" name="Group 21"/>
              <p:cNvGrpSpPr>
                <a:grpSpLocks/>
              </p:cNvGrpSpPr>
              <p:nvPr/>
            </p:nvGrpSpPr>
            <p:grpSpPr bwMode="auto">
              <a:xfrm>
                <a:off x="2928" y="1248"/>
                <a:ext cx="433" cy="432"/>
                <a:chOff x="1776" y="1920"/>
                <a:chExt cx="433" cy="432"/>
              </a:xfrm>
            </p:grpSpPr>
            <p:sp>
              <p:nvSpPr>
                <p:cNvPr id="706582" name="Rectangle 22"/>
                <p:cNvSpPr>
                  <a:spLocks noChangeArrowheads="1"/>
                </p:cNvSpPr>
                <p:nvPr/>
              </p:nvSpPr>
              <p:spPr bwMode="auto">
                <a:xfrm>
                  <a:off x="1776" y="1920"/>
                  <a:ext cx="432" cy="4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  <p:sp>
              <p:nvSpPr>
                <p:cNvPr id="706583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1776" y="1967"/>
                  <a:ext cx="433" cy="34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id-ID" sz="1800"/>
                    <a:t>7</a:t>
                  </a:r>
                </a:p>
              </p:txBody>
            </p:sp>
          </p:grpSp>
          <p:grpSp>
            <p:nvGrpSpPr>
              <p:cNvPr id="706584" name="Group 24"/>
              <p:cNvGrpSpPr>
                <a:grpSpLocks/>
              </p:cNvGrpSpPr>
              <p:nvPr/>
            </p:nvGrpSpPr>
            <p:grpSpPr bwMode="auto">
              <a:xfrm>
                <a:off x="3360" y="1248"/>
                <a:ext cx="432" cy="432"/>
                <a:chOff x="1776" y="1920"/>
                <a:chExt cx="432" cy="432"/>
              </a:xfrm>
            </p:grpSpPr>
            <p:sp>
              <p:nvSpPr>
                <p:cNvPr id="706585" name="Rectangle 25"/>
                <p:cNvSpPr>
                  <a:spLocks noChangeArrowheads="1"/>
                </p:cNvSpPr>
                <p:nvPr/>
              </p:nvSpPr>
              <p:spPr bwMode="auto">
                <a:xfrm>
                  <a:off x="1776" y="1920"/>
                  <a:ext cx="432" cy="4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  <p:sp>
              <p:nvSpPr>
                <p:cNvPr id="706586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1777" y="1967"/>
                  <a:ext cx="431" cy="34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id-ID" sz="1800"/>
                    <a:t>7</a:t>
                  </a:r>
                </a:p>
              </p:txBody>
            </p:sp>
          </p:grpSp>
          <p:grpSp>
            <p:nvGrpSpPr>
              <p:cNvPr id="706587" name="Group 27"/>
              <p:cNvGrpSpPr>
                <a:grpSpLocks/>
              </p:cNvGrpSpPr>
              <p:nvPr/>
            </p:nvGrpSpPr>
            <p:grpSpPr bwMode="auto">
              <a:xfrm>
                <a:off x="1632" y="1680"/>
                <a:ext cx="433" cy="482"/>
                <a:chOff x="1776" y="1920"/>
                <a:chExt cx="433" cy="482"/>
              </a:xfrm>
            </p:grpSpPr>
            <p:sp>
              <p:nvSpPr>
                <p:cNvPr id="706588" name="Rectangle 28"/>
                <p:cNvSpPr>
                  <a:spLocks noChangeArrowheads="1"/>
                </p:cNvSpPr>
                <p:nvPr/>
              </p:nvSpPr>
              <p:spPr bwMode="auto">
                <a:xfrm>
                  <a:off x="1776" y="1920"/>
                  <a:ext cx="432" cy="4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  <p:sp>
              <p:nvSpPr>
                <p:cNvPr id="706589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1778" y="1968"/>
                  <a:ext cx="431" cy="43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endParaRPr lang="id-ID" altLang="id-ID"/>
                </a:p>
              </p:txBody>
            </p:sp>
          </p:grpSp>
          <p:grpSp>
            <p:nvGrpSpPr>
              <p:cNvPr id="706590" name="Group 30"/>
              <p:cNvGrpSpPr>
                <a:grpSpLocks/>
              </p:cNvGrpSpPr>
              <p:nvPr/>
            </p:nvGrpSpPr>
            <p:grpSpPr bwMode="auto">
              <a:xfrm>
                <a:off x="2064" y="1680"/>
                <a:ext cx="432" cy="432"/>
                <a:chOff x="1776" y="1920"/>
                <a:chExt cx="432" cy="432"/>
              </a:xfrm>
            </p:grpSpPr>
            <p:sp>
              <p:nvSpPr>
                <p:cNvPr id="706591" name="Rectangle 31"/>
                <p:cNvSpPr>
                  <a:spLocks noChangeArrowheads="1"/>
                </p:cNvSpPr>
                <p:nvPr/>
              </p:nvSpPr>
              <p:spPr bwMode="auto">
                <a:xfrm>
                  <a:off x="1776" y="1920"/>
                  <a:ext cx="432" cy="4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  <p:sp>
              <p:nvSpPr>
                <p:cNvPr id="706592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1777" y="1968"/>
                  <a:ext cx="431" cy="34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id-ID" sz="1800"/>
                    <a:t>0</a:t>
                  </a:r>
                </a:p>
              </p:txBody>
            </p:sp>
          </p:grpSp>
          <p:grpSp>
            <p:nvGrpSpPr>
              <p:cNvPr id="706593" name="Group 33"/>
              <p:cNvGrpSpPr>
                <a:grpSpLocks/>
              </p:cNvGrpSpPr>
              <p:nvPr/>
            </p:nvGrpSpPr>
            <p:grpSpPr bwMode="auto">
              <a:xfrm>
                <a:off x="2496" y="1680"/>
                <a:ext cx="432" cy="432"/>
                <a:chOff x="1776" y="1920"/>
                <a:chExt cx="432" cy="432"/>
              </a:xfrm>
            </p:grpSpPr>
            <p:sp>
              <p:nvSpPr>
                <p:cNvPr id="706594" name="Rectangle 34"/>
                <p:cNvSpPr>
                  <a:spLocks noChangeArrowheads="1"/>
                </p:cNvSpPr>
                <p:nvPr/>
              </p:nvSpPr>
              <p:spPr bwMode="auto">
                <a:xfrm>
                  <a:off x="1776" y="1920"/>
                  <a:ext cx="432" cy="4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  <p:sp>
              <p:nvSpPr>
                <p:cNvPr id="706595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1778" y="1968"/>
                  <a:ext cx="430" cy="34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id-ID" sz="1800"/>
                    <a:t>2</a:t>
                  </a:r>
                </a:p>
              </p:txBody>
            </p:sp>
          </p:grpSp>
          <p:grpSp>
            <p:nvGrpSpPr>
              <p:cNvPr id="706596" name="Group 36"/>
              <p:cNvGrpSpPr>
                <a:grpSpLocks/>
              </p:cNvGrpSpPr>
              <p:nvPr/>
            </p:nvGrpSpPr>
            <p:grpSpPr bwMode="auto">
              <a:xfrm>
                <a:off x="2928" y="1680"/>
                <a:ext cx="433" cy="432"/>
                <a:chOff x="1776" y="1920"/>
                <a:chExt cx="433" cy="432"/>
              </a:xfrm>
            </p:grpSpPr>
            <p:sp>
              <p:nvSpPr>
                <p:cNvPr id="706597" name="Rectangle 37"/>
                <p:cNvSpPr>
                  <a:spLocks noChangeArrowheads="1"/>
                </p:cNvSpPr>
                <p:nvPr/>
              </p:nvSpPr>
              <p:spPr bwMode="auto">
                <a:xfrm>
                  <a:off x="1776" y="1920"/>
                  <a:ext cx="432" cy="4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  <p:sp>
              <p:nvSpPr>
                <p:cNvPr id="706598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1776" y="1968"/>
                  <a:ext cx="433" cy="34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id-ID" sz="1800"/>
                    <a:t>4</a:t>
                  </a:r>
                </a:p>
              </p:txBody>
            </p:sp>
          </p:grpSp>
          <p:grpSp>
            <p:nvGrpSpPr>
              <p:cNvPr id="706599" name="Group 39"/>
              <p:cNvGrpSpPr>
                <a:grpSpLocks/>
              </p:cNvGrpSpPr>
              <p:nvPr/>
            </p:nvGrpSpPr>
            <p:grpSpPr bwMode="auto">
              <a:xfrm>
                <a:off x="3360" y="1680"/>
                <a:ext cx="432" cy="432"/>
                <a:chOff x="1776" y="1920"/>
                <a:chExt cx="432" cy="432"/>
              </a:xfrm>
            </p:grpSpPr>
            <p:sp>
              <p:nvSpPr>
                <p:cNvPr id="706600" name="Rectangle 40"/>
                <p:cNvSpPr>
                  <a:spLocks noChangeArrowheads="1"/>
                </p:cNvSpPr>
                <p:nvPr/>
              </p:nvSpPr>
              <p:spPr bwMode="auto">
                <a:xfrm>
                  <a:off x="1776" y="1920"/>
                  <a:ext cx="432" cy="4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  <p:sp>
              <p:nvSpPr>
                <p:cNvPr id="706601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1777" y="1968"/>
                  <a:ext cx="431" cy="34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id-ID" sz="1800"/>
                    <a:t>4</a:t>
                  </a:r>
                </a:p>
              </p:txBody>
            </p:sp>
          </p:grpSp>
          <p:grpSp>
            <p:nvGrpSpPr>
              <p:cNvPr id="706602" name="Group 42"/>
              <p:cNvGrpSpPr>
                <a:grpSpLocks/>
              </p:cNvGrpSpPr>
              <p:nvPr/>
            </p:nvGrpSpPr>
            <p:grpSpPr bwMode="auto">
              <a:xfrm>
                <a:off x="1632" y="2112"/>
                <a:ext cx="433" cy="483"/>
                <a:chOff x="1776" y="1920"/>
                <a:chExt cx="433" cy="483"/>
              </a:xfrm>
            </p:grpSpPr>
            <p:sp>
              <p:nvSpPr>
                <p:cNvPr id="706603" name="Rectangle 43"/>
                <p:cNvSpPr>
                  <a:spLocks noChangeArrowheads="1"/>
                </p:cNvSpPr>
                <p:nvPr/>
              </p:nvSpPr>
              <p:spPr bwMode="auto">
                <a:xfrm>
                  <a:off x="1776" y="1920"/>
                  <a:ext cx="432" cy="4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  <p:sp>
              <p:nvSpPr>
                <p:cNvPr id="706604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1778" y="1968"/>
                  <a:ext cx="431" cy="43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endParaRPr lang="id-ID" altLang="id-ID"/>
                </a:p>
              </p:txBody>
            </p:sp>
          </p:grpSp>
          <p:grpSp>
            <p:nvGrpSpPr>
              <p:cNvPr id="706605" name="Group 45"/>
              <p:cNvGrpSpPr>
                <a:grpSpLocks/>
              </p:cNvGrpSpPr>
              <p:nvPr/>
            </p:nvGrpSpPr>
            <p:grpSpPr bwMode="auto">
              <a:xfrm>
                <a:off x="2064" y="2112"/>
                <a:ext cx="432" cy="483"/>
                <a:chOff x="1776" y="1920"/>
                <a:chExt cx="432" cy="483"/>
              </a:xfrm>
            </p:grpSpPr>
            <p:sp>
              <p:nvSpPr>
                <p:cNvPr id="706606" name="Rectangle 46"/>
                <p:cNvSpPr>
                  <a:spLocks noChangeArrowheads="1"/>
                </p:cNvSpPr>
                <p:nvPr/>
              </p:nvSpPr>
              <p:spPr bwMode="auto">
                <a:xfrm>
                  <a:off x="1776" y="1920"/>
                  <a:ext cx="432" cy="4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  <p:sp>
              <p:nvSpPr>
                <p:cNvPr id="706607" name="Text Box 47"/>
                <p:cNvSpPr txBox="1">
                  <a:spLocks noChangeArrowheads="1"/>
                </p:cNvSpPr>
                <p:nvPr/>
              </p:nvSpPr>
              <p:spPr bwMode="auto">
                <a:xfrm>
                  <a:off x="1777" y="1968"/>
                  <a:ext cx="431" cy="43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endParaRPr lang="id-ID" altLang="id-ID"/>
                </a:p>
              </p:txBody>
            </p:sp>
          </p:grpSp>
          <p:grpSp>
            <p:nvGrpSpPr>
              <p:cNvPr id="706608" name="Group 48"/>
              <p:cNvGrpSpPr>
                <a:grpSpLocks/>
              </p:cNvGrpSpPr>
              <p:nvPr/>
            </p:nvGrpSpPr>
            <p:grpSpPr bwMode="auto">
              <a:xfrm>
                <a:off x="2496" y="2112"/>
                <a:ext cx="432" cy="432"/>
                <a:chOff x="1776" y="1920"/>
                <a:chExt cx="432" cy="432"/>
              </a:xfrm>
            </p:grpSpPr>
            <p:sp>
              <p:nvSpPr>
                <p:cNvPr id="706609" name="Rectangle 49"/>
                <p:cNvSpPr>
                  <a:spLocks noChangeArrowheads="1"/>
                </p:cNvSpPr>
                <p:nvPr/>
              </p:nvSpPr>
              <p:spPr bwMode="auto">
                <a:xfrm>
                  <a:off x="1776" y="1920"/>
                  <a:ext cx="432" cy="4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  <p:sp>
              <p:nvSpPr>
                <p:cNvPr id="706610" name="Text Box 50"/>
                <p:cNvSpPr txBox="1">
                  <a:spLocks noChangeArrowheads="1"/>
                </p:cNvSpPr>
                <p:nvPr/>
              </p:nvSpPr>
              <p:spPr bwMode="auto">
                <a:xfrm>
                  <a:off x="1778" y="1968"/>
                  <a:ext cx="430" cy="3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id-ID" sz="1800"/>
                    <a:t>0</a:t>
                  </a:r>
                </a:p>
              </p:txBody>
            </p:sp>
          </p:grpSp>
          <p:grpSp>
            <p:nvGrpSpPr>
              <p:cNvPr id="706611" name="Group 51"/>
              <p:cNvGrpSpPr>
                <a:grpSpLocks/>
              </p:cNvGrpSpPr>
              <p:nvPr/>
            </p:nvGrpSpPr>
            <p:grpSpPr bwMode="auto">
              <a:xfrm>
                <a:off x="2928" y="2112"/>
                <a:ext cx="433" cy="432"/>
                <a:chOff x="1776" y="1920"/>
                <a:chExt cx="433" cy="432"/>
              </a:xfrm>
            </p:grpSpPr>
            <p:sp>
              <p:nvSpPr>
                <p:cNvPr id="706612" name="Rectangle 52"/>
                <p:cNvSpPr>
                  <a:spLocks noChangeArrowheads="1"/>
                </p:cNvSpPr>
                <p:nvPr/>
              </p:nvSpPr>
              <p:spPr bwMode="auto">
                <a:xfrm>
                  <a:off x="1776" y="1920"/>
                  <a:ext cx="432" cy="4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  <p:sp>
              <p:nvSpPr>
                <p:cNvPr id="706613" name="Text Box 53"/>
                <p:cNvSpPr txBox="1">
                  <a:spLocks noChangeArrowheads="1"/>
                </p:cNvSpPr>
                <p:nvPr/>
              </p:nvSpPr>
              <p:spPr bwMode="auto">
                <a:xfrm>
                  <a:off x="1776" y="1968"/>
                  <a:ext cx="433" cy="3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id-ID" sz="1800"/>
                    <a:t>3</a:t>
                  </a:r>
                </a:p>
              </p:txBody>
            </p:sp>
          </p:grpSp>
          <p:grpSp>
            <p:nvGrpSpPr>
              <p:cNvPr id="706614" name="Group 54"/>
              <p:cNvGrpSpPr>
                <a:grpSpLocks/>
              </p:cNvGrpSpPr>
              <p:nvPr/>
            </p:nvGrpSpPr>
            <p:grpSpPr bwMode="auto">
              <a:xfrm>
                <a:off x="3360" y="2112"/>
                <a:ext cx="432" cy="432"/>
                <a:chOff x="1776" y="1920"/>
                <a:chExt cx="432" cy="432"/>
              </a:xfrm>
            </p:grpSpPr>
            <p:sp>
              <p:nvSpPr>
                <p:cNvPr id="706615" name="Rectangle 55"/>
                <p:cNvSpPr>
                  <a:spLocks noChangeArrowheads="1"/>
                </p:cNvSpPr>
                <p:nvPr/>
              </p:nvSpPr>
              <p:spPr bwMode="auto">
                <a:xfrm>
                  <a:off x="1776" y="1920"/>
                  <a:ext cx="432" cy="4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  <p:sp>
              <p:nvSpPr>
                <p:cNvPr id="706616" name="Text Box 56"/>
                <p:cNvSpPr txBox="1">
                  <a:spLocks noChangeArrowheads="1"/>
                </p:cNvSpPr>
                <p:nvPr/>
              </p:nvSpPr>
              <p:spPr bwMode="auto">
                <a:xfrm>
                  <a:off x="1777" y="1968"/>
                  <a:ext cx="431" cy="3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id-ID" sz="1800"/>
                    <a:t>3</a:t>
                  </a:r>
                </a:p>
              </p:txBody>
            </p:sp>
          </p:grpSp>
          <p:grpSp>
            <p:nvGrpSpPr>
              <p:cNvPr id="706617" name="Group 57"/>
              <p:cNvGrpSpPr>
                <a:grpSpLocks/>
              </p:cNvGrpSpPr>
              <p:nvPr/>
            </p:nvGrpSpPr>
            <p:grpSpPr bwMode="auto">
              <a:xfrm>
                <a:off x="1632" y="2544"/>
                <a:ext cx="433" cy="482"/>
                <a:chOff x="1776" y="1920"/>
                <a:chExt cx="433" cy="482"/>
              </a:xfrm>
            </p:grpSpPr>
            <p:sp>
              <p:nvSpPr>
                <p:cNvPr id="706618" name="Rectangle 58"/>
                <p:cNvSpPr>
                  <a:spLocks noChangeArrowheads="1"/>
                </p:cNvSpPr>
                <p:nvPr/>
              </p:nvSpPr>
              <p:spPr bwMode="auto">
                <a:xfrm>
                  <a:off x="1776" y="1920"/>
                  <a:ext cx="432" cy="4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  <p:sp>
              <p:nvSpPr>
                <p:cNvPr id="706619" name="Text Box 59"/>
                <p:cNvSpPr txBox="1">
                  <a:spLocks noChangeArrowheads="1"/>
                </p:cNvSpPr>
                <p:nvPr/>
              </p:nvSpPr>
              <p:spPr bwMode="auto">
                <a:xfrm>
                  <a:off x="1778" y="1968"/>
                  <a:ext cx="431" cy="43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endParaRPr lang="id-ID" altLang="id-ID"/>
                </a:p>
              </p:txBody>
            </p:sp>
          </p:grpSp>
          <p:grpSp>
            <p:nvGrpSpPr>
              <p:cNvPr id="706620" name="Group 60"/>
              <p:cNvGrpSpPr>
                <a:grpSpLocks/>
              </p:cNvGrpSpPr>
              <p:nvPr/>
            </p:nvGrpSpPr>
            <p:grpSpPr bwMode="auto">
              <a:xfrm>
                <a:off x="2064" y="2544"/>
                <a:ext cx="432" cy="482"/>
                <a:chOff x="1776" y="1920"/>
                <a:chExt cx="432" cy="482"/>
              </a:xfrm>
            </p:grpSpPr>
            <p:sp>
              <p:nvSpPr>
                <p:cNvPr id="706621" name="Rectangle 61"/>
                <p:cNvSpPr>
                  <a:spLocks noChangeArrowheads="1"/>
                </p:cNvSpPr>
                <p:nvPr/>
              </p:nvSpPr>
              <p:spPr bwMode="auto">
                <a:xfrm>
                  <a:off x="1776" y="1920"/>
                  <a:ext cx="432" cy="4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  <p:sp>
              <p:nvSpPr>
                <p:cNvPr id="706622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1777" y="1968"/>
                  <a:ext cx="431" cy="43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endParaRPr lang="id-ID" altLang="id-ID"/>
                </a:p>
              </p:txBody>
            </p:sp>
          </p:grpSp>
          <p:grpSp>
            <p:nvGrpSpPr>
              <p:cNvPr id="706623" name="Group 63"/>
              <p:cNvGrpSpPr>
                <a:grpSpLocks/>
              </p:cNvGrpSpPr>
              <p:nvPr/>
            </p:nvGrpSpPr>
            <p:grpSpPr bwMode="auto">
              <a:xfrm>
                <a:off x="2496" y="2544"/>
                <a:ext cx="432" cy="482"/>
                <a:chOff x="1776" y="1920"/>
                <a:chExt cx="432" cy="482"/>
              </a:xfrm>
            </p:grpSpPr>
            <p:sp>
              <p:nvSpPr>
                <p:cNvPr id="706624" name="Rectangle 64"/>
                <p:cNvSpPr>
                  <a:spLocks noChangeArrowheads="1"/>
                </p:cNvSpPr>
                <p:nvPr/>
              </p:nvSpPr>
              <p:spPr bwMode="auto">
                <a:xfrm>
                  <a:off x="1776" y="1920"/>
                  <a:ext cx="432" cy="4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  <p:sp>
              <p:nvSpPr>
                <p:cNvPr id="706625" name="Text Box 65"/>
                <p:cNvSpPr txBox="1">
                  <a:spLocks noChangeArrowheads="1"/>
                </p:cNvSpPr>
                <p:nvPr/>
              </p:nvSpPr>
              <p:spPr bwMode="auto">
                <a:xfrm>
                  <a:off x="1778" y="1968"/>
                  <a:ext cx="430" cy="43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endParaRPr lang="id-ID" altLang="id-ID"/>
                </a:p>
              </p:txBody>
            </p:sp>
          </p:grpSp>
          <p:grpSp>
            <p:nvGrpSpPr>
              <p:cNvPr id="706626" name="Group 66"/>
              <p:cNvGrpSpPr>
                <a:grpSpLocks/>
              </p:cNvGrpSpPr>
              <p:nvPr/>
            </p:nvGrpSpPr>
            <p:grpSpPr bwMode="auto">
              <a:xfrm>
                <a:off x="2928" y="2544"/>
                <a:ext cx="433" cy="432"/>
                <a:chOff x="1776" y="1920"/>
                <a:chExt cx="433" cy="432"/>
              </a:xfrm>
            </p:grpSpPr>
            <p:sp>
              <p:nvSpPr>
                <p:cNvPr id="706627" name="Rectangle 67"/>
                <p:cNvSpPr>
                  <a:spLocks noChangeArrowheads="1"/>
                </p:cNvSpPr>
                <p:nvPr/>
              </p:nvSpPr>
              <p:spPr bwMode="auto">
                <a:xfrm>
                  <a:off x="1776" y="1920"/>
                  <a:ext cx="432" cy="4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  <p:sp>
              <p:nvSpPr>
                <p:cNvPr id="706628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1776" y="1968"/>
                  <a:ext cx="433" cy="34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id-ID" sz="1800"/>
                    <a:t>0</a:t>
                  </a:r>
                </a:p>
              </p:txBody>
            </p:sp>
          </p:grpSp>
          <p:grpSp>
            <p:nvGrpSpPr>
              <p:cNvPr id="706629" name="Group 69"/>
              <p:cNvGrpSpPr>
                <a:grpSpLocks/>
              </p:cNvGrpSpPr>
              <p:nvPr/>
            </p:nvGrpSpPr>
            <p:grpSpPr bwMode="auto">
              <a:xfrm>
                <a:off x="3360" y="2544"/>
                <a:ext cx="432" cy="432"/>
                <a:chOff x="1776" y="1920"/>
                <a:chExt cx="432" cy="432"/>
              </a:xfrm>
            </p:grpSpPr>
            <p:sp>
              <p:nvSpPr>
                <p:cNvPr id="706630" name="Rectangle 70"/>
                <p:cNvSpPr>
                  <a:spLocks noChangeArrowheads="1"/>
                </p:cNvSpPr>
                <p:nvPr/>
              </p:nvSpPr>
              <p:spPr bwMode="auto">
                <a:xfrm>
                  <a:off x="1776" y="1920"/>
                  <a:ext cx="432" cy="4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  <p:sp>
              <p:nvSpPr>
                <p:cNvPr id="706631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1777" y="1968"/>
                  <a:ext cx="431" cy="34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id-ID" sz="1800"/>
                    <a:t>1</a:t>
                  </a:r>
                </a:p>
              </p:txBody>
            </p:sp>
          </p:grpSp>
          <p:grpSp>
            <p:nvGrpSpPr>
              <p:cNvPr id="706632" name="Group 72"/>
              <p:cNvGrpSpPr>
                <a:grpSpLocks/>
              </p:cNvGrpSpPr>
              <p:nvPr/>
            </p:nvGrpSpPr>
            <p:grpSpPr bwMode="auto">
              <a:xfrm>
                <a:off x="1632" y="2976"/>
                <a:ext cx="433" cy="483"/>
                <a:chOff x="1776" y="1920"/>
                <a:chExt cx="433" cy="483"/>
              </a:xfrm>
            </p:grpSpPr>
            <p:sp>
              <p:nvSpPr>
                <p:cNvPr id="706633" name="Rectangle 73"/>
                <p:cNvSpPr>
                  <a:spLocks noChangeArrowheads="1"/>
                </p:cNvSpPr>
                <p:nvPr/>
              </p:nvSpPr>
              <p:spPr bwMode="auto">
                <a:xfrm>
                  <a:off x="1776" y="1920"/>
                  <a:ext cx="432" cy="4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  <p:sp>
              <p:nvSpPr>
                <p:cNvPr id="706634" name="Text Box 74"/>
                <p:cNvSpPr txBox="1">
                  <a:spLocks noChangeArrowheads="1"/>
                </p:cNvSpPr>
                <p:nvPr/>
              </p:nvSpPr>
              <p:spPr bwMode="auto">
                <a:xfrm>
                  <a:off x="1778" y="1969"/>
                  <a:ext cx="431" cy="43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endParaRPr lang="id-ID" altLang="id-ID"/>
                </a:p>
              </p:txBody>
            </p:sp>
          </p:grpSp>
          <p:grpSp>
            <p:nvGrpSpPr>
              <p:cNvPr id="706635" name="Group 75"/>
              <p:cNvGrpSpPr>
                <a:grpSpLocks/>
              </p:cNvGrpSpPr>
              <p:nvPr/>
            </p:nvGrpSpPr>
            <p:grpSpPr bwMode="auto">
              <a:xfrm>
                <a:off x="2064" y="2976"/>
                <a:ext cx="432" cy="483"/>
                <a:chOff x="1776" y="1920"/>
                <a:chExt cx="432" cy="483"/>
              </a:xfrm>
            </p:grpSpPr>
            <p:sp>
              <p:nvSpPr>
                <p:cNvPr id="706636" name="Rectangle 76"/>
                <p:cNvSpPr>
                  <a:spLocks noChangeArrowheads="1"/>
                </p:cNvSpPr>
                <p:nvPr/>
              </p:nvSpPr>
              <p:spPr bwMode="auto">
                <a:xfrm>
                  <a:off x="1776" y="1920"/>
                  <a:ext cx="432" cy="4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  <p:sp>
              <p:nvSpPr>
                <p:cNvPr id="706637" name="Text Box 77"/>
                <p:cNvSpPr txBox="1">
                  <a:spLocks noChangeArrowheads="1"/>
                </p:cNvSpPr>
                <p:nvPr/>
              </p:nvSpPr>
              <p:spPr bwMode="auto">
                <a:xfrm>
                  <a:off x="1777" y="1969"/>
                  <a:ext cx="431" cy="43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endParaRPr lang="id-ID" altLang="id-ID"/>
                </a:p>
              </p:txBody>
            </p:sp>
          </p:grpSp>
          <p:grpSp>
            <p:nvGrpSpPr>
              <p:cNvPr id="706638" name="Group 78"/>
              <p:cNvGrpSpPr>
                <a:grpSpLocks/>
              </p:cNvGrpSpPr>
              <p:nvPr/>
            </p:nvGrpSpPr>
            <p:grpSpPr bwMode="auto">
              <a:xfrm>
                <a:off x="2496" y="2976"/>
                <a:ext cx="432" cy="483"/>
                <a:chOff x="1776" y="1920"/>
                <a:chExt cx="432" cy="483"/>
              </a:xfrm>
            </p:grpSpPr>
            <p:sp>
              <p:nvSpPr>
                <p:cNvPr id="706639" name="Rectangle 79"/>
                <p:cNvSpPr>
                  <a:spLocks noChangeArrowheads="1"/>
                </p:cNvSpPr>
                <p:nvPr/>
              </p:nvSpPr>
              <p:spPr bwMode="auto">
                <a:xfrm>
                  <a:off x="1776" y="1920"/>
                  <a:ext cx="432" cy="4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  <p:sp>
              <p:nvSpPr>
                <p:cNvPr id="706640" name="Text Box 80"/>
                <p:cNvSpPr txBox="1">
                  <a:spLocks noChangeArrowheads="1"/>
                </p:cNvSpPr>
                <p:nvPr/>
              </p:nvSpPr>
              <p:spPr bwMode="auto">
                <a:xfrm>
                  <a:off x="1778" y="1969"/>
                  <a:ext cx="430" cy="43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endParaRPr lang="id-ID" altLang="id-ID"/>
                </a:p>
              </p:txBody>
            </p:sp>
          </p:grpSp>
          <p:grpSp>
            <p:nvGrpSpPr>
              <p:cNvPr id="706641" name="Group 81"/>
              <p:cNvGrpSpPr>
                <a:grpSpLocks/>
              </p:cNvGrpSpPr>
              <p:nvPr/>
            </p:nvGrpSpPr>
            <p:grpSpPr bwMode="auto">
              <a:xfrm>
                <a:off x="2928" y="2976"/>
                <a:ext cx="433" cy="483"/>
                <a:chOff x="1776" y="1920"/>
                <a:chExt cx="433" cy="483"/>
              </a:xfrm>
            </p:grpSpPr>
            <p:sp>
              <p:nvSpPr>
                <p:cNvPr id="706642" name="Rectangle 82"/>
                <p:cNvSpPr>
                  <a:spLocks noChangeArrowheads="1"/>
                </p:cNvSpPr>
                <p:nvPr/>
              </p:nvSpPr>
              <p:spPr bwMode="auto">
                <a:xfrm>
                  <a:off x="1776" y="1920"/>
                  <a:ext cx="432" cy="4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  <p:sp>
              <p:nvSpPr>
                <p:cNvPr id="706643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1776" y="1969"/>
                  <a:ext cx="433" cy="43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endParaRPr lang="id-ID" altLang="id-ID"/>
                </a:p>
              </p:txBody>
            </p:sp>
          </p:grpSp>
          <p:grpSp>
            <p:nvGrpSpPr>
              <p:cNvPr id="706644" name="Group 84"/>
              <p:cNvGrpSpPr>
                <a:grpSpLocks/>
              </p:cNvGrpSpPr>
              <p:nvPr/>
            </p:nvGrpSpPr>
            <p:grpSpPr bwMode="auto">
              <a:xfrm>
                <a:off x="3360" y="2976"/>
                <a:ext cx="432" cy="432"/>
                <a:chOff x="1776" y="1920"/>
                <a:chExt cx="432" cy="432"/>
              </a:xfrm>
            </p:grpSpPr>
            <p:sp>
              <p:nvSpPr>
                <p:cNvPr id="706645" name="Rectangle 85"/>
                <p:cNvSpPr>
                  <a:spLocks noChangeArrowheads="1"/>
                </p:cNvSpPr>
                <p:nvPr/>
              </p:nvSpPr>
              <p:spPr bwMode="auto">
                <a:xfrm>
                  <a:off x="1776" y="1920"/>
                  <a:ext cx="432" cy="4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  <p:sp>
              <p:nvSpPr>
                <p:cNvPr id="706646" name="Text Box 86"/>
                <p:cNvSpPr txBox="1">
                  <a:spLocks noChangeArrowheads="1"/>
                </p:cNvSpPr>
                <p:nvPr/>
              </p:nvSpPr>
              <p:spPr bwMode="auto">
                <a:xfrm>
                  <a:off x="1777" y="1969"/>
                  <a:ext cx="431" cy="34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id-ID" sz="1800"/>
                    <a:t>0</a:t>
                  </a:r>
                </a:p>
              </p:txBody>
            </p:sp>
          </p:grpSp>
        </p:grpSp>
        <p:pic>
          <p:nvPicPr>
            <p:cNvPr id="706647" name="Picture 87" descr="Edna Krabappel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4" y="459"/>
              <a:ext cx="185" cy="4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06648" name="Picture 88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2" y="613"/>
              <a:ext cx="113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06649" name="Picture 89" descr="C:\Documents and Settings\eamonn\Desktop\bios_family_marge.gif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5" y="384"/>
              <a:ext cx="156" cy="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06650" name="Picture 90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8" y="502"/>
              <a:ext cx="212" cy="3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06651" name="Picture 91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8" y="512"/>
              <a:ext cx="272" cy="3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06652" name="Picture 92" descr="Edna Krabappel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" y="862"/>
              <a:ext cx="186" cy="4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06653" name="Picture 9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3" y="1212"/>
              <a:ext cx="113" cy="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06654" name="Picture 94" descr="C:\Documents and Settings\eamonn\Desktop\bios_family_marge.gif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" y="1371"/>
              <a:ext cx="156" cy="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06655" name="Picture 95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008"/>
              <a:ext cx="195" cy="3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06656" name="Picture 96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1" y="1721"/>
              <a:ext cx="171" cy="3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706657" name="Picture 97" descr="C:\Documents and Settings\eamonn\Desktop\bios_family_marge.gi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1295400"/>
            <a:ext cx="247650" cy="76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06658" name="Group 98"/>
          <p:cNvGrpSpPr>
            <a:grpSpLocks/>
          </p:cNvGrpSpPr>
          <p:nvPr/>
        </p:nvGrpSpPr>
        <p:grpSpPr bwMode="auto">
          <a:xfrm>
            <a:off x="5638800" y="1447800"/>
            <a:ext cx="2514600" cy="2690813"/>
            <a:chOff x="3984" y="459"/>
            <a:chExt cx="1584" cy="1695"/>
          </a:xfrm>
        </p:grpSpPr>
        <p:grpSp>
          <p:nvGrpSpPr>
            <p:cNvPr id="706659" name="Group 99"/>
            <p:cNvGrpSpPr>
              <a:grpSpLocks/>
            </p:cNvGrpSpPr>
            <p:nvPr/>
          </p:nvGrpSpPr>
          <p:grpSpPr bwMode="auto">
            <a:xfrm>
              <a:off x="4366" y="894"/>
              <a:ext cx="287" cy="286"/>
              <a:chOff x="1776" y="1920"/>
              <a:chExt cx="433" cy="432"/>
            </a:xfrm>
          </p:grpSpPr>
          <p:sp>
            <p:nvSpPr>
              <p:cNvPr id="706660" name="Rectangle 100"/>
              <p:cNvSpPr>
                <a:spLocks noChangeArrowheads="1"/>
              </p:cNvSpPr>
              <p:nvPr/>
            </p:nvSpPr>
            <p:spPr bwMode="auto">
              <a:xfrm>
                <a:off x="1776" y="1920"/>
                <a:ext cx="432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706661" name="Text Box 101"/>
              <p:cNvSpPr txBox="1">
                <a:spLocks noChangeArrowheads="1"/>
              </p:cNvSpPr>
              <p:nvPr/>
            </p:nvSpPr>
            <p:spPr bwMode="auto">
              <a:xfrm>
                <a:off x="1778" y="1967"/>
                <a:ext cx="431" cy="3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id-ID" sz="1800"/>
                  <a:t>0</a:t>
                </a:r>
              </a:p>
            </p:txBody>
          </p:sp>
        </p:grpSp>
        <p:grpSp>
          <p:nvGrpSpPr>
            <p:cNvPr id="706662" name="Group 102"/>
            <p:cNvGrpSpPr>
              <a:grpSpLocks/>
            </p:cNvGrpSpPr>
            <p:nvPr/>
          </p:nvGrpSpPr>
          <p:grpSpPr bwMode="auto">
            <a:xfrm>
              <a:off x="4652" y="894"/>
              <a:ext cx="287" cy="286"/>
              <a:chOff x="1776" y="1920"/>
              <a:chExt cx="432" cy="432"/>
            </a:xfrm>
          </p:grpSpPr>
          <p:sp>
            <p:nvSpPr>
              <p:cNvPr id="706663" name="Rectangle 103"/>
              <p:cNvSpPr>
                <a:spLocks noChangeArrowheads="1"/>
              </p:cNvSpPr>
              <p:nvPr/>
            </p:nvSpPr>
            <p:spPr bwMode="auto">
              <a:xfrm>
                <a:off x="1776" y="1920"/>
                <a:ext cx="432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706664" name="Text Box 104"/>
              <p:cNvSpPr txBox="1">
                <a:spLocks noChangeArrowheads="1"/>
              </p:cNvSpPr>
              <p:nvPr/>
            </p:nvSpPr>
            <p:spPr bwMode="auto">
              <a:xfrm>
                <a:off x="1777" y="1967"/>
                <a:ext cx="431" cy="3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id-ID" sz="1800"/>
                  <a:t>8</a:t>
                </a:r>
              </a:p>
            </p:txBody>
          </p:sp>
        </p:grpSp>
        <p:grpSp>
          <p:nvGrpSpPr>
            <p:cNvPr id="706665" name="Group 105"/>
            <p:cNvGrpSpPr>
              <a:grpSpLocks/>
            </p:cNvGrpSpPr>
            <p:nvPr/>
          </p:nvGrpSpPr>
          <p:grpSpPr bwMode="auto">
            <a:xfrm>
              <a:off x="4939" y="894"/>
              <a:ext cx="286" cy="286"/>
              <a:chOff x="1776" y="1920"/>
              <a:chExt cx="432" cy="432"/>
            </a:xfrm>
          </p:grpSpPr>
          <p:sp>
            <p:nvSpPr>
              <p:cNvPr id="706666" name="Rectangle 106"/>
              <p:cNvSpPr>
                <a:spLocks noChangeArrowheads="1"/>
              </p:cNvSpPr>
              <p:nvPr/>
            </p:nvSpPr>
            <p:spPr bwMode="auto">
              <a:xfrm>
                <a:off x="1776" y="1920"/>
                <a:ext cx="432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706667" name="Text Box 107"/>
              <p:cNvSpPr txBox="1">
                <a:spLocks noChangeArrowheads="1"/>
              </p:cNvSpPr>
              <p:nvPr/>
            </p:nvSpPr>
            <p:spPr bwMode="auto">
              <a:xfrm>
                <a:off x="1778" y="1967"/>
                <a:ext cx="430" cy="3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id-ID" sz="1800"/>
                  <a:t>8</a:t>
                </a:r>
              </a:p>
            </p:txBody>
          </p:sp>
        </p:grpSp>
        <p:grpSp>
          <p:nvGrpSpPr>
            <p:cNvPr id="706668" name="Group 108"/>
            <p:cNvGrpSpPr>
              <a:grpSpLocks/>
            </p:cNvGrpSpPr>
            <p:nvPr/>
          </p:nvGrpSpPr>
          <p:grpSpPr bwMode="auto">
            <a:xfrm>
              <a:off x="5225" y="894"/>
              <a:ext cx="287" cy="286"/>
              <a:chOff x="1776" y="1920"/>
              <a:chExt cx="433" cy="432"/>
            </a:xfrm>
          </p:grpSpPr>
          <p:sp>
            <p:nvSpPr>
              <p:cNvPr id="706669" name="Rectangle 109"/>
              <p:cNvSpPr>
                <a:spLocks noChangeArrowheads="1"/>
              </p:cNvSpPr>
              <p:nvPr/>
            </p:nvSpPr>
            <p:spPr bwMode="auto">
              <a:xfrm>
                <a:off x="1776" y="1920"/>
                <a:ext cx="432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706670" name="Text Box 110"/>
              <p:cNvSpPr txBox="1">
                <a:spLocks noChangeArrowheads="1"/>
              </p:cNvSpPr>
              <p:nvPr/>
            </p:nvSpPr>
            <p:spPr bwMode="auto">
              <a:xfrm>
                <a:off x="1776" y="1967"/>
                <a:ext cx="433" cy="3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id-ID" sz="1800" b="1"/>
                  <a:t>7</a:t>
                </a:r>
              </a:p>
            </p:txBody>
          </p:sp>
        </p:grpSp>
        <p:grpSp>
          <p:nvGrpSpPr>
            <p:cNvPr id="706671" name="Group 111"/>
            <p:cNvGrpSpPr>
              <a:grpSpLocks/>
            </p:cNvGrpSpPr>
            <p:nvPr/>
          </p:nvGrpSpPr>
          <p:grpSpPr bwMode="auto">
            <a:xfrm>
              <a:off x="4366" y="1180"/>
              <a:ext cx="287" cy="320"/>
              <a:chOff x="1776" y="1920"/>
              <a:chExt cx="433" cy="482"/>
            </a:xfrm>
          </p:grpSpPr>
          <p:sp>
            <p:nvSpPr>
              <p:cNvPr id="706672" name="Rectangle 112"/>
              <p:cNvSpPr>
                <a:spLocks noChangeArrowheads="1"/>
              </p:cNvSpPr>
              <p:nvPr/>
            </p:nvSpPr>
            <p:spPr bwMode="auto">
              <a:xfrm>
                <a:off x="1776" y="1920"/>
                <a:ext cx="432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706673" name="Text Box 113"/>
              <p:cNvSpPr txBox="1">
                <a:spLocks noChangeArrowheads="1"/>
              </p:cNvSpPr>
              <p:nvPr/>
            </p:nvSpPr>
            <p:spPr bwMode="auto">
              <a:xfrm>
                <a:off x="1778" y="1968"/>
                <a:ext cx="431" cy="4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endParaRPr lang="id-ID" altLang="id-ID"/>
              </a:p>
            </p:txBody>
          </p:sp>
        </p:grpSp>
        <p:grpSp>
          <p:nvGrpSpPr>
            <p:cNvPr id="706674" name="Group 114"/>
            <p:cNvGrpSpPr>
              <a:grpSpLocks/>
            </p:cNvGrpSpPr>
            <p:nvPr/>
          </p:nvGrpSpPr>
          <p:grpSpPr bwMode="auto">
            <a:xfrm>
              <a:off x="4652" y="1180"/>
              <a:ext cx="287" cy="287"/>
              <a:chOff x="1776" y="1920"/>
              <a:chExt cx="432" cy="432"/>
            </a:xfrm>
          </p:grpSpPr>
          <p:sp>
            <p:nvSpPr>
              <p:cNvPr id="706675" name="Rectangle 115"/>
              <p:cNvSpPr>
                <a:spLocks noChangeArrowheads="1"/>
              </p:cNvSpPr>
              <p:nvPr/>
            </p:nvSpPr>
            <p:spPr bwMode="auto">
              <a:xfrm>
                <a:off x="1776" y="1920"/>
                <a:ext cx="432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706676" name="Text Box 116"/>
              <p:cNvSpPr txBox="1">
                <a:spLocks noChangeArrowheads="1"/>
              </p:cNvSpPr>
              <p:nvPr/>
            </p:nvSpPr>
            <p:spPr bwMode="auto">
              <a:xfrm>
                <a:off x="1777" y="1968"/>
                <a:ext cx="431" cy="3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id-ID" sz="1800"/>
                  <a:t>0</a:t>
                </a:r>
              </a:p>
            </p:txBody>
          </p:sp>
        </p:grpSp>
        <p:grpSp>
          <p:nvGrpSpPr>
            <p:cNvPr id="706677" name="Group 117"/>
            <p:cNvGrpSpPr>
              <a:grpSpLocks/>
            </p:cNvGrpSpPr>
            <p:nvPr/>
          </p:nvGrpSpPr>
          <p:grpSpPr bwMode="auto">
            <a:xfrm>
              <a:off x="4939" y="1180"/>
              <a:ext cx="286" cy="287"/>
              <a:chOff x="1776" y="1920"/>
              <a:chExt cx="432" cy="432"/>
            </a:xfrm>
          </p:grpSpPr>
          <p:sp>
            <p:nvSpPr>
              <p:cNvPr id="706678" name="Rectangle 118"/>
              <p:cNvSpPr>
                <a:spLocks noChangeArrowheads="1"/>
              </p:cNvSpPr>
              <p:nvPr/>
            </p:nvSpPr>
            <p:spPr bwMode="auto">
              <a:xfrm>
                <a:off x="1776" y="1920"/>
                <a:ext cx="432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706679" name="Text Box 119"/>
              <p:cNvSpPr txBox="1">
                <a:spLocks noChangeArrowheads="1"/>
              </p:cNvSpPr>
              <p:nvPr/>
            </p:nvSpPr>
            <p:spPr bwMode="auto">
              <a:xfrm>
                <a:off x="1778" y="1968"/>
                <a:ext cx="430" cy="3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id-ID" sz="1800"/>
                  <a:t>2</a:t>
                </a:r>
              </a:p>
            </p:txBody>
          </p:sp>
        </p:grpSp>
        <p:grpSp>
          <p:nvGrpSpPr>
            <p:cNvPr id="706680" name="Group 120"/>
            <p:cNvGrpSpPr>
              <a:grpSpLocks/>
            </p:cNvGrpSpPr>
            <p:nvPr/>
          </p:nvGrpSpPr>
          <p:grpSpPr bwMode="auto">
            <a:xfrm>
              <a:off x="5225" y="1180"/>
              <a:ext cx="287" cy="287"/>
              <a:chOff x="1776" y="1920"/>
              <a:chExt cx="433" cy="432"/>
            </a:xfrm>
          </p:grpSpPr>
          <p:sp>
            <p:nvSpPr>
              <p:cNvPr id="706681" name="Rectangle 121"/>
              <p:cNvSpPr>
                <a:spLocks noChangeArrowheads="1"/>
              </p:cNvSpPr>
              <p:nvPr/>
            </p:nvSpPr>
            <p:spPr bwMode="auto">
              <a:xfrm>
                <a:off x="1776" y="1920"/>
                <a:ext cx="432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706682" name="Text Box 122"/>
              <p:cNvSpPr txBox="1">
                <a:spLocks noChangeArrowheads="1"/>
              </p:cNvSpPr>
              <p:nvPr/>
            </p:nvSpPr>
            <p:spPr bwMode="auto">
              <a:xfrm>
                <a:off x="1776" y="1968"/>
                <a:ext cx="433" cy="3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id-ID" sz="1800" b="1"/>
                  <a:t>4</a:t>
                </a:r>
              </a:p>
            </p:txBody>
          </p:sp>
        </p:grpSp>
        <p:grpSp>
          <p:nvGrpSpPr>
            <p:cNvPr id="706683" name="Group 123"/>
            <p:cNvGrpSpPr>
              <a:grpSpLocks/>
            </p:cNvGrpSpPr>
            <p:nvPr/>
          </p:nvGrpSpPr>
          <p:grpSpPr bwMode="auto">
            <a:xfrm>
              <a:off x="4366" y="1467"/>
              <a:ext cx="287" cy="320"/>
              <a:chOff x="1776" y="1920"/>
              <a:chExt cx="433" cy="483"/>
            </a:xfrm>
          </p:grpSpPr>
          <p:sp>
            <p:nvSpPr>
              <p:cNvPr id="706684" name="Rectangle 124"/>
              <p:cNvSpPr>
                <a:spLocks noChangeArrowheads="1"/>
              </p:cNvSpPr>
              <p:nvPr/>
            </p:nvSpPr>
            <p:spPr bwMode="auto">
              <a:xfrm>
                <a:off x="1776" y="1920"/>
                <a:ext cx="432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706685" name="Text Box 125"/>
              <p:cNvSpPr txBox="1">
                <a:spLocks noChangeArrowheads="1"/>
              </p:cNvSpPr>
              <p:nvPr/>
            </p:nvSpPr>
            <p:spPr bwMode="auto">
              <a:xfrm>
                <a:off x="1778" y="1968"/>
                <a:ext cx="431" cy="4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endParaRPr lang="id-ID" altLang="id-ID"/>
              </a:p>
            </p:txBody>
          </p:sp>
        </p:grpSp>
        <p:grpSp>
          <p:nvGrpSpPr>
            <p:cNvPr id="706686" name="Group 126"/>
            <p:cNvGrpSpPr>
              <a:grpSpLocks/>
            </p:cNvGrpSpPr>
            <p:nvPr/>
          </p:nvGrpSpPr>
          <p:grpSpPr bwMode="auto">
            <a:xfrm>
              <a:off x="4652" y="1467"/>
              <a:ext cx="287" cy="320"/>
              <a:chOff x="1776" y="1920"/>
              <a:chExt cx="432" cy="483"/>
            </a:xfrm>
          </p:grpSpPr>
          <p:sp>
            <p:nvSpPr>
              <p:cNvPr id="706687" name="Rectangle 127"/>
              <p:cNvSpPr>
                <a:spLocks noChangeArrowheads="1"/>
              </p:cNvSpPr>
              <p:nvPr/>
            </p:nvSpPr>
            <p:spPr bwMode="auto">
              <a:xfrm>
                <a:off x="1776" y="1920"/>
                <a:ext cx="432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706688" name="Text Box 128"/>
              <p:cNvSpPr txBox="1">
                <a:spLocks noChangeArrowheads="1"/>
              </p:cNvSpPr>
              <p:nvPr/>
            </p:nvSpPr>
            <p:spPr bwMode="auto">
              <a:xfrm>
                <a:off x="1777" y="1968"/>
                <a:ext cx="431" cy="4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endParaRPr lang="id-ID" altLang="id-ID"/>
              </a:p>
            </p:txBody>
          </p:sp>
        </p:grpSp>
        <p:grpSp>
          <p:nvGrpSpPr>
            <p:cNvPr id="706689" name="Group 129"/>
            <p:cNvGrpSpPr>
              <a:grpSpLocks/>
            </p:cNvGrpSpPr>
            <p:nvPr/>
          </p:nvGrpSpPr>
          <p:grpSpPr bwMode="auto">
            <a:xfrm>
              <a:off x="4939" y="1467"/>
              <a:ext cx="286" cy="286"/>
              <a:chOff x="1776" y="1920"/>
              <a:chExt cx="432" cy="432"/>
            </a:xfrm>
          </p:grpSpPr>
          <p:sp>
            <p:nvSpPr>
              <p:cNvPr id="706690" name="Rectangle 130"/>
              <p:cNvSpPr>
                <a:spLocks noChangeArrowheads="1"/>
              </p:cNvSpPr>
              <p:nvPr/>
            </p:nvSpPr>
            <p:spPr bwMode="auto">
              <a:xfrm>
                <a:off x="1776" y="1920"/>
                <a:ext cx="432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706691" name="Text Box 131"/>
              <p:cNvSpPr txBox="1">
                <a:spLocks noChangeArrowheads="1"/>
              </p:cNvSpPr>
              <p:nvPr/>
            </p:nvSpPr>
            <p:spPr bwMode="auto">
              <a:xfrm>
                <a:off x="1778" y="1968"/>
                <a:ext cx="430" cy="3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id-ID" sz="1800"/>
                  <a:t>0</a:t>
                </a:r>
              </a:p>
            </p:txBody>
          </p:sp>
        </p:grpSp>
        <p:grpSp>
          <p:nvGrpSpPr>
            <p:cNvPr id="706692" name="Group 132"/>
            <p:cNvGrpSpPr>
              <a:grpSpLocks/>
            </p:cNvGrpSpPr>
            <p:nvPr/>
          </p:nvGrpSpPr>
          <p:grpSpPr bwMode="auto">
            <a:xfrm>
              <a:off x="5225" y="1467"/>
              <a:ext cx="287" cy="286"/>
              <a:chOff x="1776" y="1920"/>
              <a:chExt cx="433" cy="432"/>
            </a:xfrm>
          </p:grpSpPr>
          <p:sp>
            <p:nvSpPr>
              <p:cNvPr id="706693" name="Rectangle 133"/>
              <p:cNvSpPr>
                <a:spLocks noChangeArrowheads="1"/>
              </p:cNvSpPr>
              <p:nvPr/>
            </p:nvSpPr>
            <p:spPr bwMode="auto">
              <a:xfrm>
                <a:off x="1776" y="1920"/>
                <a:ext cx="432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706694" name="Text Box 134"/>
              <p:cNvSpPr txBox="1">
                <a:spLocks noChangeArrowheads="1"/>
              </p:cNvSpPr>
              <p:nvPr/>
            </p:nvSpPr>
            <p:spPr bwMode="auto">
              <a:xfrm>
                <a:off x="1776" y="1968"/>
                <a:ext cx="433" cy="3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id-ID" sz="1800" b="1"/>
                  <a:t>3</a:t>
                </a:r>
              </a:p>
            </p:txBody>
          </p:sp>
        </p:grpSp>
        <p:sp>
          <p:nvSpPr>
            <p:cNvPr id="706695" name="Rectangle 135"/>
            <p:cNvSpPr>
              <a:spLocks noChangeArrowheads="1"/>
            </p:cNvSpPr>
            <p:nvPr/>
          </p:nvSpPr>
          <p:spPr bwMode="auto">
            <a:xfrm>
              <a:off x="4366" y="1753"/>
              <a:ext cx="286" cy="2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706696" name="Rectangle 136"/>
            <p:cNvSpPr>
              <a:spLocks noChangeArrowheads="1"/>
            </p:cNvSpPr>
            <p:nvPr/>
          </p:nvSpPr>
          <p:spPr bwMode="auto">
            <a:xfrm>
              <a:off x="4652" y="1753"/>
              <a:ext cx="287" cy="2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706697" name="Rectangle 137"/>
            <p:cNvSpPr>
              <a:spLocks noChangeArrowheads="1"/>
            </p:cNvSpPr>
            <p:nvPr/>
          </p:nvSpPr>
          <p:spPr bwMode="auto">
            <a:xfrm>
              <a:off x="4939" y="1753"/>
              <a:ext cx="286" cy="2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706698" name="Rectangle 138"/>
            <p:cNvSpPr>
              <a:spLocks noChangeArrowheads="1"/>
            </p:cNvSpPr>
            <p:nvPr/>
          </p:nvSpPr>
          <p:spPr bwMode="auto">
            <a:xfrm>
              <a:off x="5225" y="1753"/>
              <a:ext cx="286" cy="2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706699" name="Text Box 139"/>
            <p:cNvSpPr txBox="1">
              <a:spLocks noChangeArrowheads="1"/>
            </p:cNvSpPr>
            <p:nvPr/>
          </p:nvSpPr>
          <p:spPr bwMode="auto">
            <a:xfrm>
              <a:off x="5225" y="1785"/>
              <a:ext cx="28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id-ID" sz="1800" b="1"/>
                <a:t>0</a:t>
              </a:r>
            </a:p>
          </p:txBody>
        </p:sp>
        <p:pic>
          <p:nvPicPr>
            <p:cNvPr id="706700" name="Picture 140" descr="Edna Krabappel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8" y="459"/>
              <a:ext cx="185" cy="4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06701" name="Picture 141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16" y="613"/>
              <a:ext cx="113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06702" name="Picture 142" descr="Edna Krabappel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79" y="862"/>
              <a:ext cx="186" cy="4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06703" name="Picture 14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7" y="1212"/>
              <a:ext cx="113" cy="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06704" name="Picture 144" descr="C:\Documents and Settings\eamonn\Desktop\bios_family_marge.gif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2" y="1344"/>
              <a:ext cx="156" cy="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06705" name="Picture 145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84" y="480"/>
              <a:ext cx="384" cy="3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06706" name="Picture 146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4" y="1776"/>
              <a:ext cx="384" cy="3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706707" name="Picture 147" descr="Edna Krabappel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5821363"/>
            <a:ext cx="339725" cy="735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6708" name="Picture 14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5029200"/>
            <a:ext cx="215900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6709" name="Picture 14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983163"/>
            <a:ext cx="609600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6710" name="Picture 15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5897563"/>
            <a:ext cx="609600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6711" name="Text Box 151"/>
          <p:cNvSpPr txBox="1">
            <a:spLocks noChangeArrowheads="1"/>
          </p:cNvSpPr>
          <p:nvPr/>
        </p:nvSpPr>
        <p:spPr bwMode="auto">
          <a:xfrm>
            <a:off x="228600" y="4876800"/>
            <a:ext cx="876300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id-ID" sz="4800" dirty="0"/>
              <a:t>D(    ,  ) = Min[ D(  ,  ), D(  ,  ) ] = 4</a:t>
            </a:r>
            <a:endParaRPr lang="en-US" altLang="id-ID" sz="4800" b="1" dirty="0"/>
          </a:p>
          <a:p>
            <a:pPr>
              <a:spcBef>
                <a:spcPct val="25000"/>
              </a:spcBef>
            </a:pPr>
            <a:r>
              <a:rPr lang="en-US" altLang="id-ID" sz="4800" dirty="0"/>
              <a:t>D(    ,  ) = Min[ D(  ,  ), D(  ,  ) ] = 7</a:t>
            </a:r>
            <a:endParaRPr lang="en-US" altLang="id-ID" sz="4800" b="1" dirty="0"/>
          </a:p>
        </p:txBody>
      </p:sp>
    </p:spTree>
    <p:extLst>
      <p:ext uri="{BB962C8B-B14F-4D97-AF65-F5344CB8AC3E}">
        <p14:creationId xmlns:p14="http://schemas.microsoft.com/office/powerpoint/2010/main" val="2887508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71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>
            <a:noAutofit/>
          </a:bodyPr>
          <a:lstStyle/>
          <a:p>
            <a:r>
              <a:rPr lang="en-US" altLang="id-ID" sz="3600" dirty="0"/>
              <a:t>How to Define Inter-Cluster Similarity</a:t>
            </a:r>
          </a:p>
        </p:txBody>
      </p:sp>
      <p:sp>
        <p:nvSpPr>
          <p:cNvPr id="1627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2344738"/>
            <a:ext cx="4800600" cy="3303587"/>
          </a:xfrm>
        </p:spPr>
        <p:txBody>
          <a:bodyPr/>
          <a:lstStyle/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altLang="id-ID" sz="1000"/>
              <a:t> </a:t>
            </a:r>
          </a:p>
        </p:txBody>
      </p:sp>
      <p:grpSp>
        <p:nvGrpSpPr>
          <p:cNvPr id="1627140" name="Group 4"/>
          <p:cNvGrpSpPr>
            <a:grpSpLocks/>
          </p:cNvGrpSpPr>
          <p:nvPr/>
        </p:nvGrpSpPr>
        <p:grpSpPr bwMode="auto">
          <a:xfrm>
            <a:off x="5486400" y="1066800"/>
            <a:ext cx="3429000" cy="3508375"/>
            <a:chOff x="3456" y="1440"/>
            <a:chExt cx="2160" cy="2210"/>
          </a:xfrm>
        </p:grpSpPr>
        <p:sp>
          <p:nvSpPr>
            <p:cNvPr id="1627141" name="Line 5"/>
            <p:cNvSpPr>
              <a:spLocks noChangeShapeType="1"/>
            </p:cNvSpPr>
            <p:nvPr/>
          </p:nvSpPr>
          <p:spPr bwMode="auto">
            <a:xfrm>
              <a:off x="369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627142" name="Line 6"/>
            <p:cNvSpPr>
              <a:spLocks noChangeShapeType="1"/>
            </p:cNvSpPr>
            <p:nvPr/>
          </p:nvSpPr>
          <p:spPr bwMode="auto">
            <a:xfrm>
              <a:off x="3504" y="1632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627143" name="Line 7"/>
            <p:cNvSpPr>
              <a:spLocks noChangeShapeType="1"/>
            </p:cNvSpPr>
            <p:nvPr/>
          </p:nvSpPr>
          <p:spPr bwMode="auto">
            <a:xfrm>
              <a:off x="4012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627144" name="Line 8"/>
            <p:cNvSpPr>
              <a:spLocks noChangeShapeType="1"/>
            </p:cNvSpPr>
            <p:nvPr/>
          </p:nvSpPr>
          <p:spPr bwMode="auto">
            <a:xfrm>
              <a:off x="4329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627145" name="Line 9"/>
            <p:cNvSpPr>
              <a:spLocks noChangeShapeType="1"/>
            </p:cNvSpPr>
            <p:nvPr/>
          </p:nvSpPr>
          <p:spPr bwMode="auto">
            <a:xfrm>
              <a:off x="464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627146" name="Line 10"/>
            <p:cNvSpPr>
              <a:spLocks noChangeShapeType="1"/>
            </p:cNvSpPr>
            <p:nvPr/>
          </p:nvSpPr>
          <p:spPr bwMode="auto">
            <a:xfrm>
              <a:off x="4963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627147" name="Line 11"/>
            <p:cNvSpPr>
              <a:spLocks noChangeShapeType="1"/>
            </p:cNvSpPr>
            <p:nvPr/>
          </p:nvSpPr>
          <p:spPr bwMode="auto">
            <a:xfrm>
              <a:off x="5280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627148" name="Line 12"/>
            <p:cNvSpPr>
              <a:spLocks noChangeShapeType="1"/>
            </p:cNvSpPr>
            <p:nvPr/>
          </p:nvSpPr>
          <p:spPr bwMode="auto">
            <a:xfrm>
              <a:off x="3504" y="1891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627149" name="Line 13"/>
            <p:cNvSpPr>
              <a:spLocks noChangeShapeType="1"/>
            </p:cNvSpPr>
            <p:nvPr/>
          </p:nvSpPr>
          <p:spPr bwMode="auto">
            <a:xfrm>
              <a:off x="3504" y="2150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627150" name="Line 14"/>
            <p:cNvSpPr>
              <a:spLocks noChangeShapeType="1"/>
            </p:cNvSpPr>
            <p:nvPr/>
          </p:nvSpPr>
          <p:spPr bwMode="auto">
            <a:xfrm>
              <a:off x="3504" y="2409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627151" name="Line 15"/>
            <p:cNvSpPr>
              <a:spLocks noChangeShapeType="1"/>
            </p:cNvSpPr>
            <p:nvPr/>
          </p:nvSpPr>
          <p:spPr bwMode="auto">
            <a:xfrm>
              <a:off x="3504" y="266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627152" name="Line 16"/>
            <p:cNvSpPr>
              <a:spLocks noChangeShapeType="1"/>
            </p:cNvSpPr>
            <p:nvPr/>
          </p:nvSpPr>
          <p:spPr bwMode="auto">
            <a:xfrm>
              <a:off x="3504" y="292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627153" name="Text Box 17"/>
            <p:cNvSpPr txBox="1">
              <a:spLocks noChangeArrowheads="1"/>
            </p:cNvSpPr>
            <p:nvPr/>
          </p:nvSpPr>
          <p:spPr bwMode="auto">
            <a:xfrm>
              <a:off x="3456" y="168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id-ID"/>
                <a:t>p1</a:t>
              </a:r>
            </a:p>
          </p:txBody>
        </p:sp>
        <p:sp>
          <p:nvSpPr>
            <p:cNvPr id="1627154" name="Text Box 18"/>
            <p:cNvSpPr txBox="1">
              <a:spLocks noChangeArrowheads="1"/>
            </p:cNvSpPr>
            <p:nvPr/>
          </p:nvSpPr>
          <p:spPr bwMode="auto">
            <a:xfrm>
              <a:off x="3456" y="2208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id-ID"/>
                <a:t>p3</a:t>
              </a:r>
            </a:p>
          </p:txBody>
        </p:sp>
        <p:sp>
          <p:nvSpPr>
            <p:cNvPr id="1627155" name="Text Box 19"/>
            <p:cNvSpPr txBox="1">
              <a:spLocks noChangeArrowheads="1"/>
            </p:cNvSpPr>
            <p:nvPr/>
          </p:nvSpPr>
          <p:spPr bwMode="auto">
            <a:xfrm>
              <a:off x="3456" y="2736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id-ID"/>
                <a:t>p5</a:t>
              </a:r>
            </a:p>
          </p:txBody>
        </p:sp>
        <p:sp>
          <p:nvSpPr>
            <p:cNvPr id="1627156" name="Text Box 20"/>
            <p:cNvSpPr txBox="1">
              <a:spLocks noChangeArrowheads="1"/>
            </p:cNvSpPr>
            <p:nvPr/>
          </p:nvSpPr>
          <p:spPr bwMode="auto">
            <a:xfrm>
              <a:off x="3456" y="2496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id-ID"/>
                <a:t>p4</a:t>
              </a:r>
            </a:p>
          </p:txBody>
        </p:sp>
        <p:sp>
          <p:nvSpPr>
            <p:cNvPr id="1627157" name="Text Box 21"/>
            <p:cNvSpPr txBox="1">
              <a:spLocks noChangeArrowheads="1"/>
            </p:cNvSpPr>
            <p:nvPr/>
          </p:nvSpPr>
          <p:spPr bwMode="auto">
            <a:xfrm>
              <a:off x="3456" y="1968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id-ID"/>
                <a:t>p2</a:t>
              </a:r>
            </a:p>
          </p:txBody>
        </p:sp>
        <p:sp>
          <p:nvSpPr>
            <p:cNvPr id="1627158" name="Text Box 22"/>
            <p:cNvSpPr txBox="1">
              <a:spLocks noChangeArrowheads="1"/>
            </p:cNvSpPr>
            <p:nvPr/>
          </p:nvSpPr>
          <p:spPr bwMode="auto">
            <a:xfrm>
              <a:off x="3744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id-ID"/>
                <a:t>p1</a:t>
              </a:r>
            </a:p>
          </p:txBody>
        </p:sp>
        <p:sp>
          <p:nvSpPr>
            <p:cNvPr id="1627159" name="Text Box 23"/>
            <p:cNvSpPr txBox="1">
              <a:spLocks noChangeArrowheads="1"/>
            </p:cNvSpPr>
            <p:nvPr/>
          </p:nvSpPr>
          <p:spPr bwMode="auto">
            <a:xfrm>
              <a:off x="4032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id-ID"/>
                <a:t>p2</a:t>
              </a:r>
            </a:p>
          </p:txBody>
        </p:sp>
        <p:sp>
          <p:nvSpPr>
            <p:cNvPr id="1627160" name="Text Box 24"/>
            <p:cNvSpPr txBox="1">
              <a:spLocks noChangeArrowheads="1"/>
            </p:cNvSpPr>
            <p:nvPr/>
          </p:nvSpPr>
          <p:spPr bwMode="auto">
            <a:xfrm>
              <a:off x="4368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id-ID"/>
                <a:t>p3</a:t>
              </a:r>
            </a:p>
          </p:txBody>
        </p:sp>
        <p:sp>
          <p:nvSpPr>
            <p:cNvPr id="1627161" name="Text Box 25"/>
            <p:cNvSpPr txBox="1">
              <a:spLocks noChangeArrowheads="1"/>
            </p:cNvSpPr>
            <p:nvPr/>
          </p:nvSpPr>
          <p:spPr bwMode="auto">
            <a:xfrm>
              <a:off x="4704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id-ID"/>
                <a:t>p4</a:t>
              </a:r>
            </a:p>
          </p:txBody>
        </p:sp>
        <p:sp>
          <p:nvSpPr>
            <p:cNvPr id="1627162" name="Text Box 26"/>
            <p:cNvSpPr txBox="1">
              <a:spLocks noChangeArrowheads="1"/>
            </p:cNvSpPr>
            <p:nvPr/>
          </p:nvSpPr>
          <p:spPr bwMode="auto">
            <a:xfrm>
              <a:off x="4944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id-ID"/>
                <a:t>p5</a:t>
              </a:r>
            </a:p>
          </p:txBody>
        </p:sp>
        <p:sp>
          <p:nvSpPr>
            <p:cNvPr id="1627163" name="Text Box 27"/>
            <p:cNvSpPr txBox="1">
              <a:spLocks noChangeArrowheads="1"/>
            </p:cNvSpPr>
            <p:nvPr/>
          </p:nvSpPr>
          <p:spPr bwMode="auto">
            <a:xfrm>
              <a:off x="5280" y="1440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id-ID" sz="1600"/>
                <a:t>. . .</a:t>
              </a:r>
            </a:p>
          </p:txBody>
        </p:sp>
        <p:sp>
          <p:nvSpPr>
            <p:cNvPr id="1627164" name="Text Box 28"/>
            <p:cNvSpPr txBox="1">
              <a:spLocks noChangeArrowheads="1"/>
            </p:cNvSpPr>
            <p:nvPr/>
          </p:nvSpPr>
          <p:spPr bwMode="auto">
            <a:xfrm>
              <a:off x="3552" y="2976"/>
              <a:ext cx="336" cy="6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id-ID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altLang="id-ID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altLang="id-ID" sz="1600"/>
                <a:t>.</a:t>
              </a:r>
            </a:p>
          </p:txBody>
        </p:sp>
      </p:grpSp>
      <p:sp>
        <p:nvSpPr>
          <p:cNvPr id="1627165" name="Line 29"/>
          <p:cNvSpPr>
            <a:spLocks noChangeShapeType="1"/>
          </p:cNvSpPr>
          <p:nvPr/>
        </p:nvSpPr>
        <p:spPr bwMode="auto">
          <a:xfrm>
            <a:off x="2209800" y="2057400"/>
            <a:ext cx="1066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627166" name="Text Box 30"/>
          <p:cNvSpPr txBox="1">
            <a:spLocks noChangeArrowheads="1"/>
          </p:cNvSpPr>
          <p:nvPr/>
        </p:nvSpPr>
        <p:spPr bwMode="auto">
          <a:xfrm>
            <a:off x="2209800" y="1600200"/>
            <a:ext cx="1447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id-ID" sz="1600"/>
              <a:t>Similarity?</a:t>
            </a:r>
          </a:p>
        </p:txBody>
      </p:sp>
      <p:sp>
        <p:nvSpPr>
          <p:cNvPr id="1627167" name="Rectangle 31"/>
          <p:cNvSpPr>
            <a:spLocks noChangeArrowheads="1"/>
          </p:cNvSpPr>
          <p:nvPr/>
        </p:nvSpPr>
        <p:spPr bwMode="auto">
          <a:xfrm>
            <a:off x="381000" y="3200400"/>
            <a:ext cx="57912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itchFamily="34" charset="0"/>
              <a:buChar char="–"/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id-ID" sz="2400" b="0"/>
              <a:t>MIN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id-ID" sz="2400" b="0"/>
              <a:t>MAX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id-ID" sz="2400" b="0"/>
              <a:t>Group Average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id-ID" sz="2400" b="0"/>
              <a:t>Distance Between Centroids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id-ID" sz="2400" b="0"/>
              <a:t>Other methods driven by an objective function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altLang="id-ID" sz="2000" b="0"/>
              <a:t>Ward’s Method uses squared error</a:t>
            </a:r>
            <a:endParaRPr lang="en-US" altLang="id-ID" b="0"/>
          </a:p>
        </p:txBody>
      </p:sp>
      <p:sp>
        <p:nvSpPr>
          <p:cNvPr id="1627168" name="Freeform 32" descr="5%"/>
          <p:cNvSpPr>
            <a:spLocks/>
          </p:cNvSpPr>
          <p:nvPr/>
        </p:nvSpPr>
        <p:spPr bwMode="auto">
          <a:xfrm rot="-5400000">
            <a:off x="462757" y="1289843"/>
            <a:ext cx="1828800" cy="1382713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chemeClr val="tx1"/>
                  </a:fgClr>
                  <a:bgClr>
                    <a:srgbClr val="FFFFFF"/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627169" name="Oval 33"/>
          <p:cNvSpPr>
            <a:spLocks noChangeArrowheads="1"/>
          </p:cNvSpPr>
          <p:nvPr/>
        </p:nvSpPr>
        <p:spPr bwMode="auto">
          <a:xfrm rot="-5400000">
            <a:off x="1752600" y="2209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627170" name="Oval 34"/>
          <p:cNvSpPr>
            <a:spLocks noChangeArrowheads="1"/>
          </p:cNvSpPr>
          <p:nvPr/>
        </p:nvSpPr>
        <p:spPr bwMode="auto">
          <a:xfrm rot="-5400000">
            <a:off x="1676400" y="1447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627171" name="Oval 35"/>
          <p:cNvSpPr>
            <a:spLocks noChangeArrowheads="1"/>
          </p:cNvSpPr>
          <p:nvPr/>
        </p:nvSpPr>
        <p:spPr bwMode="auto">
          <a:xfrm rot="-5400000">
            <a:off x="838200" y="19050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627172" name="Oval 36"/>
          <p:cNvSpPr>
            <a:spLocks noChangeArrowheads="1"/>
          </p:cNvSpPr>
          <p:nvPr/>
        </p:nvSpPr>
        <p:spPr bwMode="auto">
          <a:xfrm rot="-5400000">
            <a:off x="1903413" y="17510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627173" name="Freeform 37" descr="5%"/>
          <p:cNvSpPr>
            <a:spLocks/>
          </p:cNvSpPr>
          <p:nvPr/>
        </p:nvSpPr>
        <p:spPr bwMode="auto">
          <a:xfrm rot="5400000" flipV="1">
            <a:off x="3352800" y="1143000"/>
            <a:ext cx="1828800" cy="1676400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chemeClr val="tx1"/>
                  </a:fgClr>
                  <a:bgClr>
                    <a:srgbClr val="FFFFFF"/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627174" name="Oval 38"/>
          <p:cNvSpPr>
            <a:spLocks noChangeArrowheads="1"/>
          </p:cNvSpPr>
          <p:nvPr/>
        </p:nvSpPr>
        <p:spPr bwMode="auto">
          <a:xfrm rot="5400000" flipV="1">
            <a:off x="4876800" y="1600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627175" name="Oval 39"/>
          <p:cNvSpPr>
            <a:spLocks noChangeArrowheads="1"/>
          </p:cNvSpPr>
          <p:nvPr/>
        </p:nvSpPr>
        <p:spPr bwMode="auto">
          <a:xfrm rot="5400000" flipV="1">
            <a:off x="3516313" y="15986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627176" name="Oval 40"/>
          <p:cNvSpPr>
            <a:spLocks noChangeArrowheads="1"/>
          </p:cNvSpPr>
          <p:nvPr/>
        </p:nvSpPr>
        <p:spPr bwMode="auto">
          <a:xfrm rot="5400000" flipV="1">
            <a:off x="4038600" y="2209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627177" name="Oval 41"/>
          <p:cNvSpPr>
            <a:spLocks noChangeArrowheads="1"/>
          </p:cNvSpPr>
          <p:nvPr/>
        </p:nvSpPr>
        <p:spPr bwMode="auto">
          <a:xfrm rot="5400000" flipV="1">
            <a:off x="4038600" y="1219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627178" name="Text Box 42"/>
          <p:cNvSpPr txBox="1">
            <a:spLocks noChangeArrowheads="1"/>
          </p:cNvSpPr>
          <p:nvPr/>
        </p:nvSpPr>
        <p:spPr bwMode="auto">
          <a:xfrm>
            <a:off x="5943600" y="4343400"/>
            <a:ext cx="2514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id-ID" sz="2000" dirty="0"/>
              <a:t>Proximity Matrix</a:t>
            </a:r>
          </a:p>
        </p:txBody>
      </p:sp>
    </p:spTree>
    <p:extLst>
      <p:ext uri="{BB962C8B-B14F-4D97-AF65-F5344CB8AC3E}">
        <p14:creationId xmlns:p14="http://schemas.microsoft.com/office/powerpoint/2010/main" val="146177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 Algorithms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340768"/>
            <a:ext cx="8363272" cy="5040560"/>
          </a:xfrm>
        </p:spPr>
        <p:txBody>
          <a:bodyPr>
            <a:noAutofit/>
          </a:bodyPr>
          <a:lstStyle/>
          <a:p>
            <a:pPr marL="533400" indent="-533400"/>
            <a:r>
              <a:rPr lang="en-US" altLang="id-ID" sz="2800" dirty="0" smtClean="0">
                <a:solidFill>
                  <a:schemeClr val="tx2"/>
                </a:solidFill>
                <a:latin typeface="Calibri" pitchFamily="34" charset="0"/>
              </a:rPr>
              <a:t>Partitioning Methods</a:t>
            </a:r>
          </a:p>
          <a:p>
            <a:pPr lvl="1"/>
            <a:r>
              <a:rPr lang="en-US" altLang="id-ID" i="1" dirty="0">
                <a:latin typeface="Calibri" pitchFamily="34" charset="0"/>
              </a:rPr>
              <a:t>k</a:t>
            </a:r>
            <a:r>
              <a:rPr lang="en-US" altLang="id-ID" dirty="0" smtClean="0">
                <a:latin typeface="Calibri" pitchFamily="34" charset="0"/>
              </a:rPr>
              <a:t>-means </a:t>
            </a:r>
            <a:r>
              <a:rPr lang="en-US" altLang="id-ID" dirty="0" smtClean="0">
                <a:latin typeface="Calibri" pitchFamily="34" charset="0"/>
              </a:rPr>
              <a:t>and </a:t>
            </a:r>
            <a:r>
              <a:rPr lang="en-US" altLang="id-ID" i="1" dirty="0" smtClean="0">
                <a:latin typeface="Calibri" pitchFamily="34" charset="0"/>
              </a:rPr>
              <a:t>k</a:t>
            </a:r>
            <a:r>
              <a:rPr lang="en-US" altLang="id-ID" dirty="0" smtClean="0">
                <a:latin typeface="Calibri" pitchFamily="34" charset="0"/>
              </a:rPr>
              <a:t>-</a:t>
            </a:r>
            <a:r>
              <a:rPr lang="en-US" altLang="id-ID" dirty="0" err="1" smtClean="0">
                <a:latin typeface="Calibri" pitchFamily="34" charset="0"/>
              </a:rPr>
              <a:t>medoids</a:t>
            </a:r>
            <a:r>
              <a:rPr lang="en-US" altLang="id-ID" dirty="0" smtClean="0">
                <a:latin typeface="Calibri" pitchFamily="34" charset="0"/>
              </a:rPr>
              <a:t> algorithms and their refinements</a:t>
            </a:r>
          </a:p>
          <a:p>
            <a:pPr marL="533400" indent="-533400"/>
            <a:r>
              <a:rPr lang="en-US" altLang="id-ID" sz="2800" dirty="0" smtClean="0">
                <a:solidFill>
                  <a:schemeClr val="tx2"/>
                </a:solidFill>
                <a:latin typeface="Calibri" pitchFamily="34" charset="0"/>
              </a:rPr>
              <a:t>Hierarchical Methods</a:t>
            </a:r>
          </a:p>
          <a:p>
            <a:pPr lvl="1"/>
            <a:r>
              <a:rPr lang="en-US" altLang="id-ID" dirty="0" smtClean="0">
                <a:latin typeface="Calibri" pitchFamily="34" charset="0"/>
              </a:rPr>
              <a:t>Agglomerative and divisive method, Birch, CURE, </a:t>
            </a:r>
            <a:r>
              <a:rPr lang="en-US" altLang="id-ID" dirty="0" err="1" smtClean="0">
                <a:latin typeface="Calibri" pitchFamily="34" charset="0"/>
              </a:rPr>
              <a:t>Cameleon</a:t>
            </a:r>
            <a:endParaRPr lang="en-US" altLang="id-ID" dirty="0" smtClean="0">
              <a:latin typeface="Calibri" pitchFamily="34" charset="0"/>
            </a:endParaRPr>
          </a:p>
          <a:p>
            <a:pPr marL="533400" indent="-533400"/>
            <a:r>
              <a:rPr lang="en-US" altLang="id-ID" sz="2800" dirty="0" smtClean="0">
                <a:solidFill>
                  <a:schemeClr val="tx2"/>
                </a:solidFill>
                <a:latin typeface="Calibri" pitchFamily="34" charset="0"/>
              </a:rPr>
              <a:t>Density-Based Methods</a:t>
            </a:r>
          </a:p>
          <a:p>
            <a:pPr lvl="1"/>
            <a:r>
              <a:rPr lang="en-US" altLang="id-ID" dirty="0" err="1" smtClean="0">
                <a:latin typeface="Calibri" pitchFamily="34" charset="0"/>
              </a:rPr>
              <a:t>DBScan</a:t>
            </a:r>
            <a:r>
              <a:rPr lang="en-US" altLang="id-ID" dirty="0" smtClean="0">
                <a:latin typeface="Calibri" pitchFamily="34" charset="0"/>
              </a:rPr>
              <a:t>, Optics and </a:t>
            </a:r>
            <a:r>
              <a:rPr lang="en-US" altLang="id-ID" dirty="0" err="1" smtClean="0">
                <a:latin typeface="Calibri" pitchFamily="34" charset="0"/>
              </a:rPr>
              <a:t>DenCLu</a:t>
            </a:r>
            <a:endParaRPr lang="en-US" altLang="id-ID" dirty="0" smtClean="0">
              <a:latin typeface="Calibri" pitchFamily="34" charset="0"/>
            </a:endParaRPr>
          </a:p>
          <a:p>
            <a:pPr marL="533400" indent="-533400"/>
            <a:r>
              <a:rPr lang="en-US" altLang="id-ID" sz="2800" dirty="0" smtClean="0">
                <a:solidFill>
                  <a:schemeClr val="tx2"/>
                </a:solidFill>
                <a:latin typeface="Calibri" pitchFamily="34" charset="0"/>
              </a:rPr>
              <a:t>Grid-Based Methods</a:t>
            </a:r>
          </a:p>
          <a:p>
            <a:pPr lvl="1"/>
            <a:r>
              <a:rPr lang="en-US" altLang="id-ID" dirty="0" smtClean="0">
                <a:latin typeface="Calibri" pitchFamily="34" charset="0"/>
              </a:rPr>
              <a:t>STING and CLIQUE (subspace clustering)</a:t>
            </a:r>
            <a:endParaRPr lang="id-ID" sz="3600" dirty="0"/>
          </a:p>
        </p:txBody>
      </p:sp>
    </p:spTree>
    <p:extLst>
      <p:ext uri="{BB962C8B-B14F-4D97-AF65-F5344CB8AC3E}">
        <p14:creationId xmlns:p14="http://schemas.microsoft.com/office/powerpoint/2010/main" val="29176480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>
            <a:noAutofit/>
          </a:bodyPr>
          <a:lstStyle/>
          <a:p>
            <a:r>
              <a:rPr lang="en-US" altLang="id-ID" sz="3600" dirty="0"/>
              <a:t>How to Define Inter-Cluster Similarity</a:t>
            </a:r>
          </a:p>
        </p:txBody>
      </p:sp>
      <p:sp>
        <p:nvSpPr>
          <p:cNvPr id="1628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2344738"/>
            <a:ext cx="4800600" cy="3303587"/>
          </a:xfrm>
        </p:spPr>
        <p:txBody>
          <a:bodyPr/>
          <a:lstStyle/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altLang="id-ID" sz="1000"/>
              <a:t> </a:t>
            </a:r>
          </a:p>
        </p:txBody>
      </p:sp>
      <p:grpSp>
        <p:nvGrpSpPr>
          <p:cNvPr id="1628164" name="Group 4"/>
          <p:cNvGrpSpPr>
            <a:grpSpLocks/>
          </p:cNvGrpSpPr>
          <p:nvPr/>
        </p:nvGrpSpPr>
        <p:grpSpPr bwMode="auto">
          <a:xfrm>
            <a:off x="5486400" y="1066800"/>
            <a:ext cx="3429000" cy="3508375"/>
            <a:chOff x="3456" y="1440"/>
            <a:chExt cx="2160" cy="2210"/>
          </a:xfrm>
        </p:grpSpPr>
        <p:sp>
          <p:nvSpPr>
            <p:cNvPr id="1628165" name="Line 5"/>
            <p:cNvSpPr>
              <a:spLocks noChangeShapeType="1"/>
            </p:cNvSpPr>
            <p:nvPr/>
          </p:nvSpPr>
          <p:spPr bwMode="auto">
            <a:xfrm>
              <a:off x="369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628166" name="Line 6"/>
            <p:cNvSpPr>
              <a:spLocks noChangeShapeType="1"/>
            </p:cNvSpPr>
            <p:nvPr/>
          </p:nvSpPr>
          <p:spPr bwMode="auto">
            <a:xfrm>
              <a:off x="3504" y="1632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628167" name="Line 7"/>
            <p:cNvSpPr>
              <a:spLocks noChangeShapeType="1"/>
            </p:cNvSpPr>
            <p:nvPr/>
          </p:nvSpPr>
          <p:spPr bwMode="auto">
            <a:xfrm>
              <a:off x="4012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628168" name="Line 8"/>
            <p:cNvSpPr>
              <a:spLocks noChangeShapeType="1"/>
            </p:cNvSpPr>
            <p:nvPr/>
          </p:nvSpPr>
          <p:spPr bwMode="auto">
            <a:xfrm>
              <a:off x="4329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628169" name="Line 9"/>
            <p:cNvSpPr>
              <a:spLocks noChangeShapeType="1"/>
            </p:cNvSpPr>
            <p:nvPr/>
          </p:nvSpPr>
          <p:spPr bwMode="auto">
            <a:xfrm>
              <a:off x="464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628170" name="Line 10"/>
            <p:cNvSpPr>
              <a:spLocks noChangeShapeType="1"/>
            </p:cNvSpPr>
            <p:nvPr/>
          </p:nvSpPr>
          <p:spPr bwMode="auto">
            <a:xfrm>
              <a:off x="4963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628171" name="Line 11"/>
            <p:cNvSpPr>
              <a:spLocks noChangeShapeType="1"/>
            </p:cNvSpPr>
            <p:nvPr/>
          </p:nvSpPr>
          <p:spPr bwMode="auto">
            <a:xfrm>
              <a:off x="5280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628172" name="Line 12"/>
            <p:cNvSpPr>
              <a:spLocks noChangeShapeType="1"/>
            </p:cNvSpPr>
            <p:nvPr/>
          </p:nvSpPr>
          <p:spPr bwMode="auto">
            <a:xfrm>
              <a:off x="3504" y="1891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628173" name="Line 13"/>
            <p:cNvSpPr>
              <a:spLocks noChangeShapeType="1"/>
            </p:cNvSpPr>
            <p:nvPr/>
          </p:nvSpPr>
          <p:spPr bwMode="auto">
            <a:xfrm>
              <a:off x="3504" y="2150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628174" name="Line 14"/>
            <p:cNvSpPr>
              <a:spLocks noChangeShapeType="1"/>
            </p:cNvSpPr>
            <p:nvPr/>
          </p:nvSpPr>
          <p:spPr bwMode="auto">
            <a:xfrm>
              <a:off x="3504" y="2409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628175" name="Line 15"/>
            <p:cNvSpPr>
              <a:spLocks noChangeShapeType="1"/>
            </p:cNvSpPr>
            <p:nvPr/>
          </p:nvSpPr>
          <p:spPr bwMode="auto">
            <a:xfrm>
              <a:off x="3504" y="266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628176" name="Line 16"/>
            <p:cNvSpPr>
              <a:spLocks noChangeShapeType="1"/>
            </p:cNvSpPr>
            <p:nvPr/>
          </p:nvSpPr>
          <p:spPr bwMode="auto">
            <a:xfrm>
              <a:off x="3504" y="292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628177" name="Text Box 17"/>
            <p:cNvSpPr txBox="1">
              <a:spLocks noChangeArrowheads="1"/>
            </p:cNvSpPr>
            <p:nvPr/>
          </p:nvSpPr>
          <p:spPr bwMode="auto">
            <a:xfrm>
              <a:off x="3456" y="168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id-ID"/>
                <a:t>p1</a:t>
              </a:r>
            </a:p>
          </p:txBody>
        </p:sp>
        <p:sp>
          <p:nvSpPr>
            <p:cNvPr id="1628178" name="Text Box 18"/>
            <p:cNvSpPr txBox="1">
              <a:spLocks noChangeArrowheads="1"/>
            </p:cNvSpPr>
            <p:nvPr/>
          </p:nvSpPr>
          <p:spPr bwMode="auto">
            <a:xfrm>
              <a:off x="3456" y="2208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id-ID"/>
                <a:t>p3</a:t>
              </a:r>
            </a:p>
          </p:txBody>
        </p:sp>
        <p:sp>
          <p:nvSpPr>
            <p:cNvPr id="1628179" name="Text Box 19"/>
            <p:cNvSpPr txBox="1">
              <a:spLocks noChangeArrowheads="1"/>
            </p:cNvSpPr>
            <p:nvPr/>
          </p:nvSpPr>
          <p:spPr bwMode="auto">
            <a:xfrm>
              <a:off x="3456" y="2736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id-ID"/>
                <a:t>p5</a:t>
              </a:r>
            </a:p>
          </p:txBody>
        </p:sp>
        <p:sp>
          <p:nvSpPr>
            <p:cNvPr id="1628180" name="Text Box 20"/>
            <p:cNvSpPr txBox="1">
              <a:spLocks noChangeArrowheads="1"/>
            </p:cNvSpPr>
            <p:nvPr/>
          </p:nvSpPr>
          <p:spPr bwMode="auto">
            <a:xfrm>
              <a:off x="3456" y="2496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id-ID"/>
                <a:t>p4</a:t>
              </a:r>
            </a:p>
          </p:txBody>
        </p:sp>
        <p:sp>
          <p:nvSpPr>
            <p:cNvPr id="1628181" name="Text Box 21"/>
            <p:cNvSpPr txBox="1">
              <a:spLocks noChangeArrowheads="1"/>
            </p:cNvSpPr>
            <p:nvPr/>
          </p:nvSpPr>
          <p:spPr bwMode="auto">
            <a:xfrm>
              <a:off x="3456" y="1968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id-ID"/>
                <a:t>p2</a:t>
              </a:r>
            </a:p>
          </p:txBody>
        </p:sp>
        <p:sp>
          <p:nvSpPr>
            <p:cNvPr id="1628182" name="Text Box 22"/>
            <p:cNvSpPr txBox="1">
              <a:spLocks noChangeArrowheads="1"/>
            </p:cNvSpPr>
            <p:nvPr/>
          </p:nvSpPr>
          <p:spPr bwMode="auto">
            <a:xfrm>
              <a:off x="3744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id-ID"/>
                <a:t>p1</a:t>
              </a:r>
            </a:p>
          </p:txBody>
        </p:sp>
        <p:sp>
          <p:nvSpPr>
            <p:cNvPr id="1628183" name="Text Box 23"/>
            <p:cNvSpPr txBox="1">
              <a:spLocks noChangeArrowheads="1"/>
            </p:cNvSpPr>
            <p:nvPr/>
          </p:nvSpPr>
          <p:spPr bwMode="auto">
            <a:xfrm>
              <a:off x="4032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id-ID"/>
                <a:t>p2</a:t>
              </a:r>
            </a:p>
          </p:txBody>
        </p:sp>
        <p:sp>
          <p:nvSpPr>
            <p:cNvPr id="1628184" name="Text Box 24"/>
            <p:cNvSpPr txBox="1">
              <a:spLocks noChangeArrowheads="1"/>
            </p:cNvSpPr>
            <p:nvPr/>
          </p:nvSpPr>
          <p:spPr bwMode="auto">
            <a:xfrm>
              <a:off x="4368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id-ID"/>
                <a:t>p3</a:t>
              </a:r>
            </a:p>
          </p:txBody>
        </p:sp>
        <p:sp>
          <p:nvSpPr>
            <p:cNvPr id="1628185" name="Text Box 25"/>
            <p:cNvSpPr txBox="1">
              <a:spLocks noChangeArrowheads="1"/>
            </p:cNvSpPr>
            <p:nvPr/>
          </p:nvSpPr>
          <p:spPr bwMode="auto">
            <a:xfrm>
              <a:off x="4704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id-ID"/>
                <a:t>p4</a:t>
              </a:r>
            </a:p>
          </p:txBody>
        </p:sp>
        <p:sp>
          <p:nvSpPr>
            <p:cNvPr id="1628186" name="Text Box 26"/>
            <p:cNvSpPr txBox="1">
              <a:spLocks noChangeArrowheads="1"/>
            </p:cNvSpPr>
            <p:nvPr/>
          </p:nvSpPr>
          <p:spPr bwMode="auto">
            <a:xfrm>
              <a:off x="4944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id-ID"/>
                <a:t>p5</a:t>
              </a:r>
            </a:p>
          </p:txBody>
        </p:sp>
        <p:sp>
          <p:nvSpPr>
            <p:cNvPr id="1628187" name="Text Box 27"/>
            <p:cNvSpPr txBox="1">
              <a:spLocks noChangeArrowheads="1"/>
            </p:cNvSpPr>
            <p:nvPr/>
          </p:nvSpPr>
          <p:spPr bwMode="auto">
            <a:xfrm>
              <a:off x="5280" y="1440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id-ID" sz="1600"/>
                <a:t>. . .</a:t>
              </a:r>
            </a:p>
          </p:txBody>
        </p:sp>
        <p:sp>
          <p:nvSpPr>
            <p:cNvPr id="1628188" name="Text Box 28"/>
            <p:cNvSpPr txBox="1">
              <a:spLocks noChangeArrowheads="1"/>
            </p:cNvSpPr>
            <p:nvPr/>
          </p:nvSpPr>
          <p:spPr bwMode="auto">
            <a:xfrm>
              <a:off x="3552" y="2976"/>
              <a:ext cx="336" cy="6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id-ID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altLang="id-ID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altLang="id-ID" sz="1600"/>
                <a:t>.</a:t>
              </a:r>
            </a:p>
          </p:txBody>
        </p:sp>
      </p:grpSp>
      <p:sp>
        <p:nvSpPr>
          <p:cNvPr id="1628189" name="Freeform 29" descr="5%"/>
          <p:cNvSpPr>
            <a:spLocks/>
          </p:cNvSpPr>
          <p:nvPr/>
        </p:nvSpPr>
        <p:spPr bwMode="auto">
          <a:xfrm rot="-5400000">
            <a:off x="462757" y="1289843"/>
            <a:ext cx="1828800" cy="1382713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chemeClr val="tx1"/>
                  </a:fgClr>
                  <a:bgClr>
                    <a:srgbClr val="FFFFFF"/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628190" name="Oval 30"/>
          <p:cNvSpPr>
            <a:spLocks noChangeArrowheads="1"/>
          </p:cNvSpPr>
          <p:nvPr/>
        </p:nvSpPr>
        <p:spPr bwMode="auto">
          <a:xfrm rot="-5400000">
            <a:off x="1752600" y="2209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628191" name="Oval 31"/>
          <p:cNvSpPr>
            <a:spLocks noChangeArrowheads="1"/>
          </p:cNvSpPr>
          <p:nvPr/>
        </p:nvSpPr>
        <p:spPr bwMode="auto">
          <a:xfrm rot="-5400000">
            <a:off x="1676400" y="1447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628192" name="Oval 32"/>
          <p:cNvSpPr>
            <a:spLocks noChangeArrowheads="1"/>
          </p:cNvSpPr>
          <p:nvPr/>
        </p:nvSpPr>
        <p:spPr bwMode="auto">
          <a:xfrm rot="-5400000">
            <a:off x="838200" y="19050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628193" name="Oval 33"/>
          <p:cNvSpPr>
            <a:spLocks noChangeArrowheads="1"/>
          </p:cNvSpPr>
          <p:nvPr/>
        </p:nvSpPr>
        <p:spPr bwMode="auto">
          <a:xfrm rot="-5400000">
            <a:off x="1903413" y="17510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628194" name="Freeform 34" descr="5%"/>
          <p:cNvSpPr>
            <a:spLocks/>
          </p:cNvSpPr>
          <p:nvPr/>
        </p:nvSpPr>
        <p:spPr bwMode="auto">
          <a:xfrm rot="5400000" flipV="1">
            <a:off x="3352800" y="1143000"/>
            <a:ext cx="1828800" cy="1676400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chemeClr val="tx1"/>
                  </a:fgClr>
                  <a:bgClr>
                    <a:srgbClr val="FFFFFF"/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628195" name="Oval 35"/>
          <p:cNvSpPr>
            <a:spLocks noChangeArrowheads="1"/>
          </p:cNvSpPr>
          <p:nvPr/>
        </p:nvSpPr>
        <p:spPr bwMode="auto">
          <a:xfrm rot="5400000" flipV="1">
            <a:off x="4876800" y="1600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628196" name="Oval 36"/>
          <p:cNvSpPr>
            <a:spLocks noChangeArrowheads="1"/>
          </p:cNvSpPr>
          <p:nvPr/>
        </p:nvSpPr>
        <p:spPr bwMode="auto">
          <a:xfrm rot="5400000" flipV="1">
            <a:off x="3516313" y="15986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628197" name="Oval 37"/>
          <p:cNvSpPr>
            <a:spLocks noChangeArrowheads="1"/>
          </p:cNvSpPr>
          <p:nvPr/>
        </p:nvSpPr>
        <p:spPr bwMode="auto">
          <a:xfrm rot="5400000" flipV="1">
            <a:off x="4038600" y="2209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628198" name="Oval 38"/>
          <p:cNvSpPr>
            <a:spLocks noChangeArrowheads="1"/>
          </p:cNvSpPr>
          <p:nvPr/>
        </p:nvSpPr>
        <p:spPr bwMode="auto">
          <a:xfrm rot="5400000" flipV="1">
            <a:off x="4038600" y="1219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628199" name="Line 39"/>
          <p:cNvSpPr>
            <a:spLocks noChangeShapeType="1"/>
          </p:cNvSpPr>
          <p:nvPr/>
        </p:nvSpPr>
        <p:spPr bwMode="auto">
          <a:xfrm flipV="1">
            <a:off x="1981200" y="1600200"/>
            <a:ext cx="1524000" cy="152400"/>
          </a:xfrm>
          <a:prstGeom prst="line">
            <a:avLst/>
          </a:prstGeom>
          <a:noFill/>
          <a:ln w="25400">
            <a:solidFill>
              <a:srgbClr val="FFCC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628200" name="Text Box 40"/>
          <p:cNvSpPr txBox="1">
            <a:spLocks noChangeArrowheads="1"/>
          </p:cNvSpPr>
          <p:nvPr/>
        </p:nvSpPr>
        <p:spPr bwMode="auto">
          <a:xfrm>
            <a:off x="5943600" y="4343400"/>
            <a:ext cx="2514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id-ID" sz="2000"/>
              <a:t>Proximity Matrix</a:t>
            </a:r>
          </a:p>
        </p:txBody>
      </p:sp>
      <p:sp>
        <p:nvSpPr>
          <p:cNvPr id="1628201" name="Rectangle 41"/>
          <p:cNvSpPr>
            <a:spLocks noChangeArrowheads="1"/>
          </p:cNvSpPr>
          <p:nvPr/>
        </p:nvSpPr>
        <p:spPr bwMode="auto">
          <a:xfrm>
            <a:off x="381000" y="3200400"/>
            <a:ext cx="57912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itchFamily="34" charset="0"/>
              <a:buChar char="–"/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id-ID" sz="2400" b="0">
                <a:solidFill>
                  <a:srgbClr val="FF0000"/>
                </a:solidFill>
              </a:rPr>
              <a:t>MIN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id-ID" sz="2400" b="0"/>
              <a:t>MAX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id-ID" sz="2400" b="0"/>
              <a:t>Group Average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id-ID" sz="2400" b="0"/>
              <a:t>Distance Between Centroids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id-ID" sz="2400" b="0"/>
              <a:t>Other methods driven by an objective function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altLang="id-ID" sz="2000" b="0"/>
              <a:t>Ward’s Method uses squared error</a:t>
            </a:r>
            <a:endParaRPr lang="en-US" altLang="id-ID" b="0"/>
          </a:p>
        </p:txBody>
      </p:sp>
    </p:spTree>
    <p:extLst>
      <p:ext uri="{BB962C8B-B14F-4D97-AF65-F5344CB8AC3E}">
        <p14:creationId xmlns:p14="http://schemas.microsoft.com/office/powerpoint/2010/main" val="275059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1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>
            <a:noAutofit/>
          </a:bodyPr>
          <a:lstStyle/>
          <a:p>
            <a:r>
              <a:rPr lang="en-US" altLang="id-ID" sz="3600" dirty="0"/>
              <a:t>How to Define Inter-Cluster Similarity</a:t>
            </a:r>
          </a:p>
        </p:txBody>
      </p:sp>
      <p:sp>
        <p:nvSpPr>
          <p:cNvPr id="1629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2344738"/>
            <a:ext cx="4800600" cy="3303587"/>
          </a:xfrm>
        </p:spPr>
        <p:txBody>
          <a:bodyPr/>
          <a:lstStyle/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altLang="id-ID" sz="1000"/>
              <a:t> </a:t>
            </a:r>
          </a:p>
        </p:txBody>
      </p:sp>
      <p:grpSp>
        <p:nvGrpSpPr>
          <p:cNvPr id="1629188" name="Group 4"/>
          <p:cNvGrpSpPr>
            <a:grpSpLocks/>
          </p:cNvGrpSpPr>
          <p:nvPr/>
        </p:nvGrpSpPr>
        <p:grpSpPr bwMode="auto">
          <a:xfrm>
            <a:off x="5486400" y="1066800"/>
            <a:ext cx="3429000" cy="3508375"/>
            <a:chOff x="3456" y="1440"/>
            <a:chExt cx="2160" cy="2210"/>
          </a:xfrm>
        </p:grpSpPr>
        <p:sp>
          <p:nvSpPr>
            <p:cNvPr id="1629189" name="Line 5"/>
            <p:cNvSpPr>
              <a:spLocks noChangeShapeType="1"/>
            </p:cNvSpPr>
            <p:nvPr/>
          </p:nvSpPr>
          <p:spPr bwMode="auto">
            <a:xfrm>
              <a:off x="369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629190" name="Line 6"/>
            <p:cNvSpPr>
              <a:spLocks noChangeShapeType="1"/>
            </p:cNvSpPr>
            <p:nvPr/>
          </p:nvSpPr>
          <p:spPr bwMode="auto">
            <a:xfrm>
              <a:off x="3504" y="1632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629191" name="Line 7"/>
            <p:cNvSpPr>
              <a:spLocks noChangeShapeType="1"/>
            </p:cNvSpPr>
            <p:nvPr/>
          </p:nvSpPr>
          <p:spPr bwMode="auto">
            <a:xfrm>
              <a:off x="4012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629192" name="Line 8"/>
            <p:cNvSpPr>
              <a:spLocks noChangeShapeType="1"/>
            </p:cNvSpPr>
            <p:nvPr/>
          </p:nvSpPr>
          <p:spPr bwMode="auto">
            <a:xfrm>
              <a:off x="4329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629193" name="Line 9"/>
            <p:cNvSpPr>
              <a:spLocks noChangeShapeType="1"/>
            </p:cNvSpPr>
            <p:nvPr/>
          </p:nvSpPr>
          <p:spPr bwMode="auto">
            <a:xfrm>
              <a:off x="464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629194" name="Line 10"/>
            <p:cNvSpPr>
              <a:spLocks noChangeShapeType="1"/>
            </p:cNvSpPr>
            <p:nvPr/>
          </p:nvSpPr>
          <p:spPr bwMode="auto">
            <a:xfrm>
              <a:off x="4963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629195" name="Line 11"/>
            <p:cNvSpPr>
              <a:spLocks noChangeShapeType="1"/>
            </p:cNvSpPr>
            <p:nvPr/>
          </p:nvSpPr>
          <p:spPr bwMode="auto">
            <a:xfrm>
              <a:off x="5280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629196" name="Line 12"/>
            <p:cNvSpPr>
              <a:spLocks noChangeShapeType="1"/>
            </p:cNvSpPr>
            <p:nvPr/>
          </p:nvSpPr>
          <p:spPr bwMode="auto">
            <a:xfrm>
              <a:off x="3504" y="1891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629197" name="Line 13"/>
            <p:cNvSpPr>
              <a:spLocks noChangeShapeType="1"/>
            </p:cNvSpPr>
            <p:nvPr/>
          </p:nvSpPr>
          <p:spPr bwMode="auto">
            <a:xfrm>
              <a:off x="3504" y="2150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629198" name="Line 14"/>
            <p:cNvSpPr>
              <a:spLocks noChangeShapeType="1"/>
            </p:cNvSpPr>
            <p:nvPr/>
          </p:nvSpPr>
          <p:spPr bwMode="auto">
            <a:xfrm>
              <a:off x="3504" y="2409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629199" name="Line 15"/>
            <p:cNvSpPr>
              <a:spLocks noChangeShapeType="1"/>
            </p:cNvSpPr>
            <p:nvPr/>
          </p:nvSpPr>
          <p:spPr bwMode="auto">
            <a:xfrm>
              <a:off x="3504" y="266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629200" name="Line 16"/>
            <p:cNvSpPr>
              <a:spLocks noChangeShapeType="1"/>
            </p:cNvSpPr>
            <p:nvPr/>
          </p:nvSpPr>
          <p:spPr bwMode="auto">
            <a:xfrm>
              <a:off x="3504" y="292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629201" name="Text Box 17"/>
            <p:cNvSpPr txBox="1">
              <a:spLocks noChangeArrowheads="1"/>
            </p:cNvSpPr>
            <p:nvPr/>
          </p:nvSpPr>
          <p:spPr bwMode="auto">
            <a:xfrm>
              <a:off x="3456" y="168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id-ID"/>
                <a:t>p1</a:t>
              </a:r>
            </a:p>
          </p:txBody>
        </p:sp>
        <p:sp>
          <p:nvSpPr>
            <p:cNvPr id="1629202" name="Text Box 18"/>
            <p:cNvSpPr txBox="1">
              <a:spLocks noChangeArrowheads="1"/>
            </p:cNvSpPr>
            <p:nvPr/>
          </p:nvSpPr>
          <p:spPr bwMode="auto">
            <a:xfrm>
              <a:off x="3456" y="2208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id-ID"/>
                <a:t>p3</a:t>
              </a:r>
            </a:p>
          </p:txBody>
        </p:sp>
        <p:sp>
          <p:nvSpPr>
            <p:cNvPr id="1629203" name="Text Box 19"/>
            <p:cNvSpPr txBox="1">
              <a:spLocks noChangeArrowheads="1"/>
            </p:cNvSpPr>
            <p:nvPr/>
          </p:nvSpPr>
          <p:spPr bwMode="auto">
            <a:xfrm>
              <a:off x="3456" y="2736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id-ID"/>
                <a:t>p5</a:t>
              </a:r>
            </a:p>
          </p:txBody>
        </p:sp>
        <p:sp>
          <p:nvSpPr>
            <p:cNvPr id="1629204" name="Text Box 20"/>
            <p:cNvSpPr txBox="1">
              <a:spLocks noChangeArrowheads="1"/>
            </p:cNvSpPr>
            <p:nvPr/>
          </p:nvSpPr>
          <p:spPr bwMode="auto">
            <a:xfrm>
              <a:off x="3456" y="2496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id-ID"/>
                <a:t>p4</a:t>
              </a:r>
            </a:p>
          </p:txBody>
        </p:sp>
        <p:sp>
          <p:nvSpPr>
            <p:cNvPr id="1629205" name="Text Box 21"/>
            <p:cNvSpPr txBox="1">
              <a:spLocks noChangeArrowheads="1"/>
            </p:cNvSpPr>
            <p:nvPr/>
          </p:nvSpPr>
          <p:spPr bwMode="auto">
            <a:xfrm>
              <a:off x="3456" y="1968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id-ID"/>
                <a:t>p2</a:t>
              </a:r>
            </a:p>
          </p:txBody>
        </p:sp>
        <p:sp>
          <p:nvSpPr>
            <p:cNvPr id="1629206" name="Text Box 22"/>
            <p:cNvSpPr txBox="1">
              <a:spLocks noChangeArrowheads="1"/>
            </p:cNvSpPr>
            <p:nvPr/>
          </p:nvSpPr>
          <p:spPr bwMode="auto">
            <a:xfrm>
              <a:off x="3744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id-ID"/>
                <a:t>p1</a:t>
              </a:r>
            </a:p>
          </p:txBody>
        </p:sp>
        <p:sp>
          <p:nvSpPr>
            <p:cNvPr id="1629207" name="Text Box 23"/>
            <p:cNvSpPr txBox="1">
              <a:spLocks noChangeArrowheads="1"/>
            </p:cNvSpPr>
            <p:nvPr/>
          </p:nvSpPr>
          <p:spPr bwMode="auto">
            <a:xfrm>
              <a:off x="4032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id-ID"/>
                <a:t>p2</a:t>
              </a:r>
            </a:p>
          </p:txBody>
        </p:sp>
        <p:sp>
          <p:nvSpPr>
            <p:cNvPr id="1629208" name="Text Box 24"/>
            <p:cNvSpPr txBox="1">
              <a:spLocks noChangeArrowheads="1"/>
            </p:cNvSpPr>
            <p:nvPr/>
          </p:nvSpPr>
          <p:spPr bwMode="auto">
            <a:xfrm>
              <a:off x="4368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id-ID"/>
                <a:t>p3</a:t>
              </a:r>
            </a:p>
          </p:txBody>
        </p:sp>
        <p:sp>
          <p:nvSpPr>
            <p:cNvPr id="1629209" name="Text Box 25"/>
            <p:cNvSpPr txBox="1">
              <a:spLocks noChangeArrowheads="1"/>
            </p:cNvSpPr>
            <p:nvPr/>
          </p:nvSpPr>
          <p:spPr bwMode="auto">
            <a:xfrm>
              <a:off x="4704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id-ID"/>
                <a:t>p4</a:t>
              </a:r>
            </a:p>
          </p:txBody>
        </p:sp>
        <p:sp>
          <p:nvSpPr>
            <p:cNvPr id="1629210" name="Text Box 26"/>
            <p:cNvSpPr txBox="1">
              <a:spLocks noChangeArrowheads="1"/>
            </p:cNvSpPr>
            <p:nvPr/>
          </p:nvSpPr>
          <p:spPr bwMode="auto">
            <a:xfrm>
              <a:off x="4944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id-ID"/>
                <a:t>p5</a:t>
              </a:r>
            </a:p>
          </p:txBody>
        </p:sp>
        <p:sp>
          <p:nvSpPr>
            <p:cNvPr id="1629211" name="Text Box 27"/>
            <p:cNvSpPr txBox="1">
              <a:spLocks noChangeArrowheads="1"/>
            </p:cNvSpPr>
            <p:nvPr/>
          </p:nvSpPr>
          <p:spPr bwMode="auto">
            <a:xfrm>
              <a:off x="5280" y="1440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id-ID" sz="1600"/>
                <a:t>. . .</a:t>
              </a:r>
            </a:p>
          </p:txBody>
        </p:sp>
        <p:sp>
          <p:nvSpPr>
            <p:cNvPr id="1629212" name="Text Box 28"/>
            <p:cNvSpPr txBox="1">
              <a:spLocks noChangeArrowheads="1"/>
            </p:cNvSpPr>
            <p:nvPr/>
          </p:nvSpPr>
          <p:spPr bwMode="auto">
            <a:xfrm>
              <a:off x="3552" y="2976"/>
              <a:ext cx="336" cy="6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id-ID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altLang="id-ID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altLang="id-ID" sz="1600"/>
                <a:t>.</a:t>
              </a:r>
            </a:p>
          </p:txBody>
        </p:sp>
      </p:grpSp>
      <p:sp>
        <p:nvSpPr>
          <p:cNvPr id="1629213" name="Freeform 29" descr="5%"/>
          <p:cNvSpPr>
            <a:spLocks/>
          </p:cNvSpPr>
          <p:nvPr/>
        </p:nvSpPr>
        <p:spPr bwMode="auto">
          <a:xfrm rot="-5400000">
            <a:off x="462757" y="1289843"/>
            <a:ext cx="1828800" cy="1382713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chemeClr val="tx1"/>
                  </a:fgClr>
                  <a:bgClr>
                    <a:srgbClr val="FFFFFF"/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629214" name="Oval 30"/>
          <p:cNvSpPr>
            <a:spLocks noChangeArrowheads="1"/>
          </p:cNvSpPr>
          <p:nvPr/>
        </p:nvSpPr>
        <p:spPr bwMode="auto">
          <a:xfrm rot="-5400000">
            <a:off x="1752600" y="2209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629215" name="Oval 31"/>
          <p:cNvSpPr>
            <a:spLocks noChangeArrowheads="1"/>
          </p:cNvSpPr>
          <p:nvPr/>
        </p:nvSpPr>
        <p:spPr bwMode="auto">
          <a:xfrm rot="-5400000">
            <a:off x="1676400" y="1447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629216" name="Oval 32"/>
          <p:cNvSpPr>
            <a:spLocks noChangeArrowheads="1"/>
          </p:cNvSpPr>
          <p:nvPr/>
        </p:nvSpPr>
        <p:spPr bwMode="auto">
          <a:xfrm rot="-5400000">
            <a:off x="838200" y="19050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629217" name="Oval 33"/>
          <p:cNvSpPr>
            <a:spLocks noChangeArrowheads="1"/>
          </p:cNvSpPr>
          <p:nvPr/>
        </p:nvSpPr>
        <p:spPr bwMode="auto">
          <a:xfrm rot="-5400000">
            <a:off x="1903413" y="17510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629218" name="Freeform 34" descr="5%"/>
          <p:cNvSpPr>
            <a:spLocks/>
          </p:cNvSpPr>
          <p:nvPr/>
        </p:nvSpPr>
        <p:spPr bwMode="auto">
          <a:xfrm rot="5400000" flipV="1">
            <a:off x="3352800" y="1143000"/>
            <a:ext cx="1828800" cy="1676400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chemeClr val="tx1"/>
                  </a:fgClr>
                  <a:bgClr>
                    <a:srgbClr val="FFFFFF"/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629219" name="Oval 35"/>
          <p:cNvSpPr>
            <a:spLocks noChangeArrowheads="1"/>
          </p:cNvSpPr>
          <p:nvPr/>
        </p:nvSpPr>
        <p:spPr bwMode="auto">
          <a:xfrm rot="5400000" flipV="1">
            <a:off x="4876800" y="1600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629220" name="Oval 36"/>
          <p:cNvSpPr>
            <a:spLocks noChangeArrowheads="1"/>
          </p:cNvSpPr>
          <p:nvPr/>
        </p:nvSpPr>
        <p:spPr bwMode="auto">
          <a:xfrm rot="5400000" flipV="1">
            <a:off x="3516313" y="15986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629221" name="Oval 37"/>
          <p:cNvSpPr>
            <a:spLocks noChangeArrowheads="1"/>
          </p:cNvSpPr>
          <p:nvPr/>
        </p:nvSpPr>
        <p:spPr bwMode="auto">
          <a:xfrm rot="5400000" flipV="1">
            <a:off x="4038600" y="2209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629222" name="Oval 38"/>
          <p:cNvSpPr>
            <a:spLocks noChangeArrowheads="1"/>
          </p:cNvSpPr>
          <p:nvPr/>
        </p:nvSpPr>
        <p:spPr bwMode="auto">
          <a:xfrm rot="5400000" flipV="1">
            <a:off x="4038600" y="1219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629223" name="Line 39"/>
          <p:cNvSpPr>
            <a:spLocks noChangeShapeType="1"/>
          </p:cNvSpPr>
          <p:nvPr/>
        </p:nvSpPr>
        <p:spPr bwMode="auto">
          <a:xfrm flipV="1">
            <a:off x="914400" y="1676400"/>
            <a:ext cx="3962400" cy="228600"/>
          </a:xfrm>
          <a:prstGeom prst="line">
            <a:avLst/>
          </a:prstGeom>
          <a:noFill/>
          <a:ln w="25400">
            <a:solidFill>
              <a:srgbClr val="FFCC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629224" name="Text Box 40"/>
          <p:cNvSpPr txBox="1">
            <a:spLocks noChangeArrowheads="1"/>
          </p:cNvSpPr>
          <p:nvPr/>
        </p:nvSpPr>
        <p:spPr bwMode="auto">
          <a:xfrm>
            <a:off x="5943600" y="4343400"/>
            <a:ext cx="2514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id-ID" sz="2000"/>
              <a:t>Proximity Matrix</a:t>
            </a:r>
          </a:p>
        </p:txBody>
      </p:sp>
      <p:sp>
        <p:nvSpPr>
          <p:cNvPr id="1629225" name="Rectangle 41"/>
          <p:cNvSpPr>
            <a:spLocks noChangeArrowheads="1"/>
          </p:cNvSpPr>
          <p:nvPr/>
        </p:nvSpPr>
        <p:spPr bwMode="auto">
          <a:xfrm>
            <a:off x="381000" y="3200400"/>
            <a:ext cx="57912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itchFamily="34" charset="0"/>
              <a:buChar char="–"/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id-ID" sz="2400" b="0"/>
              <a:t>MIN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id-ID" sz="2400" b="0">
                <a:solidFill>
                  <a:srgbClr val="FF0000"/>
                </a:solidFill>
              </a:rPr>
              <a:t>MAX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id-ID" sz="2400" b="0"/>
              <a:t>Group Average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id-ID" sz="2400" b="0"/>
              <a:t>Distance Between Centroids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id-ID" sz="2400" b="0"/>
              <a:t>Other methods driven by an objective function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altLang="id-ID" sz="2000" b="0"/>
              <a:t>Ward’s Method uses squared error</a:t>
            </a:r>
            <a:endParaRPr lang="en-US" altLang="id-ID" b="0"/>
          </a:p>
        </p:txBody>
      </p:sp>
    </p:spTree>
    <p:extLst>
      <p:ext uri="{BB962C8B-B14F-4D97-AF65-F5344CB8AC3E}">
        <p14:creationId xmlns:p14="http://schemas.microsoft.com/office/powerpoint/2010/main" val="3287116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02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>
            <a:noAutofit/>
          </a:bodyPr>
          <a:lstStyle/>
          <a:p>
            <a:r>
              <a:rPr lang="en-US" altLang="id-ID" sz="3600" dirty="0"/>
              <a:t>How to Define Inter-Cluster Similarity</a:t>
            </a:r>
          </a:p>
        </p:txBody>
      </p:sp>
      <p:sp>
        <p:nvSpPr>
          <p:cNvPr id="1630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2344738"/>
            <a:ext cx="4800600" cy="3303587"/>
          </a:xfrm>
        </p:spPr>
        <p:txBody>
          <a:bodyPr/>
          <a:lstStyle/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altLang="id-ID" sz="1000"/>
              <a:t> </a:t>
            </a:r>
          </a:p>
        </p:txBody>
      </p:sp>
      <p:grpSp>
        <p:nvGrpSpPr>
          <p:cNvPr id="1630212" name="Group 4"/>
          <p:cNvGrpSpPr>
            <a:grpSpLocks/>
          </p:cNvGrpSpPr>
          <p:nvPr/>
        </p:nvGrpSpPr>
        <p:grpSpPr bwMode="auto">
          <a:xfrm>
            <a:off x="5486400" y="1066800"/>
            <a:ext cx="3429000" cy="3508375"/>
            <a:chOff x="3456" y="1440"/>
            <a:chExt cx="2160" cy="2210"/>
          </a:xfrm>
        </p:grpSpPr>
        <p:sp>
          <p:nvSpPr>
            <p:cNvPr id="1630213" name="Line 5"/>
            <p:cNvSpPr>
              <a:spLocks noChangeShapeType="1"/>
            </p:cNvSpPr>
            <p:nvPr/>
          </p:nvSpPr>
          <p:spPr bwMode="auto">
            <a:xfrm>
              <a:off x="369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630214" name="Line 6"/>
            <p:cNvSpPr>
              <a:spLocks noChangeShapeType="1"/>
            </p:cNvSpPr>
            <p:nvPr/>
          </p:nvSpPr>
          <p:spPr bwMode="auto">
            <a:xfrm>
              <a:off x="3504" y="1632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630215" name="Line 7"/>
            <p:cNvSpPr>
              <a:spLocks noChangeShapeType="1"/>
            </p:cNvSpPr>
            <p:nvPr/>
          </p:nvSpPr>
          <p:spPr bwMode="auto">
            <a:xfrm>
              <a:off x="4012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630216" name="Line 8"/>
            <p:cNvSpPr>
              <a:spLocks noChangeShapeType="1"/>
            </p:cNvSpPr>
            <p:nvPr/>
          </p:nvSpPr>
          <p:spPr bwMode="auto">
            <a:xfrm>
              <a:off x="4329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630217" name="Line 9"/>
            <p:cNvSpPr>
              <a:spLocks noChangeShapeType="1"/>
            </p:cNvSpPr>
            <p:nvPr/>
          </p:nvSpPr>
          <p:spPr bwMode="auto">
            <a:xfrm>
              <a:off x="464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630218" name="Line 10"/>
            <p:cNvSpPr>
              <a:spLocks noChangeShapeType="1"/>
            </p:cNvSpPr>
            <p:nvPr/>
          </p:nvSpPr>
          <p:spPr bwMode="auto">
            <a:xfrm>
              <a:off x="4963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630219" name="Line 11"/>
            <p:cNvSpPr>
              <a:spLocks noChangeShapeType="1"/>
            </p:cNvSpPr>
            <p:nvPr/>
          </p:nvSpPr>
          <p:spPr bwMode="auto">
            <a:xfrm>
              <a:off x="5280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630220" name="Line 12"/>
            <p:cNvSpPr>
              <a:spLocks noChangeShapeType="1"/>
            </p:cNvSpPr>
            <p:nvPr/>
          </p:nvSpPr>
          <p:spPr bwMode="auto">
            <a:xfrm>
              <a:off x="3504" y="1891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630221" name="Line 13"/>
            <p:cNvSpPr>
              <a:spLocks noChangeShapeType="1"/>
            </p:cNvSpPr>
            <p:nvPr/>
          </p:nvSpPr>
          <p:spPr bwMode="auto">
            <a:xfrm>
              <a:off x="3504" y="2150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630222" name="Line 14"/>
            <p:cNvSpPr>
              <a:spLocks noChangeShapeType="1"/>
            </p:cNvSpPr>
            <p:nvPr/>
          </p:nvSpPr>
          <p:spPr bwMode="auto">
            <a:xfrm>
              <a:off x="3504" y="2409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630223" name="Line 15"/>
            <p:cNvSpPr>
              <a:spLocks noChangeShapeType="1"/>
            </p:cNvSpPr>
            <p:nvPr/>
          </p:nvSpPr>
          <p:spPr bwMode="auto">
            <a:xfrm>
              <a:off x="3504" y="266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630224" name="Line 16"/>
            <p:cNvSpPr>
              <a:spLocks noChangeShapeType="1"/>
            </p:cNvSpPr>
            <p:nvPr/>
          </p:nvSpPr>
          <p:spPr bwMode="auto">
            <a:xfrm>
              <a:off x="3504" y="292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630225" name="Text Box 17"/>
            <p:cNvSpPr txBox="1">
              <a:spLocks noChangeArrowheads="1"/>
            </p:cNvSpPr>
            <p:nvPr/>
          </p:nvSpPr>
          <p:spPr bwMode="auto">
            <a:xfrm>
              <a:off x="3456" y="168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id-ID"/>
                <a:t>p1</a:t>
              </a:r>
            </a:p>
          </p:txBody>
        </p:sp>
        <p:sp>
          <p:nvSpPr>
            <p:cNvPr id="1630226" name="Text Box 18"/>
            <p:cNvSpPr txBox="1">
              <a:spLocks noChangeArrowheads="1"/>
            </p:cNvSpPr>
            <p:nvPr/>
          </p:nvSpPr>
          <p:spPr bwMode="auto">
            <a:xfrm>
              <a:off x="3456" y="2208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id-ID"/>
                <a:t>p3</a:t>
              </a:r>
            </a:p>
          </p:txBody>
        </p:sp>
        <p:sp>
          <p:nvSpPr>
            <p:cNvPr id="1630227" name="Text Box 19"/>
            <p:cNvSpPr txBox="1">
              <a:spLocks noChangeArrowheads="1"/>
            </p:cNvSpPr>
            <p:nvPr/>
          </p:nvSpPr>
          <p:spPr bwMode="auto">
            <a:xfrm>
              <a:off x="3456" y="2736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id-ID"/>
                <a:t>p5</a:t>
              </a:r>
            </a:p>
          </p:txBody>
        </p:sp>
        <p:sp>
          <p:nvSpPr>
            <p:cNvPr id="1630228" name="Text Box 20"/>
            <p:cNvSpPr txBox="1">
              <a:spLocks noChangeArrowheads="1"/>
            </p:cNvSpPr>
            <p:nvPr/>
          </p:nvSpPr>
          <p:spPr bwMode="auto">
            <a:xfrm>
              <a:off x="3456" y="2496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id-ID"/>
                <a:t>p4</a:t>
              </a:r>
            </a:p>
          </p:txBody>
        </p:sp>
        <p:sp>
          <p:nvSpPr>
            <p:cNvPr id="1630229" name="Text Box 21"/>
            <p:cNvSpPr txBox="1">
              <a:spLocks noChangeArrowheads="1"/>
            </p:cNvSpPr>
            <p:nvPr/>
          </p:nvSpPr>
          <p:spPr bwMode="auto">
            <a:xfrm>
              <a:off x="3456" y="1968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id-ID"/>
                <a:t>p2</a:t>
              </a:r>
            </a:p>
          </p:txBody>
        </p:sp>
        <p:sp>
          <p:nvSpPr>
            <p:cNvPr id="1630230" name="Text Box 22"/>
            <p:cNvSpPr txBox="1">
              <a:spLocks noChangeArrowheads="1"/>
            </p:cNvSpPr>
            <p:nvPr/>
          </p:nvSpPr>
          <p:spPr bwMode="auto">
            <a:xfrm>
              <a:off x="3744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id-ID"/>
                <a:t>p1</a:t>
              </a:r>
            </a:p>
          </p:txBody>
        </p:sp>
        <p:sp>
          <p:nvSpPr>
            <p:cNvPr id="1630231" name="Text Box 23"/>
            <p:cNvSpPr txBox="1">
              <a:spLocks noChangeArrowheads="1"/>
            </p:cNvSpPr>
            <p:nvPr/>
          </p:nvSpPr>
          <p:spPr bwMode="auto">
            <a:xfrm>
              <a:off x="4032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id-ID"/>
                <a:t>p2</a:t>
              </a:r>
            </a:p>
          </p:txBody>
        </p:sp>
        <p:sp>
          <p:nvSpPr>
            <p:cNvPr id="1630232" name="Text Box 24"/>
            <p:cNvSpPr txBox="1">
              <a:spLocks noChangeArrowheads="1"/>
            </p:cNvSpPr>
            <p:nvPr/>
          </p:nvSpPr>
          <p:spPr bwMode="auto">
            <a:xfrm>
              <a:off x="4368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id-ID"/>
                <a:t>p3</a:t>
              </a:r>
            </a:p>
          </p:txBody>
        </p:sp>
        <p:sp>
          <p:nvSpPr>
            <p:cNvPr id="1630233" name="Text Box 25"/>
            <p:cNvSpPr txBox="1">
              <a:spLocks noChangeArrowheads="1"/>
            </p:cNvSpPr>
            <p:nvPr/>
          </p:nvSpPr>
          <p:spPr bwMode="auto">
            <a:xfrm>
              <a:off x="4704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id-ID"/>
                <a:t>p4</a:t>
              </a:r>
            </a:p>
          </p:txBody>
        </p:sp>
        <p:sp>
          <p:nvSpPr>
            <p:cNvPr id="1630234" name="Text Box 26"/>
            <p:cNvSpPr txBox="1">
              <a:spLocks noChangeArrowheads="1"/>
            </p:cNvSpPr>
            <p:nvPr/>
          </p:nvSpPr>
          <p:spPr bwMode="auto">
            <a:xfrm>
              <a:off x="4944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id-ID"/>
                <a:t>p5</a:t>
              </a:r>
            </a:p>
          </p:txBody>
        </p:sp>
        <p:sp>
          <p:nvSpPr>
            <p:cNvPr id="1630235" name="Text Box 27"/>
            <p:cNvSpPr txBox="1">
              <a:spLocks noChangeArrowheads="1"/>
            </p:cNvSpPr>
            <p:nvPr/>
          </p:nvSpPr>
          <p:spPr bwMode="auto">
            <a:xfrm>
              <a:off x="5280" y="1440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id-ID" sz="1600"/>
                <a:t>. . .</a:t>
              </a:r>
            </a:p>
          </p:txBody>
        </p:sp>
        <p:sp>
          <p:nvSpPr>
            <p:cNvPr id="1630236" name="Text Box 28"/>
            <p:cNvSpPr txBox="1">
              <a:spLocks noChangeArrowheads="1"/>
            </p:cNvSpPr>
            <p:nvPr/>
          </p:nvSpPr>
          <p:spPr bwMode="auto">
            <a:xfrm>
              <a:off x="3552" y="2976"/>
              <a:ext cx="336" cy="6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id-ID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altLang="id-ID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altLang="id-ID" sz="1600"/>
                <a:t>.</a:t>
              </a:r>
            </a:p>
          </p:txBody>
        </p:sp>
      </p:grpSp>
      <p:sp>
        <p:nvSpPr>
          <p:cNvPr id="1630237" name="Freeform 29" descr="5%"/>
          <p:cNvSpPr>
            <a:spLocks/>
          </p:cNvSpPr>
          <p:nvPr/>
        </p:nvSpPr>
        <p:spPr bwMode="auto">
          <a:xfrm rot="-5400000">
            <a:off x="462757" y="1289843"/>
            <a:ext cx="1828800" cy="1382713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chemeClr val="tx1"/>
                  </a:fgClr>
                  <a:bgClr>
                    <a:srgbClr val="FFFFFF"/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630238" name="Oval 30"/>
          <p:cNvSpPr>
            <a:spLocks noChangeArrowheads="1"/>
          </p:cNvSpPr>
          <p:nvPr/>
        </p:nvSpPr>
        <p:spPr bwMode="auto">
          <a:xfrm rot="-5400000">
            <a:off x="1752600" y="2209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630239" name="Oval 31"/>
          <p:cNvSpPr>
            <a:spLocks noChangeArrowheads="1"/>
          </p:cNvSpPr>
          <p:nvPr/>
        </p:nvSpPr>
        <p:spPr bwMode="auto">
          <a:xfrm rot="-5400000">
            <a:off x="1676400" y="1447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630240" name="Oval 32"/>
          <p:cNvSpPr>
            <a:spLocks noChangeArrowheads="1"/>
          </p:cNvSpPr>
          <p:nvPr/>
        </p:nvSpPr>
        <p:spPr bwMode="auto">
          <a:xfrm rot="-5400000">
            <a:off x="838200" y="19050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630241" name="Oval 33"/>
          <p:cNvSpPr>
            <a:spLocks noChangeArrowheads="1"/>
          </p:cNvSpPr>
          <p:nvPr/>
        </p:nvSpPr>
        <p:spPr bwMode="auto">
          <a:xfrm rot="-5400000">
            <a:off x="1903413" y="17510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630242" name="Freeform 34" descr="5%"/>
          <p:cNvSpPr>
            <a:spLocks/>
          </p:cNvSpPr>
          <p:nvPr/>
        </p:nvSpPr>
        <p:spPr bwMode="auto">
          <a:xfrm rot="5400000" flipV="1">
            <a:off x="3352800" y="1143000"/>
            <a:ext cx="1828800" cy="1676400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chemeClr val="tx1"/>
                  </a:fgClr>
                  <a:bgClr>
                    <a:srgbClr val="FFFFFF"/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630243" name="Oval 35"/>
          <p:cNvSpPr>
            <a:spLocks noChangeArrowheads="1"/>
          </p:cNvSpPr>
          <p:nvPr/>
        </p:nvSpPr>
        <p:spPr bwMode="auto">
          <a:xfrm rot="5400000" flipV="1">
            <a:off x="4876800" y="1600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630244" name="Oval 36"/>
          <p:cNvSpPr>
            <a:spLocks noChangeArrowheads="1"/>
          </p:cNvSpPr>
          <p:nvPr/>
        </p:nvSpPr>
        <p:spPr bwMode="auto">
          <a:xfrm rot="5400000" flipV="1">
            <a:off x="3516313" y="1600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630245" name="Oval 37"/>
          <p:cNvSpPr>
            <a:spLocks noChangeArrowheads="1"/>
          </p:cNvSpPr>
          <p:nvPr/>
        </p:nvSpPr>
        <p:spPr bwMode="auto">
          <a:xfrm rot="5400000" flipV="1">
            <a:off x="4038600" y="2209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630246" name="Oval 38"/>
          <p:cNvSpPr>
            <a:spLocks noChangeArrowheads="1"/>
          </p:cNvSpPr>
          <p:nvPr/>
        </p:nvSpPr>
        <p:spPr bwMode="auto">
          <a:xfrm rot="5400000" flipV="1">
            <a:off x="4038600" y="1219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630247" name="Line 39"/>
          <p:cNvSpPr>
            <a:spLocks noChangeShapeType="1"/>
          </p:cNvSpPr>
          <p:nvPr/>
        </p:nvSpPr>
        <p:spPr bwMode="auto">
          <a:xfrm>
            <a:off x="1828800" y="2209800"/>
            <a:ext cx="2209800" cy="762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630248" name="Line 40"/>
          <p:cNvSpPr>
            <a:spLocks noChangeShapeType="1"/>
          </p:cNvSpPr>
          <p:nvPr/>
        </p:nvSpPr>
        <p:spPr bwMode="auto">
          <a:xfrm flipV="1">
            <a:off x="1828800" y="1676400"/>
            <a:ext cx="1676400" cy="533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630249" name="Line 41"/>
          <p:cNvSpPr>
            <a:spLocks noChangeShapeType="1"/>
          </p:cNvSpPr>
          <p:nvPr/>
        </p:nvSpPr>
        <p:spPr bwMode="auto">
          <a:xfrm flipV="1">
            <a:off x="1828800" y="1295400"/>
            <a:ext cx="2209800" cy="914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630250" name="Line 42"/>
          <p:cNvSpPr>
            <a:spLocks noChangeShapeType="1"/>
          </p:cNvSpPr>
          <p:nvPr/>
        </p:nvSpPr>
        <p:spPr bwMode="auto">
          <a:xfrm flipV="1">
            <a:off x="1828800" y="1676400"/>
            <a:ext cx="3048000" cy="533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630251" name="Line 43"/>
          <p:cNvSpPr>
            <a:spLocks noChangeShapeType="1"/>
          </p:cNvSpPr>
          <p:nvPr/>
        </p:nvSpPr>
        <p:spPr bwMode="auto">
          <a:xfrm>
            <a:off x="1981200" y="1828800"/>
            <a:ext cx="2057400" cy="4572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630252" name="Line 44"/>
          <p:cNvSpPr>
            <a:spLocks noChangeShapeType="1"/>
          </p:cNvSpPr>
          <p:nvPr/>
        </p:nvSpPr>
        <p:spPr bwMode="auto">
          <a:xfrm flipV="1">
            <a:off x="1981200" y="1676400"/>
            <a:ext cx="1524000" cy="152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630253" name="Line 45"/>
          <p:cNvSpPr>
            <a:spLocks noChangeShapeType="1"/>
          </p:cNvSpPr>
          <p:nvPr/>
        </p:nvSpPr>
        <p:spPr bwMode="auto">
          <a:xfrm flipV="1">
            <a:off x="1981200" y="1295400"/>
            <a:ext cx="2057400" cy="533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630254" name="Line 46"/>
          <p:cNvSpPr>
            <a:spLocks noChangeShapeType="1"/>
          </p:cNvSpPr>
          <p:nvPr/>
        </p:nvSpPr>
        <p:spPr bwMode="auto">
          <a:xfrm flipV="1">
            <a:off x="1981200" y="1676400"/>
            <a:ext cx="2895600" cy="152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630255" name="Line 47"/>
          <p:cNvSpPr>
            <a:spLocks noChangeShapeType="1"/>
          </p:cNvSpPr>
          <p:nvPr/>
        </p:nvSpPr>
        <p:spPr bwMode="auto">
          <a:xfrm>
            <a:off x="914400" y="1905000"/>
            <a:ext cx="3124200" cy="3810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630256" name="Line 48"/>
          <p:cNvSpPr>
            <a:spLocks noChangeShapeType="1"/>
          </p:cNvSpPr>
          <p:nvPr/>
        </p:nvSpPr>
        <p:spPr bwMode="auto">
          <a:xfrm flipV="1">
            <a:off x="914400" y="1676400"/>
            <a:ext cx="3962400" cy="228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630257" name="Line 49"/>
          <p:cNvSpPr>
            <a:spLocks noChangeShapeType="1"/>
          </p:cNvSpPr>
          <p:nvPr/>
        </p:nvSpPr>
        <p:spPr bwMode="auto">
          <a:xfrm flipV="1">
            <a:off x="914400" y="1295400"/>
            <a:ext cx="3124200" cy="609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630258" name="Line 50"/>
          <p:cNvSpPr>
            <a:spLocks noChangeShapeType="1"/>
          </p:cNvSpPr>
          <p:nvPr/>
        </p:nvSpPr>
        <p:spPr bwMode="auto">
          <a:xfrm flipV="1">
            <a:off x="914400" y="1676400"/>
            <a:ext cx="2590800" cy="228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630259" name="Line 51"/>
          <p:cNvSpPr>
            <a:spLocks noChangeShapeType="1"/>
          </p:cNvSpPr>
          <p:nvPr/>
        </p:nvSpPr>
        <p:spPr bwMode="auto">
          <a:xfrm>
            <a:off x="1752600" y="1447800"/>
            <a:ext cx="2286000" cy="8382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630260" name="Line 52"/>
          <p:cNvSpPr>
            <a:spLocks noChangeShapeType="1"/>
          </p:cNvSpPr>
          <p:nvPr/>
        </p:nvSpPr>
        <p:spPr bwMode="auto">
          <a:xfrm>
            <a:off x="1752600" y="1447800"/>
            <a:ext cx="1752600" cy="228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630261" name="Line 53"/>
          <p:cNvSpPr>
            <a:spLocks noChangeShapeType="1"/>
          </p:cNvSpPr>
          <p:nvPr/>
        </p:nvSpPr>
        <p:spPr bwMode="auto">
          <a:xfrm flipV="1">
            <a:off x="1752600" y="1295400"/>
            <a:ext cx="2286000" cy="152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630262" name="Line 54"/>
          <p:cNvSpPr>
            <a:spLocks noChangeShapeType="1"/>
          </p:cNvSpPr>
          <p:nvPr/>
        </p:nvSpPr>
        <p:spPr bwMode="auto">
          <a:xfrm>
            <a:off x="1752600" y="1447800"/>
            <a:ext cx="3124200" cy="228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630263" name="Text Box 55"/>
          <p:cNvSpPr txBox="1">
            <a:spLocks noChangeArrowheads="1"/>
          </p:cNvSpPr>
          <p:nvPr/>
        </p:nvSpPr>
        <p:spPr bwMode="auto">
          <a:xfrm>
            <a:off x="5943600" y="4343400"/>
            <a:ext cx="2514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id-ID" sz="2000"/>
              <a:t>Proximity Matrix</a:t>
            </a:r>
          </a:p>
        </p:txBody>
      </p:sp>
      <p:sp>
        <p:nvSpPr>
          <p:cNvPr id="1630264" name="Rectangle 56"/>
          <p:cNvSpPr>
            <a:spLocks noChangeArrowheads="1"/>
          </p:cNvSpPr>
          <p:nvPr/>
        </p:nvSpPr>
        <p:spPr bwMode="auto">
          <a:xfrm>
            <a:off x="381000" y="3200400"/>
            <a:ext cx="57912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itchFamily="34" charset="0"/>
              <a:buChar char="–"/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id-ID" sz="2400" b="0"/>
              <a:t>MIN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id-ID" sz="2400" b="0"/>
              <a:t>MAX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id-ID" sz="2400" b="0">
                <a:solidFill>
                  <a:srgbClr val="FF0000"/>
                </a:solidFill>
              </a:rPr>
              <a:t>Group Average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id-ID" sz="2400" b="0"/>
              <a:t>Distance Between Centroids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id-ID" sz="2400" b="0"/>
              <a:t>Other methods driven by an objective function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altLang="id-ID" sz="2000" b="0"/>
              <a:t>Ward’s Method uses squared error</a:t>
            </a:r>
            <a:endParaRPr lang="en-US" altLang="id-ID" b="0"/>
          </a:p>
        </p:txBody>
      </p:sp>
    </p:spTree>
    <p:extLst>
      <p:ext uri="{BB962C8B-B14F-4D97-AF65-F5344CB8AC3E}">
        <p14:creationId xmlns:p14="http://schemas.microsoft.com/office/powerpoint/2010/main" val="257536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1234" name="Line 2"/>
          <p:cNvSpPr>
            <a:spLocks noChangeShapeType="1"/>
          </p:cNvSpPr>
          <p:nvPr/>
        </p:nvSpPr>
        <p:spPr bwMode="auto">
          <a:xfrm flipV="1">
            <a:off x="1371600" y="1981200"/>
            <a:ext cx="2895600" cy="0"/>
          </a:xfrm>
          <a:prstGeom prst="line">
            <a:avLst/>
          </a:prstGeom>
          <a:noFill/>
          <a:ln w="25400">
            <a:solidFill>
              <a:srgbClr val="FFCC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631235" name="Freeform 3" descr="5%"/>
          <p:cNvSpPr>
            <a:spLocks/>
          </p:cNvSpPr>
          <p:nvPr/>
        </p:nvSpPr>
        <p:spPr bwMode="auto">
          <a:xfrm rot="-5400000">
            <a:off x="462757" y="1289843"/>
            <a:ext cx="1828800" cy="1382713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chemeClr val="tx1"/>
                  </a:fgClr>
                  <a:bgClr>
                    <a:srgbClr val="FFFFFF"/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631236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>
            <a:noAutofit/>
          </a:bodyPr>
          <a:lstStyle/>
          <a:p>
            <a:r>
              <a:rPr lang="en-US" altLang="id-ID" sz="3600" dirty="0"/>
              <a:t>How to Define Inter-Cluster Similarity</a:t>
            </a:r>
          </a:p>
        </p:txBody>
      </p:sp>
      <p:sp>
        <p:nvSpPr>
          <p:cNvPr id="163123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39763" y="2344738"/>
            <a:ext cx="4800600" cy="3303587"/>
          </a:xfrm>
        </p:spPr>
        <p:txBody>
          <a:bodyPr/>
          <a:lstStyle/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altLang="id-ID" sz="1000"/>
              <a:t> </a:t>
            </a:r>
          </a:p>
        </p:txBody>
      </p:sp>
      <p:grpSp>
        <p:nvGrpSpPr>
          <p:cNvPr id="1631238" name="Group 6"/>
          <p:cNvGrpSpPr>
            <a:grpSpLocks/>
          </p:cNvGrpSpPr>
          <p:nvPr/>
        </p:nvGrpSpPr>
        <p:grpSpPr bwMode="auto">
          <a:xfrm>
            <a:off x="5486400" y="1066800"/>
            <a:ext cx="3429000" cy="3508375"/>
            <a:chOff x="3456" y="1440"/>
            <a:chExt cx="2160" cy="2210"/>
          </a:xfrm>
        </p:grpSpPr>
        <p:sp>
          <p:nvSpPr>
            <p:cNvPr id="1631239" name="Line 7"/>
            <p:cNvSpPr>
              <a:spLocks noChangeShapeType="1"/>
            </p:cNvSpPr>
            <p:nvPr/>
          </p:nvSpPr>
          <p:spPr bwMode="auto">
            <a:xfrm>
              <a:off x="369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631240" name="Line 8"/>
            <p:cNvSpPr>
              <a:spLocks noChangeShapeType="1"/>
            </p:cNvSpPr>
            <p:nvPr/>
          </p:nvSpPr>
          <p:spPr bwMode="auto">
            <a:xfrm>
              <a:off x="3504" y="1632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631241" name="Line 9"/>
            <p:cNvSpPr>
              <a:spLocks noChangeShapeType="1"/>
            </p:cNvSpPr>
            <p:nvPr/>
          </p:nvSpPr>
          <p:spPr bwMode="auto">
            <a:xfrm>
              <a:off x="4012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631242" name="Line 10"/>
            <p:cNvSpPr>
              <a:spLocks noChangeShapeType="1"/>
            </p:cNvSpPr>
            <p:nvPr/>
          </p:nvSpPr>
          <p:spPr bwMode="auto">
            <a:xfrm>
              <a:off x="4329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631243" name="Line 11"/>
            <p:cNvSpPr>
              <a:spLocks noChangeShapeType="1"/>
            </p:cNvSpPr>
            <p:nvPr/>
          </p:nvSpPr>
          <p:spPr bwMode="auto">
            <a:xfrm>
              <a:off x="464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631244" name="Line 12"/>
            <p:cNvSpPr>
              <a:spLocks noChangeShapeType="1"/>
            </p:cNvSpPr>
            <p:nvPr/>
          </p:nvSpPr>
          <p:spPr bwMode="auto">
            <a:xfrm>
              <a:off x="4963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631245" name="Line 13"/>
            <p:cNvSpPr>
              <a:spLocks noChangeShapeType="1"/>
            </p:cNvSpPr>
            <p:nvPr/>
          </p:nvSpPr>
          <p:spPr bwMode="auto">
            <a:xfrm>
              <a:off x="5280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631246" name="Line 14"/>
            <p:cNvSpPr>
              <a:spLocks noChangeShapeType="1"/>
            </p:cNvSpPr>
            <p:nvPr/>
          </p:nvSpPr>
          <p:spPr bwMode="auto">
            <a:xfrm>
              <a:off x="3504" y="1891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631247" name="Line 15"/>
            <p:cNvSpPr>
              <a:spLocks noChangeShapeType="1"/>
            </p:cNvSpPr>
            <p:nvPr/>
          </p:nvSpPr>
          <p:spPr bwMode="auto">
            <a:xfrm>
              <a:off x="3504" y="2150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631248" name="Line 16"/>
            <p:cNvSpPr>
              <a:spLocks noChangeShapeType="1"/>
            </p:cNvSpPr>
            <p:nvPr/>
          </p:nvSpPr>
          <p:spPr bwMode="auto">
            <a:xfrm>
              <a:off x="3504" y="2409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631249" name="Line 17"/>
            <p:cNvSpPr>
              <a:spLocks noChangeShapeType="1"/>
            </p:cNvSpPr>
            <p:nvPr/>
          </p:nvSpPr>
          <p:spPr bwMode="auto">
            <a:xfrm>
              <a:off x="3504" y="266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631250" name="Line 18"/>
            <p:cNvSpPr>
              <a:spLocks noChangeShapeType="1"/>
            </p:cNvSpPr>
            <p:nvPr/>
          </p:nvSpPr>
          <p:spPr bwMode="auto">
            <a:xfrm>
              <a:off x="3504" y="292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631251" name="Text Box 19"/>
            <p:cNvSpPr txBox="1">
              <a:spLocks noChangeArrowheads="1"/>
            </p:cNvSpPr>
            <p:nvPr/>
          </p:nvSpPr>
          <p:spPr bwMode="auto">
            <a:xfrm>
              <a:off x="3456" y="168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id-ID"/>
                <a:t>p1</a:t>
              </a:r>
            </a:p>
          </p:txBody>
        </p:sp>
        <p:sp>
          <p:nvSpPr>
            <p:cNvPr id="1631252" name="Text Box 20"/>
            <p:cNvSpPr txBox="1">
              <a:spLocks noChangeArrowheads="1"/>
            </p:cNvSpPr>
            <p:nvPr/>
          </p:nvSpPr>
          <p:spPr bwMode="auto">
            <a:xfrm>
              <a:off x="3456" y="2208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id-ID"/>
                <a:t>p3</a:t>
              </a:r>
            </a:p>
          </p:txBody>
        </p:sp>
        <p:sp>
          <p:nvSpPr>
            <p:cNvPr id="1631253" name="Text Box 21"/>
            <p:cNvSpPr txBox="1">
              <a:spLocks noChangeArrowheads="1"/>
            </p:cNvSpPr>
            <p:nvPr/>
          </p:nvSpPr>
          <p:spPr bwMode="auto">
            <a:xfrm>
              <a:off x="3456" y="2736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id-ID"/>
                <a:t>p5</a:t>
              </a:r>
            </a:p>
          </p:txBody>
        </p:sp>
        <p:sp>
          <p:nvSpPr>
            <p:cNvPr id="1631254" name="Text Box 22"/>
            <p:cNvSpPr txBox="1">
              <a:spLocks noChangeArrowheads="1"/>
            </p:cNvSpPr>
            <p:nvPr/>
          </p:nvSpPr>
          <p:spPr bwMode="auto">
            <a:xfrm>
              <a:off x="3456" y="2496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id-ID"/>
                <a:t>p4</a:t>
              </a:r>
            </a:p>
          </p:txBody>
        </p:sp>
        <p:sp>
          <p:nvSpPr>
            <p:cNvPr id="1631255" name="Text Box 23"/>
            <p:cNvSpPr txBox="1">
              <a:spLocks noChangeArrowheads="1"/>
            </p:cNvSpPr>
            <p:nvPr/>
          </p:nvSpPr>
          <p:spPr bwMode="auto">
            <a:xfrm>
              <a:off x="3456" y="1968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id-ID"/>
                <a:t>p2</a:t>
              </a:r>
            </a:p>
          </p:txBody>
        </p:sp>
        <p:sp>
          <p:nvSpPr>
            <p:cNvPr id="1631256" name="Text Box 24"/>
            <p:cNvSpPr txBox="1">
              <a:spLocks noChangeArrowheads="1"/>
            </p:cNvSpPr>
            <p:nvPr/>
          </p:nvSpPr>
          <p:spPr bwMode="auto">
            <a:xfrm>
              <a:off x="3744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id-ID"/>
                <a:t>p1</a:t>
              </a:r>
            </a:p>
          </p:txBody>
        </p:sp>
        <p:sp>
          <p:nvSpPr>
            <p:cNvPr id="1631257" name="Text Box 25"/>
            <p:cNvSpPr txBox="1">
              <a:spLocks noChangeArrowheads="1"/>
            </p:cNvSpPr>
            <p:nvPr/>
          </p:nvSpPr>
          <p:spPr bwMode="auto">
            <a:xfrm>
              <a:off x="4032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id-ID"/>
                <a:t>p2</a:t>
              </a:r>
            </a:p>
          </p:txBody>
        </p:sp>
        <p:sp>
          <p:nvSpPr>
            <p:cNvPr id="1631258" name="Text Box 26"/>
            <p:cNvSpPr txBox="1">
              <a:spLocks noChangeArrowheads="1"/>
            </p:cNvSpPr>
            <p:nvPr/>
          </p:nvSpPr>
          <p:spPr bwMode="auto">
            <a:xfrm>
              <a:off x="4368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id-ID"/>
                <a:t>p3</a:t>
              </a:r>
            </a:p>
          </p:txBody>
        </p:sp>
        <p:sp>
          <p:nvSpPr>
            <p:cNvPr id="1631259" name="Text Box 27"/>
            <p:cNvSpPr txBox="1">
              <a:spLocks noChangeArrowheads="1"/>
            </p:cNvSpPr>
            <p:nvPr/>
          </p:nvSpPr>
          <p:spPr bwMode="auto">
            <a:xfrm>
              <a:off x="4704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id-ID"/>
                <a:t>p4</a:t>
              </a:r>
            </a:p>
          </p:txBody>
        </p:sp>
        <p:sp>
          <p:nvSpPr>
            <p:cNvPr id="1631260" name="Text Box 28"/>
            <p:cNvSpPr txBox="1">
              <a:spLocks noChangeArrowheads="1"/>
            </p:cNvSpPr>
            <p:nvPr/>
          </p:nvSpPr>
          <p:spPr bwMode="auto">
            <a:xfrm>
              <a:off x="4944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id-ID"/>
                <a:t>p5</a:t>
              </a:r>
            </a:p>
          </p:txBody>
        </p:sp>
        <p:sp>
          <p:nvSpPr>
            <p:cNvPr id="1631261" name="Text Box 29"/>
            <p:cNvSpPr txBox="1">
              <a:spLocks noChangeArrowheads="1"/>
            </p:cNvSpPr>
            <p:nvPr/>
          </p:nvSpPr>
          <p:spPr bwMode="auto">
            <a:xfrm>
              <a:off x="5280" y="1440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id-ID" sz="1600"/>
                <a:t>. . .</a:t>
              </a:r>
            </a:p>
          </p:txBody>
        </p:sp>
        <p:sp>
          <p:nvSpPr>
            <p:cNvPr id="1631262" name="Text Box 30"/>
            <p:cNvSpPr txBox="1">
              <a:spLocks noChangeArrowheads="1"/>
            </p:cNvSpPr>
            <p:nvPr/>
          </p:nvSpPr>
          <p:spPr bwMode="auto">
            <a:xfrm>
              <a:off x="3552" y="2976"/>
              <a:ext cx="336" cy="6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id-ID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altLang="id-ID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altLang="id-ID" sz="1600"/>
                <a:t>.</a:t>
              </a:r>
            </a:p>
          </p:txBody>
        </p:sp>
      </p:grpSp>
      <p:sp>
        <p:nvSpPr>
          <p:cNvPr id="1631263" name="Oval 31"/>
          <p:cNvSpPr>
            <a:spLocks noChangeArrowheads="1"/>
          </p:cNvSpPr>
          <p:nvPr/>
        </p:nvSpPr>
        <p:spPr bwMode="auto">
          <a:xfrm rot="-5400000">
            <a:off x="1752600" y="2209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631264" name="Oval 32"/>
          <p:cNvSpPr>
            <a:spLocks noChangeArrowheads="1"/>
          </p:cNvSpPr>
          <p:nvPr/>
        </p:nvSpPr>
        <p:spPr bwMode="auto">
          <a:xfrm rot="-5400000">
            <a:off x="1676400" y="1447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631265" name="Oval 33"/>
          <p:cNvSpPr>
            <a:spLocks noChangeArrowheads="1"/>
          </p:cNvSpPr>
          <p:nvPr/>
        </p:nvSpPr>
        <p:spPr bwMode="auto">
          <a:xfrm rot="-5400000">
            <a:off x="838200" y="19050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631266" name="Oval 34"/>
          <p:cNvSpPr>
            <a:spLocks noChangeArrowheads="1"/>
          </p:cNvSpPr>
          <p:nvPr/>
        </p:nvSpPr>
        <p:spPr bwMode="auto">
          <a:xfrm rot="-5400000">
            <a:off x="1903413" y="17510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631267" name="Freeform 35" descr="5%"/>
          <p:cNvSpPr>
            <a:spLocks/>
          </p:cNvSpPr>
          <p:nvPr/>
        </p:nvSpPr>
        <p:spPr bwMode="auto">
          <a:xfrm rot="5400000" flipV="1">
            <a:off x="3352800" y="1143000"/>
            <a:ext cx="1828800" cy="1676400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chemeClr val="tx1"/>
                  </a:fgClr>
                  <a:bgClr>
                    <a:srgbClr val="FFFFFF"/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631268" name="Oval 36"/>
          <p:cNvSpPr>
            <a:spLocks noChangeArrowheads="1"/>
          </p:cNvSpPr>
          <p:nvPr/>
        </p:nvSpPr>
        <p:spPr bwMode="auto">
          <a:xfrm rot="5400000" flipV="1">
            <a:off x="4876800" y="1600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631269" name="Oval 37"/>
          <p:cNvSpPr>
            <a:spLocks noChangeArrowheads="1"/>
          </p:cNvSpPr>
          <p:nvPr/>
        </p:nvSpPr>
        <p:spPr bwMode="auto">
          <a:xfrm rot="5400000" flipV="1">
            <a:off x="3516313" y="15986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631270" name="Oval 38"/>
          <p:cNvSpPr>
            <a:spLocks noChangeArrowheads="1"/>
          </p:cNvSpPr>
          <p:nvPr/>
        </p:nvSpPr>
        <p:spPr bwMode="auto">
          <a:xfrm rot="5400000" flipV="1">
            <a:off x="4038600" y="2209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631271" name="Oval 39"/>
          <p:cNvSpPr>
            <a:spLocks noChangeArrowheads="1"/>
          </p:cNvSpPr>
          <p:nvPr/>
        </p:nvSpPr>
        <p:spPr bwMode="auto">
          <a:xfrm rot="5400000" flipV="1">
            <a:off x="4038600" y="1219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631272" name="Text Box 40"/>
          <p:cNvSpPr txBox="1">
            <a:spLocks noChangeArrowheads="1"/>
          </p:cNvSpPr>
          <p:nvPr/>
        </p:nvSpPr>
        <p:spPr bwMode="auto">
          <a:xfrm>
            <a:off x="5943600" y="4343400"/>
            <a:ext cx="2514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id-ID" sz="2000"/>
              <a:t>Proximity Matrix</a:t>
            </a:r>
          </a:p>
        </p:txBody>
      </p:sp>
      <p:sp>
        <p:nvSpPr>
          <p:cNvPr id="1631273" name="Rectangle 41"/>
          <p:cNvSpPr>
            <a:spLocks noChangeArrowheads="1"/>
          </p:cNvSpPr>
          <p:nvPr/>
        </p:nvSpPr>
        <p:spPr bwMode="auto">
          <a:xfrm>
            <a:off x="381000" y="3200400"/>
            <a:ext cx="57912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itchFamily="34" charset="0"/>
              <a:buChar char="–"/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id-ID" sz="2400" b="0"/>
              <a:t>MIN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id-ID" sz="2400" b="0"/>
              <a:t>MAX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id-ID" sz="2400" b="0"/>
              <a:t>Group Average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id-ID" sz="2400" b="0">
                <a:solidFill>
                  <a:srgbClr val="FF0000"/>
                </a:solidFill>
              </a:rPr>
              <a:t>Distance Between Centroids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id-ID" sz="2400" b="0"/>
              <a:t>Other methods driven by an objective function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altLang="id-ID" sz="2000" b="0"/>
              <a:t>Ward’s Method uses squared error</a:t>
            </a:r>
            <a:endParaRPr lang="en-US" altLang="id-ID" b="0"/>
          </a:p>
        </p:txBody>
      </p:sp>
      <p:sp>
        <p:nvSpPr>
          <p:cNvPr id="1631274" name="Text Box 42"/>
          <p:cNvSpPr txBox="1">
            <a:spLocks noChangeArrowheads="1"/>
          </p:cNvSpPr>
          <p:nvPr/>
        </p:nvSpPr>
        <p:spPr bwMode="auto">
          <a:xfrm>
            <a:off x="1219200" y="1828800"/>
            <a:ext cx="228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id-ID">
                <a:solidFill>
                  <a:srgbClr val="FF0000"/>
                </a:solidFill>
                <a:sym typeface="Symbol" pitchFamily="18" charset="2"/>
              </a:rPr>
              <a:t></a:t>
            </a:r>
          </a:p>
        </p:txBody>
      </p:sp>
      <p:sp>
        <p:nvSpPr>
          <p:cNvPr id="1631275" name="Text Box 43"/>
          <p:cNvSpPr txBox="1">
            <a:spLocks noChangeArrowheads="1"/>
          </p:cNvSpPr>
          <p:nvPr/>
        </p:nvSpPr>
        <p:spPr bwMode="auto">
          <a:xfrm>
            <a:off x="4114800" y="1828800"/>
            <a:ext cx="228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id-ID">
                <a:solidFill>
                  <a:srgbClr val="FF0000"/>
                </a:solidFill>
                <a:sym typeface="Symbol" pitchFamily="18" charset="2"/>
              </a:rPr>
              <a:t></a:t>
            </a:r>
          </a:p>
        </p:txBody>
      </p:sp>
    </p:spTree>
    <p:extLst>
      <p:ext uri="{BB962C8B-B14F-4D97-AF65-F5344CB8AC3E}">
        <p14:creationId xmlns:p14="http://schemas.microsoft.com/office/powerpoint/2010/main" val="62366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2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id-ID" dirty="0"/>
              <a:t>Cluster Similarity: MIN or Single Link </a:t>
            </a:r>
          </a:p>
        </p:txBody>
      </p:sp>
      <p:sp>
        <p:nvSpPr>
          <p:cNvPr id="1632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id-ID" dirty="0"/>
              <a:t>Similarity of two clusters is based on the two most similar (closest) points in the different clusters</a:t>
            </a:r>
          </a:p>
          <a:p>
            <a:pPr lvl="1"/>
            <a:r>
              <a:rPr lang="en-US" altLang="id-ID" dirty="0"/>
              <a:t>Determined by one pair of points, i.e., by one link in the proximity graph.</a:t>
            </a:r>
          </a:p>
        </p:txBody>
      </p:sp>
      <p:graphicFrame>
        <p:nvGraphicFramePr>
          <p:cNvPr id="163226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1177491"/>
              </p:ext>
            </p:extLst>
          </p:nvPr>
        </p:nvGraphicFramePr>
        <p:xfrm>
          <a:off x="683568" y="4237037"/>
          <a:ext cx="4087813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6" name="Worksheet" r:id="rId3" imgW="2294001" imgH="1013841" progId="Excel.Sheet.8">
                  <p:embed/>
                </p:oleObj>
              </mc:Choice>
              <mc:Fallback>
                <p:oleObj name="Worksheet" r:id="rId3" imgW="2294001" imgH="1013841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4237037"/>
                        <a:ext cx="4087813" cy="213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32261" name="Group 5"/>
          <p:cNvGrpSpPr>
            <a:grpSpLocks/>
          </p:cNvGrpSpPr>
          <p:nvPr/>
        </p:nvGrpSpPr>
        <p:grpSpPr bwMode="auto">
          <a:xfrm>
            <a:off x="5561013" y="3581400"/>
            <a:ext cx="2820987" cy="2562225"/>
            <a:chOff x="3616" y="2256"/>
            <a:chExt cx="1777" cy="1614"/>
          </a:xfrm>
        </p:grpSpPr>
        <p:sp>
          <p:nvSpPr>
            <p:cNvPr id="1632262" name="Line 6"/>
            <p:cNvSpPr>
              <a:spLocks noChangeShapeType="1"/>
            </p:cNvSpPr>
            <p:nvPr/>
          </p:nvSpPr>
          <p:spPr bwMode="auto">
            <a:xfrm flipV="1">
              <a:off x="3696" y="3221"/>
              <a:ext cx="0" cy="40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32263" name="Line 7"/>
            <p:cNvSpPr>
              <a:spLocks noChangeShapeType="1"/>
            </p:cNvSpPr>
            <p:nvPr/>
          </p:nvSpPr>
          <p:spPr bwMode="auto">
            <a:xfrm>
              <a:off x="3696" y="3221"/>
              <a:ext cx="4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32264" name="Line 8"/>
            <p:cNvSpPr>
              <a:spLocks noChangeShapeType="1"/>
            </p:cNvSpPr>
            <p:nvPr/>
          </p:nvSpPr>
          <p:spPr bwMode="auto">
            <a:xfrm>
              <a:off x="4163" y="3221"/>
              <a:ext cx="0" cy="40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32265" name="Line 9"/>
            <p:cNvSpPr>
              <a:spLocks noChangeShapeType="1"/>
            </p:cNvSpPr>
            <p:nvPr/>
          </p:nvSpPr>
          <p:spPr bwMode="auto">
            <a:xfrm flipV="1">
              <a:off x="3976" y="2979"/>
              <a:ext cx="0" cy="2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32266" name="Line 10"/>
            <p:cNvSpPr>
              <a:spLocks noChangeShapeType="1"/>
            </p:cNvSpPr>
            <p:nvPr/>
          </p:nvSpPr>
          <p:spPr bwMode="auto">
            <a:xfrm flipV="1">
              <a:off x="3976" y="2899"/>
              <a:ext cx="0" cy="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32267" name="Line 11"/>
            <p:cNvSpPr>
              <a:spLocks noChangeShapeType="1"/>
            </p:cNvSpPr>
            <p:nvPr/>
          </p:nvSpPr>
          <p:spPr bwMode="auto">
            <a:xfrm flipV="1">
              <a:off x="4818" y="3060"/>
              <a:ext cx="0" cy="5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32268" name="Line 12"/>
            <p:cNvSpPr>
              <a:spLocks noChangeShapeType="1"/>
            </p:cNvSpPr>
            <p:nvPr/>
          </p:nvSpPr>
          <p:spPr bwMode="auto">
            <a:xfrm>
              <a:off x="4818" y="3060"/>
              <a:ext cx="4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32269" name="Line 13"/>
            <p:cNvSpPr>
              <a:spLocks noChangeShapeType="1"/>
            </p:cNvSpPr>
            <p:nvPr/>
          </p:nvSpPr>
          <p:spPr bwMode="auto">
            <a:xfrm>
              <a:off x="5285" y="3060"/>
              <a:ext cx="0" cy="5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32270" name="Line 14"/>
            <p:cNvSpPr>
              <a:spLocks noChangeShapeType="1"/>
            </p:cNvSpPr>
            <p:nvPr/>
          </p:nvSpPr>
          <p:spPr bwMode="auto">
            <a:xfrm flipV="1">
              <a:off x="5098" y="2819"/>
              <a:ext cx="0" cy="24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32271" name="Line 15"/>
            <p:cNvSpPr>
              <a:spLocks noChangeShapeType="1"/>
            </p:cNvSpPr>
            <p:nvPr/>
          </p:nvSpPr>
          <p:spPr bwMode="auto">
            <a:xfrm flipV="1">
              <a:off x="5098" y="2738"/>
              <a:ext cx="0" cy="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32272" name="Line 16"/>
            <p:cNvSpPr>
              <a:spLocks noChangeShapeType="1"/>
            </p:cNvSpPr>
            <p:nvPr/>
          </p:nvSpPr>
          <p:spPr bwMode="auto">
            <a:xfrm flipV="1">
              <a:off x="4444" y="2899"/>
              <a:ext cx="0" cy="72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32273" name="Line 17"/>
            <p:cNvSpPr>
              <a:spLocks noChangeShapeType="1"/>
            </p:cNvSpPr>
            <p:nvPr/>
          </p:nvSpPr>
          <p:spPr bwMode="auto">
            <a:xfrm>
              <a:off x="3976" y="2899"/>
              <a:ext cx="4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32274" name="Line 18"/>
            <p:cNvSpPr>
              <a:spLocks noChangeShapeType="1"/>
            </p:cNvSpPr>
            <p:nvPr/>
          </p:nvSpPr>
          <p:spPr bwMode="auto">
            <a:xfrm flipV="1">
              <a:off x="4163" y="2578"/>
              <a:ext cx="0" cy="3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32275" name="Line 19"/>
            <p:cNvSpPr>
              <a:spLocks noChangeShapeType="1"/>
            </p:cNvSpPr>
            <p:nvPr/>
          </p:nvSpPr>
          <p:spPr bwMode="auto">
            <a:xfrm>
              <a:off x="4163" y="2578"/>
              <a:ext cx="9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32276" name="Line 20"/>
            <p:cNvSpPr>
              <a:spLocks noChangeShapeType="1"/>
            </p:cNvSpPr>
            <p:nvPr/>
          </p:nvSpPr>
          <p:spPr bwMode="auto">
            <a:xfrm>
              <a:off x="5098" y="2578"/>
              <a:ext cx="0" cy="24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32277" name="Line 21"/>
            <p:cNvSpPr>
              <a:spLocks noChangeShapeType="1"/>
            </p:cNvSpPr>
            <p:nvPr/>
          </p:nvSpPr>
          <p:spPr bwMode="auto">
            <a:xfrm flipV="1">
              <a:off x="4631" y="2256"/>
              <a:ext cx="0" cy="32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32278" name="Text Box 22"/>
            <p:cNvSpPr txBox="1">
              <a:spLocks noChangeArrowheads="1"/>
            </p:cNvSpPr>
            <p:nvPr/>
          </p:nvSpPr>
          <p:spPr bwMode="auto">
            <a:xfrm>
              <a:off x="3616" y="3639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id-ID" sz="18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632279" name="Text Box 23"/>
            <p:cNvSpPr txBox="1">
              <a:spLocks noChangeArrowheads="1"/>
            </p:cNvSpPr>
            <p:nvPr/>
          </p:nvSpPr>
          <p:spPr bwMode="auto">
            <a:xfrm>
              <a:off x="4083" y="3639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id-ID" sz="18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632280" name="Text Box 24"/>
            <p:cNvSpPr txBox="1">
              <a:spLocks noChangeArrowheads="1"/>
            </p:cNvSpPr>
            <p:nvPr/>
          </p:nvSpPr>
          <p:spPr bwMode="auto">
            <a:xfrm>
              <a:off x="4364" y="3639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id-ID" sz="18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1632281" name="Text Box 25"/>
            <p:cNvSpPr txBox="1">
              <a:spLocks noChangeArrowheads="1"/>
            </p:cNvSpPr>
            <p:nvPr/>
          </p:nvSpPr>
          <p:spPr bwMode="auto">
            <a:xfrm>
              <a:off x="4738" y="3639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id-ID" sz="18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1632282" name="Text Box 26"/>
            <p:cNvSpPr txBox="1">
              <a:spLocks noChangeArrowheads="1"/>
            </p:cNvSpPr>
            <p:nvPr/>
          </p:nvSpPr>
          <p:spPr bwMode="auto">
            <a:xfrm>
              <a:off x="5205" y="3639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id-ID" sz="1800">
                  <a:latin typeface="Times New Roman" pitchFamily="18" charset="0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7116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2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2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32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>
            <a:normAutofit fontScale="90000"/>
          </a:bodyPr>
          <a:lstStyle/>
          <a:p>
            <a:r>
              <a:rPr lang="en-US" altLang="id-ID"/>
              <a:t>Hierarchical Clustering: MIN</a:t>
            </a:r>
          </a:p>
        </p:txBody>
      </p:sp>
      <p:sp>
        <p:nvSpPr>
          <p:cNvPr id="1633283" name="Text Box 3"/>
          <p:cNvSpPr txBox="1">
            <a:spLocks noChangeArrowheads="1"/>
          </p:cNvSpPr>
          <p:nvPr/>
        </p:nvSpPr>
        <p:spPr bwMode="auto">
          <a:xfrm>
            <a:off x="887413" y="5314890"/>
            <a:ext cx="33528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id-ID" sz="2000" dirty="0"/>
              <a:t>Nested Clusters</a:t>
            </a:r>
          </a:p>
        </p:txBody>
      </p:sp>
      <p:sp>
        <p:nvSpPr>
          <p:cNvPr id="1633284" name="Text Box 4"/>
          <p:cNvSpPr txBox="1">
            <a:spLocks noChangeArrowheads="1"/>
          </p:cNvSpPr>
          <p:nvPr/>
        </p:nvSpPr>
        <p:spPr bwMode="auto">
          <a:xfrm>
            <a:off x="5764213" y="5314890"/>
            <a:ext cx="2286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id-ID" sz="2000"/>
              <a:t>Dendrogram</a:t>
            </a:r>
          </a:p>
        </p:txBody>
      </p:sp>
      <p:grpSp>
        <p:nvGrpSpPr>
          <p:cNvPr id="1633285" name="Group 5"/>
          <p:cNvGrpSpPr>
            <a:grpSpLocks/>
          </p:cNvGrpSpPr>
          <p:nvPr/>
        </p:nvGrpSpPr>
        <p:grpSpPr bwMode="auto">
          <a:xfrm>
            <a:off x="747713" y="1773238"/>
            <a:ext cx="3175000" cy="2790825"/>
            <a:chOff x="471" y="1117"/>
            <a:chExt cx="2000" cy="1758"/>
          </a:xfrm>
        </p:grpSpPr>
        <p:sp>
          <p:nvSpPr>
            <p:cNvPr id="1633286" name="Freeform 6"/>
            <p:cNvSpPr>
              <a:spLocks/>
            </p:cNvSpPr>
            <p:nvPr/>
          </p:nvSpPr>
          <p:spPr bwMode="auto">
            <a:xfrm>
              <a:off x="1072" y="1810"/>
              <a:ext cx="89" cy="87"/>
            </a:xfrm>
            <a:custGeom>
              <a:avLst/>
              <a:gdLst>
                <a:gd name="T0" fmla="*/ 0 w 89"/>
                <a:gd name="T1" fmla="*/ 43 h 87"/>
                <a:gd name="T2" fmla="*/ 4 w 89"/>
                <a:gd name="T3" fmla="*/ 26 h 87"/>
                <a:gd name="T4" fmla="*/ 13 w 89"/>
                <a:gd name="T5" fmla="*/ 11 h 87"/>
                <a:gd name="T6" fmla="*/ 28 w 89"/>
                <a:gd name="T7" fmla="*/ 2 h 87"/>
                <a:gd name="T8" fmla="*/ 43 w 89"/>
                <a:gd name="T9" fmla="*/ 0 h 87"/>
                <a:gd name="T10" fmla="*/ 61 w 89"/>
                <a:gd name="T11" fmla="*/ 2 h 87"/>
                <a:gd name="T12" fmla="*/ 76 w 89"/>
                <a:gd name="T13" fmla="*/ 11 h 87"/>
                <a:gd name="T14" fmla="*/ 84 w 89"/>
                <a:gd name="T15" fmla="*/ 26 h 87"/>
                <a:gd name="T16" fmla="*/ 89 w 89"/>
                <a:gd name="T17" fmla="*/ 43 h 87"/>
                <a:gd name="T18" fmla="*/ 84 w 89"/>
                <a:gd name="T19" fmla="*/ 61 h 87"/>
                <a:gd name="T20" fmla="*/ 76 w 89"/>
                <a:gd name="T21" fmla="*/ 74 h 87"/>
                <a:gd name="T22" fmla="*/ 61 w 89"/>
                <a:gd name="T23" fmla="*/ 84 h 87"/>
                <a:gd name="T24" fmla="*/ 43 w 89"/>
                <a:gd name="T25" fmla="*/ 87 h 87"/>
                <a:gd name="T26" fmla="*/ 28 w 89"/>
                <a:gd name="T27" fmla="*/ 84 h 87"/>
                <a:gd name="T28" fmla="*/ 13 w 89"/>
                <a:gd name="T29" fmla="*/ 74 h 87"/>
                <a:gd name="T30" fmla="*/ 4 w 89"/>
                <a:gd name="T31" fmla="*/ 61 h 87"/>
                <a:gd name="T32" fmla="*/ 0 w 89"/>
                <a:gd name="T33" fmla="*/ 4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9" h="87">
                  <a:moveTo>
                    <a:pt x="0" y="43"/>
                  </a:moveTo>
                  <a:lnTo>
                    <a:pt x="4" y="26"/>
                  </a:lnTo>
                  <a:lnTo>
                    <a:pt x="13" y="11"/>
                  </a:lnTo>
                  <a:lnTo>
                    <a:pt x="28" y="2"/>
                  </a:lnTo>
                  <a:lnTo>
                    <a:pt x="43" y="0"/>
                  </a:lnTo>
                  <a:lnTo>
                    <a:pt x="61" y="2"/>
                  </a:lnTo>
                  <a:lnTo>
                    <a:pt x="76" y="11"/>
                  </a:lnTo>
                  <a:lnTo>
                    <a:pt x="84" y="26"/>
                  </a:lnTo>
                  <a:lnTo>
                    <a:pt x="89" y="43"/>
                  </a:lnTo>
                  <a:lnTo>
                    <a:pt x="84" y="61"/>
                  </a:lnTo>
                  <a:lnTo>
                    <a:pt x="76" y="74"/>
                  </a:lnTo>
                  <a:lnTo>
                    <a:pt x="61" y="84"/>
                  </a:lnTo>
                  <a:lnTo>
                    <a:pt x="43" y="87"/>
                  </a:lnTo>
                  <a:lnTo>
                    <a:pt x="28" y="84"/>
                  </a:lnTo>
                  <a:lnTo>
                    <a:pt x="13" y="74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633287" name="Freeform 7"/>
            <p:cNvSpPr>
              <a:spLocks/>
            </p:cNvSpPr>
            <p:nvPr/>
          </p:nvSpPr>
          <p:spPr bwMode="auto">
            <a:xfrm>
              <a:off x="1894" y="1169"/>
              <a:ext cx="89" cy="86"/>
            </a:xfrm>
            <a:custGeom>
              <a:avLst/>
              <a:gdLst>
                <a:gd name="T0" fmla="*/ 0 w 89"/>
                <a:gd name="T1" fmla="*/ 43 h 86"/>
                <a:gd name="T2" fmla="*/ 4 w 89"/>
                <a:gd name="T3" fmla="*/ 26 h 86"/>
                <a:gd name="T4" fmla="*/ 13 w 89"/>
                <a:gd name="T5" fmla="*/ 13 h 86"/>
                <a:gd name="T6" fmla="*/ 28 w 89"/>
                <a:gd name="T7" fmla="*/ 2 h 86"/>
                <a:gd name="T8" fmla="*/ 45 w 89"/>
                <a:gd name="T9" fmla="*/ 0 h 86"/>
                <a:gd name="T10" fmla="*/ 61 w 89"/>
                <a:gd name="T11" fmla="*/ 2 h 86"/>
                <a:gd name="T12" fmla="*/ 76 w 89"/>
                <a:gd name="T13" fmla="*/ 13 h 86"/>
                <a:gd name="T14" fmla="*/ 84 w 89"/>
                <a:gd name="T15" fmla="*/ 26 h 86"/>
                <a:gd name="T16" fmla="*/ 89 w 89"/>
                <a:gd name="T17" fmla="*/ 43 h 86"/>
                <a:gd name="T18" fmla="*/ 84 w 89"/>
                <a:gd name="T19" fmla="*/ 60 h 86"/>
                <a:gd name="T20" fmla="*/ 76 w 89"/>
                <a:gd name="T21" fmla="*/ 73 h 86"/>
                <a:gd name="T22" fmla="*/ 61 w 89"/>
                <a:gd name="T23" fmla="*/ 84 h 86"/>
                <a:gd name="T24" fmla="*/ 45 w 89"/>
                <a:gd name="T25" fmla="*/ 86 h 86"/>
                <a:gd name="T26" fmla="*/ 28 w 89"/>
                <a:gd name="T27" fmla="*/ 84 h 86"/>
                <a:gd name="T28" fmla="*/ 13 w 89"/>
                <a:gd name="T29" fmla="*/ 73 h 86"/>
                <a:gd name="T30" fmla="*/ 4 w 89"/>
                <a:gd name="T31" fmla="*/ 60 h 86"/>
                <a:gd name="T32" fmla="*/ 0 w 89"/>
                <a:gd name="T33" fmla="*/ 4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9" h="86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1" y="2"/>
                  </a:lnTo>
                  <a:lnTo>
                    <a:pt x="76" y="13"/>
                  </a:lnTo>
                  <a:lnTo>
                    <a:pt x="84" y="26"/>
                  </a:lnTo>
                  <a:lnTo>
                    <a:pt x="89" y="43"/>
                  </a:lnTo>
                  <a:lnTo>
                    <a:pt x="84" y="60"/>
                  </a:lnTo>
                  <a:lnTo>
                    <a:pt x="76" y="73"/>
                  </a:lnTo>
                  <a:lnTo>
                    <a:pt x="61" y="84"/>
                  </a:lnTo>
                  <a:lnTo>
                    <a:pt x="45" y="86"/>
                  </a:lnTo>
                  <a:lnTo>
                    <a:pt x="28" y="84"/>
                  </a:lnTo>
                  <a:lnTo>
                    <a:pt x="13" y="73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633288" name="Freeform 8"/>
            <p:cNvSpPr>
              <a:spLocks/>
            </p:cNvSpPr>
            <p:nvPr/>
          </p:nvSpPr>
          <p:spPr bwMode="auto">
            <a:xfrm>
              <a:off x="1295" y="2683"/>
              <a:ext cx="89" cy="88"/>
            </a:xfrm>
            <a:custGeom>
              <a:avLst/>
              <a:gdLst>
                <a:gd name="T0" fmla="*/ 0 w 89"/>
                <a:gd name="T1" fmla="*/ 45 h 88"/>
                <a:gd name="T2" fmla="*/ 4 w 89"/>
                <a:gd name="T3" fmla="*/ 28 h 88"/>
                <a:gd name="T4" fmla="*/ 13 w 89"/>
                <a:gd name="T5" fmla="*/ 12 h 88"/>
                <a:gd name="T6" fmla="*/ 28 w 89"/>
                <a:gd name="T7" fmla="*/ 4 h 88"/>
                <a:gd name="T8" fmla="*/ 45 w 89"/>
                <a:gd name="T9" fmla="*/ 0 h 88"/>
                <a:gd name="T10" fmla="*/ 60 w 89"/>
                <a:gd name="T11" fmla="*/ 4 h 88"/>
                <a:gd name="T12" fmla="*/ 76 w 89"/>
                <a:gd name="T13" fmla="*/ 12 h 88"/>
                <a:gd name="T14" fmla="*/ 86 w 89"/>
                <a:gd name="T15" fmla="*/ 28 h 88"/>
                <a:gd name="T16" fmla="*/ 89 w 89"/>
                <a:gd name="T17" fmla="*/ 45 h 88"/>
                <a:gd name="T18" fmla="*/ 86 w 89"/>
                <a:gd name="T19" fmla="*/ 62 h 88"/>
                <a:gd name="T20" fmla="*/ 76 w 89"/>
                <a:gd name="T21" fmla="*/ 75 h 88"/>
                <a:gd name="T22" fmla="*/ 60 w 89"/>
                <a:gd name="T23" fmla="*/ 86 h 88"/>
                <a:gd name="T24" fmla="*/ 45 w 89"/>
                <a:gd name="T25" fmla="*/ 88 h 88"/>
                <a:gd name="T26" fmla="*/ 28 w 89"/>
                <a:gd name="T27" fmla="*/ 86 h 88"/>
                <a:gd name="T28" fmla="*/ 13 w 89"/>
                <a:gd name="T29" fmla="*/ 75 h 88"/>
                <a:gd name="T30" fmla="*/ 4 w 89"/>
                <a:gd name="T31" fmla="*/ 62 h 88"/>
                <a:gd name="T32" fmla="*/ 0 w 89"/>
                <a:gd name="T33" fmla="*/ 45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9" h="88">
                  <a:moveTo>
                    <a:pt x="0" y="45"/>
                  </a:moveTo>
                  <a:lnTo>
                    <a:pt x="4" y="28"/>
                  </a:lnTo>
                  <a:lnTo>
                    <a:pt x="13" y="12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0" y="4"/>
                  </a:lnTo>
                  <a:lnTo>
                    <a:pt x="76" y="12"/>
                  </a:lnTo>
                  <a:lnTo>
                    <a:pt x="86" y="28"/>
                  </a:lnTo>
                  <a:lnTo>
                    <a:pt x="89" y="45"/>
                  </a:lnTo>
                  <a:lnTo>
                    <a:pt x="86" y="62"/>
                  </a:lnTo>
                  <a:lnTo>
                    <a:pt x="76" y="75"/>
                  </a:lnTo>
                  <a:lnTo>
                    <a:pt x="60" y="86"/>
                  </a:lnTo>
                  <a:lnTo>
                    <a:pt x="45" y="88"/>
                  </a:lnTo>
                  <a:lnTo>
                    <a:pt x="28" y="86"/>
                  </a:lnTo>
                  <a:lnTo>
                    <a:pt x="13" y="75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633289" name="Freeform 9"/>
            <p:cNvSpPr>
              <a:spLocks/>
            </p:cNvSpPr>
            <p:nvPr/>
          </p:nvSpPr>
          <p:spPr bwMode="auto">
            <a:xfrm>
              <a:off x="471" y="1683"/>
              <a:ext cx="88" cy="88"/>
            </a:xfrm>
            <a:custGeom>
              <a:avLst/>
              <a:gdLst>
                <a:gd name="T0" fmla="*/ 0 w 88"/>
                <a:gd name="T1" fmla="*/ 45 h 88"/>
                <a:gd name="T2" fmla="*/ 4 w 88"/>
                <a:gd name="T3" fmla="*/ 28 h 88"/>
                <a:gd name="T4" fmla="*/ 13 w 88"/>
                <a:gd name="T5" fmla="*/ 13 h 88"/>
                <a:gd name="T6" fmla="*/ 28 w 88"/>
                <a:gd name="T7" fmla="*/ 4 h 88"/>
                <a:gd name="T8" fmla="*/ 45 w 88"/>
                <a:gd name="T9" fmla="*/ 0 h 88"/>
                <a:gd name="T10" fmla="*/ 60 w 88"/>
                <a:gd name="T11" fmla="*/ 4 h 88"/>
                <a:gd name="T12" fmla="*/ 75 w 88"/>
                <a:gd name="T13" fmla="*/ 13 h 88"/>
                <a:gd name="T14" fmla="*/ 84 w 88"/>
                <a:gd name="T15" fmla="*/ 28 h 88"/>
                <a:gd name="T16" fmla="*/ 88 w 88"/>
                <a:gd name="T17" fmla="*/ 45 h 88"/>
                <a:gd name="T18" fmla="*/ 84 w 88"/>
                <a:gd name="T19" fmla="*/ 60 h 88"/>
                <a:gd name="T20" fmla="*/ 75 w 88"/>
                <a:gd name="T21" fmla="*/ 75 h 88"/>
                <a:gd name="T22" fmla="*/ 60 w 88"/>
                <a:gd name="T23" fmla="*/ 86 h 88"/>
                <a:gd name="T24" fmla="*/ 45 w 88"/>
                <a:gd name="T25" fmla="*/ 88 h 88"/>
                <a:gd name="T26" fmla="*/ 28 w 88"/>
                <a:gd name="T27" fmla="*/ 86 h 88"/>
                <a:gd name="T28" fmla="*/ 13 w 88"/>
                <a:gd name="T29" fmla="*/ 75 h 88"/>
                <a:gd name="T30" fmla="*/ 4 w 88"/>
                <a:gd name="T31" fmla="*/ 60 h 88"/>
                <a:gd name="T32" fmla="*/ 0 w 88"/>
                <a:gd name="T33" fmla="*/ 45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8" h="88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0" y="4"/>
                  </a:lnTo>
                  <a:lnTo>
                    <a:pt x="75" y="13"/>
                  </a:lnTo>
                  <a:lnTo>
                    <a:pt x="84" y="28"/>
                  </a:lnTo>
                  <a:lnTo>
                    <a:pt x="88" y="45"/>
                  </a:lnTo>
                  <a:lnTo>
                    <a:pt x="84" y="60"/>
                  </a:lnTo>
                  <a:lnTo>
                    <a:pt x="75" y="75"/>
                  </a:lnTo>
                  <a:lnTo>
                    <a:pt x="60" y="86"/>
                  </a:lnTo>
                  <a:lnTo>
                    <a:pt x="45" y="88"/>
                  </a:lnTo>
                  <a:lnTo>
                    <a:pt x="28" y="86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633290" name="Freeform 10"/>
            <p:cNvSpPr>
              <a:spLocks/>
            </p:cNvSpPr>
            <p:nvPr/>
          </p:nvSpPr>
          <p:spPr bwMode="auto">
            <a:xfrm>
              <a:off x="1652" y="2117"/>
              <a:ext cx="88" cy="88"/>
            </a:xfrm>
            <a:custGeom>
              <a:avLst/>
              <a:gdLst>
                <a:gd name="T0" fmla="*/ 0 w 88"/>
                <a:gd name="T1" fmla="*/ 45 h 88"/>
                <a:gd name="T2" fmla="*/ 2 w 88"/>
                <a:gd name="T3" fmla="*/ 28 h 88"/>
                <a:gd name="T4" fmla="*/ 13 w 88"/>
                <a:gd name="T5" fmla="*/ 13 h 88"/>
                <a:gd name="T6" fmla="*/ 26 w 88"/>
                <a:gd name="T7" fmla="*/ 4 h 88"/>
                <a:gd name="T8" fmla="*/ 43 w 88"/>
                <a:gd name="T9" fmla="*/ 0 h 88"/>
                <a:gd name="T10" fmla="*/ 60 w 88"/>
                <a:gd name="T11" fmla="*/ 4 h 88"/>
                <a:gd name="T12" fmla="*/ 75 w 88"/>
                <a:gd name="T13" fmla="*/ 13 h 88"/>
                <a:gd name="T14" fmla="*/ 84 w 88"/>
                <a:gd name="T15" fmla="*/ 28 h 88"/>
                <a:gd name="T16" fmla="*/ 88 w 88"/>
                <a:gd name="T17" fmla="*/ 45 h 88"/>
                <a:gd name="T18" fmla="*/ 84 w 88"/>
                <a:gd name="T19" fmla="*/ 62 h 88"/>
                <a:gd name="T20" fmla="*/ 75 w 88"/>
                <a:gd name="T21" fmla="*/ 75 h 88"/>
                <a:gd name="T22" fmla="*/ 60 w 88"/>
                <a:gd name="T23" fmla="*/ 86 h 88"/>
                <a:gd name="T24" fmla="*/ 43 w 88"/>
                <a:gd name="T25" fmla="*/ 88 h 88"/>
                <a:gd name="T26" fmla="*/ 26 w 88"/>
                <a:gd name="T27" fmla="*/ 86 h 88"/>
                <a:gd name="T28" fmla="*/ 13 w 88"/>
                <a:gd name="T29" fmla="*/ 75 h 88"/>
                <a:gd name="T30" fmla="*/ 2 w 88"/>
                <a:gd name="T31" fmla="*/ 62 h 88"/>
                <a:gd name="T32" fmla="*/ 0 w 88"/>
                <a:gd name="T33" fmla="*/ 45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8" h="88">
                  <a:moveTo>
                    <a:pt x="0" y="45"/>
                  </a:moveTo>
                  <a:lnTo>
                    <a:pt x="2" y="28"/>
                  </a:lnTo>
                  <a:lnTo>
                    <a:pt x="13" y="13"/>
                  </a:lnTo>
                  <a:lnTo>
                    <a:pt x="26" y="4"/>
                  </a:lnTo>
                  <a:lnTo>
                    <a:pt x="43" y="0"/>
                  </a:lnTo>
                  <a:lnTo>
                    <a:pt x="60" y="4"/>
                  </a:lnTo>
                  <a:lnTo>
                    <a:pt x="75" y="13"/>
                  </a:lnTo>
                  <a:lnTo>
                    <a:pt x="84" y="28"/>
                  </a:lnTo>
                  <a:lnTo>
                    <a:pt x="88" y="45"/>
                  </a:lnTo>
                  <a:lnTo>
                    <a:pt x="84" y="62"/>
                  </a:lnTo>
                  <a:lnTo>
                    <a:pt x="75" y="75"/>
                  </a:lnTo>
                  <a:lnTo>
                    <a:pt x="60" y="86"/>
                  </a:lnTo>
                  <a:lnTo>
                    <a:pt x="43" y="88"/>
                  </a:lnTo>
                  <a:lnTo>
                    <a:pt x="26" y="86"/>
                  </a:lnTo>
                  <a:lnTo>
                    <a:pt x="13" y="75"/>
                  </a:lnTo>
                  <a:lnTo>
                    <a:pt x="2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633291" name="Freeform 11"/>
            <p:cNvSpPr>
              <a:spLocks/>
            </p:cNvSpPr>
            <p:nvPr/>
          </p:nvSpPr>
          <p:spPr bwMode="auto">
            <a:xfrm>
              <a:off x="2134" y="2177"/>
              <a:ext cx="89" cy="89"/>
            </a:xfrm>
            <a:custGeom>
              <a:avLst/>
              <a:gdLst>
                <a:gd name="T0" fmla="*/ 0 w 89"/>
                <a:gd name="T1" fmla="*/ 43 h 89"/>
                <a:gd name="T2" fmla="*/ 4 w 89"/>
                <a:gd name="T3" fmla="*/ 26 h 89"/>
                <a:gd name="T4" fmla="*/ 13 w 89"/>
                <a:gd name="T5" fmla="*/ 13 h 89"/>
                <a:gd name="T6" fmla="*/ 28 w 89"/>
                <a:gd name="T7" fmla="*/ 2 h 89"/>
                <a:gd name="T8" fmla="*/ 46 w 89"/>
                <a:gd name="T9" fmla="*/ 0 h 89"/>
                <a:gd name="T10" fmla="*/ 63 w 89"/>
                <a:gd name="T11" fmla="*/ 2 h 89"/>
                <a:gd name="T12" fmla="*/ 76 w 89"/>
                <a:gd name="T13" fmla="*/ 13 h 89"/>
                <a:gd name="T14" fmla="*/ 87 w 89"/>
                <a:gd name="T15" fmla="*/ 26 h 89"/>
                <a:gd name="T16" fmla="*/ 89 w 89"/>
                <a:gd name="T17" fmla="*/ 43 h 89"/>
                <a:gd name="T18" fmla="*/ 87 w 89"/>
                <a:gd name="T19" fmla="*/ 61 h 89"/>
                <a:gd name="T20" fmla="*/ 76 w 89"/>
                <a:gd name="T21" fmla="*/ 76 h 89"/>
                <a:gd name="T22" fmla="*/ 63 w 89"/>
                <a:gd name="T23" fmla="*/ 84 h 89"/>
                <a:gd name="T24" fmla="*/ 46 w 89"/>
                <a:gd name="T25" fmla="*/ 89 h 89"/>
                <a:gd name="T26" fmla="*/ 28 w 89"/>
                <a:gd name="T27" fmla="*/ 84 h 89"/>
                <a:gd name="T28" fmla="*/ 13 w 89"/>
                <a:gd name="T29" fmla="*/ 76 h 89"/>
                <a:gd name="T30" fmla="*/ 4 w 89"/>
                <a:gd name="T31" fmla="*/ 61 h 89"/>
                <a:gd name="T32" fmla="*/ 0 w 89"/>
                <a:gd name="T33" fmla="*/ 43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9" h="89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6" y="0"/>
                  </a:lnTo>
                  <a:lnTo>
                    <a:pt x="63" y="2"/>
                  </a:lnTo>
                  <a:lnTo>
                    <a:pt x="76" y="13"/>
                  </a:lnTo>
                  <a:lnTo>
                    <a:pt x="87" y="26"/>
                  </a:lnTo>
                  <a:lnTo>
                    <a:pt x="89" y="43"/>
                  </a:lnTo>
                  <a:lnTo>
                    <a:pt x="87" y="61"/>
                  </a:lnTo>
                  <a:lnTo>
                    <a:pt x="76" y="76"/>
                  </a:lnTo>
                  <a:lnTo>
                    <a:pt x="63" y="84"/>
                  </a:lnTo>
                  <a:lnTo>
                    <a:pt x="46" y="89"/>
                  </a:lnTo>
                  <a:lnTo>
                    <a:pt x="28" y="84"/>
                  </a:lnTo>
                  <a:lnTo>
                    <a:pt x="13" y="76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633292" name="Rectangle 12"/>
            <p:cNvSpPr>
              <a:spLocks noChangeArrowheads="1"/>
            </p:cNvSpPr>
            <p:nvPr/>
          </p:nvSpPr>
          <p:spPr bwMode="auto">
            <a:xfrm>
              <a:off x="2032" y="1117"/>
              <a:ext cx="16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id-ID" sz="22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id-ID"/>
            </a:p>
          </p:txBody>
        </p:sp>
        <p:sp>
          <p:nvSpPr>
            <p:cNvPr id="1633293" name="Rectangle 13"/>
            <p:cNvSpPr>
              <a:spLocks noChangeArrowheads="1"/>
            </p:cNvSpPr>
            <p:nvPr/>
          </p:nvSpPr>
          <p:spPr bwMode="auto">
            <a:xfrm>
              <a:off x="1256" y="1764"/>
              <a:ext cx="16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id-ID" sz="22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id-ID"/>
            </a:p>
          </p:txBody>
        </p:sp>
        <p:sp>
          <p:nvSpPr>
            <p:cNvPr id="1633294" name="Rectangle 14"/>
            <p:cNvSpPr>
              <a:spLocks noChangeArrowheads="1"/>
            </p:cNvSpPr>
            <p:nvPr/>
          </p:nvSpPr>
          <p:spPr bwMode="auto">
            <a:xfrm>
              <a:off x="1810" y="2069"/>
              <a:ext cx="16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id-ID" sz="220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  <a:endParaRPr lang="en-US" altLang="id-ID"/>
            </a:p>
          </p:txBody>
        </p:sp>
        <p:sp>
          <p:nvSpPr>
            <p:cNvPr id="1633295" name="Rectangle 15"/>
            <p:cNvSpPr>
              <a:spLocks noChangeArrowheads="1"/>
            </p:cNvSpPr>
            <p:nvPr/>
          </p:nvSpPr>
          <p:spPr bwMode="auto">
            <a:xfrm>
              <a:off x="1422" y="2635"/>
              <a:ext cx="16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id-ID" sz="2200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  <a:endParaRPr lang="en-US" altLang="id-ID"/>
            </a:p>
          </p:txBody>
        </p:sp>
        <p:sp>
          <p:nvSpPr>
            <p:cNvPr id="1633296" name="Rectangle 16"/>
            <p:cNvSpPr>
              <a:spLocks noChangeArrowheads="1"/>
            </p:cNvSpPr>
            <p:nvPr/>
          </p:nvSpPr>
          <p:spPr bwMode="auto">
            <a:xfrm>
              <a:off x="648" y="1626"/>
              <a:ext cx="16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id-ID" sz="2200">
                  <a:solidFill>
                    <a:srgbClr val="000000"/>
                  </a:solidFill>
                  <a:latin typeface="Times New Roman" pitchFamily="18" charset="0"/>
                </a:rPr>
                <a:t>5</a:t>
              </a:r>
              <a:endParaRPr lang="en-US" altLang="id-ID"/>
            </a:p>
          </p:txBody>
        </p:sp>
        <p:sp>
          <p:nvSpPr>
            <p:cNvPr id="1633297" name="Rectangle 17"/>
            <p:cNvSpPr>
              <a:spLocks noChangeArrowheads="1"/>
            </p:cNvSpPr>
            <p:nvPr/>
          </p:nvSpPr>
          <p:spPr bwMode="auto">
            <a:xfrm>
              <a:off x="2307" y="2125"/>
              <a:ext cx="16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id-ID" sz="2200">
                  <a:solidFill>
                    <a:srgbClr val="000000"/>
                  </a:solidFill>
                  <a:latin typeface="Times New Roman" pitchFamily="18" charset="0"/>
                </a:rPr>
                <a:t>6</a:t>
              </a:r>
              <a:endParaRPr lang="en-US" altLang="id-ID"/>
            </a:p>
          </p:txBody>
        </p:sp>
      </p:grpSp>
      <p:grpSp>
        <p:nvGrpSpPr>
          <p:cNvPr id="1633298" name="Group 18"/>
          <p:cNvGrpSpPr>
            <a:grpSpLocks/>
          </p:cNvGrpSpPr>
          <p:nvPr/>
        </p:nvGrpSpPr>
        <p:grpSpPr bwMode="auto">
          <a:xfrm>
            <a:off x="2495550" y="2863850"/>
            <a:ext cx="1423988" cy="914400"/>
            <a:chOff x="1572" y="1804"/>
            <a:chExt cx="897" cy="576"/>
          </a:xfrm>
        </p:grpSpPr>
        <p:sp>
          <p:nvSpPr>
            <p:cNvPr id="1633299" name="Freeform 19"/>
            <p:cNvSpPr>
              <a:spLocks/>
            </p:cNvSpPr>
            <p:nvPr/>
          </p:nvSpPr>
          <p:spPr bwMode="auto">
            <a:xfrm>
              <a:off x="1572" y="2005"/>
              <a:ext cx="897" cy="375"/>
            </a:xfrm>
            <a:custGeom>
              <a:avLst/>
              <a:gdLst>
                <a:gd name="T0" fmla="*/ 450 w 897"/>
                <a:gd name="T1" fmla="*/ 0 h 375"/>
                <a:gd name="T2" fmla="*/ 510 w 897"/>
                <a:gd name="T3" fmla="*/ 2 h 375"/>
                <a:gd name="T4" fmla="*/ 571 w 897"/>
                <a:gd name="T5" fmla="*/ 6 h 375"/>
                <a:gd name="T6" fmla="*/ 629 w 897"/>
                <a:gd name="T7" fmla="*/ 15 h 375"/>
                <a:gd name="T8" fmla="*/ 683 w 897"/>
                <a:gd name="T9" fmla="*/ 28 h 375"/>
                <a:gd name="T10" fmla="*/ 733 w 897"/>
                <a:gd name="T11" fmla="*/ 43 h 375"/>
                <a:gd name="T12" fmla="*/ 778 w 897"/>
                <a:gd name="T13" fmla="*/ 60 h 375"/>
                <a:gd name="T14" fmla="*/ 817 w 897"/>
                <a:gd name="T15" fmla="*/ 79 h 375"/>
                <a:gd name="T16" fmla="*/ 850 w 897"/>
                <a:gd name="T17" fmla="*/ 101 h 375"/>
                <a:gd name="T18" fmla="*/ 874 w 897"/>
                <a:gd name="T19" fmla="*/ 125 h 375"/>
                <a:gd name="T20" fmla="*/ 891 w 897"/>
                <a:gd name="T21" fmla="*/ 149 h 375"/>
                <a:gd name="T22" fmla="*/ 897 w 897"/>
                <a:gd name="T23" fmla="*/ 174 h 375"/>
                <a:gd name="T24" fmla="*/ 897 w 897"/>
                <a:gd name="T25" fmla="*/ 200 h 375"/>
                <a:gd name="T26" fmla="*/ 891 w 897"/>
                <a:gd name="T27" fmla="*/ 226 h 375"/>
                <a:gd name="T28" fmla="*/ 874 w 897"/>
                <a:gd name="T29" fmla="*/ 250 h 375"/>
                <a:gd name="T30" fmla="*/ 850 w 897"/>
                <a:gd name="T31" fmla="*/ 274 h 375"/>
                <a:gd name="T32" fmla="*/ 817 w 897"/>
                <a:gd name="T33" fmla="*/ 295 h 375"/>
                <a:gd name="T34" fmla="*/ 778 w 897"/>
                <a:gd name="T35" fmla="*/ 315 h 375"/>
                <a:gd name="T36" fmla="*/ 733 w 897"/>
                <a:gd name="T37" fmla="*/ 332 h 375"/>
                <a:gd name="T38" fmla="*/ 683 w 897"/>
                <a:gd name="T39" fmla="*/ 347 h 375"/>
                <a:gd name="T40" fmla="*/ 629 w 897"/>
                <a:gd name="T41" fmla="*/ 360 h 375"/>
                <a:gd name="T42" fmla="*/ 571 w 897"/>
                <a:gd name="T43" fmla="*/ 369 h 375"/>
                <a:gd name="T44" fmla="*/ 510 w 897"/>
                <a:gd name="T45" fmla="*/ 373 h 375"/>
                <a:gd name="T46" fmla="*/ 450 w 897"/>
                <a:gd name="T47" fmla="*/ 375 h 375"/>
                <a:gd name="T48" fmla="*/ 387 w 897"/>
                <a:gd name="T49" fmla="*/ 373 h 375"/>
                <a:gd name="T50" fmla="*/ 329 w 897"/>
                <a:gd name="T51" fmla="*/ 369 h 375"/>
                <a:gd name="T52" fmla="*/ 270 w 897"/>
                <a:gd name="T53" fmla="*/ 360 h 375"/>
                <a:gd name="T54" fmla="*/ 216 w 897"/>
                <a:gd name="T55" fmla="*/ 347 h 375"/>
                <a:gd name="T56" fmla="*/ 164 w 897"/>
                <a:gd name="T57" fmla="*/ 332 h 375"/>
                <a:gd name="T58" fmla="*/ 121 w 897"/>
                <a:gd name="T59" fmla="*/ 315 h 375"/>
                <a:gd name="T60" fmla="*/ 82 w 897"/>
                <a:gd name="T61" fmla="*/ 295 h 375"/>
                <a:gd name="T62" fmla="*/ 49 w 897"/>
                <a:gd name="T63" fmla="*/ 274 h 375"/>
                <a:gd name="T64" fmla="*/ 26 w 897"/>
                <a:gd name="T65" fmla="*/ 250 h 375"/>
                <a:gd name="T66" fmla="*/ 8 w 897"/>
                <a:gd name="T67" fmla="*/ 226 h 375"/>
                <a:gd name="T68" fmla="*/ 0 w 897"/>
                <a:gd name="T69" fmla="*/ 200 h 375"/>
                <a:gd name="T70" fmla="*/ 0 w 897"/>
                <a:gd name="T71" fmla="*/ 174 h 375"/>
                <a:gd name="T72" fmla="*/ 8 w 897"/>
                <a:gd name="T73" fmla="*/ 149 h 375"/>
                <a:gd name="T74" fmla="*/ 26 w 897"/>
                <a:gd name="T75" fmla="*/ 125 h 375"/>
                <a:gd name="T76" fmla="*/ 49 w 897"/>
                <a:gd name="T77" fmla="*/ 101 h 375"/>
                <a:gd name="T78" fmla="*/ 82 w 897"/>
                <a:gd name="T79" fmla="*/ 79 h 375"/>
                <a:gd name="T80" fmla="*/ 121 w 897"/>
                <a:gd name="T81" fmla="*/ 60 h 375"/>
                <a:gd name="T82" fmla="*/ 164 w 897"/>
                <a:gd name="T83" fmla="*/ 43 h 375"/>
                <a:gd name="T84" fmla="*/ 216 w 897"/>
                <a:gd name="T85" fmla="*/ 28 h 375"/>
                <a:gd name="T86" fmla="*/ 270 w 897"/>
                <a:gd name="T87" fmla="*/ 15 h 375"/>
                <a:gd name="T88" fmla="*/ 329 w 897"/>
                <a:gd name="T89" fmla="*/ 6 h 375"/>
                <a:gd name="T90" fmla="*/ 387 w 897"/>
                <a:gd name="T91" fmla="*/ 2 h 375"/>
                <a:gd name="T92" fmla="*/ 450 w 897"/>
                <a:gd name="T93" fmla="*/ 0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97" h="375">
                  <a:moveTo>
                    <a:pt x="450" y="0"/>
                  </a:moveTo>
                  <a:lnTo>
                    <a:pt x="510" y="2"/>
                  </a:lnTo>
                  <a:lnTo>
                    <a:pt x="571" y="6"/>
                  </a:lnTo>
                  <a:lnTo>
                    <a:pt x="629" y="15"/>
                  </a:lnTo>
                  <a:lnTo>
                    <a:pt x="683" y="28"/>
                  </a:lnTo>
                  <a:lnTo>
                    <a:pt x="733" y="43"/>
                  </a:lnTo>
                  <a:lnTo>
                    <a:pt x="778" y="60"/>
                  </a:lnTo>
                  <a:lnTo>
                    <a:pt x="817" y="79"/>
                  </a:lnTo>
                  <a:lnTo>
                    <a:pt x="850" y="101"/>
                  </a:lnTo>
                  <a:lnTo>
                    <a:pt x="874" y="125"/>
                  </a:lnTo>
                  <a:lnTo>
                    <a:pt x="891" y="149"/>
                  </a:lnTo>
                  <a:lnTo>
                    <a:pt x="897" y="174"/>
                  </a:lnTo>
                  <a:lnTo>
                    <a:pt x="897" y="200"/>
                  </a:lnTo>
                  <a:lnTo>
                    <a:pt x="891" y="226"/>
                  </a:lnTo>
                  <a:lnTo>
                    <a:pt x="874" y="250"/>
                  </a:lnTo>
                  <a:lnTo>
                    <a:pt x="850" y="274"/>
                  </a:lnTo>
                  <a:lnTo>
                    <a:pt x="817" y="295"/>
                  </a:lnTo>
                  <a:lnTo>
                    <a:pt x="778" y="315"/>
                  </a:lnTo>
                  <a:lnTo>
                    <a:pt x="733" y="332"/>
                  </a:lnTo>
                  <a:lnTo>
                    <a:pt x="683" y="347"/>
                  </a:lnTo>
                  <a:lnTo>
                    <a:pt x="629" y="360"/>
                  </a:lnTo>
                  <a:lnTo>
                    <a:pt x="571" y="369"/>
                  </a:lnTo>
                  <a:lnTo>
                    <a:pt x="510" y="373"/>
                  </a:lnTo>
                  <a:lnTo>
                    <a:pt x="450" y="375"/>
                  </a:lnTo>
                  <a:lnTo>
                    <a:pt x="387" y="373"/>
                  </a:lnTo>
                  <a:lnTo>
                    <a:pt x="329" y="369"/>
                  </a:lnTo>
                  <a:lnTo>
                    <a:pt x="270" y="360"/>
                  </a:lnTo>
                  <a:lnTo>
                    <a:pt x="216" y="347"/>
                  </a:lnTo>
                  <a:lnTo>
                    <a:pt x="164" y="332"/>
                  </a:lnTo>
                  <a:lnTo>
                    <a:pt x="121" y="315"/>
                  </a:lnTo>
                  <a:lnTo>
                    <a:pt x="82" y="295"/>
                  </a:lnTo>
                  <a:lnTo>
                    <a:pt x="49" y="274"/>
                  </a:lnTo>
                  <a:lnTo>
                    <a:pt x="26" y="250"/>
                  </a:lnTo>
                  <a:lnTo>
                    <a:pt x="8" y="226"/>
                  </a:lnTo>
                  <a:lnTo>
                    <a:pt x="0" y="200"/>
                  </a:lnTo>
                  <a:lnTo>
                    <a:pt x="0" y="174"/>
                  </a:lnTo>
                  <a:lnTo>
                    <a:pt x="8" y="149"/>
                  </a:lnTo>
                  <a:lnTo>
                    <a:pt x="26" y="125"/>
                  </a:lnTo>
                  <a:lnTo>
                    <a:pt x="49" y="101"/>
                  </a:lnTo>
                  <a:lnTo>
                    <a:pt x="82" y="79"/>
                  </a:lnTo>
                  <a:lnTo>
                    <a:pt x="121" y="60"/>
                  </a:lnTo>
                  <a:lnTo>
                    <a:pt x="164" y="43"/>
                  </a:lnTo>
                  <a:lnTo>
                    <a:pt x="216" y="28"/>
                  </a:lnTo>
                  <a:lnTo>
                    <a:pt x="270" y="15"/>
                  </a:lnTo>
                  <a:lnTo>
                    <a:pt x="329" y="6"/>
                  </a:lnTo>
                  <a:lnTo>
                    <a:pt x="387" y="2"/>
                  </a:lnTo>
                  <a:lnTo>
                    <a:pt x="45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633300" name="Rectangle 20"/>
            <p:cNvSpPr>
              <a:spLocks noChangeArrowheads="1"/>
            </p:cNvSpPr>
            <p:nvPr/>
          </p:nvSpPr>
          <p:spPr bwMode="auto">
            <a:xfrm>
              <a:off x="1944" y="1804"/>
              <a:ext cx="184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id-ID" sz="2200">
                  <a:solidFill>
                    <a:srgbClr val="FF0000"/>
                  </a:solidFill>
                </a:rPr>
                <a:t>1</a:t>
              </a:r>
              <a:endParaRPr lang="en-US" altLang="id-ID"/>
            </a:p>
          </p:txBody>
        </p:sp>
      </p:grpSp>
      <p:grpSp>
        <p:nvGrpSpPr>
          <p:cNvPr id="1633301" name="Group 21"/>
          <p:cNvGrpSpPr>
            <a:grpSpLocks/>
          </p:cNvGrpSpPr>
          <p:nvPr/>
        </p:nvGrpSpPr>
        <p:grpSpPr bwMode="auto">
          <a:xfrm>
            <a:off x="527050" y="2489200"/>
            <a:ext cx="1735138" cy="1158875"/>
            <a:chOff x="332" y="1568"/>
            <a:chExt cx="1093" cy="730"/>
          </a:xfrm>
        </p:grpSpPr>
        <p:sp>
          <p:nvSpPr>
            <p:cNvPr id="1633302" name="Freeform 22"/>
            <p:cNvSpPr>
              <a:spLocks/>
            </p:cNvSpPr>
            <p:nvPr/>
          </p:nvSpPr>
          <p:spPr bwMode="auto">
            <a:xfrm>
              <a:off x="332" y="1568"/>
              <a:ext cx="1093" cy="497"/>
            </a:xfrm>
            <a:custGeom>
              <a:avLst/>
              <a:gdLst>
                <a:gd name="T0" fmla="*/ 547 w 1093"/>
                <a:gd name="T1" fmla="*/ 0 h 497"/>
                <a:gd name="T2" fmla="*/ 615 w 1093"/>
                <a:gd name="T3" fmla="*/ 3 h 497"/>
                <a:gd name="T4" fmla="*/ 684 w 1093"/>
                <a:gd name="T5" fmla="*/ 7 h 497"/>
                <a:gd name="T6" fmla="*/ 749 w 1093"/>
                <a:gd name="T7" fmla="*/ 18 h 497"/>
                <a:gd name="T8" fmla="*/ 811 w 1093"/>
                <a:gd name="T9" fmla="*/ 31 h 497"/>
                <a:gd name="T10" fmla="*/ 868 w 1093"/>
                <a:gd name="T11" fmla="*/ 48 h 497"/>
                <a:gd name="T12" fmla="*/ 922 w 1093"/>
                <a:gd name="T13" fmla="*/ 67 h 497"/>
                <a:gd name="T14" fmla="*/ 969 w 1093"/>
                <a:gd name="T15" fmla="*/ 91 h 497"/>
                <a:gd name="T16" fmla="*/ 1008 w 1093"/>
                <a:gd name="T17" fmla="*/ 115 h 497"/>
                <a:gd name="T18" fmla="*/ 1043 w 1093"/>
                <a:gd name="T19" fmla="*/ 143 h 497"/>
                <a:gd name="T20" fmla="*/ 1067 w 1093"/>
                <a:gd name="T21" fmla="*/ 171 h 497"/>
                <a:gd name="T22" fmla="*/ 1084 w 1093"/>
                <a:gd name="T23" fmla="*/ 201 h 497"/>
                <a:gd name="T24" fmla="*/ 1093 w 1093"/>
                <a:gd name="T25" fmla="*/ 234 h 497"/>
                <a:gd name="T26" fmla="*/ 1093 w 1093"/>
                <a:gd name="T27" fmla="*/ 264 h 497"/>
                <a:gd name="T28" fmla="*/ 1084 w 1093"/>
                <a:gd name="T29" fmla="*/ 294 h 497"/>
                <a:gd name="T30" fmla="*/ 1067 w 1093"/>
                <a:gd name="T31" fmla="*/ 324 h 497"/>
                <a:gd name="T32" fmla="*/ 1043 w 1093"/>
                <a:gd name="T33" fmla="*/ 354 h 497"/>
                <a:gd name="T34" fmla="*/ 1008 w 1093"/>
                <a:gd name="T35" fmla="*/ 383 h 497"/>
                <a:gd name="T36" fmla="*/ 969 w 1093"/>
                <a:gd name="T37" fmla="*/ 406 h 497"/>
                <a:gd name="T38" fmla="*/ 922 w 1093"/>
                <a:gd name="T39" fmla="*/ 430 h 497"/>
                <a:gd name="T40" fmla="*/ 868 w 1093"/>
                <a:gd name="T41" fmla="*/ 449 h 497"/>
                <a:gd name="T42" fmla="*/ 811 w 1093"/>
                <a:gd name="T43" fmla="*/ 467 h 497"/>
                <a:gd name="T44" fmla="*/ 749 w 1093"/>
                <a:gd name="T45" fmla="*/ 480 h 497"/>
                <a:gd name="T46" fmla="*/ 684 w 1093"/>
                <a:gd name="T47" fmla="*/ 488 h 497"/>
                <a:gd name="T48" fmla="*/ 615 w 1093"/>
                <a:gd name="T49" fmla="*/ 495 h 497"/>
                <a:gd name="T50" fmla="*/ 547 w 1093"/>
                <a:gd name="T51" fmla="*/ 497 h 497"/>
                <a:gd name="T52" fmla="*/ 478 w 1093"/>
                <a:gd name="T53" fmla="*/ 495 h 497"/>
                <a:gd name="T54" fmla="*/ 411 w 1093"/>
                <a:gd name="T55" fmla="*/ 488 h 497"/>
                <a:gd name="T56" fmla="*/ 346 w 1093"/>
                <a:gd name="T57" fmla="*/ 480 h 497"/>
                <a:gd name="T58" fmla="*/ 284 w 1093"/>
                <a:gd name="T59" fmla="*/ 467 h 497"/>
                <a:gd name="T60" fmla="*/ 225 w 1093"/>
                <a:gd name="T61" fmla="*/ 449 h 497"/>
                <a:gd name="T62" fmla="*/ 173 w 1093"/>
                <a:gd name="T63" fmla="*/ 430 h 497"/>
                <a:gd name="T64" fmla="*/ 126 w 1093"/>
                <a:gd name="T65" fmla="*/ 406 h 497"/>
                <a:gd name="T66" fmla="*/ 85 w 1093"/>
                <a:gd name="T67" fmla="*/ 383 h 497"/>
                <a:gd name="T68" fmla="*/ 52 w 1093"/>
                <a:gd name="T69" fmla="*/ 354 h 497"/>
                <a:gd name="T70" fmla="*/ 26 w 1093"/>
                <a:gd name="T71" fmla="*/ 324 h 497"/>
                <a:gd name="T72" fmla="*/ 9 w 1093"/>
                <a:gd name="T73" fmla="*/ 294 h 497"/>
                <a:gd name="T74" fmla="*/ 0 w 1093"/>
                <a:gd name="T75" fmla="*/ 264 h 497"/>
                <a:gd name="T76" fmla="*/ 0 w 1093"/>
                <a:gd name="T77" fmla="*/ 234 h 497"/>
                <a:gd name="T78" fmla="*/ 9 w 1093"/>
                <a:gd name="T79" fmla="*/ 201 h 497"/>
                <a:gd name="T80" fmla="*/ 26 w 1093"/>
                <a:gd name="T81" fmla="*/ 171 h 497"/>
                <a:gd name="T82" fmla="*/ 52 w 1093"/>
                <a:gd name="T83" fmla="*/ 143 h 497"/>
                <a:gd name="T84" fmla="*/ 85 w 1093"/>
                <a:gd name="T85" fmla="*/ 115 h 497"/>
                <a:gd name="T86" fmla="*/ 126 w 1093"/>
                <a:gd name="T87" fmla="*/ 91 h 497"/>
                <a:gd name="T88" fmla="*/ 173 w 1093"/>
                <a:gd name="T89" fmla="*/ 67 h 497"/>
                <a:gd name="T90" fmla="*/ 225 w 1093"/>
                <a:gd name="T91" fmla="*/ 48 h 497"/>
                <a:gd name="T92" fmla="*/ 284 w 1093"/>
                <a:gd name="T93" fmla="*/ 31 h 497"/>
                <a:gd name="T94" fmla="*/ 346 w 1093"/>
                <a:gd name="T95" fmla="*/ 18 h 497"/>
                <a:gd name="T96" fmla="*/ 411 w 1093"/>
                <a:gd name="T97" fmla="*/ 7 h 497"/>
                <a:gd name="T98" fmla="*/ 478 w 1093"/>
                <a:gd name="T99" fmla="*/ 3 h 497"/>
                <a:gd name="T100" fmla="*/ 547 w 1093"/>
                <a:gd name="T101" fmla="*/ 0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93" h="497">
                  <a:moveTo>
                    <a:pt x="547" y="0"/>
                  </a:moveTo>
                  <a:lnTo>
                    <a:pt x="615" y="3"/>
                  </a:lnTo>
                  <a:lnTo>
                    <a:pt x="684" y="7"/>
                  </a:lnTo>
                  <a:lnTo>
                    <a:pt x="749" y="18"/>
                  </a:lnTo>
                  <a:lnTo>
                    <a:pt x="811" y="31"/>
                  </a:lnTo>
                  <a:lnTo>
                    <a:pt x="868" y="48"/>
                  </a:lnTo>
                  <a:lnTo>
                    <a:pt x="922" y="67"/>
                  </a:lnTo>
                  <a:lnTo>
                    <a:pt x="969" y="91"/>
                  </a:lnTo>
                  <a:lnTo>
                    <a:pt x="1008" y="115"/>
                  </a:lnTo>
                  <a:lnTo>
                    <a:pt x="1043" y="143"/>
                  </a:lnTo>
                  <a:lnTo>
                    <a:pt x="1067" y="171"/>
                  </a:lnTo>
                  <a:lnTo>
                    <a:pt x="1084" y="201"/>
                  </a:lnTo>
                  <a:lnTo>
                    <a:pt x="1093" y="234"/>
                  </a:lnTo>
                  <a:lnTo>
                    <a:pt x="1093" y="264"/>
                  </a:lnTo>
                  <a:lnTo>
                    <a:pt x="1084" y="294"/>
                  </a:lnTo>
                  <a:lnTo>
                    <a:pt x="1067" y="324"/>
                  </a:lnTo>
                  <a:lnTo>
                    <a:pt x="1043" y="354"/>
                  </a:lnTo>
                  <a:lnTo>
                    <a:pt x="1008" y="383"/>
                  </a:lnTo>
                  <a:lnTo>
                    <a:pt x="969" y="406"/>
                  </a:lnTo>
                  <a:lnTo>
                    <a:pt x="922" y="430"/>
                  </a:lnTo>
                  <a:lnTo>
                    <a:pt x="868" y="449"/>
                  </a:lnTo>
                  <a:lnTo>
                    <a:pt x="811" y="467"/>
                  </a:lnTo>
                  <a:lnTo>
                    <a:pt x="749" y="480"/>
                  </a:lnTo>
                  <a:lnTo>
                    <a:pt x="684" y="488"/>
                  </a:lnTo>
                  <a:lnTo>
                    <a:pt x="615" y="495"/>
                  </a:lnTo>
                  <a:lnTo>
                    <a:pt x="547" y="497"/>
                  </a:lnTo>
                  <a:lnTo>
                    <a:pt x="478" y="495"/>
                  </a:lnTo>
                  <a:lnTo>
                    <a:pt x="411" y="488"/>
                  </a:lnTo>
                  <a:lnTo>
                    <a:pt x="346" y="480"/>
                  </a:lnTo>
                  <a:lnTo>
                    <a:pt x="284" y="467"/>
                  </a:lnTo>
                  <a:lnTo>
                    <a:pt x="225" y="449"/>
                  </a:lnTo>
                  <a:lnTo>
                    <a:pt x="173" y="430"/>
                  </a:lnTo>
                  <a:lnTo>
                    <a:pt x="126" y="406"/>
                  </a:lnTo>
                  <a:lnTo>
                    <a:pt x="85" y="383"/>
                  </a:lnTo>
                  <a:lnTo>
                    <a:pt x="52" y="354"/>
                  </a:lnTo>
                  <a:lnTo>
                    <a:pt x="26" y="324"/>
                  </a:lnTo>
                  <a:lnTo>
                    <a:pt x="9" y="294"/>
                  </a:lnTo>
                  <a:lnTo>
                    <a:pt x="0" y="264"/>
                  </a:lnTo>
                  <a:lnTo>
                    <a:pt x="0" y="234"/>
                  </a:lnTo>
                  <a:lnTo>
                    <a:pt x="9" y="201"/>
                  </a:lnTo>
                  <a:lnTo>
                    <a:pt x="26" y="171"/>
                  </a:lnTo>
                  <a:lnTo>
                    <a:pt x="52" y="143"/>
                  </a:lnTo>
                  <a:lnTo>
                    <a:pt x="85" y="115"/>
                  </a:lnTo>
                  <a:lnTo>
                    <a:pt x="126" y="91"/>
                  </a:lnTo>
                  <a:lnTo>
                    <a:pt x="173" y="67"/>
                  </a:lnTo>
                  <a:lnTo>
                    <a:pt x="225" y="48"/>
                  </a:lnTo>
                  <a:lnTo>
                    <a:pt x="284" y="31"/>
                  </a:lnTo>
                  <a:lnTo>
                    <a:pt x="346" y="18"/>
                  </a:lnTo>
                  <a:lnTo>
                    <a:pt x="411" y="7"/>
                  </a:lnTo>
                  <a:lnTo>
                    <a:pt x="478" y="3"/>
                  </a:lnTo>
                  <a:lnTo>
                    <a:pt x="547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633303" name="Rectangle 23"/>
            <p:cNvSpPr>
              <a:spLocks noChangeArrowheads="1"/>
            </p:cNvSpPr>
            <p:nvPr/>
          </p:nvSpPr>
          <p:spPr bwMode="auto">
            <a:xfrm>
              <a:off x="949" y="2052"/>
              <a:ext cx="184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id-ID" sz="2200">
                  <a:solidFill>
                    <a:srgbClr val="FF0000"/>
                  </a:solidFill>
                </a:rPr>
                <a:t>2</a:t>
              </a:r>
              <a:endParaRPr lang="en-US" altLang="id-ID"/>
            </a:p>
          </p:txBody>
        </p:sp>
      </p:grpSp>
      <p:grpSp>
        <p:nvGrpSpPr>
          <p:cNvPr id="1633304" name="Group 24"/>
          <p:cNvGrpSpPr>
            <a:grpSpLocks/>
          </p:cNvGrpSpPr>
          <p:nvPr/>
        </p:nvGrpSpPr>
        <p:grpSpPr bwMode="auto">
          <a:xfrm>
            <a:off x="444500" y="2071688"/>
            <a:ext cx="3675063" cy="2097087"/>
            <a:chOff x="280" y="1305"/>
            <a:chExt cx="2315" cy="1321"/>
          </a:xfrm>
        </p:grpSpPr>
        <p:sp>
          <p:nvSpPr>
            <p:cNvPr id="1633305" name="Freeform 25"/>
            <p:cNvSpPr>
              <a:spLocks/>
            </p:cNvSpPr>
            <p:nvPr/>
          </p:nvSpPr>
          <p:spPr bwMode="auto">
            <a:xfrm>
              <a:off x="280" y="1314"/>
              <a:ext cx="2315" cy="1312"/>
            </a:xfrm>
            <a:custGeom>
              <a:avLst/>
              <a:gdLst>
                <a:gd name="T0" fmla="*/ 1326 w 2315"/>
                <a:gd name="T1" fmla="*/ 23 h 1312"/>
                <a:gd name="T2" fmla="*/ 1519 w 2315"/>
                <a:gd name="T3" fmla="*/ 64 h 1312"/>
                <a:gd name="T4" fmla="*/ 1698 w 2315"/>
                <a:gd name="T5" fmla="*/ 121 h 1312"/>
                <a:gd name="T6" fmla="*/ 1865 w 2315"/>
                <a:gd name="T7" fmla="*/ 194 h 1312"/>
                <a:gd name="T8" fmla="*/ 2008 w 2315"/>
                <a:gd name="T9" fmla="*/ 278 h 1312"/>
                <a:gd name="T10" fmla="*/ 2129 w 2315"/>
                <a:gd name="T11" fmla="*/ 375 h 1312"/>
                <a:gd name="T12" fmla="*/ 2222 w 2315"/>
                <a:gd name="T13" fmla="*/ 479 h 1312"/>
                <a:gd name="T14" fmla="*/ 2282 w 2315"/>
                <a:gd name="T15" fmla="*/ 589 h 1312"/>
                <a:gd name="T16" fmla="*/ 2313 w 2315"/>
                <a:gd name="T17" fmla="*/ 699 h 1312"/>
                <a:gd name="T18" fmla="*/ 2308 w 2315"/>
                <a:gd name="T19" fmla="*/ 809 h 1312"/>
                <a:gd name="T20" fmla="*/ 2272 w 2315"/>
                <a:gd name="T21" fmla="*/ 915 h 1312"/>
                <a:gd name="T22" fmla="*/ 2202 w 2315"/>
                <a:gd name="T23" fmla="*/ 1014 h 1312"/>
                <a:gd name="T24" fmla="*/ 2105 w 2315"/>
                <a:gd name="T25" fmla="*/ 1101 h 1312"/>
                <a:gd name="T26" fmla="*/ 1977 w 2315"/>
                <a:gd name="T27" fmla="*/ 1176 h 1312"/>
                <a:gd name="T28" fmla="*/ 1828 w 2315"/>
                <a:gd name="T29" fmla="*/ 1237 h 1312"/>
                <a:gd name="T30" fmla="*/ 1659 w 2315"/>
                <a:gd name="T31" fmla="*/ 1280 h 1312"/>
                <a:gd name="T32" fmla="*/ 1476 w 2315"/>
                <a:gd name="T33" fmla="*/ 1306 h 1312"/>
                <a:gd name="T34" fmla="*/ 1283 w 2315"/>
                <a:gd name="T35" fmla="*/ 1312 h 1312"/>
                <a:gd name="T36" fmla="*/ 1086 w 2315"/>
                <a:gd name="T37" fmla="*/ 1299 h 1312"/>
                <a:gd name="T38" fmla="*/ 894 w 2315"/>
                <a:gd name="T39" fmla="*/ 1269 h 1312"/>
                <a:gd name="T40" fmla="*/ 705 w 2315"/>
                <a:gd name="T41" fmla="*/ 1220 h 1312"/>
                <a:gd name="T42" fmla="*/ 532 w 2315"/>
                <a:gd name="T43" fmla="*/ 1155 h 1312"/>
                <a:gd name="T44" fmla="*/ 377 w 2315"/>
                <a:gd name="T45" fmla="*/ 1077 h 1312"/>
                <a:gd name="T46" fmla="*/ 245 w 2315"/>
                <a:gd name="T47" fmla="*/ 984 h 1312"/>
                <a:gd name="T48" fmla="*/ 137 w 2315"/>
                <a:gd name="T49" fmla="*/ 885 h 1312"/>
                <a:gd name="T50" fmla="*/ 61 w 2315"/>
                <a:gd name="T51" fmla="*/ 777 h 1312"/>
                <a:gd name="T52" fmla="*/ 13 w 2315"/>
                <a:gd name="T53" fmla="*/ 667 h 1312"/>
                <a:gd name="T54" fmla="*/ 0 w 2315"/>
                <a:gd name="T55" fmla="*/ 555 h 1312"/>
                <a:gd name="T56" fmla="*/ 22 w 2315"/>
                <a:gd name="T57" fmla="*/ 447 h 1312"/>
                <a:gd name="T58" fmla="*/ 74 w 2315"/>
                <a:gd name="T59" fmla="*/ 345 h 1312"/>
                <a:gd name="T60" fmla="*/ 158 w 2315"/>
                <a:gd name="T61" fmla="*/ 252 h 1312"/>
                <a:gd name="T62" fmla="*/ 273 w 2315"/>
                <a:gd name="T63" fmla="*/ 170 h 1312"/>
                <a:gd name="T64" fmla="*/ 411 w 2315"/>
                <a:gd name="T65" fmla="*/ 103 h 1312"/>
                <a:gd name="T66" fmla="*/ 571 w 2315"/>
                <a:gd name="T67" fmla="*/ 49 h 1312"/>
                <a:gd name="T68" fmla="*/ 747 w 2315"/>
                <a:gd name="T69" fmla="*/ 17 h 1312"/>
                <a:gd name="T70" fmla="*/ 937 w 2315"/>
                <a:gd name="T71" fmla="*/ 0 h 1312"/>
                <a:gd name="T72" fmla="*/ 1132 w 2315"/>
                <a:gd name="T73" fmla="*/ 2 h 1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315" h="1312">
                  <a:moveTo>
                    <a:pt x="1229" y="10"/>
                  </a:moveTo>
                  <a:lnTo>
                    <a:pt x="1326" y="23"/>
                  </a:lnTo>
                  <a:lnTo>
                    <a:pt x="1424" y="43"/>
                  </a:lnTo>
                  <a:lnTo>
                    <a:pt x="1519" y="64"/>
                  </a:lnTo>
                  <a:lnTo>
                    <a:pt x="1610" y="90"/>
                  </a:lnTo>
                  <a:lnTo>
                    <a:pt x="1698" y="121"/>
                  </a:lnTo>
                  <a:lnTo>
                    <a:pt x="1783" y="155"/>
                  </a:lnTo>
                  <a:lnTo>
                    <a:pt x="1865" y="194"/>
                  </a:lnTo>
                  <a:lnTo>
                    <a:pt x="1938" y="235"/>
                  </a:lnTo>
                  <a:lnTo>
                    <a:pt x="2008" y="278"/>
                  </a:lnTo>
                  <a:lnTo>
                    <a:pt x="2073" y="326"/>
                  </a:lnTo>
                  <a:lnTo>
                    <a:pt x="2129" y="375"/>
                  </a:lnTo>
                  <a:lnTo>
                    <a:pt x="2179" y="425"/>
                  </a:lnTo>
                  <a:lnTo>
                    <a:pt x="2222" y="479"/>
                  </a:lnTo>
                  <a:lnTo>
                    <a:pt x="2256" y="533"/>
                  </a:lnTo>
                  <a:lnTo>
                    <a:pt x="2282" y="589"/>
                  </a:lnTo>
                  <a:lnTo>
                    <a:pt x="2302" y="643"/>
                  </a:lnTo>
                  <a:lnTo>
                    <a:pt x="2313" y="699"/>
                  </a:lnTo>
                  <a:lnTo>
                    <a:pt x="2315" y="755"/>
                  </a:lnTo>
                  <a:lnTo>
                    <a:pt x="2308" y="809"/>
                  </a:lnTo>
                  <a:lnTo>
                    <a:pt x="2295" y="863"/>
                  </a:lnTo>
                  <a:lnTo>
                    <a:pt x="2272" y="915"/>
                  </a:lnTo>
                  <a:lnTo>
                    <a:pt x="2241" y="965"/>
                  </a:lnTo>
                  <a:lnTo>
                    <a:pt x="2202" y="1014"/>
                  </a:lnTo>
                  <a:lnTo>
                    <a:pt x="2157" y="1060"/>
                  </a:lnTo>
                  <a:lnTo>
                    <a:pt x="2105" y="1101"/>
                  </a:lnTo>
                  <a:lnTo>
                    <a:pt x="2044" y="1140"/>
                  </a:lnTo>
                  <a:lnTo>
                    <a:pt x="1977" y="1176"/>
                  </a:lnTo>
                  <a:lnTo>
                    <a:pt x="1906" y="1209"/>
                  </a:lnTo>
                  <a:lnTo>
                    <a:pt x="1828" y="1237"/>
                  </a:lnTo>
                  <a:lnTo>
                    <a:pt x="1746" y="1261"/>
                  </a:lnTo>
                  <a:lnTo>
                    <a:pt x="1659" y="1280"/>
                  </a:lnTo>
                  <a:lnTo>
                    <a:pt x="1569" y="1295"/>
                  </a:lnTo>
                  <a:lnTo>
                    <a:pt x="1476" y="1306"/>
                  </a:lnTo>
                  <a:lnTo>
                    <a:pt x="1380" y="1310"/>
                  </a:lnTo>
                  <a:lnTo>
                    <a:pt x="1283" y="1312"/>
                  </a:lnTo>
                  <a:lnTo>
                    <a:pt x="1186" y="1308"/>
                  </a:lnTo>
                  <a:lnTo>
                    <a:pt x="1086" y="1299"/>
                  </a:lnTo>
                  <a:lnTo>
                    <a:pt x="989" y="1286"/>
                  </a:lnTo>
                  <a:lnTo>
                    <a:pt x="894" y="1269"/>
                  </a:lnTo>
                  <a:lnTo>
                    <a:pt x="798" y="1245"/>
                  </a:lnTo>
                  <a:lnTo>
                    <a:pt x="705" y="1220"/>
                  </a:lnTo>
                  <a:lnTo>
                    <a:pt x="617" y="1189"/>
                  </a:lnTo>
                  <a:lnTo>
                    <a:pt x="532" y="1155"/>
                  </a:lnTo>
                  <a:lnTo>
                    <a:pt x="452" y="1118"/>
                  </a:lnTo>
                  <a:lnTo>
                    <a:pt x="377" y="1077"/>
                  </a:lnTo>
                  <a:lnTo>
                    <a:pt x="307" y="1032"/>
                  </a:lnTo>
                  <a:lnTo>
                    <a:pt x="245" y="984"/>
                  </a:lnTo>
                  <a:lnTo>
                    <a:pt x="186" y="937"/>
                  </a:lnTo>
                  <a:lnTo>
                    <a:pt x="137" y="885"/>
                  </a:lnTo>
                  <a:lnTo>
                    <a:pt x="95" y="831"/>
                  </a:lnTo>
                  <a:lnTo>
                    <a:pt x="61" y="777"/>
                  </a:lnTo>
                  <a:lnTo>
                    <a:pt x="33" y="723"/>
                  </a:lnTo>
                  <a:lnTo>
                    <a:pt x="13" y="667"/>
                  </a:lnTo>
                  <a:lnTo>
                    <a:pt x="5" y="611"/>
                  </a:lnTo>
                  <a:lnTo>
                    <a:pt x="0" y="555"/>
                  </a:lnTo>
                  <a:lnTo>
                    <a:pt x="7" y="501"/>
                  </a:lnTo>
                  <a:lnTo>
                    <a:pt x="22" y="447"/>
                  </a:lnTo>
                  <a:lnTo>
                    <a:pt x="44" y="395"/>
                  </a:lnTo>
                  <a:lnTo>
                    <a:pt x="74" y="345"/>
                  </a:lnTo>
                  <a:lnTo>
                    <a:pt x="113" y="298"/>
                  </a:lnTo>
                  <a:lnTo>
                    <a:pt x="158" y="252"/>
                  </a:lnTo>
                  <a:lnTo>
                    <a:pt x="212" y="209"/>
                  </a:lnTo>
                  <a:lnTo>
                    <a:pt x="273" y="170"/>
                  </a:lnTo>
                  <a:lnTo>
                    <a:pt x="338" y="133"/>
                  </a:lnTo>
                  <a:lnTo>
                    <a:pt x="411" y="103"/>
                  </a:lnTo>
                  <a:lnTo>
                    <a:pt x="489" y="75"/>
                  </a:lnTo>
                  <a:lnTo>
                    <a:pt x="571" y="49"/>
                  </a:lnTo>
                  <a:lnTo>
                    <a:pt x="658" y="30"/>
                  </a:lnTo>
                  <a:lnTo>
                    <a:pt x="747" y="17"/>
                  </a:lnTo>
                  <a:lnTo>
                    <a:pt x="840" y="6"/>
                  </a:lnTo>
                  <a:lnTo>
                    <a:pt x="937" y="0"/>
                  </a:lnTo>
                  <a:lnTo>
                    <a:pt x="1034" y="0"/>
                  </a:lnTo>
                  <a:lnTo>
                    <a:pt x="1132" y="2"/>
                  </a:lnTo>
                  <a:lnTo>
                    <a:pt x="1229" y="1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633306" name="Rectangle 26"/>
            <p:cNvSpPr>
              <a:spLocks noChangeArrowheads="1"/>
            </p:cNvSpPr>
            <p:nvPr/>
          </p:nvSpPr>
          <p:spPr bwMode="auto">
            <a:xfrm>
              <a:off x="1390" y="1305"/>
              <a:ext cx="184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id-ID" sz="2200">
                  <a:solidFill>
                    <a:srgbClr val="FF0000"/>
                  </a:solidFill>
                </a:rPr>
                <a:t>3</a:t>
              </a:r>
              <a:endParaRPr lang="en-US" altLang="id-ID"/>
            </a:p>
          </p:txBody>
        </p:sp>
      </p:grpSp>
      <p:grpSp>
        <p:nvGrpSpPr>
          <p:cNvPr id="1633307" name="Group 27"/>
          <p:cNvGrpSpPr>
            <a:grpSpLocks/>
          </p:cNvGrpSpPr>
          <p:nvPr/>
        </p:nvGrpSpPr>
        <p:grpSpPr bwMode="auto">
          <a:xfrm>
            <a:off x="382588" y="1951038"/>
            <a:ext cx="3795712" cy="2924175"/>
            <a:chOff x="241" y="1229"/>
            <a:chExt cx="2391" cy="1842"/>
          </a:xfrm>
        </p:grpSpPr>
        <p:sp>
          <p:nvSpPr>
            <p:cNvPr id="1633308" name="Freeform 28"/>
            <p:cNvSpPr>
              <a:spLocks/>
            </p:cNvSpPr>
            <p:nvPr/>
          </p:nvSpPr>
          <p:spPr bwMode="auto">
            <a:xfrm>
              <a:off x="241" y="1229"/>
              <a:ext cx="2391" cy="1611"/>
            </a:xfrm>
            <a:custGeom>
              <a:avLst/>
              <a:gdLst>
                <a:gd name="T0" fmla="*/ 1385 w 2391"/>
                <a:gd name="T1" fmla="*/ 24 h 1611"/>
                <a:gd name="T2" fmla="*/ 1582 w 2391"/>
                <a:gd name="T3" fmla="*/ 69 h 1611"/>
                <a:gd name="T4" fmla="*/ 1768 w 2391"/>
                <a:gd name="T5" fmla="*/ 136 h 1611"/>
                <a:gd name="T6" fmla="*/ 1936 w 2391"/>
                <a:gd name="T7" fmla="*/ 221 h 1611"/>
                <a:gd name="T8" fmla="*/ 2083 w 2391"/>
                <a:gd name="T9" fmla="*/ 322 h 1611"/>
                <a:gd name="T10" fmla="*/ 2207 w 2391"/>
                <a:gd name="T11" fmla="*/ 439 h 1611"/>
                <a:gd name="T12" fmla="*/ 2300 w 2391"/>
                <a:gd name="T13" fmla="*/ 566 h 1611"/>
                <a:gd name="T14" fmla="*/ 2360 w 2391"/>
                <a:gd name="T15" fmla="*/ 698 h 1611"/>
                <a:gd name="T16" fmla="*/ 2388 w 2391"/>
                <a:gd name="T17" fmla="*/ 836 h 1611"/>
                <a:gd name="T18" fmla="*/ 2382 w 2391"/>
                <a:gd name="T19" fmla="*/ 970 h 1611"/>
                <a:gd name="T20" fmla="*/ 2343 w 2391"/>
                <a:gd name="T21" fmla="*/ 1102 h 1611"/>
                <a:gd name="T22" fmla="*/ 2270 w 2391"/>
                <a:gd name="T23" fmla="*/ 1225 h 1611"/>
                <a:gd name="T24" fmla="*/ 2166 w 2391"/>
                <a:gd name="T25" fmla="*/ 1335 h 1611"/>
                <a:gd name="T26" fmla="*/ 2032 w 2391"/>
                <a:gd name="T27" fmla="*/ 1430 h 1611"/>
                <a:gd name="T28" fmla="*/ 1876 w 2391"/>
                <a:gd name="T29" fmla="*/ 1508 h 1611"/>
                <a:gd name="T30" fmla="*/ 1701 w 2391"/>
                <a:gd name="T31" fmla="*/ 1564 h 1611"/>
                <a:gd name="T32" fmla="*/ 1510 w 2391"/>
                <a:gd name="T33" fmla="*/ 1598 h 1611"/>
                <a:gd name="T34" fmla="*/ 1311 w 2391"/>
                <a:gd name="T35" fmla="*/ 1611 h 1611"/>
                <a:gd name="T36" fmla="*/ 1108 w 2391"/>
                <a:gd name="T37" fmla="*/ 1600 h 1611"/>
                <a:gd name="T38" fmla="*/ 907 w 2391"/>
                <a:gd name="T39" fmla="*/ 1568 h 1611"/>
                <a:gd name="T40" fmla="*/ 716 w 2391"/>
                <a:gd name="T41" fmla="*/ 1512 h 1611"/>
                <a:gd name="T42" fmla="*/ 537 w 2391"/>
                <a:gd name="T43" fmla="*/ 1436 h 1611"/>
                <a:gd name="T44" fmla="*/ 379 w 2391"/>
                <a:gd name="T45" fmla="*/ 1341 h 1611"/>
                <a:gd name="T46" fmla="*/ 243 w 2391"/>
                <a:gd name="T47" fmla="*/ 1233 h 1611"/>
                <a:gd name="T48" fmla="*/ 134 w 2391"/>
                <a:gd name="T49" fmla="*/ 1110 h 1611"/>
                <a:gd name="T50" fmla="*/ 57 w 2391"/>
                <a:gd name="T51" fmla="*/ 981 h 1611"/>
                <a:gd name="T52" fmla="*/ 11 w 2391"/>
                <a:gd name="T53" fmla="*/ 845 h 1611"/>
                <a:gd name="T54" fmla="*/ 0 w 2391"/>
                <a:gd name="T55" fmla="*/ 709 h 1611"/>
                <a:gd name="T56" fmla="*/ 24 w 2391"/>
                <a:gd name="T57" fmla="*/ 575 h 1611"/>
                <a:gd name="T58" fmla="*/ 83 w 2391"/>
                <a:gd name="T59" fmla="*/ 447 h 1611"/>
                <a:gd name="T60" fmla="*/ 171 w 2391"/>
                <a:gd name="T61" fmla="*/ 331 h 1611"/>
                <a:gd name="T62" fmla="*/ 290 w 2391"/>
                <a:gd name="T63" fmla="*/ 227 h 1611"/>
                <a:gd name="T64" fmla="*/ 435 w 2391"/>
                <a:gd name="T65" fmla="*/ 141 h 1611"/>
                <a:gd name="T66" fmla="*/ 602 w 2391"/>
                <a:gd name="T67" fmla="*/ 74 h 1611"/>
                <a:gd name="T68" fmla="*/ 786 w 2391"/>
                <a:gd name="T69" fmla="*/ 28 h 1611"/>
                <a:gd name="T70" fmla="*/ 980 w 2391"/>
                <a:gd name="T71" fmla="*/ 3 h 1611"/>
                <a:gd name="T72" fmla="*/ 1181 w 2391"/>
                <a:gd name="T73" fmla="*/ 3 h 1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391" h="1611">
                  <a:moveTo>
                    <a:pt x="1283" y="11"/>
                  </a:moveTo>
                  <a:lnTo>
                    <a:pt x="1385" y="24"/>
                  </a:lnTo>
                  <a:lnTo>
                    <a:pt x="1484" y="46"/>
                  </a:lnTo>
                  <a:lnTo>
                    <a:pt x="1582" y="69"/>
                  </a:lnTo>
                  <a:lnTo>
                    <a:pt x="1675" y="100"/>
                  </a:lnTo>
                  <a:lnTo>
                    <a:pt x="1768" y="136"/>
                  </a:lnTo>
                  <a:lnTo>
                    <a:pt x="1854" y="175"/>
                  </a:lnTo>
                  <a:lnTo>
                    <a:pt x="1936" y="221"/>
                  </a:lnTo>
                  <a:lnTo>
                    <a:pt x="2012" y="270"/>
                  </a:lnTo>
                  <a:lnTo>
                    <a:pt x="2083" y="322"/>
                  </a:lnTo>
                  <a:lnTo>
                    <a:pt x="2148" y="380"/>
                  </a:lnTo>
                  <a:lnTo>
                    <a:pt x="2207" y="439"/>
                  </a:lnTo>
                  <a:lnTo>
                    <a:pt x="2257" y="501"/>
                  </a:lnTo>
                  <a:lnTo>
                    <a:pt x="2300" y="566"/>
                  </a:lnTo>
                  <a:lnTo>
                    <a:pt x="2334" y="631"/>
                  </a:lnTo>
                  <a:lnTo>
                    <a:pt x="2360" y="698"/>
                  </a:lnTo>
                  <a:lnTo>
                    <a:pt x="2380" y="767"/>
                  </a:lnTo>
                  <a:lnTo>
                    <a:pt x="2388" y="836"/>
                  </a:lnTo>
                  <a:lnTo>
                    <a:pt x="2391" y="903"/>
                  </a:lnTo>
                  <a:lnTo>
                    <a:pt x="2382" y="970"/>
                  </a:lnTo>
                  <a:lnTo>
                    <a:pt x="2367" y="1037"/>
                  </a:lnTo>
                  <a:lnTo>
                    <a:pt x="2343" y="1102"/>
                  </a:lnTo>
                  <a:lnTo>
                    <a:pt x="2311" y="1164"/>
                  </a:lnTo>
                  <a:lnTo>
                    <a:pt x="2270" y="1225"/>
                  </a:lnTo>
                  <a:lnTo>
                    <a:pt x="2220" y="1281"/>
                  </a:lnTo>
                  <a:lnTo>
                    <a:pt x="2166" y="1335"/>
                  </a:lnTo>
                  <a:lnTo>
                    <a:pt x="2101" y="1384"/>
                  </a:lnTo>
                  <a:lnTo>
                    <a:pt x="2032" y="1430"/>
                  </a:lnTo>
                  <a:lnTo>
                    <a:pt x="1958" y="1471"/>
                  </a:lnTo>
                  <a:lnTo>
                    <a:pt x="1876" y="1508"/>
                  </a:lnTo>
                  <a:lnTo>
                    <a:pt x="1789" y="1538"/>
                  </a:lnTo>
                  <a:lnTo>
                    <a:pt x="1701" y="1564"/>
                  </a:lnTo>
                  <a:lnTo>
                    <a:pt x="1608" y="1585"/>
                  </a:lnTo>
                  <a:lnTo>
                    <a:pt x="1510" y="1598"/>
                  </a:lnTo>
                  <a:lnTo>
                    <a:pt x="1411" y="1609"/>
                  </a:lnTo>
                  <a:lnTo>
                    <a:pt x="1311" y="1611"/>
                  </a:lnTo>
                  <a:lnTo>
                    <a:pt x="1210" y="1609"/>
                  </a:lnTo>
                  <a:lnTo>
                    <a:pt x="1108" y="1600"/>
                  </a:lnTo>
                  <a:lnTo>
                    <a:pt x="1006" y="1587"/>
                  </a:lnTo>
                  <a:lnTo>
                    <a:pt x="907" y="1568"/>
                  </a:lnTo>
                  <a:lnTo>
                    <a:pt x="809" y="1542"/>
                  </a:lnTo>
                  <a:lnTo>
                    <a:pt x="716" y="1512"/>
                  </a:lnTo>
                  <a:lnTo>
                    <a:pt x="626" y="1475"/>
                  </a:lnTo>
                  <a:lnTo>
                    <a:pt x="537" y="1436"/>
                  </a:lnTo>
                  <a:lnTo>
                    <a:pt x="455" y="1391"/>
                  </a:lnTo>
                  <a:lnTo>
                    <a:pt x="379" y="1341"/>
                  </a:lnTo>
                  <a:lnTo>
                    <a:pt x="308" y="1289"/>
                  </a:lnTo>
                  <a:lnTo>
                    <a:pt x="243" y="1233"/>
                  </a:lnTo>
                  <a:lnTo>
                    <a:pt x="184" y="1173"/>
                  </a:lnTo>
                  <a:lnTo>
                    <a:pt x="134" y="1110"/>
                  </a:lnTo>
                  <a:lnTo>
                    <a:pt x="91" y="1045"/>
                  </a:lnTo>
                  <a:lnTo>
                    <a:pt x="57" y="981"/>
                  </a:lnTo>
                  <a:lnTo>
                    <a:pt x="31" y="914"/>
                  </a:lnTo>
                  <a:lnTo>
                    <a:pt x="11" y="845"/>
                  </a:lnTo>
                  <a:lnTo>
                    <a:pt x="3" y="776"/>
                  </a:lnTo>
                  <a:lnTo>
                    <a:pt x="0" y="709"/>
                  </a:lnTo>
                  <a:lnTo>
                    <a:pt x="9" y="642"/>
                  </a:lnTo>
                  <a:lnTo>
                    <a:pt x="24" y="575"/>
                  </a:lnTo>
                  <a:lnTo>
                    <a:pt x="48" y="510"/>
                  </a:lnTo>
                  <a:lnTo>
                    <a:pt x="83" y="447"/>
                  </a:lnTo>
                  <a:lnTo>
                    <a:pt x="121" y="387"/>
                  </a:lnTo>
                  <a:lnTo>
                    <a:pt x="171" y="331"/>
                  </a:lnTo>
                  <a:lnTo>
                    <a:pt x="227" y="277"/>
                  </a:lnTo>
                  <a:lnTo>
                    <a:pt x="290" y="227"/>
                  </a:lnTo>
                  <a:lnTo>
                    <a:pt x="359" y="182"/>
                  </a:lnTo>
                  <a:lnTo>
                    <a:pt x="435" y="141"/>
                  </a:lnTo>
                  <a:lnTo>
                    <a:pt x="515" y="104"/>
                  </a:lnTo>
                  <a:lnTo>
                    <a:pt x="602" y="74"/>
                  </a:lnTo>
                  <a:lnTo>
                    <a:pt x="690" y="48"/>
                  </a:lnTo>
                  <a:lnTo>
                    <a:pt x="786" y="28"/>
                  </a:lnTo>
                  <a:lnTo>
                    <a:pt x="881" y="13"/>
                  </a:lnTo>
                  <a:lnTo>
                    <a:pt x="980" y="3"/>
                  </a:lnTo>
                  <a:lnTo>
                    <a:pt x="1082" y="0"/>
                  </a:lnTo>
                  <a:lnTo>
                    <a:pt x="1181" y="3"/>
                  </a:lnTo>
                  <a:lnTo>
                    <a:pt x="1283" y="11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633309" name="Rectangle 29"/>
            <p:cNvSpPr>
              <a:spLocks noChangeArrowheads="1"/>
            </p:cNvSpPr>
            <p:nvPr/>
          </p:nvSpPr>
          <p:spPr bwMode="auto">
            <a:xfrm>
              <a:off x="1239" y="2825"/>
              <a:ext cx="184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id-ID" sz="2200">
                  <a:solidFill>
                    <a:srgbClr val="FF0000"/>
                  </a:solidFill>
                </a:rPr>
                <a:t>4</a:t>
              </a:r>
              <a:endParaRPr lang="en-US" altLang="id-ID"/>
            </a:p>
          </p:txBody>
        </p:sp>
      </p:grpSp>
      <p:grpSp>
        <p:nvGrpSpPr>
          <p:cNvPr id="1633310" name="Group 30"/>
          <p:cNvGrpSpPr>
            <a:grpSpLocks/>
          </p:cNvGrpSpPr>
          <p:nvPr/>
        </p:nvGrpSpPr>
        <p:grpSpPr bwMode="auto">
          <a:xfrm>
            <a:off x="307975" y="1547813"/>
            <a:ext cx="4003675" cy="3530600"/>
            <a:chOff x="194" y="975"/>
            <a:chExt cx="2522" cy="2224"/>
          </a:xfrm>
        </p:grpSpPr>
        <p:sp>
          <p:nvSpPr>
            <p:cNvPr id="1633311" name="Rectangle 31"/>
            <p:cNvSpPr>
              <a:spLocks noChangeArrowheads="1"/>
            </p:cNvSpPr>
            <p:nvPr/>
          </p:nvSpPr>
          <p:spPr bwMode="auto">
            <a:xfrm>
              <a:off x="2138" y="975"/>
              <a:ext cx="184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id-ID" sz="2200">
                  <a:solidFill>
                    <a:srgbClr val="FF0000"/>
                  </a:solidFill>
                </a:rPr>
                <a:t>5</a:t>
              </a:r>
              <a:endParaRPr lang="en-US" altLang="id-ID"/>
            </a:p>
          </p:txBody>
        </p:sp>
        <p:sp>
          <p:nvSpPr>
            <p:cNvPr id="1633312" name="Freeform 32"/>
            <p:cNvSpPr>
              <a:spLocks/>
            </p:cNvSpPr>
            <p:nvPr/>
          </p:nvSpPr>
          <p:spPr bwMode="auto">
            <a:xfrm>
              <a:off x="194" y="988"/>
              <a:ext cx="2522" cy="2211"/>
            </a:xfrm>
            <a:custGeom>
              <a:avLst/>
              <a:gdLst>
                <a:gd name="T0" fmla="*/ 1363 w 2522"/>
                <a:gd name="T1" fmla="*/ 4 h 2211"/>
                <a:gd name="T2" fmla="*/ 1568 w 2522"/>
                <a:gd name="T3" fmla="*/ 34 h 2211"/>
                <a:gd name="T4" fmla="*/ 1765 w 2522"/>
                <a:gd name="T5" fmla="*/ 92 h 2211"/>
                <a:gd name="T6" fmla="*/ 1949 w 2522"/>
                <a:gd name="T7" fmla="*/ 179 h 2211"/>
                <a:gd name="T8" fmla="*/ 2113 w 2522"/>
                <a:gd name="T9" fmla="*/ 291 h 2211"/>
                <a:gd name="T10" fmla="*/ 2254 w 2522"/>
                <a:gd name="T11" fmla="*/ 425 h 2211"/>
                <a:gd name="T12" fmla="*/ 2368 w 2522"/>
                <a:gd name="T13" fmla="*/ 578 h 2211"/>
                <a:gd name="T14" fmla="*/ 2453 w 2522"/>
                <a:gd name="T15" fmla="*/ 744 h 2211"/>
                <a:gd name="T16" fmla="*/ 2505 w 2522"/>
                <a:gd name="T17" fmla="*/ 922 h 2211"/>
                <a:gd name="T18" fmla="*/ 2522 w 2522"/>
                <a:gd name="T19" fmla="*/ 1103 h 2211"/>
                <a:gd name="T20" fmla="*/ 2505 w 2522"/>
                <a:gd name="T21" fmla="*/ 1284 h 2211"/>
                <a:gd name="T22" fmla="*/ 2453 w 2522"/>
                <a:gd name="T23" fmla="*/ 1461 h 2211"/>
                <a:gd name="T24" fmla="*/ 2371 w 2522"/>
                <a:gd name="T25" fmla="*/ 1630 h 2211"/>
                <a:gd name="T26" fmla="*/ 2256 w 2522"/>
                <a:gd name="T27" fmla="*/ 1783 h 2211"/>
                <a:gd name="T28" fmla="*/ 2115 w 2522"/>
                <a:gd name="T29" fmla="*/ 1917 h 2211"/>
                <a:gd name="T30" fmla="*/ 1951 w 2522"/>
                <a:gd name="T31" fmla="*/ 2029 h 2211"/>
                <a:gd name="T32" fmla="*/ 1769 w 2522"/>
                <a:gd name="T33" fmla="*/ 2118 h 2211"/>
                <a:gd name="T34" fmla="*/ 1572 w 2522"/>
                <a:gd name="T35" fmla="*/ 2176 h 2211"/>
                <a:gd name="T36" fmla="*/ 1367 w 2522"/>
                <a:gd name="T37" fmla="*/ 2206 h 2211"/>
                <a:gd name="T38" fmla="*/ 1159 w 2522"/>
                <a:gd name="T39" fmla="*/ 2206 h 2211"/>
                <a:gd name="T40" fmla="*/ 954 w 2522"/>
                <a:gd name="T41" fmla="*/ 2178 h 2211"/>
                <a:gd name="T42" fmla="*/ 755 w 2522"/>
                <a:gd name="T43" fmla="*/ 2118 h 2211"/>
                <a:gd name="T44" fmla="*/ 573 w 2522"/>
                <a:gd name="T45" fmla="*/ 2031 h 2211"/>
                <a:gd name="T46" fmla="*/ 409 w 2522"/>
                <a:gd name="T47" fmla="*/ 1919 h 2211"/>
                <a:gd name="T48" fmla="*/ 266 w 2522"/>
                <a:gd name="T49" fmla="*/ 1785 h 2211"/>
                <a:gd name="T50" fmla="*/ 151 w 2522"/>
                <a:gd name="T51" fmla="*/ 1634 h 2211"/>
                <a:gd name="T52" fmla="*/ 69 w 2522"/>
                <a:gd name="T53" fmla="*/ 1466 h 2211"/>
                <a:gd name="T54" fmla="*/ 17 w 2522"/>
                <a:gd name="T55" fmla="*/ 1289 h 2211"/>
                <a:gd name="T56" fmla="*/ 0 w 2522"/>
                <a:gd name="T57" fmla="*/ 1107 h 2211"/>
                <a:gd name="T58" fmla="*/ 17 w 2522"/>
                <a:gd name="T59" fmla="*/ 926 h 2211"/>
                <a:gd name="T60" fmla="*/ 67 w 2522"/>
                <a:gd name="T61" fmla="*/ 749 h 2211"/>
                <a:gd name="T62" fmla="*/ 151 w 2522"/>
                <a:gd name="T63" fmla="*/ 580 h 2211"/>
                <a:gd name="T64" fmla="*/ 264 w 2522"/>
                <a:gd name="T65" fmla="*/ 429 h 2211"/>
                <a:gd name="T66" fmla="*/ 404 w 2522"/>
                <a:gd name="T67" fmla="*/ 293 h 2211"/>
                <a:gd name="T68" fmla="*/ 569 w 2522"/>
                <a:gd name="T69" fmla="*/ 181 h 2211"/>
                <a:gd name="T70" fmla="*/ 753 w 2522"/>
                <a:gd name="T71" fmla="*/ 95 h 2211"/>
                <a:gd name="T72" fmla="*/ 949 w 2522"/>
                <a:gd name="T73" fmla="*/ 34 h 2211"/>
                <a:gd name="T74" fmla="*/ 1155 w 2522"/>
                <a:gd name="T75" fmla="*/ 4 h 2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522" h="2211">
                  <a:moveTo>
                    <a:pt x="1259" y="0"/>
                  </a:moveTo>
                  <a:lnTo>
                    <a:pt x="1363" y="4"/>
                  </a:lnTo>
                  <a:lnTo>
                    <a:pt x="1466" y="15"/>
                  </a:lnTo>
                  <a:lnTo>
                    <a:pt x="1568" y="34"/>
                  </a:lnTo>
                  <a:lnTo>
                    <a:pt x="1668" y="60"/>
                  </a:lnTo>
                  <a:lnTo>
                    <a:pt x="1765" y="92"/>
                  </a:lnTo>
                  <a:lnTo>
                    <a:pt x="1858" y="131"/>
                  </a:lnTo>
                  <a:lnTo>
                    <a:pt x="1949" y="179"/>
                  </a:lnTo>
                  <a:lnTo>
                    <a:pt x="2033" y="233"/>
                  </a:lnTo>
                  <a:lnTo>
                    <a:pt x="2113" y="291"/>
                  </a:lnTo>
                  <a:lnTo>
                    <a:pt x="2187" y="356"/>
                  </a:lnTo>
                  <a:lnTo>
                    <a:pt x="2254" y="425"/>
                  </a:lnTo>
                  <a:lnTo>
                    <a:pt x="2314" y="498"/>
                  </a:lnTo>
                  <a:lnTo>
                    <a:pt x="2368" y="578"/>
                  </a:lnTo>
                  <a:lnTo>
                    <a:pt x="2414" y="660"/>
                  </a:lnTo>
                  <a:lnTo>
                    <a:pt x="2453" y="744"/>
                  </a:lnTo>
                  <a:lnTo>
                    <a:pt x="2483" y="831"/>
                  </a:lnTo>
                  <a:lnTo>
                    <a:pt x="2505" y="922"/>
                  </a:lnTo>
                  <a:lnTo>
                    <a:pt x="2518" y="1012"/>
                  </a:lnTo>
                  <a:lnTo>
                    <a:pt x="2522" y="1103"/>
                  </a:lnTo>
                  <a:lnTo>
                    <a:pt x="2518" y="1194"/>
                  </a:lnTo>
                  <a:lnTo>
                    <a:pt x="2505" y="1284"/>
                  </a:lnTo>
                  <a:lnTo>
                    <a:pt x="2483" y="1375"/>
                  </a:lnTo>
                  <a:lnTo>
                    <a:pt x="2453" y="1461"/>
                  </a:lnTo>
                  <a:lnTo>
                    <a:pt x="2416" y="1548"/>
                  </a:lnTo>
                  <a:lnTo>
                    <a:pt x="2371" y="1630"/>
                  </a:lnTo>
                  <a:lnTo>
                    <a:pt x="2317" y="1707"/>
                  </a:lnTo>
                  <a:lnTo>
                    <a:pt x="2256" y="1783"/>
                  </a:lnTo>
                  <a:lnTo>
                    <a:pt x="2189" y="1852"/>
                  </a:lnTo>
                  <a:lnTo>
                    <a:pt x="2115" y="1917"/>
                  </a:lnTo>
                  <a:lnTo>
                    <a:pt x="2037" y="1975"/>
                  </a:lnTo>
                  <a:lnTo>
                    <a:pt x="1951" y="2029"/>
                  </a:lnTo>
                  <a:lnTo>
                    <a:pt x="1862" y="2077"/>
                  </a:lnTo>
                  <a:lnTo>
                    <a:pt x="1769" y="2118"/>
                  </a:lnTo>
                  <a:lnTo>
                    <a:pt x="1672" y="2150"/>
                  </a:lnTo>
                  <a:lnTo>
                    <a:pt x="1572" y="2176"/>
                  </a:lnTo>
                  <a:lnTo>
                    <a:pt x="1471" y="2195"/>
                  </a:lnTo>
                  <a:lnTo>
                    <a:pt x="1367" y="2206"/>
                  </a:lnTo>
                  <a:lnTo>
                    <a:pt x="1263" y="2211"/>
                  </a:lnTo>
                  <a:lnTo>
                    <a:pt x="1159" y="2206"/>
                  </a:lnTo>
                  <a:lnTo>
                    <a:pt x="1055" y="2195"/>
                  </a:lnTo>
                  <a:lnTo>
                    <a:pt x="954" y="2178"/>
                  </a:lnTo>
                  <a:lnTo>
                    <a:pt x="852" y="2152"/>
                  </a:lnTo>
                  <a:lnTo>
                    <a:pt x="755" y="2118"/>
                  </a:lnTo>
                  <a:lnTo>
                    <a:pt x="662" y="2079"/>
                  </a:lnTo>
                  <a:lnTo>
                    <a:pt x="573" y="2031"/>
                  </a:lnTo>
                  <a:lnTo>
                    <a:pt x="486" y="1980"/>
                  </a:lnTo>
                  <a:lnTo>
                    <a:pt x="409" y="1919"/>
                  </a:lnTo>
                  <a:lnTo>
                    <a:pt x="333" y="1856"/>
                  </a:lnTo>
                  <a:lnTo>
                    <a:pt x="266" y="1785"/>
                  </a:lnTo>
                  <a:lnTo>
                    <a:pt x="205" y="1712"/>
                  </a:lnTo>
                  <a:lnTo>
                    <a:pt x="151" y="1634"/>
                  </a:lnTo>
                  <a:lnTo>
                    <a:pt x="106" y="1552"/>
                  </a:lnTo>
                  <a:lnTo>
                    <a:pt x="69" y="1466"/>
                  </a:lnTo>
                  <a:lnTo>
                    <a:pt x="39" y="1379"/>
                  </a:lnTo>
                  <a:lnTo>
                    <a:pt x="17" y="1289"/>
                  </a:lnTo>
                  <a:lnTo>
                    <a:pt x="4" y="1198"/>
                  </a:lnTo>
                  <a:lnTo>
                    <a:pt x="0" y="1107"/>
                  </a:lnTo>
                  <a:lnTo>
                    <a:pt x="4" y="1017"/>
                  </a:lnTo>
                  <a:lnTo>
                    <a:pt x="17" y="926"/>
                  </a:lnTo>
                  <a:lnTo>
                    <a:pt x="37" y="835"/>
                  </a:lnTo>
                  <a:lnTo>
                    <a:pt x="67" y="749"/>
                  </a:lnTo>
                  <a:lnTo>
                    <a:pt x="106" y="662"/>
                  </a:lnTo>
                  <a:lnTo>
                    <a:pt x="151" y="580"/>
                  </a:lnTo>
                  <a:lnTo>
                    <a:pt x="203" y="503"/>
                  </a:lnTo>
                  <a:lnTo>
                    <a:pt x="264" y="429"/>
                  </a:lnTo>
                  <a:lnTo>
                    <a:pt x="331" y="358"/>
                  </a:lnTo>
                  <a:lnTo>
                    <a:pt x="404" y="293"/>
                  </a:lnTo>
                  <a:lnTo>
                    <a:pt x="484" y="235"/>
                  </a:lnTo>
                  <a:lnTo>
                    <a:pt x="569" y="181"/>
                  </a:lnTo>
                  <a:lnTo>
                    <a:pt x="660" y="133"/>
                  </a:lnTo>
                  <a:lnTo>
                    <a:pt x="753" y="95"/>
                  </a:lnTo>
                  <a:lnTo>
                    <a:pt x="850" y="60"/>
                  </a:lnTo>
                  <a:lnTo>
                    <a:pt x="949" y="34"/>
                  </a:lnTo>
                  <a:lnTo>
                    <a:pt x="1051" y="15"/>
                  </a:lnTo>
                  <a:lnTo>
                    <a:pt x="1155" y="4"/>
                  </a:lnTo>
                  <a:lnTo>
                    <a:pt x="1259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</p:grpSp>
      <p:pic>
        <p:nvPicPr>
          <p:cNvPr id="1633313" name="Picture 3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209800"/>
            <a:ext cx="438785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9516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3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3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3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3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3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430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>
            <a:normAutofit fontScale="90000"/>
          </a:bodyPr>
          <a:lstStyle/>
          <a:p>
            <a:r>
              <a:rPr lang="en-US" altLang="id-ID"/>
              <a:t>Strength of MIN</a:t>
            </a:r>
          </a:p>
        </p:txBody>
      </p:sp>
      <p:sp>
        <p:nvSpPr>
          <p:cNvPr id="1634307" name="Text Box 3"/>
          <p:cNvSpPr txBox="1">
            <a:spLocks noChangeArrowheads="1"/>
          </p:cNvSpPr>
          <p:nvPr/>
        </p:nvSpPr>
        <p:spPr bwMode="auto">
          <a:xfrm>
            <a:off x="1066800" y="4267200"/>
            <a:ext cx="2895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id-ID" sz="2400" dirty="0"/>
              <a:t>Original Points</a:t>
            </a:r>
          </a:p>
        </p:txBody>
      </p:sp>
      <p:grpSp>
        <p:nvGrpSpPr>
          <p:cNvPr id="1634308" name="Group 4"/>
          <p:cNvGrpSpPr>
            <a:grpSpLocks/>
          </p:cNvGrpSpPr>
          <p:nvPr/>
        </p:nvGrpSpPr>
        <p:grpSpPr bwMode="auto">
          <a:xfrm>
            <a:off x="4876800" y="1981200"/>
            <a:ext cx="4103688" cy="2747964"/>
            <a:chOff x="3072" y="1248"/>
            <a:chExt cx="2585" cy="1731"/>
          </a:xfrm>
        </p:grpSpPr>
        <p:sp>
          <p:nvSpPr>
            <p:cNvPr id="1634309" name="Text Box 5"/>
            <p:cNvSpPr txBox="1">
              <a:spLocks noChangeArrowheads="1"/>
            </p:cNvSpPr>
            <p:nvPr/>
          </p:nvSpPr>
          <p:spPr bwMode="auto">
            <a:xfrm>
              <a:off x="3408" y="2688"/>
              <a:ext cx="14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id-ID" sz="2400" dirty="0"/>
                <a:t>Two Clusters</a:t>
              </a:r>
            </a:p>
          </p:txBody>
        </p:sp>
        <p:pic>
          <p:nvPicPr>
            <p:cNvPr id="1634310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28" r="7143"/>
            <a:stretch>
              <a:fillRect/>
            </a:stretch>
          </p:blipFill>
          <p:spPr bwMode="auto">
            <a:xfrm>
              <a:off x="3072" y="1248"/>
              <a:ext cx="2585" cy="1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63431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28" r="5357"/>
          <a:stretch>
            <a:fillRect/>
          </a:stretch>
        </p:blipFill>
        <p:spPr bwMode="auto">
          <a:xfrm>
            <a:off x="152400" y="1981200"/>
            <a:ext cx="4186238" cy="209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34312" name="Text Box 8"/>
          <p:cNvSpPr txBox="1">
            <a:spLocks noChangeArrowheads="1"/>
          </p:cNvSpPr>
          <p:nvPr/>
        </p:nvSpPr>
        <p:spPr bwMode="auto">
          <a:xfrm>
            <a:off x="632424" y="5576888"/>
            <a:ext cx="6324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id-ID" sz="2800" dirty="0">
                <a:solidFill>
                  <a:srgbClr val="FF0000"/>
                </a:solidFill>
              </a:rPr>
              <a:t> Can handle non-elliptical shapes</a:t>
            </a:r>
          </a:p>
        </p:txBody>
      </p:sp>
    </p:spTree>
    <p:extLst>
      <p:ext uri="{BB962C8B-B14F-4D97-AF65-F5344CB8AC3E}">
        <p14:creationId xmlns:p14="http://schemas.microsoft.com/office/powerpoint/2010/main" val="4193674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4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4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4312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33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>
            <a:normAutofit fontScale="90000"/>
          </a:bodyPr>
          <a:lstStyle/>
          <a:p>
            <a:r>
              <a:rPr lang="en-US" altLang="id-ID"/>
              <a:t>Limitations of MIN</a:t>
            </a:r>
          </a:p>
        </p:txBody>
      </p:sp>
      <p:sp>
        <p:nvSpPr>
          <p:cNvPr id="1635331" name="Text Box 3"/>
          <p:cNvSpPr txBox="1">
            <a:spLocks noChangeArrowheads="1"/>
          </p:cNvSpPr>
          <p:nvPr/>
        </p:nvSpPr>
        <p:spPr bwMode="auto">
          <a:xfrm>
            <a:off x="1066800" y="4724400"/>
            <a:ext cx="2895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id-ID" sz="2400"/>
              <a:t>Original Points</a:t>
            </a:r>
          </a:p>
        </p:txBody>
      </p:sp>
      <p:pic>
        <p:nvPicPr>
          <p:cNvPr id="163533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0"/>
            <a:ext cx="4268788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635333" name="Group 5"/>
          <p:cNvGrpSpPr>
            <a:grpSpLocks/>
          </p:cNvGrpSpPr>
          <p:nvPr/>
        </p:nvGrpSpPr>
        <p:grpSpPr bwMode="auto">
          <a:xfrm>
            <a:off x="4265613" y="1524000"/>
            <a:ext cx="4268787" cy="3662364"/>
            <a:chOff x="2496" y="960"/>
            <a:chExt cx="2689" cy="2307"/>
          </a:xfrm>
        </p:grpSpPr>
        <p:sp>
          <p:nvSpPr>
            <p:cNvPr id="1635334" name="Text Box 6"/>
            <p:cNvSpPr txBox="1">
              <a:spLocks noChangeArrowheads="1"/>
            </p:cNvSpPr>
            <p:nvPr/>
          </p:nvSpPr>
          <p:spPr bwMode="auto">
            <a:xfrm>
              <a:off x="3072" y="2976"/>
              <a:ext cx="182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id-ID" sz="2400" dirty="0"/>
                <a:t>Two Clusters</a:t>
              </a:r>
            </a:p>
          </p:txBody>
        </p:sp>
        <p:pic>
          <p:nvPicPr>
            <p:cNvPr id="1635335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6" y="960"/>
              <a:ext cx="2689" cy="20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635336" name="Text Box 8"/>
          <p:cNvSpPr txBox="1">
            <a:spLocks noChangeArrowheads="1"/>
          </p:cNvSpPr>
          <p:nvPr/>
        </p:nvSpPr>
        <p:spPr bwMode="auto">
          <a:xfrm>
            <a:off x="609600" y="5576888"/>
            <a:ext cx="6324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id-ID" sz="2800" dirty="0">
                <a:solidFill>
                  <a:srgbClr val="FF0000"/>
                </a:solidFill>
              </a:rPr>
              <a:t> Sensitive to noise and outliers</a:t>
            </a:r>
          </a:p>
        </p:txBody>
      </p:sp>
    </p:spTree>
    <p:extLst>
      <p:ext uri="{BB962C8B-B14F-4D97-AF65-F5344CB8AC3E}">
        <p14:creationId xmlns:p14="http://schemas.microsoft.com/office/powerpoint/2010/main" val="3278286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5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5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5336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3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id-ID" sz="4000" dirty="0"/>
              <a:t>Cluster Similarity: MAX or Complete Linkage</a:t>
            </a:r>
          </a:p>
        </p:txBody>
      </p:sp>
      <p:sp>
        <p:nvSpPr>
          <p:cNvPr id="163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id-ID" dirty="0"/>
              <a:t>Similarity of two clusters is based on the two least similar (most distant) points in the different clusters</a:t>
            </a:r>
          </a:p>
          <a:p>
            <a:pPr lvl="1"/>
            <a:r>
              <a:rPr lang="en-US" altLang="id-ID" dirty="0"/>
              <a:t>Determined by all pairs of points in the two clusters</a:t>
            </a:r>
          </a:p>
          <a:p>
            <a:endParaRPr lang="en-US" altLang="id-ID" dirty="0"/>
          </a:p>
        </p:txBody>
      </p:sp>
      <p:graphicFrame>
        <p:nvGraphicFramePr>
          <p:cNvPr id="163635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1227288"/>
              </p:ext>
            </p:extLst>
          </p:nvPr>
        </p:nvGraphicFramePr>
        <p:xfrm>
          <a:off x="467544" y="4132442"/>
          <a:ext cx="4343400" cy="2459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" name="Worksheet" r:id="rId3" imgW="2294001" imgH="1013841" progId="Excel.Sheet.8">
                  <p:embed/>
                </p:oleObj>
              </mc:Choice>
              <mc:Fallback>
                <p:oleObj name="Worksheet" r:id="rId3" imgW="2294001" imgH="1013841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4132442"/>
                        <a:ext cx="4343400" cy="2459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36357" name="Group 5"/>
          <p:cNvGrpSpPr>
            <a:grpSpLocks/>
          </p:cNvGrpSpPr>
          <p:nvPr/>
        </p:nvGrpSpPr>
        <p:grpSpPr bwMode="auto">
          <a:xfrm>
            <a:off x="5715000" y="3962400"/>
            <a:ext cx="2598738" cy="2667000"/>
            <a:chOff x="3691" y="2160"/>
            <a:chExt cx="1637" cy="1680"/>
          </a:xfrm>
        </p:grpSpPr>
        <p:sp>
          <p:nvSpPr>
            <p:cNvPr id="1636358" name="Line 6"/>
            <p:cNvSpPr>
              <a:spLocks noChangeShapeType="1"/>
            </p:cNvSpPr>
            <p:nvPr/>
          </p:nvSpPr>
          <p:spPr bwMode="auto">
            <a:xfrm flipV="1">
              <a:off x="5219" y="3168"/>
              <a:ext cx="0" cy="4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36359" name="Line 7"/>
            <p:cNvSpPr>
              <a:spLocks noChangeShapeType="1"/>
            </p:cNvSpPr>
            <p:nvPr/>
          </p:nvSpPr>
          <p:spPr bwMode="auto">
            <a:xfrm>
              <a:off x="4793" y="3168"/>
              <a:ext cx="42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36360" name="Line 8"/>
            <p:cNvSpPr>
              <a:spLocks noChangeShapeType="1"/>
            </p:cNvSpPr>
            <p:nvPr/>
          </p:nvSpPr>
          <p:spPr bwMode="auto">
            <a:xfrm>
              <a:off x="4793" y="3168"/>
              <a:ext cx="0" cy="4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36361" name="Line 9"/>
            <p:cNvSpPr>
              <a:spLocks noChangeShapeType="1"/>
            </p:cNvSpPr>
            <p:nvPr/>
          </p:nvSpPr>
          <p:spPr bwMode="auto">
            <a:xfrm flipV="1">
              <a:off x="4964" y="2916"/>
              <a:ext cx="0" cy="2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36362" name="Line 10"/>
            <p:cNvSpPr>
              <a:spLocks noChangeShapeType="1"/>
            </p:cNvSpPr>
            <p:nvPr/>
          </p:nvSpPr>
          <p:spPr bwMode="auto">
            <a:xfrm flipV="1">
              <a:off x="4964" y="2832"/>
              <a:ext cx="0" cy="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36363" name="Line 11"/>
            <p:cNvSpPr>
              <a:spLocks noChangeShapeType="1"/>
            </p:cNvSpPr>
            <p:nvPr/>
          </p:nvSpPr>
          <p:spPr bwMode="auto">
            <a:xfrm flipV="1">
              <a:off x="4197" y="3252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36364" name="Line 12"/>
            <p:cNvSpPr>
              <a:spLocks noChangeShapeType="1"/>
            </p:cNvSpPr>
            <p:nvPr/>
          </p:nvSpPr>
          <p:spPr bwMode="auto">
            <a:xfrm>
              <a:off x="3770" y="3252"/>
              <a:ext cx="4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36365" name="Line 13"/>
            <p:cNvSpPr>
              <a:spLocks noChangeShapeType="1"/>
            </p:cNvSpPr>
            <p:nvPr/>
          </p:nvSpPr>
          <p:spPr bwMode="auto">
            <a:xfrm>
              <a:off x="3770" y="3252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36366" name="Line 14"/>
            <p:cNvSpPr>
              <a:spLocks noChangeShapeType="1"/>
            </p:cNvSpPr>
            <p:nvPr/>
          </p:nvSpPr>
          <p:spPr bwMode="auto">
            <a:xfrm flipV="1">
              <a:off x="3941" y="2748"/>
              <a:ext cx="0" cy="5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36367" name="Line 15"/>
            <p:cNvSpPr>
              <a:spLocks noChangeShapeType="1"/>
            </p:cNvSpPr>
            <p:nvPr/>
          </p:nvSpPr>
          <p:spPr bwMode="auto">
            <a:xfrm flipV="1">
              <a:off x="3941" y="2664"/>
              <a:ext cx="0" cy="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36368" name="Line 16"/>
            <p:cNvSpPr>
              <a:spLocks noChangeShapeType="1"/>
            </p:cNvSpPr>
            <p:nvPr/>
          </p:nvSpPr>
          <p:spPr bwMode="auto">
            <a:xfrm flipV="1">
              <a:off x="4537" y="2832"/>
              <a:ext cx="0" cy="7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36369" name="Line 17"/>
            <p:cNvSpPr>
              <a:spLocks noChangeShapeType="1"/>
            </p:cNvSpPr>
            <p:nvPr/>
          </p:nvSpPr>
          <p:spPr bwMode="auto">
            <a:xfrm>
              <a:off x="4537" y="2832"/>
              <a:ext cx="4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36370" name="Line 18"/>
            <p:cNvSpPr>
              <a:spLocks noChangeShapeType="1"/>
            </p:cNvSpPr>
            <p:nvPr/>
          </p:nvSpPr>
          <p:spPr bwMode="auto">
            <a:xfrm flipV="1">
              <a:off x="4793" y="2496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36371" name="Line 19"/>
            <p:cNvSpPr>
              <a:spLocks noChangeShapeType="1"/>
            </p:cNvSpPr>
            <p:nvPr/>
          </p:nvSpPr>
          <p:spPr bwMode="auto">
            <a:xfrm>
              <a:off x="3941" y="2496"/>
              <a:ext cx="8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36372" name="Line 20"/>
            <p:cNvSpPr>
              <a:spLocks noChangeShapeType="1"/>
            </p:cNvSpPr>
            <p:nvPr/>
          </p:nvSpPr>
          <p:spPr bwMode="auto">
            <a:xfrm>
              <a:off x="3941" y="2496"/>
              <a:ext cx="0" cy="2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36373" name="Line 21"/>
            <p:cNvSpPr>
              <a:spLocks noChangeShapeType="1"/>
            </p:cNvSpPr>
            <p:nvPr/>
          </p:nvSpPr>
          <p:spPr bwMode="auto">
            <a:xfrm flipV="1">
              <a:off x="4367" y="2160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36374" name="Text Box 22"/>
            <p:cNvSpPr txBox="1">
              <a:spLocks noChangeArrowheads="1"/>
            </p:cNvSpPr>
            <p:nvPr/>
          </p:nvSpPr>
          <p:spPr bwMode="auto">
            <a:xfrm>
              <a:off x="3691" y="3609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id-ID" sz="18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636375" name="Text Box 23"/>
            <p:cNvSpPr txBox="1">
              <a:spLocks noChangeArrowheads="1"/>
            </p:cNvSpPr>
            <p:nvPr/>
          </p:nvSpPr>
          <p:spPr bwMode="auto">
            <a:xfrm>
              <a:off x="4117" y="3609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id-ID" sz="18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636376" name="Text Box 24"/>
            <p:cNvSpPr txBox="1">
              <a:spLocks noChangeArrowheads="1"/>
            </p:cNvSpPr>
            <p:nvPr/>
          </p:nvSpPr>
          <p:spPr bwMode="auto">
            <a:xfrm>
              <a:off x="4458" y="3609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id-ID" sz="18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1636377" name="Text Box 25"/>
            <p:cNvSpPr txBox="1">
              <a:spLocks noChangeArrowheads="1"/>
            </p:cNvSpPr>
            <p:nvPr/>
          </p:nvSpPr>
          <p:spPr bwMode="auto">
            <a:xfrm>
              <a:off x="4715" y="3609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id-ID" sz="18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1636378" name="Text Box 26"/>
            <p:cNvSpPr txBox="1">
              <a:spLocks noChangeArrowheads="1"/>
            </p:cNvSpPr>
            <p:nvPr/>
          </p:nvSpPr>
          <p:spPr bwMode="auto">
            <a:xfrm>
              <a:off x="5140" y="3609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id-ID" sz="1800">
                  <a:latin typeface="Times New Roman" pitchFamily="18" charset="0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0402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6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737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>
            <a:normAutofit fontScale="90000"/>
          </a:bodyPr>
          <a:lstStyle/>
          <a:p>
            <a:r>
              <a:rPr lang="en-US" altLang="id-ID"/>
              <a:t>Hierarchical Clustering: MAX</a:t>
            </a:r>
          </a:p>
        </p:txBody>
      </p:sp>
      <p:sp>
        <p:nvSpPr>
          <p:cNvPr id="1637379" name="Text Box 3"/>
          <p:cNvSpPr txBox="1">
            <a:spLocks noChangeArrowheads="1"/>
          </p:cNvSpPr>
          <p:nvPr/>
        </p:nvSpPr>
        <p:spPr bwMode="auto">
          <a:xfrm>
            <a:off x="1098550" y="5348288"/>
            <a:ext cx="33528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id-ID" sz="2000" dirty="0"/>
              <a:t>Nested Clusters</a:t>
            </a:r>
          </a:p>
        </p:txBody>
      </p:sp>
      <p:sp>
        <p:nvSpPr>
          <p:cNvPr id="1637380" name="Text Box 4"/>
          <p:cNvSpPr txBox="1">
            <a:spLocks noChangeArrowheads="1"/>
          </p:cNvSpPr>
          <p:nvPr/>
        </p:nvSpPr>
        <p:spPr bwMode="auto">
          <a:xfrm>
            <a:off x="5670550" y="5348288"/>
            <a:ext cx="17970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id-ID" sz="2000" dirty="0" err="1"/>
              <a:t>Dendrogram</a:t>
            </a:r>
            <a:endParaRPr lang="en-US" altLang="id-ID" sz="2000" dirty="0"/>
          </a:p>
        </p:txBody>
      </p:sp>
      <p:pic>
        <p:nvPicPr>
          <p:cNvPr id="163738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9950" y="2133600"/>
            <a:ext cx="438785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637382" name="Group 6"/>
          <p:cNvGrpSpPr>
            <a:grpSpLocks/>
          </p:cNvGrpSpPr>
          <p:nvPr/>
        </p:nvGrpSpPr>
        <p:grpSpPr bwMode="auto">
          <a:xfrm>
            <a:off x="792163" y="1824038"/>
            <a:ext cx="2998787" cy="2687637"/>
            <a:chOff x="383" y="1437"/>
            <a:chExt cx="1889" cy="1693"/>
          </a:xfrm>
        </p:grpSpPr>
        <p:sp>
          <p:nvSpPr>
            <p:cNvPr id="1637383" name="Freeform 7"/>
            <p:cNvSpPr>
              <a:spLocks/>
            </p:cNvSpPr>
            <p:nvPr/>
          </p:nvSpPr>
          <p:spPr bwMode="auto">
            <a:xfrm>
              <a:off x="974" y="2118"/>
              <a:ext cx="87" cy="87"/>
            </a:xfrm>
            <a:custGeom>
              <a:avLst/>
              <a:gdLst>
                <a:gd name="T0" fmla="*/ 0 w 87"/>
                <a:gd name="T1" fmla="*/ 43 h 87"/>
                <a:gd name="T2" fmla="*/ 4 w 87"/>
                <a:gd name="T3" fmla="*/ 26 h 87"/>
                <a:gd name="T4" fmla="*/ 13 w 87"/>
                <a:gd name="T5" fmla="*/ 13 h 87"/>
                <a:gd name="T6" fmla="*/ 28 w 87"/>
                <a:gd name="T7" fmla="*/ 2 h 87"/>
                <a:gd name="T8" fmla="*/ 45 w 87"/>
                <a:gd name="T9" fmla="*/ 0 h 87"/>
                <a:gd name="T10" fmla="*/ 62 w 87"/>
                <a:gd name="T11" fmla="*/ 2 h 87"/>
                <a:gd name="T12" fmla="*/ 75 w 87"/>
                <a:gd name="T13" fmla="*/ 13 h 87"/>
                <a:gd name="T14" fmla="*/ 85 w 87"/>
                <a:gd name="T15" fmla="*/ 26 h 87"/>
                <a:gd name="T16" fmla="*/ 87 w 87"/>
                <a:gd name="T17" fmla="*/ 43 h 87"/>
                <a:gd name="T18" fmla="*/ 85 w 87"/>
                <a:gd name="T19" fmla="*/ 60 h 87"/>
                <a:gd name="T20" fmla="*/ 75 w 87"/>
                <a:gd name="T21" fmla="*/ 75 h 87"/>
                <a:gd name="T22" fmla="*/ 62 w 87"/>
                <a:gd name="T23" fmla="*/ 83 h 87"/>
                <a:gd name="T24" fmla="*/ 45 w 87"/>
                <a:gd name="T25" fmla="*/ 87 h 87"/>
                <a:gd name="T26" fmla="*/ 28 w 87"/>
                <a:gd name="T27" fmla="*/ 83 h 87"/>
                <a:gd name="T28" fmla="*/ 13 w 87"/>
                <a:gd name="T29" fmla="*/ 75 h 87"/>
                <a:gd name="T30" fmla="*/ 4 w 87"/>
                <a:gd name="T31" fmla="*/ 60 h 87"/>
                <a:gd name="T32" fmla="*/ 0 w 87"/>
                <a:gd name="T33" fmla="*/ 4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" h="87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2" y="2"/>
                  </a:lnTo>
                  <a:lnTo>
                    <a:pt x="75" y="13"/>
                  </a:lnTo>
                  <a:lnTo>
                    <a:pt x="85" y="26"/>
                  </a:lnTo>
                  <a:lnTo>
                    <a:pt x="87" y="43"/>
                  </a:lnTo>
                  <a:lnTo>
                    <a:pt x="85" y="60"/>
                  </a:lnTo>
                  <a:lnTo>
                    <a:pt x="75" y="75"/>
                  </a:lnTo>
                  <a:lnTo>
                    <a:pt x="62" y="83"/>
                  </a:lnTo>
                  <a:lnTo>
                    <a:pt x="45" y="87"/>
                  </a:lnTo>
                  <a:lnTo>
                    <a:pt x="28" y="83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637384" name="Freeform 8"/>
            <p:cNvSpPr>
              <a:spLocks/>
            </p:cNvSpPr>
            <p:nvPr/>
          </p:nvSpPr>
          <p:spPr bwMode="auto">
            <a:xfrm>
              <a:off x="1782" y="1488"/>
              <a:ext cx="87" cy="87"/>
            </a:xfrm>
            <a:custGeom>
              <a:avLst/>
              <a:gdLst>
                <a:gd name="T0" fmla="*/ 0 w 87"/>
                <a:gd name="T1" fmla="*/ 43 h 87"/>
                <a:gd name="T2" fmla="*/ 4 w 87"/>
                <a:gd name="T3" fmla="*/ 26 h 87"/>
                <a:gd name="T4" fmla="*/ 13 w 87"/>
                <a:gd name="T5" fmla="*/ 13 h 87"/>
                <a:gd name="T6" fmla="*/ 28 w 87"/>
                <a:gd name="T7" fmla="*/ 3 h 87"/>
                <a:gd name="T8" fmla="*/ 45 w 87"/>
                <a:gd name="T9" fmla="*/ 0 h 87"/>
                <a:gd name="T10" fmla="*/ 60 w 87"/>
                <a:gd name="T11" fmla="*/ 3 h 87"/>
                <a:gd name="T12" fmla="*/ 74 w 87"/>
                <a:gd name="T13" fmla="*/ 13 h 87"/>
                <a:gd name="T14" fmla="*/ 85 w 87"/>
                <a:gd name="T15" fmla="*/ 26 h 87"/>
                <a:gd name="T16" fmla="*/ 87 w 87"/>
                <a:gd name="T17" fmla="*/ 43 h 87"/>
                <a:gd name="T18" fmla="*/ 85 w 87"/>
                <a:gd name="T19" fmla="*/ 60 h 87"/>
                <a:gd name="T20" fmla="*/ 74 w 87"/>
                <a:gd name="T21" fmla="*/ 75 h 87"/>
                <a:gd name="T22" fmla="*/ 60 w 87"/>
                <a:gd name="T23" fmla="*/ 83 h 87"/>
                <a:gd name="T24" fmla="*/ 45 w 87"/>
                <a:gd name="T25" fmla="*/ 87 h 87"/>
                <a:gd name="T26" fmla="*/ 28 w 87"/>
                <a:gd name="T27" fmla="*/ 83 h 87"/>
                <a:gd name="T28" fmla="*/ 13 w 87"/>
                <a:gd name="T29" fmla="*/ 75 h 87"/>
                <a:gd name="T30" fmla="*/ 4 w 87"/>
                <a:gd name="T31" fmla="*/ 60 h 87"/>
                <a:gd name="T32" fmla="*/ 0 w 87"/>
                <a:gd name="T33" fmla="*/ 4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" h="87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3"/>
                  </a:lnTo>
                  <a:lnTo>
                    <a:pt x="45" y="0"/>
                  </a:lnTo>
                  <a:lnTo>
                    <a:pt x="60" y="3"/>
                  </a:lnTo>
                  <a:lnTo>
                    <a:pt x="74" y="13"/>
                  </a:lnTo>
                  <a:lnTo>
                    <a:pt x="85" y="26"/>
                  </a:lnTo>
                  <a:lnTo>
                    <a:pt x="87" y="43"/>
                  </a:lnTo>
                  <a:lnTo>
                    <a:pt x="85" y="60"/>
                  </a:lnTo>
                  <a:lnTo>
                    <a:pt x="74" y="75"/>
                  </a:lnTo>
                  <a:lnTo>
                    <a:pt x="60" y="83"/>
                  </a:lnTo>
                  <a:lnTo>
                    <a:pt x="45" y="87"/>
                  </a:lnTo>
                  <a:lnTo>
                    <a:pt x="28" y="83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637385" name="Freeform 9"/>
            <p:cNvSpPr>
              <a:spLocks/>
            </p:cNvSpPr>
            <p:nvPr/>
          </p:nvSpPr>
          <p:spPr bwMode="auto">
            <a:xfrm>
              <a:off x="1193" y="2975"/>
              <a:ext cx="87" cy="87"/>
            </a:xfrm>
            <a:custGeom>
              <a:avLst/>
              <a:gdLst>
                <a:gd name="T0" fmla="*/ 0 w 87"/>
                <a:gd name="T1" fmla="*/ 45 h 87"/>
                <a:gd name="T2" fmla="*/ 4 w 87"/>
                <a:gd name="T3" fmla="*/ 28 h 87"/>
                <a:gd name="T4" fmla="*/ 13 w 87"/>
                <a:gd name="T5" fmla="*/ 13 h 87"/>
                <a:gd name="T6" fmla="*/ 28 w 87"/>
                <a:gd name="T7" fmla="*/ 4 h 87"/>
                <a:gd name="T8" fmla="*/ 45 w 87"/>
                <a:gd name="T9" fmla="*/ 0 h 87"/>
                <a:gd name="T10" fmla="*/ 62 w 87"/>
                <a:gd name="T11" fmla="*/ 4 h 87"/>
                <a:gd name="T12" fmla="*/ 75 w 87"/>
                <a:gd name="T13" fmla="*/ 13 h 87"/>
                <a:gd name="T14" fmla="*/ 85 w 87"/>
                <a:gd name="T15" fmla="*/ 28 h 87"/>
                <a:gd name="T16" fmla="*/ 87 w 87"/>
                <a:gd name="T17" fmla="*/ 45 h 87"/>
                <a:gd name="T18" fmla="*/ 85 w 87"/>
                <a:gd name="T19" fmla="*/ 62 h 87"/>
                <a:gd name="T20" fmla="*/ 75 w 87"/>
                <a:gd name="T21" fmla="*/ 74 h 87"/>
                <a:gd name="T22" fmla="*/ 62 w 87"/>
                <a:gd name="T23" fmla="*/ 85 h 87"/>
                <a:gd name="T24" fmla="*/ 45 w 87"/>
                <a:gd name="T25" fmla="*/ 87 h 87"/>
                <a:gd name="T26" fmla="*/ 28 w 87"/>
                <a:gd name="T27" fmla="*/ 85 h 87"/>
                <a:gd name="T28" fmla="*/ 13 w 87"/>
                <a:gd name="T29" fmla="*/ 74 h 87"/>
                <a:gd name="T30" fmla="*/ 4 w 87"/>
                <a:gd name="T31" fmla="*/ 62 h 87"/>
                <a:gd name="T32" fmla="*/ 0 w 87"/>
                <a:gd name="T33" fmla="*/ 45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" h="87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2" y="4"/>
                  </a:lnTo>
                  <a:lnTo>
                    <a:pt x="75" y="13"/>
                  </a:lnTo>
                  <a:lnTo>
                    <a:pt x="85" y="28"/>
                  </a:lnTo>
                  <a:lnTo>
                    <a:pt x="87" y="45"/>
                  </a:lnTo>
                  <a:lnTo>
                    <a:pt x="85" y="62"/>
                  </a:lnTo>
                  <a:lnTo>
                    <a:pt x="75" y="74"/>
                  </a:lnTo>
                  <a:lnTo>
                    <a:pt x="62" y="85"/>
                  </a:lnTo>
                  <a:lnTo>
                    <a:pt x="45" y="87"/>
                  </a:lnTo>
                  <a:lnTo>
                    <a:pt x="28" y="85"/>
                  </a:lnTo>
                  <a:lnTo>
                    <a:pt x="13" y="74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637386" name="Freeform 10"/>
            <p:cNvSpPr>
              <a:spLocks/>
            </p:cNvSpPr>
            <p:nvPr/>
          </p:nvSpPr>
          <p:spPr bwMode="auto">
            <a:xfrm>
              <a:off x="383" y="1993"/>
              <a:ext cx="87" cy="87"/>
            </a:xfrm>
            <a:custGeom>
              <a:avLst/>
              <a:gdLst>
                <a:gd name="T0" fmla="*/ 0 w 87"/>
                <a:gd name="T1" fmla="*/ 45 h 87"/>
                <a:gd name="T2" fmla="*/ 4 w 87"/>
                <a:gd name="T3" fmla="*/ 28 h 87"/>
                <a:gd name="T4" fmla="*/ 13 w 87"/>
                <a:gd name="T5" fmla="*/ 13 h 87"/>
                <a:gd name="T6" fmla="*/ 28 w 87"/>
                <a:gd name="T7" fmla="*/ 4 h 87"/>
                <a:gd name="T8" fmla="*/ 45 w 87"/>
                <a:gd name="T9" fmla="*/ 0 h 87"/>
                <a:gd name="T10" fmla="*/ 62 w 87"/>
                <a:gd name="T11" fmla="*/ 4 h 87"/>
                <a:gd name="T12" fmla="*/ 74 w 87"/>
                <a:gd name="T13" fmla="*/ 13 h 87"/>
                <a:gd name="T14" fmla="*/ 85 w 87"/>
                <a:gd name="T15" fmla="*/ 28 h 87"/>
                <a:gd name="T16" fmla="*/ 87 w 87"/>
                <a:gd name="T17" fmla="*/ 45 h 87"/>
                <a:gd name="T18" fmla="*/ 85 w 87"/>
                <a:gd name="T19" fmla="*/ 62 h 87"/>
                <a:gd name="T20" fmla="*/ 74 w 87"/>
                <a:gd name="T21" fmla="*/ 74 h 87"/>
                <a:gd name="T22" fmla="*/ 62 w 87"/>
                <a:gd name="T23" fmla="*/ 85 h 87"/>
                <a:gd name="T24" fmla="*/ 45 w 87"/>
                <a:gd name="T25" fmla="*/ 87 h 87"/>
                <a:gd name="T26" fmla="*/ 28 w 87"/>
                <a:gd name="T27" fmla="*/ 85 h 87"/>
                <a:gd name="T28" fmla="*/ 13 w 87"/>
                <a:gd name="T29" fmla="*/ 74 h 87"/>
                <a:gd name="T30" fmla="*/ 4 w 87"/>
                <a:gd name="T31" fmla="*/ 62 h 87"/>
                <a:gd name="T32" fmla="*/ 0 w 87"/>
                <a:gd name="T33" fmla="*/ 45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" h="87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2" y="4"/>
                  </a:lnTo>
                  <a:lnTo>
                    <a:pt x="74" y="13"/>
                  </a:lnTo>
                  <a:lnTo>
                    <a:pt x="85" y="28"/>
                  </a:lnTo>
                  <a:lnTo>
                    <a:pt x="87" y="45"/>
                  </a:lnTo>
                  <a:lnTo>
                    <a:pt x="85" y="62"/>
                  </a:lnTo>
                  <a:lnTo>
                    <a:pt x="74" y="74"/>
                  </a:lnTo>
                  <a:lnTo>
                    <a:pt x="62" y="85"/>
                  </a:lnTo>
                  <a:lnTo>
                    <a:pt x="45" y="87"/>
                  </a:lnTo>
                  <a:lnTo>
                    <a:pt x="28" y="85"/>
                  </a:lnTo>
                  <a:lnTo>
                    <a:pt x="13" y="74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637387" name="Freeform 11"/>
            <p:cNvSpPr>
              <a:spLocks/>
            </p:cNvSpPr>
            <p:nvPr/>
          </p:nvSpPr>
          <p:spPr bwMode="auto">
            <a:xfrm>
              <a:off x="1544" y="2419"/>
              <a:ext cx="87" cy="87"/>
            </a:xfrm>
            <a:custGeom>
              <a:avLst/>
              <a:gdLst>
                <a:gd name="T0" fmla="*/ 0 w 87"/>
                <a:gd name="T1" fmla="*/ 45 h 87"/>
                <a:gd name="T2" fmla="*/ 4 w 87"/>
                <a:gd name="T3" fmla="*/ 28 h 87"/>
                <a:gd name="T4" fmla="*/ 13 w 87"/>
                <a:gd name="T5" fmla="*/ 13 h 87"/>
                <a:gd name="T6" fmla="*/ 28 w 87"/>
                <a:gd name="T7" fmla="*/ 5 h 87"/>
                <a:gd name="T8" fmla="*/ 42 w 87"/>
                <a:gd name="T9" fmla="*/ 0 h 87"/>
                <a:gd name="T10" fmla="*/ 59 w 87"/>
                <a:gd name="T11" fmla="*/ 5 h 87"/>
                <a:gd name="T12" fmla="*/ 74 w 87"/>
                <a:gd name="T13" fmla="*/ 13 h 87"/>
                <a:gd name="T14" fmla="*/ 83 w 87"/>
                <a:gd name="T15" fmla="*/ 28 h 87"/>
                <a:gd name="T16" fmla="*/ 87 w 87"/>
                <a:gd name="T17" fmla="*/ 45 h 87"/>
                <a:gd name="T18" fmla="*/ 83 w 87"/>
                <a:gd name="T19" fmla="*/ 62 h 87"/>
                <a:gd name="T20" fmla="*/ 74 w 87"/>
                <a:gd name="T21" fmla="*/ 75 h 87"/>
                <a:gd name="T22" fmla="*/ 59 w 87"/>
                <a:gd name="T23" fmla="*/ 85 h 87"/>
                <a:gd name="T24" fmla="*/ 42 w 87"/>
                <a:gd name="T25" fmla="*/ 87 h 87"/>
                <a:gd name="T26" fmla="*/ 28 w 87"/>
                <a:gd name="T27" fmla="*/ 85 h 87"/>
                <a:gd name="T28" fmla="*/ 13 w 87"/>
                <a:gd name="T29" fmla="*/ 75 h 87"/>
                <a:gd name="T30" fmla="*/ 4 w 87"/>
                <a:gd name="T31" fmla="*/ 62 h 87"/>
                <a:gd name="T32" fmla="*/ 0 w 87"/>
                <a:gd name="T33" fmla="*/ 45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" h="87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5"/>
                  </a:lnTo>
                  <a:lnTo>
                    <a:pt x="42" y="0"/>
                  </a:lnTo>
                  <a:lnTo>
                    <a:pt x="59" y="5"/>
                  </a:lnTo>
                  <a:lnTo>
                    <a:pt x="74" y="13"/>
                  </a:lnTo>
                  <a:lnTo>
                    <a:pt x="83" y="28"/>
                  </a:lnTo>
                  <a:lnTo>
                    <a:pt x="87" y="45"/>
                  </a:lnTo>
                  <a:lnTo>
                    <a:pt x="83" y="62"/>
                  </a:lnTo>
                  <a:lnTo>
                    <a:pt x="74" y="75"/>
                  </a:lnTo>
                  <a:lnTo>
                    <a:pt x="59" y="85"/>
                  </a:lnTo>
                  <a:lnTo>
                    <a:pt x="42" y="87"/>
                  </a:lnTo>
                  <a:lnTo>
                    <a:pt x="28" y="85"/>
                  </a:lnTo>
                  <a:lnTo>
                    <a:pt x="13" y="75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637388" name="Freeform 12"/>
            <p:cNvSpPr>
              <a:spLocks/>
            </p:cNvSpPr>
            <p:nvPr/>
          </p:nvSpPr>
          <p:spPr bwMode="auto">
            <a:xfrm>
              <a:off x="2018" y="2479"/>
              <a:ext cx="87" cy="87"/>
            </a:xfrm>
            <a:custGeom>
              <a:avLst/>
              <a:gdLst>
                <a:gd name="T0" fmla="*/ 0 w 87"/>
                <a:gd name="T1" fmla="*/ 42 h 87"/>
                <a:gd name="T2" fmla="*/ 4 w 87"/>
                <a:gd name="T3" fmla="*/ 25 h 87"/>
                <a:gd name="T4" fmla="*/ 13 w 87"/>
                <a:gd name="T5" fmla="*/ 13 h 87"/>
                <a:gd name="T6" fmla="*/ 28 w 87"/>
                <a:gd name="T7" fmla="*/ 2 h 87"/>
                <a:gd name="T8" fmla="*/ 45 w 87"/>
                <a:gd name="T9" fmla="*/ 0 h 87"/>
                <a:gd name="T10" fmla="*/ 62 w 87"/>
                <a:gd name="T11" fmla="*/ 2 h 87"/>
                <a:gd name="T12" fmla="*/ 74 w 87"/>
                <a:gd name="T13" fmla="*/ 13 h 87"/>
                <a:gd name="T14" fmla="*/ 85 w 87"/>
                <a:gd name="T15" fmla="*/ 25 h 87"/>
                <a:gd name="T16" fmla="*/ 87 w 87"/>
                <a:gd name="T17" fmla="*/ 42 h 87"/>
                <a:gd name="T18" fmla="*/ 85 w 87"/>
                <a:gd name="T19" fmla="*/ 59 h 87"/>
                <a:gd name="T20" fmla="*/ 74 w 87"/>
                <a:gd name="T21" fmla="*/ 74 h 87"/>
                <a:gd name="T22" fmla="*/ 62 w 87"/>
                <a:gd name="T23" fmla="*/ 83 h 87"/>
                <a:gd name="T24" fmla="*/ 45 w 87"/>
                <a:gd name="T25" fmla="*/ 87 h 87"/>
                <a:gd name="T26" fmla="*/ 28 w 87"/>
                <a:gd name="T27" fmla="*/ 83 h 87"/>
                <a:gd name="T28" fmla="*/ 13 w 87"/>
                <a:gd name="T29" fmla="*/ 74 h 87"/>
                <a:gd name="T30" fmla="*/ 4 w 87"/>
                <a:gd name="T31" fmla="*/ 59 h 87"/>
                <a:gd name="T32" fmla="*/ 0 w 87"/>
                <a:gd name="T33" fmla="*/ 42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" h="87">
                  <a:moveTo>
                    <a:pt x="0" y="42"/>
                  </a:moveTo>
                  <a:lnTo>
                    <a:pt x="4" y="25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2" y="2"/>
                  </a:lnTo>
                  <a:lnTo>
                    <a:pt x="74" y="13"/>
                  </a:lnTo>
                  <a:lnTo>
                    <a:pt x="85" y="25"/>
                  </a:lnTo>
                  <a:lnTo>
                    <a:pt x="87" y="42"/>
                  </a:lnTo>
                  <a:lnTo>
                    <a:pt x="85" y="59"/>
                  </a:lnTo>
                  <a:lnTo>
                    <a:pt x="74" y="74"/>
                  </a:lnTo>
                  <a:lnTo>
                    <a:pt x="62" y="83"/>
                  </a:lnTo>
                  <a:lnTo>
                    <a:pt x="45" y="87"/>
                  </a:lnTo>
                  <a:lnTo>
                    <a:pt x="28" y="83"/>
                  </a:lnTo>
                  <a:lnTo>
                    <a:pt x="13" y="74"/>
                  </a:lnTo>
                  <a:lnTo>
                    <a:pt x="4" y="59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637389" name="Rectangle 13"/>
            <p:cNvSpPr>
              <a:spLocks noChangeArrowheads="1"/>
            </p:cNvSpPr>
            <p:nvPr/>
          </p:nvSpPr>
          <p:spPr bwMode="auto">
            <a:xfrm>
              <a:off x="1890" y="1437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id-ID" sz="21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id-ID"/>
            </a:p>
          </p:txBody>
        </p:sp>
        <p:sp>
          <p:nvSpPr>
            <p:cNvPr id="1637390" name="Rectangle 14"/>
            <p:cNvSpPr>
              <a:spLocks noChangeArrowheads="1"/>
            </p:cNvSpPr>
            <p:nvPr/>
          </p:nvSpPr>
          <p:spPr bwMode="auto">
            <a:xfrm>
              <a:off x="1089" y="2061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id-ID" sz="21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id-ID"/>
            </a:p>
          </p:txBody>
        </p:sp>
        <p:sp>
          <p:nvSpPr>
            <p:cNvPr id="1637391" name="Rectangle 15"/>
            <p:cNvSpPr>
              <a:spLocks noChangeArrowheads="1"/>
            </p:cNvSpPr>
            <p:nvPr/>
          </p:nvSpPr>
          <p:spPr bwMode="auto">
            <a:xfrm>
              <a:off x="1699" y="2373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id-ID" sz="210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  <a:endParaRPr lang="en-US" altLang="id-ID"/>
            </a:p>
          </p:txBody>
        </p:sp>
        <p:sp>
          <p:nvSpPr>
            <p:cNvPr id="1637392" name="Rectangle 16"/>
            <p:cNvSpPr>
              <a:spLocks noChangeArrowheads="1"/>
            </p:cNvSpPr>
            <p:nvPr/>
          </p:nvSpPr>
          <p:spPr bwMode="auto">
            <a:xfrm>
              <a:off x="1319" y="2928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id-ID" sz="2100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  <a:endParaRPr lang="en-US" altLang="id-ID"/>
            </a:p>
          </p:txBody>
        </p:sp>
        <p:sp>
          <p:nvSpPr>
            <p:cNvPr id="1637393" name="Rectangle 17"/>
            <p:cNvSpPr>
              <a:spLocks noChangeArrowheads="1"/>
            </p:cNvSpPr>
            <p:nvPr/>
          </p:nvSpPr>
          <p:spPr bwMode="auto">
            <a:xfrm>
              <a:off x="517" y="1940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id-ID" sz="2100">
                  <a:solidFill>
                    <a:srgbClr val="000000"/>
                  </a:solidFill>
                  <a:latin typeface="Times New Roman" pitchFamily="18" charset="0"/>
                </a:rPr>
                <a:t>5</a:t>
              </a:r>
              <a:endParaRPr lang="en-US" altLang="id-ID"/>
            </a:p>
          </p:txBody>
        </p:sp>
        <p:sp>
          <p:nvSpPr>
            <p:cNvPr id="1637394" name="Rectangle 18"/>
            <p:cNvSpPr>
              <a:spLocks noChangeArrowheads="1"/>
            </p:cNvSpPr>
            <p:nvPr/>
          </p:nvSpPr>
          <p:spPr bwMode="auto">
            <a:xfrm>
              <a:off x="2188" y="2428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id-ID" sz="2100">
                  <a:solidFill>
                    <a:srgbClr val="000000"/>
                  </a:solidFill>
                  <a:latin typeface="Times New Roman" pitchFamily="18" charset="0"/>
                </a:rPr>
                <a:t>6</a:t>
              </a:r>
              <a:endParaRPr lang="en-US" altLang="id-ID"/>
            </a:p>
          </p:txBody>
        </p:sp>
      </p:grpSp>
      <p:grpSp>
        <p:nvGrpSpPr>
          <p:cNvPr id="1637395" name="Group 19"/>
          <p:cNvGrpSpPr>
            <a:grpSpLocks/>
          </p:cNvGrpSpPr>
          <p:nvPr/>
        </p:nvGrpSpPr>
        <p:grpSpPr bwMode="auto">
          <a:xfrm>
            <a:off x="2509838" y="3208338"/>
            <a:ext cx="1401762" cy="890587"/>
            <a:chOff x="1465" y="2309"/>
            <a:chExt cx="883" cy="561"/>
          </a:xfrm>
        </p:grpSpPr>
        <p:sp>
          <p:nvSpPr>
            <p:cNvPr id="1637396" name="Freeform 20"/>
            <p:cNvSpPr>
              <a:spLocks/>
            </p:cNvSpPr>
            <p:nvPr/>
          </p:nvSpPr>
          <p:spPr bwMode="auto">
            <a:xfrm>
              <a:off x="1465" y="2309"/>
              <a:ext cx="883" cy="369"/>
            </a:xfrm>
            <a:custGeom>
              <a:avLst/>
              <a:gdLst>
                <a:gd name="T0" fmla="*/ 442 w 883"/>
                <a:gd name="T1" fmla="*/ 0 h 369"/>
                <a:gd name="T2" fmla="*/ 502 w 883"/>
                <a:gd name="T3" fmla="*/ 2 h 369"/>
                <a:gd name="T4" fmla="*/ 562 w 883"/>
                <a:gd name="T5" fmla="*/ 7 h 369"/>
                <a:gd name="T6" fmla="*/ 619 w 883"/>
                <a:gd name="T7" fmla="*/ 15 h 369"/>
                <a:gd name="T8" fmla="*/ 672 w 883"/>
                <a:gd name="T9" fmla="*/ 28 h 369"/>
                <a:gd name="T10" fmla="*/ 721 w 883"/>
                <a:gd name="T11" fmla="*/ 43 h 369"/>
                <a:gd name="T12" fmla="*/ 766 w 883"/>
                <a:gd name="T13" fmla="*/ 60 h 369"/>
                <a:gd name="T14" fmla="*/ 804 w 883"/>
                <a:gd name="T15" fmla="*/ 79 h 369"/>
                <a:gd name="T16" fmla="*/ 836 w 883"/>
                <a:gd name="T17" fmla="*/ 100 h 369"/>
                <a:gd name="T18" fmla="*/ 859 w 883"/>
                <a:gd name="T19" fmla="*/ 123 h 369"/>
                <a:gd name="T20" fmla="*/ 876 w 883"/>
                <a:gd name="T21" fmla="*/ 147 h 369"/>
                <a:gd name="T22" fmla="*/ 883 w 883"/>
                <a:gd name="T23" fmla="*/ 172 h 369"/>
                <a:gd name="T24" fmla="*/ 883 w 883"/>
                <a:gd name="T25" fmla="*/ 197 h 369"/>
                <a:gd name="T26" fmla="*/ 876 w 883"/>
                <a:gd name="T27" fmla="*/ 223 h 369"/>
                <a:gd name="T28" fmla="*/ 859 w 883"/>
                <a:gd name="T29" fmla="*/ 246 h 369"/>
                <a:gd name="T30" fmla="*/ 836 w 883"/>
                <a:gd name="T31" fmla="*/ 270 h 369"/>
                <a:gd name="T32" fmla="*/ 804 w 883"/>
                <a:gd name="T33" fmla="*/ 291 h 369"/>
                <a:gd name="T34" fmla="*/ 766 w 883"/>
                <a:gd name="T35" fmla="*/ 310 h 369"/>
                <a:gd name="T36" fmla="*/ 721 w 883"/>
                <a:gd name="T37" fmla="*/ 327 h 369"/>
                <a:gd name="T38" fmla="*/ 672 w 883"/>
                <a:gd name="T39" fmla="*/ 342 h 369"/>
                <a:gd name="T40" fmla="*/ 619 w 883"/>
                <a:gd name="T41" fmla="*/ 354 h 369"/>
                <a:gd name="T42" fmla="*/ 562 w 883"/>
                <a:gd name="T43" fmla="*/ 363 h 369"/>
                <a:gd name="T44" fmla="*/ 502 w 883"/>
                <a:gd name="T45" fmla="*/ 367 h 369"/>
                <a:gd name="T46" fmla="*/ 442 w 883"/>
                <a:gd name="T47" fmla="*/ 369 h 369"/>
                <a:gd name="T48" fmla="*/ 381 w 883"/>
                <a:gd name="T49" fmla="*/ 367 h 369"/>
                <a:gd name="T50" fmla="*/ 323 w 883"/>
                <a:gd name="T51" fmla="*/ 363 h 369"/>
                <a:gd name="T52" fmla="*/ 266 w 883"/>
                <a:gd name="T53" fmla="*/ 354 h 369"/>
                <a:gd name="T54" fmla="*/ 213 w 883"/>
                <a:gd name="T55" fmla="*/ 342 h 369"/>
                <a:gd name="T56" fmla="*/ 162 w 883"/>
                <a:gd name="T57" fmla="*/ 327 h 369"/>
                <a:gd name="T58" fmla="*/ 119 w 883"/>
                <a:gd name="T59" fmla="*/ 310 h 369"/>
                <a:gd name="T60" fmla="*/ 81 w 883"/>
                <a:gd name="T61" fmla="*/ 291 h 369"/>
                <a:gd name="T62" fmla="*/ 49 w 883"/>
                <a:gd name="T63" fmla="*/ 270 h 369"/>
                <a:gd name="T64" fmla="*/ 26 w 883"/>
                <a:gd name="T65" fmla="*/ 246 h 369"/>
                <a:gd name="T66" fmla="*/ 9 w 883"/>
                <a:gd name="T67" fmla="*/ 223 h 369"/>
                <a:gd name="T68" fmla="*/ 0 w 883"/>
                <a:gd name="T69" fmla="*/ 197 h 369"/>
                <a:gd name="T70" fmla="*/ 0 w 883"/>
                <a:gd name="T71" fmla="*/ 172 h 369"/>
                <a:gd name="T72" fmla="*/ 9 w 883"/>
                <a:gd name="T73" fmla="*/ 147 h 369"/>
                <a:gd name="T74" fmla="*/ 26 w 883"/>
                <a:gd name="T75" fmla="*/ 123 h 369"/>
                <a:gd name="T76" fmla="*/ 49 w 883"/>
                <a:gd name="T77" fmla="*/ 100 h 369"/>
                <a:gd name="T78" fmla="*/ 81 w 883"/>
                <a:gd name="T79" fmla="*/ 79 h 369"/>
                <a:gd name="T80" fmla="*/ 119 w 883"/>
                <a:gd name="T81" fmla="*/ 60 h 369"/>
                <a:gd name="T82" fmla="*/ 162 w 883"/>
                <a:gd name="T83" fmla="*/ 43 h 369"/>
                <a:gd name="T84" fmla="*/ 213 w 883"/>
                <a:gd name="T85" fmla="*/ 28 h 369"/>
                <a:gd name="T86" fmla="*/ 266 w 883"/>
                <a:gd name="T87" fmla="*/ 15 h 369"/>
                <a:gd name="T88" fmla="*/ 323 w 883"/>
                <a:gd name="T89" fmla="*/ 7 h 369"/>
                <a:gd name="T90" fmla="*/ 381 w 883"/>
                <a:gd name="T91" fmla="*/ 2 h 369"/>
                <a:gd name="T92" fmla="*/ 442 w 883"/>
                <a:gd name="T93" fmla="*/ 0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83" h="369">
                  <a:moveTo>
                    <a:pt x="442" y="0"/>
                  </a:moveTo>
                  <a:lnTo>
                    <a:pt x="502" y="2"/>
                  </a:lnTo>
                  <a:lnTo>
                    <a:pt x="562" y="7"/>
                  </a:lnTo>
                  <a:lnTo>
                    <a:pt x="619" y="15"/>
                  </a:lnTo>
                  <a:lnTo>
                    <a:pt x="672" y="28"/>
                  </a:lnTo>
                  <a:lnTo>
                    <a:pt x="721" y="43"/>
                  </a:lnTo>
                  <a:lnTo>
                    <a:pt x="766" y="60"/>
                  </a:lnTo>
                  <a:lnTo>
                    <a:pt x="804" y="79"/>
                  </a:lnTo>
                  <a:lnTo>
                    <a:pt x="836" y="100"/>
                  </a:lnTo>
                  <a:lnTo>
                    <a:pt x="859" y="123"/>
                  </a:lnTo>
                  <a:lnTo>
                    <a:pt x="876" y="147"/>
                  </a:lnTo>
                  <a:lnTo>
                    <a:pt x="883" y="172"/>
                  </a:lnTo>
                  <a:lnTo>
                    <a:pt x="883" y="197"/>
                  </a:lnTo>
                  <a:lnTo>
                    <a:pt x="876" y="223"/>
                  </a:lnTo>
                  <a:lnTo>
                    <a:pt x="859" y="246"/>
                  </a:lnTo>
                  <a:lnTo>
                    <a:pt x="836" y="270"/>
                  </a:lnTo>
                  <a:lnTo>
                    <a:pt x="804" y="291"/>
                  </a:lnTo>
                  <a:lnTo>
                    <a:pt x="766" y="310"/>
                  </a:lnTo>
                  <a:lnTo>
                    <a:pt x="721" y="327"/>
                  </a:lnTo>
                  <a:lnTo>
                    <a:pt x="672" y="342"/>
                  </a:lnTo>
                  <a:lnTo>
                    <a:pt x="619" y="354"/>
                  </a:lnTo>
                  <a:lnTo>
                    <a:pt x="562" y="363"/>
                  </a:lnTo>
                  <a:lnTo>
                    <a:pt x="502" y="367"/>
                  </a:lnTo>
                  <a:lnTo>
                    <a:pt x="442" y="369"/>
                  </a:lnTo>
                  <a:lnTo>
                    <a:pt x="381" y="367"/>
                  </a:lnTo>
                  <a:lnTo>
                    <a:pt x="323" y="363"/>
                  </a:lnTo>
                  <a:lnTo>
                    <a:pt x="266" y="354"/>
                  </a:lnTo>
                  <a:lnTo>
                    <a:pt x="213" y="342"/>
                  </a:lnTo>
                  <a:lnTo>
                    <a:pt x="162" y="327"/>
                  </a:lnTo>
                  <a:lnTo>
                    <a:pt x="119" y="310"/>
                  </a:lnTo>
                  <a:lnTo>
                    <a:pt x="81" y="291"/>
                  </a:lnTo>
                  <a:lnTo>
                    <a:pt x="49" y="270"/>
                  </a:lnTo>
                  <a:lnTo>
                    <a:pt x="26" y="246"/>
                  </a:lnTo>
                  <a:lnTo>
                    <a:pt x="9" y="223"/>
                  </a:lnTo>
                  <a:lnTo>
                    <a:pt x="0" y="197"/>
                  </a:lnTo>
                  <a:lnTo>
                    <a:pt x="0" y="172"/>
                  </a:lnTo>
                  <a:lnTo>
                    <a:pt x="9" y="147"/>
                  </a:lnTo>
                  <a:lnTo>
                    <a:pt x="26" y="123"/>
                  </a:lnTo>
                  <a:lnTo>
                    <a:pt x="49" y="100"/>
                  </a:lnTo>
                  <a:lnTo>
                    <a:pt x="81" y="79"/>
                  </a:lnTo>
                  <a:lnTo>
                    <a:pt x="119" y="60"/>
                  </a:lnTo>
                  <a:lnTo>
                    <a:pt x="162" y="43"/>
                  </a:lnTo>
                  <a:lnTo>
                    <a:pt x="213" y="28"/>
                  </a:lnTo>
                  <a:lnTo>
                    <a:pt x="266" y="15"/>
                  </a:lnTo>
                  <a:lnTo>
                    <a:pt x="323" y="7"/>
                  </a:lnTo>
                  <a:lnTo>
                    <a:pt x="381" y="2"/>
                  </a:lnTo>
                  <a:lnTo>
                    <a:pt x="442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637397" name="Rectangle 21"/>
            <p:cNvSpPr>
              <a:spLocks noChangeArrowheads="1"/>
            </p:cNvSpPr>
            <p:nvPr/>
          </p:nvSpPr>
          <p:spPr bwMode="auto">
            <a:xfrm>
              <a:off x="1831" y="2668"/>
              <a:ext cx="93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id-ID" sz="2100">
                  <a:solidFill>
                    <a:srgbClr val="FF0000"/>
                  </a:solidFill>
                </a:rPr>
                <a:t>1</a:t>
              </a:r>
              <a:endParaRPr lang="en-US" altLang="id-ID"/>
            </a:p>
          </p:txBody>
        </p:sp>
      </p:grpSp>
      <p:grpSp>
        <p:nvGrpSpPr>
          <p:cNvPr id="1637398" name="Group 22"/>
          <p:cNvGrpSpPr>
            <a:grpSpLocks/>
          </p:cNvGrpSpPr>
          <p:nvPr/>
        </p:nvGrpSpPr>
        <p:grpSpPr bwMode="auto">
          <a:xfrm>
            <a:off x="704850" y="2249488"/>
            <a:ext cx="1579563" cy="889000"/>
            <a:chOff x="328" y="1705"/>
            <a:chExt cx="995" cy="560"/>
          </a:xfrm>
        </p:grpSpPr>
        <p:sp>
          <p:nvSpPr>
            <p:cNvPr id="1637399" name="Freeform 23"/>
            <p:cNvSpPr>
              <a:spLocks/>
            </p:cNvSpPr>
            <p:nvPr/>
          </p:nvSpPr>
          <p:spPr bwMode="auto">
            <a:xfrm>
              <a:off x="328" y="1881"/>
              <a:ext cx="995" cy="384"/>
            </a:xfrm>
            <a:custGeom>
              <a:avLst/>
              <a:gdLst>
                <a:gd name="T0" fmla="*/ 514 w 995"/>
                <a:gd name="T1" fmla="*/ 4 h 384"/>
                <a:gd name="T2" fmla="*/ 576 w 995"/>
                <a:gd name="T3" fmla="*/ 10 h 384"/>
                <a:gd name="T4" fmla="*/ 638 w 995"/>
                <a:gd name="T5" fmla="*/ 21 h 384"/>
                <a:gd name="T6" fmla="*/ 695 w 995"/>
                <a:gd name="T7" fmla="*/ 34 h 384"/>
                <a:gd name="T8" fmla="*/ 752 w 995"/>
                <a:gd name="T9" fmla="*/ 49 h 384"/>
                <a:gd name="T10" fmla="*/ 803 w 995"/>
                <a:gd name="T11" fmla="*/ 66 h 384"/>
                <a:gd name="T12" fmla="*/ 850 w 995"/>
                <a:gd name="T13" fmla="*/ 85 h 384"/>
                <a:gd name="T14" fmla="*/ 891 w 995"/>
                <a:gd name="T15" fmla="*/ 106 h 384"/>
                <a:gd name="T16" fmla="*/ 927 w 995"/>
                <a:gd name="T17" fmla="*/ 127 h 384"/>
                <a:gd name="T18" fmla="*/ 954 w 995"/>
                <a:gd name="T19" fmla="*/ 150 h 384"/>
                <a:gd name="T20" fmla="*/ 976 w 995"/>
                <a:gd name="T21" fmla="*/ 176 h 384"/>
                <a:gd name="T22" fmla="*/ 988 w 995"/>
                <a:gd name="T23" fmla="*/ 199 h 384"/>
                <a:gd name="T24" fmla="*/ 995 w 995"/>
                <a:gd name="T25" fmla="*/ 222 h 384"/>
                <a:gd name="T26" fmla="*/ 993 w 995"/>
                <a:gd name="T27" fmla="*/ 248 h 384"/>
                <a:gd name="T28" fmla="*/ 982 w 995"/>
                <a:gd name="T29" fmla="*/ 269 h 384"/>
                <a:gd name="T30" fmla="*/ 965 w 995"/>
                <a:gd name="T31" fmla="*/ 290 h 384"/>
                <a:gd name="T32" fmla="*/ 940 w 995"/>
                <a:gd name="T33" fmla="*/ 312 h 384"/>
                <a:gd name="T34" fmla="*/ 908 w 995"/>
                <a:gd name="T35" fmla="*/ 329 h 384"/>
                <a:gd name="T36" fmla="*/ 869 w 995"/>
                <a:gd name="T37" fmla="*/ 345 h 384"/>
                <a:gd name="T38" fmla="*/ 827 w 995"/>
                <a:gd name="T39" fmla="*/ 358 h 384"/>
                <a:gd name="T40" fmla="*/ 776 w 995"/>
                <a:gd name="T41" fmla="*/ 369 h 384"/>
                <a:gd name="T42" fmla="*/ 723 w 995"/>
                <a:gd name="T43" fmla="*/ 377 h 384"/>
                <a:gd name="T44" fmla="*/ 665 w 995"/>
                <a:gd name="T45" fmla="*/ 382 h 384"/>
                <a:gd name="T46" fmla="*/ 606 w 995"/>
                <a:gd name="T47" fmla="*/ 384 h 384"/>
                <a:gd name="T48" fmla="*/ 544 w 995"/>
                <a:gd name="T49" fmla="*/ 384 h 384"/>
                <a:gd name="T50" fmla="*/ 480 w 995"/>
                <a:gd name="T51" fmla="*/ 379 h 384"/>
                <a:gd name="T52" fmla="*/ 419 w 995"/>
                <a:gd name="T53" fmla="*/ 373 h 384"/>
                <a:gd name="T54" fmla="*/ 357 w 995"/>
                <a:gd name="T55" fmla="*/ 362 h 384"/>
                <a:gd name="T56" fmla="*/ 300 w 995"/>
                <a:gd name="T57" fmla="*/ 350 h 384"/>
                <a:gd name="T58" fmla="*/ 242 w 995"/>
                <a:gd name="T59" fmla="*/ 335 h 384"/>
                <a:gd name="T60" fmla="*/ 191 w 995"/>
                <a:gd name="T61" fmla="*/ 318 h 384"/>
                <a:gd name="T62" fmla="*/ 144 w 995"/>
                <a:gd name="T63" fmla="*/ 299 h 384"/>
                <a:gd name="T64" fmla="*/ 104 w 995"/>
                <a:gd name="T65" fmla="*/ 278 h 384"/>
                <a:gd name="T66" fmla="*/ 68 w 995"/>
                <a:gd name="T67" fmla="*/ 256 h 384"/>
                <a:gd name="T68" fmla="*/ 40 w 995"/>
                <a:gd name="T69" fmla="*/ 233 h 384"/>
                <a:gd name="T70" fmla="*/ 19 w 995"/>
                <a:gd name="T71" fmla="*/ 208 h 384"/>
                <a:gd name="T72" fmla="*/ 6 w 995"/>
                <a:gd name="T73" fmla="*/ 184 h 384"/>
                <a:gd name="T74" fmla="*/ 0 w 995"/>
                <a:gd name="T75" fmla="*/ 161 h 384"/>
                <a:gd name="T76" fmla="*/ 2 w 995"/>
                <a:gd name="T77" fmla="*/ 138 h 384"/>
                <a:gd name="T78" fmla="*/ 13 w 995"/>
                <a:gd name="T79" fmla="*/ 114 h 384"/>
                <a:gd name="T80" fmla="*/ 30 w 995"/>
                <a:gd name="T81" fmla="*/ 93 h 384"/>
                <a:gd name="T82" fmla="*/ 55 w 995"/>
                <a:gd name="T83" fmla="*/ 72 h 384"/>
                <a:gd name="T84" fmla="*/ 87 w 995"/>
                <a:gd name="T85" fmla="*/ 55 h 384"/>
                <a:gd name="T86" fmla="*/ 125 w 995"/>
                <a:gd name="T87" fmla="*/ 38 h 384"/>
                <a:gd name="T88" fmla="*/ 168 w 995"/>
                <a:gd name="T89" fmla="*/ 25 h 384"/>
                <a:gd name="T90" fmla="*/ 219 w 995"/>
                <a:gd name="T91" fmla="*/ 15 h 384"/>
                <a:gd name="T92" fmla="*/ 272 w 995"/>
                <a:gd name="T93" fmla="*/ 6 h 384"/>
                <a:gd name="T94" fmla="*/ 329 w 995"/>
                <a:gd name="T95" fmla="*/ 2 h 384"/>
                <a:gd name="T96" fmla="*/ 389 w 995"/>
                <a:gd name="T97" fmla="*/ 0 h 384"/>
                <a:gd name="T98" fmla="*/ 450 w 995"/>
                <a:gd name="T99" fmla="*/ 0 h 384"/>
                <a:gd name="T100" fmla="*/ 514 w 995"/>
                <a:gd name="T101" fmla="*/ 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995" h="384">
                  <a:moveTo>
                    <a:pt x="514" y="4"/>
                  </a:moveTo>
                  <a:lnTo>
                    <a:pt x="576" y="10"/>
                  </a:lnTo>
                  <a:lnTo>
                    <a:pt x="638" y="21"/>
                  </a:lnTo>
                  <a:lnTo>
                    <a:pt x="695" y="34"/>
                  </a:lnTo>
                  <a:lnTo>
                    <a:pt x="752" y="49"/>
                  </a:lnTo>
                  <a:lnTo>
                    <a:pt x="803" y="66"/>
                  </a:lnTo>
                  <a:lnTo>
                    <a:pt x="850" y="85"/>
                  </a:lnTo>
                  <a:lnTo>
                    <a:pt x="891" y="106"/>
                  </a:lnTo>
                  <a:lnTo>
                    <a:pt x="927" y="127"/>
                  </a:lnTo>
                  <a:lnTo>
                    <a:pt x="954" y="150"/>
                  </a:lnTo>
                  <a:lnTo>
                    <a:pt x="976" y="176"/>
                  </a:lnTo>
                  <a:lnTo>
                    <a:pt x="988" y="199"/>
                  </a:lnTo>
                  <a:lnTo>
                    <a:pt x="995" y="222"/>
                  </a:lnTo>
                  <a:lnTo>
                    <a:pt x="993" y="248"/>
                  </a:lnTo>
                  <a:lnTo>
                    <a:pt x="982" y="269"/>
                  </a:lnTo>
                  <a:lnTo>
                    <a:pt x="965" y="290"/>
                  </a:lnTo>
                  <a:lnTo>
                    <a:pt x="940" y="312"/>
                  </a:lnTo>
                  <a:lnTo>
                    <a:pt x="908" y="329"/>
                  </a:lnTo>
                  <a:lnTo>
                    <a:pt x="869" y="345"/>
                  </a:lnTo>
                  <a:lnTo>
                    <a:pt x="827" y="358"/>
                  </a:lnTo>
                  <a:lnTo>
                    <a:pt x="776" y="369"/>
                  </a:lnTo>
                  <a:lnTo>
                    <a:pt x="723" y="377"/>
                  </a:lnTo>
                  <a:lnTo>
                    <a:pt x="665" y="382"/>
                  </a:lnTo>
                  <a:lnTo>
                    <a:pt x="606" y="384"/>
                  </a:lnTo>
                  <a:lnTo>
                    <a:pt x="544" y="384"/>
                  </a:lnTo>
                  <a:lnTo>
                    <a:pt x="480" y="379"/>
                  </a:lnTo>
                  <a:lnTo>
                    <a:pt x="419" y="373"/>
                  </a:lnTo>
                  <a:lnTo>
                    <a:pt x="357" y="362"/>
                  </a:lnTo>
                  <a:lnTo>
                    <a:pt x="300" y="350"/>
                  </a:lnTo>
                  <a:lnTo>
                    <a:pt x="242" y="335"/>
                  </a:lnTo>
                  <a:lnTo>
                    <a:pt x="191" y="318"/>
                  </a:lnTo>
                  <a:lnTo>
                    <a:pt x="144" y="299"/>
                  </a:lnTo>
                  <a:lnTo>
                    <a:pt x="104" y="278"/>
                  </a:lnTo>
                  <a:lnTo>
                    <a:pt x="68" y="256"/>
                  </a:lnTo>
                  <a:lnTo>
                    <a:pt x="40" y="233"/>
                  </a:lnTo>
                  <a:lnTo>
                    <a:pt x="19" y="208"/>
                  </a:lnTo>
                  <a:lnTo>
                    <a:pt x="6" y="184"/>
                  </a:lnTo>
                  <a:lnTo>
                    <a:pt x="0" y="161"/>
                  </a:lnTo>
                  <a:lnTo>
                    <a:pt x="2" y="138"/>
                  </a:lnTo>
                  <a:lnTo>
                    <a:pt x="13" y="114"/>
                  </a:lnTo>
                  <a:lnTo>
                    <a:pt x="30" y="93"/>
                  </a:lnTo>
                  <a:lnTo>
                    <a:pt x="55" y="72"/>
                  </a:lnTo>
                  <a:lnTo>
                    <a:pt x="87" y="55"/>
                  </a:lnTo>
                  <a:lnTo>
                    <a:pt x="125" y="38"/>
                  </a:lnTo>
                  <a:lnTo>
                    <a:pt x="168" y="25"/>
                  </a:lnTo>
                  <a:lnTo>
                    <a:pt x="219" y="15"/>
                  </a:lnTo>
                  <a:lnTo>
                    <a:pt x="272" y="6"/>
                  </a:lnTo>
                  <a:lnTo>
                    <a:pt x="329" y="2"/>
                  </a:lnTo>
                  <a:lnTo>
                    <a:pt x="389" y="0"/>
                  </a:lnTo>
                  <a:lnTo>
                    <a:pt x="450" y="0"/>
                  </a:lnTo>
                  <a:lnTo>
                    <a:pt x="514" y="4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637400" name="Rectangle 24"/>
            <p:cNvSpPr>
              <a:spLocks noChangeArrowheads="1"/>
            </p:cNvSpPr>
            <p:nvPr/>
          </p:nvSpPr>
          <p:spPr bwMode="auto">
            <a:xfrm>
              <a:off x="853" y="1705"/>
              <a:ext cx="93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id-ID" sz="2100">
                  <a:solidFill>
                    <a:srgbClr val="FF0000"/>
                  </a:solidFill>
                </a:rPr>
                <a:t>2</a:t>
              </a:r>
              <a:endParaRPr lang="en-US" altLang="id-ID"/>
            </a:p>
          </p:txBody>
        </p:sp>
      </p:grpSp>
      <p:grpSp>
        <p:nvGrpSpPr>
          <p:cNvPr id="1637401" name="Group 25"/>
          <p:cNvGrpSpPr>
            <a:grpSpLocks/>
          </p:cNvGrpSpPr>
          <p:nvPr/>
        </p:nvGrpSpPr>
        <p:grpSpPr bwMode="auto">
          <a:xfrm>
            <a:off x="360363" y="1582738"/>
            <a:ext cx="3935412" cy="3487737"/>
            <a:chOff x="111" y="1285"/>
            <a:chExt cx="2479" cy="2197"/>
          </a:xfrm>
        </p:grpSpPr>
        <p:sp>
          <p:nvSpPr>
            <p:cNvPr id="1637402" name="Rectangle 26"/>
            <p:cNvSpPr>
              <a:spLocks noChangeArrowheads="1"/>
            </p:cNvSpPr>
            <p:nvPr/>
          </p:nvSpPr>
          <p:spPr bwMode="auto">
            <a:xfrm>
              <a:off x="2484" y="1705"/>
              <a:ext cx="93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id-ID" sz="2100">
                  <a:solidFill>
                    <a:srgbClr val="FF0000"/>
                  </a:solidFill>
                </a:rPr>
                <a:t>5</a:t>
              </a:r>
              <a:endParaRPr lang="en-US" altLang="id-ID"/>
            </a:p>
          </p:txBody>
        </p:sp>
        <p:sp>
          <p:nvSpPr>
            <p:cNvPr id="1637403" name="Freeform 27"/>
            <p:cNvSpPr>
              <a:spLocks/>
            </p:cNvSpPr>
            <p:nvPr/>
          </p:nvSpPr>
          <p:spPr bwMode="auto">
            <a:xfrm>
              <a:off x="111" y="1285"/>
              <a:ext cx="2479" cy="2197"/>
            </a:xfrm>
            <a:custGeom>
              <a:avLst/>
              <a:gdLst>
                <a:gd name="T0" fmla="*/ 1339 w 2479"/>
                <a:gd name="T1" fmla="*/ 2 h 2197"/>
                <a:gd name="T2" fmla="*/ 1541 w 2479"/>
                <a:gd name="T3" fmla="*/ 32 h 2197"/>
                <a:gd name="T4" fmla="*/ 1735 w 2479"/>
                <a:gd name="T5" fmla="*/ 91 h 2197"/>
                <a:gd name="T6" fmla="*/ 1916 w 2479"/>
                <a:gd name="T7" fmla="*/ 178 h 2197"/>
                <a:gd name="T8" fmla="*/ 2077 w 2479"/>
                <a:gd name="T9" fmla="*/ 288 h 2197"/>
                <a:gd name="T10" fmla="*/ 2215 w 2479"/>
                <a:gd name="T11" fmla="*/ 422 h 2197"/>
                <a:gd name="T12" fmla="*/ 2328 w 2479"/>
                <a:gd name="T13" fmla="*/ 572 h 2197"/>
                <a:gd name="T14" fmla="*/ 2411 w 2479"/>
                <a:gd name="T15" fmla="*/ 740 h 2197"/>
                <a:gd name="T16" fmla="*/ 2462 w 2479"/>
                <a:gd name="T17" fmla="*/ 916 h 2197"/>
                <a:gd name="T18" fmla="*/ 2479 w 2479"/>
                <a:gd name="T19" fmla="*/ 1096 h 2197"/>
                <a:gd name="T20" fmla="*/ 2462 w 2479"/>
                <a:gd name="T21" fmla="*/ 1277 h 2197"/>
                <a:gd name="T22" fmla="*/ 2411 w 2479"/>
                <a:gd name="T23" fmla="*/ 1453 h 2197"/>
                <a:gd name="T24" fmla="*/ 2330 w 2479"/>
                <a:gd name="T25" fmla="*/ 1620 h 2197"/>
                <a:gd name="T26" fmla="*/ 2217 w 2479"/>
                <a:gd name="T27" fmla="*/ 1771 h 2197"/>
                <a:gd name="T28" fmla="*/ 2079 w 2479"/>
                <a:gd name="T29" fmla="*/ 1904 h 2197"/>
                <a:gd name="T30" fmla="*/ 1918 w 2479"/>
                <a:gd name="T31" fmla="*/ 2017 h 2197"/>
                <a:gd name="T32" fmla="*/ 1739 w 2479"/>
                <a:gd name="T33" fmla="*/ 2104 h 2197"/>
                <a:gd name="T34" fmla="*/ 1546 w 2479"/>
                <a:gd name="T35" fmla="*/ 2163 h 2197"/>
                <a:gd name="T36" fmla="*/ 1344 w 2479"/>
                <a:gd name="T37" fmla="*/ 2193 h 2197"/>
                <a:gd name="T38" fmla="*/ 1139 w 2479"/>
                <a:gd name="T39" fmla="*/ 2193 h 2197"/>
                <a:gd name="T40" fmla="*/ 938 w 2479"/>
                <a:gd name="T41" fmla="*/ 2163 h 2197"/>
                <a:gd name="T42" fmla="*/ 744 w 2479"/>
                <a:gd name="T43" fmla="*/ 2106 h 2197"/>
                <a:gd name="T44" fmla="*/ 563 w 2479"/>
                <a:gd name="T45" fmla="*/ 2019 h 2197"/>
                <a:gd name="T46" fmla="*/ 402 w 2479"/>
                <a:gd name="T47" fmla="*/ 1909 h 2197"/>
                <a:gd name="T48" fmla="*/ 264 w 2479"/>
                <a:gd name="T49" fmla="*/ 1775 h 2197"/>
                <a:gd name="T50" fmla="*/ 151 w 2479"/>
                <a:gd name="T51" fmla="*/ 1622 h 2197"/>
                <a:gd name="T52" fmla="*/ 68 w 2479"/>
                <a:gd name="T53" fmla="*/ 1457 h 2197"/>
                <a:gd name="T54" fmla="*/ 17 w 2479"/>
                <a:gd name="T55" fmla="*/ 1281 h 2197"/>
                <a:gd name="T56" fmla="*/ 0 w 2479"/>
                <a:gd name="T57" fmla="*/ 1101 h 2197"/>
                <a:gd name="T58" fmla="*/ 17 w 2479"/>
                <a:gd name="T59" fmla="*/ 920 h 2197"/>
                <a:gd name="T60" fmla="*/ 68 w 2479"/>
                <a:gd name="T61" fmla="*/ 744 h 2197"/>
                <a:gd name="T62" fmla="*/ 149 w 2479"/>
                <a:gd name="T63" fmla="*/ 577 h 2197"/>
                <a:gd name="T64" fmla="*/ 261 w 2479"/>
                <a:gd name="T65" fmla="*/ 424 h 2197"/>
                <a:gd name="T66" fmla="*/ 400 w 2479"/>
                <a:gd name="T67" fmla="*/ 290 h 2197"/>
                <a:gd name="T68" fmla="*/ 559 w 2479"/>
                <a:gd name="T69" fmla="*/ 180 h 2197"/>
                <a:gd name="T70" fmla="*/ 740 w 2479"/>
                <a:gd name="T71" fmla="*/ 93 h 2197"/>
                <a:gd name="T72" fmla="*/ 933 w 2479"/>
                <a:gd name="T73" fmla="*/ 34 h 2197"/>
                <a:gd name="T74" fmla="*/ 1135 w 2479"/>
                <a:gd name="T75" fmla="*/ 4 h 2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479" h="2197">
                  <a:moveTo>
                    <a:pt x="1237" y="0"/>
                  </a:moveTo>
                  <a:lnTo>
                    <a:pt x="1339" y="2"/>
                  </a:lnTo>
                  <a:lnTo>
                    <a:pt x="1441" y="15"/>
                  </a:lnTo>
                  <a:lnTo>
                    <a:pt x="1541" y="32"/>
                  </a:lnTo>
                  <a:lnTo>
                    <a:pt x="1639" y="59"/>
                  </a:lnTo>
                  <a:lnTo>
                    <a:pt x="1735" y="91"/>
                  </a:lnTo>
                  <a:lnTo>
                    <a:pt x="1826" y="131"/>
                  </a:lnTo>
                  <a:lnTo>
                    <a:pt x="1916" y="178"/>
                  </a:lnTo>
                  <a:lnTo>
                    <a:pt x="1998" y="229"/>
                  </a:lnTo>
                  <a:lnTo>
                    <a:pt x="2077" y="288"/>
                  </a:lnTo>
                  <a:lnTo>
                    <a:pt x="2149" y="352"/>
                  </a:lnTo>
                  <a:lnTo>
                    <a:pt x="2215" y="422"/>
                  </a:lnTo>
                  <a:lnTo>
                    <a:pt x="2275" y="496"/>
                  </a:lnTo>
                  <a:lnTo>
                    <a:pt x="2328" y="572"/>
                  </a:lnTo>
                  <a:lnTo>
                    <a:pt x="2373" y="655"/>
                  </a:lnTo>
                  <a:lnTo>
                    <a:pt x="2411" y="740"/>
                  </a:lnTo>
                  <a:lnTo>
                    <a:pt x="2441" y="827"/>
                  </a:lnTo>
                  <a:lnTo>
                    <a:pt x="2462" y="916"/>
                  </a:lnTo>
                  <a:lnTo>
                    <a:pt x="2475" y="1005"/>
                  </a:lnTo>
                  <a:lnTo>
                    <a:pt x="2479" y="1096"/>
                  </a:lnTo>
                  <a:lnTo>
                    <a:pt x="2475" y="1188"/>
                  </a:lnTo>
                  <a:lnTo>
                    <a:pt x="2462" y="1277"/>
                  </a:lnTo>
                  <a:lnTo>
                    <a:pt x="2441" y="1366"/>
                  </a:lnTo>
                  <a:lnTo>
                    <a:pt x="2411" y="1453"/>
                  </a:lnTo>
                  <a:lnTo>
                    <a:pt x="2375" y="1537"/>
                  </a:lnTo>
                  <a:lnTo>
                    <a:pt x="2330" y="1620"/>
                  </a:lnTo>
                  <a:lnTo>
                    <a:pt x="2277" y="1697"/>
                  </a:lnTo>
                  <a:lnTo>
                    <a:pt x="2217" y="1771"/>
                  </a:lnTo>
                  <a:lnTo>
                    <a:pt x="2152" y="1841"/>
                  </a:lnTo>
                  <a:lnTo>
                    <a:pt x="2079" y="1904"/>
                  </a:lnTo>
                  <a:lnTo>
                    <a:pt x="2003" y="1964"/>
                  </a:lnTo>
                  <a:lnTo>
                    <a:pt x="1918" y="2017"/>
                  </a:lnTo>
                  <a:lnTo>
                    <a:pt x="1830" y="2063"/>
                  </a:lnTo>
                  <a:lnTo>
                    <a:pt x="1739" y="2104"/>
                  </a:lnTo>
                  <a:lnTo>
                    <a:pt x="1643" y="2136"/>
                  </a:lnTo>
                  <a:lnTo>
                    <a:pt x="1546" y="2163"/>
                  </a:lnTo>
                  <a:lnTo>
                    <a:pt x="1446" y="2182"/>
                  </a:lnTo>
                  <a:lnTo>
                    <a:pt x="1344" y="2193"/>
                  </a:lnTo>
                  <a:lnTo>
                    <a:pt x="1242" y="2197"/>
                  </a:lnTo>
                  <a:lnTo>
                    <a:pt x="1139" y="2193"/>
                  </a:lnTo>
                  <a:lnTo>
                    <a:pt x="1037" y="2182"/>
                  </a:lnTo>
                  <a:lnTo>
                    <a:pt x="938" y="2163"/>
                  </a:lnTo>
                  <a:lnTo>
                    <a:pt x="840" y="2138"/>
                  </a:lnTo>
                  <a:lnTo>
                    <a:pt x="744" y="2106"/>
                  </a:lnTo>
                  <a:lnTo>
                    <a:pt x="650" y="2066"/>
                  </a:lnTo>
                  <a:lnTo>
                    <a:pt x="563" y="2019"/>
                  </a:lnTo>
                  <a:lnTo>
                    <a:pt x="480" y="1966"/>
                  </a:lnTo>
                  <a:lnTo>
                    <a:pt x="402" y="1909"/>
                  </a:lnTo>
                  <a:lnTo>
                    <a:pt x="329" y="1843"/>
                  </a:lnTo>
                  <a:lnTo>
                    <a:pt x="264" y="1775"/>
                  </a:lnTo>
                  <a:lnTo>
                    <a:pt x="204" y="1701"/>
                  </a:lnTo>
                  <a:lnTo>
                    <a:pt x="151" y="1622"/>
                  </a:lnTo>
                  <a:lnTo>
                    <a:pt x="106" y="1542"/>
                  </a:lnTo>
                  <a:lnTo>
                    <a:pt x="68" y="1457"/>
                  </a:lnTo>
                  <a:lnTo>
                    <a:pt x="38" y="1370"/>
                  </a:lnTo>
                  <a:lnTo>
                    <a:pt x="17" y="1281"/>
                  </a:lnTo>
                  <a:lnTo>
                    <a:pt x="4" y="1192"/>
                  </a:lnTo>
                  <a:lnTo>
                    <a:pt x="0" y="1101"/>
                  </a:lnTo>
                  <a:lnTo>
                    <a:pt x="4" y="1009"/>
                  </a:lnTo>
                  <a:lnTo>
                    <a:pt x="17" y="920"/>
                  </a:lnTo>
                  <a:lnTo>
                    <a:pt x="38" y="831"/>
                  </a:lnTo>
                  <a:lnTo>
                    <a:pt x="68" y="744"/>
                  </a:lnTo>
                  <a:lnTo>
                    <a:pt x="104" y="659"/>
                  </a:lnTo>
                  <a:lnTo>
                    <a:pt x="149" y="577"/>
                  </a:lnTo>
                  <a:lnTo>
                    <a:pt x="202" y="498"/>
                  </a:lnTo>
                  <a:lnTo>
                    <a:pt x="261" y="424"/>
                  </a:lnTo>
                  <a:lnTo>
                    <a:pt x="327" y="356"/>
                  </a:lnTo>
                  <a:lnTo>
                    <a:pt x="400" y="290"/>
                  </a:lnTo>
                  <a:lnTo>
                    <a:pt x="476" y="233"/>
                  </a:lnTo>
                  <a:lnTo>
                    <a:pt x="559" y="180"/>
                  </a:lnTo>
                  <a:lnTo>
                    <a:pt x="648" y="133"/>
                  </a:lnTo>
                  <a:lnTo>
                    <a:pt x="740" y="93"/>
                  </a:lnTo>
                  <a:lnTo>
                    <a:pt x="835" y="59"/>
                  </a:lnTo>
                  <a:lnTo>
                    <a:pt x="933" y="34"/>
                  </a:lnTo>
                  <a:lnTo>
                    <a:pt x="1033" y="15"/>
                  </a:lnTo>
                  <a:lnTo>
                    <a:pt x="1135" y="4"/>
                  </a:lnTo>
                  <a:lnTo>
                    <a:pt x="1237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</p:grpSp>
      <p:grpSp>
        <p:nvGrpSpPr>
          <p:cNvPr id="1637404" name="Group 28"/>
          <p:cNvGrpSpPr>
            <a:grpSpLocks/>
          </p:cNvGrpSpPr>
          <p:nvPr/>
        </p:nvGrpSpPr>
        <p:grpSpPr bwMode="auto">
          <a:xfrm>
            <a:off x="1882775" y="2982913"/>
            <a:ext cx="2160588" cy="1652587"/>
            <a:chOff x="1070" y="2167"/>
            <a:chExt cx="1361" cy="1041"/>
          </a:xfrm>
        </p:grpSpPr>
        <p:sp>
          <p:nvSpPr>
            <p:cNvPr id="1637405" name="Rectangle 29"/>
            <p:cNvSpPr>
              <a:spLocks noChangeArrowheads="1"/>
            </p:cNvSpPr>
            <p:nvPr/>
          </p:nvSpPr>
          <p:spPr bwMode="auto">
            <a:xfrm>
              <a:off x="1070" y="2560"/>
              <a:ext cx="93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id-ID" sz="2100">
                  <a:solidFill>
                    <a:srgbClr val="FF0000"/>
                  </a:solidFill>
                </a:rPr>
                <a:t>3</a:t>
              </a:r>
              <a:endParaRPr lang="en-US" altLang="id-ID"/>
            </a:p>
          </p:txBody>
        </p:sp>
        <p:sp>
          <p:nvSpPr>
            <p:cNvPr id="1637406" name="Freeform 30"/>
            <p:cNvSpPr>
              <a:spLocks/>
            </p:cNvSpPr>
            <p:nvPr/>
          </p:nvSpPr>
          <p:spPr bwMode="auto">
            <a:xfrm>
              <a:off x="1114" y="2167"/>
              <a:ext cx="1317" cy="1041"/>
            </a:xfrm>
            <a:custGeom>
              <a:avLst/>
              <a:gdLst>
                <a:gd name="T0" fmla="*/ 441 w 1317"/>
                <a:gd name="T1" fmla="*/ 174 h 1041"/>
                <a:gd name="T2" fmla="*/ 506 w 1317"/>
                <a:gd name="T3" fmla="*/ 134 h 1041"/>
                <a:gd name="T4" fmla="*/ 574 w 1317"/>
                <a:gd name="T5" fmla="*/ 100 h 1041"/>
                <a:gd name="T6" fmla="*/ 643 w 1317"/>
                <a:gd name="T7" fmla="*/ 70 h 1041"/>
                <a:gd name="T8" fmla="*/ 711 w 1317"/>
                <a:gd name="T9" fmla="*/ 47 h 1041"/>
                <a:gd name="T10" fmla="*/ 781 w 1317"/>
                <a:gd name="T11" fmla="*/ 26 h 1041"/>
                <a:gd name="T12" fmla="*/ 847 w 1317"/>
                <a:gd name="T13" fmla="*/ 13 h 1041"/>
                <a:gd name="T14" fmla="*/ 910 w 1317"/>
                <a:gd name="T15" fmla="*/ 4 h 1041"/>
                <a:gd name="T16" fmla="*/ 974 w 1317"/>
                <a:gd name="T17" fmla="*/ 0 h 1041"/>
                <a:gd name="T18" fmla="*/ 1032 w 1317"/>
                <a:gd name="T19" fmla="*/ 4 h 1041"/>
                <a:gd name="T20" fmla="*/ 1087 w 1317"/>
                <a:gd name="T21" fmla="*/ 13 h 1041"/>
                <a:gd name="T22" fmla="*/ 1136 w 1317"/>
                <a:gd name="T23" fmla="*/ 26 h 1041"/>
                <a:gd name="T24" fmla="*/ 1180 w 1317"/>
                <a:gd name="T25" fmla="*/ 45 h 1041"/>
                <a:gd name="T26" fmla="*/ 1219 w 1317"/>
                <a:gd name="T27" fmla="*/ 70 h 1041"/>
                <a:gd name="T28" fmla="*/ 1253 w 1317"/>
                <a:gd name="T29" fmla="*/ 100 h 1041"/>
                <a:gd name="T30" fmla="*/ 1278 w 1317"/>
                <a:gd name="T31" fmla="*/ 134 h 1041"/>
                <a:gd name="T32" fmla="*/ 1297 w 1317"/>
                <a:gd name="T33" fmla="*/ 172 h 1041"/>
                <a:gd name="T34" fmla="*/ 1310 w 1317"/>
                <a:gd name="T35" fmla="*/ 214 h 1041"/>
                <a:gd name="T36" fmla="*/ 1317 w 1317"/>
                <a:gd name="T37" fmla="*/ 261 h 1041"/>
                <a:gd name="T38" fmla="*/ 1314 w 1317"/>
                <a:gd name="T39" fmla="*/ 310 h 1041"/>
                <a:gd name="T40" fmla="*/ 1304 w 1317"/>
                <a:gd name="T41" fmla="*/ 359 h 1041"/>
                <a:gd name="T42" fmla="*/ 1289 w 1317"/>
                <a:gd name="T43" fmla="*/ 412 h 1041"/>
                <a:gd name="T44" fmla="*/ 1265 w 1317"/>
                <a:gd name="T45" fmla="*/ 467 h 1041"/>
                <a:gd name="T46" fmla="*/ 1236 w 1317"/>
                <a:gd name="T47" fmla="*/ 520 h 1041"/>
                <a:gd name="T48" fmla="*/ 1200 w 1317"/>
                <a:gd name="T49" fmla="*/ 575 h 1041"/>
                <a:gd name="T50" fmla="*/ 1157 w 1317"/>
                <a:gd name="T51" fmla="*/ 628 h 1041"/>
                <a:gd name="T52" fmla="*/ 1110 w 1317"/>
                <a:gd name="T53" fmla="*/ 681 h 1041"/>
                <a:gd name="T54" fmla="*/ 1057 w 1317"/>
                <a:gd name="T55" fmla="*/ 732 h 1041"/>
                <a:gd name="T56" fmla="*/ 1000 w 1317"/>
                <a:gd name="T57" fmla="*/ 781 h 1041"/>
                <a:gd name="T58" fmla="*/ 940 w 1317"/>
                <a:gd name="T59" fmla="*/ 825 h 1041"/>
                <a:gd name="T60" fmla="*/ 876 w 1317"/>
                <a:gd name="T61" fmla="*/ 868 h 1041"/>
                <a:gd name="T62" fmla="*/ 810 w 1317"/>
                <a:gd name="T63" fmla="*/ 908 h 1041"/>
                <a:gd name="T64" fmla="*/ 742 w 1317"/>
                <a:gd name="T65" fmla="*/ 942 h 1041"/>
                <a:gd name="T66" fmla="*/ 674 w 1317"/>
                <a:gd name="T67" fmla="*/ 971 h 1041"/>
                <a:gd name="T68" fmla="*/ 604 w 1317"/>
                <a:gd name="T69" fmla="*/ 995 h 1041"/>
                <a:gd name="T70" fmla="*/ 536 w 1317"/>
                <a:gd name="T71" fmla="*/ 1016 h 1041"/>
                <a:gd name="T72" fmla="*/ 470 w 1317"/>
                <a:gd name="T73" fmla="*/ 1029 h 1041"/>
                <a:gd name="T74" fmla="*/ 404 w 1317"/>
                <a:gd name="T75" fmla="*/ 1037 h 1041"/>
                <a:gd name="T76" fmla="*/ 343 w 1317"/>
                <a:gd name="T77" fmla="*/ 1041 h 1041"/>
                <a:gd name="T78" fmla="*/ 283 w 1317"/>
                <a:gd name="T79" fmla="*/ 1037 h 1041"/>
                <a:gd name="T80" fmla="*/ 230 w 1317"/>
                <a:gd name="T81" fmla="*/ 1029 h 1041"/>
                <a:gd name="T82" fmla="*/ 179 w 1317"/>
                <a:gd name="T83" fmla="*/ 1016 h 1041"/>
                <a:gd name="T84" fmla="*/ 134 w 1317"/>
                <a:gd name="T85" fmla="*/ 997 h 1041"/>
                <a:gd name="T86" fmla="*/ 96 w 1317"/>
                <a:gd name="T87" fmla="*/ 971 h 1041"/>
                <a:gd name="T88" fmla="*/ 64 w 1317"/>
                <a:gd name="T89" fmla="*/ 942 h 1041"/>
                <a:gd name="T90" fmla="*/ 37 w 1317"/>
                <a:gd name="T91" fmla="*/ 908 h 1041"/>
                <a:gd name="T92" fmla="*/ 17 w 1317"/>
                <a:gd name="T93" fmla="*/ 870 h 1041"/>
                <a:gd name="T94" fmla="*/ 7 w 1317"/>
                <a:gd name="T95" fmla="*/ 827 h 1041"/>
                <a:gd name="T96" fmla="*/ 0 w 1317"/>
                <a:gd name="T97" fmla="*/ 781 h 1041"/>
                <a:gd name="T98" fmla="*/ 3 w 1317"/>
                <a:gd name="T99" fmla="*/ 732 h 1041"/>
                <a:gd name="T100" fmla="*/ 11 w 1317"/>
                <a:gd name="T101" fmla="*/ 681 h 1041"/>
                <a:gd name="T102" fmla="*/ 28 w 1317"/>
                <a:gd name="T103" fmla="*/ 630 h 1041"/>
                <a:gd name="T104" fmla="*/ 51 w 1317"/>
                <a:gd name="T105" fmla="*/ 575 h 1041"/>
                <a:gd name="T106" fmla="*/ 81 w 1317"/>
                <a:gd name="T107" fmla="*/ 522 h 1041"/>
                <a:gd name="T108" fmla="*/ 117 w 1317"/>
                <a:gd name="T109" fmla="*/ 467 h 1041"/>
                <a:gd name="T110" fmla="*/ 160 w 1317"/>
                <a:gd name="T111" fmla="*/ 414 h 1041"/>
                <a:gd name="T112" fmla="*/ 207 w 1317"/>
                <a:gd name="T113" fmla="*/ 361 h 1041"/>
                <a:gd name="T114" fmla="*/ 260 w 1317"/>
                <a:gd name="T115" fmla="*/ 310 h 1041"/>
                <a:gd name="T116" fmla="*/ 315 w 1317"/>
                <a:gd name="T117" fmla="*/ 261 h 1041"/>
                <a:gd name="T118" fmla="*/ 377 w 1317"/>
                <a:gd name="T119" fmla="*/ 216 h 1041"/>
                <a:gd name="T120" fmla="*/ 441 w 1317"/>
                <a:gd name="T121" fmla="*/ 174 h 10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17" h="1041">
                  <a:moveTo>
                    <a:pt x="441" y="174"/>
                  </a:moveTo>
                  <a:lnTo>
                    <a:pt x="506" y="134"/>
                  </a:lnTo>
                  <a:lnTo>
                    <a:pt x="574" y="100"/>
                  </a:lnTo>
                  <a:lnTo>
                    <a:pt x="643" y="70"/>
                  </a:lnTo>
                  <a:lnTo>
                    <a:pt x="711" y="47"/>
                  </a:lnTo>
                  <a:lnTo>
                    <a:pt x="781" y="26"/>
                  </a:lnTo>
                  <a:lnTo>
                    <a:pt x="847" y="13"/>
                  </a:lnTo>
                  <a:lnTo>
                    <a:pt x="910" y="4"/>
                  </a:lnTo>
                  <a:lnTo>
                    <a:pt x="974" y="0"/>
                  </a:lnTo>
                  <a:lnTo>
                    <a:pt x="1032" y="4"/>
                  </a:lnTo>
                  <a:lnTo>
                    <a:pt x="1087" y="13"/>
                  </a:lnTo>
                  <a:lnTo>
                    <a:pt x="1136" y="26"/>
                  </a:lnTo>
                  <a:lnTo>
                    <a:pt x="1180" y="45"/>
                  </a:lnTo>
                  <a:lnTo>
                    <a:pt x="1219" y="70"/>
                  </a:lnTo>
                  <a:lnTo>
                    <a:pt x="1253" y="100"/>
                  </a:lnTo>
                  <a:lnTo>
                    <a:pt x="1278" y="134"/>
                  </a:lnTo>
                  <a:lnTo>
                    <a:pt x="1297" y="172"/>
                  </a:lnTo>
                  <a:lnTo>
                    <a:pt x="1310" y="214"/>
                  </a:lnTo>
                  <a:lnTo>
                    <a:pt x="1317" y="261"/>
                  </a:lnTo>
                  <a:lnTo>
                    <a:pt x="1314" y="310"/>
                  </a:lnTo>
                  <a:lnTo>
                    <a:pt x="1304" y="359"/>
                  </a:lnTo>
                  <a:lnTo>
                    <a:pt x="1289" y="412"/>
                  </a:lnTo>
                  <a:lnTo>
                    <a:pt x="1265" y="467"/>
                  </a:lnTo>
                  <a:lnTo>
                    <a:pt x="1236" y="520"/>
                  </a:lnTo>
                  <a:lnTo>
                    <a:pt x="1200" y="575"/>
                  </a:lnTo>
                  <a:lnTo>
                    <a:pt x="1157" y="628"/>
                  </a:lnTo>
                  <a:lnTo>
                    <a:pt x="1110" y="681"/>
                  </a:lnTo>
                  <a:lnTo>
                    <a:pt x="1057" y="732"/>
                  </a:lnTo>
                  <a:lnTo>
                    <a:pt x="1000" y="781"/>
                  </a:lnTo>
                  <a:lnTo>
                    <a:pt x="940" y="825"/>
                  </a:lnTo>
                  <a:lnTo>
                    <a:pt x="876" y="868"/>
                  </a:lnTo>
                  <a:lnTo>
                    <a:pt x="810" y="908"/>
                  </a:lnTo>
                  <a:lnTo>
                    <a:pt x="742" y="942"/>
                  </a:lnTo>
                  <a:lnTo>
                    <a:pt x="674" y="971"/>
                  </a:lnTo>
                  <a:lnTo>
                    <a:pt x="604" y="995"/>
                  </a:lnTo>
                  <a:lnTo>
                    <a:pt x="536" y="1016"/>
                  </a:lnTo>
                  <a:lnTo>
                    <a:pt x="470" y="1029"/>
                  </a:lnTo>
                  <a:lnTo>
                    <a:pt x="404" y="1037"/>
                  </a:lnTo>
                  <a:lnTo>
                    <a:pt x="343" y="1041"/>
                  </a:lnTo>
                  <a:lnTo>
                    <a:pt x="283" y="1037"/>
                  </a:lnTo>
                  <a:lnTo>
                    <a:pt x="230" y="1029"/>
                  </a:lnTo>
                  <a:lnTo>
                    <a:pt x="179" y="1016"/>
                  </a:lnTo>
                  <a:lnTo>
                    <a:pt x="134" y="997"/>
                  </a:lnTo>
                  <a:lnTo>
                    <a:pt x="96" y="971"/>
                  </a:lnTo>
                  <a:lnTo>
                    <a:pt x="64" y="942"/>
                  </a:lnTo>
                  <a:lnTo>
                    <a:pt x="37" y="908"/>
                  </a:lnTo>
                  <a:lnTo>
                    <a:pt x="17" y="870"/>
                  </a:lnTo>
                  <a:lnTo>
                    <a:pt x="7" y="827"/>
                  </a:lnTo>
                  <a:lnTo>
                    <a:pt x="0" y="781"/>
                  </a:lnTo>
                  <a:lnTo>
                    <a:pt x="3" y="732"/>
                  </a:lnTo>
                  <a:lnTo>
                    <a:pt x="11" y="681"/>
                  </a:lnTo>
                  <a:lnTo>
                    <a:pt x="28" y="630"/>
                  </a:lnTo>
                  <a:lnTo>
                    <a:pt x="51" y="575"/>
                  </a:lnTo>
                  <a:lnTo>
                    <a:pt x="81" y="522"/>
                  </a:lnTo>
                  <a:lnTo>
                    <a:pt x="117" y="467"/>
                  </a:lnTo>
                  <a:lnTo>
                    <a:pt x="160" y="414"/>
                  </a:lnTo>
                  <a:lnTo>
                    <a:pt x="207" y="361"/>
                  </a:lnTo>
                  <a:lnTo>
                    <a:pt x="260" y="310"/>
                  </a:lnTo>
                  <a:lnTo>
                    <a:pt x="315" y="261"/>
                  </a:lnTo>
                  <a:lnTo>
                    <a:pt x="377" y="216"/>
                  </a:lnTo>
                  <a:lnTo>
                    <a:pt x="441" y="174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</p:grpSp>
      <p:grpSp>
        <p:nvGrpSpPr>
          <p:cNvPr id="1637407" name="Group 31"/>
          <p:cNvGrpSpPr>
            <a:grpSpLocks/>
          </p:cNvGrpSpPr>
          <p:nvPr/>
        </p:nvGrpSpPr>
        <p:grpSpPr bwMode="auto">
          <a:xfrm>
            <a:off x="615950" y="1720850"/>
            <a:ext cx="2906713" cy="1520825"/>
            <a:chOff x="272" y="1372"/>
            <a:chExt cx="1831" cy="958"/>
          </a:xfrm>
        </p:grpSpPr>
        <p:sp>
          <p:nvSpPr>
            <p:cNvPr id="1637408" name="Rectangle 32"/>
            <p:cNvSpPr>
              <a:spLocks noChangeArrowheads="1"/>
            </p:cNvSpPr>
            <p:nvPr/>
          </p:nvSpPr>
          <p:spPr bwMode="auto">
            <a:xfrm>
              <a:off x="1165" y="1380"/>
              <a:ext cx="93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id-ID" sz="2100">
                  <a:solidFill>
                    <a:srgbClr val="FF0000"/>
                  </a:solidFill>
                </a:rPr>
                <a:t>4</a:t>
              </a:r>
              <a:endParaRPr lang="en-US" altLang="id-ID"/>
            </a:p>
          </p:txBody>
        </p:sp>
        <p:sp>
          <p:nvSpPr>
            <p:cNvPr id="1637409" name="Freeform 33"/>
            <p:cNvSpPr>
              <a:spLocks/>
            </p:cNvSpPr>
            <p:nvPr/>
          </p:nvSpPr>
          <p:spPr bwMode="auto">
            <a:xfrm>
              <a:off x="272" y="1372"/>
              <a:ext cx="1831" cy="958"/>
            </a:xfrm>
            <a:custGeom>
              <a:avLst/>
              <a:gdLst>
                <a:gd name="T0" fmla="*/ 906 w 1831"/>
                <a:gd name="T1" fmla="*/ 25 h 958"/>
                <a:gd name="T2" fmla="*/ 1081 w 1831"/>
                <a:gd name="T3" fmla="*/ 4 h 958"/>
                <a:gd name="T4" fmla="*/ 1246 w 1831"/>
                <a:gd name="T5" fmla="*/ 0 h 958"/>
                <a:gd name="T6" fmla="*/ 1404 w 1831"/>
                <a:gd name="T7" fmla="*/ 13 h 958"/>
                <a:gd name="T8" fmla="*/ 1542 w 1831"/>
                <a:gd name="T9" fmla="*/ 42 h 958"/>
                <a:gd name="T10" fmla="*/ 1657 w 1831"/>
                <a:gd name="T11" fmla="*/ 87 h 958"/>
                <a:gd name="T12" fmla="*/ 1744 w 1831"/>
                <a:gd name="T13" fmla="*/ 146 h 958"/>
                <a:gd name="T14" fmla="*/ 1803 w 1831"/>
                <a:gd name="T15" fmla="*/ 218 h 958"/>
                <a:gd name="T16" fmla="*/ 1829 w 1831"/>
                <a:gd name="T17" fmla="*/ 299 h 958"/>
                <a:gd name="T18" fmla="*/ 1823 w 1831"/>
                <a:gd name="T19" fmla="*/ 388 h 958"/>
                <a:gd name="T20" fmla="*/ 1784 w 1831"/>
                <a:gd name="T21" fmla="*/ 477 h 958"/>
                <a:gd name="T22" fmla="*/ 1714 w 1831"/>
                <a:gd name="T23" fmla="*/ 568 h 958"/>
                <a:gd name="T24" fmla="*/ 1614 w 1831"/>
                <a:gd name="T25" fmla="*/ 657 h 958"/>
                <a:gd name="T26" fmla="*/ 1489 w 1831"/>
                <a:gd name="T27" fmla="*/ 738 h 958"/>
                <a:gd name="T28" fmla="*/ 1344 w 1831"/>
                <a:gd name="T29" fmla="*/ 810 h 958"/>
                <a:gd name="T30" fmla="*/ 1183 w 1831"/>
                <a:gd name="T31" fmla="*/ 869 h 958"/>
                <a:gd name="T32" fmla="*/ 1010 w 1831"/>
                <a:gd name="T33" fmla="*/ 914 h 958"/>
                <a:gd name="T34" fmla="*/ 838 w 1831"/>
                <a:gd name="T35" fmla="*/ 946 h 958"/>
                <a:gd name="T36" fmla="*/ 666 w 1831"/>
                <a:gd name="T37" fmla="*/ 958 h 958"/>
                <a:gd name="T38" fmla="*/ 504 w 1831"/>
                <a:gd name="T39" fmla="*/ 954 h 958"/>
                <a:gd name="T40" fmla="*/ 356 w 1831"/>
                <a:gd name="T41" fmla="*/ 933 h 958"/>
                <a:gd name="T42" fmla="*/ 228 w 1831"/>
                <a:gd name="T43" fmla="*/ 895 h 958"/>
                <a:gd name="T44" fmla="*/ 126 w 1831"/>
                <a:gd name="T45" fmla="*/ 842 h 958"/>
                <a:gd name="T46" fmla="*/ 51 w 1831"/>
                <a:gd name="T47" fmla="*/ 776 h 958"/>
                <a:gd name="T48" fmla="*/ 9 w 1831"/>
                <a:gd name="T49" fmla="*/ 700 h 958"/>
                <a:gd name="T50" fmla="*/ 0 w 1831"/>
                <a:gd name="T51" fmla="*/ 615 h 958"/>
                <a:gd name="T52" fmla="*/ 22 w 1831"/>
                <a:gd name="T53" fmla="*/ 524 h 958"/>
                <a:gd name="T54" fmla="*/ 77 w 1831"/>
                <a:gd name="T55" fmla="*/ 432 h 958"/>
                <a:gd name="T56" fmla="*/ 164 w 1831"/>
                <a:gd name="T57" fmla="*/ 343 h 958"/>
                <a:gd name="T58" fmla="*/ 277 w 1831"/>
                <a:gd name="T59" fmla="*/ 259 h 958"/>
                <a:gd name="T60" fmla="*/ 413 w 1831"/>
                <a:gd name="T61" fmla="*/ 182 h 958"/>
                <a:gd name="T62" fmla="*/ 566 w 1831"/>
                <a:gd name="T63" fmla="*/ 116 h 958"/>
                <a:gd name="T64" fmla="*/ 732 w 1831"/>
                <a:gd name="T65" fmla="*/ 63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831" h="958">
                  <a:moveTo>
                    <a:pt x="819" y="42"/>
                  </a:moveTo>
                  <a:lnTo>
                    <a:pt x="906" y="25"/>
                  </a:lnTo>
                  <a:lnTo>
                    <a:pt x="993" y="13"/>
                  </a:lnTo>
                  <a:lnTo>
                    <a:pt x="1081" y="4"/>
                  </a:lnTo>
                  <a:lnTo>
                    <a:pt x="1166" y="0"/>
                  </a:lnTo>
                  <a:lnTo>
                    <a:pt x="1246" y="0"/>
                  </a:lnTo>
                  <a:lnTo>
                    <a:pt x="1327" y="4"/>
                  </a:lnTo>
                  <a:lnTo>
                    <a:pt x="1404" y="13"/>
                  </a:lnTo>
                  <a:lnTo>
                    <a:pt x="1474" y="25"/>
                  </a:lnTo>
                  <a:lnTo>
                    <a:pt x="1542" y="42"/>
                  </a:lnTo>
                  <a:lnTo>
                    <a:pt x="1601" y="63"/>
                  </a:lnTo>
                  <a:lnTo>
                    <a:pt x="1657" y="87"/>
                  </a:lnTo>
                  <a:lnTo>
                    <a:pt x="1704" y="116"/>
                  </a:lnTo>
                  <a:lnTo>
                    <a:pt x="1744" y="146"/>
                  </a:lnTo>
                  <a:lnTo>
                    <a:pt x="1778" y="182"/>
                  </a:lnTo>
                  <a:lnTo>
                    <a:pt x="1803" y="218"/>
                  </a:lnTo>
                  <a:lnTo>
                    <a:pt x="1820" y="259"/>
                  </a:lnTo>
                  <a:lnTo>
                    <a:pt x="1829" y="299"/>
                  </a:lnTo>
                  <a:lnTo>
                    <a:pt x="1831" y="343"/>
                  </a:lnTo>
                  <a:lnTo>
                    <a:pt x="1823" y="388"/>
                  </a:lnTo>
                  <a:lnTo>
                    <a:pt x="1808" y="432"/>
                  </a:lnTo>
                  <a:lnTo>
                    <a:pt x="1784" y="477"/>
                  </a:lnTo>
                  <a:lnTo>
                    <a:pt x="1752" y="524"/>
                  </a:lnTo>
                  <a:lnTo>
                    <a:pt x="1714" y="568"/>
                  </a:lnTo>
                  <a:lnTo>
                    <a:pt x="1667" y="613"/>
                  </a:lnTo>
                  <a:lnTo>
                    <a:pt x="1614" y="657"/>
                  </a:lnTo>
                  <a:lnTo>
                    <a:pt x="1555" y="698"/>
                  </a:lnTo>
                  <a:lnTo>
                    <a:pt x="1489" y="738"/>
                  </a:lnTo>
                  <a:lnTo>
                    <a:pt x="1419" y="774"/>
                  </a:lnTo>
                  <a:lnTo>
                    <a:pt x="1344" y="810"/>
                  </a:lnTo>
                  <a:lnTo>
                    <a:pt x="1263" y="842"/>
                  </a:lnTo>
                  <a:lnTo>
                    <a:pt x="1183" y="869"/>
                  </a:lnTo>
                  <a:lnTo>
                    <a:pt x="1098" y="895"/>
                  </a:lnTo>
                  <a:lnTo>
                    <a:pt x="1010" y="914"/>
                  </a:lnTo>
                  <a:lnTo>
                    <a:pt x="925" y="931"/>
                  </a:lnTo>
                  <a:lnTo>
                    <a:pt x="838" y="946"/>
                  </a:lnTo>
                  <a:lnTo>
                    <a:pt x="751" y="954"/>
                  </a:lnTo>
                  <a:lnTo>
                    <a:pt x="666" y="958"/>
                  </a:lnTo>
                  <a:lnTo>
                    <a:pt x="583" y="958"/>
                  </a:lnTo>
                  <a:lnTo>
                    <a:pt x="504" y="954"/>
                  </a:lnTo>
                  <a:lnTo>
                    <a:pt x="428" y="946"/>
                  </a:lnTo>
                  <a:lnTo>
                    <a:pt x="356" y="933"/>
                  </a:lnTo>
                  <a:lnTo>
                    <a:pt x="290" y="916"/>
                  </a:lnTo>
                  <a:lnTo>
                    <a:pt x="228" y="895"/>
                  </a:lnTo>
                  <a:lnTo>
                    <a:pt x="175" y="869"/>
                  </a:lnTo>
                  <a:lnTo>
                    <a:pt x="126" y="842"/>
                  </a:lnTo>
                  <a:lnTo>
                    <a:pt x="86" y="810"/>
                  </a:lnTo>
                  <a:lnTo>
                    <a:pt x="51" y="776"/>
                  </a:lnTo>
                  <a:lnTo>
                    <a:pt x="26" y="738"/>
                  </a:lnTo>
                  <a:lnTo>
                    <a:pt x="9" y="700"/>
                  </a:lnTo>
                  <a:lnTo>
                    <a:pt x="0" y="657"/>
                  </a:lnTo>
                  <a:lnTo>
                    <a:pt x="0" y="615"/>
                  </a:lnTo>
                  <a:lnTo>
                    <a:pt x="7" y="570"/>
                  </a:lnTo>
                  <a:lnTo>
                    <a:pt x="22" y="524"/>
                  </a:lnTo>
                  <a:lnTo>
                    <a:pt x="47" y="479"/>
                  </a:lnTo>
                  <a:lnTo>
                    <a:pt x="77" y="432"/>
                  </a:lnTo>
                  <a:lnTo>
                    <a:pt x="117" y="388"/>
                  </a:lnTo>
                  <a:lnTo>
                    <a:pt x="164" y="343"/>
                  </a:lnTo>
                  <a:lnTo>
                    <a:pt x="217" y="301"/>
                  </a:lnTo>
                  <a:lnTo>
                    <a:pt x="277" y="259"/>
                  </a:lnTo>
                  <a:lnTo>
                    <a:pt x="341" y="220"/>
                  </a:lnTo>
                  <a:lnTo>
                    <a:pt x="413" y="182"/>
                  </a:lnTo>
                  <a:lnTo>
                    <a:pt x="487" y="148"/>
                  </a:lnTo>
                  <a:lnTo>
                    <a:pt x="566" y="116"/>
                  </a:lnTo>
                  <a:lnTo>
                    <a:pt x="649" y="89"/>
                  </a:lnTo>
                  <a:lnTo>
                    <a:pt x="732" y="63"/>
                  </a:lnTo>
                  <a:lnTo>
                    <a:pt x="819" y="4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1945431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7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7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7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7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7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8FBDED-FB42-43D4-ADEC-CCF3D0F57599}" type="slidenum">
              <a:rPr lang="en-US" altLang="id-ID"/>
              <a:pPr/>
              <a:t>5</a:t>
            </a:fld>
            <a:endParaRPr lang="en-US" altLang="id-ID"/>
          </a:p>
        </p:txBody>
      </p:sp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 dirty="0" smtClean="0"/>
              <a:t>K-means Algorithms</a:t>
            </a:r>
            <a:endParaRPr lang="en-US" altLang="id-ID" dirty="0"/>
          </a:p>
        </p:txBody>
      </p:sp>
      <p:sp>
        <p:nvSpPr>
          <p:cNvPr id="334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altLang="id-ID" dirty="0"/>
              <a:t>Works with numeric data only</a:t>
            </a:r>
          </a:p>
          <a:p>
            <a:pPr marL="609600" indent="-609600">
              <a:lnSpc>
                <a:spcPct val="90000"/>
              </a:lnSpc>
              <a:buFontTx/>
              <a:buAutoNum type="arabicParenR"/>
            </a:pPr>
            <a:r>
              <a:rPr lang="en-US" altLang="id-ID" dirty="0"/>
              <a:t>Pick a number (K) of cluster centers (at random)</a:t>
            </a:r>
          </a:p>
          <a:p>
            <a:pPr marL="609600" indent="-609600">
              <a:lnSpc>
                <a:spcPct val="90000"/>
              </a:lnSpc>
              <a:buFontTx/>
              <a:buAutoNum type="arabicParenR"/>
            </a:pPr>
            <a:r>
              <a:rPr lang="en-US" altLang="id-ID" dirty="0"/>
              <a:t>Assign every item to its nearest cluster center (e.g. using Euclidean distance)</a:t>
            </a:r>
          </a:p>
          <a:p>
            <a:pPr marL="609600" indent="-609600">
              <a:lnSpc>
                <a:spcPct val="90000"/>
              </a:lnSpc>
              <a:buFontTx/>
              <a:buAutoNum type="arabicParenR"/>
            </a:pPr>
            <a:r>
              <a:rPr lang="en-US" altLang="id-ID" dirty="0"/>
              <a:t>Move each cluster center to the mean of its assigned items</a:t>
            </a:r>
          </a:p>
          <a:p>
            <a:pPr marL="609600" indent="-609600">
              <a:lnSpc>
                <a:spcPct val="90000"/>
              </a:lnSpc>
              <a:buFontTx/>
              <a:buAutoNum type="arabicParenR"/>
            </a:pPr>
            <a:r>
              <a:rPr lang="en-US" altLang="id-ID" dirty="0"/>
              <a:t>Repeat steps 2,3 until convergence (change in cluster assignments less than a threshold)</a:t>
            </a:r>
          </a:p>
        </p:txBody>
      </p:sp>
    </p:spTree>
    <p:extLst>
      <p:ext uri="{BB962C8B-B14F-4D97-AF65-F5344CB8AC3E}">
        <p14:creationId xmlns:p14="http://schemas.microsoft.com/office/powerpoint/2010/main" val="398578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>
            <a:normAutofit fontScale="90000"/>
          </a:bodyPr>
          <a:lstStyle/>
          <a:p>
            <a:r>
              <a:rPr lang="en-US" altLang="id-ID"/>
              <a:t>Strength of MAX</a:t>
            </a:r>
          </a:p>
        </p:txBody>
      </p:sp>
      <p:sp>
        <p:nvSpPr>
          <p:cNvPr id="1638403" name="Text Box 3"/>
          <p:cNvSpPr txBox="1">
            <a:spLocks noChangeArrowheads="1"/>
          </p:cNvSpPr>
          <p:nvPr/>
        </p:nvSpPr>
        <p:spPr bwMode="auto">
          <a:xfrm>
            <a:off x="1370013" y="4357688"/>
            <a:ext cx="2895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id-ID" sz="2400"/>
              <a:t>Original Points</a:t>
            </a:r>
          </a:p>
        </p:txBody>
      </p:sp>
      <p:pic>
        <p:nvPicPr>
          <p:cNvPr id="163840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905"/>
          <a:stretch>
            <a:fillRect/>
          </a:stretch>
        </p:blipFill>
        <p:spPr bwMode="auto">
          <a:xfrm>
            <a:off x="303213" y="1295400"/>
            <a:ext cx="4268787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638405" name="Group 5"/>
          <p:cNvGrpSpPr>
            <a:grpSpLocks/>
          </p:cNvGrpSpPr>
          <p:nvPr/>
        </p:nvGrpSpPr>
        <p:grpSpPr bwMode="auto">
          <a:xfrm>
            <a:off x="4341813" y="1219200"/>
            <a:ext cx="4268787" cy="3600451"/>
            <a:chOff x="2735" y="768"/>
            <a:chExt cx="2689" cy="2268"/>
          </a:xfrm>
        </p:grpSpPr>
        <p:sp>
          <p:nvSpPr>
            <p:cNvPr id="1638406" name="Text Box 6"/>
            <p:cNvSpPr txBox="1">
              <a:spLocks noChangeArrowheads="1"/>
            </p:cNvSpPr>
            <p:nvPr/>
          </p:nvSpPr>
          <p:spPr bwMode="auto">
            <a:xfrm>
              <a:off x="3263" y="2745"/>
              <a:ext cx="182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id-ID" sz="2400" dirty="0"/>
                <a:t>Two Clusters</a:t>
              </a:r>
            </a:p>
          </p:txBody>
        </p:sp>
        <p:pic>
          <p:nvPicPr>
            <p:cNvPr id="1638407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905"/>
            <a:stretch>
              <a:fillRect/>
            </a:stretch>
          </p:blipFill>
          <p:spPr bwMode="auto">
            <a:xfrm>
              <a:off x="2735" y="768"/>
              <a:ext cx="2689" cy="17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638408" name="Text Box 8"/>
          <p:cNvSpPr txBox="1">
            <a:spLocks noChangeArrowheads="1"/>
          </p:cNvSpPr>
          <p:nvPr/>
        </p:nvSpPr>
        <p:spPr bwMode="auto">
          <a:xfrm>
            <a:off x="609600" y="5576888"/>
            <a:ext cx="6324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id-ID" sz="2400" dirty="0">
                <a:solidFill>
                  <a:srgbClr val="FF0000"/>
                </a:solidFill>
              </a:rPr>
              <a:t> Less susceptible to noise and outliers</a:t>
            </a:r>
          </a:p>
        </p:txBody>
      </p:sp>
    </p:spTree>
    <p:extLst>
      <p:ext uri="{BB962C8B-B14F-4D97-AF65-F5344CB8AC3E}">
        <p14:creationId xmlns:p14="http://schemas.microsoft.com/office/powerpoint/2010/main" val="3378937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08" grpId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42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>
            <a:normAutofit fontScale="90000"/>
          </a:bodyPr>
          <a:lstStyle/>
          <a:p>
            <a:r>
              <a:rPr lang="en-US" altLang="id-ID"/>
              <a:t>Limitations of MAX</a:t>
            </a:r>
          </a:p>
        </p:txBody>
      </p:sp>
      <p:pic>
        <p:nvPicPr>
          <p:cNvPr id="16394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47800"/>
            <a:ext cx="4268788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39428" name="Text Box 4"/>
          <p:cNvSpPr txBox="1">
            <a:spLocks noChangeArrowheads="1"/>
          </p:cNvSpPr>
          <p:nvPr/>
        </p:nvSpPr>
        <p:spPr bwMode="auto">
          <a:xfrm>
            <a:off x="1066800" y="4738688"/>
            <a:ext cx="2895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id-ID" sz="2400" dirty="0"/>
              <a:t>Original Points</a:t>
            </a:r>
          </a:p>
        </p:txBody>
      </p:sp>
      <p:grpSp>
        <p:nvGrpSpPr>
          <p:cNvPr id="1639429" name="Group 5"/>
          <p:cNvGrpSpPr>
            <a:grpSpLocks/>
          </p:cNvGrpSpPr>
          <p:nvPr/>
        </p:nvGrpSpPr>
        <p:grpSpPr bwMode="auto">
          <a:xfrm>
            <a:off x="4418013" y="1371600"/>
            <a:ext cx="4268787" cy="3829051"/>
            <a:chOff x="2783" y="864"/>
            <a:chExt cx="2689" cy="2412"/>
          </a:xfrm>
        </p:grpSpPr>
        <p:pic>
          <p:nvPicPr>
            <p:cNvPr id="1639430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3" y="864"/>
              <a:ext cx="2689" cy="20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639431" name="Text Box 7"/>
            <p:cNvSpPr txBox="1">
              <a:spLocks noChangeArrowheads="1"/>
            </p:cNvSpPr>
            <p:nvPr/>
          </p:nvSpPr>
          <p:spPr bwMode="auto">
            <a:xfrm>
              <a:off x="3263" y="2985"/>
              <a:ext cx="182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id-ID" sz="2400" dirty="0"/>
                <a:t>Two Clusters</a:t>
              </a:r>
            </a:p>
          </p:txBody>
        </p:sp>
      </p:grpSp>
      <p:sp>
        <p:nvSpPr>
          <p:cNvPr id="1639432" name="Text Box 8"/>
          <p:cNvSpPr txBox="1">
            <a:spLocks noChangeArrowheads="1"/>
          </p:cNvSpPr>
          <p:nvPr/>
        </p:nvSpPr>
        <p:spPr bwMode="auto">
          <a:xfrm>
            <a:off x="605550" y="5373216"/>
            <a:ext cx="63246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id-ID" sz="2400" dirty="0">
                <a:solidFill>
                  <a:srgbClr val="FF0000"/>
                </a:solidFill>
              </a:rPr>
              <a:t>Tends to break large clusters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id-ID" sz="2400" dirty="0">
                <a:solidFill>
                  <a:srgbClr val="FF0000"/>
                </a:solidFill>
              </a:rPr>
              <a:t>Biased towards globular clusters</a:t>
            </a:r>
          </a:p>
        </p:txBody>
      </p:sp>
    </p:spTree>
    <p:extLst>
      <p:ext uri="{BB962C8B-B14F-4D97-AF65-F5344CB8AC3E}">
        <p14:creationId xmlns:p14="http://schemas.microsoft.com/office/powerpoint/2010/main" val="12507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432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/>
              <a:t>Cluster Similarity: Group Average</a:t>
            </a:r>
          </a:p>
        </p:txBody>
      </p:sp>
      <p:sp>
        <p:nvSpPr>
          <p:cNvPr id="1640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8318500" cy="3505200"/>
          </a:xfrm>
        </p:spPr>
        <p:txBody>
          <a:bodyPr/>
          <a:lstStyle/>
          <a:p>
            <a:r>
              <a:rPr lang="en-US" altLang="id-ID" sz="2200"/>
              <a:t>Proximity of two clusters is the average of pairwise proximity between points in the two clusters.</a:t>
            </a:r>
          </a:p>
          <a:p>
            <a:endParaRPr lang="en-US" altLang="id-ID" sz="2200"/>
          </a:p>
          <a:p>
            <a:endParaRPr lang="en-US" altLang="id-ID" sz="2200"/>
          </a:p>
          <a:p>
            <a:pPr lvl="4"/>
            <a:endParaRPr lang="en-US" altLang="id-ID" sz="1800"/>
          </a:p>
          <a:p>
            <a:r>
              <a:rPr lang="en-US" altLang="id-ID" sz="2200"/>
              <a:t>Need to use average connectivity for scalability since total proximity favors large clusters</a:t>
            </a:r>
          </a:p>
          <a:p>
            <a:endParaRPr lang="en-US" altLang="id-ID" sz="2200"/>
          </a:p>
        </p:txBody>
      </p:sp>
      <p:graphicFrame>
        <p:nvGraphicFramePr>
          <p:cNvPr id="1640452" name="Object 4"/>
          <p:cNvGraphicFramePr>
            <a:graphicFrameLocks noChangeAspect="1"/>
          </p:cNvGraphicFramePr>
          <p:nvPr/>
        </p:nvGraphicFramePr>
        <p:xfrm>
          <a:off x="2057400" y="1905000"/>
          <a:ext cx="5575300" cy="99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7" name="Equation" r:id="rId3" imgW="3873240" imgH="698400" progId="Equation.3">
                  <p:embed/>
                </p:oleObj>
              </mc:Choice>
              <mc:Fallback>
                <p:oleObj name="Equation" r:id="rId3" imgW="3873240" imgH="698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905000"/>
                        <a:ext cx="5575300" cy="998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453" name="Object 5"/>
          <p:cNvGraphicFramePr>
            <a:graphicFrameLocks noChangeAspect="1"/>
          </p:cNvGraphicFramePr>
          <p:nvPr/>
        </p:nvGraphicFramePr>
        <p:xfrm>
          <a:off x="228600" y="3873500"/>
          <a:ext cx="4343400" cy="2411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8" name="Worksheet" r:id="rId5" imgW="2294001" imgH="1013841" progId="Excel.Sheet.8">
                  <p:embed/>
                </p:oleObj>
              </mc:Choice>
              <mc:Fallback>
                <p:oleObj name="Worksheet" r:id="rId5" imgW="2294001" imgH="1013841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3873500"/>
                        <a:ext cx="4343400" cy="2411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40454" name="Group 6"/>
          <p:cNvGrpSpPr>
            <a:grpSpLocks/>
          </p:cNvGrpSpPr>
          <p:nvPr/>
        </p:nvGrpSpPr>
        <p:grpSpPr bwMode="auto">
          <a:xfrm>
            <a:off x="5410200" y="3568700"/>
            <a:ext cx="2957513" cy="2755900"/>
            <a:chOff x="3504" y="2112"/>
            <a:chExt cx="1863" cy="1736"/>
          </a:xfrm>
        </p:grpSpPr>
        <p:sp>
          <p:nvSpPr>
            <p:cNvPr id="1640455" name="Line 7"/>
            <p:cNvSpPr>
              <a:spLocks noChangeShapeType="1"/>
            </p:cNvSpPr>
            <p:nvPr/>
          </p:nvSpPr>
          <p:spPr bwMode="auto">
            <a:xfrm flipV="1">
              <a:off x="3605" y="3184"/>
              <a:ext cx="0" cy="4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40456" name="Line 8"/>
            <p:cNvSpPr>
              <a:spLocks noChangeShapeType="1"/>
            </p:cNvSpPr>
            <p:nvPr/>
          </p:nvSpPr>
          <p:spPr bwMode="auto">
            <a:xfrm>
              <a:off x="3605" y="3184"/>
              <a:ext cx="49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40457" name="Line 9"/>
            <p:cNvSpPr>
              <a:spLocks noChangeShapeType="1"/>
            </p:cNvSpPr>
            <p:nvPr/>
          </p:nvSpPr>
          <p:spPr bwMode="auto">
            <a:xfrm>
              <a:off x="4098" y="3184"/>
              <a:ext cx="0" cy="4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40458" name="Line 10"/>
            <p:cNvSpPr>
              <a:spLocks noChangeShapeType="1"/>
            </p:cNvSpPr>
            <p:nvPr/>
          </p:nvSpPr>
          <p:spPr bwMode="auto">
            <a:xfrm flipV="1">
              <a:off x="3901" y="2916"/>
              <a:ext cx="0" cy="2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40459" name="Line 11"/>
            <p:cNvSpPr>
              <a:spLocks noChangeShapeType="1"/>
            </p:cNvSpPr>
            <p:nvPr/>
          </p:nvSpPr>
          <p:spPr bwMode="auto">
            <a:xfrm flipV="1">
              <a:off x="3901" y="2827"/>
              <a:ext cx="0" cy="8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40460" name="Line 12"/>
            <p:cNvSpPr>
              <a:spLocks noChangeShapeType="1"/>
            </p:cNvSpPr>
            <p:nvPr/>
          </p:nvSpPr>
          <p:spPr bwMode="auto">
            <a:xfrm flipV="1">
              <a:off x="4787" y="3006"/>
              <a:ext cx="0" cy="6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40461" name="Line 13"/>
            <p:cNvSpPr>
              <a:spLocks noChangeShapeType="1"/>
            </p:cNvSpPr>
            <p:nvPr/>
          </p:nvSpPr>
          <p:spPr bwMode="auto">
            <a:xfrm>
              <a:off x="4787" y="3006"/>
              <a:ext cx="49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40462" name="Line 14"/>
            <p:cNvSpPr>
              <a:spLocks noChangeShapeType="1"/>
            </p:cNvSpPr>
            <p:nvPr/>
          </p:nvSpPr>
          <p:spPr bwMode="auto">
            <a:xfrm>
              <a:off x="5280" y="3006"/>
              <a:ext cx="0" cy="6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40463" name="Line 15"/>
            <p:cNvSpPr>
              <a:spLocks noChangeShapeType="1"/>
            </p:cNvSpPr>
            <p:nvPr/>
          </p:nvSpPr>
          <p:spPr bwMode="auto">
            <a:xfrm flipV="1">
              <a:off x="5083" y="2738"/>
              <a:ext cx="0" cy="2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40464" name="Line 16"/>
            <p:cNvSpPr>
              <a:spLocks noChangeShapeType="1"/>
            </p:cNvSpPr>
            <p:nvPr/>
          </p:nvSpPr>
          <p:spPr bwMode="auto">
            <a:xfrm flipV="1">
              <a:off x="5083" y="2648"/>
              <a:ext cx="0" cy="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40465" name="Line 17"/>
            <p:cNvSpPr>
              <a:spLocks noChangeShapeType="1"/>
            </p:cNvSpPr>
            <p:nvPr/>
          </p:nvSpPr>
          <p:spPr bwMode="auto">
            <a:xfrm flipV="1">
              <a:off x="4393" y="2827"/>
              <a:ext cx="0" cy="8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40466" name="Line 18"/>
            <p:cNvSpPr>
              <a:spLocks noChangeShapeType="1"/>
            </p:cNvSpPr>
            <p:nvPr/>
          </p:nvSpPr>
          <p:spPr bwMode="auto">
            <a:xfrm>
              <a:off x="3901" y="2827"/>
              <a:ext cx="4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40467" name="Line 19"/>
            <p:cNvSpPr>
              <a:spLocks noChangeShapeType="1"/>
            </p:cNvSpPr>
            <p:nvPr/>
          </p:nvSpPr>
          <p:spPr bwMode="auto">
            <a:xfrm flipV="1">
              <a:off x="4098" y="2469"/>
              <a:ext cx="0" cy="35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40468" name="Line 20"/>
            <p:cNvSpPr>
              <a:spLocks noChangeShapeType="1"/>
            </p:cNvSpPr>
            <p:nvPr/>
          </p:nvSpPr>
          <p:spPr bwMode="auto">
            <a:xfrm>
              <a:off x="4098" y="2469"/>
              <a:ext cx="98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40469" name="Line 21"/>
            <p:cNvSpPr>
              <a:spLocks noChangeShapeType="1"/>
            </p:cNvSpPr>
            <p:nvPr/>
          </p:nvSpPr>
          <p:spPr bwMode="auto">
            <a:xfrm>
              <a:off x="5083" y="2469"/>
              <a:ext cx="0" cy="2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40470" name="Line 22"/>
            <p:cNvSpPr>
              <a:spLocks noChangeShapeType="1"/>
            </p:cNvSpPr>
            <p:nvPr/>
          </p:nvSpPr>
          <p:spPr bwMode="auto">
            <a:xfrm flipV="1">
              <a:off x="4590" y="2112"/>
              <a:ext cx="0" cy="3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40471" name="Text Box 23"/>
            <p:cNvSpPr txBox="1">
              <a:spLocks noChangeArrowheads="1"/>
            </p:cNvSpPr>
            <p:nvPr/>
          </p:nvSpPr>
          <p:spPr bwMode="auto">
            <a:xfrm>
              <a:off x="3504" y="3617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id-ID" sz="18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640472" name="Text Box 24"/>
            <p:cNvSpPr txBox="1">
              <a:spLocks noChangeArrowheads="1"/>
            </p:cNvSpPr>
            <p:nvPr/>
          </p:nvSpPr>
          <p:spPr bwMode="auto">
            <a:xfrm>
              <a:off x="3997" y="3617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id-ID" sz="18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640473" name="Text Box 25"/>
            <p:cNvSpPr txBox="1">
              <a:spLocks noChangeArrowheads="1"/>
            </p:cNvSpPr>
            <p:nvPr/>
          </p:nvSpPr>
          <p:spPr bwMode="auto">
            <a:xfrm>
              <a:off x="4292" y="3617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id-ID" sz="18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1640474" name="Text Box 26"/>
            <p:cNvSpPr txBox="1">
              <a:spLocks noChangeArrowheads="1"/>
            </p:cNvSpPr>
            <p:nvPr/>
          </p:nvSpPr>
          <p:spPr bwMode="auto">
            <a:xfrm>
              <a:off x="4686" y="3617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id-ID" sz="18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1640475" name="Text Box 27"/>
            <p:cNvSpPr txBox="1">
              <a:spLocks noChangeArrowheads="1"/>
            </p:cNvSpPr>
            <p:nvPr/>
          </p:nvSpPr>
          <p:spPr bwMode="auto">
            <a:xfrm>
              <a:off x="5179" y="3617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id-ID" sz="1800">
                  <a:latin typeface="Times New Roman" pitchFamily="18" charset="0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78337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0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14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>
            <a:normAutofit fontScale="90000"/>
          </a:bodyPr>
          <a:lstStyle/>
          <a:p>
            <a:r>
              <a:rPr lang="en-US" altLang="id-ID"/>
              <a:t>Hierarchical Clustering: Group Average</a:t>
            </a:r>
          </a:p>
        </p:txBody>
      </p:sp>
      <p:sp>
        <p:nvSpPr>
          <p:cNvPr id="1641475" name="Text Box 3"/>
          <p:cNvSpPr txBox="1">
            <a:spLocks noChangeArrowheads="1"/>
          </p:cNvSpPr>
          <p:nvPr/>
        </p:nvSpPr>
        <p:spPr bwMode="auto">
          <a:xfrm>
            <a:off x="914400" y="5562600"/>
            <a:ext cx="3352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id-ID" sz="1800"/>
              <a:t>Nested Clusters</a:t>
            </a:r>
          </a:p>
        </p:txBody>
      </p:sp>
      <p:sp>
        <p:nvSpPr>
          <p:cNvPr id="1641476" name="Text Box 4"/>
          <p:cNvSpPr txBox="1">
            <a:spLocks noChangeArrowheads="1"/>
          </p:cNvSpPr>
          <p:nvPr/>
        </p:nvSpPr>
        <p:spPr bwMode="auto">
          <a:xfrm>
            <a:off x="5562600" y="5562600"/>
            <a:ext cx="2209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id-ID" sz="1800"/>
              <a:t>Dendrogram</a:t>
            </a:r>
          </a:p>
        </p:txBody>
      </p:sp>
      <p:pic>
        <p:nvPicPr>
          <p:cNvPr id="16414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2057400"/>
            <a:ext cx="438785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641478" name="Group 6"/>
          <p:cNvGrpSpPr>
            <a:grpSpLocks/>
          </p:cNvGrpSpPr>
          <p:nvPr/>
        </p:nvGrpSpPr>
        <p:grpSpPr bwMode="auto">
          <a:xfrm>
            <a:off x="808038" y="1987550"/>
            <a:ext cx="2901950" cy="2544763"/>
            <a:chOff x="509" y="1252"/>
            <a:chExt cx="1828" cy="1603"/>
          </a:xfrm>
        </p:grpSpPr>
        <p:sp>
          <p:nvSpPr>
            <p:cNvPr id="1641479" name="Freeform 7"/>
            <p:cNvSpPr>
              <a:spLocks/>
            </p:cNvSpPr>
            <p:nvPr/>
          </p:nvSpPr>
          <p:spPr bwMode="auto">
            <a:xfrm>
              <a:off x="1058" y="1885"/>
              <a:ext cx="79" cy="81"/>
            </a:xfrm>
            <a:custGeom>
              <a:avLst/>
              <a:gdLst>
                <a:gd name="T0" fmla="*/ 0 w 79"/>
                <a:gd name="T1" fmla="*/ 40 h 81"/>
                <a:gd name="T2" fmla="*/ 2 w 79"/>
                <a:gd name="T3" fmla="*/ 24 h 81"/>
                <a:gd name="T4" fmla="*/ 12 w 79"/>
                <a:gd name="T5" fmla="*/ 12 h 81"/>
                <a:gd name="T6" fmla="*/ 24 w 79"/>
                <a:gd name="T7" fmla="*/ 2 h 81"/>
                <a:gd name="T8" fmla="*/ 40 w 79"/>
                <a:gd name="T9" fmla="*/ 0 h 81"/>
                <a:gd name="T10" fmla="*/ 56 w 79"/>
                <a:gd name="T11" fmla="*/ 2 h 81"/>
                <a:gd name="T12" fmla="*/ 68 w 79"/>
                <a:gd name="T13" fmla="*/ 12 h 81"/>
                <a:gd name="T14" fmla="*/ 77 w 79"/>
                <a:gd name="T15" fmla="*/ 24 h 81"/>
                <a:gd name="T16" fmla="*/ 79 w 79"/>
                <a:gd name="T17" fmla="*/ 40 h 81"/>
                <a:gd name="T18" fmla="*/ 77 w 79"/>
                <a:gd name="T19" fmla="*/ 55 h 81"/>
                <a:gd name="T20" fmla="*/ 68 w 79"/>
                <a:gd name="T21" fmla="*/ 69 h 81"/>
                <a:gd name="T22" fmla="*/ 56 w 79"/>
                <a:gd name="T23" fmla="*/ 77 h 81"/>
                <a:gd name="T24" fmla="*/ 40 w 79"/>
                <a:gd name="T25" fmla="*/ 81 h 81"/>
                <a:gd name="T26" fmla="*/ 24 w 79"/>
                <a:gd name="T27" fmla="*/ 77 h 81"/>
                <a:gd name="T28" fmla="*/ 12 w 79"/>
                <a:gd name="T29" fmla="*/ 69 h 81"/>
                <a:gd name="T30" fmla="*/ 2 w 79"/>
                <a:gd name="T31" fmla="*/ 55 h 81"/>
                <a:gd name="T32" fmla="*/ 0 w 79"/>
                <a:gd name="T33" fmla="*/ 4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9" h="81">
                  <a:moveTo>
                    <a:pt x="0" y="40"/>
                  </a:moveTo>
                  <a:lnTo>
                    <a:pt x="2" y="24"/>
                  </a:lnTo>
                  <a:lnTo>
                    <a:pt x="12" y="12"/>
                  </a:lnTo>
                  <a:lnTo>
                    <a:pt x="24" y="2"/>
                  </a:lnTo>
                  <a:lnTo>
                    <a:pt x="40" y="0"/>
                  </a:lnTo>
                  <a:lnTo>
                    <a:pt x="56" y="2"/>
                  </a:lnTo>
                  <a:lnTo>
                    <a:pt x="68" y="12"/>
                  </a:lnTo>
                  <a:lnTo>
                    <a:pt x="77" y="24"/>
                  </a:lnTo>
                  <a:lnTo>
                    <a:pt x="79" y="40"/>
                  </a:lnTo>
                  <a:lnTo>
                    <a:pt x="77" y="55"/>
                  </a:lnTo>
                  <a:lnTo>
                    <a:pt x="68" y="69"/>
                  </a:lnTo>
                  <a:lnTo>
                    <a:pt x="56" y="77"/>
                  </a:lnTo>
                  <a:lnTo>
                    <a:pt x="40" y="81"/>
                  </a:lnTo>
                  <a:lnTo>
                    <a:pt x="24" y="77"/>
                  </a:lnTo>
                  <a:lnTo>
                    <a:pt x="12" y="69"/>
                  </a:lnTo>
                  <a:lnTo>
                    <a:pt x="2" y="55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641480" name="Freeform 8"/>
            <p:cNvSpPr>
              <a:spLocks/>
            </p:cNvSpPr>
            <p:nvPr/>
          </p:nvSpPr>
          <p:spPr bwMode="auto">
            <a:xfrm>
              <a:off x="1810" y="1300"/>
              <a:ext cx="81" cy="81"/>
            </a:xfrm>
            <a:custGeom>
              <a:avLst/>
              <a:gdLst>
                <a:gd name="T0" fmla="*/ 0 w 81"/>
                <a:gd name="T1" fmla="*/ 39 h 81"/>
                <a:gd name="T2" fmla="*/ 2 w 81"/>
                <a:gd name="T3" fmla="*/ 23 h 81"/>
                <a:gd name="T4" fmla="*/ 11 w 81"/>
                <a:gd name="T5" fmla="*/ 12 h 81"/>
                <a:gd name="T6" fmla="*/ 23 w 81"/>
                <a:gd name="T7" fmla="*/ 2 h 81"/>
                <a:gd name="T8" fmla="*/ 39 w 81"/>
                <a:gd name="T9" fmla="*/ 0 h 81"/>
                <a:gd name="T10" fmla="*/ 55 w 81"/>
                <a:gd name="T11" fmla="*/ 2 h 81"/>
                <a:gd name="T12" fmla="*/ 69 w 81"/>
                <a:gd name="T13" fmla="*/ 12 h 81"/>
                <a:gd name="T14" fmla="*/ 77 w 81"/>
                <a:gd name="T15" fmla="*/ 23 h 81"/>
                <a:gd name="T16" fmla="*/ 81 w 81"/>
                <a:gd name="T17" fmla="*/ 39 h 81"/>
                <a:gd name="T18" fmla="*/ 77 w 81"/>
                <a:gd name="T19" fmla="*/ 55 h 81"/>
                <a:gd name="T20" fmla="*/ 69 w 81"/>
                <a:gd name="T21" fmla="*/ 69 h 81"/>
                <a:gd name="T22" fmla="*/ 55 w 81"/>
                <a:gd name="T23" fmla="*/ 77 h 81"/>
                <a:gd name="T24" fmla="*/ 39 w 81"/>
                <a:gd name="T25" fmla="*/ 81 h 81"/>
                <a:gd name="T26" fmla="*/ 23 w 81"/>
                <a:gd name="T27" fmla="*/ 77 h 81"/>
                <a:gd name="T28" fmla="*/ 11 w 81"/>
                <a:gd name="T29" fmla="*/ 69 h 81"/>
                <a:gd name="T30" fmla="*/ 2 w 81"/>
                <a:gd name="T31" fmla="*/ 55 h 81"/>
                <a:gd name="T32" fmla="*/ 0 w 81"/>
                <a:gd name="T33" fmla="*/ 39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81">
                  <a:moveTo>
                    <a:pt x="0" y="39"/>
                  </a:moveTo>
                  <a:lnTo>
                    <a:pt x="2" y="23"/>
                  </a:lnTo>
                  <a:lnTo>
                    <a:pt x="11" y="12"/>
                  </a:lnTo>
                  <a:lnTo>
                    <a:pt x="23" y="2"/>
                  </a:lnTo>
                  <a:lnTo>
                    <a:pt x="39" y="0"/>
                  </a:lnTo>
                  <a:lnTo>
                    <a:pt x="55" y="2"/>
                  </a:lnTo>
                  <a:lnTo>
                    <a:pt x="69" y="12"/>
                  </a:lnTo>
                  <a:lnTo>
                    <a:pt x="77" y="23"/>
                  </a:lnTo>
                  <a:lnTo>
                    <a:pt x="81" y="39"/>
                  </a:lnTo>
                  <a:lnTo>
                    <a:pt x="77" y="55"/>
                  </a:lnTo>
                  <a:lnTo>
                    <a:pt x="69" y="69"/>
                  </a:lnTo>
                  <a:lnTo>
                    <a:pt x="55" y="77"/>
                  </a:lnTo>
                  <a:lnTo>
                    <a:pt x="39" y="81"/>
                  </a:lnTo>
                  <a:lnTo>
                    <a:pt x="23" y="77"/>
                  </a:lnTo>
                  <a:lnTo>
                    <a:pt x="11" y="69"/>
                  </a:lnTo>
                  <a:lnTo>
                    <a:pt x="2" y="55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641481" name="Freeform 9"/>
            <p:cNvSpPr>
              <a:spLocks/>
            </p:cNvSpPr>
            <p:nvPr/>
          </p:nvSpPr>
          <p:spPr bwMode="auto">
            <a:xfrm>
              <a:off x="1262" y="2683"/>
              <a:ext cx="81" cy="81"/>
            </a:xfrm>
            <a:custGeom>
              <a:avLst/>
              <a:gdLst>
                <a:gd name="T0" fmla="*/ 0 w 81"/>
                <a:gd name="T1" fmla="*/ 40 h 81"/>
                <a:gd name="T2" fmla="*/ 2 w 81"/>
                <a:gd name="T3" fmla="*/ 24 h 81"/>
                <a:gd name="T4" fmla="*/ 12 w 81"/>
                <a:gd name="T5" fmla="*/ 12 h 81"/>
                <a:gd name="T6" fmla="*/ 24 w 81"/>
                <a:gd name="T7" fmla="*/ 2 h 81"/>
                <a:gd name="T8" fmla="*/ 40 w 81"/>
                <a:gd name="T9" fmla="*/ 0 h 81"/>
                <a:gd name="T10" fmla="*/ 55 w 81"/>
                <a:gd name="T11" fmla="*/ 2 h 81"/>
                <a:gd name="T12" fmla="*/ 69 w 81"/>
                <a:gd name="T13" fmla="*/ 12 h 81"/>
                <a:gd name="T14" fmla="*/ 77 w 81"/>
                <a:gd name="T15" fmla="*/ 24 h 81"/>
                <a:gd name="T16" fmla="*/ 81 w 81"/>
                <a:gd name="T17" fmla="*/ 40 h 81"/>
                <a:gd name="T18" fmla="*/ 77 w 81"/>
                <a:gd name="T19" fmla="*/ 56 h 81"/>
                <a:gd name="T20" fmla="*/ 69 w 81"/>
                <a:gd name="T21" fmla="*/ 69 h 81"/>
                <a:gd name="T22" fmla="*/ 55 w 81"/>
                <a:gd name="T23" fmla="*/ 77 h 81"/>
                <a:gd name="T24" fmla="*/ 40 w 81"/>
                <a:gd name="T25" fmla="*/ 81 h 81"/>
                <a:gd name="T26" fmla="*/ 24 w 81"/>
                <a:gd name="T27" fmla="*/ 77 h 81"/>
                <a:gd name="T28" fmla="*/ 12 w 81"/>
                <a:gd name="T29" fmla="*/ 69 h 81"/>
                <a:gd name="T30" fmla="*/ 2 w 81"/>
                <a:gd name="T31" fmla="*/ 56 h 81"/>
                <a:gd name="T32" fmla="*/ 0 w 81"/>
                <a:gd name="T33" fmla="*/ 4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81">
                  <a:moveTo>
                    <a:pt x="0" y="40"/>
                  </a:moveTo>
                  <a:lnTo>
                    <a:pt x="2" y="24"/>
                  </a:lnTo>
                  <a:lnTo>
                    <a:pt x="12" y="12"/>
                  </a:lnTo>
                  <a:lnTo>
                    <a:pt x="24" y="2"/>
                  </a:lnTo>
                  <a:lnTo>
                    <a:pt x="40" y="0"/>
                  </a:lnTo>
                  <a:lnTo>
                    <a:pt x="55" y="2"/>
                  </a:lnTo>
                  <a:lnTo>
                    <a:pt x="69" y="12"/>
                  </a:lnTo>
                  <a:lnTo>
                    <a:pt x="77" y="24"/>
                  </a:lnTo>
                  <a:lnTo>
                    <a:pt x="81" y="40"/>
                  </a:lnTo>
                  <a:lnTo>
                    <a:pt x="77" y="56"/>
                  </a:lnTo>
                  <a:lnTo>
                    <a:pt x="69" y="69"/>
                  </a:lnTo>
                  <a:lnTo>
                    <a:pt x="55" y="77"/>
                  </a:lnTo>
                  <a:lnTo>
                    <a:pt x="40" y="81"/>
                  </a:lnTo>
                  <a:lnTo>
                    <a:pt x="24" y="77"/>
                  </a:lnTo>
                  <a:lnTo>
                    <a:pt x="12" y="69"/>
                  </a:lnTo>
                  <a:lnTo>
                    <a:pt x="2" y="56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641482" name="Freeform 10"/>
            <p:cNvSpPr>
              <a:spLocks/>
            </p:cNvSpPr>
            <p:nvPr/>
          </p:nvSpPr>
          <p:spPr bwMode="auto">
            <a:xfrm>
              <a:off x="509" y="1769"/>
              <a:ext cx="81" cy="81"/>
            </a:xfrm>
            <a:custGeom>
              <a:avLst/>
              <a:gdLst>
                <a:gd name="T0" fmla="*/ 0 w 81"/>
                <a:gd name="T1" fmla="*/ 41 h 81"/>
                <a:gd name="T2" fmla="*/ 2 w 81"/>
                <a:gd name="T3" fmla="*/ 25 h 81"/>
                <a:gd name="T4" fmla="*/ 12 w 81"/>
                <a:gd name="T5" fmla="*/ 12 h 81"/>
                <a:gd name="T6" fmla="*/ 24 w 81"/>
                <a:gd name="T7" fmla="*/ 4 h 81"/>
                <a:gd name="T8" fmla="*/ 39 w 81"/>
                <a:gd name="T9" fmla="*/ 0 h 81"/>
                <a:gd name="T10" fmla="*/ 55 w 81"/>
                <a:gd name="T11" fmla="*/ 4 h 81"/>
                <a:gd name="T12" fmla="*/ 69 w 81"/>
                <a:gd name="T13" fmla="*/ 12 h 81"/>
                <a:gd name="T14" fmla="*/ 77 w 81"/>
                <a:gd name="T15" fmla="*/ 25 h 81"/>
                <a:gd name="T16" fmla="*/ 81 w 81"/>
                <a:gd name="T17" fmla="*/ 41 h 81"/>
                <a:gd name="T18" fmla="*/ 77 w 81"/>
                <a:gd name="T19" fmla="*/ 57 h 81"/>
                <a:gd name="T20" fmla="*/ 69 w 81"/>
                <a:gd name="T21" fmla="*/ 69 h 81"/>
                <a:gd name="T22" fmla="*/ 55 w 81"/>
                <a:gd name="T23" fmla="*/ 79 h 81"/>
                <a:gd name="T24" fmla="*/ 39 w 81"/>
                <a:gd name="T25" fmla="*/ 81 h 81"/>
                <a:gd name="T26" fmla="*/ 24 w 81"/>
                <a:gd name="T27" fmla="*/ 79 h 81"/>
                <a:gd name="T28" fmla="*/ 12 w 81"/>
                <a:gd name="T29" fmla="*/ 69 h 81"/>
                <a:gd name="T30" fmla="*/ 2 w 81"/>
                <a:gd name="T31" fmla="*/ 57 h 81"/>
                <a:gd name="T32" fmla="*/ 0 w 81"/>
                <a:gd name="T33" fmla="*/ 4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81">
                  <a:moveTo>
                    <a:pt x="0" y="41"/>
                  </a:moveTo>
                  <a:lnTo>
                    <a:pt x="2" y="25"/>
                  </a:lnTo>
                  <a:lnTo>
                    <a:pt x="12" y="12"/>
                  </a:lnTo>
                  <a:lnTo>
                    <a:pt x="24" y="4"/>
                  </a:lnTo>
                  <a:lnTo>
                    <a:pt x="39" y="0"/>
                  </a:lnTo>
                  <a:lnTo>
                    <a:pt x="55" y="4"/>
                  </a:lnTo>
                  <a:lnTo>
                    <a:pt x="69" y="12"/>
                  </a:lnTo>
                  <a:lnTo>
                    <a:pt x="77" y="25"/>
                  </a:lnTo>
                  <a:lnTo>
                    <a:pt x="81" y="41"/>
                  </a:lnTo>
                  <a:lnTo>
                    <a:pt x="77" y="57"/>
                  </a:lnTo>
                  <a:lnTo>
                    <a:pt x="69" y="69"/>
                  </a:lnTo>
                  <a:lnTo>
                    <a:pt x="55" y="79"/>
                  </a:lnTo>
                  <a:lnTo>
                    <a:pt x="39" y="81"/>
                  </a:lnTo>
                  <a:lnTo>
                    <a:pt x="24" y="79"/>
                  </a:lnTo>
                  <a:lnTo>
                    <a:pt x="12" y="69"/>
                  </a:lnTo>
                  <a:lnTo>
                    <a:pt x="2" y="57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641483" name="Freeform 11"/>
            <p:cNvSpPr>
              <a:spLocks/>
            </p:cNvSpPr>
            <p:nvPr/>
          </p:nvSpPr>
          <p:spPr bwMode="auto">
            <a:xfrm>
              <a:off x="1586" y="2167"/>
              <a:ext cx="81" cy="79"/>
            </a:xfrm>
            <a:custGeom>
              <a:avLst/>
              <a:gdLst>
                <a:gd name="T0" fmla="*/ 0 w 81"/>
                <a:gd name="T1" fmla="*/ 39 h 79"/>
                <a:gd name="T2" fmla="*/ 4 w 81"/>
                <a:gd name="T3" fmla="*/ 24 h 79"/>
                <a:gd name="T4" fmla="*/ 12 w 81"/>
                <a:gd name="T5" fmla="*/ 12 h 79"/>
                <a:gd name="T6" fmla="*/ 26 w 81"/>
                <a:gd name="T7" fmla="*/ 2 h 79"/>
                <a:gd name="T8" fmla="*/ 42 w 81"/>
                <a:gd name="T9" fmla="*/ 0 h 79"/>
                <a:gd name="T10" fmla="*/ 58 w 81"/>
                <a:gd name="T11" fmla="*/ 2 h 79"/>
                <a:gd name="T12" fmla="*/ 69 w 81"/>
                <a:gd name="T13" fmla="*/ 12 h 79"/>
                <a:gd name="T14" fmla="*/ 79 w 81"/>
                <a:gd name="T15" fmla="*/ 24 h 79"/>
                <a:gd name="T16" fmla="*/ 81 w 81"/>
                <a:gd name="T17" fmla="*/ 39 h 79"/>
                <a:gd name="T18" fmla="*/ 79 w 81"/>
                <a:gd name="T19" fmla="*/ 55 h 79"/>
                <a:gd name="T20" fmla="*/ 69 w 81"/>
                <a:gd name="T21" fmla="*/ 67 h 79"/>
                <a:gd name="T22" fmla="*/ 58 w 81"/>
                <a:gd name="T23" fmla="*/ 77 h 79"/>
                <a:gd name="T24" fmla="*/ 42 w 81"/>
                <a:gd name="T25" fmla="*/ 79 h 79"/>
                <a:gd name="T26" fmla="*/ 26 w 81"/>
                <a:gd name="T27" fmla="*/ 77 h 79"/>
                <a:gd name="T28" fmla="*/ 12 w 81"/>
                <a:gd name="T29" fmla="*/ 67 h 79"/>
                <a:gd name="T30" fmla="*/ 4 w 81"/>
                <a:gd name="T31" fmla="*/ 55 h 79"/>
                <a:gd name="T32" fmla="*/ 0 w 81"/>
                <a:gd name="T33" fmla="*/ 3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79">
                  <a:moveTo>
                    <a:pt x="0" y="39"/>
                  </a:moveTo>
                  <a:lnTo>
                    <a:pt x="4" y="24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lnTo>
                    <a:pt x="58" y="2"/>
                  </a:lnTo>
                  <a:lnTo>
                    <a:pt x="69" y="12"/>
                  </a:lnTo>
                  <a:lnTo>
                    <a:pt x="79" y="24"/>
                  </a:lnTo>
                  <a:lnTo>
                    <a:pt x="81" y="39"/>
                  </a:lnTo>
                  <a:lnTo>
                    <a:pt x="79" y="55"/>
                  </a:lnTo>
                  <a:lnTo>
                    <a:pt x="69" y="67"/>
                  </a:lnTo>
                  <a:lnTo>
                    <a:pt x="58" y="77"/>
                  </a:lnTo>
                  <a:lnTo>
                    <a:pt x="42" y="79"/>
                  </a:lnTo>
                  <a:lnTo>
                    <a:pt x="26" y="77"/>
                  </a:lnTo>
                  <a:lnTo>
                    <a:pt x="12" y="67"/>
                  </a:lnTo>
                  <a:lnTo>
                    <a:pt x="4" y="55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641484" name="Freeform 12"/>
            <p:cNvSpPr>
              <a:spLocks/>
            </p:cNvSpPr>
            <p:nvPr/>
          </p:nvSpPr>
          <p:spPr bwMode="auto">
            <a:xfrm>
              <a:off x="2029" y="2220"/>
              <a:ext cx="81" cy="81"/>
            </a:xfrm>
            <a:custGeom>
              <a:avLst/>
              <a:gdLst>
                <a:gd name="T0" fmla="*/ 0 w 81"/>
                <a:gd name="T1" fmla="*/ 40 h 81"/>
                <a:gd name="T2" fmla="*/ 2 w 81"/>
                <a:gd name="T3" fmla="*/ 26 h 81"/>
                <a:gd name="T4" fmla="*/ 12 w 81"/>
                <a:gd name="T5" fmla="*/ 12 h 81"/>
                <a:gd name="T6" fmla="*/ 24 w 81"/>
                <a:gd name="T7" fmla="*/ 4 h 81"/>
                <a:gd name="T8" fmla="*/ 40 w 81"/>
                <a:gd name="T9" fmla="*/ 0 h 81"/>
                <a:gd name="T10" fmla="*/ 55 w 81"/>
                <a:gd name="T11" fmla="*/ 4 h 81"/>
                <a:gd name="T12" fmla="*/ 69 w 81"/>
                <a:gd name="T13" fmla="*/ 12 h 81"/>
                <a:gd name="T14" fmla="*/ 77 w 81"/>
                <a:gd name="T15" fmla="*/ 26 h 81"/>
                <a:gd name="T16" fmla="*/ 81 w 81"/>
                <a:gd name="T17" fmla="*/ 40 h 81"/>
                <a:gd name="T18" fmla="*/ 77 w 81"/>
                <a:gd name="T19" fmla="*/ 55 h 81"/>
                <a:gd name="T20" fmla="*/ 69 w 81"/>
                <a:gd name="T21" fmla="*/ 69 h 81"/>
                <a:gd name="T22" fmla="*/ 55 w 81"/>
                <a:gd name="T23" fmla="*/ 77 h 81"/>
                <a:gd name="T24" fmla="*/ 40 w 81"/>
                <a:gd name="T25" fmla="*/ 81 h 81"/>
                <a:gd name="T26" fmla="*/ 24 w 81"/>
                <a:gd name="T27" fmla="*/ 77 h 81"/>
                <a:gd name="T28" fmla="*/ 12 w 81"/>
                <a:gd name="T29" fmla="*/ 69 h 81"/>
                <a:gd name="T30" fmla="*/ 2 w 81"/>
                <a:gd name="T31" fmla="*/ 55 h 81"/>
                <a:gd name="T32" fmla="*/ 0 w 81"/>
                <a:gd name="T33" fmla="*/ 4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81">
                  <a:moveTo>
                    <a:pt x="0" y="40"/>
                  </a:moveTo>
                  <a:lnTo>
                    <a:pt x="2" y="26"/>
                  </a:lnTo>
                  <a:lnTo>
                    <a:pt x="12" y="12"/>
                  </a:lnTo>
                  <a:lnTo>
                    <a:pt x="24" y="4"/>
                  </a:lnTo>
                  <a:lnTo>
                    <a:pt x="40" y="0"/>
                  </a:lnTo>
                  <a:lnTo>
                    <a:pt x="55" y="4"/>
                  </a:lnTo>
                  <a:lnTo>
                    <a:pt x="69" y="12"/>
                  </a:lnTo>
                  <a:lnTo>
                    <a:pt x="77" y="26"/>
                  </a:lnTo>
                  <a:lnTo>
                    <a:pt x="81" y="40"/>
                  </a:lnTo>
                  <a:lnTo>
                    <a:pt x="77" y="55"/>
                  </a:lnTo>
                  <a:lnTo>
                    <a:pt x="69" y="69"/>
                  </a:lnTo>
                  <a:lnTo>
                    <a:pt x="55" y="77"/>
                  </a:lnTo>
                  <a:lnTo>
                    <a:pt x="40" y="81"/>
                  </a:lnTo>
                  <a:lnTo>
                    <a:pt x="24" y="77"/>
                  </a:lnTo>
                  <a:lnTo>
                    <a:pt x="12" y="69"/>
                  </a:lnTo>
                  <a:lnTo>
                    <a:pt x="2" y="55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641485" name="Rectangle 13"/>
            <p:cNvSpPr>
              <a:spLocks noChangeArrowheads="1"/>
            </p:cNvSpPr>
            <p:nvPr/>
          </p:nvSpPr>
          <p:spPr bwMode="auto">
            <a:xfrm>
              <a:off x="1908" y="1252"/>
              <a:ext cx="150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id-ID" sz="20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id-ID"/>
            </a:p>
          </p:txBody>
        </p:sp>
        <p:sp>
          <p:nvSpPr>
            <p:cNvPr id="1641486" name="Rectangle 14"/>
            <p:cNvSpPr>
              <a:spLocks noChangeArrowheads="1"/>
            </p:cNvSpPr>
            <p:nvPr/>
          </p:nvSpPr>
          <p:spPr bwMode="auto">
            <a:xfrm>
              <a:off x="1163" y="1832"/>
              <a:ext cx="150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id-ID" sz="20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id-ID"/>
            </a:p>
          </p:txBody>
        </p:sp>
        <p:sp>
          <p:nvSpPr>
            <p:cNvPr id="1641487" name="Rectangle 15"/>
            <p:cNvSpPr>
              <a:spLocks noChangeArrowheads="1"/>
            </p:cNvSpPr>
            <p:nvPr/>
          </p:nvSpPr>
          <p:spPr bwMode="auto">
            <a:xfrm>
              <a:off x="1732" y="2121"/>
              <a:ext cx="150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id-ID" sz="200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  <a:endParaRPr lang="en-US" altLang="id-ID"/>
            </a:p>
          </p:txBody>
        </p:sp>
        <p:sp>
          <p:nvSpPr>
            <p:cNvPr id="1641488" name="Rectangle 16"/>
            <p:cNvSpPr>
              <a:spLocks noChangeArrowheads="1"/>
            </p:cNvSpPr>
            <p:nvPr/>
          </p:nvSpPr>
          <p:spPr bwMode="auto">
            <a:xfrm>
              <a:off x="1379" y="2638"/>
              <a:ext cx="150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id-ID" sz="2000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  <a:endParaRPr lang="en-US" altLang="id-ID"/>
            </a:p>
          </p:txBody>
        </p:sp>
        <p:sp>
          <p:nvSpPr>
            <p:cNvPr id="1641489" name="Rectangle 17"/>
            <p:cNvSpPr>
              <a:spLocks noChangeArrowheads="1"/>
            </p:cNvSpPr>
            <p:nvPr/>
          </p:nvSpPr>
          <p:spPr bwMode="auto">
            <a:xfrm>
              <a:off x="631" y="1719"/>
              <a:ext cx="150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id-ID" sz="2000">
                  <a:solidFill>
                    <a:srgbClr val="000000"/>
                  </a:solidFill>
                  <a:latin typeface="Times New Roman" pitchFamily="18" charset="0"/>
                </a:rPr>
                <a:t>5</a:t>
              </a:r>
              <a:endParaRPr lang="en-US" altLang="id-ID"/>
            </a:p>
          </p:txBody>
        </p:sp>
        <p:sp>
          <p:nvSpPr>
            <p:cNvPr id="1641490" name="Rectangle 18"/>
            <p:cNvSpPr>
              <a:spLocks noChangeArrowheads="1"/>
            </p:cNvSpPr>
            <p:nvPr/>
          </p:nvSpPr>
          <p:spPr bwMode="auto">
            <a:xfrm>
              <a:off x="2187" y="2173"/>
              <a:ext cx="150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id-ID" sz="2000">
                  <a:solidFill>
                    <a:srgbClr val="000000"/>
                  </a:solidFill>
                  <a:latin typeface="Times New Roman" pitchFamily="18" charset="0"/>
                </a:rPr>
                <a:t>6</a:t>
              </a:r>
              <a:endParaRPr lang="en-US" altLang="id-ID"/>
            </a:p>
          </p:txBody>
        </p:sp>
      </p:grpSp>
      <p:grpSp>
        <p:nvGrpSpPr>
          <p:cNvPr id="1641491" name="Group 19"/>
          <p:cNvGrpSpPr>
            <a:grpSpLocks/>
          </p:cNvGrpSpPr>
          <p:nvPr/>
        </p:nvGrpSpPr>
        <p:grpSpPr bwMode="auto">
          <a:xfrm>
            <a:off x="2405063" y="3273425"/>
            <a:ext cx="1301750" cy="889000"/>
            <a:chOff x="1515" y="2062"/>
            <a:chExt cx="820" cy="560"/>
          </a:xfrm>
        </p:grpSpPr>
        <p:sp>
          <p:nvSpPr>
            <p:cNvPr id="1641492" name="Freeform 20"/>
            <p:cNvSpPr>
              <a:spLocks/>
            </p:cNvSpPr>
            <p:nvPr/>
          </p:nvSpPr>
          <p:spPr bwMode="auto">
            <a:xfrm>
              <a:off x="1515" y="2062"/>
              <a:ext cx="820" cy="343"/>
            </a:xfrm>
            <a:custGeom>
              <a:avLst/>
              <a:gdLst>
                <a:gd name="T0" fmla="*/ 409 w 820"/>
                <a:gd name="T1" fmla="*/ 0 h 343"/>
                <a:gd name="T2" fmla="*/ 467 w 820"/>
                <a:gd name="T3" fmla="*/ 2 h 343"/>
                <a:gd name="T4" fmla="*/ 520 w 820"/>
                <a:gd name="T5" fmla="*/ 8 h 343"/>
                <a:gd name="T6" fmla="*/ 573 w 820"/>
                <a:gd name="T7" fmla="*/ 16 h 343"/>
                <a:gd name="T8" fmla="*/ 623 w 820"/>
                <a:gd name="T9" fmla="*/ 26 h 343"/>
                <a:gd name="T10" fmla="*/ 670 w 820"/>
                <a:gd name="T11" fmla="*/ 40 h 343"/>
                <a:gd name="T12" fmla="*/ 710 w 820"/>
                <a:gd name="T13" fmla="*/ 56 h 343"/>
                <a:gd name="T14" fmla="*/ 745 w 820"/>
                <a:gd name="T15" fmla="*/ 73 h 343"/>
                <a:gd name="T16" fmla="*/ 775 w 820"/>
                <a:gd name="T17" fmla="*/ 93 h 343"/>
                <a:gd name="T18" fmla="*/ 797 w 820"/>
                <a:gd name="T19" fmla="*/ 115 h 343"/>
                <a:gd name="T20" fmla="*/ 812 w 820"/>
                <a:gd name="T21" fmla="*/ 138 h 343"/>
                <a:gd name="T22" fmla="*/ 820 w 820"/>
                <a:gd name="T23" fmla="*/ 160 h 343"/>
                <a:gd name="T24" fmla="*/ 820 w 820"/>
                <a:gd name="T25" fmla="*/ 184 h 343"/>
                <a:gd name="T26" fmla="*/ 812 w 820"/>
                <a:gd name="T27" fmla="*/ 207 h 343"/>
                <a:gd name="T28" fmla="*/ 797 w 820"/>
                <a:gd name="T29" fmla="*/ 229 h 343"/>
                <a:gd name="T30" fmla="*/ 775 w 820"/>
                <a:gd name="T31" fmla="*/ 251 h 343"/>
                <a:gd name="T32" fmla="*/ 745 w 820"/>
                <a:gd name="T33" fmla="*/ 271 h 343"/>
                <a:gd name="T34" fmla="*/ 710 w 820"/>
                <a:gd name="T35" fmla="*/ 290 h 343"/>
                <a:gd name="T36" fmla="*/ 670 w 820"/>
                <a:gd name="T37" fmla="*/ 306 h 343"/>
                <a:gd name="T38" fmla="*/ 623 w 820"/>
                <a:gd name="T39" fmla="*/ 318 h 343"/>
                <a:gd name="T40" fmla="*/ 573 w 820"/>
                <a:gd name="T41" fmla="*/ 330 h 343"/>
                <a:gd name="T42" fmla="*/ 520 w 820"/>
                <a:gd name="T43" fmla="*/ 338 h 343"/>
                <a:gd name="T44" fmla="*/ 467 w 820"/>
                <a:gd name="T45" fmla="*/ 341 h 343"/>
                <a:gd name="T46" fmla="*/ 409 w 820"/>
                <a:gd name="T47" fmla="*/ 343 h 343"/>
                <a:gd name="T48" fmla="*/ 354 w 820"/>
                <a:gd name="T49" fmla="*/ 341 h 343"/>
                <a:gd name="T50" fmla="*/ 299 w 820"/>
                <a:gd name="T51" fmla="*/ 338 h 343"/>
                <a:gd name="T52" fmla="*/ 245 w 820"/>
                <a:gd name="T53" fmla="*/ 330 h 343"/>
                <a:gd name="T54" fmla="*/ 196 w 820"/>
                <a:gd name="T55" fmla="*/ 318 h 343"/>
                <a:gd name="T56" fmla="*/ 150 w 820"/>
                <a:gd name="T57" fmla="*/ 306 h 343"/>
                <a:gd name="T58" fmla="*/ 109 w 820"/>
                <a:gd name="T59" fmla="*/ 290 h 343"/>
                <a:gd name="T60" fmla="*/ 73 w 820"/>
                <a:gd name="T61" fmla="*/ 271 h 343"/>
                <a:gd name="T62" fmla="*/ 44 w 820"/>
                <a:gd name="T63" fmla="*/ 251 h 343"/>
                <a:gd name="T64" fmla="*/ 22 w 820"/>
                <a:gd name="T65" fmla="*/ 229 h 343"/>
                <a:gd name="T66" fmla="*/ 6 w 820"/>
                <a:gd name="T67" fmla="*/ 207 h 343"/>
                <a:gd name="T68" fmla="*/ 0 w 820"/>
                <a:gd name="T69" fmla="*/ 184 h 343"/>
                <a:gd name="T70" fmla="*/ 0 w 820"/>
                <a:gd name="T71" fmla="*/ 160 h 343"/>
                <a:gd name="T72" fmla="*/ 6 w 820"/>
                <a:gd name="T73" fmla="*/ 138 h 343"/>
                <a:gd name="T74" fmla="*/ 22 w 820"/>
                <a:gd name="T75" fmla="*/ 115 h 343"/>
                <a:gd name="T76" fmla="*/ 44 w 820"/>
                <a:gd name="T77" fmla="*/ 93 h 343"/>
                <a:gd name="T78" fmla="*/ 73 w 820"/>
                <a:gd name="T79" fmla="*/ 73 h 343"/>
                <a:gd name="T80" fmla="*/ 109 w 820"/>
                <a:gd name="T81" fmla="*/ 56 h 343"/>
                <a:gd name="T82" fmla="*/ 150 w 820"/>
                <a:gd name="T83" fmla="*/ 40 h 343"/>
                <a:gd name="T84" fmla="*/ 196 w 820"/>
                <a:gd name="T85" fmla="*/ 26 h 343"/>
                <a:gd name="T86" fmla="*/ 245 w 820"/>
                <a:gd name="T87" fmla="*/ 16 h 343"/>
                <a:gd name="T88" fmla="*/ 299 w 820"/>
                <a:gd name="T89" fmla="*/ 8 h 343"/>
                <a:gd name="T90" fmla="*/ 354 w 820"/>
                <a:gd name="T91" fmla="*/ 2 h 343"/>
                <a:gd name="T92" fmla="*/ 409 w 820"/>
                <a:gd name="T93" fmla="*/ 0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20" h="343">
                  <a:moveTo>
                    <a:pt x="409" y="0"/>
                  </a:moveTo>
                  <a:lnTo>
                    <a:pt x="467" y="2"/>
                  </a:lnTo>
                  <a:lnTo>
                    <a:pt x="520" y="8"/>
                  </a:lnTo>
                  <a:lnTo>
                    <a:pt x="573" y="16"/>
                  </a:lnTo>
                  <a:lnTo>
                    <a:pt x="623" y="26"/>
                  </a:lnTo>
                  <a:lnTo>
                    <a:pt x="670" y="40"/>
                  </a:lnTo>
                  <a:lnTo>
                    <a:pt x="710" y="56"/>
                  </a:lnTo>
                  <a:lnTo>
                    <a:pt x="745" y="73"/>
                  </a:lnTo>
                  <a:lnTo>
                    <a:pt x="775" y="93"/>
                  </a:lnTo>
                  <a:lnTo>
                    <a:pt x="797" y="115"/>
                  </a:lnTo>
                  <a:lnTo>
                    <a:pt x="812" y="138"/>
                  </a:lnTo>
                  <a:lnTo>
                    <a:pt x="820" y="160"/>
                  </a:lnTo>
                  <a:lnTo>
                    <a:pt x="820" y="184"/>
                  </a:lnTo>
                  <a:lnTo>
                    <a:pt x="812" y="207"/>
                  </a:lnTo>
                  <a:lnTo>
                    <a:pt x="797" y="229"/>
                  </a:lnTo>
                  <a:lnTo>
                    <a:pt x="775" y="251"/>
                  </a:lnTo>
                  <a:lnTo>
                    <a:pt x="745" y="271"/>
                  </a:lnTo>
                  <a:lnTo>
                    <a:pt x="710" y="290"/>
                  </a:lnTo>
                  <a:lnTo>
                    <a:pt x="670" y="306"/>
                  </a:lnTo>
                  <a:lnTo>
                    <a:pt x="623" y="318"/>
                  </a:lnTo>
                  <a:lnTo>
                    <a:pt x="573" y="330"/>
                  </a:lnTo>
                  <a:lnTo>
                    <a:pt x="520" y="338"/>
                  </a:lnTo>
                  <a:lnTo>
                    <a:pt x="467" y="341"/>
                  </a:lnTo>
                  <a:lnTo>
                    <a:pt x="409" y="343"/>
                  </a:lnTo>
                  <a:lnTo>
                    <a:pt x="354" y="341"/>
                  </a:lnTo>
                  <a:lnTo>
                    <a:pt x="299" y="338"/>
                  </a:lnTo>
                  <a:lnTo>
                    <a:pt x="245" y="330"/>
                  </a:lnTo>
                  <a:lnTo>
                    <a:pt x="196" y="318"/>
                  </a:lnTo>
                  <a:lnTo>
                    <a:pt x="150" y="306"/>
                  </a:lnTo>
                  <a:lnTo>
                    <a:pt x="109" y="290"/>
                  </a:lnTo>
                  <a:lnTo>
                    <a:pt x="73" y="271"/>
                  </a:lnTo>
                  <a:lnTo>
                    <a:pt x="44" y="251"/>
                  </a:lnTo>
                  <a:lnTo>
                    <a:pt x="22" y="229"/>
                  </a:lnTo>
                  <a:lnTo>
                    <a:pt x="6" y="207"/>
                  </a:lnTo>
                  <a:lnTo>
                    <a:pt x="0" y="184"/>
                  </a:lnTo>
                  <a:lnTo>
                    <a:pt x="0" y="160"/>
                  </a:lnTo>
                  <a:lnTo>
                    <a:pt x="6" y="138"/>
                  </a:lnTo>
                  <a:lnTo>
                    <a:pt x="22" y="115"/>
                  </a:lnTo>
                  <a:lnTo>
                    <a:pt x="44" y="93"/>
                  </a:lnTo>
                  <a:lnTo>
                    <a:pt x="73" y="73"/>
                  </a:lnTo>
                  <a:lnTo>
                    <a:pt x="109" y="56"/>
                  </a:lnTo>
                  <a:lnTo>
                    <a:pt x="150" y="40"/>
                  </a:lnTo>
                  <a:lnTo>
                    <a:pt x="196" y="26"/>
                  </a:lnTo>
                  <a:lnTo>
                    <a:pt x="245" y="16"/>
                  </a:lnTo>
                  <a:lnTo>
                    <a:pt x="299" y="8"/>
                  </a:lnTo>
                  <a:lnTo>
                    <a:pt x="354" y="2"/>
                  </a:lnTo>
                  <a:lnTo>
                    <a:pt x="409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641493" name="Rectangle 21"/>
            <p:cNvSpPr>
              <a:spLocks noChangeArrowheads="1"/>
            </p:cNvSpPr>
            <p:nvPr/>
          </p:nvSpPr>
          <p:spPr bwMode="auto">
            <a:xfrm>
              <a:off x="1855" y="2395"/>
              <a:ext cx="166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id-ID" sz="2000">
                  <a:solidFill>
                    <a:srgbClr val="FF0000"/>
                  </a:solidFill>
                </a:rPr>
                <a:t>1</a:t>
              </a:r>
              <a:endParaRPr lang="en-US" altLang="id-ID"/>
            </a:p>
          </p:txBody>
        </p:sp>
      </p:grpSp>
      <p:grpSp>
        <p:nvGrpSpPr>
          <p:cNvPr id="1641494" name="Group 22"/>
          <p:cNvGrpSpPr>
            <a:grpSpLocks/>
          </p:cNvGrpSpPr>
          <p:nvPr/>
        </p:nvGrpSpPr>
        <p:grpSpPr bwMode="auto">
          <a:xfrm>
            <a:off x="717550" y="2382838"/>
            <a:ext cx="1323975" cy="985837"/>
            <a:chOff x="452" y="1501"/>
            <a:chExt cx="834" cy="621"/>
          </a:xfrm>
        </p:grpSpPr>
        <p:sp>
          <p:nvSpPr>
            <p:cNvPr id="1641495" name="Freeform 23"/>
            <p:cNvSpPr>
              <a:spLocks/>
            </p:cNvSpPr>
            <p:nvPr/>
          </p:nvSpPr>
          <p:spPr bwMode="auto">
            <a:xfrm>
              <a:off x="452" y="1662"/>
              <a:ext cx="834" cy="460"/>
            </a:xfrm>
            <a:custGeom>
              <a:avLst/>
              <a:gdLst>
                <a:gd name="T0" fmla="*/ 436 w 834"/>
                <a:gd name="T1" fmla="*/ 2 h 460"/>
                <a:gd name="T2" fmla="*/ 494 w 834"/>
                <a:gd name="T3" fmla="*/ 10 h 460"/>
                <a:gd name="T4" fmla="*/ 547 w 834"/>
                <a:gd name="T5" fmla="*/ 20 h 460"/>
                <a:gd name="T6" fmla="*/ 600 w 834"/>
                <a:gd name="T7" fmla="*/ 36 h 460"/>
                <a:gd name="T8" fmla="*/ 650 w 834"/>
                <a:gd name="T9" fmla="*/ 54 h 460"/>
                <a:gd name="T10" fmla="*/ 695 w 834"/>
                <a:gd name="T11" fmla="*/ 77 h 460"/>
                <a:gd name="T12" fmla="*/ 735 w 834"/>
                <a:gd name="T13" fmla="*/ 101 h 460"/>
                <a:gd name="T14" fmla="*/ 768 w 834"/>
                <a:gd name="T15" fmla="*/ 128 h 460"/>
                <a:gd name="T16" fmla="*/ 796 w 834"/>
                <a:gd name="T17" fmla="*/ 158 h 460"/>
                <a:gd name="T18" fmla="*/ 816 w 834"/>
                <a:gd name="T19" fmla="*/ 188 h 460"/>
                <a:gd name="T20" fmla="*/ 830 w 834"/>
                <a:gd name="T21" fmla="*/ 219 h 460"/>
                <a:gd name="T22" fmla="*/ 834 w 834"/>
                <a:gd name="T23" fmla="*/ 251 h 460"/>
                <a:gd name="T24" fmla="*/ 832 w 834"/>
                <a:gd name="T25" fmla="*/ 282 h 460"/>
                <a:gd name="T26" fmla="*/ 820 w 834"/>
                <a:gd name="T27" fmla="*/ 312 h 460"/>
                <a:gd name="T28" fmla="*/ 802 w 834"/>
                <a:gd name="T29" fmla="*/ 339 h 460"/>
                <a:gd name="T30" fmla="*/ 778 w 834"/>
                <a:gd name="T31" fmla="*/ 367 h 460"/>
                <a:gd name="T32" fmla="*/ 745 w 834"/>
                <a:gd name="T33" fmla="*/ 391 h 460"/>
                <a:gd name="T34" fmla="*/ 707 w 834"/>
                <a:gd name="T35" fmla="*/ 412 h 460"/>
                <a:gd name="T36" fmla="*/ 664 w 834"/>
                <a:gd name="T37" fmla="*/ 430 h 460"/>
                <a:gd name="T38" fmla="*/ 616 w 834"/>
                <a:gd name="T39" fmla="*/ 444 h 460"/>
                <a:gd name="T40" fmla="*/ 565 w 834"/>
                <a:gd name="T41" fmla="*/ 454 h 460"/>
                <a:gd name="T42" fmla="*/ 510 w 834"/>
                <a:gd name="T43" fmla="*/ 460 h 460"/>
                <a:gd name="T44" fmla="*/ 454 w 834"/>
                <a:gd name="T45" fmla="*/ 460 h 460"/>
                <a:gd name="T46" fmla="*/ 397 w 834"/>
                <a:gd name="T47" fmla="*/ 458 h 460"/>
                <a:gd name="T48" fmla="*/ 340 w 834"/>
                <a:gd name="T49" fmla="*/ 450 h 460"/>
                <a:gd name="T50" fmla="*/ 284 w 834"/>
                <a:gd name="T51" fmla="*/ 440 h 460"/>
                <a:gd name="T52" fmla="*/ 231 w 834"/>
                <a:gd name="T53" fmla="*/ 424 h 460"/>
                <a:gd name="T54" fmla="*/ 183 w 834"/>
                <a:gd name="T55" fmla="*/ 404 h 460"/>
                <a:gd name="T56" fmla="*/ 138 w 834"/>
                <a:gd name="T57" fmla="*/ 383 h 460"/>
                <a:gd name="T58" fmla="*/ 98 w 834"/>
                <a:gd name="T59" fmla="*/ 359 h 460"/>
                <a:gd name="T60" fmla="*/ 65 w 834"/>
                <a:gd name="T61" fmla="*/ 331 h 460"/>
                <a:gd name="T62" fmla="*/ 37 w 834"/>
                <a:gd name="T63" fmla="*/ 302 h 460"/>
                <a:gd name="T64" fmla="*/ 17 w 834"/>
                <a:gd name="T65" fmla="*/ 272 h 460"/>
                <a:gd name="T66" fmla="*/ 3 w 834"/>
                <a:gd name="T67" fmla="*/ 241 h 460"/>
                <a:gd name="T68" fmla="*/ 0 w 834"/>
                <a:gd name="T69" fmla="*/ 209 h 460"/>
                <a:gd name="T70" fmla="*/ 1 w 834"/>
                <a:gd name="T71" fmla="*/ 178 h 460"/>
                <a:gd name="T72" fmla="*/ 11 w 834"/>
                <a:gd name="T73" fmla="*/ 148 h 460"/>
                <a:gd name="T74" fmla="*/ 29 w 834"/>
                <a:gd name="T75" fmla="*/ 119 h 460"/>
                <a:gd name="T76" fmla="*/ 55 w 834"/>
                <a:gd name="T77" fmla="*/ 93 h 460"/>
                <a:gd name="T78" fmla="*/ 86 w 834"/>
                <a:gd name="T79" fmla="*/ 69 h 460"/>
                <a:gd name="T80" fmla="*/ 124 w 834"/>
                <a:gd name="T81" fmla="*/ 48 h 460"/>
                <a:gd name="T82" fmla="*/ 168 w 834"/>
                <a:gd name="T83" fmla="*/ 30 h 460"/>
                <a:gd name="T84" fmla="*/ 217 w 834"/>
                <a:gd name="T85" fmla="*/ 16 h 460"/>
                <a:gd name="T86" fmla="*/ 268 w 834"/>
                <a:gd name="T87" fmla="*/ 6 h 460"/>
                <a:gd name="T88" fmla="*/ 324 w 834"/>
                <a:gd name="T89" fmla="*/ 0 h 460"/>
                <a:gd name="T90" fmla="*/ 379 w 834"/>
                <a:gd name="T91" fmla="*/ 0 h 460"/>
                <a:gd name="T92" fmla="*/ 436 w 834"/>
                <a:gd name="T93" fmla="*/ 2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34" h="460">
                  <a:moveTo>
                    <a:pt x="436" y="2"/>
                  </a:moveTo>
                  <a:lnTo>
                    <a:pt x="494" y="10"/>
                  </a:lnTo>
                  <a:lnTo>
                    <a:pt x="547" y="20"/>
                  </a:lnTo>
                  <a:lnTo>
                    <a:pt x="600" y="36"/>
                  </a:lnTo>
                  <a:lnTo>
                    <a:pt x="650" y="54"/>
                  </a:lnTo>
                  <a:lnTo>
                    <a:pt x="695" y="77"/>
                  </a:lnTo>
                  <a:lnTo>
                    <a:pt x="735" y="101"/>
                  </a:lnTo>
                  <a:lnTo>
                    <a:pt x="768" y="128"/>
                  </a:lnTo>
                  <a:lnTo>
                    <a:pt x="796" y="158"/>
                  </a:lnTo>
                  <a:lnTo>
                    <a:pt x="816" y="188"/>
                  </a:lnTo>
                  <a:lnTo>
                    <a:pt x="830" y="219"/>
                  </a:lnTo>
                  <a:lnTo>
                    <a:pt x="834" y="251"/>
                  </a:lnTo>
                  <a:lnTo>
                    <a:pt x="832" y="282"/>
                  </a:lnTo>
                  <a:lnTo>
                    <a:pt x="820" y="312"/>
                  </a:lnTo>
                  <a:lnTo>
                    <a:pt x="802" y="339"/>
                  </a:lnTo>
                  <a:lnTo>
                    <a:pt x="778" y="367"/>
                  </a:lnTo>
                  <a:lnTo>
                    <a:pt x="745" y="391"/>
                  </a:lnTo>
                  <a:lnTo>
                    <a:pt x="707" y="412"/>
                  </a:lnTo>
                  <a:lnTo>
                    <a:pt x="664" y="430"/>
                  </a:lnTo>
                  <a:lnTo>
                    <a:pt x="616" y="444"/>
                  </a:lnTo>
                  <a:lnTo>
                    <a:pt x="565" y="454"/>
                  </a:lnTo>
                  <a:lnTo>
                    <a:pt x="510" y="460"/>
                  </a:lnTo>
                  <a:lnTo>
                    <a:pt x="454" y="460"/>
                  </a:lnTo>
                  <a:lnTo>
                    <a:pt x="397" y="458"/>
                  </a:lnTo>
                  <a:lnTo>
                    <a:pt x="340" y="450"/>
                  </a:lnTo>
                  <a:lnTo>
                    <a:pt x="284" y="440"/>
                  </a:lnTo>
                  <a:lnTo>
                    <a:pt x="231" y="424"/>
                  </a:lnTo>
                  <a:lnTo>
                    <a:pt x="183" y="404"/>
                  </a:lnTo>
                  <a:lnTo>
                    <a:pt x="138" y="383"/>
                  </a:lnTo>
                  <a:lnTo>
                    <a:pt x="98" y="359"/>
                  </a:lnTo>
                  <a:lnTo>
                    <a:pt x="65" y="331"/>
                  </a:lnTo>
                  <a:lnTo>
                    <a:pt x="37" y="302"/>
                  </a:lnTo>
                  <a:lnTo>
                    <a:pt x="17" y="272"/>
                  </a:lnTo>
                  <a:lnTo>
                    <a:pt x="3" y="241"/>
                  </a:lnTo>
                  <a:lnTo>
                    <a:pt x="0" y="209"/>
                  </a:lnTo>
                  <a:lnTo>
                    <a:pt x="1" y="178"/>
                  </a:lnTo>
                  <a:lnTo>
                    <a:pt x="11" y="148"/>
                  </a:lnTo>
                  <a:lnTo>
                    <a:pt x="29" y="119"/>
                  </a:lnTo>
                  <a:lnTo>
                    <a:pt x="55" y="93"/>
                  </a:lnTo>
                  <a:lnTo>
                    <a:pt x="86" y="69"/>
                  </a:lnTo>
                  <a:lnTo>
                    <a:pt x="124" y="48"/>
                  </a:lnTo>
                  <a:lnTo>
                    <a:pt x="168" y="30"/>
                  </a:lnTo>
                  <a:lnTo>
                    <a:pt x="217" y="16"/>
                  </a:lnTo>
                  <a:lnTo>
                    <a:pt x="268" y="6"/>
                  </a:lnTo>
                  <a:lnTo>
                    <a:pt x="324" y="0"/>
                  </a:lnTo>
                  <a:lnTo>
                    <a:pt x="379" y="0"/>
                  </a:lnTo>
                  <a:lnTo>
                    <a:pt x="436" y="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641496" name="Rectangle 24"/>
            <p:cNvSpPr>
              <a:spLocks noChangeArrowheads="1"/>
            </p:cNvSpPr>
            <p:nvPr/>
          </p:nvSpPr>
          <p:spPr bwMode="auto">
            <a:xfrm>
              <a:off x="944" y="1501"/>
              <a:ext cx="166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id-ID" sz="2000">
                  <a:solidFill>
                    <a:srgbClr val="FF0000"/>
                  </a:solidFill>
                </a:rPr>
                <a:t>2</a:t>
              </a:r>
              <a:endParaRPr lang="en-US" altLang="id-ID"/>
            </a:p>
          </p:txBody>
        </p:sp>
      </p:grpSp>
      <p:grpSp>
        <p:nvGrpSpPr>
          <p:cNvPr id="1641497" name="Group 25"/>
          <p:cNvGrpSpPr>
            <a:grpSpLocks/>
          </p:cNvGrpSpPr>
          <p:nvPr/>
        </p:nvGrpSpPr>
        <p:grpSpPr bwMode="auto">
          <a:xfrm>
            <a:off x="403225" y="1622425"/>
            <a:ext cx="3659188" cy="3460750"/>
            <a:chOff x="254" y="1022"/>
            <a:chExt cx="2305" cy="2180"/>
          </a:xfrm>
        </p:grpSpPr>
        <p:sp>
          <p:nvSpPr>
            <p:cNvPr id="1641498" name="Rectangle 26"/>
            <p:cNvSpPr>
              <a:spLocks noChangeArrowheads="1"/>
            </p:cNvSpPr>
            <p:nvPr/>
          </p:nvSpPr>
          <p:spPr bwMode="auto">
            <a:xfrm>
              <a:off x="564" y="1148"/>
              <a:ext cx="166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id-ID" sz="2000">
                  <a:solidFill>
                    <a:srgbClr val="FF0000"/>
                  </a:solidFill>
                </a:rPr>
                <a:t>5</a:t>
              </a:r>
              <a:endParaRPr lang="en-US" altLang="id-ID"/>
            </a:p>
          </p:txBody>
        </p:sp>
        <p:sp>
          <p:nvSpPr>
            <p:cNvPr id="1641499" name="Freeform 27"/>
            <p:cNvSpPr>
              <a:spLocks/>
            </p:cNvSpPr>
            <p:nvPr/>
          </p:nvSpPr>
          <p:spPr bwMode="auto">
            <a:xfrm>
              <a:off x="254" y="1022"/>
              <a:ext cx="2305" cy="2180"/>
            </a:xfrm>
            <a:custGeom>
              <a:avLst/>
              <a:gdLst>
                <a:gd name="T0" fmla="*/ 1245 w 2305"/>
                <a:gd name="T1" fmla="*/ 4 h 2180"/>
                <a:gd name="T2" fmla="*/ 1433 w 2305"/>
                <a:gd name="T3" fmla="*/ 33 h 2180"/>
                <a:gd name="T4" fmla="*/ 1615 w 2305"/>
                <a:gd name="T5" fmla="*/ 90 h 2180"/>
                <a:gd name="T6" fmla="*/ 1781 w 2305"/>
                <a:gd name="T7" fmla="*/ 175 h 2180"/>
                <a:gd name="T8" fmla="*/ 1931 w 2305"/>
                <a:gd name="T9" fmla="*/ 286 h 2180"/>
                <a:gd name="T10" fmla="*/ 2062 w 2305"/>
                <a:gd name="T11" fmla="*/ 420 h 2180"/>
                <a:gd name="T12" fmla="*/ 2166 w 2305"/>
                <a:gd name="T13" fmla="*/ 569 h 2180"/>
                <a:gd name="T14" fmla="*/ 2242 w 2305"/>
                <a:gd name="T15" fmla="*/ 735 h 2180"/>
                <a:gd name="T16" fmla="*/ 2289 w 2305"/>
                <a:gd name="T17" fmla="*/ 908 h 2180"/>
                <a:gd name="T18" fmla="*/ 2305 w 2305"/>
                <a:gd name="T19" fmla="*/ 1088 h 2180"/>
                <a:gd name="T20" fmla="*/ 2289 w 2305"/>
                <a:gd name="T21" fmla="*/ 1267 h 2180"/>
                <a:gd name="T22" fmla="*/ 2243 w 2305"/>
                <a:gd name="T23" fmla="*/ 1443 h 2180"/>
                <a:gd name="T24" fmla="*/ 2166 w 2305"/>
                <a:gd name="T25" fmla="*/ 1606 h 2180"/>
                <a:gd name="T26" fmla="*/ 2064 w 2305"/>
                <a:gd name="T27" fmla="*/ 1758 h 2180"/>
                <a:gd name="T28" fmla="*/ 1935 w 2305"/>
                <a:gd name="T29" fmla="*/ 1890 h 2180"/>
                <a:gd name="T30" fmla="*/ 1785 w 2305"/>
                <a:gd name="T31" fmla="*/ 2002 h 2180"/>
                <a:gd name="T32" fmla="*/ 1617 w 2305"/>
                <a:gd name="T33" fmla="*/ 2087 h 2180"/>
                <a:gd name="T34" fmla="*/ 1437 w 2305"/>
                <a:gd name="T35" fmla="*/ 2146 h 2180"/>
                <a:gd name="T36" fmla="*/ 1249 w 2305"/>
                <a:gd name="T37" fmla="*/ 2176 h 2180"/>
                <a:gd name="T38" fmla="*/ 1059 w 2305"/>
                <a:gd name="T39" fmla="*/ 2176 h 2180"/>
                <a:gd name="T40" fmla="*/ 872 w 2305"/>
                <a:gd name="T41" fmla="*/ 2148 h 2180"/>
                <a:gd name="T42" fmla="*/ 692 w 2305"/>
                <a:gd name="T43" fmla="*/ 2089 h 2180"/>
                <a:gd name="T44" fmla="*/ 524 w 2305"/>
                <a:gd name="T45" fmla="*/ 2004 h 2180"/>
                <a:gd name="T46" fmla="*/ 373 w 2305"/>
                <a:gd name="T47" fmla="*/ 1894 h 2180"/>
                <a:gd name="T48" fmla="*/ 245 w 2305"/>
                <a:gd name="T49" fmla="*/ 1762 h 2180"/>
                <a:gd name="T50" fmla="*/ 140 w 2305"/>
                <a:gd name="T51" fmla="*/ 1610 h 2180"/>
                <a:gd name="T52" fmla="*/ 63 w 2305"/>
                <a:gd name="T53" fmla="*/ 1447 h 2180"/>
                <a:gd name="T54" fmla="*/ 16 w 2305"/>
                <a:gd name="T55" fmla="*/ 1271 h 2180"/>
                <a:gd name="T56" fmla="*/ 0 w 2305"/>
                <a:gd name="T57" fmla="*/ 1092 h 2180"/>
                <a:gd name="T58" fmla="*/ 16 w 2305"/>
                <a:gd name="T59" fmla="*/ 912 h 2180"/>
                <a:gd name="T60" fmla="*/ 63 w 2305"/>
                <a:gd name="T61" fmla="*/ 737 h 2180"/>
                <a:gd name="T62" fmla="*/ 138 w 2305"/>
                <a:gd name="T63" fmla="*/ 573 h 2180"/>
                <a:gd name="T64" fmla="*/ 243 w 2305"/>
                <a:gd name="T65" fmla="*/ 422 h 2180"/>
                <a:gd name="T66" fmla="*/ 371 w 2305"/>
                <a:gd name="T67" fmla="*/ 290 h 2180"/>
                <a:gd name="T68" fmla="*/ 522 w 2305"/>
                <a:gd name="T69" fmla="*/ 179 h 2180"/>
                <a:gd name="T70" fmla="*/ 688 w 2305"/>
                <a:gd name="T71" fmla="*/ 92 h 2180"/>
                <a:gd name="T72" fmla="*/ 868 w 2305"/>
                <a:gd name="T73" fmla="*/ 33 h 2180"/>
                <a:gd name="T74" fmla="*/ 1055 w 2305"/>
                <a:gd name="T75" fmla="*/ 4 h 2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305" h="2180">
                  <a:moveTo>
                    <a:pt x="1150" y="0"/>
                  </a:moveTo>
                  <a:lnTo>
                    <a:pt x="1245" y="4"/>
                  </a:lnTo>
                  <a:lnTo>
                    <a:pt x="1340" y="14"/>
                  </a:lnTo>
                  <a:lnTo>
                    <a:pt x="1433" y="33"/>
                  </a:lnTo>
                  <a:lnTo>
                    <a:pt x="1526" y="59"/>
                  </a:lnTo>
                  <a:lnTo>
                    <a:pt x="1615" y="90"/>
                  </a:lnTo>
                  <a:lnTo>
                    <a:pt x="1700" y="130"/>
                  </a:lnTo>
                  <a:lnTo>
                    <a:pt x="1781" y="175"/>
                  </a:lnTo>
                  <a:lnTo>
                    <a:pt x="1860" y="228"/>
                  </a:lnTo>
                  <a:lnTo>
                    <a:pt x="1931" y="286"/>
                  </a:lnTo>
                  <a:lnTo>
                    <a:pt x="2000" y="351"/>
                  </a:lnTo>
                  <a:lnTo>
                    <a:pt x="2062" y="420"/>
                  </a:lnTo>
                  <a:lnTo>
                    <a:pt x="2117" y="493"/>
                  </a:lnTo>
                  <a:lnTo>
                    <a:pt x="2166" y="569"/>
                  </a:lnTo>
                  <a:lnTo>
                    <a:pt x="2208" y="650"/>
                  </a:lnTo>
                  <a:lnTo>
                    <a:pt x="2242" y="735"/>
                  </a:lnTo>
                  <a:lnTo>
                    <a:pt x="2269" y="820"/>
                  </a:lnTo>
                  <a:lnTo>
                    <a:pt x="2289" y="908"/>
                  </a:lnTo>
                  <a:lnTo>
                    <a:pt x="2301" y="997"/>
                  </a:lnTo>
                  <a:lnTo>
                    <a:pt x="2305" y="1088"/>
                  </a:lnTo>
                  <a:lnTo>
                    <a:pt x="2301" y="1178"/>
                  </a:lnTo>
                  <a:lnTo>
                    <a:pt x="2289" y="1267"/>
                  </a:lnTo>
                  <a:lnTo>
                    <a:pt x="2271" y="1356"/>
                  </a:lnTo>
                  <a:lnTo>
                    <a:pt x="2243" y="1443"/>
                  </a:lnTo>
                  <a:lnTo>
                    <a:pt x="2210" y="1525"/>
                  </a:lnTo>
                  <a:lnTo>
                    <a:pt x="2166" y="1606"/>
                  </a:lnTo>
                  <a:lnTo>
                    <a:pt x="2119" y="1685"/>
                  </a:lnTo>
                  <a:lnTo>
                    <a:pt x="2064" y="1758"/>
                  </a:lnTo>
                  <a:lnTo>
                    <a:pt x="2002" y="1827"/>
                  </a:lnTo>
                  <a:lnTo>
                    <a:pt x="1935" y="1890"/>
                  </a:lnTo>
                  <a:lnTo>
                    <a:pt x="1862" y="1949"/>
                  </a:lnTo>
                  <a:lnTo>
                    <a:pt x="1785" y="2002"/>
                  </a:lnTo>
                  <a:lnTo>
                    <a:pt x="1704" y="2048"/>
                  </a:lnTo>
                  <a:lnTo>
                    <a:pt x="1617" y="2087"/>
                  </a:lnTo>
                  <a:lnTo>
                    <a:pt x="1528" y="2121"/>
                  </a:lnTo>
                  <a:lnTo>
                    <a:pt x="1437" y="2146"/>
                  </a:lnTo>
                  <a:lnTo>
                    <a:pt x="1344" y="2164"/>
                  </a:lnTo>
                  <a:lnTo>
                    <a:pt x="1249" y="2176"/>
                  </a:lnTo>
                  <a:lnTo>
                    <a:pt x="1154" y="2180"/>
                  </a:lnTo>
                  <a:lnTo>
                    <a:pt x="1059" y="2176"/>
                  </a:lnTo>
                  <a:lnTo>
                    <a:pt x="965" y="2166"/>
                  </a:lnTo>
                  <a:lnTo>
                    <a:pt x="872" y="2148"/>
                  </a:lnTo>
                  <a:lnTo>
                    <a:pt x="781" y="2123"/>
                  </a:lnTo>
                  <a:lnTo>
                    <a:pt x="692" y="2089"/>
                  </a:lnTo>
                  <a:lnTo>
                    <a:pt x="607" y="2050"/>
                  </a:lnTo>
                  <a:lnTo>
                    <a:pt x="524" y="2004"/>
                  </a:lnTo>
                  <a:lnTo>
                    <a:pt x="447" y="1951"/>
                  </a:lnTo>
                  <a:lnTo>
                    <a:pt x="373" y="1894"/>
                  </a:lnTo>
                  <a:lnTo>
                    <a:pt x="306" y="1829"/>
                  </a:lnTo>
                  <a:lnTo>
                    <a:pt x="245" y="1762"/>
                  </a:lnTo>
                  <a:lnTo>
                    <a:pt x="190" y="1687"/>
                  </a:lnTo>
                  <a:lnTo>
                    <a:pt x="140" y="1610"/>
                  </a:lnTo>
                  <a:lnTo>
                    <a:pt x="99" y="1529"/>
                  </a:lnTo>
                  <a:lnTo>
                    <a:pt x="63" y="1447"/>
                  </a:lnTo>
                  <a:lnTo>
                    <a:pt x="35" y="1360"/>
                  </a:lnTo>
                  <a:lnTo>
                    <a:pt x="16" y="1271"/>
                  </a:lnTo>
                  <a:lnTo>
                    <a:pt x="4" y="1182"/>
                  </a:lnTo>
                  <a:lnTo>
                    <a:pt x="0" y="1092"/>
                  </a:lnTo>
                  <a:lnTo>
                    <a:pt x="4" y="1001"/>
                  </a:lnTo>
                  <a:lnTo>
                    <a:pt x="16" y="912"/>
                  </a:lnTo>
                  <a:lnTo>
                    <a:pt x="35" y="824"/>
                  </a:lnTo>
                  <a:lnTo>
                    <a:pt x="63" y="737"/>
                  </a:lnTo>
                  <a:lnTo>
                    <a:pt x="97" y="654"/>
                  </a:lnTo>
                  <a:lnTo>
                    <a:pt x="138" y="573"/>
                  </a:lnTo>
                  <a:lnTo>
                    <a:pt x="188" y="495"/>
                  </a:lnTo>
                  <a:lnTo>
                    <a:pt x="243" y="422"/>
                  </a:lnTo>
                  <a:lnTo>
                    <a:pt x="304" y="353"/>
                  </a:lnTo>
                  <a:lnTo>
                    <a:pt x="371" y="290"/>
                  </a:lnTo>
                  <a:lnTo>
                    <a:pt x="443" y="230"/>
                  </a:lnTo>
                  <a:lnTo>
                    <a:pt x="522" y="179"/>
                  </a:lnTo>
                  <a:lnTo>
                    <a:pt x="603" y="132"/>
                  </a:lnTo>
                  <a:lnTo>
                    <a:pt x="688" y="92"/>
                  </a:lnTo>
                  <a:lnTo>
                    <a:pt x="777" y="59"/>
                  </a:lnTo>
                  <a:lnTo>
                    <a:pt x="868" y="33"/>
                  </a:lnTo>
                  <a:lnTo>
                    <a:pt x="961" y="16"/>
                  </a:lnTo>
                  <a:lnTo>
                    <a:pt x="1055" y="4"/>
                  </a:lnTo>
                  <a:lnTo>
                    <a:pt x="115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</p:grpSp>
      <p:grpSp>
        <p:nvGrpSpPr>
          <p:cNvPr id="1641500" name="Group 28"/>
          <p:cNvGrpSpPr>
            <a:grpSpLocks/>
          </p:cNvGrpSpPr>
          <p:nvPr/>
        </p:nvGrpSpPr>
        <p:grpSpPr bwMode="auto">
          <a:xfrm>
            <a:off x="1931988" y="3101975"/>
            <a:ext cx="1800225" cy="1720850"/>
            <a:chOff x="1217" y="1954"/>
            <a:chExt cx="1134" cy="1084"/>
          </a:xfrm>
        </p:grpSpPr>
        <p:sp>
          <p:nvSpPr>
            <p:cNvPr id="1641501" name="Rectangle 29"/>
            <p:cNvSpPr>
              <a:spLocks noChangeArrowheads="1"/>
            </p:cNvSpPr>
            <p:nvPr/>
          </p:nvSpPr>
          <p:spPr bwMode="auto">
            <a:xfrm>
              <a:off x="1665" y="2811"/>
              <a:ext cx="166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id-ID" sz="2000">
                  <a:solidFill>
                    <a:srgbClr val="FF0000"/>
                  </a:solidFill>
                </a:rPr>
                <a:t>3</a:t>
              </a:r>
              <a:endParaRPr lang="en-US" altLang="id-ID"/>
            </a:p>
          </p:txBody>
        </p:sp>
        <p:sp>
          <p:nvSpPr>
            <p:cNvPr id="1641502" name="Freeform 30"/>
            <p:cNvSpPr>
              <a:spLocks/>
            </p:cNvSpPr>
            <p:nvPr/>
          </p:nvSpPr>
          <p:spPr bwMode="auto">
            <a:xfrm>
              <a:off x="1217" y="1954"/>
              <a:ext cx="1134" cy="909"/>
            </a:xfrm>
            <a:custGeom>
              <a:avLst/>
              <a:gdLst>
                <a:gd name="T0" fmla="*/ 371 w 1134"/>
                <a:gd name="T1" fmla="*/ 142 h 909"/>
                <a:gd name="T2" fmla="*/ 430 w 1134"/>
                <a:gd name="T3" fmla="*/ 108 h 909"/>
                <a:gd name="T4" fmla="*/ 492 w 1134"/>
                <a:gd name="T5" fmla="*/ 79 h 909"/>
                <a:gd name="T6" fmla="*/ 551 w 1134"/>
                <a:gd name="T7" fmla="*/ 53 h 909"/>
                <a:gd name="T8" fmla="*/ 614 w 1134"/>
                <a:gd name="T9" fmla="*/ 32 h 909"/>
                <a:gd name="T10" fmla="*/ 674 w 1134"/>
                <a:gd name="T11" fmla="*/ 16 h 909"/>
                <a:gd name="T12" fmla="*/ 735 w 1134"/>
                <a:gd name="T13" fmla="*/ 6 h 909"/>
                <a:gd name="T14" fmla="*/ 792 w 1134"/>
                <a:gd name="T15" fmla="*/ 0 h 909"/>
                <a:gd name="T16" fmla="*/ 848 w 1134"/>
                <a:gd name="T17" fmla="*/ 0 h 909"/>
                <a:gd name="T18" fmla="*/ 899 w 1134"/>
                <a:gd name="T19" fmla="*/ 4 h 909"/>
                <a:gd name="T20" fmla="*/ 946 w 1134"/>
                <a:gd name="T21" fmla="*/ 14 h 909"/>
                <a:gd name="T22" fmla="*/ 990 w 1134"/>
                <a:gd name="T23" fmla="*/ 30 h 909"/>
                <a:gd name="T24" fmla="*/ 1027 w 1134"/>
                <a:gd name="T25" fmla="*/ 51 h 909"/>
                <a:gd name="T26" fmla="*/ 1061 w 1134"/>
                <a:gd name="T27" fmla="*/ 77 h 909"/>
                <a:gd name="T28" fmla="*/ 1089 w 1134"/>
                <a:gd name="T29" fmla="*/ 107 h 909"/>
                <a:gd name="T30" fmla="*/ 1110 w 1134"/>
                <a:gd name="T31" fmla="*/ 140 h 909"/>
                <a:gd name="T32" fmla="*/ 1124 w 1134"/>
                <a:gd name="T33" fmla="*/ 177 h 909"/>
                <a:gd name="T34" fmla="*/ 1132 w 1134"/>
                <a:gd name="T35" fmla="*/ 217 h 909"/>
                <a:gd name="T36" fmla="*/ 1134 w 1134"/>
                <a:gd name="T37" fmla="*/ 260 h 909"/>
                <a:gd name="T38" fmla="*/ 1128 w 1134"/>
                <a:gd name="T39" fmla="*/ 308 h 909"/>
                <a:gd name="T40" fmla="*/ 1118 w 1134"/>
                <a:gd name="T41" fmla="*/ 355 h 909"/>
                <a:gd name="T42" fmla="*/ 1099 w 1134"/>
                <a:gd name="T43" fmla="*/ 402 h 909"/>
                <a:gd name="T44" fmla="*/ 1075 w 1134"/>
                <a:gd name="T45" fmla="*/ 451 h 909"/>
                <a:gd name="T46" fmla="*/ 1045 w 1134"/>
                <a:gd name="T47" fmla="*/ 501 h 909"/>
                <a:gd name="T48" fmla="*/ 1010 w 1134"/>
                <a:gd name="T49" fmla="*/ 550 h 909"/>
                <a:gd name="T50" fmla="*/ 968 w 1134"/>
                <a:gd name="T51" fmla="*/ 597 h 909"/>
                <a:gd name="T52" fmla="*/ 923 w 1134"/>
                <a:gd name="T53" fmla="*/ 643 h 909"/>
                <a:gd name="T54" fmla="*/ 871 w 1134"/>
                <a:gd name="T55" fmla="*/ 688 h 909"/>
                <a:gd name="T56" fmla="*/ 818 w 1134"/>
                <a:gd name="T57" fmla="*/ 727 h 909"/>
                <a:gd name="T58" fmla="*/ 763 w 1134"/>
                <a:gd name="T59" fmla="*/ 765 h 909"/>
                <a:gd name="T60" fmla="*/ 703 w 1134"/>
                <a:gd name="T61" fmla="*/ 800 h 909"/>
                <a:gd name="T62" fmla="*/ 644 w 1134"/>
                <a:gd name="T63" fmla="*/ 830 h 909"/>
                <a:gd name="T64" fmla="*/ 583 w 1134"/>
                <a:gd name="T65" fmla="*/ 855 h 909"/>
                <a:gd name="T66" fmla="*/ 519 w 1134"/>
                <a:gd name="T67" fmla="*/ 877 h 909"/>
                <a:gd name="T68" fmla="*/ 460 w 1134"/>
                <a:gd name="T69" fmla="*/ 893 h 909"/>
                <a:gd name="T70" fmla="*/ 401 w 1134"/>
                <a:gd name="T71" fmla="*/ 903 h 909"/>
                <a:gd name="T72" fmla="*/ 342 w 1134"/>
                <a:gd name="T73" fmla="*/ 909 h 909"/>
                <a:gd name="T74" fmla="*/ 286 w 1134"/>
                <a:gd name="T75" fmla="*/ 909 h 909"/>
                <a:gd name="T76" fmla="*/ 235 w 1134"/>
                <a:gd name="T77" fmla="*/ 905 h 909"/>
                <a:gd name="T78" fmla="*/ 187 w 1134"/>
                <a:gd name="T79" fmla="*/ 893 h 909"/>
                <a:gd name="T80" fmla="*/ 144 w 1134"/>
                <a:gd name="T81" fmla="*/ 877 h 909"/>
                <a:gd name="T82" fmla="*/ 106 w 1134"/>
                <a:gd name="T83" fmla="*/ 857 h 909"/>
                <a:gd name="T84" fmla="*/ 73 w 1134"/>
                <a:gd name="T85" fmla="*/ 832 h 909"/>
                <a:gd name="T86" fmla="*/ 45 w 1134"/>
                <a:gd name="T87" fmla="*/ 802 h 909"/>
                <a:gd name="T88" fmla="*/ 23 w 1134"/>
                <a:gd name="T89" fmla="*/ 769 h 909"/>
                <a:gd name="T90" fmla="*/ 9 w 1134"/>
                <a:gd name="T91" fmla="*/ 731 h 909"/>
                <a:gd name="T92" fmla="*/ 2 w 1134"/>
                <a:gd name="T93" fmla="*/ 690 h 909"/>
                <a:gd name="T94" fmla="*/ 0 w 1134"/>
                <a:gd name="T95" fmla="*/ 647 h 909"/>
                <a:gd name="T96" fmla="*/ 5 w 1134"/>
                <a:gd name="T97" fmla="*/ 601 h 909"/>
                <a:gd name="T98" fmla="*/ 15 w 1134"/>
                <a:gd name="T99" fmla="*/ 554 h 909"/>
                <a:gd name="T100" fmla="*/ 35 w 1134"/>
                <a:gd name="T101" fmla="*/ 505 h 909"/>
                <a:gd name="T102" fmla="*/ 59 w 1134"/>
                <a:gd name="T103" fmla="*/ 455 h 909"/>
                <a:gd name="T104" fmla="*/ 88 w 1134"/>
                <a:gd name="T105" fmla="*/ 406 h 909"/>
                <a:gd name="T106" fmla="*/ 124 w 1134"/>
                <a:gd name="T107" fmla="*/ 359 h 909"/>
                <a:gd name="T108" fmla="*/ 166 w 1134"/>
                <a:gd name="T109" fmla="*/ 311 h 909"/>
                <a:gd name="T110" fmla="*/ 211 w 1134"/>
                <a:gd name="T111" fmla="*/ 264 h 909"/>
                <a:gd name="T112" fmla="*/ 262 w 1134"/>
                <a:gd name="T113" fmla="*/ 221 h 909"/>
                <a:gd name="T114" fmla="*/ 316 w 1134"/>
                <a:gd name="T115" fmla="*/ 179 h 909"/>
                <a:gd name="T116" fmla="*/ 371 w 1134"/>
                <a:gd name="T117" fmla="*/ 142 h 9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134" h="909">
                  <a:moveTo>
                    <a:pt x="371" y="142"/>
                  </a:moveTo>
                  <a:lnTo>
                    <a:pt x="430" y="108"/>
                  </a:lnTo>
                  <a:lnTo>
                    <a:pt x="492" y="79"/>
                  </a:lnTo>
                  <a:lnTo>
                    <a:pt x="551" y="53"/>
                  </a:lnTo>
                  <a:lnTo>
                    <a:pt x="614" y="32"/>
                  </a:lnTo>
                  <a:lnTo>
                    <a:pt x="674" y="16"/>
                  </a:lnTo>
                  <a:lnTo>
                    <a:pt x="735" y="6"/>
                  </a:lnTo>
                  <a:lnTo>
                    <a:pt x="792" y="0"/>
                  </a:lnTo>
                  <a:lnTo>
                    <a:pt x="848" y="0"/>
                  </a:lnTo>
                  <a:lnTo>
                    <a:pt x="899" y="4"/>
                  </a:lnTo>
                  <a:lnTo>
                    <a:pt x="946" y="14"/>
                  </a:lnTo>
                  <a:lnTo>
                    <a:pt x="990" y="30"/>
                  </a:lnTo>
                  <a:lnTo>
                    <a:pt x="1027" y="51"/>
                  </a:lnTo>
                  <a:lnTo>
                    <a:pt x="1061" y="77"/>
                  </a:lnTo>
                  <a:lnTo>
                    <a:pt x="1089" y="107"/>
                  </a:lnTo>
                  <a:lnTo>
                    <a:pt x="1110" y="140"/>
                  </a:lnTo>
                  <a:lnTo>
                    <a:pt x="1124" y="177"/>
                  </a:lnTo>
                  <a:lnTo>
                    <a:pt x="1132" y="217"/>
                  </a:lnTo>
                  <a:lnTo>
                    <a:pt x="1134" y="260"/>
                  </a:lnTo>
                  <a:lnTo>
                    <a:pt x="1128" y="308"/>
                  </a:lnTo>
                  <a:lnTo>
                    <a:pt x="1118" y="355"/>
                  </a:lnTo>
                  <a:lnTo>
                    <a:pt x="1099" y="402"/>
                  </a:lnTo>
                  <a:lnTo>
                    <a:pt x="1075" y="451"/>
                  </a:lnTo>
                  <a:lnTo>
                    <a:pt x="1045" y="501"/>
                  </a:lnTo>
                  <a:lnTo>
                    <a:pt x="1010" y="550"/>
                  </a:lnTo>
                  <a:lnTo>
                    <a:pt x="968" y="597"/>
                  </a:lnTo>
                  <a:lnTo>
                    <a:pt x="923" y="643"/>
                  </a:lnTo>
                  <a:lnTo>
                    <a:pt x="871" y="688"/>
                  </a:lnTo>
                  <a:lnTo>
                    <a:pt x="818" y="727"/>
                  </a:lnTo>
                  <a:lnTo>
                    <a:pt x="763" y="765"/>
                  </a:lnTo>
                  <a:lnTo>
                    <a:pt x="703" y="800"/>
                  </a:lnTo>
                  <a:lnTo>
                    <a:pt x="644" y="830"/>
                  </a:lnTo>
                  <a:lnTo>
                    <a:pt x="583" y="855"/>
                  </a:lnTo>
                  <a:lnTo>
                    <a:pt x="519" y="877"/>
                  </a:lnTo>
                  <a:lnTo>
                    <a:pt x="460" y="893"/>
                  </a:lnTo>
                  <a:lnTo>
                    <a:pt x="401" y="903"/>
                  </a:lnTo>
                  <a:lnTo>
                    <a:pt x="342" y="909"/>
                  </a:lnTo>
                  <a:lnTo>
                    <a:pt x="286" y="909"/>
                  </a:lnTo>
                  <a:lnTo>
                    <a:pt x="235" y="905"/>
                  </a:lnTo>
                  <a:lnTo>
                    <a:pt x="187" y="893"/>
                  </a:lnTo>
                  <a:lnTo>
                    <a:pt x="144" y="877"/>
                  </a:lnTo>
                  <a:lnTo>
                    <a:pt x="106" y="857"/>
                  </a:lnTo>
                  <a:lnTo>
                    <a:pt x="73" y="832"/>
                  </a:lnTo>
                  <a:lnTo>
                    <a:pt x="45" y="802"/>
                  </a:lnTo>
                  <a:lnTo>
                    <a:pt x="23" y="769"/>
                  </a:lnTo>
                  <a:lnTo>
                    <a:pt x="9" y="731"/>
                  </a:lnTo>
                  <a:lnTo>
                    <a:pt x="2" y="690"/>
                  </a:lnTo>
                  <a:lnTo>
                    <a:pt x="0" y="647"/>
                  </a:lnTo>
                  <a:lnTo>
                    <a:pt x="5" y="601"/>
                  </a:lnTo>
                  <a:lnTo>
                    <a:pt x="15" y="554"/>
                  </a:lnTo>
                  <a:lnTo>
                    <a:pt x="35" y="505"/>
                  </a:lnTo>
                  <a:lnTo>
                    <a:pt x="59" y="455"/>
                  </a:lnTo>
                  <a:lnTo>
                    <a:pt x="88" y="406"/>
                  </a:lnTo>
                  <a:lnTo>
                    <a:pt x="124" y="359"/>
                  </a:lnTo>
                  <a:lnTo>
                    <a:pt x="166" y="311"/>
                  </a:lnTo>
                  <a:lnTo>
                    <a:pt x="211" y="264"/>
                  </a:lnTo>
                  <a:lnTo>
                    <a:pt x="262" y="221"/>
                  </a:lnTo>
                  <a:lnTo>
                    <a:pt x="316" y="179"/>
                  </a:lnTo>
                  <a:lnTo>
                    <a:pt x="371" y="14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</p:grpSp>
      <p:grpSp>
        <p:nvGrpSpPr>
          <p:cNvPr id="1641503" name="Group 31"/>
          <p:cNvGrpSpPr>
            <a:grpSpLocks/>
          </p:cNvGrpSpPr>
          <p:nvPr/>
        </p:nvGrpSpPr>
        <p:grpSpPr bwMode="auto">
          <a:xfrm>
            <a:off x="1893888" y="1922463"/>
            <a:ext cx="1933575" cy="3097212"/>
            <a:chOff x="1193" y="1211"/>
            <a:chExt cx="1218" cy="1951"/>
          </a:xfrm>
        </p:grpSpPr>
        <p:sp>
          <p:nvSpPr>
            <p:cNvPr id="1641504" name="Rectangle 32"/>
            <p:cNvSpPr>
              <a:spLocks noChangeArrowheads="1"/>
            </p:cNvSpPr>
            <p:nvPr/>
          </p:nvSpPr>
          <p:spPr bwMode="auto">
            <a:xfrm>
              <a:off x="1602" y="1211"/>
              <a:ext cx="166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id-ID" sz="2000">
                  <a:solidFill>
                    <a:srgbClr val="FF0000"/>
                  </a:solidFill>
                </a:rPr>
                <a:t>4</a:t>
              </a:r>
              <a:endParaRPr lang="en-US" altLang="id-ID"/>
            </a:p>
          </p:txBody>
        </p:sp>
        <p:sp>
          <p:nvSpPr>
            <p:cNvPr id="1641505" name="Freeform 33"/>
            <p:cNvSpPr>
              <a:spLocks/>
            </p:cNvSpPr>
            <p:nvPr/>
          </p:nvSpPr>
          <p:spPr bwMode="auto">
            <a:xfrm>
              <a:off x="1193" y="1246"/>
              <a:ext cx="1218" cy="1916"/>
            </a:xfrm>
            <a:custGeom>
              <a:avLst/>
              <a:gdLst>
                <a:gd name="T0" fmla="*/ 87 w 1218"/>
                <a:gd name="T1" fmla="*/ 724 h 1916"/>
                <a:gd name="T2" fmla="*/ 148 w 1218"/>
                <a:gd name="T3" fmla="*/ 566 h 1916"/>
                <a:gd name="T4" fmla="*/ 225 w 1218"/>
                <a:gd name="T5" fmla="*/ 420 h 1916"/>
                <a:gd name="T6" fmla="*/ 312 w 1218"/>
                <a:gd name="T7" fmla="*/ 290 h 1916"/>
                <a:gd name="T8" fmla="*/ 409 w 1218"/>
                <a:gd name="T9" fmla="*/ 182 h 1916"/>
                <a:gd name="T10" fmla="*/ 514 w 1218"/>
                <a:gd name="T11" fmla="*/ 97 h 1916"/>
                <a:gd name="T12" fmla="*/ 619 w 1218"/>
                <a:gd name="T13" fmla="*/ 38 h 1916"/>
                <a:gd name="T14" fmla="*/ 725 w 1218"/>
                <a:gd name="T15" fmla="*/ 6 h 1916"/>
                <a:gd name="T16" fmla="*/ 826 w 1218"/>
                <a:gd name="T17" fmla="*/ 4 h 1916"/>
                <a:gd name="T18" fmla="*/ 923 w 1218"/>
                <a:gd name="T19" fmla="*/ 30 h 1916"/>
                <a:gd name="T20" fmla="*/ 1008 w 1218"/>
                <a:gd name="T21" fmla="*/ 85 h 1916"/>
                <a:gd name="T22" fmla="*/ 1081 w 1218"/>
                <a:gd name="T23" fmla="*/ 168 h 1916"/>
                <a:gd name="T24" fmla="*/ 1142 w 1218"/>
                <a:gd name="T25" fmla="*/ 272 h 1916"/>
                <a:gd name="T26" fmla="*/ 1184 w 1218"/>
                <a:gd name="T27" fmla="*/ 399 h 1916"/>
                <a:gd name="T28" fmla="*/ 1212 w 1218"/>
                <a:gd name="T29" fmla="*/ 543 h 1916"/>
                <a:gd name="T30" fmla="*/ 1218 w 1218"/>
                <a:gd name="T31" fmla="*/ 698 h 1916"/>
                <a:gd name="T32" fmla="*/ 1208 w 1218"/>
                <a:gd name="T33" fmla="*/ 862 h 1916"/>
                <a:gd name="T34" fmla="*/ 1178 w 1218"/>
                <a:gd name="T35" fmla="*/ 1029 h 1916"/>
                <a:gd name="T36" fmla="*/ 1133 w 1218"/>
                <a:gd name="T37" fmla="*/ 1193 h 1916"/>
                <a:gd name="T38" fmla="*/ 1069 w 1218"/>
                <a:gd name="T39" fmla="*/ 1351 h 1916"/>
                <a:gd name="T40" fmla="*/ 992 w 1218"/>
                <a:gd name="T41" fmla="*/ 1496 h 1916"/>
                <a:gd name="T42" fmla="*/ 905 w 1218"/>
                <a:gd name="T43" fmla="*/ 1627 h 1916"/>
                <a:gd name="T44" fmla="*/ 808 w 1218"/>
                <a:gd name="T45" fmla="*/ 1735 h 1916"/>
                <a:gd name="T46" fmla="*/ 706 w 1218"/>
                <a:gd name="T47" fmla="*/ 1820 h 1916"/>
                <a:gd name="T48" fmla="*/ 599 w 1218"/>
                <a:gd name="T49" fmla="*/ 1879 h 1916"/>
                <a:gd name="T50" fmla="*/ 494 w 1218"/>
                <a:gd name="T51" fmla="*/ 1910 h 1916"/>
                <a:gd name="T52" fmla="*/ 391 w 1218"/>
                <a:gd name="T53" fmla="*/ 1912 h 1916"/>
                <a:gd name="T54" fmla="*/ 296 w 1218"/>
                <a:gd name="T55" fmla="*/ 1887 h 1916"/>
                <a:gd name="T56" fmla="*/ 209 w 1218"/>
                <a:gd name="T57" fmla="*/ 1832 h 1916"/>
                <a:gd name="T58" fmla="*/ 136 w 1218"/>
                <a:gd name="T59" fmla="*/ 1751 h 1916"/>
                <a:gd name="T60" fmla="*/ 77 w 1218"/>
                <a:gd name="T61" fmla="*/ 1644 h 1916"/>
                <a:gd name="T62" fmla="*/ 33 w 1218"/>
                <a:gd name="T63" fmla="*/ 1518 h 1916"/>
                <a:gd name="T64" fmla="*/ 8 w 1218"/>
                <a:gd name="T65" fmla="*/ 1374 h 1916"/>
                <a:gd name="T66" fmla="*/ 0 w 1218"/>
                <a:gd name="T67" fmla="*/ 1219 h 1916"/>
                <a:gd name="T68" fmla="*/ 12 w 1218"/>
                <a:gd name="T69" fmla="*/ 1055 h 1916"/>
                <a:gd name="T70" fmla="*/ 39 w 1218"/>
                <a:gd name="T71" fmla="*/ 887 h 1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218" h="1916">
                  <a:moveTo>
                    <a:pt x="61" y="805"/>
                  </a:moveTo>
                  <a:lnTo>
                    <a:pt x="87" y="724"/>
                  </a:lnTo>
                  <a:lnTo>
                    <a:pt x="116" y="643"/>
                  </a:lnTo>
                  <a:lnTo>
                    <a:pt x="148" y="566"/>
                  </a:lnTo>
                  <a:lnTo>
                    <a:pt x="186" y="491"/>
                  </a:lnTo>
                  <a:lnTo>
                    <a:pt x="225" y="420"/>
                  </a:lnTo>
                  <a:lnTo>
                    <a:pt x="267" y="353"/>
                  </a:lnTo>
                  <a:lnTo>
                    <a:pt x="312" y="290"/>
                  </a:lnTo>
                  <a:lnTo>
                    <a:pt x="360" y="233"/>
                  </a:lnTo>
                  <a:lnTo>
                    <a:pt x="409" y="182"/>
                  </a:lnTo>
                  <a:lnTo>
                    <a:pt x="460" y="136"/>
                  </a:lnTo>
                  <a:lnTo>
                    <a:pt x="514" y="97"/>
                  </a:lnTo>
                  <a:lnTo>
                    <a:pt x="565" y="64"/>
                  </a:lnTo>
                  <a:lnTo>
                    <a:pt x="619" y="38"/>
                  </a:lnTo>
                  <a:lnTo>
                    <a:pt x="672" y="18"/>
                  </a:lnTo>
                  <a:lnTo>
                    <a:pt x="725" y="6"/>
                  </a:lnTo>
                  <a:lnTo>
                    <a:pt x="777" y="0"/>
                  </a:lnTo>
                  <a:lnTo>
                    <a:pt x="826" y="4"/>
                  </a:lnTo>
                  <a:lnTo>
                    <a:pt x="876" y="14"/>
                  </a:lnTo>
                  <a:lnTo>
                    <a:pt x="923" y="30"/>
                  </a:lnTo>
                  <a:lnTo>
                    <a:pt x="966" y="54"/>
                  </a:lnTo>
                  <a:lnTo>
                    <a:pt x="1008" y="85"/>
                  </a:lnTo>
                  <a:lnTo>
                    <a:pt x="1048" y="123"/>
                  </a:lnTo>
                  <a:lnTo>
                    <a:pt x="1081" y="168"/>
                  </a:lnTo>
                  <a:lnTo>
                    <a:pt x="1113" y="217"/>
                  </a:lnTo>
                  <a:lnTo>
                    <a:pt x="1142" y="272"/>
                  </a:lnTo>
                  <a:lnTo>
                    <a:pt x="1166" y="334"/>
                  </a:lnTo>
                  <a:lnTo>
                    <a:pt x="1184" y="399"/>
                  </a:lnTo>
                  <a:lnTo>
                    <a:pt x="1200" y="470"/>
                  </a:lnTo>
                  <a:lnTo>
                    <a:pt x="1212" y="543"/>
                  </a:lnTo>
                  <a:lnTo>
                    <a:pt x="1218" y="619"/>
                  </a:lnTo>
                  <a:lnTo>
                    <a:pt x="1218" y="698"/>
                  </a:lnTo>
                  <a:lnTo>
                    <a:pt x="1216" y="779"/>
                  </a:lnTo>
                  <a:lnTo>
                    <a:pt x="1208" y="862"/>
                  </a:lnTo>
                  <a:lnTo>
                    <a:pt x="1196" y="947"/>
                  </a:lnTo>
                  <a:lnTo>
                    <a:pt x="1178" y="1029"/>
                  </a:lnTo>
                  <a:lnTo>
                    <a:pt x="1156" y="1112"/>
                  </a:lnTo>
                  <a:lnTo>
                    <a:pt x="1133" y="1193"/>
                  </a:lnTo>
                  <a:lnTo>
                    <a:pt x="1103" y="1274"/>
                  </a:lnTo>
                  <a:lnTo>
                    <a:pt x="1069" y="1351"/>
                  </a:lnTo>
                  <a:lnTo>
                    <a:pt x="1034" y="1426"/>
                  </a:lnTo>
                  <a:lnTo>
                    <a:pt x="992" y="1496"/>
                  </a:lnTo>
                  <a:lnTo>
                    <a:pt x="951" y="1563"/>
                  </a:lnTo>
                  <a:lnTo>
                    <a:pt x="905" y="1627"/>
                  </a:lnTo>
                  <a:lnTo>
                    <a:pt x="858" y="1684"/>
                  </a:lnTo>
                  <a:lnTo>
                    <a:pt x="808" y="1735"/>
                  </a:lnTo>
                  <a:lnTo>
                    <a:pt x="757" y="1780"/>
                  </a:lnTo>
                  <a:lnTo>
                    <a:pt x="706" y="1820"/>
                  </a:lnTo>
                  <a:lnTo>
                    <a:pt x="652" y="1853"/>
                  </a:lnTo>
                  <a:lnTo>
                    <a:pt x="599" y="1879"/>
                  </a:lnTo>
                  <a:lnTo>
                    <a:pt x="545" y="1899"/>
                  </a:lnTo>
                  <a:lnTo>
                    <a:pt x="494" y="1910"/>
                  </a:lnTo>
                  <a:lnTo>
                    <a:pt x="443" y="1916"/>
                  </a:lnTo>
                  <a:lnTo>
                    <a:pt x="391" y="1912"/>
                  </a:lnTo>
                  <a:lnTo>
                    <a:pt x="342" y="1902"/>
                  </a:lnTo>
                  <a:lnTo>
                    <a:pt x="296" y="1887"/>
                  </a:lnTo>
                  <a:lnTo>
                    <a:pt x="251" y="1863"/>
                  </a:lnTo>
                  <a:lnTo>
                    <a:pt x="209" y="1832"/>
                  </a:lnTo>
                  <a:lnTo>
                    <a:pt x="172" y="1794"/>
                  </a:lnTo>
                  <a:lnTo>
                    <a:pt x="136" y="1751"/>
                  </a:lnTo>
                  <a:lnTo>
                    <a:pt x="105" y="1699"/>
                  </a:lnTo>
                  <a:lnTo>
                    <a:pt x="77" y="1644"/>
                  </a:lnTo>
                  <a:lnTo>
                    <a:pt x="53" y="1583"/>
                  </a:lnTo>
                  <a:lnTo>
                    <a:pt x="33" y="1518"/>
                  </a:lnTo>
                  <a:lnTo>
                    <a:pt x="18" y="1449"/>
                  </a:lnTo>
                  <a:lnTo>
                    <a:pt x="8" y="1374"/>
                  </a:lnTo>
                  <a:lnTo>
                    <a:pt x="2" y="1297"/>
                  </a:lnTo>
                  <a:lnTo>
                    <a:pt x="0" y="1219"/>
                  </a:lnTo>
                  <a:lnTo>
                    <a:pt x="4" y="1138"/>
                  </a:lnTo>
                  <a:lnTo>
                    <a:pt x="12" y="1055"/>
                  </a:lnTo>
                  <a:lnTo>
                    <a:pt x="24" y="972"/>
                  </a:lnTo>
                  <a:lnTo>
                    <a:pt x="39" y="887"/>
                  </a:lnTo>
                  <a:lnTo>
                    <a:pt x="61" y="805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2230597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1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1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1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1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1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24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id-ID"/>
              <a:t>Hierarchical Clustering: Group Average</a:t>
            </a:r>
          </a:p>
        </p:txBody>
      </p:sp>
      <p:sp>
        <p:nvSpPr>
          <p:cNvPr id="1642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/>
            <a:r>
              <a:rPr lang="en-US" altLang="id-ID" sz="3100"/>
              <a:t>Compromise between Single and Complete Link</a:t>
            </a:r>
          </a:p>
          <a:p>
            <a:pPr marL="533400" indent="-533400"/>
            <a:endParaRPr lang="en-US" altLang="id-ID" sz="3100"/>
          </a:p>
          <a:p>
            <a:pPr marL="533400" indent="-533400"/>
            <a:r>
              <a:rPr lang="en-US" altLang="id-ID" sz="3100"/>
              <a:t>Strengths</a:t>
            </a:r>
          </a:p>
          <a:p>
            <a:pPr marL="914400" lvl="1" indent="-457200"/>
            <a:r>
              <a:rPr lang="en-US" altLang="id-ID" sz="2700"/>
              <a:t>Less susceptible to noise and outliers</a:t>
            </a:r>
          </a:p>
          <a:p>
            <a:pPr marL="533400" indent="-533400"/>
            <a:endParaRPr lang="en-US" altLang="id-ID" sz="3100"/>
          </a:p>
          <a:p>
            <a:pPr marL="533400" indent="-533400"/>
            <a:r>
              <a:rPr lang="en-US" altLang="id-ID" sz="3100"/>
              <a:t>Limitations</a:t>
            </a:r>
          </a:p>
          <a:p>
            <a:pPr marL="914400" lvl="1" indent="-457200"/>
            <a:r>
              <a:rPr lang="en-US" altLang="id-ID" sz="2700"/>
              <a:t>Biased towards globular clusters</a:t>
            </a:r>
          </a:p>
        </p:txBody>
      </p:sp>
    </p:spTree>
    <p:extLst>
      <p:ext uri="{BB962C8B-B14F-4D97-AF65-F5344CB8AC3E}">
        <p14:creationId xmlns:p14="http://schemas.microsoft.com/office/powerpoint/2010/main" val="2522746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3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/>
              <a:t>Cluster Similarity: Ward’s Method</a:t>
            </a:r>
          </a:p>
        </p:txBody>
      </p:sp>
      <p:sp>
        <p:nvSpPr>
          <p:cNvPr id="1643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id-ID"/>
              <a:t>Similarity of two clusters is based on the increase in squared error when two clusters are merged</a:t>
            </a:r>
          </a:p>
          <a:p>
            <a:pPr lvl="1"/>
            <a:r>
              <a:rPr lang="en-US" altLang="id-ID"/>
              <a:t>Similar to group average if distance between points is distance squared</a:t>
            </a:r>
          </a:p>
          <a:p>
            <a:pPr lvl="4"/>
            <a:endParaRPr lang="en-US" altLang="id-ID"/>
          </a:p>
          <a:p>
            <a:r>
              <a:rPr lang="en-US" altLang="id-ID"/>
              <a:t>Less susceptible to noise and outliers</a:t>
            </a:r>
          </a:p>
          <a:p>
            <a:pPr lvl="4"/>
            <a:endParaRPr lang="en-US" altLang="id-ID"/>
          </a:p>
          <a:p>
            <a:r>
              <a:rPr lang="en-US" altLang="id-ID"/>
              <a:t>Biased towards globular clusters</a:t>
            </a:r>
          </a:p>
          <a:p>
            <a:pPr lvl="4"/>
            <a:endParaRPr lang="en-US" altLang="id-ID"/>
          </a:p>
          <a:p>
            <a:r>
              <a:rPr lang="en-US" altLang="id-ID"/>
              <a:t>Hierarchical analogue of K-means</a:t>
            </a:r>
          </a:p>
          <a:p>
            <a:pPr lvl="1"/>
            <a:r>
              <a:rPr lang="en-US" altLang="id-ID"/>
              <a:t>Can be used to initialize K-means</a:t>
            </a:r>
          </a:p>
        </p:txBody>
      </p:sp>
    </p:spTree>
    <p:extLst>
      <p:ext uri="{BB962C8B-B14F-4D97-AF65-F5344CB8AC3E}">
        <p14:creationId xmlns:p14="http://schemas.microsoft.com/office/powerpoint/2010/main" val="16443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4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 sz="2400"/>
              <a:t>Hierarchical Clustering: Comparison</a:t>
            </a:r>
          </a:p>
        </p:txBody>
      </p:sp>
      <p:sp>
        <p:nvSpPr>
          <p:cNvPr id="1644547" name="Text Box 3"/>
          <p:cNvSpPr txBox="1">
            <a:spLocks noChangeArrowheads="1"/>
          </p:cNvSpPr>
          <p:nvPr/>
        </p:nvSpPr>
        <p:spPr bwMode="auto">
          <a:xfrm>
            <a:off x="3235325" y="4953000"/>
            <a:ext cx="1676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id-ID" sz="1600"/>
              <a:t>Group Average</a:t>
            </a:r>
          </a:p>
        </p:txBody>
      </p:sp>
      <p:sp>
        <p:nvSpPr>
          <p:cNvPr id="1644548" name="Text Box 4"/>
          <p:cNvSpPr txBox="1">
            <a:spLocks noChangeArrowheads="1"/>
          </p:cNvSpPr>
          <p:nvPr/>
        </p:nvSpPr>
        <p:spPr bwMode="auto">
          <a:xfrm>
            <a:off x="4530725" y="4572000"/>
            <a:ext cx="1752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id-ID" sz="1600"/>
              <a:t>Ward’s Method</a:t>
            </a:r>
          </a:p>
        </p:txBody>
      </p:sp>
      <p:grpSp>
        <p:nvGrpSpPr>
          <p:cNvPr id="1644549" name="Group 5"/>
          <p:cNvGrpSpPr>
            <a:grpSpLocks noChangeAspect="1"/>
          </p:cNvGrpSpPr>
          <p:nvPr/>
        </p:nvGrpSpPr>
        <p:grpSpPr bwMode="auto">
          <a:xfrm>
            <a:off x="6270625" y="4132263"/>
            <a:ext cx="1858963" cy="1693862"/>
            <a:chOff x="509" y="1253"/>
            <a:chExt cx="1776" cy="1618"/>
          </a:xfrm>
        </p:grpSpPr>
        <p:sp>
          <p:nvSpPr>
            <p:cNvPr id="1644550" name="Freeform 6"/>
            <p:cNvSpPr>
              <a:spLocks noChangeAspect="1"/>
            </p:cNvSpPr>
            <p:nvPr/>
          </p:nvSpPr>
          <p:spPr bwMode="auto">
            <a:xfrm>
              <a:off x="1058" y="1885"/>
              <a:ext cx="79" cy="81"/>
            </a:xfrm>
            <a:custGeom>
              <a:avLst/>
              <a:gdLst>
                <a:gd name="T0" fmla="*/ 0 w 79"/>
                <a:gd name="T1" fmla="*/ 40 h 81"/>
                <a:gd name="T2" fmla="*/ 2 w 79"/>
                <a:gd name="T3" fmla="*/ 24 h 81"/>
                <a:gd name="T4" fmla="*/ 12 w 79"/>
                <a:gd name="T5" fmla="*/ 12 h 81"/>
                <a:gd name="T6" fmla="*/ 24 w 79"/>
                <a:gd name="T7" fmla="*/ 2 h 81"/>
                <a:gd name="T8" fmla="*/ 40 w 79"/>
                <a:gd name="T9" fmla="*/ 0 h 81"/>
                <a:gd name="T10" fmla="*/ 56 w 79"/>
                <a:gd name="T11" fmla="*/ 2 h 81"/>
                <a:gd name="T12" fmla="*/ 68 w 79"/>
                <a:gd name="T13" fmla="*/ 12 h 81"/>
                <a:gd name="T14" fmla="*/ 77 w 79"/>
                <a:gd name="T15" fmla="*/ 24 h 81"/>
                <a:gd name="T16" fmla="*/ 79 w 79"/>
                <a:gd name="T17" fmla="*/ 40 h 81"/>
                <a:gd name="T18" fmla="*/ 77 w 79"/>
                <a:gd name="T19" fmla="*/ 55 h 81"/>
                <a:gd name="T20" fmla="*/ 68 w 79"/>
                <a:gd name="T21" fmla="*/ 69 h 81"/>
                <a:gd name="T22" fmla="*/ 56 w 79"/>
                <a:gd name="T23" fmla="*/ 77 h 81"/>
                <a:gd name="T24" fmla="*/ 40 w 79"/>
                <a:gd name="T25" fmla="*/ 81 h 81"/>
                <a:gd name="T26" fmla="*/ 24 w 79"/>
                <a:gd name="T27" fmla="*/ 77 h 81"/>
                <a:gd name="T28" fmla="*/ 12 w 79"/>
                <a:gd name="T29" fmla="*/ 69 h 81"/>
                <a:gd name="T30" fmla="*/ 2 w 79"/>
                <a:gd name="T31" fmla="*/ 55 h 81"/>
                <a:gd name="T32" fmla="*/ 0 w 79"/>
                <a:gd name="T33" fmla="*/ 4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9" h="81">
                  <a:moveTo>
                    <a:pt x="0" y="40"/>
                  </a:moveTo>
                  <a:lnTo>
                    <a:pt x="2" y="24"/>
                  </a:lnTo>
                  <a:lnTo>
                    <a:pt x="12" y="12"/>
                  </a:lnTo>
                  <a:lnTo>
                    <a:pt x="24" y="2"/>
                  </a:lnTo>
                  <a:lnTo>
                    <a:pt x="40" y="0"/>
                  </a:lnTo>
                  <a:lnTo>
                    <a:pt x="56" y="2"/>
                  </a:lnTo>
                  <a:lnTo>
                    <a:pt x="68" y="12"/>
                  </a:lnTo>
                  <a:lnTo>
                    <a:pt x="77" y="24"/>
                  </a:lnTo>
                  <a:lnTo>
                    <a:pt x="79" y="40"/>
                  </a:lnTo>
                  <a:lnTo>
                    <a:pt x="77" y="55"/>
                  </a:lnTo>
                  <a:lnTo>
                    <a:pt x="68" y="69"/>
                  </a:lnTo>
                  <a:lnTo>
                    <a:pt x="56" y="77"/>
                  </a:lnTo>
                  <a:lnTo>
                    <a:pt x="40" y="81"/>
                  </a:lnTo>
                  <a:lnTo>
                    <a:pt x="24" y="77"/>
                  </a:lnTo>
                  <a:lnTo>
                    <a:pt x="12" y="69"/>
                  </a:lnTo>
                  <a:lnTo>
                    <a:pt x="2" y="55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644551" name="Freeform 7"/>
            <p:cNvSpPr>
              <a:spLocks noChangeAspect="1"/>
            </p:cNvSpPr>
            <p:nvPr/>
          </p:nvSpPr>
          <p:spPr bwMode="auto">
            <a:xfrm>
              <a:off x="1810" y="1300"/>
              <a:ext cx="81" cy="81"/>
            </a:xfrm>
            <a:custGeom>
              <a:avLst/>
              <a:gdLst>
                <a:gd name="T0" fmla="*/ 0 w 81"/>
                <a:gd name="T1" fmla="*/ 39 h 81"/>
                <a:gd name="T2" fmla="*/ 2 w 81"/>
                <a:gd name="T3" fmla="*/ 23 h 81"/>
                <a:gd name="T4" fmla="*/ 11 w 81"/>
                <a:gd name="T5" fmla="*/ 12 h 81"/>
                <a:gd name="T6" fmla="*/ 23 w 81"/>
                <a:gd name="T7" fmla="*/ 2 h 81"/>
                <a:gd name="T8" fmla="*/ 39 w 81"/>
                <a:gd name="T9" fmla="*/ 0 h 81"/>
                <a:gd name="T10" fmla="*/ 55 w 81"/>
                <a:gd name="T11" fmla="*/ 2 h 81"/>
                <a:gd name="T12" fmla="*/ 69 w 81"/>
                <a:gd name="T13" fmla="*/ 12 h 81"/>
                <a:gd name="T14" fmla="*/ 77 w 81"/>
                <a:gd name="T15" fmla="*/ 23 h 81"/>
                <a:gd name="T16" fmla="*/ 81 w 81"/>
                <a:gd name="T17" fmla="*/ 39 h 81"/>
                <a:gd name="T18" fmla="*/ 77 w 81"/>
                <a:gd name="T19" fmla="*/ 55 h 81"/>
                <a:gd name="T20" fmla="*/ 69 w 81"/>
                <a:gd name="T21" fmla="*/ 69 h 81"/>
                <a:gd name="T22" fmla="*/ 55 w 81"/>
                <a:gd name="T23" fmla="*/ 77 h 81"/>
                <a:gd name="T24" fmla="*/ 39 w 81"/>
                <a:gd name="T25" fmla="*/ 81 h 81"/>
                <a:gd name="T26" fmla="*/ 23 w 81"/>
                <a:gd name="T27" fmla="*/ 77 h 81"/>
                <a:gd name="T28" fmla="*/ 11 w 81"/>
                <a:gd name="T29" fmla="*/ 69 h 81"/>
                <a:gd name="T30" fmla="*/ 2 w 81"/>
                <a:gd name="T31" fmla="*/ 55 h 81"/>
                <a:gd name="T32" fmla="*/ 0 w 81"/>
                <a:gd name="T33" fmla="*/ 39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81">
                  <a:moveTo>
                    <a:pt x="0" y="39"/>
                  </a:moveTo>
                  <a:lnTo>
                    <a:pt x="2" y="23"/>
                  </a:lnTo>
                  <a:lnTo>
                    <a:pt x="11" y="12"/>
                  </a:lnTo>
                  <a:lnTo>
                    <a:pt x="23" y="2"/>
                  </a:lnTo>
                  <a:lnTo>
                    <a:pt x="39" y="0"/>
                  </a:lnTo>
                  <a:lnTo>
                    <a:pt x="55" y="2"/>
                  </a:lnTo>
                  <a:lnTo>
                    <a:pt x="69" y="12"/>
                  </a:lnTo>
                  <a:lnTo>
                    <a:pt x="77" y="23"/>
                  </a:lnTo>
                  <a:lnTo>
                    <a:pt x="81" y="39"/>
                  </a:lnTo>
                  <a:lnTo>
                    <a:pt x="77" y="55"/>
                  </a:lnTo>
                  <a:lnTo>
                    <a:pt x="69" y="69"/>
                  </a:lnTo>
                  <a:lnTo>
                    <a:pt x="55" y="77"/>
                  </a:lnTo>
                  <a:lnTo>
                    <a:pt x="39" y="81"/>
                  </a:lnTo>
                  <a:lnTo>
                    <a:pt x="23" y="77"/>
                  </a:lnTo>
                  <a:lnTo>
                    <a:pt x="11" y="69"/>
                  </a:lnTo>
                  <a:lnTo>
                    <a:pt x="2" y="55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644552" name="Freeform 8"/>
            <p:cNvSpPr>
              <a:spLocks noChangeAspect="1"/>
            </p:cNvSpPr>
            <p:nvPr/>
          </p:nvSpPr>
          <p:spPr bwMode="auto">
            <a:xfrm>
              <a:off x="1262" y="2683"/>
              <a:ext cx="81" cy="81"/>
            </a:xfrm>
            <a:custGeom>
              <a:avLst/>
              <a:gdLst>
                <a:gd name="T0" fmla="*/ 0 w 81"/>
                <a:gd name="T1" fmla="*/ 40 h 81"/>
                <a:gd name="T2" fmla="*/ 2 w 81"/>
                <a:gd name="T3" fmla="*/ 24 h 81"/>
                <a:gd name="T4" fmla="*/ 12 w 81"/>
                <a:gd name="T5" fmla="*/ 12 h 81"/>
                <a:gd name="T6" fmla="*/ 24 w 81"/>
                <a:gd name="T7" fmla="*/ 2 h 81"/>
                <a:gd name="T8" fmla="*/ 40 w 81"/>
                <a:gd name="T9" fmla="*/ 0 h 81"/>
                <a:gd name="T10" fmla="*/ 55 w 81"/>
                <a:gd name="T11" fmla="*/ 2 h 81"/>
                <a:gd name="T12" fmla="*/ 69 w 81"/>
                <a:gd name="T13" fmla="*/ 12 h 81"/>
                <a:gd name="T14" fmla="*/ 77 w 81"/>
                <a:gd name="T15" fmla="*/ 24 h 81"/>
                <a:gd name="T16" fmla="*/ 81 w 81"/>
                <a:gd name="T17" fmla="*/ 40 h 81"/>
                <a:gd name="T18" fmla="*/ 77 w 81"/>
                <a:gd name="T19" fmla="*/ 56 h 81"/>
                <a:gd name="T20" fmla="*/ 69 w 81"/>
                <a:gd name="T21" fmla="*/ 69 h 81"/>
                <a:gd name="T22" fmla="*/ 55 w 81"/>
                <a:gd name="T23" fmla="*/ 77 h 81"/>
                <a:gd name="T24" fmla="*/ 40 w 81"/>
                <a:gd name="T25" fmla="*/ 81 h 81"/>
                <a:gd name="T26" fmla="*/ 24 w 81"/>
                <a:gd name="T27" fmla="*/ 77 h 81"/>
                <a:gd name="T28" fmla="*/ 12 w 81"/>
                <a:gd name="T29" fmla="*/ 69 h 81"/>
                <a:gd name="T30" fmla="*/ 2 w 81"/>
                <a:gd name="T31" fmla="*/ 56 h 81"/>
                <a:gd name="T32" fmla="*/ 0 w 81"/>
                <a:gd name="T33" fmla="*/ 4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81">
                  <a:moveTo>
                    <a:pt x="0" y="40"/>
                  </a:moveTo>
                  <a:lnTo>
                    <a:pt x="2" y="24"/>
                  </a:lnTo>
                  <a:lnTo>
                    <a:pt x="12" y="12"/>
                  </a:lnTo>
                  <a:lnTo>
                    <a:pt x="24" y="2"/>
                  </a:lnTo>
                  <a:lnTo>
                    <a:pt x="40" y="0"/>
                  </a:lnTo>
                  <a:lnTo>
                    <a:pt x="55" y="2"/>
                  </a:lnTo>
                  <a:lnTo>
                    <a:pt x="69" y="12"/>
                  </a:lnTo>
                  <a:lnTo>
                    <a:pt x="77" y="24"/>
                  </a:lnTo>
                  <a:lnTo>
                    <a:pt x="81" y="40"/>
                  </a:lnTo>
                  <a:lnTo>
                    <a:pt x="77" y="56"/>
                  </a:lnTo>
                  <a:lnTo>
                    <a:pt x="69" y="69"/>
                  </a:lnTo>
                  <a:lnTo>
                    <a:pt x="55" y="77"/>
                  </a:lnTo>
                  <a:lnTo>
                    <a:pt x="40" y="81"/>
                  </a:lnTo>
                  <a:lnTo>
                    <a:pt x="24" y="77"/>
                  </a:lnTo>
                  <a:lnTo>
                    <a:pt x="12" y="69"/>
                  </a:lnTo>
                  <a:lnTo>
                    <a:pt x="2" y="56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644553" name="Freeform 9"/>
            <p:cNvSpPr>
              <a:spLocks noChangeAspect="1"/>
            </p:cNvSpPr>
            <p:nvPr/>
          </p:nvSpPr>
          <p:spPr bwMode="auto">
            <a:xfrm>
              <a:off x="509" y="1769"/>
              <a:ext cx="81" cy="81"/>
            </a:xfrm>
            <a:custGeom>
              <a:avLst/>
              <a:gdLst>
                <a:gd name="T0" fmla="*/ 0 w 81"/>
                <a:gd name="T1" fmla="*/ 41 h 81"/>
                <a:gd name="T2" fmla="*/ 2 w 81"/>
                <a:gd name="T3" fmla="*/ 25 h 81"/>
                <a:gd name="T4" fmla="*/ 12 w 81"/>
                <a:gd name="T5" fmla="*/ 12 h 81"/>
                <a:gd name="T6" fmla="*/ 24 w 81"/>
                <a:gd name="T7" fmla="*/ 4 h 81"/>
                <a:gd name="T8" fmla="*/ 39 w 81"/>
                <a:gd name="T9" fmla="*/ 0 h 81"/>
                <a:gd name="T10" fmla="*/ 55 w 81"/>
                <a:gd name="T11" fmla="*/ 4 h 81"/>
                <a:gd name="T12" fmla="*/ 69 w 81"/>
                <a:gd name="T13" fmla="*/ 12 h 81"/>
                <a:gd name="T14" fmla="*/ 77 w 81"/>
                <a:gd name="T15" fmla="*/ 25 h 81"/>
                <a:gd name="T16" fmla="*/ 81 w 81"/>
                <a:gd name="T17" fmla="*/ 41 h 81"/>
                <a:gd name="T18" fmla="*/ 77 w 81"/>
                <a:gd name="T19" fmla="*/ 57 h 81"/>
                <a:gd name="T20" fmla="*/ 69 w 81"/>
                <a:gd name="T21" fmla="*/ 69 h 81"/>
                <a:gd name="T22" fmla="*/ 55 w 81"/>
                <a:gd name="T23" fmla="*/ 79 h 81"/>
                <a:gd name="T24" fmla="*/ 39 w 81"/>
                <a:gd name="T25" fmla="*/ 81 h 81"/>
                <a:gd name="T26" fmla="*/ 24 w 81"/>
                <a:gd name="T27" fmla="*/ 79 h 81"/>
                <a:gd name="T28" fmla="*/ 12 w 81"/>
                <a:gd name="T29" fmla="*/ 69 h 81"/>
                <a:gd name="T30" fmla="*/ 2 w 81"/>
                <a:gd name="T31" fmla="*/ 57 h 81"/>
                <a:gd name="T32" fmla="*/ 0 w 81"/>
                <a:gd name="T33" fmla="*/ 4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81">
                  <a:moveTo>
                    <a:pt x="0" y="41"/>
                  </a:moveTo>
                  <a:lnTo>
                    <a:pt x="2" y="25"/>
                  </a:lnTo>
                  <a:lnTo>
                    <a:pt x="12" y="12"/>
                  </a:lnTo>
                  <a:lnTo>
                    <a:pt x="24" y="4"/>
                  </a:lnTo>
                  <a:lnTo>
                    <a:pt x="39" y="0"/>
                  </a:lnTo>
                  <a:lnTo>
                    <a:pt x="55" y="4"/>
                  </a:lnTo>
                  <a:lnTo>
                    <a:pt x="69" y="12"/>
                  </a:lnTo>
                  <a:lnTo>
                    <a:pt x="77" y="25"/>
                  </a:lnTo>
                  <a:lnTo>
                    <a:pt x="81" y="41"/>
                  </a:lnTo>
                  <a:lnTo>
                    <a:pt x="77" y="57"/>
                  </a:lnTo>
                  <a:lnTo>
                    <a:pt x="69" y="69"/>
                  </a:lnTo>
                  <a:lnTo>
                    <a:pt x="55" y="79"/>
                  </a:lnTo>
                  <a:lnTo>
                    <a:pt x="39" y="81"/>
                  </a:lnTo>
                  <a:lnTo>
                    <a:pt x="24" y="79"/>
                  </a:lnTo>
                  <a:lnTo>
                    <a:pt x="12" y="69"/>
                  </a:lnTo>
                  <a:lnTo>
                    <a:pt x="2" y="57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644554" name="Freeform 10"/>
            <p:cNvSpPr>
              <a:spLocks noChangeAspect="1"/>
            </p:cNvSpPr>
            <p:nvPr/>
          </p:nvSpPr>
          <p:spPr bwMode="auto">
            <a:xfrm>
              <a:off x="1586" y="2167"/>
              <a:ext cx="81" cy="79"/>
            </a:xfrm>
            <a:custGeom>
              <a:avLst/>
              <a:gdLst>
                <a:gd name="T0" fmla="*/ 0 w 81"/>
                <a:gd name="T1" fmla="*/ 39 h 79"/>
                <a:gd name="T2" fmla="*/ 4 w 81"/>
                <a:gd name="T3" fmla="*/ 24 h 79"/>
                <a:gd name="T4" fmla="*/ 12 w 81"/>
                <a:gd name="T5" fmla="*/ 12 h 79"/>
                <a:gd name="T6" fmla="*/ 26 w 81"/>
                <a:gd name="T7" fmla="*/ 2 h 79"/>
                <a:gd name="T8" fmla="*/ 42 w 81"/>
                <a:gd name="T9" fmla="*/ 0 h 79"/>
                <a:gd name="T10" fmla="*/ 58 w 81"/>
                <a:gd name="T11" fmla="*/ 2 h 79"/>
                <a:gd name="T12" fmla="*/ 69 w 81"/>
                <a:gd name="T13" fmla="*/ 12 h 79"/>
                <a:gd name="T14" fmla="*/ 79 w 81"/>
                <a:gd name="T15" fmla="*/ 24 h 79"/>
                <a:gd name="T16" fmla="*/ 81 w 81"/>
                <a:gd name="T17" fmla="*/ 39 h 79"/>
                <a:gd name="T18" fmla="*/ 79 w 81"/>
                <a:gd name="T19" fmla="*/ 55 h 79"/>
                <a:gd name="T20" fmla="*/ 69 w 81"/>
                <a:gd name="T21" fmla="*/ 67 h 79"/>
                <a:gd name="T22" fmla="*/ 58 w 81"/>
                <a:gd name="T23" fmla="*/ 77 h 79"/>
                <a:gd name="T24" fmla="*/ 42 w 81"/>
                <a:gd name="T25" fmla="*/ 79 h 79"/>
                <a:gd name="T26" fmla="*/ 26 w 81"/>
                <a:gd name="T27" fmla="*/ 77 h 79"/>
                <a:gd name="T28" fmla="*/ 12 w 81"/>
                <a:gd name="T29" fmla="*/ 67 h 79"/>
                <a:gd name="T30" fmla="*/ 4 w 81"/>
                <a:gd name="T31" fmla="*/ 55 h 79"/>
                <a:gd name="T32" fmla="*/ 0 w 81"/>
                <a:gd name="T33" fmla="*/ 3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79">
                  <a:moveTo>
                    <a:pt x="0" y="39"/>
                  </a:moveTo>
                  <a:lnTo>
                    <a:pt x="4" y="24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lnTo>
                    <a:pt x="58" y="2"/>
                  </a:lnTo>
                  <a:lnTo>
                    <a:pt x="69" y="12"/>
                  </a:lnTo>
                  <a:lnTo>
                    <a:pt x="79" y="24"/>
                  </a:lnTo>
                  <a:lnTo>
                    <a:pt x="81" y="39"/>
                  </a:lnTo>
                  <a:lnTo>
                    <a:pt x="79" y="55"/>
                  </a:lnTo>
                  <a:lnTo>
                    <a:pt x="69" y="67"/>
                  </a:lnTo>
                  <a:lnTo>
                    <a:pt x="58" y="77"/>
                  </a:lnTo>
                  <a:lnTo>
                    <a:pt x="42" y="79"/>
                  </a:lnTo>
                  <a:lnTo>
                    <a:pt x="26" y="77"/>
                  </a:lnTo>
                  <a:lnTo>
                    <a:pt x="12" y="67"/>
                  </a:lnTo>
                  <a:lnTo>
                    <a:pt x="4" y="55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644555" name="Freeform 11"/>
            <p:cNvSpPr>
              <a:spLocks noChangeAspect="1"/>
            </p:cNvSpPr>
            <p:nvPr/>
          </p:nvSpPr>
          <p:spPr bwMode="auto">
            <a:xfrm>
              <a:off x="2029" y="2220"/>
              <a:ext cx="81" cy="81"/>
            </a:xfrm>
            <a:custGeom>
              <a:avLst/>
              <a:gdLst>
                <a:gd name="T0" fmla="*/ 0 w 81"/>
                <a:gd name="T1" fmla="*/ 40 h 81"/>
                <a:gd name="T2" fmla="*/ 2 w 81"/>
                <a:gd name="T3" fmla="*/ 26 h 81"/>
                <a:gd name="T4" fmla="*/ 12 w 81"/>
                <a:gd name="T5" fmla="*/ 12 h 81"/>
                <a:gd name="T6" fmla="*/ 24 w 81"/>
                <a:gd name="T7" fmla="*/ 4 h 81"/>
                <a:gd name="T8" fmla="*/ 40 w 81"/>
                <a:gd name="T9" fmla="*/ 0 h 81"/>
                <a:gd name="T10" fmla="*/ 55 w 81"/>
                <a:gd name="T11" fmla="*/ 4 h 81"/>
                <a:gd name="T12" fmla="*/ 69 w 81"/>
                <a:gd name="T13" fmla="*/ 12 h 81"/>
                <a:gd name="T14" fmla="*/ 77 w 81"/>
                <a:gd name="T15" fmla="*/ 26 h 81"/>
                <a:gd name="T16" fmla="*/ 81 w 81"/>
                <a:gd name="T17" fmla="*/ 40 h 81"/>
                <a:gd name="T18" fmla="*/ 77 w 81"/>
                <a:gd name="T19" fmla="*/ 55 h 81"/>
                <a:gd name="T20" fmla="*/ 69 w 81"/>
                <a:gd name="T21" fmla="*/ 69 h 81"/>
                <a:gd name="T22" fmla="*/ 55 w 81"/>
                <a:gd name="T23" fmla="*/ 77 h 81"/>
                <a:gd name="T24" fmla="*/ 40 w 81"/>
                <a:gd name="T25" fmla="*/ 81 h 81"/>
                <a:gd name="T26" fmla="*/ 24 w 81"/>
                <a:gd name="T27" fmla="*/ 77 h 81"/>
                <a:gd name="T28" fmla="*/ 12 w 81"/>
                <a:gd name="T29" fmla="*/ 69 h 81"/>
                <a:gd name="T30" fmla="*/ 2 w 81"/>
                <a:gd name="T31" fmla="*/ 55 h 81"/>
                <a:gd name="T32" fmla="*/ 0 w 81"/>
                <a:gd name="T33" fmla="*/ 4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81">
                  <a:moveTo>
                    <a:pt x="0" y="40"/>
                  </a:moveTo>
                  <a:lnTo>
                    <a:pt x="2" y="26"/>
                  </a:lnTo>
                  <a:lnTo>
                    <a:pt x="12" y="12"/>
                  </a:lnTo>
                  <a:lnTo>
                    <a:pt x="24" y="4"/>
                  </a:lnTo>
                  <a:lnTo>
                    <a:pt x="40" y="0"/>
                  </a:lnTo>
                  <a:lnTo>
                    <a:pt x="55" y="4"/>
                  </a:lnTo>
                  <a:lnTo>
                    <a:pt x="69" y="12"/>
                  </a:lnTo>
                  <a:lnTo>
                    <a:pt x="77" y="26"/>
                  </a:lnTo>
                  <a:lnTo>
                    <a:pt x="81" y="40"/>
                  </a:lnTo>
                  <a:lnTo>
                    <a:pt x="77" y="55"/>
                  </a:lnTo>
                  <a:lnTo>
                    <a:pt x="69" y="69"/>
                  </a:lnTo>
                  <a:lnTo>
                    <a:pt x="55" y="77"/>
                  </a:lnTo>
                  <a:lnTo>
                    <a:pt x="40" y="81"/>
                  </a:lnTo>
                  <a:lnTo>
                    <a:pt x="24" y="77"/>
                  </a:lnTo>
                  <a:lnTo>
                    <a:pt x="12" y="69"/>
                  </a:lnTo>
                  <a:lnTo>
                    <a:pt x="2" y="55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644556" name="Rectangle 12"/>
            <p:cNvSpPr>
              <a:spLocks noChangeAspect="1" noChangeArrowheads="1"/>
            </p:cNvSpPr>
            <p:nvPr/>
          </p:nvSpPr>
          <p:spPr bwMode="auto">
            <a:xfrm>
              <a:off x="1909" y="1253"/>
              <a:ext cx="97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id-ID" sz="16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id-ID" sz="1600"/>
            </a:p>
          </p:txBody>
        </p:sp>
        <p:sp>
          <p:nvSpPr>
            <p:cNvPr id="1644557" name="Rectangle 13"/>
            <p:cNvSpPr>
              <a:spLocks noChangeAspect="1" noChangeArrowheads="1"/>
            </p:cNvSpPr>
            <p:nvPr/>
          </p:nvSpPr>
          <p:spPr bwMode="auto">
            <a:xfrm>
              <a:off x="1163" y="1832"/>
              <a:ext cx="97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id-ID" sz="16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id-ID" sz="1600"/>
            </a:p>
          </p:txBody>
        </p:sp>
        <p:sp>
          <p:nvSpPr>
            <p:cNvPr id="1644558" name="Rectangle 14"/>
            <p:cNvSpPr>
              <a:spLocks noChangeAspect="1" noChangeArrowheads="1"/>
            </p:cNvSpPr>
            <p:nvPr/>
          </p:nvSpPr>
          <p:spPr bwMode="auto">
            <a:xfrm>
              <a:off x="1733" y="2122"/>
              <a:ext cx="97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id-ID" sz="160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  <a:endParaRPr lang="en-US" altLang="id-ID" sz="1600"/>
            </a:p>
          </p:txBody>
        </p:sp>
        <p:sp>
          <p:nvSpPr>
            <p:cNvPr id="1644559" name="Rectangle 15"/>
            <p:cNvSpPr>
              <a:spLocks noChangeAspect="1" noChangeArrowheads="1"/>
            </p:cNvSpPr>
            <p:nvPr/>
          </p:nvSpPr>
          <p:spPr bwMode="auto">
            <a:xfrm>
              <a:off x="1379" y="2638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id-ID" sz="1600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  <a:endParaRPr lang="en-US" altLang="id-ID" sz="1600"/>
            </a:p>
          </p:txBody>
        </p:sp>
        <p:sp>
          <p:nvSpPr>
            <p:cNvPr id="1644560" name="Rectangle 16"/>
            <p:cNvSpPr>
              <a:spLocks noChangeAspect="1" noChangeArrowheads="1"/>
            </p:cNvSpPr>
            <p:nvPr/>
          </p:nvSpPr>
          <p:spPr bwMode="auto">
            <a:xfrm>
              <a:off x="630" y="1720"/>
              <a:ext cx="97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id-ID" sz="1600">
                  <a:solidFill>
                    <a:srgbClr val="000000"/>
                  </a:solidFill>
                  <a:latin typeface="Times New Roman" pitchFamily="18" charset="0"/>
                </a:rPr>
                <a:t>5</a:t>
              </a:r>
              <a:endParaRPr lang="en-US" altLang="id-ID" sz="1600"/>
            </a:p>
          </p:txBody>
        </p:sp>
        <p:sp>
          <p:nvSpPr>
            <p:cNvPr id="1644561" name="Rectangle 17"/>
            <p:cNvSpPr>
              <a:spLocks noChangeAspect="1" noChangeArrowheads="1"/>
            </p:cNvSpPr>
            <p:nvPr/>
          </p:nvSpPr>
          <p:spPr bwMode="auto">
            <a:xfrm>
              <a:off x="2188" y="2173"/>
              <a:ext cx="97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id-ID" sz="1600">
                  <a:solidFill>
                    <a:srgbClr val="000000"/>
                  </a:solidFill>
                  <a:latin typeface="Times New Roman" pitchFamily="18" charset="0"/>
                </a:rPr>
                <a:t>6</a:t>
              </a:r>
              <a:endParaRPr lang="en-US" altLang="id-ID" sz="1600"/>
            </a:p>
          </p:txBody>
        </p:sp>
      </p:grpSp>
      <p:grpSp>
        <p:nvGrpSpPr>
          <p:cNvPr id="1644562" name="Group 18"/>
          <p:cNvGrpSpPr>
            <a:grpSpLocks noChangeAspect="1"/>
          </p:cNvGrpSpPr>
          <p:nvPr/>
        </p:nvGrpSpPr>
        <p:grpSpPr bwMode="auto">
          <a:xfrm>
            <a:off x="7324725" y="4979988"/>
            <a:ext cx="857250" cy="592137"/>
            <a:chOff x="1515" y="2062"/>
            <a:chExt cx="820" cy="566"/>
          </a:xfrm>
        </p:grpSpPr>
        <p:sp>
          <p:nvSpPr>
            <p:cNvPr id="1644563" name="Freeform 19"/>
            <p:cNvSpPr>
              <a:spLocks noChangeAspect="1"/>
            </p:cNvSpPr>
            <p:nvPr/>
          </p:nvSpPr>
          <p:spPr bwMode="auto">
            <a:xfrm>
              <a:off x="1515" y="2062"/>
              <a:ext cx="820" cy="343"/>
            </a:xfrm>
            <a:custGeom>
              <a:avLst/>
              <a:gdLst>
                <a:gd name="T0" fmla="*/ 409 w 820"/>
                <a:gd name="T1" fmla="*/ 0 h 343"/>
                <a:gd name="T2" fmla="*/ 467 w 820"/>
                <a:gd name="T3" fmla="*/ 2 h 343"/>
                <a:gd name="T4" fmla="*/ 520 w 820"/>
                <a:gd name="T5" fmla="*/ 8 h 343"/>
                <a:gd name="T6" fmla="*/ 573 w 820"/>
                <a:gd name="T7" fmla="*/ 16 h 343"/>
                <a:gd name="T8" fmla="*/ 623 w 820"/>
                <a:gd name="T9" fmla="*/ 26 h 343"/>
                <a:gd name="T10" fmla="*/ 670 w 820"/>
                <a:gd name="T11" fmla="*/ 40 h 343"/>
                <a:gd name="T12" fmla="*/ 710 w 820"/>
                <a:gd name="T13" fmla="*/ 56 h 343"/>
                <a:gd name="T14" fmla="*/ 745 w 820"/>
                <a:gd name="T15" fmla="*/ 73 h 343"/>
                <a:gd name="T16" fmla="*/ 775 w 820"/>
                <a:gd name="T17" fmla="*/ 93 h 343"/>
                <a:gd name="T18" fmla="*/ 797 w 820"/>
                <a:gd name="T19" fmla="*/ 115 h 343"/>
                <a:gd name="T20" fmla="*/ 812 w 820"/>
                <a:gd name="T21" fmla="*/ 138 h 343"/>
                <a:gd name="T22" fmla="*/ 820 w 820"/>
                <a:gd name="T23" fmla="*/ 160 h 343"/>
                <a:gd name="T24" fmla="*/ 820 w 820"/>
                <a:gd name="T25" fmla="*/ 184 h 343"/>
                <a:gd name="T26" fmla="*/ 812 w 820"/>
                <a:gd name="T27" fmla="*/ 207 h 343"/>
                <a:gd name="T28" fmla="*/ 797 w 820"/>
                <a:gd name="T29" fmla="*/ 229 h 343"/>
                <a:gd name="T30" fmla="*/ 775 w 820"/>
                <a:gd name="T31" fmla="*/ 251 h 343"/>
                <a:gd name="T32" fmla="*/ 745 w 820"/>
                <a:gd name="T33" fmla="*/ 271 h 343"/>
                <a:gd name="T34" fmla="*/ 710 w 820"/>
                <a:gd name="T35" fmla="*/ 290 h 343"/>
                <a:gd name="T36" fmla="*/ 670 w 820"/>
                <a:gd name="T37" fmla="*/ 306 h 343"/>
                <a:gd name="T38" fmla="*/ 623 w 820"/>
                <a:gd name="T39" fmla="*/ 318 h 343"/>
                <a:gd name="T40" fmla="*/ 573 w 820"/>
                <a:gd name="T41" fmla="*/ 330 h 343"/>
                <a:gd name="T42" fmla="*/ 520 w 820"/>
                <a:gd name="T43" fmla="*/ 338 h 343"/>
                <a:gd name="T44" fmla="*/ 467 w 820"/>
                <a:gd name="T45" fmla="*/ 341 h 343"/>
                <a:gd name="T46" fmla="*/ 409 w 820"/>
                <a:gd name="T47" fmla="*/ 343 h 343"/>
                <a:gd name="T48" fmla="*/ 354 w 820"/>
                <a:gd name="T49" fmla="*/ 341 h 343"/>
                <a:gd name="T50" fmla="*/ 299 w 820"/>
                <a:gd name="T51" fmla="*/ 338 h 343"/>
                <a:gd name="T52" fmla="*/ 245 w 820"/>
                <a:gd name="T53" fmla="*/ 330 h 343"/>
                <a:gd name="T54" fmla="*/ 196 w 820"/>
                <a:gd name="T55" fmla="*/ 318 h 343"/>
                <a:gd name="T56" fmla="*/ 150 w 820"/>
                <a:gd name="T57" fmla="*/ 306 h 343"/>
                <a:gd name="T58" fmla="*/ 109 w 820"/>
                <a:gd name="T59" fmla="*/ 290 h 343"/>
                <a:gd name="T60" fmla="*/ 73 w 820"/>
                <a:gd name="T61" fmla="*/ 271 h 343"/>
                <a:gd name="T62" fmla="*/ 44 w 820"/>
                <a:gd name="T63" fmla="*/ 251 h 343"/>
                <a:gd name="T64" fmla="*/ 22 w 820"/>
                <a:gd name="T65" fmla="*/ 229 h 343"/>
                <a:gd name="T66" fmla="*/ 6 w 820"/>
                <a:gd name="T67" fmla="*/ 207 h 343"/>
                <a:gd name="T68" fmla="*/ 0 w 820"/>
                <a:gd name="T69" fmla="*/ 184 h 343"/>
                <a:gd name="T70" fmla="*/ 0 w 820"/>
                <a:gd name="T71" fmla="*/ 160 h 343"/>
                <a:gd name="T72" fmla="*/ 6 w 820"/>
                <a:gd name="T73" fmla="*/ 138 h 343"/>
                <a:gd name="T74" fmla="*/ 22 w 820"/>
                <a:gd name="T75" fmla="*/ 115 h 343"/>
                <a:gd name="T76" fmla="*/ 44 w 820"/>
                <a:gd name="T77" fmla="*/ 93 h 343"/>
                <a:gd name="T78" fmla="*/ 73 w 820"/>
                <a:gd name="T79" fmla="*/ 73 h 343"/>
                <a:gd name="T80" fmla="*/ 109 w 820"/>
                <a:gd name="T81" fmla="*/ 56 h 343"/>
                <a:gd name="T82" fmla="*/ 150 w 820"/>
                <a:gd name="T83" fmla="*/ 40 h 343"/>
                <a:gd name="T84" fmla="*/ 196 w 820"/>
                <a:gd name="T85" fmla="*/ 26 h 343"/>
                <a:gd name="T86" fmla="*/ 245 w 820"/>
                <a:gd name="T87" fmla="*/ 16 h 343"/>
                <a:gd name="T88" fmla="*/ 299 w 820"/>
                <a:gd name="T89" fmla="*/ 8 h 343"/>
                <a:gd name="T90" fmla="*/ 354 w 820"/>
                <a:gd name="T91" fmla="*/ 2 h 343"/>
                <a:gd name="T92" fmla="*/ 409 w 820"/>
                <a:gd name="T93" fmla="*/ 0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20" h="343">
                  <a:moveTo>
                    <a:pt x="409" y="0"/>
                  </a:moveTo>
                  <a:lnTo>
                    <a:pt x="467" y="2"/>
                  </a:lnTo>
                  <a:lnTo>
                    <a:pt x="520" y="8"/>
                  </a:lnTo>
                  <a:lnTo>
                    <a:pt x="573" y="16"/>
                  </a:lnTo>
                  <a:lnTo>
                    <a:pt x="623" y="26"/>
                  </a:lnTo>
                  <a:lnTo>
                    <a:pt x="670" y="40"/>
                  </a:lnTo>
                  <a:lnTo>
                    <a:pt x="710" y="56"/>
                  </a:lnTo>
                  <a:lnTo>
                    <a:pt x="745" y="73"/>
                  </a:lnTo>
                  <a:lnTo>
                    <a:pt x="775" y="93"/>
                  </a:lnTo>
                  <a:lnTo>
                    <a:pt x="797" y="115"/>
                  </a:lnTo>
                  <a:lnTo>
                    <a:pt x="812" y="138"/>
                  </a:lnTo>
                  <a:lnTo>
                    <a:pt x="820" y="160"/>
                  </a:lnTo>
                  <a:lnTo>
                    <a:pt x="820" y="184"/>
                  </a:lnTo>
                  <a:lnTo>
                    <a:pt x="812" y="207"/>
                  </a:lnTo>
                  <a:lnTo>
                    <a:pt x="797" y="229"/>
                  </a:lnTo>
                  <a:lnTo>
                    <a:pt x="775" y="251"/>
                  </a:lnTo>
                  <a:lnTo>
                    <a:pt x="745" y="271"/>
                  </a:lnTo>
                  <a:lnTo>
                    <a:pt x="710" y="290"/>
                  </a:lnTo>
                  <a:lnTo>
                    <a:pt x="670" y="306"/>
                  </a:lnTo>
                  <a:lnTo>
                    <a:pt x="623" y="318"/>
                  </a:lnTo>
                  <a:lnTo>
                    <a:pt x="573" y="330"/>
                  </a:lnTo>
                  <a:lnTo>
                    <a:pt x="520" y="338"/>
                  </a:lnTo>
                  <a:lnTo>
                    <a:pt x="467" y="341"/>
                  </a:lnTo>
                  <a:lnTo>
                    <a:pt x="409" y="343"/>
                  </a:lnTo>
                  <a:lnTo>
                    <a:pt x="354" y="341"/>
                  </a:lnTo>
                  <a:lnTo>
                    <a:pt x="299" y="338"/>
                  </a:lnTo>
                  <a:lnTo>
                    <a:pt x="245" y="330"/>
                  </a:lnTo>
                  <a:lnTo>
                    <a:pt x="196" y="318"/>
                  </a:lnTo>
                  <a:lnTo>
                    <a:pt x="150" y="306"/>
                  </a:lnTo>
                  <a:lnTo>
                    <a:pt x="109" y="290"/>
                  </a:lnTo>
                  <a:lnTo>
                    <a:pt x="73" y="271"/>
                  </a:lnTo>
                  <a:lnTo>
                    <a:pt x="44" y="251"/>
                  </a:lnTo>
                  <a:lnTo>
                    <a:pt x="22" y="229"/>
                  </a:lnTo>
                  <a:lnTo>
                    <a:pt x="6" y="207"/>
                  </a:lnTo>
                  <a:lnTo>
                    <a:pt x="0" y="184"/>
                  </a:lnTo>
                  <a:lnTo>
                    <a:pt x="0" y="160"/>
                  </a:lnTo>
                  <a:lnTo>
                    <a:pt x="6" y="138"/>
                  </a:lnTo>
                  <a:lnTo>
                    <a:pt x="22" y="115"/>
                  </a:lnTo>
                  <a:lnTo>
                    <a:pt x="44" y="93"/>
                  </a:lnTo>
                  <a:lnTo>
                    <a:pt x="73" y="73"/>
                  </a:lnTo>
                  <a:lnTo>
                    <a:pt x="109" y="56"/>
                  </a:lnTo>
                  <a:lnTo>
                    <a:pt x="150" y="40"/>
                  </a:lnTo>
                  <a:lnTo>
                    <a:pt x="196" y="26"/>
                  </a:lnTo>
                  <a:lnTo>
                    <a:pt x="245" y="16"/>
                  </a:lnTo>
                  <a:lnTo>
                    <a:pt x="299" y="8"/>
                  </a:lnTo>
                  <a:lnTo>
                    <a:pt x="354" y="2"/>
                  </a:lnTo>
                  <a:lnTo>
                    <a:pt x="409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644564" name="Rectangle 20"/>
            <p:cNvSpPr>
              <a:spLocks noChangeAspect="1" noChangeArrowheads="1"/>
            </p:cNvSpPr>
            <p:nvPr/>
          </p:nvSpPr>
          <p:spPr bwMode="auto">
            <a:xfrm>
              <a:off x="1855" y="2394"/>
              <a:ext cx="108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id-ID" sz="1600">
                  <a:solidFill>
                    <a:srgbClr val="FF0000"/>
                  </a:solidFill>
                </a:rPr>
                <a:t>1</a:t>
              </a:r>
              <a:endParaRPr lang="en-US" altLang="id-ID" sz="1600"/>
            </a:p>
          </p:txBody>
        </p:sp>
      </p:grpSp>
      <p:grpSp>
        <p:nvGrpSpPr>
          <p:cNvPr id="1644565" name="Group 21"/>
          <p:cNvGrpSpPr>
            <a:grpSpLocks noChangeAspect="1"/>
          </p:cNvGrpSpPr>
          <p:nvPr/>
        </p:nvGrpSpPr>
        <p:grpSpPr bwMode="auto">
          <a:xfrm>
            <a:off x="6211888" y="4392613"/>
            <a:ext cx="873125" cy="649287"/>
            <a:chOff x="452" y="1501"/>
            <a:chExt cx="834" cy="621"/>
          </a:xfrm>
        </p:grpSpPr>
        <p:sp>
          <p:nvSpPr>
            <p:cNvPr id="1644566" name="Freeform 22"/>
            <p:cNvSpPr>
              <a:spLocks noChangeAspect="1"/>
            </p:cNvSpPr>
            <p:nvPr/>
          </p:nvSpPr>
          <p:spPr bwMode="auto">
            <a:xfrm>
              <a:off x="452" y="1662"/>
              <a:ext cx="834" cy="460"/>
            </a:xfrm>
            <a:custGeom>
              <a:avLst/>
              <a:gdLst>
                <a:gd name="T0" fmla="*/ 436 w 834"/>
                <a:gd name="T1" fmla="*/ 2 h 460"/>
                <a:gd name="T2" fmla="*/ 494 w 834"/>
                <a:gd name="T3" fmla="*/ 10 h 460"/>
                <a:gd name="T4" fmla="*/ 547 w 834"/>
                <a:gd name="T5" fmla="*/ 20 h 460"/>
                <a:gd name="T6" fmla="*/ 600 w 834"/>
                <a:gd name="T7" fmla="*/ 36 h 460"/>
                <a:gd name="T8" fmla="*/ 650 w 834"/>
                <a:gd name="T9" fmla="*/ 54 h 460"/>
                <a:gd name="T10" fmla="*/ 695 w 834"/>
                <a:gd name="T11" fmla="*/ 77 h 460"/>
                <a:gd name="T12" fmla="*/ 735 w 834"/>
                <a:gd name="T13" fmla="*/ 101 h 460"/>
                <a:gd name="T14" fmla="*/ 768 w 834"/>
                <a:gd name="T15" fmla="*/ 128 h 460"/>
                <a:gd name="T16" fmla="*/ 796 w 834"/>
                <a:gd name="T17" fmla="*/ 158 h 460"/>
                <a:gd name="T18" fmla="*/ 816 w 834"/>
                <a:gd name="T19" fmla="*/ 188 h 460"/>
                <a:gd name="T20" fmla="*/ 830 w 834"/>
                <a:gd name="T21" fmla="*/ 219 h 460"/>
                <a:gd name="T22" fmla="*/ 834 w 834"/>
                <a:gd name="T23" fmla="*/ 251 h 460"/>
                <a:gd name="T24" fmla="*/ 832 w 834"/>
                <a:gd name="T25" fmla="*/ 282 h 460"/>
                <a:gd name="T26" fmla="*/ 820 w 834"/>
                <a:gd name="T27" fmla="*/ 312 h 460"/>
                <a:gd name="T28" fmla="*/ 802 w 834"/>
                <a:gd name="T29" fmla="*/ 339 h 460"/>
                <a:gd name="T30" fmla="*/ 778 w 834"/>
                <a:gd name="T31" fmla="*/ 367 h 460"/>
                <a:gd name="T32" fmla="*/ 745 w 834"/>
                <a:gd name="T33" fmla="*/ 391 h 460"/>
                <a:gd name="T34" fmla="*/ 707 w 834"/>
                <a:gd name="T35" fmla="*/ 412 h 460"/>
                <a:gd name="T36" fmla="*/ 664 w 834"/>
                <a:gd name="T37" fmla="*/ 430 h 460"/>
                <a:gd name="T38" fmla="*/ 616 w 834"/>
                <a:gd name="T39" fmla="*/ 444 h 460"/>
                <a:gd name="T40" fmla="*/ 565 w 834"/>
                <a:gd name="T41" fmla="*/ 454 h 460"/>
                <a:gd name="T42" fmla="*/ 510 w 834"/>
                <a:gd name="T43" fmla="*/ 460 h 460"/>
                <a:gd name="T44" fmla="*/ 454 w 834"/>
                <a:gd name="T45" fmla="*/ 460 h 460"/>
                <a:gd name="T46" fmla="*/ 397 w 834"/>
                <a:gd name="T47" fmla="*/ 458 h 460"/>
                <a:gd name="T48" fmla="*/ 340 w 834"/>
                <a:gd name="T49" fmla="*/ 450 h 460"/>
                <a:gd name="T50" fmla="*/ 284 w 834"/>
                <a:gd name="T51" fmla="*/ 440 h 460"/>
                <a:gd name="T52" fmla="*/ 231 w 834"/>
                <a:gd name="T53" fmla="*/ 424 h 460"/>
                <a:gd name="T54" fmla="*/ 183 w 834"/>
                <a:gd name="T55" fmla="*/ 404 h 460"/>
                <a:gd name="T56" fmla="*/ 138 w 834"/>
                <a:gd name="T57" fmla="*/ 383 h 460"/>
                <a:gd name="T58" fmla="*/ 98 w 834"/>
                <a:gd name="T59" fmla="*/ 359 h 460"/>
                <a:gd name="T60" fmla="*/ 65 w 834"/>
                <a:gd name="T61" fmla="*/ 331 h 460"/>
                <a:gd name="T62" fmla="*/ 37 w 834"/>
                <a:gd name="T63" fmla="*/ 302 h 460"/>
                <a:gd name="T64" fmla="*/ 17 w 834"/>
                <a:gd name="T65" fmla="*/ 272 h 460"/>
                <a:gd name="T66" fmla="*/ 3 w 834"/>
                <a:gd name="T67" fmla="*/ 241 h 460"/>
                <a:gd name="T68" fmla="*/ 0 w 834"/>
                <a:gd name="T69" fmla="*/ 209 h 460"/>
                <a:gd name="T70" fmla="*/ 1 w 834"/>
                <a:gd name="T71" fmla="*/ 178 h 460"/>
                <a:gd name="T72" fmla="*/ 11 w 834"/>
                <a:gd name="T73" fmla="*/ 148 h 460"/>
                <a:gd name="T74" fmla="*/ 29 w 834"/>
                <a:gd name="T75" fmla="*/ 119 h 460"/>
                <a:gd name="T76" fmla="*/ 55 w 834"/>
                <a:gd name="T77" fmla="*/ 93 h 460"/>
                <a:gd name="T78" fmla="*/ 86 w 834"/>
                <a:gd name="T79" fmla="*/ 69 h 460"/>
                <a:gd name="T80" fmla="*/ 124 w 834"/>
                <a:gd name="T81" fmla="*/ 48 h 460"/>
                <a:gd name="T82" fmla="*/ 168 w 834"/>
                <a:gd name="T83" fmla="*/ 30 h 460"/>
                <a:gd name="T84" fmla="*/ 217 w 834"/>
                <a:gd name="T85" fmla="*/ 16 h 460"/>
                <a:gd name="T86" fmla="*/ 268 w 834"/>
                <a:gd name="T87" fmla="*/ 6 h 460"/>
                <a:gd name="T88" fmla="*/ 324 w 834"/>
                <a:gd name="T89" fmla="*/ 0 h 460"/>
                <a:gd name="T90" fmla="*/ 379 w 834"/>
                <a:gd name="T91" fmla="*/ 0 h 460"/>
                <a:gd name="T92" fmla="*/ 436 w 834"/>
                <a:gd name="T93" fmla="*/ 2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34" h="460">
                  <a:moveTo>
                    <a:pt x="436" y="2"/>
                  </a:moveTo>
                  <a:lnTo>
                    <a:pt x="494" y="10"/>
                  </a:lnTo>
                  <a:lnTo>
                    <a:pt x="547" y="20"/>
                  </a:lnTo>
                  <a:lnTo>
                    <a:pt x="600" y="36"/>
                  </a:lnTo>
                  <a:lnTo>
                    <a:pt x="650" y="54"/>
                  </a:lnTo>
                  <a:lnTo>
                    <a:pt x="695" y="77"/>
                  </a:lnTo>
                  <a:lnTo>
                    <a:pt x="735" y="101"/>
                  </a:lnTo>
                  <a:lnTo>
                    <a:pt x="768" y="128"/>
                  </a:lnTo>
                  <a:lnTo>
                    <a:pt x="796" y="158"/>
                  </a:lnTo>
                  <a:lnTo>
                    <a:pt x="816" y="188"/>
                  </a:lnTo>
                  <a:lnTo>
                    <a:pt x="830" y="219"/>
                  </a:lnTo>
                  <a:lnTo>
                    <a:pt x="834" y="251"/>
                  </a:lnTo>
                  <a:lnTo>
                    <a:pt x="832" y="282"/>
                  </a:lnTo>
                  <a:lnTo>
                    <a:pt x="820" y="312"/>
                  </a:lnTo>
                  <a:lnTo>
                    <a:pt x="802" y="339"/>
                  </a:lnTo>
                  <a:lnTo>
                    <a:pt x="778" y="367"/>
                  </a:lnTo>
                  <a:lnTo>
                    <a:pt x="745" y="391"/>
                  </a:lnTo>
                  <a:lnTo>
                    <a:pt x="707" y="412"/>
                  </a:lnTo>
                  <a:lnTo>
                    <a:pt x="664" y="430"/>
                  </a:lnTo>
                  <a:lnTo>
                    <a:pt x="616" y="444"/>
                  </a:lnTo>
                  <a:lnTo>
                    <a:pt x="565" y="454"/>
                  </a:lnTo>
                  <a:lnTo>
                    <a:pt x="510" y="460"/>
                  </a:lnTo>
                  <a:lnTo>
                    <a:pt x="454" y="460"/>
                  </a:lnTo>
                  <a:lnTo>
                    <a:pt x="397" y="458"/>
                  </a:lnTo>
                  <a:lnTo>
                    <a:pt x="340" y="450"/>
                  </a:lnTo>
                  <a:lnTo>
                    <a:pt x="284" y="440"/>
                  </a:lnTo>
                  <a:lnTo>
                    <a:pt x="231" y="424"/>
                  </a:lnTo>
                  <a:lnTo>
                    <a:pt x="183" y="404"/>
                  </a:lnTo>
                  <a:lnTo>
                    <a:pt x="138" y="383"/>
                  </a:lnTo>
                  <a:lnTo>
                    <a:pt x="98" y="359"/>
                  </a:lnTo>
                  <a:lnTo>
                    <a:pt x="65" y="331"/>
                  </a:lnTo>
                  <a:lnTo>
                    <a:pt x="37" y="302"/>
                  </a:lnTo>
                  <a:lnTo>
                    <a:pt x="17" y="272"/>
                  </a:lnTo>
                  <a:lnTo>
                    <a:pt x="3" y="241"/>
                  </a:lnTo>
                  <a:lnTo>
                    <a:pt x="0" y="209"/>
                  </a:lnTo>
                  <a:lnTo>
                    <a:pt x="1" y="178"/>
                  </a:lnTo>
                  <a:lnTo>
                    <a:pt x="11" y="148"/>
                  </a:lnTo>
                  <a:lnTo>
                    <a:pt x="29" y="119"/>
                  </a:lnTo>
                  <a:lnTo>
                    <a:pt x="55" y="93"/>
                  </a:lnTo>
                  <a:lnTo>
                    <a:pt x="86" y="69"/>
                  </a:lnTo>
                  <a:lnTo>
                    <a:pt x="124" y="48"/>
                  </a:lnTo>
                  <a:lnTo>
                    <a:pt x="168" y="30"/>
                  </a:lnTo>
                  <a:lnTo>
                    <a:pt x="217" y="16"/>
                  </a:lnTo>
                  <a:lnTo>
                    <a:pt x="268" y="6"/>
                  </a:lnTo>
                  <a:lnTo>
                    <a:pt x="324" y="0"/>
                  </a:lnTo>
                  <a:lnTo>
                    <a:pt x="379" y="0"/>
                  </a:lnTo>
                  <a:lnTo>
                    <a:pt x="436" y="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644567" name="Rectangle 23"/>
            <p:cNvSpPr>
              <a:spLocks noChangeAspect="1" noChangeArrowheads="1"/>
            </p:cNvSpPr>
            <p:nvPr/>
          </p:nvSpPr>
          <p:spPr bwMode="auto">
            <a:xfrm>
              <a:off x="943" y="1501"/>
              <a:ext cx="108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id-ID" sz="1600">
                  <a:solidFill>
                    <a:srgbClr val="FF0000"/>
                  </a:solidFill>
                </a:rPr>
                <a:t>2</a:t>
              </a:r>
              <a:endParaRPr lang="en-US" altLang="id-ID" sz="1600"/>
            </a:p>
          </p:txBody>
        </p:sp>
      </p:grpSp>
      <p:grpSp>
        <p:nvGrpSpPr>
          <p:cNvPr id="1644568" name="Group 24"/>
          <p:cNvGrpSpPr>
            <a:grpSpLocks noChangeAspect="1"/>
          </p:cNvGrpSpPr>
          <p:nvPr/>
        </p:nvGrpSpPr>
        <p:grpSpPr bwMode="auto">
          <a:xfrm>
            <a:off x="6003925" y="3890963"/>
            <a:ext cx="2413000" cy="2281237"/>
            <a:chOff x="254" y="1022"/>
            <a:chExt cx="2305" cy="2180"/>
          </a:xfrm>
        </p:grpSpPr>
        <p:sp>
          <p:nvSpPr>
            <p:cNvPr id="1644569" name="Rectangle 25"/>
            <p:cNvSpPr>
              <a:spLocks noChangeAspect="1" noChangeArrowheads="1"/>
            </p:cNvSpPr>
            <p:nvPr/>
          </p:nvSpPr>
          <p:spPr bwMode="auto">
            <a:xfrm>
              <a:off x="563" y="1148"/>
              <a:ext cx="108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id-ID" sz="1600">
                  <a:solidFill>
                    <a:srgbClr val="FF0000"/>
                  </a:solidFill>
                </a:rPr>
                <a:t>5</a:t>
              </a:r>
              <a:endParaRPr lang="en-US" altLang="id-ID" sz="1600"/>
            </a:p>
          </p:txBody>
        </p:sp>
        <p:sp>
          <p:nvSpPr>
            <p:cNvPr id="1644570" name="Freeform 26"/>
            <p:cNvSpPr>
              <a:spLocks noChangeAspect="1"/>
            </p:cNvSpPr>
            <p:nvPr/>
          </p:nvSpPr>
          <p:spPr bwMode="auto">
            <a:xfrm>
              <a:off x="254" y="1022"/>
              <a:ext cx="2305" cy="2180"/>
            </a:xfrm>
            <a:custGeom>
              <a:avLst/>
              <a:gdLst>
                <a:gd name="T0" fmla="*/ 1245 w 2305"/>
                <a:gd name="T1" fmla="*/ 4 h 2180"/>
                <a:gd name="T2" fmla="*/ 1433 w 2305"/>
                <a:gd name="T3" fmla="*/ 33 h 2180"/>
                <a:gd name="T4" fmla="*/ 1615 w 2305"/>
                <a:gd name="T5" fmla="*/ 90 h 2180"/>
                <a:gd name="T6" fmla="*/ 1781 w 2305"/>
                <a:gd name="T7" fmla="*/ 175 h 2180"/>
                <a:gd name="T8" fmla="*/ 1931 w 2305"/>
                <a:gd name="T9" fmla="*/ 286 h 2180"/>
                <a:gd name="T10" fmla="*/ 2062 w 2305"/>
                <a:gd name="T11" fmla="*/ 420 h 2180"/>
                <a:gd name="T12" fmla="*/ 2166 w 2305"/>
                <a:gd name="T13" fmla="*/ 569 h 2180"/>
                <a:gd name="T14" fmla="*/ 2242 w 2305"/>
                <a:gd name="T15" fmla="*/ 735 h 2180"/>
                <a:gd name="T16" fmla="*/ 2289 w 2305"/>
                <a:gd name="T17" fmla="*/ 908 h 2180"/>
                <a:gd name="T18" fmla="*/ 2305 w 2305"/>
                <a:gd name="T19" fmla="*/ 1088 h 2180"/>
                <a:gd name="T20" fmla="*/ 2289 w 2305"/>
                <a:gd name="T21" fmla="*/ 1267 h 2180"/>
                <a:gd name="T22" fmla="*/ 2243 w 2305"/>
                <a:gd name="T23" fmla="*/ 1443 h 2180"/>
                <a:gd name="T24" fmla="*/ 2166 w 2305"/>
                <a:gd name="T25" fmla="*/ 1606 h 2180"/>
                <a:gd name="T26" fmla="*/ 2064 w 2305"/>
                <a:gd name="T27" fmla="*/ 1758 h 2180"/>
                <a:gd name="T28" fmla="*/ 1935 w 2305"/>
                <a:gd name="T29" fmla="*/ 1890 h 2180"/>
                <a:gd name="T30" fmla="*/ 1785 w 2305"/>
                <a:gd name="T31" fmla="*/ 2002 h 2180"/>
                <a:gd name="T32" fmla="*/ 1617 w 2305"/>
                <a:gd name="T33" fmla="*/ 2087 h 2180"/>
                <a:gd name="T34" fmla="*/ 1437 w 2305"/>
                <a:gd name="T35" fmla="*/ 2146 h 2180"/>
                <a:gd name="T36" fmla="*/ 1249 w 2305"/>
                <a:gd name="T37" fmla="*/ 2176 h 2180"/>
                <a:gd name="T38" fmla="*/ 1059 w 2305"/>
                <a:gd name="T39" fmla="*/ 2176 h 2180"/>
                <a:gd name="T40" fmla="*/ 872 w 2305"/>
                <a:gd name="T41" fmla="*/ 2148 h 2180"/>
                <a:gd name="T42" fmla="*/ 692 w 2305"/>
                <a:gd name="T43" fmla="*/ 2089 h 2180"/>
                <a:gd name="T44" fmla="*/ 524 w 2305"/>
                <a:gd name="T45" fmla="*/ 2004 h 2180"/>
                <a:gd name="T46" fmla="*/ 373 w 2305"/>
                <a:gd name="T47" fmla="*/ 1894 h 2180"/>
                <a:gd name="T48" fmla="*/ 245 w 2305"/>
                <a:gd name="T49" fmla="*/ 1762 h 2180"/>
                <a:gd name="T50" fmla="*/ 140 w 2305"/>
                <a:gd name="T51" fmla="*/ 1610 h 2180"/>
                <a:gd name="T52" fmla="*/ 63 w 2305"/>
                <a:gd name="T53" fmla="*/ 1447 h 2180"/>
                <a:gd name="T54" fmla="*/ 16 w 2305"/>
                <a:gd name="T55" fmla="*/ 1271 h 2180"/>
                <a:gd name="T56" fmla="*/ 0 w 2305"/>
                <a:gd name="T57" fmla="*/ 1092 h 2180"/>
                <a:gd name="T58" fmla="*/ 16 w 2305"/>
                <a:gd name="T59" fmla="*/ 912 h 2180"/>
                <a:gd name="T60" fmla="*/ 63 w 2305"/>
                <a:gd name="T61" fmla="*/ 737 h 2180"/>
                <a:gd name="T62" fmla="*/ 138 w 2305"/>
                <a:gd name="T63" fmla="*/ 573 h 2180"/>
                <a:gd name="T64" fmla="*/ 243 w 2305"/>
                <a:gd name="T65" fmla="*/ 422 h 2180"/>
                <a:gd name="T66" fmla="*/ 371 w 2305"/>
                <a:gd name="T67" fmla="*/ 290 h 2180"/>
                <a:gd name="T68" fmla="*/ 522 w 2305"/>
                <a:gd name="T69" fmla="*/ 179 h 2180"/>
                <a:gd name="T70" fmla="*/ 688 w 2305"/>
                <a:gd name="T71" fmla="*/ 92 h 2180"/>
                <a:gd name="T72" fmla="*/ 868 w 2305"/>
                <a:gd name="T73" fmla="*/ 33 h 2180"/>
                <a:gd name="T74" fmla="*/ 1055 w 2305"/>
                <a:gd name="T75" fmla="*/ 4 h 2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305" h="2180">
                  <a:moveTo>
                    <a:pt x="1150" y="0"/>
                  </a:moveTo>
                  <a:lnTo>
                    <a:pt x="1245" y="4"/>
                  </a:lnTo>
                  <a:lnTo>
                    <a:pt x="1340" y="14"/>
                  </a:lnTo>
                  <a:lnTo>
                    <a:pt x="1433" y="33"/>
                  </a:lnTo>
                  <a:lnTo>
                    <a:pt x="1526" y="59"/>
                  </a:lnTo>
                  <a:lnTo>
                    <a:pt x="1615" y="90"/>
                  </a:lnTo>
                  <a:lnTo>
                    <a:pt x="1700" y="130"/>
                  </a:lnTo>
                  <a:lnTo>
                    <a:pt x="1781" y="175"/>
                  </a:lnTo>
                  <a:lnTo>
                    <a:pt x="1860" y="228"/>
                  </a:lnTo>
                  <a:lnTo>
                    <a:pt x="1931" y="286"/>
                  </a:lnTo>
                  <a:lnTo>
                    <a:pt x="2000" y="351"/>
                  </a:lnTo>
                  <a:lnTo>
                    <a:pt x="2062" y="420"/>
                  </a:lnTo>
                  <a:lnTo>
                    <a:pt x="2117" y="493"/>
                  </a:lnTo>
                  <a:lnTo>
                    <a:pt x="2166" y="569"/>
                  </a:lnTo>
                  <a:lnTo>
                    <a:pt x="2208" y="650"/>
                  </a:lnTo>
                  <a:lnTo>
                    <a:pt x="2242" y="735"/>
                  </a:lnTo>
                  <a:lnTo>
                    <a:pt x="2269" y="820"/>
                  </a:lnTo>
                  <a:lnTo>
                    <a:pt x="2289" y="908"/>
                  </a:lnTo>
                  <a:lnTo>
                    <a:pt x="2301" y="997"/>
                  </a:lnTo>
                  <a:lnTo>
                    <a:pt x="2305" y="1088"/>
                  </a:lnTo>
                  <a:lnTo>
                    <a:pt x="2301" y="1178"/>
                  </a:lnTo>
                  <a:lnTo>
                    <a:pt x="2289" y="1267"/>
                  </a:lnTo>
                  <a:lnTo>
                    <a:pt x="2271" y="1356"/>
                  </a:lnTo>
                  <a:lnTo>
                    <a:pt x="2243" y="1443"/>
                  </a:lnTo>
                  <a:lnTo>
                    <a:pt x="2210" y="1525"/>
                  </a:lnTo>
                  <a:lnTo>
                    <a:pt x="2166" y="1606"/>
                  </a:lnTo>
                  <a:lnTo>
                    <a:pt x="2119" y="1685"/>
                  </a:lnTo>
                  <a:lnTo>
                    <a:pt x="2064" y="1758"/>
                  </a:lnTo>
                  <a:lnTo>
                    <a:pt x="2002" y="1827"/>
                  </a:lnTo>
                  <a:lnTo>
                    <a:pt x="1935" y="1890"/>
                  </a:lnTo>
                  <a:lnTo>
                    <a:pt x="1862" y="1949"/>
                  </a:lnTo>
                  <a:lnTo>
                    <a:pt x="1785" y="2002"/>
                  </a:lnTo>
                  <a:lnTo>
                    <a:pt x="1704" y="2048"/>
                  </a:lnTo>
                  <a:lnTo>
                    <a:pt x="1617" y="2087"/>
                  </a:lnTo>
                  <a:lnTo>
                    <a:pt x="1528" y="2121"/>
                  </a:lnTo>
                  <a:lnTo>
                    <a:pt x="1437" y="2146"/>
                  </a:lnTo>
                  <a:lnTo>
                    <a:pt x="1344" y="2164"/>
                  </a:lnTo>
                  <a:lnTo>
                    <a:pt x="1249" y="2176"/>
                  </a:lnTo>
                  <a:lnTo>
                    <a:pt x="1154" y="2180"/>
                  </a:lnTo>
                  <a:lnTo>
                    <a:pt x="1059" y="2176"/>
                  </a:lnTo>
                  <a:lnTo>
                    <a:pt x="965" y="2166"/>
                  </a:lnTo>
                  <a:lnTo>
                    <a:pt x="872" y="2148"/>
                  </a:lnTo>
                  <a:lnTo>
                    <a:pt x="781" y="2123"/>
                  </a:lnTo>
                  <a:lnTo>
                    <a:pt x="692" y="2089"/>
                  </a:lnTo>
                  <a:lnTo>
                    <a:pt x="607" y="2050"/>
                  </a:lnTo>
                  <a:lnTo>
                    <a:pt x="524" y="2004"/>
                  </a:lnTo>
                  <a:lnTo>
                    <a:pt x="447" y="1951"/>
                  </a:lnTo>
                  <a:lnTo>
                    <a:pt x="373" y="1894"/>
                  </a:lnTo>
                  <a:lnTo>
                    <a:pt x="306" y="1829"/>
                  </a:lnTo>
                  <a:lnTo>
                    <a:pt x="245" y="1762"/>
                  </a:lnTo>
                  <a:lnTo>
                    <a:pt x="190" y="1687"/>
                  </a:lnTo>
                  <a:lnTo>
                    <a:pt x="140" y="1610"/>
                  </a:lnTo>
                  <a:lnTo>
                    <a:pt x="99" y="1529"/>
                  </a:lnTo>
                  <a:lnTo>
                    <a:pt x="63" y="1447"/>
                  </a:lnTo>
                  <a:lnTo>
                    <a:pt x="35" y="1360"/>
                  </a:lnTo>
                  <a:lnTo>
                    <a:pt x="16" y="1271"/>
                  </a:lnTo>
                  <a:lnTo>
                    <a:pt x="4" y="1182"/>
                  </a:lnTo>
                  <a:lnTo>
                    <a:pt x="0" y="1092"/>
                  </a:lnTo>
                  <a:lnTo>
                    <a:pt x="4" y="1001"/>
                  </a:lnTo>
                  <a:lnTo>
                    <a:pt x="16" y="912"/>
                  </a:lnTo>
                  <a:lnTo>
                    <a:pt x="35" y="824"/>
                  </a:lnTo>
                  <a:lnTo>
                    <a:pt x="63" y="737"/>
                  </a:lnTo>
                  <a:lnTo>
                    <a:pt x="97" y="654"/>
                  </a:lnTo>
                  <a:lnTo>
                    <a:pt x="138" y="573"/>
                  </a:lnTo>
                  <a:lnTo>
                    <a:pt x="188" y="495"/>
                  </a:lnTo>
                  <a:lnTo>
                    <a:pt x="243" y="422"/>
                  </a:lnTo>
                  <a:lnTo>
                    <a:pt x="304" y="353"/>
                  </a:lnTo>
                  <a:lnTo>
                    <a:pt x="371" y="290"/>
                  </a:lnTo>
                  <a:lnTo>
                    <a:pt x="443" y="230"/>
                  </a:lnTo>
                  <a:lnTo>
                    <a:pt x="522" y="179"/>
                  </a:lnTo>
                  <a:lnTo>
                    <a:pt x="603" y="132"/>
                  </a:lnTo>
                  <a:lnTo>
                    <a:pt x="688" y="92"/>
                  </a:lnTo>
                  <a:lnTo>
                    <a:pt x="777" y="59"/>
                  </a:lnTo>
                  <a:lnTo>
                    <a:pt x="868" y="33"/>
                  </a:lnTo>
                  <a:lnTo>
                    <a:pt x="961" y="16"/>
                  </a:lnTo>
                  <a:lnTo>
                    <a:pt x="1055" y="4"/>
                  </a:lnTo>
                  <a:lnTo>
                    <a:pt x="115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</p:grpSp>
      <p:grpSp>
        <p:nvGrpSpPr>
          <p:cNvPr id="1644571" name="Group 27"/>
          <p:cNvGrpSpPr>
            <a:grpSpLocks noChangeAspect="1"/>
          </p:cNvGrpSpPr>
          <p:nvPr/>
        </p:nvGrpSpPr>
        <p:grpSpPr bwMode="auto">
          <a:xfrm>
            <a:off x="7011988" y="4865688"/>
            <a:ext cx="1187450" cy="1141412"/>
            <a:chOff x="1217" y="1954"/>
            <a:chExt cx="1134" cy="1090"/>
          </a:xfrm>
        </p:grpSpPr>
        <p:sp>
          <p:nvSpPr>
            <p:cNvPr id="1644572" name="Rectangle 28"/>
            <p:cNvSpPr>
              <a:spLocks noChangeAspect="1" noChangeArrowheads="1"/>
            </p:cNvSpPr>
            <p:nvPr/>
          </p:nvSpPr>
          <p:spPr bwMode="auto">
            <a:xfrm>
              <a:off x="1666" y="2811"/>
              <a:ext cx="10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id-ID" sz="1600">
                  <a:solidFill>
                    <a:srgbClr val="FF0000"/>
                  </a:solidFill>
                </a:rPr>
                <a:t>3</a:t>
              </a:r>
              <a:endParaRPr lang="en-US" altLang="id-ID" sz="1600"/>
            </a:p>
          </p:txBody>
        </p:sp>
        <p:sp>
          <p:nvSpPr>
            <p:cNvPr id="1644573" name="Freeform 29"/>
            <p:cNvSpPr>
              <a:spLocks noChangeAspect="1"/>
            </p:cNvSpPr>
            <p:nvPr/>
          </p:nvSpPr>
          <p:spPr bwMode="auto">
            <a:xfrm>
              <a:off x="1217" y="1954"/>
              <a:ext cx="1134" cy="909"/>
            </a:xfrm>
            <a:custGeom>
              <a:avLst/>
              <a:gdLst>
                <a:gd name="T0" fmla="*/ 371 w 1134"/>
                <a:gd name="T1" fmla="*/ 142 h 909"/>
                <a:gd name="T2" fmla="*/ 430 w 1134"/>
                <a:gd name="T3" fmla="*/ 108 h 909"/>
                <a:gd name="T4" fmla="*/ 492 w 1134"/>
                <a:gd name="T5" fmla="*/ 79 h 909"/>
                <a:gd name="T6" fmla="*/ 551 w 1134"/>
                <a:gd name="T7" fmla="*/ 53 h 909"/>
                <a:gd name="T8" fmla="*/ 614 w 1134"/>
                <a:gd name="T9" fmla="*/ 32 h 909"/>
                <a:gd name="T10" fmla="*/ 674 w 1134"/>
                <a:gd name="T11" fmla="*/ 16 h 909"/>
                <a:gd name="T12" fmla="*/ 735 w 1134"/>
                <a:gd name="T13" fmla="*/ 6 h 909"/>
                <a:gd name="T14" fmla="*/ 792 w 1134"/>
                <a:gd name="T15" fmla="*/ 0 h 909"/>
                <a:gd name="T16" fmla="*/ 848 w 1134"/>
                <a:gd name="T17" fmla="*/ 0 h 909"/>
                <a:gd name="T18" fmla="*/ 899 w 1134"/>
                <a:gd name="T19" fmla="*/ 4 h 909"/>
                <a:gd name="T20" fmla="*/ 946 w 1134"/>
                <a:gd name="T21" fmla="*/ 14 h 909"/>
                <a:gd name="T22" fmla="*/ 990 w 1134"/>
                <a:gd name="T23" fmla="*/ 30 h 909"/>
                <a:gd name="T24" fmla="*/ 1027 w 1134"/>
                <a:gd name="T25" fmla="*/ 51 h 909"/>
                <a:gd name="T26" fmla="*/ 1061 w 1134"/>
                <a:gd name="T27" fmla="*/ 77 h 909"/>
                <a:gd name="T28" fmla="*/ 1089 w 1134"/>
                <a:gd name="T29" fmla="*/ 107 h 909"/>
                <a:gd name="T30" fmla="*/ 1110 w 1134"/>
                <a:gd name="T31" fmla="*/ 140 h 909"/>
                <a:gd name="T32" fmla="*/ 1124 w 1134"/>
                <a:gd name="T33" fmla="*/ 177 h 909"/>
                <a:gd name="T34" fmla="*/ 1132 w 1134"/>
                <a:gd name="T35" fmla="*/ 217 h 909"/>
                <a:gd name="T36" fmla="*/ 1134 w 1134"/>
                <a:gd name="T37" fmla="*/ 260 h 909"/>
                <a:gd name="T38" fmla="*/ 1128 w 1134"/>
                <a:gd name="T39" fmla="*/ 308 h 909"/>
                <a:gd name="T40" fmla="*/ 1118 w 1134"/>
                <a:gd name="T41" fmla="*/ 355 h 909"/>
                <a:gd name="T42" fmla="*/ 1099 w 1134"/>
                <a:gd name="T43" fmla="*/ 402 h 909"/>
                <a:gd name="T44" fmla="*/ 1075 w 1134"/>
                <a:gd name="T45" fmla="*/ 451 h 909"/>
                <a:gd name="T46" fmla="*/ 1045 w 1134"/>
                <a:gd name="T47" fmla="*/ 501 h 909"/>
                <a:gd name="T48" fmla="*/ 1010 w 1134"/>
                <a:gd name="T49" fmla="*/ 550 h 909"/>
                <a:gd name="T50" fmla="*/ 968 w 1134"/>
                <a:gd name="T51" fmla="*/ 597 h 909"/>
                <a:gd name="T52" fmla="*/ 923 w 1134"/>
                <a:gd name="T53" fmla="*/ 643 h 909"/>
                <a:gd name="T54" fmla="*/ 871 w 1134"/>
                <a:gd name="T55" fmla="*/ 688 h 909"/>
                <a:gd name="T56" fmla="*/ 818 w 1134"/>
                <a:gd name="T57" fmla="*/ 727 h 909"/>
                <a:gd name="T58" fmla="*/ 763 w 1134"/>
                <a:gd name="T59" fmla="*/ 765 h 909"/>
                <a:gd name="T60" fmla="*/ 703 w 1134"/>
                <a:gd name="T61" fmla="*/ 800 h 909"/>
                <a:gd name="T62" fmla="*/ 644 w 1134"/>
                <a:gd name="T63" fmla="*/ 830 h 909"/>
                <a:gd name="T64" fmla="*/ 583 w 1134"/>
                <a:gd name="T65" fmla="*/ 855 h 909"/>
                <a:gd name="T66" fmla="*/ 519 w 1134"/>
                <a:gd name="T67" fmla="*/ 877 h 909"/>
                <a:gd name="T68" fmla="*/ 460 w 1134"/>
                <a:gd name="T69" fmla="*/ 893 h 909"/>
                <a:gd name="T70" fmla="*/ 401 w 1134"/>
                <a:gd name="T71" fmla="*/ 903 h 909"/>
                <a:gd name="T72" fmla="*/ 342 w 1134"/>
                <a:gd name="T73" fmla="*/ 909 h 909"/>
                <a:gd name="T74" fmla="*/ 286 w 1134"/>
                <a:gd name="T75" fmla="*/ 909 h 909"/>
                <a:gd name="T76" fmla="*/ 235 w 1134"/>
                <a:gd name="T77" fmla="*/ 905 h 909"/>
                <a:gd name="T78" fmla="*/ 187 w 1134"/>
                <a:gd name="T79" fmla="*/ 893 h 909"/>
                <a:gd name="T80" fmla="*/ 144 w 1134"/>
                <a:gd name="T81" fmla="*/ 877 h 909"/>
                <a:gd name="T82" fmla="*/ 106 w 1134"/>
                <a:gd name="T83" fmla="*/ 857 h 909"/>
                <a:gd name="T84" fmla="*/ 73 w 1134"/>
                <a:gd name="T85" fmla="*/ 832 h 909"/>
                <a:gd name="T86" fmla="*/ 45 w 1134"/>
                <a:gd name="T87" fmla="*/ 802 h 909"/>
                <a:gd name="T88" fmla="*/ 23 w 1134"/>
                <a:gd name="T89" fmla="*/ 769 h 909"/>
                <a:gd name="T90" fmla="*/ 9 w 1134"/>
                <a:gd name="T91" fmla="*/ 731 h 909"/>
                <a:gd name="T92" fmla="*/ 2 w 1134"/>
                <a:gd name="T93" fmla="*/ 690 h 909"/>
                <a:gd name="T94" fmla="*/ 0 w 1134"/>
                <a:gd name="T95" fmla="*/ 647 h 909"/>
                <a:gd name="T96" fmla="*/ 5 w 1134"/>
                <a:gd name="T97" fmla="*/ 601 h 909"/>
                <a:gd name="T98" fmla="*/ 15 w 1134"/>
                <a:gd name="T99" fmla="*/ 554 h 909"/>
                <a:gd name="T100" fmla="*/ 35 w 1134"/>
                <a:gd name="T101" fmla="*/ 505 h 909"/>
                <a:gd name="T102" fmla="*/ 59 w 1134"/>
                <a:gd name="T103" fmla="*/ 455 h 909"/>
                <a:gd name="T104" fmla="*/ 88 w 1134"/>
                <a:gd name="T105" fmla="*/ 406 h 909"/>
                <a:gd name="T106" fmla="*/ 124 w 1134"/>
                <a:gd name="T107" fmla="*/ 359 h 909"/>
                <a:gd name="T108" fmla="*/ 166 w 1134"/>
                <a:gd name="T109" fmla="*/ 311 h 909"/>
                <a:gd name="T110" fmla="*/ 211 w 1134"/>
                <a:gd name="T111" fmla="*/ 264 h 909"/>
                <a:gd name="T112" fmla="*/ 262 w 1134"/>
                <a:gd name="T113" fmla="*/ 221 h 909"/>
                <a:gd name="T114" fmla="*/ 316 w 1134"/>
                <a:gd name="T115" fmla="*/ 179 h 909"/>
                <a:gd name="T116" fmla="*/ 371 w 1134"/>
                <a:gd name="T117" fmla="*/ 142 h 9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134" h="909">
                  <a:moveTo>
                    <a:pt x="371" y="142"/>
                  </a:moveTo>
                  <a:lnTo>
                    <a:pt x="430" y="108"/>
                  </a:lnTo>
                  <a:lnTo>
                    <a:pt x="492" y="79"/>
                  </a:lnTo>
                  <a:lnTo>
                    <a:pt x="551" y="53"/>
                  </a:lnTo>
                  <a:lnTo>
                    <a:pt x="614" y="32"/>
                  </a:lnTo>
                  <a:lnTo>
                    <a:pt x="674" y="16"/>
                  </a:lnTo>
                  <a:lnTo>
                    <a:pt x="735" y="6"/>
                  </a:lnTo>
                  <a:lnTo>
                    <a:pt x="792" y="0"/>
                  </a:lnTo>
                  <a:lnTo>
                    <a:pt x="848" y="0"/>
                  </a:lnTo>
                  <a:lnTo>
                    <a:pt x="899" y="4"/>
                  </a:lnTo>
                  <a:lnTo>
                    <a:pt x="946" y="14"/>
                  </a:lnTo>
                  <a:lnTo>
                    <a:pt x="990" y="30"/>
                  </a:lnTo>
                  <a:lnTo>
                    <a:pt x="1027" y="51"/>
                  </a:lnTo>
                  <a:lnTo>
                    <a:pt x="1061" y="77"/>
                  </a:lnTo>
                  <a:lnTo>
                    <a:pt x="1089" y="107"/>
                  </a:lnTo>
                  <a:lnTo>
                    <a:pt x="1110" y="140"/>
                  </a:lnTo>
                  <a:lnTo>
                    <a:pt x="1124" y="177"/>
                  </a:lnTo>
                  <a:lnTo>
                    <a:pt x="1132" y="217"/>
                  </a:lnTo>
                  <a:lnTo>
                    <a:pt x="1134" y="260"/>
                  </a:lnTo>
                  <a:lnTo>
                    <a:pt x="1128" y="308"/>
                  </a:lnTo>
                  <a:lnTo>
                    <a:pt x="1118" y="355"/>
                  </a:lnTo>
                  <a:lnTo>
                    <a:pt x="1099" y="402"/>
                  </a:lnTo>
                  <a:lnTo>
                    <a:pt x="1075" y="451"/>
                  </a:lnTo>
                  <a:lnTo>
                    <a:pt x="1045" y="501"/>
                  </a:lnTo>
                  <a:lnTo>
                    <a:pt x="1010" y="550"/>
                  </a:lnTo>
                  <a:lnTo>
                    <a:pt x="968" y="597"/>
                  </a:lnTo>
                  <a:lnTo>
                    <a:pt x="923" y="643"/>
                  </a:lnTo>
                  <a:lnTo>
                    <a:pt x="871" y="688"/>
                  </a:lnTo>
                  <a:lnTo>
                    <a:pt x="818" y="727"/>
                  </a:lnTo>
                  <a:lnTo>
                    <a:pt x="763" y="765"/>
                  </a:lnTo>
                  <a:lnTo>
                    <a:pt x="703" y="800"/>
                  </a:lnTo>
                  <a:lnTo>
                    <a:pt x="644" y="830"/>
                  </a:lnTo>
                  <a:lnTo>
                    <a:pt x="583" y="855"/>
                  </a:lnTo>
                  <a:lnTo>
                    <a:pt x="519" y="877"/>
                  </a:lnTo>
                  <a:lnTo>
                    <a:pt x="460" y="893"/>
                  </a:lnTo>
                  <a:lnTo>
                    <a:pt x="401" y="903"/>
                  </a:lnTo>
                  <a:lnTo>
                    <a:pt x="342" y="909"/>
                  </a:lnTo>
                  <a:lnTo>
                    <a:pt x="286" y="909"/>
                  </a:lnTo>
                  <a:lnTo>
                    <a:pt x="235" y="905"/>
                  </a:lnTo>
                  <a:lnTo>
                    <a:pt x="187" y="893"/>
                  </a:lnTo>
                  <a:lnTo>
                    <a:pt x="144" y="877"/>
                  </a:lnTo>
                  <a:lnTo>
                    <a:pt x="106" y="857"/>
                  </a:lnTo>
                  <a:lnTo>
                    <a:pt x="73" y="832"/>
                  </a:lnTo>
                  <a:lnTo>
                    <a:pt x="45" y="802"/>
                  </a:lnTo>
                  <a:lnTo>
                    <a:pt x="23" y="769"/>
                  </a:lnTo>
                  <a:lnTo>
                    <a:pt x="9" y="731"/>
                  </a:lnTo>
                  <a:lnTo>
                    <a:pt x="2" y="690"/>
                  </a:lnTo>
                  <a:lnTo>
                    <a:pt x="0" y="647"/>
                  </a:lnTo>
                  <a:lnTo>
                    <a:pt x="5" y="601"/>
                  </a:lnTo>
                  <a:lnTo>
                    <a:pt x="15" y="554"/>
                  </a:lnTo>
                  <a:lnTo>
                    <a:pt x="35" y="505"/>
                  </a:lnTo>
                  <a:lnTo>
                    <a:pt x="59" y="455"/>
                  </a:lnTo>
                  <a:lnTo>
                    <a:pt x="88" y="406"/>
                  </a:lnTo>
                  <a:lnTo>
                    <a:pt x="124" y="359"/>
                  </a:lnTo>
                  <a:lnTo>
                    <a:pt x="166" y="311"/>
                  </a:lnTo>
                  <a:lnTo>
                    <a:pt x="211" y="264"/>
                  </a:lnTo>
                  <a:lnTo>
                    <a:pt x="262" y="221"/>
                  </a:lnTo>
                  <a:lnTo>
                    <a:pt x="316" y="179"/>
                  </a:lnTo>
                  <a:lnTo>
                    <a:pt x="371" y="14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</p:grpSp>
      <p:grpSp>
        <p:nvGrpSpPr>
          <p:cNvPr id="1644574" name="Group 30"/>
          <p:cNvGrpSpPr>
            <a:grpSpLocks noChangeAspect="1"/>
          </p:cNvGrpSpPr>
          <p:nvPr/>
        </p:nvGrpSpPr>
        <p:grpSpPr bwMode="auto">
          <a:xfrm>
            <a:off x="6986588" y="4089400"/>
            <a:ext cx="1274762" cy="2041525"/>
            <a:chOff x="1193" y="1212"/>
            <a:chExt cx="1218" cy="1950"/>
          </a:xfrm>
        </p:grpSpPr>
        <p:sp>
          <p:nvSpPr>
            <p:cNvPr id="1644575" name="Rectangle 31"/>
            <p:cNvSpPr>
              <a:spLocks noChangeAspect="1" noChangeArrowheads="1"/>
            </p:cNvSpPr>
            <p:nvPr/>
          </p:nvSpPr>
          <p:spPr bwMode="auto">
            <a:xfrm>
              <a:off x="1603" y="1212"/>
              <a:ext cx="107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id-ID" sz="1600">
                  <a:solidFill>
                    <a:srgbClr val="FF0000"/>
                  </a:solidFill>
                </a:rPr>
                <a:t>4</a:t>
              </a:r>
              <a:endParaRPr lang="en-US" altLang="id-ID" sz="1600"/>
            </a:p>
          </p:txBody>
        </p:sp>
        <p:sp>
          <p:nvSpPr>
            <p:cNvPr id="1644576" name="Freeform 32"/>
            <p:cNvSpPr>
              <a:spLocks noChangeAspect="1"/>
            </p:cNvSpPr>
            <p:nvPr/>
          </p:nvSpPr>
          <p:spPr bwMode="auto">
            <a:xfrm>
              <a:off x="1193" y="1246"/>
              <a:ext cx="1218" cy="1916"/>
            </a:xfrm>
            <a:custGeom>
              <a:avLst/>
              <a:gdLst>
                <a:gd name="T0" fmla="*/ 87 w 1218"/>
                <a:gd name="T1" fmla="*/ 724 h 1916"/>
                <a:gd name="T2" fmla="*/ 148 w 1218"/>
                <a:gd name="T3" fmla="*/ 566 h 1916"/>
                <a:gd name="T4" fmla="*/ 225 w 1218"/>
                <a:gd name="T5" fmla="*/ 420 h 1916"/>
                <a:gd name="T6" fmla="*/ 312 w 1218"/>
                <a:gd name="T7" fmla="*/ 290 h 1916"/>
                <a:gd name="T8" fmla="*/ 409 w 1218"/>
                <a:gd name="T9" fmla="*/ 182 h 1916"/>
                <a:gd name="T10" fmla="*/ 514 w 1218"/>
                <a:gd name="T11" fmla="*/ 97 h 1916"/>
                <a:gd name="T12" fmla="*/ 619 w 1218"/>
                <a:gd name="T13" fmla="*/ 38 h 1916"/>
                <a:gd name="T14" fmla="*/ 725 w 1218"/>
                <a:gd name="T15" fmla="*/ 6 h 1916"/>
                <a:gd name="T16" fmla="*/ 826 w 1218"/>
                <a:gd name="T17" fmla="*/ 4 h 1916"/>
                <a:gd name="T18" fmla="*/ 923 w 1218"/>
                <a:gd name="T19" fmla="*/ 30 h 1916"/>
                <a:gd name="T20" fmla="*/ 1008 w 1218"/>
                <a:gd name="T21" fmla="*/ 85 h 1916"/>
                <a:gd name="T22" fmla="*/ 1081 w 1218"/>
                <a:gd name="T23" fmla="*/ 168 h 1916"/>
                <a:gd name="T24" fmla="*/ 1142 w 1218"/>
                <a:gd name="T25" fmla="*/ 272 h 1916"/>
                <a:gd name="T26" fmla="*/ 1184 w 1218"/>
                <a:gd name="T27" fmla="*/ 399 h 1916"/>
                <a:gd name="T28" fmla="*/ 1212 w 1218"/>
                <a:gd name="T29" fmla="*/ 543 h 1916"/>
                <a:gd name="T30" fmla="*/ 1218 w 1218"/>
                <a:gd name="T31" fmla="*/ 698 h 1916"/>
                <a:gd name="T32" fmla="*/ 1208 w 1218"/>
                <a:gd name="T33" fmla="*/ 862 h 1916"/>
                <a:gd name="T34" fmla="*/ 1178 w 1218"/>
                <a:gd name="T35" fmla="*/ 1029 h 1916"/>
                <a:gd name="T36" fmla="*/ 1133 w 1218"/>
                <a:gd name="T37" fmla="*/ 1193 h 1916"/>
                <a:gd name="T38" fmla="*/ 1069 w 1218"/>
                <a:gd name="T39" fmla="*/ 1351 h 1916"/>
                <a:gd name="T40" fmla="*/ 992 w 1218"/>
                <a:gd name="T41" fmla="*/ 1496 h 1916"/>
                <a:gd name="T42" fmla="*/ 905 w 1218"/>
                <a:gd name="T43" fmla="*/ 1627 h 1916"/>
                <a:gd name="T44" fmla="*/ 808 w 1218"/>
                <a:gd name="T45" fmla="*/ 1735 h 1916"/>
                <a:gd name="T46" fmla="*/ 706 w 1218"/>
                <a:gd name="T47" fmla="*/ 1820 h 1916"/>
                <a:gd name="T48" fmla="*/ 599 w 1218"/>
                <a:gd name="T49" fmla="*/ 1879 h 1916"/>
                <a:gd name="T50" fmla="*/ 494 w 1218"/>
                <a:gd name="T51" fmla="*/ 1910 h 1916"/>
                <a:gd name="T52" fmla="*/ 391 w 1218"/>
                <a:gd name="T53" fmla="*/ 1912 h 1916"/>
                <a:gd name="T54" fmla="*/ 296 w 1218"/>
                <a:gd name="T55" fmla="*/ 1887 h 1916"/>
                <a:gd name="T56" fmla="*/ 209 w 1218"/>
                <a:gd name="T57" fmla="*/ 1832 h 1916"/>
                <a:gd name="T58" fmla="*/ 136 w 1218"/>
                <a:gd name="T59" fmla="*/ 1751 h 1916"/>
                <a:gd name="T60" fmla="*/ 77 w 1218"/>
                <a:gd name="T61" fmla="*/ 1644 h 1916"/>
                <a:gd name="T62" fmla="*/ 33 w 1218"/>
                <a:gd name="T63" fmla="*/ 1518 h 1916"/>
                <a:gd name="T64" fmla="*/ 8 w 1218"/>
                <a:gd name="T65" fmla="*/ 1374 h 1916"/>
                <a:gd name="T66" fmla="*/ 0 w 1218"/>
                <a:gd name="T67" fmla="*/ 1219 h 1916"/>
                <a:gd name="T68" fmla="*/ 12 w 1218"/>
                <a:gd name="T69" fmla="*/ 1055 h 1916"/>
                <a:gd name="T70" fmla="*/ 39 w 1218"/>
                <a:gd name="T71" fmla="*/ 887 h 1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218" h="1916">
                  <a:moveTo>
                    <a:pt x="61" y="805"/>
                  </a:moveTo>
                  <a:lnTo>
                    <a:pt x="87" y="724"/>
                  </a:lnTo>
                  <a:lnTo>
                    <a:pt x="116" y="643"/>
                  </a:lnTo>
                  <a:lnTo>
                    <a:pt x="148" y="566"/>
                  </a:lnTo>
                  <a:lnTo>
                    <a:pt x="186" y="491"/>
                  </a:lnTo>
                  <a:lnTo>
                    <a:pt x="225" y="420"/>
                  </a:lnTo>
                  <a:lnTo>
                    <a:pt x="267" y="353"/>
                  </a:lnTo>
                  <a:lnTo>
                    <a:pt x="312" y="290"/>
                  </a:lnTo>
                  <a:lnTo>
                    <a:pt x="360" y="233"/>
                  </a:lnTo>
                  <a:lnTo>
                    <a:pt x="409" y="182"/>
                  </a:lnTo>
                  <a:lnTo>
                    <a:pt x="460" y="136"/>
                  </a:lnTo>
                  <a:lnTo>
                    <a:pt x="514" y="97"/>
                  </a:lnTo>
                  <a:lnTo>
                    <a:pt x="565" y="64"/>
                  </a:lnTo>
                  <a:lnTo>
                    <a:pt x="619" y="38"/>
                  </a:lnTo>
                  <a:lnTo>
                    <a:pt x="672" y="18"/>
                  </a:lnTo>
                  <a:lnTo>
                    <a:pt x="725" y="6"/>
                  </a:lnTo>
                  <a:lnTo>
                    <a:pt x="777" y="0"/>
                  </a:lnTo>
                  <a:lnTo>
                    <a:pt x="826" y="4"/>
                  </a:lnTo>
                  <a:lnTo>
                    <a:pt x="876" y="14"/>
                  </a:lnTo>
                  <a:lnTo>
                    <a:pt x="923" y="30"/>
                  </a:lnTo>
                  <a:lnTo>
                    <a:pt x="966" y="54"/>
                  </a:lnTo>
                  <a:lnTo>
                    <a:pt x="1008" y="85"/>
                  </a:lnTo>
                  <a:lnTo>
                    <a:pt x="1048" y="123"/>
                  </a:lnTo>
                  <a:lnTo>
                    <a:pt x="1081" y="168"/>
                  </a:lnTo>
                  <a:lnTo>
                    <a:pt x="1113" y="217"/>
                  </a:lnTo>
                  <a:lnTo>
                    <a:pt x="1142" y="272"/>
                  </a:lnTo>
                  <a:lnTo>
                    <a:pt x="1166" y="334"/>
                  </a:lnTo>
                  <a:lnTo>
                    <a:pt x="1184" y="399"/>
                  </a:lnTo>
                  <a:lnTo>
                    <a:pt x="1200" y="470"/>
                  </a:lnTo>
                  <a:lnTo>
                    <a:pt x="1212" y="543"/>
                  </a:lnTo>
                  <a:lnTo>
                    <a:pt x="1218" y="619"/>
                  </a:lnTo>
                  <a:lnTo>
                    <a:pt x="1218" y="698"/>
                  </a:lnTo>
                  <a:lnTo>
                    <a:pt x="1216" y="779"/>
                  </a:lnTo>
                  <a:lnTo>
                    <a:pt x="1208" y="862"/>
                  </a:lnTo>
                  <a:lnTo>
                    <a:pt x="1196" y="947"/>
                  </a:lnTo>
                  <a:lnTo>
                    <a:pt x="1178" y="1029"/>
                  </a:lnTo>
                  <a:lnTo>
                    <a:pt x="1156" y="1112"/>
                  </a:lnTo>
                  <a:lnTo>
                    <a:pt x="1133" y="1193"/>
                  </a:lnTo>
                  <a:lnTo>
                    <a:pt x="1103" y="1274"/>
                  </a:lnTo>
                  <a:lnTo>
                    <a:pt x="1069" y="1351"/>
                  </a:lnTo>
                  <a:lnTo>
                    <a:pt x="1034" y="1426"/>
                  </a:lnTo>
                  <a:lnTo>
                    <a:pt x="992" y="1496"/>
                  </a:lnTo>
                  <a:lnTo>
                    <a:pt x="951" y="1563"/>
                  </a:lnTo>
                  <a:lnTo>
                    <a:pt x="905" y="1627"/>
                  </a:lnTo>
                  <a:lnTo>
                    <a:pt x="858" y="1684"/>
                  </a:lnTo>
                  <a:lnTo>
                    <a:pt x="808" y="1735"/>
                  </a:lnTo>
                  <a:lnTo>
                    <a:pt x="757" y="1780"/>
                  </a:lnTo>
                  <a:lnTo>
                    <a:pt x="706" y="1820"/>
                  </a:lnTo>
                  <a:lnTo>
                    <a:pt x="652" y="1853"/>
                  </a:lnTo>
                  <a:lnTo>
                    <a:pt x="599" y="1879"/>
                  </a:lnTo>
                  <a:lnTo>
                    <a:pt x="545" y="1899"/>
                  </a:lnTo>
                  <a:lnTo>
                    <a:pt x="494" y="1910"/>
                  </a:lnTo>
                  <a:lnTo>
                    <a:pt x="443" y="1916"/>
                  </a:lnTo>
                  <a:lnTo>
                    <a:pt x="391" y="1912"/>
                  </a:lnTo>
                  <a:lnTo>
                    <a:pt x="342" y="1902"/>
                  </a:lnTo>
                  <a:lnTo>
                    <a:pt x="296" y="1887"/>
                  </a:lnTo>
                  <a:lnTo>
                    <a:pt x="251" y="1863"/>
                  </a:lnTo>
                  <a:lnTo>
                    <a:pt x="209" y="1832"/>
                  </a:lnTo>
                  <a:lnTo>
                    <a:pt x="172" y="1794"/>
                  </a:lnTo>
                  <a:lnTo>
                    <a:pt x="136" y="1751"/>
                  </a:lnTo>
                  <a:lnTo>
                    <a:pt x="105" y="1699"/>
                  </a:lnTo>
                  <a:lnTo>
                    <a:pt x="77" y="1644"/>
                  </a:lnTo>
                  <a:lnTo>
                    <a:pt x="53" y="1583"/>
                  </a:lnTo>
                  <a:lnTo>
                    <a:pt x="33" y="1518"/>
                  </a:lnTo>
                  <a:lnTo>
                    <a:pt x="18" y="1449"/>
                  </a:lnTo>
                  <a:lnTo>
                    <a:pt x="8" y="1374"/>
                  </a:lnTo>
                  <a:lnTo>
                    <a:pt x="2" y="1297"/>
                  </a:lnTo>
                  <a:lnTo>
                    <a:pt x="0" y="1219"/>
                  </a:lnTo>
                  <a:lnTo>
                    <a:pt x="4" y="1138"/>
                  </a:lnTo>
                  <a:lnTo>
                    <a:pt x="12" y="1055"/>
                  </a:lnTo>
                  <a:lnTo>
                    <a:pt x="24" y="972"/>
                  </a:lnTo>
                  <a:lnTo>
                    <a:pt x="39" y="887"/>
                  </a:lnTo>
                  <a:lnTo>
                    <a:pt x="61" y="805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</p:grpSp>
      <p:sp>
        <p:nvSpPr>
          <p:cNvPr id="1644577" name="Text Box 33"/>
          <p:cNvSpPr txBox="1">
            <a:spLocks noChangeArrowheads="1"/>
          </p:cNvSpPr>
          <p:nvPr/>
        </p:nvSpPr>
        <p:spPr bwMode="auto">
          <a:xfrm>
            <a:off x="3387725" y="2133600"/>
            <a:ext cx="1676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id-ID" sz="1600"/>
              <a:t>MIN</a:t>
            </a:r>
          </a:p>
        </p:txBody>
      </p:sp>
      <p:sp>
        <p:nvSpPr>
          <p:cNvPr id="1644578" name="Text Box 34"/>
          <p:cNvSpPr txBox="1">
            <a:spLocks noChangeArrowheads="1"/>
          </p:cNvSpPr>
          <p:nvPr/>
        </p:nvSpPr>
        <p:spPr bwMode="auto">
          <a:xfrm>
            <a:off x="5292725" y="2133600"/>
            <a:ext cx="1752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id-ID" sz="1600"/>
              <a:t>MAX</a:t>
            </a:r>
          </a:p>
        </p:txBody>
      </p:sp>
      <p:grpSp>
        <p:nvGrpSpPr>
          <p:cNvPr id="1644579" name="Group 35"/>
          <p:cNvGrpSpPr>
            <a:grpSpLocks noChangeAspect="1"/>
          </p:cNvGrpSpPr>
          <p:nvPr/>
        </p:nvGrpSpPr>
        <p:grpSpPr bwMode="auto">
          <a:xfrm>
            <a:off x="954088" y="4044950"/>
            <a:ext cx="1978025" cy="1795463"/>
            <a:chOff x="438" y="1309"/>
            <a:chExt cx="1937" cy="1757"/>
          </a:xfrm>
        </p:grpSpPr>
        <p:sp>
          <p:nvSpPr>
            <p:cNvPr id="1644580" name="Freeform 36"/>
            <p:cNvSpPr>
              <a:spLocks noChangeAspect="1"/>
            </p:cNvSpPr>
            <p:nvPr/>
          </p:nvSpPr>
          <p:spPr bwMode="auto">
            <a:xfrm>
              <a:off x="1038" y="2002"/>
              <a:ext cx="88" cy="87"/>
            </a:xfrm>
            <a:custGeom>
              <a:avLst/>
              <a:gdLst>
                <a:gd name="T0" fmla="*/ 0 w 88"/>
                <a:gd name="T1" fmla="*/ 43 h 87"/>
                <a:gd name="T2" fmla="*/ 4 w 88"/>
                <a:gd name="T3" fmla="*/ 26 h 87"/>
                <a:gd name="T4" fmla="*/ 13 w 88"/>
                <a:gd name="T5" fmla="*/ 13 h 87"/>
                <a:gd name="T6" fmla="*/ 28 w 88"/>
                <a:gd name="T7" fmla="*/ 2 h 87"/>
                <a:gd name="T8" fmla="*/ 45 w 88"/>
                <a:gd name="T9" fmla="*/ 0 h 87"/>
                <a:gd name="T10" fmla="*/ 62 w 88"/>
                <a:gd name="T11" fmla="*/ 2 h 87"/>
                <a:gd name="T12" fmla="*/ 75 w 88"/>
                <a:gd name="T13" fmla="*/ 13 h 87"/>
                <a:gd name="T14" fmla="*/ 86 w 88"/>
                <a:gd name="T15" fmla="*/ 26 h 87"/>
                <a:gd name="T16" fmla="*/ 88 w 88"/>
                <a:gd name="T17" fmla="*/ 43 h 87"/>
                <a:gd name="T18" fmla="*/ 86 w 88"/>
                <a:gd name="T19" fmla="*/ 61 h 87"/>
                <a:gd name="T20" fmla="*/ 75 w 88"/>
                <a:gd name="T21" fmla="*/ 74 h 87"/>
                <a:gd name="T22" fmla="*/ 62 w 88"/>
                <a:gd name="T23" fmla="*/ 84 h 87"/>
                <a:gd name="T24" fmla="*/ 45 w 88"/>
                <a:gd name="T25" fmla="*/ 87 h 87"/>
                <a:gd name="T26" fmla="*/ 28 w 88"/>
                <a:gd name="T27" fmla="*/ 84 h 87"/>
                <a:gd name="T28" fmla="*/ 13 w 88"/>
                <a:gd name="T29" fmla="*/ 74 h 87"/>
                <a:gd name="T30" fmla="*/ 4 w 88"/>
                <a:gd name="T31" fmla="*/ 61 h 87"/>
                <a:gd name="T32" fmla="*/ 0 w 88"/>
                <a:gd name="T33" fmla="*/ 4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8" h="87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2" y="2"/>
                  </a:lnTo>
                  <a:lnTo>
                    <a:pt x="75" y="13"/>
                  </a:lnTo>
                  <a:lnTo>
                    <a:pt x="86" y="26"/>
                  </a:lnTo>
                  <a:lnTo>
                    <a:pt x="88" y="43"/>
                  </a:lnTo>
                  <a:lnTo>
                    <a:pt x="86" y="61"/>
                  </a:lnTo>
                  <a:lnTo>
                    <a:pt x="75" y="74"/>
                  </a:lnTo>
                  <a:lnTo>
                    <a:pt x="62" y="84"/>
                  </a:lnTo>
                  <a:lnTo>
                    <a:pt x="45" y="87"/>
                  </a:lnTo>
                  <a:lnTo>
                    <a:pt x="28" y="84"/>
                  </a:lnTo>
                  <a:lnTo>
                    <a:pt x="13" y="74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644581" name="Freeform 37"/>
            <p:cNvSpPr>
              <a:spLocks noChangeAspect="1"/>
            </p:cNvSpPr>
            <p:nvPr/>
          </p:nvSpPr>
          <p:spPr bwMode="auto">
            <a:xfrm>
              <a:off x="1860" y="1361"/>
              <a:ext cx="89" cy="88"/>
            </a:xfrm>
            <a:custGeom>
              <a:avLst/>
              <a:gdLst>
                <a:gd name="T0" fmla="*/ 0 w 89"/>
                <a:gd name="T1" fmla="*/ 43 h 88"/>
                <a:gd name="T2" fmla="*/ 4 w 89"/>
                <a:gd name="T3" fmla="*/ 26 h 88"/>
                <a:gd name="T4" fmla="*/ 13 w 89"/>
                <a:gd name="T5" fmla="*/ 13 h 88"/>
                <a:gd name="T6" fmla="*/ 28 w 89"/>
                <a:gd name="T7" fmla="*/ 2 h 88"/>
                <a:gd name="T8" fmla="*/ 45 w 89"/>
                <a:gd name="T9" fmla="*/ 0 h 88"/>
                <a:gd name="T10" fmla="*/ 63 w 89"/>
                <a:gd name="T11" fmla="*/ 2 h 88"/>
                <a:gd name="T12" fmla="*/ 76 w 89"/>
                <a:gd name="T13" fmla="*/ 13 h 88"/>
                <a:gd name="T14" fmla="*/ 86 w 89"/>
                <a:gd name="T15" fmla="*/ 26 h 88"/>
                <a:gd name="T16" fmla="*/ 89 w 89"/>
                <a:gd name="T17" fmla="*/ 43 h 88"/>
                <a:gd name="T18" fmla="*/ 86 w 89"/>
                <a:gd name="T19" fmla="*/ 60 h 88"/>
                <a:gd name="T20" fmla="*/ 76 w 89"/>
                <a:gd name="T21" fmla="*/ 76 h 88"/>
                <a:gd name="T22" fmla="*/ 63 w 89"/>
                <a:gd name="T23" fmla="*/ 84 h 88"/>
                <a:gd name="T24" fmla="*/ 45 w 89"/>
                <a:gd name="T25" fmla="*/ 88 h 88"/>
                <a:gd name="T26" fmla="*/ 28 w 89"/>
                <a:gd name="T27" fmla="*/ 84 h 88"/>
                <a:gd name="T28" fmla="*/ 13 w 89"/>
                <a:gd name="T29" fmla="*/ 76 h 88"/>
                <a:gd name="T30" fmla="*/ 4 w 89"/>
                <a:gd name="T31" fmla="*/ 60 h 88"/>
                <a:gd name="T32" fmla="*/ 0 w 89"/>
                <a:gd name="T33" fmla="*/ 4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9" h="88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3" y="2"/>
                  </a:lnTo>
                  <a:lnTo>
                    <a:pt x="76" y="13"/>
                  </a:lnTo>
                  <a:lnTo>
                    <a:pt x="86" y="26"/>
                  </a:lnTo>
                  <a:lnTo>
                    <a:pt x="89" y="43"/>
                  </a:lnTo>
                  <a:lnTo>
                    <a:pt x="86" y="60"/>
                  </a:lnTo>
                  <a:lnTo>
                    <a:pt x="76" y="76"/>
                  </a:lnTo>
                  <a:lnTo>
                    <a:pt x="63" y="84"/>
                  </a:lnTo>
                  <a:lnTo>
                    <a:pt x="45" y="88"/>
                  </a:lnTo>
                  <a:lnTo>
                    <a:pt x="28" y="84"/>
                  </a:lnTo>
                  <a:lnTo>
                    <a:pt x="13" y="76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644582" name="Freeform 38"/>
            <p:cNvSpPr>
              <a:spLocks noChangeAspect="1"/>
            </p:cNvSpPr>
            <p:nvPr/>
          </p:nvSpPr>
          <p:spPr bwMode="auto">
            <a:xfrm>
              <a:off x="1260" y="2875"/>
              <a:ext cx="89" cy="88"/>
            </a:xfrm>
            <a:custGeom>
              <a:avLst/>
              <a:gdLst>
                <a:gd name="T0" fmla="*/ 0 w 89"/>
                <a:gd name="T1" fmla="*/ 45 h 88"/>
                <a:gd name="T2" fmla="*/ 5 w 89"/>
                <a:gd name="T3" fmla="*/ 28 h 88"/>
                <a:gd name="T4" fmla="*/ 13 w 89"/>
                <a:gd name="T5" fmla="*/ 12 h 88"/>
                <a:gd name="T6" fmla="*/ 29 w 89"/>
                <a:gd name="T7" fmla="*/ 4 h 88"/>
                <a:gd name="T8" fmla="*/ 46 w 89"/>
                <a:gd name="T9" fmla="*/ 0 h 88"/>
                <a:gd name="T10" fmla="*/ 63 w 89"/>
                <a:gd name="T11" fmla="*/ 4 h 88"/>
                <a:gd name="T12" fmla="*/ 76 w 89"/>
                <a:gd name="T13" fmla="*/ 12 h 88"/>
                <a:gd name="T14" fmla="*/ 87 w 89"/>
                <a:gd name="T15" fmla="*/ 28 h 88"/>
                <a:gd name="T16" fmla="*/ 89 w 89"/>
                <a:gd name="T17" fmla="*/ 45 h 88"/>
                <a:gd name="T18" fmla="*/ 87 w 89"/>
                <a:gd name="T19" fmla="*/ 62 h 88"/>
                <a:gd name="T20" fmla="*/ 76 w 89"/>
                <a:gd name="T21" fmla="*/ 75 h 88"/>
                <a:gd name="T22" fmla="*/ 63 w 89"/>
                <a:gd name="T23" fmla="*/ 86 h 88"/>
                <a:gd name="T24" fmla="*/ 46 w 89"/>
                <a:gd name="T25" fmla="*/ 88 h 88"/>
                <a:gd name="T26" fmla="*/ 29 w 89"/>
                <a:gd name="T27" fmla="*/ 86 h 88"/>
                <a:gd name="T28" fmla="*/ 13 w 89"/>
                <a:gd name="T29" fmla="*/ 75 h 88"/>
                <a:gd name="T30" fmla="*/ 5 w 89"/>
                <a:gd name="T31" fmla="*/ 62 h 88"/>
                <a:gd name="T32" fmla="*/ 0 w 89"/>
                <a:gd name="T33" fmla="*/ 45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9" h="88">
                  <a:moveTo>
                    <a:pt x="0" y="45"/>
                  </a:moveTo>
                  <a:lnTo>
                    <a:pt x="5" y="28"/>
                  </a:lnTo>
                  <a:lnTo>
                    <a:pt x="13" y="12"/>
                  </a:lnTo>
                  <a:lnTo>
                    <a:pt x="29" y="4"/>
                  </a:lnTo>
                  <a:lnTo>
                    <a:pt x="46" y="0"/>
                  </a:lnTo>
                  <a:lnTo>
                    <a:pt x="63" y="4"/>
                  </a:lnTo>
                  <a:lnTo>
                    <a:pt x="76" y="12"/>
                  </a:lnTo>
                  <a:lnTo>
                    <a:pt x="87" y="28"/>
                  </a:lnTo>
                  <a:lnTo>
                    <a:pt x="89" y="45"/>
                  </a:lnTo>
                  <a:lnTo>
                    <a:pt x="87" y="62"/>
                  </a:lnTo>
                  <a:lnTo>
                    <a:pt x="76" y="75"/>
                  </a:lnTo>
                  <a:lnTo>
                    <a:pt x="63" y="86"/>
                  </a:lnTo>
                  <a:lnTo>
                    <a:pt x="46" y="88"/>
                  </a:lnTo>
                  <a:lnTo>
                    <a:pt x="29" y="86"/>
                  </a:lnTo>
                  <a:lnTo>
                    <a:pt x="13" y="75"/>
                  </a:lnTo>
                  <a:lnTo>
                    <a:pt x="5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644583" name="Freeform 39"/>
            <p:cNvSpPr>
              <a:spLocks noChangeAspect="1"/>
            </p:cNvSpPr>
            <p:nvPr/>
          </p:nvSpPr>
          <p:spPr bwMode="auto">
            <a:xfrm>
              <a:off x="438" y="1875"/>
              <a:ext cx="87" cy="88"/>
            </a:xfrm>
            <a:custGeom>
              <a:avLst/>
              <a:gdLst>
                <a:gd name="T0" fmla="*/ 0 w 87"/>
                <a:gd name="T1" fmla="*/ 45 h 88"/>
                <a:gd name="T2" fmla="*/ 2 w 87"/>
                <a:gd name="T3" fmla="*/ 28 h 88"/>
                <a:gd name="T4" fmla="*/ 11 w 87"/>
                <a:gd name="T5" fmla="*/ 13 h 88"/>
                <a:gd name="T6" fmla="*/ 26 w 87"/>
                <a:gd name="T7" fmla="*/ 4 h 88"/>
                <a:gd name="T8" fmla="*/ 44 w 87"/>
                <a:gd name="T9" fmla="*/ 0 h 88"/>
                <a:gd name="T10" fmla="*/ 61 w 87"/>
                <a:gd name="T11" fmla="*/ 4 h 88"/>
                <a:gd name="T12" fmla="*/ 74 w 87"/>
                <a:gd name="T13" fmla="*/ 13 h 88"/>
                <a:gd name="T14" fmla="*/ 85 w 87"/>
                <a:gd name="T15" fmla="*/ 28 h 88"/>
                <a:gd name="T16" fmla="*/ 87 w 87"/>
                <a:gd name="T17" fmla="*/ 45 h 88"/>
                <a:gd name="T18" fmla="*/ 85 w 87"/>
                <a:gd name="T19" fmla="*/ 62 h 88"/>
                <a:gd name="T20" fmla="*/ 74 w 87"/>
                <a:gd name="T21" fmla="*/ 75 h 88"/>
                <a:gd name="T22" fmla="*/ 61 w 87"/>
                <a:gd name="T23" fmla="*/ 86 h 88"/>
                <a:gd name="T24" fmla="*/ 44 w 87"/>
                <a:gd name="T25" fmla="*/ 88 h 88"/>
                <a:gd name="T26" fmla="*/ 26 w 87"/>
                <a:gd name="T27" fmla="*/ 86 h 88"/>
                <a:gd name="T28" fmla="*/ 11 w 87"/>
                <a:gd name="T29" fmla="*/ 75 h 88"/>
                <a:gd name="T30" fmla="*/ 2 w 87"/>
                <a:gd name="T31" fmla="*/ 62 h 88"/>
                <a:gd name="T32" fmla="*/ 0 w 87"/>
                <a:gd name="T33" fmla="*/ 45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" h="88">
                  <a:moveTo>
                    <a:pt x="0" y="45"/>
                  </a:moveTo>
                  <a:lnTo>
                    <a:pt x="2" y="28"/>
                  </a:lnTo>
                  <a:lnTo>
                    <a:pt x="11" y="13"/>
                  </a:lnTo>
                  <a:lnTo>
                    <a:pt x="26" y="4"/>
                  </a:lnTo>
                  <a:lnTo>
                    <a:pt x="44" y="0"/>
                  </a:lnTo>
                  <a:lnTo>
                    <a:pt x="61" y="4"/>
                  </a:lnTo>
                  <a:lnTo>
                    <a:pt x="74" y="13"/>
                  </a:lnTo>
                  <a:lnTo>
                    <a:pt x="85" y="28"/>
                  </a:lnTo>
                  <a:lnTo>
                    <a:pt x="87" y="45"/>
                  </a:lnTo>
                  <a:lnTo>
                    <a:pt x="85" y="62"/>
                  </a:lnTo>
                  <a:lnTo>
                    <a:pt x="74" y="75"/>
                  </a:lnTo>
                  <a:lnTo>
                    <a:pt x="61" y="86"/>
                  </a:lnTo>
                  <a:lnTo>
                    <a:pt x="44" y="88"/>
                  </a:lnTo>
                  <a:lnTo>
                    <a:pt x="26" y="86"/>
                  </a:lnTo>
                  <a:lnTo>
                    <a:pt x="11" y="75"/>
                  </a:lnTo>
                  <a:lnTo>
                    <a:pt x="2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644584" name="Freeform 40"/>
            <p:cNvSpPr>
              <a:spLocks noChangeAspect="1"/>
            </p:cNvSpPr>
            <p:nvPr/>
          </p:nvSpPr>
          <p:spPr bwMode="auto">
            <a:xfrm>
              <a:off x="1617" y="2309"/>
              <a:ext cx="89" cy="88"/>
            </a:xfrm>
            <a:custGeom>
              <a:avLst/>
              <a:gdLst>
                <a:gd name="T0" fmla="*/ 0 w 89"/>
                <a:gd name="T1" fmla="*/ 45 h 88"/>
                <a:gd name="T2" fmla="*/ 5 w 89"/>
                <a:gd name="T3" fmla="*/ 28 h 88"/>
                <a:gd name="T4" fmla="*/ 13 w 89"/>
                <a:gd name="T5" fmla="*/ 13 h 88"/>
                <a:gd name="T6" fmla="*/ 29 w 89"/>
                <a:gd name="T7" fmla="*/ 4 h 88"/>
                <a:gd name="T8" fmla="*/ 46 w 89"/>
                <a:gd name="T9" fmla="*/ 0 h 88"/>
                <a:gd name="T10" fmla="*/ 61 w 89"/>
                <a:gd name="T11" fmla="*/ 4 h 88"/>
                <a:gd name="T12" fmla="*/ 76 w 89"/>
                <a:gd name="T13" fmla="*/ 13 h 88"/>
                <a:gd name="T14" fmla="*/ 85 w 89"/>
                <a:gd name="T15" fmla="*/ 28 h 88"/>
                <a:gd name="T16" fmla="*/ 89 w 89"/>
                <a:gd name="T17" fmla="*/ 45 h 88"/>
                <a:gd name="T18" fmla="*/ 85 w 89"/>
                <a:gd name="T19" fmla="*/ 62 h 88"/>
                <a:gd name="T20" fmla="*/ 76 w 89"/>
                <a:gd name="T21" fmla="*/ 75 h 88"/>
                <a:gd name="T22" fmla="*/ 61 w 89"/>
                <a:gd name="T23" fmla="*/ 86 h 88"/>
                <a:gd name="T24" fmla="*/ 46 w 89"/>
                <a:gd name="T25" fmla="*/ 88 h 88"/>
                <a:gd name="T26" fmla="*/ 29 w 89"/>
                <a:gd name="T27" fmla="*/ 86 h 88"/>
                <a:gd name="T28" fmla="*/ 13 w 89"/>
                <a:gd name="T29" fmla="*/ 75 h 88"/>
                <a:gd name="T30" fmla="*/ 5 w 89"/>
                <a:gd name="T31" fmla="*/ 62 h 88"/>
                <a:gd name="T32" fmla="*/ 0 w 89"/>
                <a:gd name="T33" fmla="*/ 45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9" h="88">
                  <a:moveTo>
                    <a:pt x="0" y="45"/>
                  </a:moveTo>
                  <a:lnTo>
                    <a:pt x="5" y="28"/>
                  </a:lnTo>
                  <a:lnTo>
                    <a:pt x="13" y="13"/>
                  </a:lnTo>
                  <a:lnTo>
                    <a:pt x="29" y="4"/>
                  </a:lnTo>
                  <a:lnTo>
                    <a:pt x="46" y="0"/>
                  </a:lnTo>
                  <a:lnTo>
                    <a:pt x="61" y="4"/>
                  </a:lnTo>
                  <a:lnTo>
                    <a:pt x="76" y="13"/>
                  </a:lnTo>
                  <a:lnTo>
                    <a:pt x="85" y="28"/>
                  </a:lnTo>
                  <a:lnTo>
                    <a:pt x="89" y="45"/>
                  </a:lnTo>
                  <a:lnTo>
                    <a:pt x="85" y="62"/>
                  </a:lnTo>
                  <a:lnTo>
                    <a:pt x="76" y="75"/>
                  </a:lnTo>
                  <a:lnTo>
                    <a:pt x="61" y="86"/>
                  </a:lnTo>
                  <a:lnTo>
                    <a:pt x="46" y="88"/>
                  </a:lnTo>
                  <a:lnTo>
                    <a:pt x="29" y="86"/>
                  </a:lnTo>
                  <a:lnTo>
                    <a:pt x="13" y="75"/>
                  </a:lnTo>
                  <a:lnTo>
                    <a:pt x="5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644585" name="Freeform 41"/>
            <p:cNvSpPr>
              <a:spLocks noChangeAspect="1"/>
            </p:cNvSpPr>
            <p:nvPr/>
          </p:nvSpPr>
          <p:spPr bwMode="auto">
            <a:xfrm>
              <a:off x="2100" y="2369"/>
              <a:ext cx="89" cy="89"/>
            </a:xfrm>
            <a:custGeom>
              <a:avLst/>
              <a:gdLst>
                <a:gd name="T0" fmla="*/ 0 w 89"/>
                <a:gd name="T1" fmla="*/ 43 h 89"/>
                <a:gd name="T2" fmla="*/ 4 w 89"/>
                <a:gd name="T3" fmla="*/ 26 h 89"/>
                <a:gd name="T4" fmla="*/ 13 w 89"/>
                <a:gd name="T5" fmla="*/ 13 h 89"/>
                <a:gd name="T6" fmla="*/ 28 w 89"/>
                <a:gd name="T7" fmla="*/ 2 h 89"/>
                <a:gd name="T8" fmla="*/ 45 w 89"/>
                <a:gd name="T9" fmla="*/ 0 h 89"/>
                <a:gd name="T10" fmla="*/ 63 w 89"/>
                <a:gd name="T11" fmla="*/ 2 h 89"/>
                <a:gd name="T12" fmla="*/ 76 w 89"/>
                <a:gd name="T13" fmla="*/ 13 h 89"/>
                <a:gd name="T14" fmla="*/ 87 w 89"/>
                <a:gd name="T15" fmla="*/ 26 h 89"/>
                <a:gd name="T16" fmla="*/ 89 w 89"/>
                <a:gd name="T17" fmla="*/ 43 h 89"/>
                <a:gd name="T18" fmla="*/ 87 w 89"/>
                <a:gd name="T19" fmla="*/ 61 h 89"/>
                <a:gd name="T20" fmla="*/ 76 w 89"/>
                <a:gd name="T21" fmla="*/ 76 h 89"/>
                <a:gd name="T22" fmla="*/ 63 w 89"/>
                <a:gd name="T23" fmla="*/ 84 h 89"/>
                <a:gd name="T24" fmla="*/ 45 w 89"/>
                <a:gd name="T25" fmla="*/ 89 h 89"/>
                <a:gd name="T26" fmla="*/ 28 w 89"/>
                <a:gd name="T27" fmla="*/ 84 h 89"/>
                <a:gd name="T28" fmla="*/ 13 w 89"/>
                <a:gd name="T29" fmla="*/ 76 h 89"/>
                <a:gd name="T30" fmla="*/ 4 w 89"/>
                <a:gd name="T31" fmla="*/ 61 h 89"/>
                <a:gd name="T32" fmla="*/ 0 w 89"/>
                <a:gd name="T33" fmla="*/ 43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9" h="89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3" y="2"/>
                  </a:lnTo>
                  <a:lnTo>
                    <a:pt x="76" y="13"/>
                  </a:lnTo>
                  <a:lnTo>
                    <a:pt x="87" y="26"/>
                  </a:lnTo>
                  <a:lnTo>
                    <a:pt x="89" y="43"/>
                  </a:lnTo>
                  <a:lnTo>
                    <a:pt x="87" y="61"/>
                  </a:lnTo>
                  <a:lnTo>
                    <a:pt x="76" y="76"/>
                  </a:lnTo>
                  <a:lnTo>
                    <a:pt x="63" y="84"/>
                  </a:lnTo>
                  <a:lnTo>
                    <a:pt x="45" y="89"/>
                  </a:lnTo>
                  <a:lnTo>
                    <a:pt x="28" y="84"/>
                  </a:lnTo>
                  <a:lnTo>
                    <a:pt x="13" y="76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644586" name="Rectangle 42"/>
            <p:cNvSpPr>
              <a:spLocks noChangeAspect="1" noChangeArrowheads="1"/>
            </p:cNvSpPr>
            <p:nvPr/>
          </p:nvSpPr>
          <p:spPr bwMode="auto">
            <a:xfrm>
              <a:off x="1971" y="1309"/>
              <a:ext cx="99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id-ID" sz="16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id-ID" sz="1600"/>
            </a:p>
          </p:txBody>
        </p:sp>
        <p:sp>
          <p:nvSpPr>
            <p:cNvPr id="1644587" name="Rectangle 43"/>
            <p:cNvSpPr>
              <a:spLocks noChangeAspect="1" noChangeArrowheads="1"/>
            </p:cNvSpPr>
            <p:nvPr/>
          </p:nvSpPr>
          <p:spPr bwMode="auto">
            <a:xfrm>
              <a:off x="1155" y="1945"/>
              <a:ext cx="99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id-ID" sz="16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id-ID" sz="1600"/>
            </a:p>
          </p:txBody>
        </p:sp>
        <p:sp>
          <p:nvSpPr>
            <p:cNvPr id="1644588" name="Rectangle 44"/>
            <p:cNvSpPr>
              <a:spLocks noChangeAspect="1" noChangeArrowheads="1"/>
            </p:cNvSpPr>
            <p:nvPr/>
          </p:nvSpPr>
          <p:spPr bwMode="auto">
            <a:xfrm>
              <a:off x="1775" y="2262"/>
              <a:ext cx="99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id-ID" sz="160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  <a:endParaRPr lang="en-US" altLang="id-ID" sz="1600"/>
            </a:p>
          </p:txBody>
        </p:sp>
        <p:sp>
          <p:nvSpPr>
            <p:cNvPr id="1644589" name="Rectangle 45"/>
            <p:cNvSpPr>
              <a:spLocks noChangeAspect="1" noChangeArrowheads="1"/>
            </p:cNvSpPr>
            <p:nvPr/>
          </p:nvSpPr>
          <p:spPr bwMode="auto">
            <a:xfrm>
              <a:off x="1388" y="2827"/>
              <a:ext cx="99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id-ID" sz="1600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  <a:endParaRPr lang="en-US" altLang="id-ID" sz="1600"/>
            </a:p>
          </p:txBody>
        </p:sp>
        <p:sp>
          <p:nvSpPr>
            <p:cNvPr id="1644590" name="Rectangle 46"/>
            <p:cNvSpPr>
              <a:spLocks noChangeAspect="1" noChangeArrowheads="1"/>
            </p:cNvSpPr>
            <p:nvPr/>
          </p:nvSpPr>
          <p:spPr bwMode="auto">
            <a:xfrm>
              <a:off x="572" y="1817"/>
              <a:ext cx="99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id-ID" sz="1600">
                  <a:solidFill>
                    <a:srgbClr val="000000"/>
                  </a:solidFill>
                  <a:latin typeface="Times New Roman" pitchFamily="18" charset="0"/>
                </a:rPr>
                <a:t>5</a:t>
              </a:r>
              <a:endParaRPr lang="en-US" altLang="id-ID" sz="1600"/>
            </a:p>
          </p:txBody>
        </p:sp>
        <p:sp>
          <p:nvSpPr>
            <p:cNvPr id="1644591" name="Rectangle 47"/>
            <p:cNvSpPr>
              <a:spLocks noChangeAspect="1" noChangeArrowheads="1"/>
            </p:cNvSpPr>
            <p:nvPr/>
          </p:nvSpPr>
          <p:spPr bwMode="auto">
            <a:xfrm>
              <a:off x="2275" y="2316"/>
              <a:ext cx="100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id-ID" sz="1600">
                  <a:solidFill>
                    <a:srgbClr val="000000"/>
                  </a:solidFill>
                  <a:latin typeface="Times New Roman" pitchFamily="18" charset="0"/>
                </a:rPr>
                <a:t>6</a:t>
              </a:r>
              <a:endParaRPr lang="en-US" altLang="id-ID" sz="1600"/>
            </a:p>
          </p:txBody>
        </p:sp>
      </p:grpSp>
      <p:grpSp>
        <p:nvGrpSpPr>
          <p:cNvPr id="1644592" name="Group 48"/>
          <p:cNvGrpSpPr>
            <a:grpSpLocks noChangeAspect="1"/>
          </p:cNvGrpSpPr>
          <p:nvPr/>
        </p:nvGrpSpPr>
        <p:grpSpPr bwMode="auto">
          <a:xfrm>
            <a:off x="2076450" y="4951413"/>
            <a:ext cx="917575" cy="617537"/>
            <a:chOff x="1537" y="2197"/>
            <a:chExt cx="898" cy="604"/>
          </a:xfrm>
        </p:grpSpPr>
        <p:sp>
          <p:nvSpPr>
            <p:cNvPr id="1644593" name="Freeform 49"/>
            <p:cNvSpPr>
              <a:spLocks noChangeAspect="1"/>
            </p:cNvSpPr>
            <p:nvPr/>
          </p:nvSpPr>
          <p:spPr bwMode="auto">
            <a:xfrm>
              <a:off x="1537" y="2197"/>
              <a:ext cx="898" cy="375"/>
            </a:xfrm>
            <a:custGeom>
              <a:avLst/>
              <a:gdLst>
                <a:gd name="T0" fmla="*/ 450 w 898"/>
                <a:gd name="T1" fmla="*/ 0 h 375"/>
                <a:gd name="T2" fmla="*/ 511 w 898"/>
                <a:gd name="T3" fmla="*/ 2 h 375"/>
                <a:gd name="T4" fmla="*/ 572 w 898"/>
                <a:gd name="T5" fmla="*/ 6 h 375"/>
                <a:gd name="T6" fmla="*/ 630 w 898"/>
                <a:gd name="T7" fmla="*/ 15 h 375"/>
                <a:gd name="T8" fmla="*/ 684 w 898"/>
                <a:gd name="T9" fmla="*/ 28 h 375"/>
                <a:gd name="T10" fmla="*/ 734 w 898"/>
                <a:gd name="T11" fmla="*/ 43 h 375"/>
                <a:gd name="T12" fmla="*/ 779 w 898"/>
                <a:gd name="T13" fmla="*/ 60 h 375"/>
                <a:gd name="T14" fmla="*/ 818 w 898"/>
                <a:gd name="T15" fmla="*/ 79 h 375"/>
                <a:gd name="T16" fmla="*/ 851 w 898"/>
                <a:gd name="T17" fmla="*/ 101 h 375"/>
                <a:gd name="T18" fmla="*/ 875 w 898"/>
                <a:gd name="T19" fmla="*/ 125 h 375"/>
                <a:gd name="T20" fmla="*/ 892 w 898"/>
                <a:gd name="T21" fmla="*/ 149 h 375"/>
                <a:gd name="T22" fmla="*/ 898 w 898"/>
                <a:gd name="T23" fmla="*/ 174 h 375"/>
                <a:gd name="T24" fmla="*/ 898 w 898"/>
                <a:gd name="T25" fmla="*/ 200 h 375"/>
                <a:gd name="T26" fmla="*/ 892 w 898"/>
                <a:gd name="T27" fmla="*/ 226 h 375"/>
                <a:gd name="T28" fmla="*/ 875 w 898"/>
                <a:gd name="T29" fmla="*/ 250 h 375"/>
                <a:gd name="T30" fmla="*/ 851 w 898"/>
                <a:gd name="T31" fmla="*/ 274 h 375"/>
                <a:gd name="T32" fmla="*/ 818 w 898"/>
                <a:gd name="T33" fmla="*/ 295 h 375"/>
                <a:gd name="T34" fmla="*/ 779 w 898"/>
                <a:gd name="T35" fmla="*/ 315 h 375"/>
                <a:gd name="T36" fmla="*/ 734 w 898"/>
                <a:gd name="T37" fmla="*/ 332 h 375"/>
                <a:gd name="T38" fmla="*/ 684 w 898"/>
                <a:gd name="T39" fmla="*/ 347 h 375"/>
                <a:gd name="T40" fmla="*/ 630 w 898"/>
                <a:gd name="T41" fmla="*/ 360 h 375"/>
                <a:gd name="T42" fmla="*/ 572 w 898"/>
                <a:gd name="T43" fmla="*/ 369 h 375"/>
                <a:gd name="T44" fmla="*/ 511 w 898"/>
                <a:gd name="T45" fmla="*/ 373 h 375"/>
                <a:gd name="T46" fmla="*/ 450 w 898"/>
                <a:gd name="T47" fmla="*/ 375 h 375"/>
                <a:gd name="T48" fmla="*/ 390 w 898"/>
                <a:gd name="T49" fmla="*/ 373 h 375"/>
                <a:gd name="T50" fmla="*/ 329 w 898"/>
                <a:gd name="T51" fmla="*/ 369 h 375"/>
                <a:gd name="T52" fmla="*/ 271 w 898"/>
                <a:gd name="T53" fmla="*/ 360 h 375"/>
                <a:gd name="T54" fmla="*/ 217 w 898"/>
                <a:gd name="T55" fmla="*/ 347 h 375"/>
                <a:gd name="T56" fmla="*/ 167 w 898"/>
                <a:gd name="T57" fmla="*/ 332 h 375"/>
                <a:gd name="T58" fmla="*/ 122 w 898"/>
                <a:gd name="T59" fmla="*/ 315 h 375"/>
                <a:gd name="T60" fmla="*/ 83 w 898"/>
                <a:gd name="T61" fmla="*/ 295 h 375"/>
                <a:gd name="T62" fmla="*/ 50 w 898"/>
                <a:gd name="T63" fmla="*/ 274 h 375"/>
                <a:gd name="T64" fmla="*/ 26 w 898"/>
                <a:gd name="T65" fmla="*/ 250 h 375"/>
                <a:gd name="T66" fmla="*/ 9 w 898"/>
                <a:gd name="T67" fmla="*/ 226 h 375"/>
                <a:gd name="T68" fmla="*/ 0 w 898"/>
                <a:gd name="T69" fmla="*/ 200 h 375"/>
                <a:gd name="T70" fmla="*/ 0 w 898"/>
                <a:gd name="T71" fmla="*/ 174 h 375"/>
                <a:gd name="T72" fmla="*/ 9 w 898"/>
                <a:gd name="T73" fmla="*/ 149 h 375"/>
                <a:gd name="T74" fmla="*/ 26 w 898"/>
                <a:gd name="T75" fmla="*/ 125 h 375"/>
                <a:gd name="T76" fmla="*/ 50 w 898"/>
                <a:gd name="T77" fmla="*/ 101 h 375"/>
                <a:gd name="T78" fmla="*/ 83 w 898"/>
                <a:gd name="T79" fmla="*/ 79 h 375"/>
                <a:gd name="T80" fmla="*/ 122 w 898"/>
                <a:gd name="T81" fmla="*/ 60 h 375"/>
                <a:gd name="T82" fmla="*/ 167 w 898"/>
                <a:gd name="T83" fmla="*/ 43 h 375"/>
                <a:gd name="T84" fmla="*/ 217 w 898"/>
                <a:gd name="T85" fmla="*/ 28 h 375"/>
                <a:gd name="T86" fmla="*/ 271 w 898"/>
                <a:gd name="T87" fmla="*/ 15 h 375"/>
                <a:gd name="T88" fmla="*/ 329 w 898"/>
                <a:gd name="T89" fmla="*/ 6 h 375"/>
                <a:gd name="T90" fmla="*/ 390 w 898"/>
                <a:gd name="T91" fmla="*/ 2 h 375"/>
                <a:gd name="T92" fmla="*/ 450 w 898"/>
                <a:gd name="T93" fmla="*/ 0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98" h="375">
                  <a:moveTo>
                    <a:pt x="450" y="0"/>
                  </a:moveTo>
                  <a:lnTo>
                    <a:pt x="511" y="2"/>
                  </a:lnTo>
                  <a:lnTo>
                    <a:pt x="572" y="6"/>
                  </a:lnTo>
                  <a:lnTo>
                    <a:pt x="630" y="15"/>
                  </a:lnTo>
                  <a:lnTo>
                    <a:pt x="684" y="28"/>
                  </a:lnTo>
                  <a:lnTo>
                    <a:pt x="734" y="43"/>
                  </a:lnTo>
                  <a:lnTo>
                    <a:pt x="779" y="60"/>
                  </a:lnTo>
                  <a:lnTo>
                    <a:pt x="818" y="79"/>
                  </a:lnTo>
                  <a:lnTo>
                    <a:pt x="851" y="101"/>
                  </a:lnTo>
                  <a:lnTo>
                    <a:pt x="875" y="125"/>
                  </a:lnTo>
                  <a:lnTo>
                    <a:pt x="892" y="149"/>
                  </a:lnTo>
                  <a:lnTo>
                    <a:pt x="898" y="174"/>
                  </a:lnTo>
                  <a:lnTo>
                    <a:pt x="898" y="200"/>
                  </a:lnTo>
                  <a:lnTo>
                    <a:pt x="892" y="226"/>
                  </a:lnTo>
                  <a:lnTo>
                    <a:pt x="875" y="250"/>
                  </a:lnTo>
                  <a:lnTo>
                    <a:pt x="851" y="274"/>
                  </a:lnTo>
                  <a:lnTo>
                    <a:pt x="818" y="295"/>
                  </a:lnTo>
                  <a:lnTo>
                    <a:pt x="779" y="315"/>
                  </a:lnTo>
                  <a:lnTo>
                    <a:pt x="734" y="332"/>
                  </a:lnTo>
                  <a:lnTo>
                    <a:pt x="684" y="347"/>
                  </a:lnTo>
                  <a:lnTo>
                    <a:pt x="630" y="360"/>
                  </a:lnTo>
                  <a:lnTo>
                    <a:pt x="572" y="369"/>
                  </a:lnTo>
                  <a:lnTo>
                    <a:pt x="511" y="373"/>
                  </a:lnTo>
                  <a:lnTo>
                    <a:pt x="450" y="375"/>
                  </a:lnTo>
                  <a:lnTo>
                    <a:pt x="390" y="373"/>
                  </a:lnTo>
                  <a:lnTo>
                    <a:pt x="329" y="369"/>
                  </a:lnTo>
                  <a:lnTo>
                    <a:pt x="271" y="360"/>
                  </a:lnTo>
                  <a:lnTo>
                    <a:pt x="217" y="347"/>
                  </a:lnTo>
                  <a:lnTo>
                    <a:pt x="167" y="332"/>
                  </a:lnTo>
                  <a:lnTo>
                    <a:pt x="122" y="315"/>
                  </a:lnTo>
                  <a:lnTo>
                    <a:pt x="83" y="295"/>
                  </a:lnTo>
                  <a:lnTo>
                    <a:pt x="50" y="274"/>
                  </a:lnTo>
                  <a:lnTo>
                    <a:pt x="26" y="250"/>
                  </a:lnTo>
                  <a:lnTo>
                    <a:pt x="9" y="226"/>
                  </a:lnTo>
                  <a:lnTo>
                    <a:pt x="0" y="200"/>
                  </a:lnTo>
                  <a:lnTo>
                    <a:pt x="0" y="174"/>
                  </a:lnTo>
                  <a:lnTo>
                    <a:pt x="9" y="149"/>
                  </a:lnTo>
                  <a:lnTo>
                    <a:pt x="26" y="125"/>
                  </a:lnTo>
                  <a:lnTo>
                    <a:pt x="50" y="101"/>
                  </a:lnTo>
                  <a:lnTo>
                    <a:pt x="83" y="79"/>
                  </a:lnTo>
                  <a:lnTo>
                    <a:pt x="122" y="60"/>
                  </a:lnTo>
                  <a:lnTo>
                    <a:pt x="167" y="43"/>
                  </a:lnTo>
                  <a:lnTo>
                    <a:pt x="217" y="28"/>
                  </a:lnTo>
                  <a:lnTo>
                    <a:pt x="271" y="15"/>
                  </a:lnTo>
                  <a:lnTo>
                    <a:pt x="329" y="6"/>
                  </a:lnTo>
                  <a:lnTo>
                    <a:pt x="390" y="2"/>
                  </a:lnTo>
                  <a:lnTo>
                    <a:pt x="45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644594" name="Rectangle 50"/>
            <p:cNvSpPr>
              <a:spLocks noChangeAspect="1" noChangeArrowheads="1"/>
            </p:cNvSpPr>
            <p:nvPr/>
          </p:nvSpPr>
          <p:spPr bwMode="auto">
            <a:xfrm>
              <a:off x="1910" y="2562"/>
              <a:ext cx="110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id-ID" sz="1600">
                  <a:solidFill>
                    <a:srgbClr val="FF0000"/>
                  </a:solidFill>
                </a:rPr>
                <a:t>1</a:t>
              </a:r>
              <a:endParaRPr lang="en-US" altLang="id-ID" sz="1600"/>
            </a:p>
          </p:txBody>
        </p:sp>
      </p:grpSp>
      <p:grpSp>
        <p:nvGrpSpPr>
          <p:cNvPr id="1644595" name="Group 51"/>
          <p:cNvGrpSpPr>
            <a:grpSpLocks noChangeAspect="1"/>
          </p:cNvGrpSpPr>
          <p:nvPr/>
        </p:nvGrpSpPr>
        <p:grpSpPr bwMode="auto">
          <a:xfrm>
            <a:off x="893763" y="4322763"/>
            <a:ext cx="1035050" cy="582612"/>
            <a:chOff x="380" y="1581"/>
            <a:chExt cx="1012" cy="570"/>
          </a:xfrm>
        </p:grpSpPr>
        <p:sp>
          <p:nvSpPr>
            <p:cNvPr id="1644596" name="Freeform 52"/>
            <p:cNvSpPr>
              <a:spLocks noChangeAspect="1"/>
            </p:cNvSpPr>
            <p:nvPr/>
          </p:nvSpPr>
          <p:spPr bwMode="auto">
            <a:xfrm>
              <a:off x="380" y="1760"/>
              <a:ext cx="1012" cy="391"/>
            </a:xfrm>
            <a:custGeom>
              <a:avLst/>
              <a:gdLst>
                <a:gd name="T0" fmla="*/ 523 w 1012"/>
                <a:gd name="T1" fmla="*/ 5 h 391"/>
                <a:gd name="T2" fmla="*/ 586 w 1012"/>
                <a:gd name="T3" fmla="*/ 11 h 391"/>
                <a:gd name="T4" fmla="*/ 649 w 1012"/>
                <a:gd name="T5" fmla="*/ 22 h 391"/>
                <a:gd name="T6" fmla="*/ 707 w 1012"/>
                <a:gd name="T7" fmla="*/ 35 h 391"/>
                <a:gd name="T8" fmla="*/ 766 w 1012"/>
                <a:gd name="T9" fmla="*/ 50 h 391"/>
                <a:gd name="T10" fmla="*/ 818 w 1012"/>
                <a:gd name="T11" fmla="*/ 67 h 391"/>
                <a:gd name="T12" fmla="*/ 865 w 1012"/>
                <a:gd name="T13" fmla="*/ 87 h 391"/>
                <a:gd name="T14" fmla="*/ 906 w 1012"/>
                <a:gd name="T15" fmla="*/ 108 h 391"/>
                <a:gd name="T16" fmla="*/ 943 w 1012"/>
                <a:gd name="T17" fmla="*/ 130 h 391"/>
                <a:gd name="T18" fmla="*/ 971 w 1012"/>
                <a:gd name="T19" fmla="*/ 154 h 391"/>
                <a:gd name="T20" fmla="*/ 993 w 1012"/>
                <a:gd name="T21" fmla="*/ 180 h 391"/>
                <a:gd name="T22" fmla="*/ 1006 w 1012"/>
                <a:gd name="T23" fmla="*/ 203 h 391"/>
                <a:gd name="T24" fmla="*/ 1012 w 1012"/>
                <a:gd name="T25" fmla="*/ 227 h 391"/>
                <a:gd name="T26" fmla="*/ 1010 w 1012"/>
                <a:gd name="T27" fmla="*/ 251 h 391"/>
                <a:gd name="T28" fmla="*/ 999 w 1012"/>
                <a:gd name="T29" fmla="*/ 275 h 391"/>
                <a:gd name="T30" fmla="*/ 982 w 1012"/>
                <a:gd name="T31" fmla="*/ 296 h 391"/>
                <a:gd name="T32" fmla="*/ 956 w 1012"/>
                <a:gd name="T33" fmla="*/ 318 h 391"/>
                <a:gd name="T34" fmla="*/ 924 w 1012"/>
                <a:gd name="T35" fmla="*/ 335 h 391"/>
                <a:gd name="T36" fmla="*/ 885 w 1012"/>
                <a:gd name="T37" fmla="*/ 352 h 391"/>
                <a:gd name="T38" fmla="*/ 842 w 1012"/>
                <a:gd name="T39" fmla="*/ 365 h 391"/>
                <a:gd name="T40" fmla="*/ 790 w 1012"/>
                <a:gd name="T41" fmla="*/ 376 h 391"/>
                <a:gd name="T42" fmla="*/ 736 w 1012"/>
                <a:gd name="T43" fmla="*/ 385 h 391"/>
                <a:gd name="T44" fmla="*/ 677 w 1012"/>
                <a:gd name="T45" fmla="*/ 389 h 391"/>
                <a:gd name="T46" fmla="*/ 616 w 1012"/>
                <a:gd name="T47" fmla="*/ 391 h 391"/>
                <a:gd name="T48" fmla="*/ 554 w 1012"/>
                <a:gd name="T49" fmla="*/ 391 h 391"/>
                <a:gd name="T50" fmla="*/ 489 w 1012"/>
                <a:gd name="T51" fmla="*/ 387 h 391"/>
                <a:gd name="T52" fmla="*/ 426 w 1012"/>
                <a:gd name="T53" fmla="*/ 380 h 391"/>
                <a:gd name="T54" fmla="*/ 363 w 1012"/>
                <a:gd name="T55" fmla="*/ 370 h 391"/>
                <a:gd name="T56" fmla="*/ 305 w 1012"/>
                <a:gd name="T57" fmla="*/ 357 h 391"/>
                <a:gd name="T58" fmla="*/ 249 w 1012"/>
                <a:gd name="T59" fmla="*/ 342 h 391"/>
                <a:gd name="T60" fmla="*/ 195 w 1012"/>
                <a:gd name="T61" fmla="*/ 324 h 391"/>
                <a:gd name="T62" fmla="*/ 147 w 1012"/>
                <a:gd name="T63" fmla="*/ 305 h 391"/>
                <a:gd name="T64" fmla="*/ 106 w 1012"/>
                <a:gd name="T65" fmla="*/ 283 h 391"/>
                <a:gd name="T66" fmla="*/ 69 w 1012"/>
                <a:gd name="T67" fmla="*/ 262 h 391"/>
                <a:gd name="T68" fmla="*/ 41 w 1012"/>
                <a:gd name="T69" fmla="*/ 238 h 391"/>
                <a:gd name="T70" fmla="*/ 19 w 1012"/>
                <a:gd name="T71" fmla="*/ 212 h 391"/>
                <a:gd name="T72" fmla="*/ 6 w 1012"/>
                <a:gd name="T73" fmla="*/ 188 h 391"/>
                <a:gd name="T74" fmla="*/ 0 w 1012"/>
                <a:gd name="T75" fmla="*/ 164 h 391"/>
                <a:gd name="T76" fmla="*/ 2 w 1012"/>
                <a:gd name="T77" fmla="*/ 139 h 391"/>
                <a:gd name="T78" fmla="*/ 13 w 1012"/>
                <a:gd name="T79" fmla="*/ 117 h 391"/>
                <a:gd name="T80" fmla="*/ 30 w 1012"/>
                <a:gd name="T81" fmla="*/ 95 h 391"/>
                <a:gd name="T82" fmla="*/ 56 w 1012"/>
                <a:gd name="T83" fmla="*/ 74 h 391"/>
                <a:gd name="T84" fmla="*/ 89 w 1012"/>
                <a:gd name="T85" fmla="*/ 57 h 391"/>
                <a:gd name="T86" fmla="*/ 128 w 1012"/>
                <a:gd name="T87" fmla="*/ 39 h 391"/>
                <a:gd name="T88" fmla="*/ 171 w 1012"/>
                <a:gd name="T89" fmla="*/ 26 h 391"/>
                <a:gd name="T90" fmla="*/ 223 w 1012"/>
                <a:gd name="T91" fmla="*/ 16 h 391"/>
                <a:gd name="T92" fmla="*/ 277 w 1012"/>
                <a:gd name="T93" fmla="*/ 7 h 391"/>
                <a:gd name="T94" fmla="*/ 335 w 1012"/>
                <a:gd name="T95" fmla="*/ 3 h 391"/>
                <a:gd name="T96" fmla="*/ 396 w 1012"/>
                <a:gd name="T97" fmla="*/ 0 h 391"/>
                <a:gd name="T98" fmla="*/ 459 w 1012"/>
                <a:gd name="T99" fmla="*/ 0 h 391"/>
                <a:gd name="T100" fmla="*/ 523 w 1012"/>
                <a:gd name="T101" fmla="*/ 5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12" h="391">
                  <a:moveTo>
                    <a:pt x="523" y="5"/>
                  </a:moveTo>
                  <a:lnTo>
                    <a:pt x="586" y="11"/>
                  </a:lnTo>
                  <a:lnTo>
                    <a:pt x="649" y="22"/>
                  </a:lnTo>
                  <a:lnTo>
                    <a:pt x="707" y="35"/>
                  </a:lnTo>
                  <a:lnTo>
                    <a:pt x="766" y="50"/>
                  </a:lnTo>
                  <a:lnTo>
                    <a:pt x="818" y="67"/>
                  </a:lnTo>
                  <a:lnTo>
                    <a:pt x="865" y="87"/>
                  </a:lnTo>
                  <a:lnTo>
                    <a:pt x="906" y="108"/>
                  </a:lnTo>
                  <a:lnTo>
                    <a:pt x="943" y="130"/>
                  </a:lnTo>
                  <a:lnTo>
                    <a:pt x="971" y="154"/>
                  </a:lnTo>
                  <a:lnTo>
                    <a:pt x="993" y="180"/>
                  </a:lnTo>
                  <a:lnTo>
                    <a:pt x="1006" y="203"/>
                  </a:lnTo>
                  <a:lnTo>
                    <a:pt x="1012" y="227"/>
                  </a:lnTo>
                  <a:lnTo>
                    <a:pt x="1010" y="251"/>
                  </a:lnTo>
                  <a:lnTo>
                    <a:pt x="999" y="275"/>
                  </a:lnTo>
                  <a:lnTo>
                    <a:pt x="982" y="296"/>
                  </a:lnTo>
                  <a:lnTo>
                    <a:pt x="956" y="318"/>
                  </a:lnTo>
                  <a:lnTo>
                    <a:pt x="924" y="335"/>
                  </a:lnTo>
                  <a:lnTo>
                    <a:pt x="885" y="352"/>
                  </a:lnTo>
                  <a:lnTo>
                    <a:pt x="842" y="365"/>
                  </a:lnTo>
                  <a:lnTo>
                    <a:pt x="790" y="376"/>
                  </a:lnTo>
                  <a:lnTo>
                    <a:pt x="736" y="385"/>
                  </a:lnTo>
                  <a:lnTo>
                    <a:pt x="677" y="389"/>
                  </a:lnTo>
                  <a:lnTo>
                    <a:pt x="616" y="391"/>
                  </a:lnTo>
                  <a:lnTo>
                    <a:pt x="554" y="391"/>
                  </a:lnTo>
                  <a:lnTo>
                    <a:pt x="489" y="387"/>
                  </a:lnTo>
                  <a:lnTo>
                    <a:pt x="426" y="380"/>
                  </a:lnTo>
                  <a:lnTo>
                    <a:pt x="363" y="370"/>
                  </a:lnTo>
                  <a:lnTo>
                    <a:pt x="305" y="357"/>
                  </a:lnTo>
                  <a:lnTo>
                    <a:pt x="249" y="342"/>
                  </a:lnTo>
                  <a:lnTo>
                    <a:pt x="195" y="324"/>
                  </a:lnTo>
                  <a:lnTo>
                    <a:pt x="147" y="305"/>
                  </a:lnTo>
                  <a:lnTo>
                    <a:pt x="106" y="283"/>
                  </a:lnTo>
                  <a:lnTo>
                    <a:pt x="69" y="262"/>
                  </a:lnTo>
                  <a:lnTo>
                    <a:pt x="41" y="238"/>
                  </a:lnTo>
                  <a:lnTo>
                    <a:pt x="19" y="212"/>
                  </a:lnTo>
                  <a:lnTo>
                    <a:pt x="6" y="188"/>
                  </a:lnTo>
                  <a:lnTo>
                    <a:pt x="0" y="164"/>
                  </a:lnTo>
                  <a:lnTo>
                    <a:pt x="2" y="139"/>
                  </a:lnTo>
                  <a:lnTo>
                    <a:pt x="13" y="117"/>
                  </a:lnTo>
                  <a:lnTo>
                    <a:pt x="30" y="95"/>
                  </a:lnTo>
                  <a:lnTo>
                    <a:pt x="56" y="74"/>
                  </a:lnTo>
                  <a:lnTo>
                    <a:pt x="89" y="57"/>
                  </a:lnTo>
                  <a:lnTo>
                    <a:pt x="128" y="39"/>
                  </a:lnTo>
                  <a:lnTo>
                    <a:pt x="171" y="26"/>
                  </a:lnTo>
                  <a:lnTo>
                    <a:pt x="223" y="16"/>
                  </a:lnTo>
                  <a:lnTo>
                    <a:pt x="277" y="7"/>
                  </a:lnTo>
                  <a:lnTo>
                    <a:pt x="335" y="3"/>
                  </a:lnTo>
                  <a:lnTo>
                    <a:pt x="396" y="0"/>
                  </a:lnTo>
                  <a:lnTo>
                    <a:pt x="459" y="0"/>
                  </a:lnTo>
                  <a:lnTo>
                    <a:pt x="523" y="5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644597" name="Rectangle 53"/>
            <p:cNvSpPr>
              <a:spLocks noChangeAspect="1" noChangeArrowheads="1"/>
            </p:cNvSpPr>
            <p:nvPr/>
          </p:nvSpPr>
          <p:spPr bwMode="auto">
            <a:xfrm>
              <a:off x="914" y="1581"/>
              <a:ext cx="110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id-ID" sz="1600">
                  <a:solidFill>
                    <a:srgbClr val="FF0000"/>
                  </a:solidFill>
                </a:rPr>
                <a:t>2</a:t>
              </a:r>
              <a:endParaRPr lang="en-US" altLang="id-ID" sz="1600"/>
            </a:p>
          </p:txBody>
        </p:sp>
      </p:grpSp>
      <p:grpSp>
        <p:nvGrpSpPr>
          <p:cNvPr id="1644598" name="Group 54"/>
          <p:cNvGrpSpPr>
            <a:grpSpLocks noChangeAspect="1"/>
          </p:cNvGrpSpPr>
          <p:nvPr/>
        </p:nvGrpSpPr>
        <p:grpSpPr bwMode="auto">
          <a:xfrm>
            <a:off x="668338" y="3886200"/>
            <a:ext cx="2578100" cy="2286000"/>
            <a:chOff x="159" y="1154"/>
            <a:chExt cx="2523" cy="2237"/>
          </a:xfrm>
        </p:grpSpPr>
        <p:sp>
          <p:nvSpPr>
            <p:cNvPr id="1644599" name="Rectangle 55"/>
            <p:cNvSpPr>
              <a:spLocks noChangeAspect="1" noChangeArrowheads="1"/>
            </p:cNvSpPr>
            <p:nvPr/>
          </p:nvSpPr>
          <p:spPr bwMode="auto">
            <a:xfrm>
              <a:off x="2186" y="1166"/>
              <a:ext cx="111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id-ID" sz="1600">
                  <a:solidFill>
                    <a:srgbClr val="FF0000"/>
                  </a:solidFill>
                </a:rPr>
                <a:t>5</a:t>
              </a:r>
              <a:endParaRPr lang="en-US" altLang="id-ID" sz="1600"/>
            </a:p>
          </p:txBody>
        </p:sp>
        <p:sp>
          <p:nvSpPr>
            <p:cNvPr id="1644600" name="Freeform 56"/>
            <p:cNvSpPr>
              <a:spLocks noChangeAspect="1"/>
            </p:cNvSpPr>
            <p:nvPr/>
          </p:nvSpPr>
          <p:spPr bwMode="auto">
            <a:xfrm>
              <a:off x="159" y="1154"/>
              <a:ext cx="2523" cy="2237"/>
            </a:xfrm>
            <a:custGeom>
              <a:avLst/>
              <a:gdLst>
                <a:gd name="T0" fmla="*/ 1363 w 2523"/>
                <a:gd name="T1" fmla="*/ 2 h 2237"/>
                <a:gd name="T2" fmla="*/ 1569 w 2523"/>
                <a:gd name="T3" fmla="*/ 32 h 2237"/>
                <a:gd name="T4" fmla="*/ 1766 w 2523"/>
                <a:gd name="T5" fmla="*/ 93 h 2237"/>
                <a:gd name="T6" fmla="*/ 1950 w 2523"/>
                <a:gd name="T7" fmla="*/ 179 h 2237"/>
                <a:gd name="T8" fmla="*/ 2114 w 2523"/>
                <a:gd name="T9" fmla="*/ 293 h 2237"/>
                <a:gd name="T10" fmla="*/ 2255 w 2523"/>
                <a:gd name="T11" fmla="*/ 429 h 2237"/>
                <a:gd name="T12" fmla="*/ 2369 w 2523"/>
                <a:gd name="T13" fmla="*/ 583 h 2237"/>
                <a:gd name="T14" fmla="*/ 2454 w 2523"/>
                <a:gd name="T15" fmla="*/ 753 h 2237"/>
                <a:gd name="T16" fmla="*/ 2506 w 2523"/>
                <a:gd name="T17" fmla="*/ 930 h 2237"/>
                <a:gd name="T18" fmla="*/ 2523 w 2523"/>
                <a:gd name="T19" fmla="*/ 1116 h 2237"/>
                <a:gd name="T20" fmla="*/ 2506 w 2523"/>
                <a:gd name="T21" fmla="*/ 1299 h 2237"/>
                <a:gd name="T22" fmla="*/ 2454 w 2523"/>
                <a:gd name="T23" fmla="*/ 1479 h 2237"/>
                <a:gd name="T24" fmla="*/ 2372 w 2523"/>
                <a:gd name="T25" fmla="*/ 1647 h 2237"/>
                <a:gd name="T26" fmla="*/ 2257 w 2523"/>
                <a:gd name="T27" fmla="*/ 1803 h 2237"/>
                <a:gd name="T28" fmla="*/ 2116 w 2523"/>
                <a:gd name="T29" fmla="*/ 1939 h 2237"/>
                <a:gd name="T30" fmla="*/ 1952 w 2523"/>
                <a:gd name="T31" fmla="*/ 2053 h 2237"/>
                <a:gd name="T32" fmla="*/ 1770 w 2523"/>
                <a:gd name="T33" fmla="*/ 2142 h 2237"/>
                <a:gd name="T34" fmla="*/ 1573 w 2523"/>
                <a:gd name="T35" fmla="*/ 2202 h 2237"/>
                <a:gd name="T36" fmla="*/ 1368 w 2523"/>
                <a:gd name="T37" fmla="*/ 2232 h 2237"/>
                <a:gd name="T38" fmla="*/ 1160 w 2523"/>
                <a:gd name="T39" fmla="*/ 2232 h 2237"/>
                <a:gd name="T40" fmla="*/ 954 w 2523"/>
                <a:gd name="T41" fmla="*/ 2202 h 2237"/>
                <a:gd name="T42" fmla="*/ 757 w 2523"/>
                <a:gd name="T43" fmla="*/ 2144 h 2237"/>
                <a:gd name="T44" fmla="*/ 574 w 2523"/>
                <a:gd name="T45" fmla="*/ 2055 h 2237"/>
                <a:gd name="T46" fmla="*/ 409 w 2523"/>
                <a:gd name="T47" fmla="*/ 1943 h 2237"/>
                <a:gd name="T48" fmla="*/ 268 w 2523"/>
                <a:gd name="T49" fmla="*/ 1807 h 2237"/>
                <a:gd name="T50" fmla="*/ 154 w 2523"/>
                <a:gd name="T51" fmla="*/ 1651 h 2237"/>
                <a:gd name="T52" fmla="*/ 69 w 2523"/>
                <a:gd name="T53" fmla="*/ 1483 h 2237"/>
                <a:gd name="T54" fmla="*/ 17 w 2523"/>
                <a:gd name="T55" fmla="*/ 1304 h 2237"/>
                <a:gd name="T56" fmla="*/ 0 w 2523"/>
                <a:gd name="T57" fmla="*/ 1120 h 2237"/>
                <a:gd name="T58" fmla="*/ 17 w 2523"/>
                <a:gd name="T59" fmla="*/ 935 h 2237"/>
                <a:gd name="T60" fmla="*/ 69 w 2523"/>
                <a:gd name="T61" fmla="*/ 755 h 2237"/>
                <a:gd name="T62" fmla="*/ 152 w 2523"/>
                <a:gd name="T63" fmla="*/ 587 h 2237"/>
                <a:gd name="T64" fmla="*/ 266 w 2523"/>
                <a:gd name="T65" fmla="*/ 431 h 2237"/>
                <a:gd name="T66" fmla="*/ 407 w 2523"/>
                <a:gd name="T67" fmla="*/ 295 h 2237"/>
                <a:gd name="T68" fmla="*/ 571 w 2523"/>
                <a:gd name="T69" fmla="*/ 183 h 2237"/>
                <a:gd name="T70" fmla="*/ 753 w 2523"/>
                <a:gd name="T71" fmla="*/ 95 h 2237"/>
                <a:gd name="T72" fmla="*/ 950 w 2523"/>
                <a:gd name="T73" fmla="*/ 34 h 2237"/>
                <a:gd name="T74" fmla="*/ 1156 w 2523"/>
                <a:gd name="T75" fmla="*/ 4 h 2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523" h="2237">
                  <a:moveTo>
                    <a:pt x="1259" y="0"/>
                  </a:moveTo>
                  <a:lnTo>
                    <a:pt x="1363" y="2"/>
                  </a:lnTo>
                  <a:lnTo>
                    <a:pt x="1467" y="15"/>
                  </a:lnTo>
                  <a:lnTo>
                    <a:pt x="1569" y="32"/>
                  </a:lnTo>
                  <a:lnTo>
                    <a:pt x="1668" y="58"/>
                  </a:lnTo>
                  <a:lnTo>
                    <a:pt x="1766" y="93"/>
                  </a:lnTo>
                  <a:lnTo>
                    <a:pt x="1861" y="134"/>
                  </a:lnTo>
                  <a:lnTo>
                    <a:pt x="1950" y="179"/>
                  </a:lnTo>
                  <a:lnTo>
                    <a:pt x="2034" y="233"/>
                  </a:lnTo>
                  <a:lnTo>
                    <a:pt x="2114" y="293"/>
                  </a:lnTo>
                  <a:lnTo>
                    <a:pt x="2188" y="358"/>
                  </a:lnTo>
                  <a:lnTo>
                    <a:pt x="2255" y="429"/>
                  </a:lnTo>
                  <a:lnTo>
                    <a:pt x="2315" y="505"/>
                  </a:lnTo>
                  <a:lnTo>
                    <a:pt x="2369" y="583"/>
                  </a:lnTo>
                  <a:lnTo>
                    <a:pt x="2415" y="667"/>
                  </a:lnTo>
                  <a:lnTo>
                    <a:pt x="2454" y="753"/>
                  </a:lnTo>
                  <a:lnTo>
                    <a:pt x="2484" y="842"/>
                  </a:lnTo>
                  <a:lnTo>
                    <a:pt x="2506" y="930"/>
                  </a:lnTo>
                  <a:lnTo>
                    <a:pt x="2519" y="1023"/>
                  </a:lnTo>
                  <a:lnTo>
                    <a:pt x="2523" y="1116"/>
                  </a:lnTo>
                  <a:lnTo>
                    <a:pt x="2519" y="1209"/>
                  </a:lnTo>
                  <a:lnTo>
                    <a:pt x="2506" y="1299"/>
                  </a:lnTo>
                  <a:lnTo>
                    <a:pt x="2484" y="1390"/>
                  </a:lnTo>
                  <a:lnTo>
                    <a:pt x="2454" y="1479"/>
                  </a:lnTo>
                  <a:lnTo>
                    <a:pt x="2417" y="1565"/>
                  </a:lnTo>
                  <a:lnTo>
                    <a:pt x="2372" y="1647"/>
                  </a:lnTo>
                  <a:lnTo>
                    <a:pt x="2317" y="1727"/>
                  </a:lnTo>
                  <a:lnTo>
                    <a:pt x="2257" y="1803"/>
                  </a:lnTo>
                  <a:lnTo>
                    <a:pt x="2190" y="1874"/>
                  </a:lnTo>
                  <a:lnTo>
                    <a:pt x="2116" y="1939"/>
                  </a:lnTo>
                  <a:lnTo>
                    <a:pt x="2038" y="1999"/>
                  </a:lnTo>
                  <a:lnTo>
                    <a:pt x="1952" y="2053"/>
                  </a:lnTo>
                  <a:lnTo>
                    <a:pt x="1863" y="2101"/>
                  </a:lnTo>
                  <a:lnTo>
                    <a:pt x="1770" y="2142"/>
                  </a:lnTo>
                  <a:lnTo>
                    <a:pt x="1673" y="2174"/>
                  </a:lnTo>
                  <a:lnTo>
                    <a:pt x="1573" y="2202"/>
                  </a:lnTo>
                  <a:lnTo>
                    <a:pt x="1471" y="2221"/>
                  </a:lnTo>
                  <a:lnTo>
                    <a:pt x="1368" y="2232"/>
                  </a:lnTo>
                  <a:lnTo>
                    <a:pt x="1264" y="2237"/>
                  </a:lnTo>
                  <a:lnTo>
                    <a:pt x="1160" y="2232"/>
                  </a:lnTo>
                  <a:lnTo>
                    <a:pt x="1056" y="2221"/>
                  </a:lnTo>
                  <a:lnTo>
                    <a:pt x="954" y="2202"/>
                  </a:lnTo>
                  <a:lnTo>
                    <a:pt x="855" y="2176"/>
                  </a:lnTo>
                  <a:lnTo>
                    <a:pt x="757" y="2144"/>
                  </a:lnTo>
                  <a:lnTo>
                    <a:pt x="662" y="2103"/>
                  </a:lnTo>
                  <a:lnTo>
                    <a:pt x="574" y="2055"/>
                  </a:lnTo>
                  <a:lnTo>
                    <a:pt x="489" y="2001"/>
                  </a:lnTo>
                  <a:lnTo>
                    <a:pt x="409" y="1943"/>
                  </a:lnTo>
                  <a:lnTo>
                    <a:pt x="336" y="1876"/>
                  </a:lnTo>
                  <a:lnTo>
                    <a:pt x="268" y="1807"/>
                  </a:lnTo>
                  <a:lnTo>
                    <a:pt x="208" y="1731"/>
                  </a:lnTo>
                  <a:lnTo>
                    <a:pt x="154" y="1651"/>
                  </a:lnTo>
                  <a:lnTo>
                    <a:pt x="108" y="1569"/>
                  </a:lnTo>
                  <a:lnTo>
                    <a:pt x="69" y="1483"/>
                  </a:lnTo>
                  <a:lnTo>
                    <a:pt x="39" y="1394"/>
                  </a:lnTo>
                  <a:lnTo>
                    <a:pt x="17" y="1304"/>
                  </a:lnTo>
                  <a:lnTo>
                    <a:pt x="4" y="1213"/>
                  </a:lnTo>
                  <a:lnTo>
                    <a:pt x="0" y="1120"/>
                  </a:lnTo>
                  <a:lnTo>
                    <a:pt x="4" y="1027"/>
                  </a:lnTo>
                  <a:lnTo>
                    <a:pt x="17" y="935"/>
                  </a:lnTo>
                  <a:lnTo>
                    <a:pt x="39" y="846"/>
                  </a:lnTo>
                  <a:lnTo>
                    <a:pt x="69" y="755"/>
                  </a:lnTo>
                  <a:lnTo>
                    <a:pt x="106" y="671"/>
                  </a:lnTo>
                  <a:lnTo>
                    <a:pt x="152" y="587"/>
                  </a:lnTo>
                  <a:lnTo>
                    <a:pt x="206" y="507"/>
                  </a:lnTo>
                  <a:lnTo>
                    <a:pt x="266" y="431"/>
                  </a:lnTo>
                  <a:lnTo>
                    <a:pt x="333" y="362"/>
                  </a:lnTo>
                  <a:lnTo>
                    <a:pt x="407" y="295"/>
                  </a:lnTo>
                  <a:lnTo>
                    <a:pt x="485" y="237"/>
                  </a:lnTo>
                  <a:lnTo>
                    <a:pt x="571" y="183"/>
                  </a:lnTo>
                  <a:lnTo>
                    <a:pt x="660" y="136"/>
                  </a:lnTo>
                  <a:lnTo>
                    <a:pt x="753" y="95"/>
                  </a:lnTo>
                  <a:lnTo>
                    <a:pt x="850" y="60"/>
                  </a:lnTo>
                  <a:lnTo>
                    <a:pt x="950" y="34"/>
                  </a:lnTo>
                  <a:lnTo>
                    <a:pt x="1052" y="15"/>
                  </a:lnTo>
                  <a:lnTo>
                    <a:pt x="1156" y="4"/>
                  </a:lnTo>
                  <a:lnTo>
                    <a:pt x="1259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</p:grpSp>
      <p:grpSp>
        <p:nvGrpSpPr>
          <p:cNvPr id="1644601" name="Group 57"/>
          <p:cNvGrpSpPr>
            <a:grpSpLocks noChangeAspect="1"/>
          </p:cNvGrpSpPr>
          <p:nvPr/>
        </p:nvGrpSpPr>
        <p:grpSpPr bwMode="auto">
          <a:xfrm>
            <a:off x="1665288" y="4837113"/>
            <a:ext cx="1357312" cy="1052512"/>
            <a:chOff x="1135" y="2084"/>
            <a:chExt cx="1328" cy="1030"/>
          </a:xfrm>
        </p:grpSpPr>
        <p:sp>
          <p:nvSpPr>
            <p:cNvPr id="1644602" name="Rectangle 58"/>
            <p:cNvSpPr>
              <a:spLocks noChangeAspect="1" noChangeArrowheads="1"/>
            </p:cNvSpPr>
            <p:nvPr/>
          </p:nvSpPr>
          <p:spPr bwMode="auto">
            <a:xfrm>
              <a:off x="1135" y="2451"/>
              <a:ext cx="110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id-ID" sz="1600">
                  <a:solidFill>
                    <a:srgbClr val="FF0000"/>
                  </a:solidFill>
                </a:rPr>
                <a:t>3</a:t>
              </a:r>
              <a:endParaRPr lang="en-US" altLang="id-ID" sz="1600"/>
            </a:p>
          </p:txBody>
        </p:sp>
        <p:sp>
          <p:nvSpPr>
            <p:cNvPr id="1644603" name="Freeform 59"/>
            <p:cNvSpPr>
              <a:spLocks noChangeAspect="1"/>
            </p:cNvSpPr>
            <p:nvPr/>
          </p:nvSpPr>
          <p:spPr bwMode="auto">
            <a:xfrm>
              <a:off x="1178" y="2084"/>
              <a:ext cx="1285" cy="1030"/>
            </a:xfrm>
            <a:custGeom>
              <a:avLst/>
              <a:gdLst>
                <a:gd name="T0" fmla="*/ 422 w 1285"/>
                <a:gd name="T1" fmla="*/ 162 h 1030"/>
                <a:gd name="T2" fmla="*/ 487 w 1285"/>
                <a:gd name="T3" fmla="*/ 123 h 1030"/>
                <a:gd name="T4" fmla="*/ 556 w 1285"/>
                <a:gd name="T5" fmla="*/ 89 h 1030"/>
                <a:gd name="T6" fmla="*/ 626 w 1285"/>
                <a:gd name="T7" fmla="*/ 61 h 1030"/>
                <a:gd name="T8" fmla="*/ 695 w 1285"/>
                <a:gd name="T9" fmla="*/ 37 h 1030"/>
                <a:gd name="T10" fmla="*/ 764 w 1285"/>
                <a:gd name="T11" fmla="*/ 18 h 1030"/>
                <a:gd name="T12" fmla="*/ 831 w 1285"/>
                <a:gd name="T13" fmla="*/ 7 h 1030"/>
                <a:gd name="T14" fmla="*/ 896 w 1285"/>
                <a:gd name="T15" fmla="*/ 0 h 1030"/>
                <a:gd name="T16" fmla="*/ 959 w 1285"/>
                <a:gd name="T17" fmla="*/ 0 h 1030"/>
                <a:gd name="T18" fmla="*/ 1017 w 1285"/>
                <a:gd name="T19" fmla="*/ 7 h 1030"/>
                <a:gd name="T20" fmla="*/ 1071 w 1285"/>
                <a:gd name="T21" fmla="*/ 18 h 1030"/>
                <a:gd name="T22" fmla="*/ 1121 w 1285"/>
                <a:gd name="T23" fmla="*/ 35 h 1030"/>
                <a:gd name="T24" fmla="*/ 1164 w 1285"/>
                <a:gd name="T25" fmla="*/ 59 h 1030"/>
                <a:gd name="T26" fmla="*/ 1203 w 1285"/>
                <a:gd name="T27" fmla="*/ 87 h 1030"/>
                <a:gd name="T28" fmla="*/ 1234 w 1285"/>
                <a:gd name="T29" fmla="*/ 121 h 1030"/>
                <a:gd name="T30" fmla="*/ 1257 w 1285"/>
                <a:gd name="T31" fmla="*/ 160 h 1030"/>
                <a:gd name="T32" fmla="*/ 1275 w 1285"/>
                <a:gd name="T33" fmla="*/ 201 h 1030"/>
                <a:gd name="T34" fmla="*/ 1283 w 1285"/>
                <a:gd name="T35" fmla="*/ 249 h 1030"/>
                <a:gd name="T36" fmla="*/ 1285 w 1285"/>
                <a:gd name="T37" fmla="*/ 298 h 1030"/>
                <a:gd name="T38" fmla="*/ 1279 w 1285"/>
                <a:gd name="T39" fmla="*/ 350 h 1030"/>
                <a:gd name="T40" fmla="*/ 1266 w 1285"/>
                <a:gd name="T41" fmla="*/ 404 h 1030"/>
                <a:gd name="T42" fmla="*/ 1247 w 1285"/>
                <a:gd name="T43" fmla="*/ 458 h 1030"/>
                <a:gd name="T44" fmla="*/ 1218 w 1285"/>
                <a:gd name="T45" fmla="*/ 514 h 1030"/>
                <a:gd name="T46" fmla="*/ 1184 w 1285"/>
                <a:gd name="T47" fmla="*/ 570 h 1030"/>
                <a:gd name="T48" fmla="*/ 1145 w 1285"/>
                <a:gd name="T49" fmla="*/ 624 h 1030"/>
                <a:gd name="T50" fmla="*/ 1097 w 1285"/>
                <a:gd name="T51" fmla="*/ 678 h 1030"/>
                <a:gd name="T52" fmla="*/ 1045 w 1285"/>
                <a:gd name="T53" fmla="*/ 730 h 1030"/>
                <a:gd name="T54" fmla="*/ 989 w 1285"/>
                <a:gd name="T55" fmla="*/ 780 h 1030"/>
                <a:gd name="T56" fmla="*/ 928 w 1285"/>
                <a:gd name="T57" fmla="*/ 827 h 1030"/>
                <a:gd name="T58" fmla="*/ 866 w 1285"/>
                <a:gd name="T59" fmla="*/ 870 h 1030"/>
                <a:gd name="T60" fmla="*/ 799 w 1285"/>
                <a:gd name="T61" fmla="*/ 907 h 1030"/>
                <a:gd name="T62" fmla="*/ 729 w 1285"/>
                <a:gd name="T63" fmla="*/ 942 h 1030"/>
                <a:gd name="T64" fmla="*/ 660 w 1285"/>
                <a:gd name="T65" fmla="*/ 972 h 1030"/>
                <a:gd name="T66" fmla="*/ 591 w 1285"/>
                <a:gd name="T67" fmla="*/ 996 h 1030"/>
                <a:gd name="T68" fmla="*/ 522 w 1285"/>
                <a:gd name="T69" fmla="*/ 1013 h 1030"/>
                <a:gd name="T70" fmla="*/ 455 w 1285"/>
                <a:gd name="T71" fmla="*/ 1026 h 1030"/>
                <a:gd name="T72" fmla="*/ 390 w 1285"/>
                <a:gd name="T73" fmla="*/ 1030 h 1030"/>
                <a:gd name="T74" fmla="*/ 327 w 1285"/>
                <a:gd name="T75" fmla="*/ 1030 h 1030"/>
                <a:gd name="T76" fmla="*/ 269 w 1285"/>
                <a:gd name="T77" fmla="*/ 1026 h 1030"/>
                <a:gd name="T78" fmla="*/ 214 w 1285"/>
                <a:gd name="T79" fmla="*/ 1013 h 1030"/>
                <a:gd name="T80" fmla="*/ 165 w 1285"/>
                <a:gd name="T81" fmla="*/ 996 h 1030"/>
                <a:gd name="T82" fmla="*/ 121 w 1285"/>
                <a:gd name="T83" fmla="*/ 972 h 1030"/>
                <a:gd name="T84" fmla="*/ 85 w 1285"/>
                <a:gd name="T85" fmla="*/ 944 h 1030"/>
                <a:gd name="T86" fmla="*/ 52 w 1285"/>
                <a:gd name="T87" fmla="*/ 909 h 1030"/>
                <a:gd name="T88" fmla="*/ 28 w 1285"/>
                <a:gd name="T89" fmla="*/ 873 h 1030"/>
                <a:gd name="T90" fmla="*/ 13 w 1285"/>
                <a:gd name="T91" fmla="*/ 829 h 1030"/>
                <a:gd name="T92" fmla="*/ 2 w 1285"/>
                <a:gd name="T93" fmla="*/ 784 h 1030"/>
                <a:gd name="T94" fmla="*/ 0 w 1285"/>
                <a:gd name="T95" fmla="*/ 734 h 1030"/>
                <a:gd name="T96" fmla="*/ 7 w 1285"/>
                <a:gd name="T97" fmla="*/ 683 h 1030"/>
                <a:gd name="T98" fmla="*/ 20 w 1285"/>
                <a:gd name="T99" fmla="*/ 629 h 1030"/>
                <a:gd name="T100" fmla="*/ 39 w 1285"/>
                <a:gd name="T101" fmla="*/ 572 h 1030"/>
                <a:gd name="T102" fmla="*/ 67 w 1285"/>
                <a:gd name="T103" fmla="*/ 516 h 1030"/>
                <a:gd name="T104" fmla="*/ 102 w 1285"/>
                <a:gd name="T105" fmla="*/ 462 h 1030"/>
                <a:gd name="T106" fmla="*/ 143 w 1285"/>
                <a:gd name="T107" fmla="*/ 406 h 1030"/>
                <a:gd name="T108" fmla="*/ 188 w 1285"/>
                <a:gd name="T109" fmla="*/ 352 h 1030"/>
                <a:gd name="T110" fmla="*/ 240 w 1285"/>
                <a:gd name="T111" fmla="*/ 300 h 1030"/>
                <a:gd name="T112" fmla="*/ 297 w 1285"/>
                <a:gd name="T113" fmla="*/ 251 h 1030"/>
                <a:gd name="T114" fmla="*/ 357 w 1285"/>
                <a:gd name="T115" fmla="*/ 205 h 1030"/>
                <a:gd name="T116" fmla="*/ 422 w 1285"/>
                <a:gd name="T117" fmla="*/ 162 h 1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85" h="1030">
                  <a:moveTo>
                    <a:pt x="422" y="162"/>
                  </a:moveTo>
                  <a:lnTo>
                    <a:pt x="487" y="123"/>
                  </a:lnTo>
                  <a:lnTo>
                    <a:pt x="556" y="89"/>
                  </a:lnTo>
                  <a:lnTo>
                    <a:pt x="626" y="61"/>
                  </a:lnTo>
                  <a:lnTo>
                    <a:pt x="695" y="37"/>
                  </a:lnTo>
                  <a:lnTo>
                    <a:pt x="764" y="18"/>
                  </a:lnTo>
                  <a:lnTo>
                    <a:pt x="831" y="7"/>
                  </a:lnTo>
                  <a:lnTo>
                    <a:pt x="896" y="0"/>
                  </a:lnTo>
                  <a:lnTo>
                    <a:pt x="959" y="0"/>
                  </a:lnTo>
                  <a:lnTo>
                    <a:pt x="1017" y="7"/>
                  </a:lnTo>
                  <a:lnTo>
                    <a:pt x="1071" y="18"/>
                  </a:lnTo>
                  <a:lnTo>
                    <a:pt x="1121" y="35"/>
                  </a:lnTo>
                  <a:lnTo>
                    <a:pt x="1164" y="59"/>
                  </a:lnTo>
                  <a:lnTo>
                    <a:pt x="1203" y="87"/>
                  </a:lnTo>
                  <a:lnTo>
                    <a:pt x="1234" y="121"/>
                  </a:lnTo>
                  <a:lnTo>
                    <a:pt x="1257" y="160"/>
                  </a:lnTo>
                  <a:lnTo>
                    <a:pt x="1275" y="201"/>
                  </a:lnTo>
                  <a:lnTo>
                    <a:pt x="1283" y="249"/>
                  </a:lnTo>
                  <a:lnTo>
                    <a:pt x="1285" y="298"/>
                  </a:lnTo>
                  <a:lnTo>
                    <a:pt x="1279" y="350"/>
                  </a:lnTo>
                  <a:lnTo>
                    <a:pt x="1266" y="404"/>
                  </a:lnTo>
                  <a:lnTo>
                    <a:pt x="1247" y="458"/>
                  </a:lnTo>
                  <a:lnTo>
                    <a:pt x="1218" y="514"/>
                  </a:lnTo>
                  <a:lnTo>
                    <a:pt x="1184" y="570"/>
                  </a:lnTo>
                  <a:lnTo>
                    <a:pt x="1145" y="624"/>
                  </a:lnTo>
                  <a:lnTo>
                    <a:pt x="1097" y="678"/>
                  </a:lnTo>
                  <a:lnTo>
                    <a:pt x="1045" y="730"/>
                  </a:lnTo>
                  <a:lnTo>
                    <a:pt x="989" y="780"/>
                  </a:lnTo>
                  <a:lnTo>
                    <a:pt x="928" y="827"/>
                  </a:lnTo>
                  <a:lnTo>
                    <a:pt x="866" y="870"/>
                  </a:lnTo>
                  <a:lnTo>
                    <a:pt x="799" y="907"/>
                  </a:lnTo>
                  <a:lnTo>
                    <a:pt x="729" y="942"/>
                  </a:lnTo>
                  <a:lnTo>
                    <a:pt x="660" y="972"/>
                  </a:lnTo>
                  <a:lnTo>
                    <a:pt x="591" y="996"/>
                  </a:lnTo>
                  <a:lnTo>
                    <a:pt x="522" y="1013"/>
                  </a:lnTo>
                  <a:lnTo>
                    <a:pt x="455" y="1026"/>
                  </a:lnTo>
                  <a:lnTo>
                    <a:pt x="390" y="1030"/>
                  </a:lnTo>
                  <a:lnTo>
                    <a:pt x="327" y="1030"/>
                  </a:lnTo>
                  <a:lnTo>
                    <a:pt x="269" y="1026"/>
                  </a:lnTo>
                  <a:lnTo>
                    <a:pt x="214" y="1013"/>
                  </a:lnTo>
                  <a:lnTo>
                    <a:pt x="165" y="996"/>
                  </a:lnTo>
                  <a:lnTo>
                    <a:pt x="121" y="972"/>
                  </a:lnTo>
                  <a:lnTo>
                    <a:pt x="85" y="944"/>
                  </a:lnTo>
                  <a:lnTo>
                    <a:pt x="52" y="909"/>
                  </a:lnTo>
                  <a:lnTo>
                    <a:pt x="28" y="873"/>
                  </a:lnTo>
                  <a:lnTo>
                    <a:pt x="13" y="829"/>
                  </a:lnTo>
                  <a:lnTo>
                    <a:pt x="2" y="784"/>
                  </a:lnTo>
                  <a:lnTo>
                    <a:pt x="0" y="734"/>
                  </a:lnTo>
                  <a:lnTo>
                    <a:pt x="7" y="683"/>
                  </a:lnTo>
                  <a:lnTo>
                    <a:pt x="20" y="629"/>
                  </a:lnTo>
                  <a:lnTo>
                    <a:pt x="39" y="572"/>
                  </a:lnTo>
                  <a:lnTo>
                    <a:pt x="67" y="516"/>
                  </a:lnTo>
                  <a:lnTo>
                    <a:pt x="102" y="462"/>
                  </a:lnTo>
                  <a:lnTo>
                    <a:pt x="143" y="406"/>
                  </a:lnTo>
                  <a:lnTo>
                    <a:pt x="188" y="352"/>
                  </a:lnTo>
                  <a:lnTo>
                    <a:pt x="240" y="300"/>
                  </a:lnTo>
                  <a:lnTo>
                    <a:pt x="297" y="251"/>
                  </a:lnTo>
                  <a:lnTo>
                    <a:pt x="357" y="205"/>
                  </a:lnTo>
                  <a:lnTo>
                    <a:pt x="422" y="16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</p:grpSp>
      <p:grpSp>
        <p:nvGrpSpPr>
          <p:cNvPr id="1644604" name="Group 60"/>
          <p:cNvGrpSpPr>
            <a:grpSpLocks noChangeAspect="1"/>
          </p:cNvGrpSpPr>
          <p:nvPr/>
        </p:nvGrpSpPr>
        <p:grpSpPr bwMode="auto">
          <a:xfrm>
            <a:off x="696913" y="4168775"/>
            <a:ext cx="2432050" cy="1789113"/>
            <a:chOff x="187" y="1430"/>
            <a:chExt cx="2380" cy="1751"/>
          </a:xfrm>
        </p:grpSpPr>
        <p:sp>
          <p:nvSpPr>
            <p:cNvPr id="1644605" name="Rectangle 61"/>
            <p:cNvSpPr>
              <a:spLocks noChangeAspect="1" noChangeArrowheads="1"/>
            </p:cNvSpPr>
            <p:nvPr/>
          </p:nvSpPr>
          <p:spPr bwMode="auto">
            <a:xfrm>
              <a:off x="417" y="2643"/>
              <a:ext cx="11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id-ID" sz="1600">
                  <a:solidFill>
                    <a:srgbClr val="FF0000"/>
                  </a:solidFill>
                </a:rPr>
                <a:t>4</a:t>
              </a:r>
              <a:endParaRPr lang="en-US" altLang="id-ID" sz="1600"/>
            </a:p>
          </p:txBody>
        </p:sp>
        <p:sp>
          <p:nvSpPr>
            <p:cNvPr id="1644606" name="Freeform 62"/>
            <p:cNvSpPr>
              <a:spLocks noChangeAspect="1"/>
            </p:cNvSpPr>
            <p:nvPr/>
          </p:nvSpPr>
          <p:spPr bwMode="auto">
            <a:xfrm>
              <a:off x="187" y="1430"/>
              <a:ext cx="2380" cy="1751"/>
            </a:xfrm>
            <a:custGeom>
              <a:avLst/>
              <a:gdLst>
                <a:gd name="T0" fmla="*/ 1275 w 2380"/>
                <a:gd name="T1" fmla="*/ 0 h 1751"/>
                <a:gd name="T2" fmla="*/ 1474 w 2380"/>
                <a:gd name="T3" fmla="*/ 22 h 1751"/>
                <a:gd name="T4" fmla="*/ 1664 w 2380"/>
                <a:gd name="T5" fmla="*/ 67 h 1751"/>
                <a:gd name="T6" fmla="*/ 1842 w 2380"/>
                <a:gd name="T7" fmla="*/ 136 h 1751"/>
                <a:gd name="T8" fmla="*/ 2002 w 2380"/>
                <a:gd name="T9" fmla="*/ 227 h 1751"/>
                <a:gd name="T10" fmla="*/ 2138 w 2380"/>
                <a:gd name="T11" fmla="*/ 335 h 1751"/>
                <a:gd name="T12" fmla="*/ 2246 w 2380"/>
                <a:gd name="T13" fmla="*/ 460 h 1751"/>
                <a:gd name="T14" fmla="*/ 2324 w 2380"/>
                <a:gd name="T15" fmla="*/ 596 h 1751"/>
                <a:gd name="T16" fmla="*/ 2370 w 2380"/>
                <a:gd name="T17" fmla="*/ 741 h 1751"/>
                <a:gd name="T18" fmla="*/ 2380 w 2380"/>
                <a:gd name="T19" fmla="*/ 887 h 1751"/>
                <a:gd name="T20" fmla="*/ 2359 w 2380"/>
                <a:gd name="T21" fmla="*/ 1036 h 1751"/>
                <a:gd name="T22" fmla="*/ 2302 w 2380"/>
                <a:gd name="T23" fmla="*/ 1179 h 1751"/>
                <a:gd name="T24" fmla="*/ 2214 w 2380"/>
                <a:gd name="T25" fmla="*/ 1313 h 1751"/>
                <a:gd name="T26" fmla="*/ 2097 w 2380"/>
                <a:gd name="T27" fmla="*/ 1436 h 1751"/>
                <a:gd name="T28" fmla="*/ 1954 w 2380"/>
                <a:gd name="T29" fmla="*/ 1542 h 1751"/>
                <a:gd name="T30" fmla="*/ 1787 w 2380"/>
                <a:gd name="T31" fmla="*/ 1628 h 1751"/>
                <a:gd name="T32" fmla="*/ 1606 w 2380"/>
                <a:gd name="T33" fmla="*/ 1693 h 1751"/>
                <a:gd name="T34" fmla="*/ 1411 w 2380"/>
                <a:gd name="T35" fmla="*/ 1736 h 1751"/>
                <a:gd name="T36" fmla="*/ 1210 w 2380"/>
                <a:gd name="T37" fmla="*/ 1751 h 1751"/>
                <a:gd name="T38" fmla="*/ 1009 w 2380"/>
                <a:gd name="T39" fmla="*/ 1742 h 1751"/>
                <a:gd name="T40" fmla="*/ 812 w 2380"/>
                <a:gd name="T41" fmla="*/ 1710 h 1751"/>
                <a:gd name="T42" fmla="*/ 626 w 2380"/>
                <a:gd name="T43" fmla="*/ 1652 h 1751"/>
                <a:gd name="T44" fmla="*/ 457 w 2380"/>
                <a:gd name="T45" fmla="*/ 1572 h 1751"/>
                <a:gd name="T46" fmla="*/ 310 w 2380"/>
                <a:gd name="T47" fmla="*/ 1473 h 1751"/>
                <a:gd name="T48" fmla="*/ 186 w 2380"/>
                <a:gd name="T49" fmla="*/ 1356 h 1751"/>
                <a:gd name="T50" fmla="*/ 93 w 2380"/>
                <a:gd name="T51" fmla="*/ 1226 h 1751"/>
                <a:gd name="T52" fmla="*/ 31 w 2380"/>
                <a:gd name="T53" fmla="*/ 1084 h 1751"/>
                <a:gd name="T54" fmla="*/ 2 w 2380"/>
                <a:gd name="T55" fmla="*/ 937 h 1751"/>
                <a:gd name="T56" fmla="*/ 9 w 2380"/>
                <a:gd name="T57" fmla="*/ 788 h 1751"/>
                <a:gd name="T58" fmla="*/ 48 w 2380"/>
                <a:gd name="T59" fmla="*/ 643 h 1751"/>
                <a:gd name="T60" fmla="*/ 119 w 2380"/>
                <a:gd name="T61" fmla="*/ 503 h 1751"/>
                <a:gd name="T62" fmla="*/ 223 w 2380"/>
                <a:gd name="T63" fmla="*/ 374 h 1751"/>
                <a:gd name="T64" fmla="*/ 355 w 2380"/>
                <a:gd name="T65" fmla="*/ 259 h 1751"/>
                <a:gd name="T66" fmla="*/ 509 w 2380"/>
                <a:gd name="T67" fmla="*/ 164 h 1751"/>
                <a:gd name="T68" fmla="*/ 684 w 2380"/>
                <a:gd name="T69" fmla="*/ 86 h 1751"/>
                <a:gd name="T70" fmla="*/ 874 w 2380"/>
                <a:gd name="T71" fmla="*/ 35 h 1751"/>
                <a:gd name="T72" fmla="*/ 1071 w 2380"/>
                <a:gd name="T73" fmla="*/ 4 h 1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380" h="1751">
                  <a:moveTo>
                    <a:pt x="1173" y="0"/>
                  </a:moveTo>
                  <a:lnTo>
                    <a:pt x="1275" y="0"/>
                  </a:lnTo>
                  <a:lnTo>
                    <a:pt x="1374" y="9"/>
                  </a:lnTo>
                  <a:lnTo>
                    <a:pt x="1474" y="22"/>
                  </a:lnTo>
                  <a:lnTo>
                    <a:pt x="1571" y="41"/>
                  </a:lnTo>
                  <a:lnTo>
                    <a:pt x="1664" y="67"/>
                  </a:lnTo>
                  <a:lnTo>
                    <a:pt x="1755" y="99"/>
                  </a:lnTo>
                  <a:lnTo>
                    <a:pt x="1842" y="136"/>
                  </a:lnTo>
                  <a:lnTo>
                    <a:pt x="1924" y="179"/>
                  </a:lnTo>
                  <a:lnTo>
                    <a:pt x="2002" y="227"/>
                  </a:lnTo>
                  <a:lnTo>
                    <a:pt x="2073" y="279"/>
                  </a:lnTo>
                  <a:lnTo>
                    <a:pt x="2138" y="335"/>
                  </a:lnTo>
                  <a:lnTo>
                    <a:pt x="2194" y="395"/>
                  </a:lnTo>
                  <a:lnTo>
                    <a:pt x="2246" y="460"/>
                  </a:lnTo>
                  <a:lnTo>
                    <a:pt x="2289" y="527"/>
                  </a:lnTo>
                  <a:lnTo>
                    <a:pt x="2324" y="596"/>
                  </a:lnTo>
                  <a:lnTo>
                    <a:pt x="2350" y="667"/>
                  </a:lnTo>
                  <a:lnTo>
                    <a:pt x="2370" y="741"/>
                  </a:lnTo>
                  <a:lnTo>
                    <a:pt x="2380" y="814"/>
                  </a:lnTo>
                  <a:lnTo>
                    <a:pt x="2380" y="887"/>
                  </a:lnTo>
                  <a:lnTo>
                    <a:pt x="2374" y="963"/>
                  </a:lnTo>
                  <a:lnTo>
                    <a:pt x="2359" y="1036"/>
                  </a:lnTo>
                  <a:lnTo>
                    <a:pt x="2335" y="1108"/>
                  </a:lnTo>
                  <a:lnTo>
                    <a:pt x="2302" y="1179"/>
                  </a:lnTo>
                  <a:lnTo>
                    <a:pt x="2261" y="1248"/>
                  </a:lnTo>
                  <a:lnTo>
                    <a:pt x="2214" y="1313"/>
                  </a:lnTo>
                  <a:lnTo>
                    <a:pt x="2160" y="1378"/>
                  </a:lnTo>
                  <a:lnTo>
                    <a:pt x="2097" y="1436"/>
                  </a:lnTo>
                  <a:lnTo>
                    <a:pt x="2028" y="1492"/>
                  </a:lnTo>
                  <a:lnTo>
                    <a:pt x="1954" y="1542"/>
                  </a:lnTo>
                  <a:lnTo>
                    <a:pt x="1872" y="1587"/>
                  </a:lnTo>
                  <a:lnTo>
                    <a:pt x="1787" y="1628"/>
                  </a:lnTo>
                  <a:lnTo>
                    <a:pt x="1699" y="1665"/>
                  </a:lnTo>
                  <a:lnTo>
                    <a:pt x="1606" y="1693"/>
                  </a:lnTo>
                  <a:lnTo>
                    <a:pt x="1508" y="1717"/>
                  </a:lnTo>
                  <a:lnTo>
                    <a:pt x="1411" y="1736"/>
                  </a:lnTo>
                  <a:lnTo>
                    <a:pt x="1309" y="1747"/>
                  </a:lnTo>
                  <a:lnTo>
                    <a:pt x="1210" y="1751"/>
                  </a:lnTo>
                  <a:lnTo>
                    <a:pt x="1108" y="1751"/>
                  </a:lnTo>
                  <a:lnTo>
                    <a:pt x="1009" y="1742"/>
                  </a:lnTo>
                  <a:lnTo>
                    <a:pt x="909" y="1730"/>
                  </a:lnTo>
                  <a:lnTo>
                    <a:pt x="812" y="1710"/>
                  </a:lnTo>
                  <a:lnTo>
                    <a:pt x="719" y="1684"/>
                  </a:lnTo>
                  <a:lnTo>
                    <a:pt x="626" y="1652"/>
                  </a:lnTo>
                  <a:lnTo>
                    <a:pt x="539" y="1615"/>
                  </a:lnTo>
                  <a:lnTo>
                    <a:pt x="457" y="1572"/>
                  </a:lnTo>
                  <a:lnTo>
                    <a:pt x="381" y="1524"/>
                  </a:lnTo>
                  <a:lnTo>
                    <a:pt x="310" y="1473"/>
                  </a:lnTo>
                  <a:lnTo>
                    <a:pt x="245" y="1416"/>
                  </a:lnTo>
                  <a:lnTo>
                    <a:pt x="186" y="1356"/>
                  </a:lnTo>
                  <a:lnTo>
                    <a:pt x="137" y="1291"/>
                  </a:lnTo>
                  <a:lnTo>
                    <a:pt x="93" y="1226"/>
                  </a:lnTo>
                  <a:lnTo>
                    <a:pt x="59" y="1155"/>
                  </a:lnTo>
                  <a:lnTo>
                    <a:pt x="31" y="1084"/>
                  </a:lnTo>
                  <a:lnTo>
                    <a:pt x="13" y="1011"/>
                  </a:lnTo>
                  <a:lnTo>
                    <a:pt x="2" y="937"/>
                  </a:lnTo>
                  <a:lnTo>
                    <a:pt x="0" y="864"/>
                  </a:lnTo>
                  <a:lnTo>
                    <a:pt x="9" y="788"/>
                  </a:lnTo>
                  <a:lnTo>
                    <a:pt x="24" y="715"/>
                  </a:lnTo>
                  <a:lnTo>
                    <a:pt x="48" y="643"/>
                  </a:lnTo>
                  <a:lnTo>
                    <a:pt x="80" y="572"/>
                  </a:lnTo>
                  <a:lnTo>
                    <a:pt x="119" y="503"/>
                  </a:lnTo>
                  <a:lnTo>
                    <a:pt x="167" y="438"/>
                  </a:lnTo>
                  <a:lnTo>
                    <a:pt x="223" y="374"/>
                  </a:lnTo>
                  <a:lnTo>
                    <a:pt x="286" y="315"/>
                  </a:lnTo>
                  <a:lnTo>
                    <a:pt x="355" y="259"/>
                  </a:lnTo>
                  <a:lnTo>
                    <a:pt x="429" y="209"/>
                  </a:lnTo>
                  <a:lnTo>
                    <a:pt x="509" y="164"/>
                  </a:lnTo>
                  <a:lnTo>
                    <a:pt x="595" y="123"/>
                  </a:lnTo>
                  <a:lnTo>
                    <a:pt x="684" y="86"/>
                  </a:lnTo>
                  <a:lnTo>
                    <a:pt x="777" y="58"/>
                  </a:lnTo>
                  <a:lnTo>
                    <a:pt x="874" y="35"/>
                  </a:lnTo>
                  <a:lnTo>
                    <a:pt x="972" y="15"/>
                  </a:lnTo>
                  <a:lnTo>
                    <a:pt x="1071" y="4"/>
                  </a:lnTo>
                  <a:lnTo>
                    <a:pt x="1173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</p:grpSp>
      <p:grpSp>
        <p:nvGrpSpPr>
          <p:cNvPr id="1644607" name="Group 63"/>
          <p:cNvGrpSpPr>
            <a:grpSpLocks noChangeAspect="1"/>
          </p:cNvGrpSpPr>
          <p:nvPr/>
        </p:nvGrpSpPr>
        <p:grpSpPr bwMode="auto">
          <a:xfrm>
            <a:off x="6157913" y="1452563"/>
            <a:ext cx="1979612" cy="1797050"/>
            <a:chOff x="383" y="1437"/>
            <a:chExt cx="1902" cy="1727"/>
          </a:xfrm>
        </p:grpSpPr>
        <p:sp>
          <p:nvSpPr>
            <p:cNvPr id="1644608" name="Freeform 64"/>
            <p:cNvSpPr>
              <a:spLocks noChangeAspect="1"/>
            </p:cNvSpPr>
            <p:nvPr/>
          </p:nvSpPr>
          <p:spPr bwMode="auto">
            <a:xfrm>
              <a:off x="974" y="2118"/>
              <a:ext cx="87" cy="87"/>
            </a:xfrm>
            <a:custGeom>
              <a:avLst/>
              <a:gdLst>
                <a:gd name="T0" fmla="*/ 0 w 87"/>
                <a:gd name="T1" fmla="*/ 43 h 87"/>
                <a:gd name="T2" fmla="*/ 4 w 87"/>
                <a:gd name="T3" fmla="*/ 26 h 87"/>
                <a:gd name="T4" fmla="*/ 13 w 87"/>
                <a:gd name="T5" fmla="*/ 13 h 87"/>
                <a:gd name="T6" fmla="*/ 28 w 87"/>
                <a:gd name="T7" fmla="*/ 2 h 87"/>
                <a:gd name="T8" fmla="*/ 45 w 87"/>
                <a:gd name="T9" fmla="*/ 0 h 87"/>
                <a:gd name="T10" fmla="*/ 62 w 87"/>
                <a:gd name="T11" fmla="*/ 2 h 87"/>
                <a:gd name="T12" fmla="*/ 75 w 87"/>
                <a:gd name="T13" fmla="*/ 13 h 87"/>
                <a:gd name="T14" fmla="*/ 85 w 87"/>
                <a:gd name="T15" fmla="*/ 26 h 87"/>
                <a:gd name="T16" fmla="*/ 87 w 87"/>
                <a:gd name="T17" fmla="*/ 43 h 87"/>
                <a:gd name="T18" fmla="*/ 85 w 87"/>
                <a:gd name="T19" fmla="*/ 60 h 87"/>
                <a:gd name="T20" fmla="*/ 75 w 87"/>
                <a:gd name="T21" fmla="*/ 75 h 87"/>
                <a:gd name="T22" fmla="*/ 62 w 87"/>
                <a:gd name="T23" fmla="*/ 83 h 87"/>
                <a:gd name="T24" fmla="*/ 45 w 87"/>
                <a:gd name="T25" fmla="*/ 87 h 87"/>
                <a:gd name="T26" fmla="*/ 28 w 87"/>
                <a:gd name="T27" fmla="*/ 83 h 87"/>
                <a:gd name="T28" fmla="*/ 13 w 87"/>
                <a:gd name="T29" fmla="*/ 75 h 87"/>
                <a:gd name="T30" fmla="*/ 4 w 87"/>
                <a:gd name="T31" fmla="*/ 60 h 87"/>
                <a:gd name="T32" fmla="*/ 0 w 87"/>
                <a:gd name="T33" fmla="*/ 4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" h="87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2" y="2"/>
                  </a:lnTo>
                  <a:lnTo>
                    <a:pt x="75" y="13"/>
                  </a:lnTo>
                  <a:lnTo>
                    <a:pt x="85" y="26"/>
                  </a:lnTo>
                  <a:lnTo>
                    <a:pt x="87" y="43"/>
                  </a:lnTo>
                  <a:lnTo>
                    <a:pt x="85" y="60"/>
                  </a:lnTo>
                  <a:lnTo>
                    <a:pt x="75" y="75"/>
                  </a:lnTo>
                  <a:lnTo>
                    <a:pt x="62" y="83"/>
                  </a:lnTo>
                  <a:lnTo>
                    <a:pt x="45" y="87"/>
                  </a:lnTo>
                  <a:lnTo>
                    <a:pt x="28" y="83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644609" name="Freeform 65"/>
            <p:cNvSpPr>
              <a:spLocks noChangeAspect="1"/>
            </p:cNvSpPr>
            <p:nvPr/>
          </p:nvSpPr>
          <p:spPr bwMode="auto">
            <a:xfrm>
              <a:off x="1782" y="1488"/>
              <a:ext cx="87" cy="87"/>
            </a:xfrm>
            <a:custGeom>
              <a:avLst/>
              <a:gdLst>
                <a:gd name="T0" fmla="*/ 0 w 87"/>
                <a:gd name="T1" fmla="*/ 43 h 87"/>
                <a:gd name="T2" fmla="*/ 4 w 87"/>
                <a:gd name="T3" fmla="*/ 26 h 87"/>
                <a:gd name="T4" fmla="*/ 13 w 87"/>
                <a:gd name="T5" fmla="*/ 13 h 87"/>
                <a:gd name="T6" fmla="*/ 28 w 87"/>
                <a:gd name="T7" fmla="*/ 3 h 87"/>
                <a:gd name="T8" fmla="*/ 45 w 87"/>
                <a:gd name="T9" fmla="*/ 0 h 87"/>
                <a:gd name="T10" fmla="*/ 60 w 87"/>
                <a:gd name="T11" fmla="*/ 3 h 87"/>
                <a:gd name="T12" fmla="*/ 74 w 87"/>
                <a:gd name="T13" fmla="*/ 13 h 87"/>
                <a:gd name="T14" fmla="*/ 85 w 87"/>
                <a:gd name="T15" fmla="*/ 26 h 87"/>
                <a:gd name="T16" fmla="*/ 87 w 87"/>
                <a:gd name="T17" fmla="*/ 43 h 87"/>
                <a:gd name="T18" fmla="*/ 85 w 87"/>
                <a:gd name="T19" fmla="*/ 60 h 87"/>
                <a:gd name="T20" fmla="*/ 74 w 87"/>
                <a:gd name="T21" fmla="*/ 75 h 87"/>
                <a:gd name="T22" fmla="*/ 60 w 87"/>
                <a:gd name="T23" fmla="*/ 83 h 87"/>
                <a:gd name="T24" fmla="*/ 45 w 87"/>
                <a:gd name="T25" fmla="*/ 87 h 87"/>
                <a:gd name="T26" fmla="*/ 28 w 87"/>
                <a:gd name="T27" fmla="*/ 83 h 87"/>
                <a:gd name="T28" fmla="*/ 13 w 87"/>
                <a:gd name="T29" fmla="*/ 75 h 87"/>
                <a:gd name="T30" fmla="*/ 4 w 87"/>
                <a:gd name="T31" fmla="*/ 60 h 87"/>
                <a:gd name="T32" fmla="*/ 0 w 87"/>
                <a:gd name="T33" fmla="*/ 4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" h="87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3"/>
                  </a:lnTo>
                  <a:lnTo>
                    <a:pt x="45" y="0"/>
                  </a:lnTo>
                  <a:lnTo>
                    <a:pt x="60" y="3"/>
                  </a:lnTo>
                  <a:lnTo>
                    <a:pt x="74" y="13"/>
                  </a:lnTo>
                  <a:lnTo>
                    <a:pt x="85" y="26"/>
                  </a:lnTo>
                  <a:lnTo>
                    <a:pt x="87" y="43"/>
                  </a:lnTo>
                  <a:lnTo>
                    <a:pt x="85" y="60"/>
                  </a:lnTo>
                  <a:lnTo>
                    <a:pt x="74" y="75"/>
                  </a:lnTo>
                  <a:lnTo>
                    <a:pt x="60" y="83"/>
                  </a:lnTo>
                  <a:lnTo>
                    <a:pt x="45" y="87"/>
                  </a:lnTo>
                  <a:lnTo>
                    <a:pt x="28" y="83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644610" name="Freeform 66"/>
            <p:cNvSpPr>
              <a:spLocks noChangeAspect="1"/>
            </p:cNvSpPr>
            <p:nvPr/>
          </p:nvSpPr>
          <p:spPr bwMode="auto">
            <a:xfrm>
              <a:off x="1193" y="2975"/>
              <a:ext cx="87" cy="87"/>
            </a:xfrm>
            <a:custGeom>
              <a:avLst/>
              <a:gdLst>
                <a:gd name="T0" fmla="*/ 0 w 87"/>
                <a:gd name="T1" fmla="*/ 45 h 87"/>
                <a:gd name="T2" fmla="*/ 4 w 87"/>
                <a:gd name="T3" fmla="*/ 28 h 87"/>
                <a:gd name="T4" fmla="*/ 13 w 87"/>
                <a:gd name="T5" fmla="*/ 13 h 87"/>
                <a:gd name="T6" fmla="*/ 28 w 87"/>
                <a:gd name="T7" fmla="*/ 4 h 87"/>
                <a:gd name="T8" fmla="*/ 45 w 87"/>
                <a:gd name="T9" fmla="*/ 0 h 87"/>
                <a:gd name="T10" fmla="*/ 62 w 87"/>
                <a:gd name="T11" fmla="*/ 4 h 87"/>
                <a:gd name="T12" fmla="*/ 75 w 87"/>
                <a:gd name="T13" fmla="*/ 13 h 87"/>
                <a:gd name="T14" fmla="*/ 85 w 87"/>
                <a:gd name="T15" fmla="*/ 28 h 87"/>
                <a:gd name="T16" fmla="*/ 87 w 87"/>
                <a:gd name="T17" fmla="*/ 45 h 87"/>
                <a:gd name="T18" fmla="*/ 85 w 87"/>
                <a:gd name="T19" fmla="*/ 62 h 87"/>
                <a:gd name="T20" fmla="*/ 75 w 87"/>
                <a:gd name="T21" fmla="*/ 74 h 87"/>
                <a:gd name="T22" fmla="*/ 62 w 87"/>
                <a:gd name="T23" fmla="*/ 85 h 87"/>
                <a:gd name="T24" fmla="*/ 45 w 87"/>
                <a:gd name="T25" fmla="*/ 87 h 87"/>
                <a:gd name="T26" fmla="*/ 28 w 87"/>
                <a:gd name="T27" fmla="*/ 85 h 87"/>
                <a:gd name="T28" fmla="*/ 13 w 87"/>
                <a:gd name="T29" fmla="*/ 74 h 87"/>
                <a:gd name="T30" fmla="*/ 4 w 87"/>
                <a:gd name="T31" fmla="*/ 62 h 87"/>
                <a:gd name="T32" fmla="*/ 0 w 87"/>
                <a:gd name="T33" fmla="*/ 45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" h="87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2" y="4"/>
                  </a:lnTo>
                  <a:lnTo>
                    <a:pt x="75" y="13"/>
                  </a:lnTo>
                  <a:lnTo>
                    <a:pt x="85" y="28"/>
                  </a:lnTo>
                  <a:lnTo>
                    <a:pt x="87" y="45"/>
                  </a:lnTo>
                  <a:lnTo>
                    <a:pt x="85" y="62"/>
                  </a:lnTo>
                  <a:lnTo>
                    <a:pt x="75" y="74"/>
                  </a:lnTo>
                  <a:lnTo>
                    <a:pt x="62" y="85"/>
                  </a:lnTo>
                  <a:lnTo>
                    <a:pt x="45" y="87"/>
                  </a:lnTo>
                  <a:lnTo>
                    <a:pt x="28" y="85"/>
                  </a:lnTo>
                  <a:lnTo>
                    <a:pt x="13" y="74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644611" name="Freeform 67"/>
            <p:cNvSpPr>
              <a:spLocks noChangeAspect="1"/>
            </p:cNvSpPr>
            <p:nvPr/>
          </p:nvSpPr>
          <p:spPr bwMode="auto">
            <a:xfrm>
              <a:off x="383" y="1993"/>
              <a:ext cx="87" cy="87"/>
            </a:xfrm>
            <a:custGeom>
              <a:avLst/>
              <a:gdLst>
                <a:gd name="T0" fmla="*/ 0 w 87"/>
                <a:gd name="T1" fmla="*/ 45 h 87"/>
                <a:gd name="T2" fmla="*/ 4 w 87"/>
                <a:gd name="T3" fmla="*/ 28 h 87"/>
                <a:gd name="T4" fmla="*/ 13 w 87"/>
                <a:gd name="T5" fmla="*/ 13 h 87"/>
                <a:gd name="T6" fmla="*/ 28 w 87"/>
                <a:gd name="T7" fmla="*/ 4 h 87"/>
                <a:gd name="T8" fmla="*/ 45 w 87"/>
                <a:gd name="T9" fmla="*/ 0 h 87"/>
                <a:gd name="T10" fmla="*/ 62 w 87"/>
                <a:gd name="T11" fmla="*/ 4 h 87"/>
                <a:gd name="T12" fmla="*/ 74 w 87"/>
                <a:gd name="T13" fmla="*/ 13 h 87"/>
                <a:gd name="T14" fmla="*/ 85 w 87"/>
                <a:gd name="T15" fmla="*/ 28 h 87"/>
                <a:gd name="T16" fmla="*/ 87 w 87"/>
                <a:gd name="T17" fmla="*/ 45 h 87"/>
                <a:gd name="T18" fmla="*/ 85 w 87"/>
                <a:gd name="T19" fmla="*/ 62 h 87"/>
                <a:gd name="T20" fmla="*/ 74 w 87"/>
                <a:gd name="T21" fmla="*/ 74 h 87"/>
                <a:gd name="T22" fmla="*/ 62 w 87"/>
                <a:gd name="T23" fmla="*/ 85 h 87"/>
                <a:gd name="T24" fmla="*/ 45 w 87"/>
                <a:gd name="T25" fmla="*/ 87 h 87"/>
                <a:gd name="T26" fmla="*/ 28 w 87"/>
                <a:gd name="T27" fmla="*/ 85 h 87"/>
                <a:gd name="T28" fmla="*/ 13 w 87"/>
                <a:gd name="T29" fmla="*/ 74 h 87"/>
                <a:gd name="T30" fmla="*/ 4 w 87"/>
                <a:gd name="T31" fmla="*/ 62 h 87"/>
                <a:gd name="T32" fmla="*/ 0 w 87"/>
                <a:gd name="T33" fmla="*/ 45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" h="87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2" y="4"/>
                  </a:lnTo>
                  <a:lnTo>
                    <a:pt x="74" y="13"/>
                  </a:lnTo>
                  <a:lnTo>
                    <a:pt x="85" y="28"/>
                  </a:lnTo>
                  <a:lnTo>
                    <a:pt x="87" y="45"/>
                  </a:lnTo>
                  <a:lnTo>
                    <a:pt x="85" y="62"/>
                  </a:lnTo>
                  <a:lnTo>
                    <a:pt x="74" y="74"/>
                  </a:lnTo>
                  <a:lnTo>
                    <a:pt x="62" y="85"/>
                  </a:lnTo>
                  <a:lnTo>
                    <a:pt x="45" y="87"/>
                  </a:lnTo>
                  <a:lnTo>
                    <a:pt x="28" y="85"/>
                  </a:lnTo>
                  <a:lnTo>
                    <a:pt x="13" y="74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644612" name="Freeform 68"/>
            <p:cNvSpPr>
              <a:spLocks noChangeAspect="1"/>
            </p:cNvSpPr>
            <p:nvPr/>
          </p:nvSpPr>
          <p:spPr bwMode="auto">
            <a:xfrm>
              <a:off x="1544" y="2419"/>
              <a:ext cx="87" cy="87"/>
            </a:xfrm>
            <a:custGeom>
              <a:avLst/>
              <a:gdLst>
                <a:gd name="T0" fmla="*/ 0 w 87"/>
                <a:gd name="T1" fmla="*/ 45 h 87"/>
                <a:gd name="T2" fmla="*/ 4 w 87"/>
                <a:gd name="T3" fmla="*/ 28 h 87"/>
                <a:gd name="T4" fmla="*/ 13 w 87"/>
                <a:gd name="T5" fmla="*/ 13 h 87"/>
                <a:gd name="T6" fmla="*/ 28 w 87"/>
                <a:gd name="T7" fmla="*/ 5 h 87"/>
                <a:gd name="T8" fmla="*/ 42 w 87"/>
                <a:gd name="T9" fmla="*/ 0 h 87"/>
                <a:gd name="T10" fmla="*/ 59 w 87"/>
                <a:gd name="T11" fmla="*/ 5 h 87"/>
                <a:gd name="T12" fmla="*/ 74 w 87"/>
                <a:gd name="T13" fmla="*/ 13 h 87"/>
                <a:gd name="T14" fmla="*/ 83 w 87"/>
                <a:gd name="T15" fmla="*/ 28 h 87"/>
                <a:gd name="T16" fmla="*/ 87 w 87"/>
                <a:gd name="T17" fmla="*/ 45 h 87"/>
                <a:gd name="T18" fmla="*/ 83 w 87"/>
                <a:gd name="T19" fmla="*/ 62 h 87"/>
                <a:gd name="T20" fmla="*/ 74 w 87"/>
                <a:gd name="T21" fmla="*/ 75 h 87"/>
                <a:gd name="T22" fmla="*/ 59 w 87"/>
                <a:gd name="T23" fmla="*/ 85 h 87"/>
                <a:gd name="T24" fmla="*/ 42 w 87"/>
                <a:gd name="T25" fmla="*/ 87 h 87"/>
                <a:gd name="T26" fmla="*/ 28 w 87"/>
                <a:gd name="T27" fmla="*/ 85 h 87"/>
                <a:gd name="T28" fmla="*/ 13 w 87"/>
                <a:gd name="T29" fmla="*/ 75 h 87"/>
                <a:gd name="T30" fmla="*/ 4 w 87"/>
                <a:gd name="T31" fmla="*/ 62 h 87"/>
                <a:gd name="T32" fmla="*/ 0 w 87"/>
                <a:gd name="T33" fmla="*/ 45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" h="87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5"/>
                  </a:lnTo>
                  <a:lnTo>
                    <a:pt x="42" y="0"/>
                  </a:lnTo>
                  <a:lnTo>
                    <a:pt x="59" y="5"/>
                  </a:lnTo>
                  <a:lnTo>
                    <a:pt x="74" y="13"/>
                  </a:lnTo>
                  <a:lnTo>
                    <a:pt x="83" y="28"/>
                  </a:lnTo>
                  <a:lnTo>
                    <a:pt x="87" y="45"/>
                  </a:lnTo>
                  <a:lnTo>
                    <a:pt x="83" y="62"/>
                  </a:lnTo>
                  <a:lnTo>
                    <a:pt x="74" y="75"/>
                  </a:lnTo>
                  <a:lnTo>
                    <a:pt x="59" y="85"/>
                  </a:lnTo>
                  <a:lnTo>
                    <a:pt x="42" y="87"/>
                  </a:lnTo>
                  <a:lnTo>
                    <a:pt x="28" y="85"/>
                  </a:lnTo>
                  <a:lnTo>
                    <a:pt x="13" y="75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644613" name="Freeform 69"/>
            <p:cNvSpPr>
              <a:spLocks noChangeAspect="1"/>
            </p:cNvSpPr>
            <p:nvPr/>
          </p:nvSpPr>
          <p:spPr bwMode="auto">
            <a:xfrm>
              <a:off x="2018" y="2479"/>
              <a:ext cx="87" cy="87"/>
            </a:xfrm>
            <a:custGeom>
              <a:avLst/>
              <a:gdLst>
                <a:gd name="T0" fmla="*/ 0 w 87"/>
                <a:gd name="T1" fmla="*/ 42 h 87"/>
                <a:gd name="T2" fmla="*/ 4 w 87"/>
                <a:gd name="T3" fmla="*/ 25 h 87"/>
                <a:gd name="T4" fmla="*/ 13 w 87"/>
                <a:gd name="T5" fmla="*/ 13 h 87"/>
                <a:gd name="T6" fmla="*/ 28 w 87"/>
                <a:gd name="T7" fmla="*/ 2 h 87"/>
                <a:gd name="T8" fmla="*/ 45 w 87"/>
                <a:gd name="T9" fmla="*/ 0 h 87"/>
                <a:gd name="T10" fmla="*/ 62 w 87"/>
                <a:gd name="T11" fmla="*/ 2 h 87"/>
                <a:gd name="T12" fmla="*/ 74 w 87"/>
                <a:gd name="T13" fmla="*/ 13 h 87"/>
                <a:gd name="T14" fmla="*/ 85 w 87"/>
                <a:gd name="T15" fmla="*/ 25 h 87"/>
                <a:gd name="T16" fmla="*/ 87 w 87"/>
                <a:gd name="T17" fmla="*/ 42 h 87"/>
                <a:gd name="T18" fmla="*/ 85 w 87"/>
                <a:gd name="T19" fmla="*/ 59 h 87"/>
                <a:gd name="T20" fmla="*/ 74 w 87"/>
                <a:gd name="T21" fmla="*/ 74 h 87"/>
                <a:gd name="T22" fmla="*/ 62 w 87"/>
                <a:gd name="T23" fmla="*/ 83 h 87"/>
                <a:gd name="T24" fmla="*/ 45 w 87"/>
                <a:gd name="T25" fmla="*/ 87 h 87"/>
                <a:gd name="T26" fmla="*/ 28 w 87"/>
                <a:gd name="T27" fmla="*/ 83 h 87"/>
                <a:gd name="T28" fmla="*/ 13 w 87"/>
                <a:gd name="T29" fmla="*/ 74 h 87"/>
                <a:gd name="T30" fmla="*/ 4 w 87"/>
                <a:gd name="T31" fmla="*/ 59 h 87"/>
                <a:gd name="T32" fmla="*/ 0 w 87"/>
                <a:gd name="T33" fmla="*/ 42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" h="87">
                  <a:moveTo>
                    <a:pt x="0" y="42"/>
                  </a:moveTo>
                  <a:lnTo>
                    <a:pt x="4" y="25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2" y="2"/>
                  </a:lnTo>
                  <a:lnTo>
                    <a:pt x="74" y="13"/>
                  </a:lnTo>
                  <a:lnTo>
                    <a:pt x="85" y="25"/>
                  </a:lnTo>
                  <a:lnTo>
                    <a:pt x="87" y="42"/>
                  </a:lnTo>
                  <a:lnTo>
                    <a:pt x="85" y="59"/>
                  </a:lnTo>
                  <a:lnTo>
                    <a:pt x="74" y="74"/>
                  </a:lnTo>
                  <a:lnTo>
                    <a:pt x="62" y="83"/>
                  </a:lnTo>
                  <a:lnTo>
                    <a:pt x="45" y="87"/>
                  </a:lnTo>
                  <a:lnTo>
                    <a:pt x="28" y="83"/>
                  </a:lnTo>
                  <a:lnTo>
                    <a:pt x="13" y="74"/>
                  </a:lnTo>
                  <a:lnTo>
                    <a:pt x="4" y="59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644614" name="Rectangle 70"/>
            <p:cNvSpPr>
              <a:spLocks noChangeAspect="1" noChangeArrowheads="1"/>
            </p:cNvSpPr>
            <p:nvPr/>
          </p:nvSpPr>
          <p:spPr bwMode="auto">
            <a:xfrm>
              <a:off x="1890" y="1437"/>
              <a:ext cx="97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id-ID" sz="16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id-ID" sz="1600"/>
            </a:p>
          </p:txBody>
        </p:sp>
        <p:sp>
          <p:nvSpPr>
            <p:cNvPr id="1644615" name="Rectangle 71"/>
            <p:cNvSpPr>
              <a:spLocks noChangeAspect="1" noChangeArrowheads="1"/>
            </p:cNvSpPr>
            <p:nvPr/>
          </p:nvSpPr>
          <p:spPr bwMode="auto">
            <a:xfrm>
              <a:off x="1089" y="2061"/>
              <a:ext cx="9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id-ID" sz="16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id-ID" sz="1600"/>
            </a:p>
          </p:txBody>
        </p:sp>
        <p:sp>
          <p:nvSpPr>
            <p:cNvPr id="1644616" name="Rectangle 72"/>
            <p:cNvSpPr>
              <a:spLocks noChangeAspect="1" noChangeArrowheads="1"/>
            </p:cNvSpPr>
            <p:nvPr/>
          </p:nvSpPr>
          <p:spPr bwMode="auto">
            <a:xfrm>
              <a:off x="1699" y="2374"/>
              <a:ext cx="9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id-ID" sz="160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  <a:endParaRPr lang="en-US" altLang="id-ID" sz="1600"/>
            </a:p>
          </p:txBody>
        </p:sp>
        <p:sp>
          <p:nvSpPr>
            <p:cNvPr id="1644617" name="Rectangle 73"/>
            <p:cNvSpPr>
              <a:spLocks noChangeAspect="1" noChangeArrowheads="1"/>
            </p:cNvSpPr>
            <p:nvPr/>
          </p:nvSpPr>
          <p:spPr bwMode="auto">
            <a:xfrm>
              <a:off x="1319" y="2929"/>
              <a:ext cx="9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id-ID" sz="1600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  <a:endParaRPr lang="en-US" altLang="id-ID" sz="1600"/>
            </a:p>
          </p:txBody>
        </p:sp>
        <p:sp>
          <p:nvSpPr>
            <p:cNvPr id="1644618" name="Rectangle 74"/>
            <p:cNvSpPr>
              <a:spLocks noChangeAspect="1" noChangeArrowheads="1"/>
            </p:cNvSpPr>
            <p:nvPr/>
          </p:nvSpPr>
          <p:spPr bwMode="auto">
            <a:xfrm>
              <a:off x="517" y="1940"/>
              <a:ext cx="9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id-ID" sz="1600">
                  <a:solidFill>
                    <a:srgbClr val="000000"/>
                  </a:solidFill>
                  <a:latin typeface="Times New Roman" pitchFamily="18" charset="0"/>
                </a:rPr>
                <a:t>5</a:t>
              </a:r>
              <a:endParaRPr lang="en-US" altLang="id-ID" sz="1600"/>
            </a:p>
          </p:txBody>
        </p:sp>
        <p:sp>
          <p:nvSpPr>
            <p:cNvPr id="1644619" name="Rectangle 75"/>
            <p:cNvSpPr>
              <a:spLocks noChangeAspect="1" noChangeArrowheads="1"/>
            </p:cNvSpPr>
            <p:nvPr/>
          </p:nvSpPr>
          <p:spPr bwMode="auto">
            <a:xfrm>
              <a:off x="2187" y="2429"/>
              <a:ext cx="9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id-ID" sz="1600">
                  <a:solidFill>
                    <a:srgbClr val="000000"/>
                  </a:solidFill>
                  <a:latin typeface="Times New Roman" pitchFamily="18" charset="0"/>
                </a:rPr>
                <a:t>6</a:t>
              </a:r>
              <a:endParaRPr lang="en-US" altLang="id-ID" sz="1600"/>
            </a:p>
          </p:txBody>
        </p:sp>
      </p:grpSp>
      <p:grpSp>
        <p:nvGrpSpPr>
          <p:cNvPr id="1644620" name="Group 76"/>
          <p:cNvGrpSpPr>
            <a:grpSpLocks noChangeAspect="1"/>
          </p:cNvGrpSpPr>
          <p:nvPr/>
        </p:nvGrpSpPr>
        <p:grpSpPr bwMode="auto">
          <a:xfrm>
            <a:off x="7285038" y="2360613"/>
            <a:ext cx="919162" cy="617537"/>
            <a:chOff x="1465" y="2309"/>
            <a:chExt cx="883" cy="594"/>
          </a:xfrm>
        </p:grpSpPr>
        <p:sp>
          <p:nvSpPr>
            <p:cNvPr id="1644621" name="Freeform 77"/>
            <p:cNvSpPr>
              <a:spLocks noChangeAspect="1"/>
            </p:cNvSpPr>
            <p:nvPr/>
          </p:nvSpPr>
          <p:spPr bwMode="auto">
            <a:xfrm>
              <a:off x="1465" y="2309"/>
              <a:ext cx="883" cy="369"/>
            </a:xfrm>
            <a:custGeom>
              <a:avLst/>
              <a:gdLst>
                <a:gd name="T0" fmla="*/ 442 w 883"/>
                <a:gd name="T1" fmla="*/ 0 h 369"/>
                <a:gd name="T2" fmla="*/ 502 w 883"/>
                <a:gd name="T3" fmla="*/ 2 h 369"/>
                <a:gd name="T4" fmla="*/ 562 w 883"/>
                <a:gd name="T5" fmla="*/ 7 h 369"/>
                <a:gd name="T6" fmla="*/ 619 w 883"/>
                <a:gd name="T7" fmla="*/ 15 h 369"/>
                <a:gd name="T8" fmla="*/ 672 w 883"/>
                <a:gd name="T9" fmla="*/ 28 h 369"/>
                <a:gd name="T10" fmla="*/ 721 w 883"/>
                <a:gd name="T11" fmla="*/ 43 h 369"/>
                <a:gd name="T12" fmla="*/ 766 w 883"/>
                <a:gd name="T13" fmla="*/ 60 h 369"/>
                <a:gd name="T14" fmla="*/ 804 w 883"/>
                <a:gd name="T15" fmla="*/ 79 h 369"/>
                <a:gd name="T16" fmla="*/ 836 w 883"/>
                <a:gd name="T17" fmla="*/ 100 h 369"/>
                <a:gd name="T18" fmla="*/ 859 w 883"/>
                <a:gd name="T19" fmla="*/ 123 h 369"/>
                <a:gd name="T20" fmla="*/ 876 w 883"/>
                <a:gd name="T21" fmla="*/ 147 h 369"/>
                <a:gd name="T22" fmla="*/ 883 w 883"/>
                <a:gd name="T23" fmla="*/ 172 h 369"/>
                <a:gd name="T24" fmla="*/ 883 w 883"/>
                <a:gd name="T25" fmla="*/ 197 h 369"/>
                <a:gd name="T26" fmla="*/ 876 w 883"/>
                <a:gd name="T27" fmla="*/ 223 h 369"/>
                <a:gd name="T28" fmla="*/ 859 w 883"/>
                <a:gd name="T29" fmla="*/ 246 h 369"/>
                <a:gd name="T30" fmla="*/ 836 w 883"/>
                <a:gd name="T31" fmla="*/ 270 h 369"/>
                <a:gd name="T32" fmla="*/ 804 w 883"/>
                <a:gd name="T33" fmla="*/ 291 h 369"/>
                <a:gd name="T34" fmla="*/ 766 w 883"/>
                <a:gd name="T35" fmla="*/ 310 h 369"/>
                <a:gd name="T36" fmla="*/ 721 w 883"/>
                <a:gd name="T37" fmla="*/ 327 h 369"/>
                <a:gd name="T38" fmla="*/ 672 w 883"/>
                <a:gd name="T39" fmla="*/ 342 h 369"/>
                <a:gd name="T40" fmla="*/ 619 w 883"/>
                <a:gd name="T41" fmla="*/ 354 h 369"/>
                <a:gd name="T42" fmla="*/ 562 w 883"/>
                <a:gd name="T43" fmla="*/ 363 h 369"/>
                <a:gd name="T44" fmla="*/ 502 w 883"/>
                <a:gd name="T45" fmla="*/ 367 h 369"/>
                <a:gd name="T46" fmla="*/ 442 w 883"/>
                <a:gd name="T47" fmla="*/ 369 h 369"/>
                <a:gd name="T48" fmla="*/ 381 w 883"/>
                <a:gd name="T49" fmla="*/ 367 h 369"/>
                <a:gd name="T50" fmla="*/ 323 w 883"/>
                <a:gd name="T51" fmla="*/ 363 h 369"/>
                <a:gd name="T52" fmla="*/ 266 w 883"/>
                <a:gd name="T53" fmla="*/ 354 h 369"/>
                <a:gd name="T54" fmla="*/ 213 w 883"/>
                <a:gd name="T55" fmla="*/ 342 h 369"/>
                <a:gd name="T56" fmla="*/ 162 w 883"/>
                <a:gd name="T57" fmla="*/ 327 h 369"/>
                <a:gd name="T58" fmla="*/ 119 w 883"/>
                <a:gd name="T59" fmla="*/ 310 h 369"/>
                <a:gd name="T60" fmla="*/ 81 w 883"/>
                <a:gd name="T61" fmla="*/ 291 h 369"/>
                <a:gd name="T62" fmla="*/ 49 w 883"/>
                <a:gd name="T63" fmla="*/ 270 h 369"/>
                <a:gd name="T64" fmla="*/ 26 w 883"/>
                <a:gd name="T65" fmla="*/ 246 h 369"/>
                <a:gd name="T66" fmla="*/ 9 w 883"/>
                <a:gd name="T67" fmla="*/ 223 h 369"/>
                <a:gd name="T68" fmla="*/ 0 w 883"/>
                <a:gd name="T69" fmla="*/ 197 h 369"/>
                <a:gd name="T70" fmla="*/ 0 w 883"/>
                <a:gd name="T71" fmla="*/ 172 h 369"/>
                <a:gd name="T72" fmla="*/ 9 w 883"/>
                <a:gd name="T73" fmla="*/ 147 h 369"/>
                <a:gd name="T74" fmla="*/ 26 w 883"/>
                <a:gd name="T75" fmla="*/ 123 h 369"/>
                <a:gd name="T76" fmla="*/ 49 w 883"/>
                <a:gd name="T77" fmla="*/ 100 h 369"/>
                <a:gd name="T78" fmla="*/ 81 w 883"/>
                <a:gd name="T79" fmla="*/ 79 h 369"/>
                <a:gd name="T80" fmla="*/ 119 w 883"/>
                <a:gd name="T81" fmla="*/ 60 h 369"/>
                <a:gd name="T82" fmla="*/ 162 w 883"/>
                <a:gd name="T83" fmla="*/ 43 h 369"/>
                <a:gd name="T84" fmla="*/ 213 w 883"/>
                <a:gd name="T85" fmla="*/ 28 h 369"/>
                <a:gd name="T86" fmla="*/ 266 w 883"/>
                <a:gd name="T87" fmla="*/ 15 h 369"/>
                <a:gd name="T88" fmla="*/ 323 w 883"/>
                <a:gd name="T89" fmla="*/ 7 h 369"/>
                <a:gd name="T90" fmla="*/ 381 w 883"/>
                <a:gd name="T91" fmla="*/ 2 h 369"/>
                <a:gd name="T92" fmla="*/ 442 w 883"/>
                <a:gd name="T93" fmla="*/ 0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83" h="369">
                  <a:moveTo>
                    <a:pt x="442" y="0"/>
                  </a:moveTo>
                  <a:lnTo>
                    <a:pt x="502" y="2"/>
                  </a:lnTo>
                  <a:lnTo>
                    <a:pt x="562" y="7"/>
                  </a:lnTo>
                  <a:lnTo>
                    <a:pt x="619" y="15"/>
                  </a:lnTo>
                  <a:lnTo>
                    <a:pt x="672" y="28"/>
                  </a:lnTo>
                  <a:lnTo>
                    <a:pt x="721" y="43"/>
                  </a:lnTo>
                  <a:lnTo>
                    <a:pt x="766" y="60"/>
                  </a:lnTo>
                  <a:lnTo>
                    <a:pt x="804" y="79"/>
                  </a:lnTo>
                  <a:lnTo>
                    <a:pt x="836" y="100"/>
                  </a:lnTo>
                  <a:lnTo>
                    <a:pt x="859" y="123"/>
                  </a:lnTo>
                  <a:lnTo>
                    <a:pt x="876" y="147"/>
                  </a:lnTo>
                  <a:lnTo>
                    <a:pt x="883" y="172"/>
                  </a:lnTo>
                  <a:lnTo>
                    <a:pt x="883" y="197"/>
                  </a:lnTo>
                  <a:lnTo>
                    <a:pt x="876" y="223"/>
                  </a:lnTo>
                  <a:lnTo>
                    <a:pt x="859" y="246"/>
                  </a:lnTo>
                  <a:lnTo>
                    <a:pt x="836" y="270"/>
                  </a:lnTo>
                  <a:lnTo>
                    <a:pt x="804" y="291"/>
                  </a:lnTo>
                  <a:lnTo>
                    <a:pt x="766" y="310"/>
                  </a:lnTo>
                  <a:lnTo>
                    <a:pt x="721" y="327"/>
                  </a:lnTo>
                  <a:lnTo>
                    <a:pt x="672" y="342"/>
                  </a:lnTo>
                  <a:lnTo>
                    <a:pt x="619" y="354"/>
                  </a:lnTo>
                  <a:lnTo>
                    <a:pt x="562" y="363"/>
                  </a:lnTo>
                  <a:lnTo>
                    <a:pt x="502" y="367"/>
                  </a:lnTo>
                  <a:lnTo>
                    <a:pt x="442" y="369"/>
                  </a:lnTo>
                  <a:lnTo>
                    <a:pt x="381" y="367"/>
                  </a:lnTo>
                  <a:lnTo>
                    <a:pt x="323" y="363"/>
                  </a:lnTo>
                  <a:lnTo>
                    <a:pt x="266" y="354"/>
                  </a:lnTo>
                  <a:lnTo>
                    <a:pt x="213" y="342"/>
                  </a:lnTo>
                  <a:lnTo>
                    <a:pt x="162" y="327"/>
                  </a:lnTo>
                  <a:lnTo>
                    <a:pt x="119" y="310"/>
                  </a:lnTo>
                  <a:lnTo>
                    <a:pt x="81" y="291"/>
                  </a:lnTo>
                  <a:lnTo>
                    <a:pt x="49" y="270"/>
                  </a:lnTo>
                  <a:lnTo>
                    <a:pt x="26" y="246"/>
                  </a:lnTo>
                  <a:lnTo>
                    <a:pt x="9" y="223"/>
                  </a:lnTo>
                  <a:lnTo>
                    <a:pt x="0" y="197"/>
                  </a:lnTo>
                  <a:lnTo>
                    <a:pt x="0" y="172"/>
                  </a:lnTo>
                  <a:lnTo>
                    <a:pt x="9" y="147"/>
                  </a:lnTo>
                  <a:lnTo>
                    <a:pt x="26" y="123"/>
                  </a:lnTo>
                  <a:lnTo>
                    <a:pt x="49" y="100"/>
                  </a:lnTo>
                  <a:lnTo>
                    <a:pt x="81" y="79"/>
                  </a:lnTo>
                  <a:lnTo>
                    <a:pt x="119" y="60"/>
                  </a:lnTo>
                  <a:lnTo>
                    <a:pt x="162" y="43"/>
                  </a:lnTo>
                  <a:lnTo>
                    <a:pt x="213" y="28"/>
                  </a:lnTo>
                  <a:lnTo>
                    <a:pt x="266" y="15"/>
                  </a:lnTo>
                  <a:lnTo>
                    <a:pt x="323" y="7"/>
                  </a:lnTo>
                  <a:lnTo>
                    <a:pt x="381" y="2"/>
                  </a:lnTo>
                  <a:lnTo>
                    <a:pt x="442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644622" name="Rectangle 78"/>
            <p:cNvSpPr>
              <a:spLocks noChangeAspect="1" noChangeArrowheads="1"/>
            </p:cNvSpPr>
            <p:nvPr/>
          </p:nvSpPr>
          <p:spPr bwMode="auto">
            <a:xfrm>
              <a:off x="1831" y="2668"/>
              <a:ext cx="10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id-ID" sz="1600">
                  <a:solidFill>
                    <a:srgbClr val="FF0000"/>
                  </a:solidFill>
                </a:rPr>
                <a:t>1</a:t>
              </a:r>
              <a:endParaRPr lang="en-US" altLang="id-ID" sz="1600"/>
            </a:p>
          </p:txBody>
        </p:sp>
      </p:grpSp>
      <p:grpSp>
        <p:nvGrpSpPr>
          <p:cNvPr id="1644623" name="Group 79"/>
          <p:cNvGrpSpPr>
            <a:grpSpLocks noChangeAspect="1"/>
          </p:cNvGrpSpPr>
          <p:nvPr/>
        </p:nvGrpSpPr>
        <p:grpSpPr bwMode="auto">
          <a:xfrm>
            <a:off x="6100763" y="1730375"/>
            <a:ext cx="1036637" cy="584200"/>
            <a:chOff x="328" y="1704"/>
            <a:chExt cx="995" cy="561"/>
          </a:xfrm>
        </p:grpSpPr>
        <p:sp>
          <p:nvSpPr>
            <p:cNvPr id="1644624" name="Freeform 80"/>
            <p:cNvSpPr>
              <a:spLocks noChangeAspect="1"/>
            </p:cNvSpPr>
            <p:nvPr/>
          </p:nvSpPr>
          <p:spPr bwMode="auto">
            <a:xfrm>
              <a:off x="328" y="1881"/>
              <a:ext cx="995" cy="384"/>
            </a:xfrm>
            <a:custGeom>
              <a:avLst/>
              <a:gdLst>
                <a:gd name="T0" fmla="*/ 514 w 995"/>
                <a:gd name="T1" fmla="*/ 4 h 384"/>
                <a:gd name="T2" fmla="*/ 576 w 995"/>
                <a:gd name="T3" fmla="*/ 10 h 384"/>
                <a:gd name="T4" fmla="*/ 638 w 995"/>
                <a:gd name="T5" fmla="*/ 21 h 384"/>
                <a:gd name="T6" fmla="*/ 695 w 995"/>
                <a:gd name="T7" fmla="*/ 34 h 384"/>
                <a:gd name="T8" fmla="*/ 752 w 995"/>
                <a:gd name="T9" fmla="*/ 49 h 384"/>
                <a:gd name="T10" fmla="*/ 803 w 995"/>
                <a:gd name="T11" fmla="*/ 66 h 384"/>
                <a:gd name="T12" fmla="*/ 850 w 995"/>
                <a:gd name="T13" fmla="*/ 85 h 384"/>
                <a:gd name="T14" fmla="*/ 891 w 995"/>
                <a:gd name="T15" fmla="*/ 106 h 384"/>
                <a:gd name="T16" fmla="*/ 927 w 995"/>
                <a:gd name="T17" fmla="*/ 127 h 384"/>
                <a:gd name="T18" fmla="*/ 954 w 995"/>
                <a:gd name="T19" fmla="*/ 150 h 384"/>
                <a:gd name="T20" fmla="*/ 976 w 995"/>
                <a:gd name="T21" fmla="*/ 176 h 384"/>
                <a:gd name="T22" fmla="*/ 988 w 995"/>
                <a:gd name="T23" fmla="*/ 199 h 384"/>
                <a:gd name="T24" fmla="*/ 995 w 995"/>
                <a:gd name="T25" fmla="*/ 222 h 384"/>
                <a:gd name="T26" fmla="*/ 993 w 995"/>
                <a:gd name="T27" fmla="*/ 248 h 384"/>
                <a:gd name="T28" fmla="*/ 982 w 995"/>
                <a:gd name="T29" fmla="*/ 269 h 384"/>
                <a:gd name="T30" fmla="*/ 965 w 995"/>
                <a:gd name="T31" fmla="*/ 290 h 384"/>
                <a:gd name="T32" fmla="*/ 940 w 995"/>
                <a:gd name="T33" fmla="*/ 312 h 384"/>
                <a:gd name="T34" fmla="*/ 908 w 995"/>
                <a:gd name="T35" fmla="*/ 329 h 384"/>
                <a:gd name="T36" fmla="*/ 869 w 995"/>
                <a:gd name="T37" fmla="*/ 345 h 384"/>
                <a:gd name="T38" fmla="*/ 827 w 995"/>
                <a:gd name="T39" fmla="*/ 358 h 384"/>
                <a:gd name="T40" fmla="*/ 776 w 995"/>
                <a:gd name="T41" fmla="*/ 369 h 384"/>
                <a:gd name="T42" fmla="*/ 723 w 995"/>
                <a:gd name="T43" fmla="*/ 377 h 384"/>
                <a:gd name="T44" fmla="*/ 665 w 995"/>
                <a:gd name="T45" fmla="*/ 382 h 384"/>
                <a:gd name="T46" fmla="*/ 606 w 995"/>
                <a:gd name="T47" fmla="*/ 384 h 384"/>
                <a:gd name="T48" fmla="*/ 544 w 995"/>
                <a:gd name="T49" fmla="*/ 384 h 384"/>
                <a:gd name="T50" fmla="*/ 480 w 995"/>
                <a:gd name="T51" fmla="*/ 379 h 384"/>
                <a:gd name="T52" fmla="*/ 419 w 995"/>
                <a:gd name="T53" fmla="*/ 373 h 384"/>
                <a:gd name="T54" fmla="*/ 357 w 995"/>
                <a:gd name="T55" fmla="*/ 362 h 384"/>
                <a:gd name="T56" fmla="*/ 300 w 995"/>
                <a:gd name="T57" fmla="*/ 350 h 384"/>
                <a:gd name="T58" fmla="*/ 242 w 995"/>
                <a:gd name="T59" fmla="*/ 335 h 384"/>
                <a:gd name="T60" fmla="*/ 191 w 995"/>
                <a:gd name="T61" fmla="*/ 318 h 384"/>
                <a:gd name="T62" fmla="*/ 144 w 995"/>
                <a:gd name="T63" fmla="*/ 299 h 384"/>
                <a:gd name="T64" fmla="*/ 104 w 995"/>
                <a:gd name="T65" fmla="*/ 278 h 384"/>
                <a:gd name="T66" fmla="*/ 68 w 995"/>
                <a:gd name="T67" fmla="*/ 256 h 384"/>
                <a:gd name="T68" fmla="*/ 40 w 995"/>
                <a:gd name="T69" fmla="*/ 233 h 384"/>
                <a:gd name="T70" fmla="*/ 19 w 995"/>
                <a:gd name="T71" fmla="*/ 208 h 384"/>
                <a:gd name="T72" fmla="*/ 6 w 995"/>
                <a:gd name="T73" fmla="*/ 184 h 384"/>
                <a:gd name="T74" fmla="*/ 0 w 995"/>
                <a:gd name="T75" fmla="*/ 161 h 384"/>
                <a:gd name="T76" fmla="*/ 2 w 995"/>
                <a:gd name="T77" fmla="*/ 138 h 384"/>
                <a:gd name="T78" fmla="*/ 13 w 995"/>
                <a:gd name="T79" fmla="*/ 114 h 384"/>
                <a:gd name="T80" fmla="*/ 30 w 995"/>
                <a:gd name="T81" fmla="*/ 93 h 384"/>
                <a:gd name="T82" fmla="*/ 55 w 995"/>
                <a:gd name="T83" fmla="*/ 72 h 384"/>
                <a:gd name="T84" fmla="*/ 87 w 995"/>
                <a:gd name="T85" fmla="*/ 55 h 384"/>
                <a:gd name="T86" fmla="*/ 125 w 995"/>
                <a:gd name="T87" fmla="*/ 38 h 384"/>
                <a:gd name="T88" fmla="*/ 168 w 995"/>
                <a:gd name="T89" fmla="*/ 25 h 384"/>
                <a:gd name="T90" fmla="*/ 219 w 995"/>
                <a:gd name="T91" fmla="*/ 15 h 384"/>
                <a:gd name="T92" fmla="*/ 272 w 995"/>
                <a:gd name="T93" fmla="*/ 6 h 384"/>
                <a:gd name="T94" fmla="*/ 329 w 995"/>
                <a:gd name="T95" fmla="*/ 2 h 384"/>
                <a:gd name="T96" fmla="*/ 389 w 995"/>
                <a:gd name="T97" fmla="*/ 0 h 384"/>
                <a:gd name="T98" fmla="*/ 450 w 995"/>
                <a:gd name="T99" fmla="*/ 0 h 384"/>
                <a:gd name="T100" fmla="*/ 514 w 995"/>
                <a:gd name="T101" fmla="*/ 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995" h="384">
                  <a:moveTo>
                    <a:pt x="514" y="4"/>
                  </a:moveTo>
                  <a:lnTo>
                    <a:pt x="576" y="10"/>
                  </a:lnTo>
                  <a:lnTo>
                    <a:pt x="638" y="21"/>
                  </a:lnTo>
                  <a:lnTo>
                    <a:pt x="695" y="34"/>
                  </a:lnTo>
                  <a:lnTo>
                    <a:pt x="752" y="49"/>
                  </a:lnTo>
                  <a:lnTo>
                    <a:pt x="803" y="66"/>
                  </a:lnTo>
                  <a:lnTo>
                    <a:pt x="850" y="85"/>
                  </a:lnTo>
                  <a:lnTo>
                    <a:pt x="891" y="106"/>
                  </a:lnTo>
                  <a:lnTo>
                    <a:pt x="927" y="127"/>
                  </a:lnTo>
                  <a:lnTo>
                    <a:pt x="954" y="150"/>
                  </a:lnTo>
                  <a:lnTo>
                    <a:pt x="976" y="176"/>
                  </a:lnTo>
                  <a:lnTo>
                    <a:pt x="988" y="199"/>
                  </a:lnTo>
                  <a:lnTo>
                    <a:pt x="995" y="222"/>
                  </a:lnTo>
                  <a:lnTo>
                    <a:pt x="993" y="248"/>
                  </a:lnTo>
                  <a:lnTo>
                    <a:pt x="982" y="269"/>
                  </a:lnTo>
                  <a:lnTo>
                    <a:pt x="965" y="290"/>
                  </a:lnTo>
                  <a:lnTo>
                    <a:pt x="940" y="312"/>
                  </a:lnTo>
                  <a:lnTo>
                    <a:pt x="908" y="329"/>
                  </a:lnTo>
                  <a:lnTo>
                    <a:pt x="869" y="345"/>
                  </a:lnTo>
                  <a:lnTo>
                    <a:pt x="827" y="358"/>
                  </a:lnTo>
                  <a:lnTo>
                    <a:pt x="776" y="369"/>
                  </a:lnTo>
                  <a:lnTo>
                    <a:pt x="723" y="377"/>
                  </a:lnTo>
                  <a:lnTo>
                    <a:pt x="665" y="382"/>
                  </a:lnTo>
                  <a:lnTo>
                    <a:pt x="606" y="384"/>
                  </a:lnTo>
                  <a:lnTo>
                    <a:pt x="544" y="384"/>
                  </a:lnTo>
                  <a:lnTo>
                    <a:pt x="480" y="379"/>
                  </a:lnTo>
                  <a:lnTo>
                    <a:pt x="419" y="373"/>
                  </a:lnTo>
                  <a:lnTo>
                    <a:pt x="357" y="362"/>
                  </a:lnTo>
                  <a:lnTo>
                    <a:pt x="300" y="350"/>
                  </a:lnTo>
                  <a:lnTo>
                    <a:pt x="242" y="335"/>
                  </a:lnTo>
                  <a:lnTo>
                    <a:pt x="191" y="318"/>
                  </a:lnTo>
                  <a:lnTo>
                    <a:pt x="144" y="299"/>
                  </a:lnTo>
                  <a:lnTo>
                    <a:pt x="104" y="278"/>
                  </a:lnTo>
                  <a:lnTo>
                    <a:pt x="68" y="256"/>
                  </a:lnTo>
                  <a:lnTo>
                    <a:pt x="40" y="233"/>
                  </a:lnTo>
                  <a:lnTo>
                    <a:pt x="19" y="208"/>
                  </a:lnTo>
                  <a:lnTo>
                    <a:pt x="6" y="184"/>
                  </a:lnTo>
                  <a:lnTo>
                    <a:pt x="0" y="161"/>
                  </a:lnTo>
                  <a:lnTo>
                    <a:pt x="2" y="138"/>
                  </a:lnTo>
                  <a:lnTo>
                    <a:pt x="13" y="114"/>
                  </a:lnTo>
                  <a:lnTo>
                    <a:pt x="30" y="93"/>
                  </a:lnTo>
                  <a:lnTo>
                    <a:pt x="55" y="72"/>
                  </a:lnTo>
                  <a:lnTo>
                    <a:pt x="87" y="55"/>
                  </a:lnTo>
                  <a:lnTo>
                    <a:pt x="125" y="38"/>
                  </a:lnTo>
                  <a:lnTo>
                    <a:pt x="168" y="25"/>
                  </a:lnTo>
                  <a:lnTo>
                    <a:pt x="219" y="15"/>
                  </a:lnTo>
                  <a:lnTo>
                    <a:pt x="272" y="6"/>
                  </a:lnTo>
                  <a:lnTo>
                    <a:pt x="329" y="2"/>
                  </a:lnTo>
                  <a:lnTo>
                    <a:pt x="389" y="0"/>
                  </a:lnTo>
                  <a:lnTo>
                    <a:pt x="450" y="0"/>
                  </a:lnTo>
                  <a:lnTo>
                    <a:pt x="514" y="4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644625" name="Rectangle 81"/>
            <p:cNvSpPr>
              <a:spLocks noChangeAspect="1" noChangeArrowheads="1"/>
            </p:cNvSpPr>
            <p:nvPr/>
          </p:nvSpPr>
          <p:spPr bwMode="auto">
            <a:xfrm>
              <a:off x="854" y="1704"/>
              <a:ext cx="10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id-ID" sz="1600">
                  <a:solidFill>
                    <a:srgbClr val="FF0000"/>
                  </a:solidFill>
                </a:rPr>
                <a:t>2</a:t>
              </a:r>
              <a:endParaRPr lang="en-US" altLang="id-ID" sz="1600"/>
            </a:p>
          </p:txBody>
        </p:sp>
      </p:grpSp>
      <p:grpSp>
        <p:nvGrpSpPr>
          <p:cNvPr id="1644626" name="Group 82"/>
          <p:cNvGrpSpPr>
            <a:grpSpLocks noChangeAspect="1"/>
          </p:cNvGrpSpPr>
          <p:nvPr/>
        </p:nvGrpSpPr>
        <p:grpSpPr bwMode="auto">
          <a:xfrm>
            <a:off x="5875338" y="1293813"/>
            <a:ext cx="2582862" cy="2287587"/>
            <a:chOff x="111" y="1285"/>
            <a:chExt cx="2481" cy="2197"/>
          </a:xfrm>
        </p:grpSpPr>
        <p:sp>
          <p:nvSpPr>
            <p:cNvPr id="1644627" name="Rectangle 83"/>
            <p:cNvSpPr>
              <a:spLocks noChangeAspect="1" noChangeArrowheads="1"/>
            </p:cNvSpPr>
            <p:nvPr/>
          </p:nvSpPr>
          <p:spPr bwMode="auto">
            <a:xfrm>
              <a:off x="2484" y="1704"/>
              <a:ext cx="10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id-ID" sz="1600">
                  <a:solidFill>
                    <a:srgbClr val="FF0000"/>
                  </a:solidFill>
                </a:rPr>
                <a:t>5</a:t>
              </a:r>
              <a:endParaRPr lang="en-US" altLang="id-ID" sz="1600"/>
            </a:p>
          </p:txBody>
        </p:sp>
        <p:sp>
          <p:nvSpPr>
            <p:cNvPr id="1644628" name="Freeform 84"/>
            <p:cNvSpPr>
              <a:spLocks noChangeAspect="1"/>
            </p:cNvSpPr>
            <p:nvPr/>
          </p:nvSpPr>
          <p:spPr bwMode="auto">
            <a:xfrm>
              <a:off x="111" y="1285"/>
              <a:ext cx="2479" cy="2197"/>
            </a:xfrm>
            <a:custGeom>
              <a:avLst/>
              <a:gdLst>
                <a:gd name="T0" fmla="*/ 1339 w 2479"/>
                <a:gd name="T1" fmla="*/ 2 h 2197"/>
                <a:gd name="T2" fmla="*/ 1541 w 2479"/>
                <a:gd name="T3" fmla="*/ 32 h 2197"/>
                <a:gd name="T4" fmla="*/ 1735 w 2479"/>
                <a:gd name="T5" fmla="*/ 91 h 2197"/>
                <a:gd name="T6" fmla="*/ 1916 w 2479"/>
                <a:gd name="T7" fmla="*/ 178 h 2197"/>
                <a:gd name="T8" fmla="*/ 2077 w 2479"/>
                <a:gd name="T9" fmla="*/ 288 h 2197"/>
                <a:gd name="T10" fmla="*/ 2215 w 2479"/>
                <a:gd name="T11" fmla="*/ 422 h 2197"/>
                <a:gd name="T12" fmla="*/ 2328 w 2479"/>
                <a:gd name="T13" fmla="*/ 572 h 2197"/>
                <a:gd name="T14" fmla="*/ 2411 w 2479"/>
                <a:gd name="T15" fmla="*/ 740 h 2197"/>
                <a:gd name="T16" fmla="*/ 2462 w 2479"/>
                <a:gd name="T17" fmla="*/ 916 h 2197"/>
                <a:gd name="T18" fmla="*/ 2479 w 2479"/>
                <a:gd name="T19" fmla="*/ 1096 h 2197"/>
                <a:gd name="T20" fmla="*/ 2462 w 2479"/>
                <a:gd name="T21" fmla="*/ 1277 h 2197"/>
                <a:gd name="T22" fmla="*/ 2411 w 2479"/>
                <a:gd name="T23" fmla="*/ 1453 h 2197"/>
                <a:gd name="T24" fmla="*/ 2330 w 2479"/>
                <a:gd name="T25" fmla="*/ 1620 h 2197"/>
                <a:gd name="T26" fmla="*/ 2217 w 2479"/>
                <a:gd name="T27" fmla="*/ 1771 h 2197"/>
                <a:gd name="T28" fmla="*/ 2079 w 2479"/>
                <a:gd name="T29" fmla="*/ 1904 h 2197"/>
                <a:gd name="T30" fmla="*/ 1918 w 2479"/>
                <a:gd name="T31" fmla="*/ 2017 h 2197"/>
                <a:gd name="T32" fmla="*/ 1739 w 2479"/>
                <a:gd name="T33" fmla="*/ 2104 h 2197"/>
                <a:gd name="T34" fmla="*/ 1546 w 2479"/>
                <a:gd name="T35" fmla="*/ 2163 h 2197"/>
                <a:gd name="T36" fmla="*/ 1344 w 2479"/>
                <a:gd name="T37" fmla="*/ 2193 h 2197"/>
                <a:gd name="T38" fmla="*/ 1139 w 2479"/>
                <a:gd name="T39" fmla="*/ 2193 h 2197"/>
                <a:gd name="T40" fmla="*/ 938 w 2479"/>
                <a:gd name="T41" fmla="*/ 2163 h 2197"/>
                <a:gd name="T42" fmla="*/ 744 w 2479"/>
                <a:gd name="T43" fmla="*/ 2106 h 2197"/>
                <a:gd name="T44" fmla="*/ 563 w 2479"/>
                <a:gd name="T45" fmla="*/ 2019 h 2197"/>
                <a:gd name="T46" fmla="*/ 402 w 2479"/>
                <a:gd name="T47" fmla="*/ 1909 h 2197"/>
                <a:gd name="T48" fmla="*/ 264 w 2479"/>
                <a:gd name="T49" fmla="*/ 1775 h 2197"/>
                <a:gd name="T50" fmla="*/ 151 w 2479"/>
                <a:gd name="T51" fmla="*/ 1622 h 2197"/>
                <a:gd name="T52" fmla="*/ 68 w 2479"/>
                <a:gd name="T53" fmla="*/ 1457 h 2197"/>
                <a:gd name="T54" fmla="*/ 17 w 2479"/>
                <a:gd name="T55" fmla="*/ 1281 h 2197"/>
                <a:gd name="T56" fmla="*/ 0 w 2479"/>
                <a:gd name="T57" fmla="*/ 1101 h 2197"/>
                <a:gd name="T58" fmla="*/ 17 w 2479"/>
                <a:gd name="T59" fmla="*/ 920 h 2197"/>
                <a:gd name="T60" fmla="*/ 68 w 2479"/>
                <a:gd name="T61" fmla="*/ 744 h 2197"/>
                <a:gd name="T62" fmla="*/ 149 w 2479"/>
                <a:gd name="T63" fmla="*/ 577 h 2197"/>
                <a:gd name="T64" fmla="*/ 261 w 2479"/>
                <a:gd name="T65" fmla="*/ 424 h 2197"/>
                <a:gd name="T66" fmla="*/ 400 w 2479"/>
                <a:gd name="T67" fmla="*/ 290 h 2197"/>
                <a:gd name="T68" fmla="*/ 559 w 2479"/>
                <a:gd name="T69" fmla="*/ 180 h 2197"/>
                <a:gd name="T70" fmla="*/ 740 w 2479"/>
                <a:gd name="T71" fmla="*/ 93 h 2197"/>
                <a:gd name="T72" fmla="*/ 933 w 2479"/>
                <a:gd name="T73" fmla="*/ 34 h 2197"/>
                <a:gd name="T74" fmla="*/ 1135 w 2479"/>
                <a:gd name="T75" fmla="*/ 4 h 2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479" h="2197">
                  <a:moveTo>
                    <a:pt x="1237" y="0"/>
                  </a:moveTo>
                  <a:lnTo>
                    <a:pt x="1339" y="2"/>
                  </a:lnTo>
                  <a:lnTo>
                    <a:pt x="1441" y="15"/>
                  </a:lnTo>
                  <a:lnTo>
                    <a:pt x="1541" y="32"/>
                  </a:lnTo>
                  <a:lnTo>
                    <a:pt x="1639" y="59"/>
                  </a:lnTo>
                  <a:lnTo>
                    <a:pt x="1735" y="91"/>
                  </a:lnTo>
                  <a:lnTo>
                    <a:pt x="1826" y="131"/>
                  </a:lnTo>
                  <a:lnTo>
                    <a:pt x="1916" y="178"/>
                  </a:lnTo>
                  <a:lnTo>
                    <a:pt x="1998" y="229"/>
                  </a:lnTo>
                  <a:lnTo>
                    <a:pt x="2077" y="288"/>
                  </a:lnTo>
                  <a:lnTo>
                    <a:pt x="2149" y="352"/>
                  </a:lnTo>
                  <a:lnTo>
                    <a:pt x="2215" y="422"/>
                  </a:lnTo>
                  <a:lnTo>
                    <a:pt x="2275" y="496"/>
                  </a:lnTo>
                  <a:lnTo>
                    <a:pt x="2328" y="572"/>
                  </a:lnTo>
                  <a:lnTo>
                    <a:pt x="2373" y="655"/>
                  </a:lnTo>
                  <a:lnTo>
                    <a:pt x="2411" y="740"/>
                  </a:lnTo>
                  <a:lnTo>
                    <a:pt x="2441" y="827"/>
                  </a:lnTo>
                  <a:lnTo>
                    <a:pt x="2462" y="916"/>
                  </a:lnTo>
                  <a:lnTo>
                    <a:pt x="2475" y="1005"/>
                  </a:lnTo>
                  <a:lnTo>
                    <a:pt x="2479" y="1096"/>
                  </a:lnTo>
                  <a:lnTo>
                    <a:pt x="2475" y="1188"/>
                  </a:lnTo>
                  <a:lnTo>
                    <a:pt x="2462" y="1277"/>
                  </a:lnTo>
                  <a:lnTo>
                    <a:pt x="2441" y="1366"/>
                  </a:lnTo>
                  <a:lnTo>
                    <a:pt x="2411" y="1453"/>
                  </a:lnTo>
                  <a:lnTo>
                    <a:pt x="2375" y="1537"/>
                  </a:lnTo>
                  <a:lnTo>
                    <a:pt x="2330" y="1620"/>
                  </a:lnTo>
                  <a:lnTo>
                    <a:pt x="2277" y="1697"/>
                  </a:lnTo>
                  <a:lnTo>
                    <a:pt x="2217" y="1771"/>
                  </a:lnTo>
                  <a:lnTo>
                    <a:pt x="2152" y="1841"/>
                  </a:lnTo>
                  <a:lnTo>
                    <a:pt x="2079" y="1904"/>
                  </a:lnTo>
                  <a:lnTo>
                    <a:pt x="2003" y="1964"/>
                  </a:lnTo>
                  <a:lnTo>
                    <a:pt x="1918" y="2017"/>
                  </a:lnTo>
                  <a:lnTo>
                    <a:pt x="1830" y="2063"/>
                  </a:lnTo>
                  <a:lnTo>
                    <a:pt x="1739" y="2104"/>
                  </a:lnTo>
                  <a:lnTo>
                    <a:pt x="1643" y="2136"/>
                  </a:lnTo>
                  <a:lnTo>
                    <a:pt x="1546" y="2163"/>
                  </a:lnTo>
                  <a:lnTo>
                    <a:pt x="1446" y="2182"/>
                  </a:lnTo>
                  <a:lnTo>
                    <a:pt x="1344" y="2193"/>
                  </a:lnTo>
                  <a:lnTo>
                    <a:pt x="1242" y="2197"/>
                  </a:lnTo>
                  <a:lnTo>
                    <a:pt x="1139" y="2193"/>
                  </a:lnTo>
                  <a:lnTo>
                    <a:pt x="1037" y="2182"/>
                  </a:lnTo>
                  <a:lnTo>
                    <a:pt x="938" y="2163"/>
                  </a:lnTo>
                  <a:lnTo>
                    <a:pt x="840" y="2138"/>
                  </a:lnTo>
                  <a:lnTo>
                    <a:pt x="744" y="2106"/>
                  </a:lnTo>
                  <a:lnTo>
                    <a:pt x="650" y="2066"/>
                  </a:lnTo>
                  <a:lnTo>
                    <a:pt x="563" y="2019"/>
                  </a:lnTo>
                  <a:lnTo>
                    <a:pt x="480" y="1966"/>
                  </a:lnTo>
                  <a:lnTo>
                    <a:pt x="402" y="1909"/>
                  </a:lnTo>
                  <a:lnTo>
                    <a:pt x="329" y="1843"/>
                  </a:lnTo>
                  <a:lnTo>
                    <a:pt x="264" y="1775"/>
                  </a:lnTo>
                  <a:lnTo>
                    <a:pt x="204" y="1701"/>
                  </a:lnTo>
                  <a:lnTo>
                    <a:pt x="151" y="1622"/>
                  </a:lnTo>
                  <a:lnTo>
                    <a:pt x="106" y="1542"/>
                  </a:lnTo>
                  <a:lnTo>
                    <a:pt x="68" y="1457"/>
                  </a:lnTo>
                  <a:lnTo>
                    <a:pt x="38" y="1370"/>
                  </a:lnTo>
                  <a:lnTo>
                    <a:pt x="17" y="1281"/>
                  </a:lnTo>
                  <a:lnTo>
                    <a:pt x="4" y="1192"/>
                  </a:lnTo>
                  <a:lnTo>
                    <a:pt x="0" y="1101"/>
                  </a:lnTo>
                  <a:lnTo>
                    <a:pt x="4" y="1009"/>
                  </a:lnTo>
                  <a:lnTo>
                    <a:pt x="17" y="920"/>
                  </a:lnTo>
                  <a:lnTo>
                    <a:pt x="38" y="831"/>
                  </a:lnTo>
                  <a:lnTo>
                    <a:pt x="68" y="744"/>
                  </a:lnTo>
                  <a:lnTo>
                    <a:pt x="104" y="659"/>
                  </a:lnTo>
                  <a:lnTo>
                    <a:pt x="149" y="577"/>
                  </a:lnTo>
                  <a:lnTo>
                    <a:pt x="202" y="498"/>
                  </a:lnTo>
                  <a:lnTo>
                    <a:pt x="261" y="424"/>
                  </a:lnTo>
                  <a:lnTo>
                    <a:pt x="327" y="356"/>
                  </a:lnTo>
                  <a:lnTo>
                    <a:pt x="400" y="290"/>
                  </a:lnTo>
                  <a:lnTo>
                    <a:pt x="476" y="233"/>
                  </a:lnTo>
                  <a:lnTo>
                    <a:pt x="559" y="180"/>
                  </a:lnTo>
                  <a:lnTo>
                    <a:pt x="648" y="133"/>
                  </a:lnTo>
                  <a:lnTo>
                    <a:pt x="740" y="93"/>
                  </a:lnTo>
                  <a:lnTo>
                    <a:pt x="835" y="59"/>
                  </a:lnTo>
                  <a:lnTo>
                    <a:pt x="933" y="34"/>
                  </a:lnTo>
                  <a:lnTo>
                    <a:pt x="1033" y="15"/>
                  </a:lnTo>
                  <a:lnTo>
                    <a:pt x="1135" y="4"/>
                  </a:lnTo>
                  <a:lnTo>
                    <a:pt x="1237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</p:grpSp>
      <p:grpSp>
        <p:nvGrpSpPr>
          <p:cNvPr id="1644629" name="Group 85"/>
          <p:cNvGrpSpPr>
            <a:grpSpLocks noChangeAspect="1"/>
          </p:cNvGrpSpPr>
          <p:nvPr/>
        </p:nvGrpSpPr>
        <p:grpSpPr bwMode="auto">
          <a:xfrm>
            <a:off x="6873875" y="2211388"/>
            <a:ext cx="1416050" cy="1084262"/>
            <a:chOff x="1070" y="2167"/>
            <a:chExt cx="1361" cy="1041"/>
          </a:xfrm>
        </p:grpSpPr>
        <p:sp>
          <p:nvSpPr>
            <p:cNvPr id="1644630" name="Rectangle 86"/>
            <p:cNvSpPr>
              <a:spLocks noChangeAspect="1" noChangeArrowheads="1"/>
            </p:cNvSpPr>
            <p:nvPr/>
          </p:nvSpPr>
          <p:spPr bwMode="auto">
            <a:xfrm>
              <a:off x="1070" y="2560"/>
              <a:ext cx="10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id-ID" sz="1600">
                  <a:solidFill>
                    <a:srgbClr val="FF0000"/>
                  </a:solidFill>
                </a:rPr>
                <a:t>3</a:t>
              </a:r>
              <a:endParaRPr lang="en-US" altLang="id-ID" sz="1600"/>
            </a:p>
          </p:txBody>
        </p:sp>
        <p:sp>
          <p:nvSpPr>
            <p:cNvPr id="1644631" name="Freeform 87"/>
            <p:cNvSpPr>
              <a:spLocks noChangeAspect="1"/>
            </p:cNvSpPr>
            <p:nvPr/>
          </p:nvSpPr>
          <p:spPr bwMode="auto">
            <a:xfrm>
              <a:off x="1114" y="2167"/>
              <a:ext cx="1317" cy="1041"/>
            </a:xfrm>
            <a:custGeom>
              <a:avLst/>
              <a:gdLst>
                <a:gd name="T0" fmla="*/ 441 w 1317"/>
                <a:gd name="T1" fmla="*/ 174 h 1041"/>
                <a:gd name="T2" fmla="*/ 506 w 1317"/>
                <a:gd name="T3" fmla="*/ 134 h 1041"/>
                <a:gd name="T4" fmla="*/ 574 w 1317"/>
                <a:gd name="T5" fmla="*/ 100 h 1041"/>
                <a:gd name="T6" fmla="*/ 643 w 1317"/>
                <a:gd name="T7" fmla="*/ 70 h 1041"/>
                <a:gd name="T8" fmla="*/ 711 w 1317"/>
                <a:gd name="T9" fmla="*/ 47 h 1041"/>
                <a:gd name="T10" fmla="*/ 781 w 1317"/>
                <a:gd name="T11" fmla="*/ 26 h 1041"/>
                <a:gd name="T12" fmla="*/ 847 w 1317"/>
                <a:gd name="T13" fmla="*/ 13 h 1041"/>
                <a:gd name="T14" fmla="*/ 910 w 1317"/>
                <a:gd name="T15" fmla="*/ 4 h 1041"/>
                <a:gd name="T16" fmla="*/ 974 w 1317"/>
                <a:gd name="T17" fmla="*/ 0 h 1041"/>
                <a:gd name="T18" fmla="*/ 1032 w 1317"/>
                <a:gd name="T19" fmla="*/ 4 h 1041"/>
                <a:gd name="T20" fmla="*/ 1087 w 1317"/>
                <a:gd name="T21" fmla="*/ 13 h 1041"/>
                <a:gd name="T22" fmla="*/ 1136 w 1317"/>
                <a:gd name="T23" fmla="*/ 26 h 1041"/>
                <a:gd name="T24" fmla="*/ 1180 w 1317"/>
                <a:gd name="T25" fmla="*/ 45 h 1041"/>
                <a:gd name="T26" fmla="*/ 1219 w 1317"/>
                <a:gd name="T27" fmla="*/ 70 h 1041"/>
                <a:gd name="T28" fmla="*/ 1253 w 1317"/>
                <a:gd name="T29" fmla="*/ 100 h 1041"/>
                <a:gd name="T30" fmla="*/ 1278 w 1317"/>
                <a:gd name="T31" fmla="*/ 134 h 1041"/>
                <a:gd name="T32" fmla="*/ 1297 w 1317"/>
                <a:gd name="T33" fmla="*/ 172 h 1041"/>
                <a:gd name="T34" fmla="*/ 1310 w 1317"/>
                <a:gd name="T35" fmla="*/ 214 h 1041"/>
                <a:gd name="T36" fmla="*/ 1317 w 1317"/>
                <a:gd name="T37" fmla="*/ 261 h 1041"/>
                <a:gd name="T38" fmla="*/ 1314 w 1317"/>
                <a:gd name="T39" fmla="*/ 310 h 1041"/>
                <a:gd name="T40" fmla="*/ 1304 w 1317"/>
                <a:gd name="T41" fmla="*/ 359 h 1041"/>
                <a:gd name="T42" fmla="*/ 1289 w 1317"/>
                <a:gd name="T43" fmla="*/ 412 h 1041"/>
                <a:gd name="T44" fmla="*/ 1265 w 1317"/>
                <a:gd name="T45" fmla="*/ 467 h 1041"/>
                <a:gd name="T46" fmla="*/ 1236 w 1317"/>
                <a:gd name="T47" fmla="*/ 520 h 1041"/>
                <a:gd name="T48" fmla="*/ 1200 w 1317"/>
                <a:gd name="T49" fmla="*/ 575 h 1041"/>
                <a:gd name="T50" fmla="*/ 1157 w 1317"/>
                <a:gd name="T51" fmla="*/ 628 h 1041"/>
                <a:gd name="T52" fmla="*/ 1110 w 1317"/>
                <a:gd name="T53" fmla="*/ 681 h 1041"/>
                <a:gd name="T54" fmla="*/ 1057 w 1317"/>
                <a:gd name="T55" fmla="*/ 732 h 1041"/>
                <a:gd name="T56" fmla="*/ 1000 w 1317"/>
                <a:gd name="T57" fmla="*/ 781 h 1041"/>
                <a:gd name="T58" fmla="*/ 940 w 1317"/>
                <a:gd name="T59" fmla="*/ 825 h 1041"/>
                <a:gd name="T60" fmla="*/ 876 w 1317"/>
                <a:gd name="T61" fmla="*/ 868 h 1041"/>
                <a:gd name="T62" fmla="*/ 810 w 1317"/>
                <a:gd name="T63" fmla="*/ 908 h 1041"/>
                <a:gd name="T64" fmla="*/ 742 w 1317"/>
                <a:gd name="T65" fmla="*/ 942 h 1041"/>
                <a:gd name="T66" fmla="*/ 674 w 1317"/>
                <a:gd name="T67" fmla="*/ 971 h 1041"/>
                <a:gd name="T68" fmla="*/ 604 w 1317"/>
                <a:gd name="T69" fmla="*/ 995 h 1041"/>
                <a:gd name="T70" fmla="*/ 536 w 1317"/>
                <a:gd name="T71" fmla="*/ 1016 h 1041"/>
                <a:gd name="T72" fmla="*/ 470 w 1317"/>
                <a:gd name="T73" fmla="*/ 1029 h 1041"/>
                <a:gd name="T74" fmla="*/ 404 w 1317"/>
                <a:gd name="T75" fmla="*/ 1037 h 1041"/>
                <a:gd name="T76" fmla="*/ 343 w 1317"/>
                <a:gd name="T77" fmla="*/ 1041 h 1041"/>
                <a:gd name="T78" fmla="*/ 283 w 1317"/>
                <a:gd name="T79" fmla="*/ 1037 h 1041"/>
                <a:gd name="T80" fmla="*/ 230 w 1317"/>
                <a:gd name="T81" fmla="*/ 1029 h 1041"/>
                <a:gd name="T82" fmla="*/ 179 w 1317"/>
                <a:gd name="T83" fmla="*/ 1016 h 1041"/>
                <a:gd name="T84" fmla="*/ 134 w 1317"/>
                <a:gd name="T85" fmla="*/ 997 h 1041"/>
                <a:gd name="T86" fmla="*/ 96 w 1317"/>
                <a:gd name="T87" fmla="*/ 971 h 1041"/>
                <a:gd name="T88" fmla="*/ 64 w 1317"/>
                <a:gd name="T89" fmla="*/ 942 h 1041"/>
                <a:gd name="T90" fmla="*/ 37 w 1317"/>
                <a:gd name="T91" fmla="*/ 908 h 1041"/>
                <a:gd name="T92" fmla="*/ 17 w 1317"/>
                <a:gd name="T93" fmla="*/ 870 h 1041"/>
                <a:gd name="T94" fmla="*/ 7 w 1317"/>
                <a:gd name="T95" fmla="*/ 827 h 1041"/>
                <a:gd name="T96" fmla="*/ 0 w 1317"/>
                <a:gd name="T97" fmla="*/ 781 h 1041"/>
                <a:gd name="T98" fmla="*/ 3 w 1317"/>
                <a:gd name="T99" fmla="*/ 732 h 1041"/>
                <a:gd name="T100" fmla="*/ 11 w 1317"/>
                <a:gd name="T101" fmla="*/ 681 h 1041"/>
                <a:gd name="T102" fmla="*/ 28 w 1317"/>
                <a:gd name="T103" fmla="*/ 630 h 1041"/>
                <a:gd name="T104" fmla="*/ 51 w 1317"/>
                <a:gd name="T105" fmla="*/ 575 h 1041"/>
                <a:gd name="T106" fmla="*/ 81 w 1317"/>
                <a:gd name="T107" fmla="*/ 522 h 1041"/>
                <a:gd name="T108" fmla="*/ 117 w 1317"/>
                <a:gd name="T109" fmla="*/ 467 h 1041"/>
                <a:gd name="T110" fmla="*/ 160 w 1317"/>
                <a:gd name="T111" fmla="*/ 414 h 1041"/>
                <a:gd name="T112" fmla="*/ 207 w 1317"/>
                <a:gd name="T113" fmla="*/ 361 h 1041"/>
                <a:gd name="T114" fmla="*/ 260 w 1317"/>
                <a:gd name="T115" fmla="*/ 310 h 1041"/>
                <a:gd name="T116" fmla="*/ 315 w 1317"/>
                <a:gd name="T117" fmla="*/ 261 h 1041"/>
                <a:gd name="T118" fmla="*/ 377 w 1317"/>
                <a:gd name="T119" fmla="*/ 216 h 1041"/>
                <a:gd name="T120" fmla="*/ 441 w 1317"/>
                <a:gd name="T121" fmla="*/ 174 h 10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17" h="1041">
                  <a:moveTo>
                    <a:pt x="441" y="174"/>
                  </a:moveTo>
                  <a:lnTo>
                    <a:pt x="506" y="134"/>
                  </a:lnTo>
                  <a:lnTo>
                    <a:pt x="574" y="100"/>
                  </a:lnTo>
                  <a:lnTo>
                    <a:pt x="643" y="70"/>
                  </a:lnTo>
                  <a:lnTo>
                    <a:pt x="711" y="47"/>
                  </a:lnTo>
                  <a:lnTo>
                    <a:pt x="781" y="26"/>
                  </a:lnTo>
                  <a:lnTo>
                    <a:pt x="847" y="13"/>
                  </a:lnTo>
                  <a:lnTo>
                    <a:pt x="910" y="4"/>
                  </a:lnTo>
                  <a:lnTo>
                    <a:pt x="974" y="0"/>
                  </a:lnTo>
                  <a:lnTo>
                    <a:pt x="1032" y="4"/>
                  </a:lnTo>
                  <a:lnTo>
                    <a:pt x="1087" y="13"/>
                  </a:lnTo>
                  <a:lnTo>
                    <a:pt x="1136" y="26"/>
                  </a:lnTo>
                  <a:lnTo>
                    <a:pt x="1180" y="45"/>
                  </a:lnTo>
                  <a:lnTo>
                    <a:pt x="1219" y="70"/>
                  </a:lnTo>
                  <a:lnTo>
                    <a:pt x="1253" y="100"/>
                  </a:lnTo>
                  <a:lnTo>
                    <a:pt x="1278" y="134"/>
                  </a:lnTo>
                  <a:lnTo>
                    <a:pt x="1297" y="172"/>
                  </a:lnTo>
                  <a:lnTo>
                    <a:pt x="1310" y="214"/>
                  </a:lnTo>
                  <a:lnTo>
                    <a:pt x="1317" y="261"/>
                  </a:lnTo>
                  <a:lnTo>
                    <a:pt x="1314" y="310"/>
                  </a:lnTo>
                  <a:lnTo>
                    <a:pt x="1304" y="359"/>
                  </a:lnTo>
                  <a:lnTo>
                    <a:pt x="1289" y="412"/>
                  </a:lnTo>
                  <a:lnTo>
                    <a:pt x="1265" y="467"/>
                  </a:lnTo>
                  <a:lnTo>
                    <a:pt x="1236" y="520"/>
                  </a:lnTo>
                  <a:lnTo>
                    <a:pt x="1200" y="575"/>
                  </a:lnTo>
                  <a:lnTo>
                    <a:pt x="1157" y="628"/>
                  </a:lnTo>
                  <a:lnTo>
                    <a:pt x="1110" y="681"/>
                  </a:lnTo>
                  <a:lnTo>
                    <a:pt x="1057" y="732"/>
                  </a:lnTo>
                  <a:lnTo>
                    <a:pt x="1000" y="781"/>
                  </a:lnTo>
                  <a:lnTo>
                    <a:pt x="940" y="825"/>
                  </a:lnTo>
                  <a:lnTo>
                    <a:pt x="876" y="868"/>
                  </a:lnTo>
                  <a:lnTo>
                    <a:pt x="810" y="908"/>
                  </a:lnTo>
                  <a:lnTo>
                    <a:pt x="742" y="942"/>
                  </a:lnTo>
                  <a:lnTo>
                    <a:pt x="674" y="971"/>
                  </a:lnTo>
                  <a:lnTo>
                    <a:pt x="604" y="995"/>
                  </a:lnTo>
                  <a:lnTo>
                    <a:pt x="536" y="1016"/>
                  </a:lnTo>
                  <a:lnTo>
                    <a:pt x="470" y="1029"/>
                  </a:lnTo>
                  <a:lnTo>
                    <a:pt x="404" y="1037"/>
                  </a:lnTo>
                  <a:lnTo>
                    <a:pt x="343" y="1041"/>
                  </a:lnTo>
                  <a:lnTo>
                    <a:pt x="283" y="1037"/>
                  </a:lnTo>
                  <a:lnTo>
                    <a:pt x="230" y="1029"/>
                  </a:lnTo>
                  <a:lnTo>
                    <a:pt x="179" y="1016"/>
                  </a:lnTo>
                  <a:lnTo>
                    <a:pt x="134" y="997"/>
                  </a:lnTo>
                  <a:lnTo>
                    <a:pt x="96" y="971"/>
                  </a:lnTo>
                  <a:lnTo>
                    <a:pt x="64" y="942"/>
                  </a:lnTo>
                  <a:lnTo>
                    <a:pt x="37" y="908"/>
                  </a:lnTo>
                  <a:lnTo>
                    <a:pt x="17" y="870"/>
                  </a:lnTo>
                  <a:lnTo>
                    <a:pt x="7" y="827"/>
                  </a:lnTo>
                  <a:lnTo>
                    <a:pt x="0" y="781"/>
                  </a:lnTo>
                  <a:lnTo>
                    <a:pt x="3" y="732"/>
                  </a:lnTo>
                  <a:lnTo>
                    <a:pt x="11" y="681"/>
                  </a:lnTo>
                  <a:lnTo>
                    <a:pt x="28" y="630"/>
                  </a:lnTo>
                  <a:lnTo>
                    <a:pt x="51" y="575"/>
                  </a:lnTo>
                  <a:lnTo>
                    <a:pt x="81" y="522"/>
                  </a:lnTo>
                  <a:lnTo>
                    <a:pt x="117" y="467"/>
                  </a:lnTo>
                  <a:lnTo>
                    <a:pt x="160" y="414"/>
                  </a:lnTo>
                  <a:lnTo>
                    <a:pt x="207" y="361"/>
                  </a:lnTo>
                  <a:lnTo>
                    <a:pt x="260" y="310"/>
                  </a:lnTo>
                  <a:lnTo>
                    <a:pt x="315" y="261"/>
                  </a:lnTo>
                  <a:lnTo>
                    <a:pt x="377" y="216"/>
                  </a:lnTo>
                  <a:lnTo>
                    <a:pt x="441" y="174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</p:grpSp>
      <p:grpSp>
        <p:nvGrpSpPr>
          <p:cNvPr id="1644632" name="Group 88"/>
          <p:cNvGrpSpPr>
            <a:grpSpLocks noChangeAspect="1"/>
          </p:cNvGrpSpPr>
          <p:nvPr/>
        </p:nvGrpSpPr>
        <p:grpSpPr bwMode="auto">
          <a:xfrm>
            <a:off x="6043613" y="1384300"/>
            <a:ext cx="1905000" cy="996950"/>
            <a:chOff x="272" y="1372"/>
            <a:chExt cx="1831" cy="958"/>
          </a:xfrm>
        </p:grpSpPr>
        <p:sp>
          <p:nvSpPr>
            <p:cNvPr id="1644633" name="Rectangle 89"/>
            <p:cNvSpPr>
              <a:spLocks noChangeAspect="1" noChangeArrowheads="1"/>
            </p:cNvSpPr>
            <p:nvPr/>
          </p:nvSpPr>
          <p:spPr bwMode="auto">
            <a:xfrm>
              <a:off x="1165" y="1380"/>
              <a:ext cx="10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id-ID" sz="1600">
                  <a:solidFill>
                    <a:srgbClr val="FF0000"/>
                  </a:solidFill>
                </a:rPr>
                <a:t>4</a:t>
              </a:r>
              <a:endParaRPr lang="en-US" altLang="id-ID" sz="1600"/>
            </a:p>
          </p:txBody>
        </p:sp>
        <p:sp>
          <p:nvSpPr>
            <p:cNvPr id="1644634" name="Freeform 90"/>
            <p:cNvSpPr>
              <a:spLocks noChangeAspect="1"/>
            </p:cNvSpPr>
            <p:nvPr/>
          </p:nvSpPr>
          <p:spPr bwMode="auto">
            <a:xfrm>
              <a:off x="272" y="1372"/>
              <a:ext cx="1831" cy="958"/>
            </a:xfrm>
            <a:custGeom>
              <a:avLst/>
              <a:gdLst>
                <a:gd name="T0" fmla="*/ 906 w 1831"/>
                <a:gd name="T1" fmla="*/ 25 h 958"/>
                <a:gd name="T2" fmla="*/ 1081 w 1831"/>
                <a:gd name="T3" fmla="*/ 4 h 958"/>
                <a:gd name="T4" fmla="*/ 1246 w 1831"/>
                <a:gd name="T5" fmla="*/ 0 h 958"/>
                <a:gd name="T6" fmla="*/ 1404 w 1831"/>
                <a:gd name="T7" fmla="*/ 13 h 958"/>
                <a:gd name="T8" fmla="*/ 1542 w 1831"/>
                <a:gd name="T9" fmla="*/ 42 h 958"/>
                <a:gd name="T10" fmla="*/ 1657 w 1831"/>
                <a:gd name="T11" fmla="*/ 87 h 958"/>
                <a:gd name="T12" fmla="*/ 1744 w 1831"/>
                <a:gd name="T13" fmla="*/ 146 h 958"/>
                <a:gd name="T14" fmla="*/ 1803 w 1831"/>
                <a:gd name="T15" fmla="*/ 218 h 958"/>
                <a:gd name="T16" fmla="*/ 1829 w 1831"/>
                <a:gd name="T17" fmla="*/ 299 h 958"/>
                <a:gd name="T18" fmla="*/ 1823 w 1831"/>
                <a:gd name="T19" fmla="*/ 388 h 958"/>
                <a:gd name="T20" fmla="*/ 1784 w 1831"/>
                <a:gd name="T21" fmla="*/ 477 h 958"/>
                <a:gd name="T22" fmla="*/ 1714 w 1831"/>
                <a:gd name="T23" fmla="*/ 568 h 958"/>
                <a:gd name="T24" fmla="*/ 1614 w 1831"/>
                <a:gd name="T25" fmla="*/ 657 h 958"/>
                <a:gd name="T26" fmla="*/ 1489 w 1831"/>
                <a:gd name="T27" fmla="*/ 738 h 958"/>
                <a:gd name="T28" fmla="*/ 1344 w 1831"/>
                <a:gd name="T29" fmla="*/ 810 h 958"/>
                <a:gd name="T30" fmla="*/ 1183 w 1831"/>
                <a:gd name="T31" fmla="*/ 869 h 958"/>
                <a:gd name="T32" fmla="*/ 1010 w 1831"/>
                <a:gd name="T33" fmla="*/ 914 h 958"/>
                <a:gd name="T34" fmla="*/ 838 w 1831"/>
                <a:gd name="T35" fmla="*/ 946 h 958"/>
                <a:gd name="T36" fmla="*/ 666 w 1831"/>
                <a:gd name="T37" fmla="*/ 958 h 958"/>
                <a:gd name="T38" fmla="*/ 504 w 1831"/>
                <a:gd name="T39" fmla="*/ 954 h 958"/>
                <a:gd name="T40" fmla="*/ 356 w 1831"/>
                <a:gd name="T41" fmla="*/ 933 h 958"/>
                <a:gd name="T42" fmla="*/ 228 w 1831"/>
                <a:gd name="T43" fmla="*/ 895 h 958"/>
                <a:gd name="T44" fmla="*/ 126 w 1831"/>
                <a:gd name="T45" fmla="*/ 842 h 958"/>
                <a:gd name="T46" fmla="*/ 51 w 1831"/>
                <a:gd name="T47" fmla="*/ 776 h 958"/>
                <a:gd name="T48" fmla="*/ 9 w 1831"/>
                <a:gd name="T49" fmla="*/ 700 h 958"/>
                <a:gd name="T50" fmla="*/ 0 w 1831"/>
                <a:gd name="T51" fmla="*/ 615 h 958"/>
                <a:gd name="T52" fmla="*/ 22 w 1831"/>
                <a:gd name="T53" fmla="*/ 524 h 958"/>
                <a:gd name="T54" fmla="*/ 77 w 1831"/>
                <a:gd name="T55" fmla="*/ 432 h 958"/>
                <a:gd name="T56" fmla="*/ 164 w 1831"/>
                <a:gd name="T57" fmla="*/ 343 h 958"/>
                <a:gd name="T58" fmla="*/ 277 w 1831"/>
                <a:gd name="T59" fmla="*/ 259 h 958"/>
                <a:gd name="T60" fmla="*/ 413 w 1831"/>
                <a:gd name="T61" fmla="*/ 182 h 958"/>
                <a:gd name="T62" fmla="*/ 566 w 1831"/>
                <a:gd name="T63" fmla="*/ 116 h 958"/>
                <a:gd name="T64" fmla="*/ 732 w 1831"/>
                <a:gd name="T65" fmla="*/ 63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831" h="958">
                  <a:moveTo>
                    <a:pt x="819" y="42"/>
                  </a:moveTo>
                  <a:lnTo>
                    <a:pt x="906" y="25"/>
                  </a:lnTo>
                  <a:lnTo>
                    <a:pt x="993" y="13"/>
                  </a:lnTo>
                  <a:lnTo>
                    <a:pt x="1081" y="4"/>
                  </a:lnTo>
                  <a:lnTo>
                    <a:pt x="1166" y="0"/>
                  </a:lnTo>
                  <a:lnTo>
                    <a:pt x="1246" y="0"/>
                  </a:lnTo>
                  <a:lnTo>
                    <a:pt x="1327" y="4"/>
                  </a:lnTo>
                  <a:lnTo>
                    <a:pt x="1404" y="13"/>
                  </a:lnTo>
                  <a:lnTo>
                    <a:pt x="1474" y="25"/>
                  </a:lnTo>
                  <a:lnTo>
                    <a:pt x="1542" y="42"/>
                  </a:lnTo>
                  <a:lnTo>
                    <a:pt x="1601" y="63"/>
                  </a:lnTo>
                  <a:lnTo>
                    <a:pt x="1657" y="87"/>
                  </a:lnTo>
                  <a:lnTo>
                    <a:pt x="1704" y="116"/>
                  </a:lnTo>
                  <a:lnTo>
                    <a:pt x="1744" y="146"/>
                  </a:lnTo>
                  <a:lnTo>
                    <a:pt x="1778" y="182"/>
                  </a:lnTo>
                  <a:lnTo>
                    <a:pt x="1803" y="218"/>
                  </a:lnTo>
                  <a:lnTo>
                    <a:pt x="1820" y="259"/>
                  </a:lnTo>
                  <a:lnTo>
                    <a:pt x="1829" y="299"/>
                  </a:lnTo>
                  <a:lnTo>
                    <a:pt x="1831" y="343"/>
                  </a:lnTo>
                  <a:lnTo>
                    <a:pt x="1823" y="388"/>
                  </a:lnTo>
                  <a:lnTo>
                    <a:pt x="1808" y="432"/>
                  </a:lnTo>
                  <a:lnTo>
                    <a:pt x="1784" y="477"/>
                  </a:lnTo>
                  <a:lnTo>
                    <a:pt x="1752" y="524"/>
                  </a:lnTo>
                  <a:lnTo>
                    <a:pt x="1714" y="568"/>
                  </a:lnTo>
                  <a:lnTo>
                    <a:pt x="1667" y="613"/>
                  </a:lnTo>
                  <a:lnTo>
                    <a:pt x="1614" y="657"/>
                  </a:lnTo>
                  <a:lnTo>
                    <a:pt x="1555" y="698"/>
                  </a:lnTo>
                  <a:lnTo>
                    <a:pt x="1489" y="738"/>
                  </a:lnTo>
                  <a:lnTo>
                    <a:pt x="1419" y="774"/>
                  </a:lnTo>
                  <a:lnTo>
                    <a:pt x="1344" y="810"/>
                  </a:lnTo>
                  <a:lnTo>
                    <a:pt x="1263" y="842"/>
                  </a:lnTo>
                  <a:lnTo>
                    <a:pt x="1183" y="869"/>
                  </a:lnTo>
                  <a:lnTo>
                    <a:pt x="1098" y="895"/>
                  </a:lnTo>
                  <a:lnTo>
                    <a:pt x="1010" y="914"/>
                  </a:lnTo>
                  <a:lnTo>
                    <a:pt x="925" y="931"/>
                  </a:lnTo>
                  <a:lnTo>
                    <a:pt x="838" y="946"/>
                  </a:lnTo>
                  <a:lnTo>
                    <a:pt x="751" y="954"/>
                  </a:lnTo>
                  <a:lnTo>
                    <a:pt x="666" y="958"/>
                  </a:lnTo>
                  <a:lnTo>
                    <a:pt x="583" y="958"/>
                  </a:lnTo>
                  <a:lnTo>
                    <a:pt x="504" y="954"/>
                  </a:lnTo>
                  <a:lnTo>
                    <a:pt x="428" y="946"/>
                  </a:lnTo>
                  <a:lnTo>
                    <a:pt x="356" y="933"/>
                  </a:lnTo>
                  <a:lnTo>
                    <a:pt x="290" y="916"/>
                  </a:lnTo>
                  <a:lnTo>
                    <a:pt x="228" y="895"/>
                  </a:lnTo>
                  <a:lnTo>
                    <a:pt x="175" y="869"/>
                  </a:lnTo>
                  <a:lnTo>
                    <a:pt x="126" y="842"/>
                  </a:lnTo>
                  <a:lnTo>
                    <a:pt x="86" y="810"/>
                  </a:lnTo>
                  <a:lnTo>
                    <a:pt x="51" y="776"/>
                  </a:lnTo>
                  <a:lnTo>
                    <a:pt x="26" y="738"/>
                  </a:lnTo>
                  <a:lnTo>
                    <a:pt x="9" y="700"/>
                  </a:lnTo>
                  <a:lnTo>
                    <a:pt x="0" y="657"/>
                  </a:lnTo>
                  <a:lnTo>
                    <a:pt x="0" y="615"/>
                  </a:lnTo>
                  <a:lnTo>
                    <a:pt x="7" y="570"/>
                  </a:lnTo>
                  <a:lnTo>
                    <a:pt x="22" y="524"/>
                  </a:lnTo>
                  <a:lnTo>
                    <a:pt x="47" y="479"/>
                  </a:lnTo>
                  <a:lnTo>
                    <a:pt x="77" y="432"/>
                  </a:lnTo>
                  <a:lnTo>
                    <a:pt x="117" y="388"/>
                  </a:lnTo>
                  <a:lnTo>
                    <a:pt x="164" y="343"/>
                  </a:lnTo>
                  <a:lnTo>
                    <a:pt x="217" y="301"/>
                  </a:lnTo>
                  <a:lnTo>
                    <a:pt x="277" y="259"/>
                  </a:lnTo>
                  <a:lnTo>
                    <a:pt x="341" y="220"/>
                  </a:lnTo>
                  <a:lnTo>
                    <a:pt x="413" y="182"/>
                  </a:lnTo>
                  <a:lnTo>
                    <a:pt x="487" y="148"/>
                  </a:lnTo>
                  <a:lnTo>
                    <a:pt x="566" y="116"/>
                  </a:lnTo>
                  <a:lnTo>
                    <a:pt x="649" y="89"/>
                  </a:lnTo>
                  <a:lnTo>
                    <a:pt x="732" y="63"/>
                  </a:lnTo>
                  <a:lnTo>
                    <a:pt x="819" y="4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</p:grpSp>
      <p:grpSp>
        <p:nvGrpSpPr>
          <p:cNvPr id="1644635" name="Group 91"/>
          <p:cNvGrpSpPr>
            <a:grpSpLocks noChangeAspect="1"/>
          </p:cNvGrpSpPr>
          <p:nvPr/>
        </p:nvGrpSpPr>
        <p:grpSpPr bwMode="auto">
          <a:xfrm>
            <a:off x="1009650" y="1362075"/>
            <a:ext cx="1990725" cy="1806575"/>
            <a:chOff x="471" y="1117"/>
            <a:chExt cx="1935" cy="1755"/>
          </a:xfrm>
        </p:grpSpPr>
        <p:sp>
          <p:nvSpPr>
            <p:cNvPr id="1644636" name="Freeform 92"/>
            <p:cNvSpPr>
              <a:spLocks noChangeAspect="1"/>
            </p:cNvSpPr>
            <p:nvPr/>
          </p:nvSpPr>
          <p:spPr bwMode="auto">
            <a:xfrm>
              <a:off x="1072" y="1810"/>
              <a:ext cx="89" cy="87"/>
            </a:xfrm>
            <a:custGeom>
              <a:avLst/>
              <a:gdLst>
                <a:gd name="T0" fmla="*/ 0 w 89"/>
                <a:gd name="T1" fmla="*/ 43 h 87"/>
                <a:gd name="T2" fmla="*/ 4 w 89"/>
                <a:gd name="T3" fmla="*/ 26 h 87"/>
                <a:gd name="T4" fmla="*/ 13 w 89"/>
                <a:gd name="T5" fmla="*/ 11 h 87"/>
                <a:gd name="T6" fmla="*/ 28 w 89"/>
                <a:gd name="T7" fmla="*/ 2 h 87"/>
                <a:gd name="T8" fmla="*/ 43 w 89"/>
                <a:gd name="T9" fmla="*/ 0 h 87"/>
                <a:gd name="T10" fmla="*/ 61 w 89"/>
                <a:gd name="T11" fmla="*/ 2 h 87"/>
                <a:gd name="T12" fmla="*/ 76 w 89"/>
                <a:gd name="T13" fmla="*/ 11 h 87"/>
                <a:gd name="T14" fmla="*/ 84 w 89"/>
                <a:gd name="T15" fmla="*/ 26 h 87"/>
                <a:gd name="T16" fmla="*/ 89 w 89"/>
                <a:gd name="T17" fmla="*/ 43 h 87"/>
                <a:gd name="T18" fmla="*/ 84 w 89"/>
                <a:gd name="T19" fmla="*/ 61 h 87"/>
                <a:gd name="T20" fmla="*/ 76 w 89"/>
                <a:gd name="T21" fmla="*/ 74 h 87"/>
                <a:gd name="T22" fmla="*/ 61 w 89"/>
                <a:gd name="T23" fmla="*/ 84 h 87"/>
                <a:gd name="T24" fmla="*/ 43 w 89"/>
                <a:gd name="T25" fmla="*/ 87 h 87"/>
                <a:gd name="T26" fmla="*/ 28 w 89"/>
                <a:gd name="T27" fmla="*/ 84 h 87"/>
                <a:gd name="T28" fmla="*/ 13 w 89"/>
                <a:gd name="T29" fmla="*/ 74 h 87"/>
                <a:gd name="T30" fmla="*/ 4 w 89"/>
                <a:gd name="T31" fmla="*/ 61 h 87"/>
                <a:gd name="T32" fmla="*/ 0 w 89"/>
                <a:gd name="T33" fmla="*/ 4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9" h="87">
                  <a:moveTo>
                    <a:pt x="0" y="43"/>
                  </a:moveTo>
                  <a:lnTo>
                    <a:pt x="4" y="26"/>
                  </a:lnTo>
                  <a:lnTo>
                    <a:pt x="13" y="11"/>
                  </a:lnTo>
                  <a:lnTo>
                    <a:pt x="28" y="2"/>
                  </a:lnTo>
                  <a:lnTo>
                    <a:pt x="43" y="0"/>
                  </a:lnTo>
                  <a:lnTo>
                    <a:pt x="61" y="2"/>
                  </a:lnTo>
                  <a:lnTo>
                    <a:pt x="76" y="11"/>
                  </a:lnTo>
                  <a:lnTo>
                    <a:pt x="84" y="26"/>
                  </a:lnTo>
                  <a:lnTo>
                    <a:pt x="89" y="43"/>
                  </a:lnTo>
                  <a:lnTo>
                    <a:pt x="84" y="61"/>
                  </a:lnTo>
                  <a:lnTo>
                    <a:pt x="76" y="74"/>
                  </a:lnTo>
                  <a:lnTo>
                    <a:pt x="61" y="84"/>
                  </a:lnTo>
                  <a:lnTo>
                    <a:pt x="43" y="87"/>
                  </a:lnTo>
                  <a:lnTo>
                    <a:pt x="28" y="84"/>
                  </a:lnTo>
                  <a:lnTo>
                    <a:pt x="13" y="74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644637" name="Freeform 93"/>
            <p:cNvSpPr>
              <a:spLocks noChangeAspect="1"/>
            </p:cNvSpPr>
            <p:nvPr/>
          </p:nvSpPr>
          <p:spPr bwMode="auto">
            <a:xfrm>
              <a:off x="1894" y="1169"/>
              <a:ext cx="89" cy="86"/>
            </a:xfrm>
            <a:custGeom>
              <a:avLst/>
              <a:gdLst>
                <a:gd name="T0" fmla="*/ 0 w 89"/>
                <a:gd name="T1" fmla="*/ 43 h 86"/>
                <a:gd name="T2" fmla="*/ 4 w 89"/>
                <a:gd name="T3" fmla="*/ 26 h 86"/>
                <a:gd name="T4" fmla="*/ 13 w 89"/>
                <a:gd name="T5" fmla="*/ 13 h 86"/>
                <a:gd name="T6" fmla="*/ 28 w 89"/>
                <a:gd name="T7" fmla="*/ 2 h 86"/>
                <a:gd name="T8" fmla="*/ 45 w 89"/>
                <a:gd name="T9" fmla="*/ 0 h 86"/>
                <a:gd name="T10" fmla="*/ 61 w 89"/>
                <a:gd name="T11" fmla="*/ 2 h 86"/>
                <a:gd name="T12" fmla="*/ 76 w 89"/>
                <a:gd name="T13" fmla="*/ 13 h 86"/>
                <a:gd name="T14" fmla="*/ 84 w 89"/>
                <a:gd name="T15" fmla="*/ 26 h 86"/>
                <a:gd name="T16" fmla="*/ 89 w 89"/>
                <a:gd name="T17" fmla="*/ 43 h 86"/>
                <a:gd name="T18" fmla="*/ 84 w 89"/>
                <a:gd name="T19" fmla="*/ 60 h 86"/>
                <a:gd name="T20" fmla="*/ 76 w 89"/>
                <a:gd name="T21" fmla="*/ 73 h 86"/>
                <a:gd name="T22" fmla="*/ 61 w 89"/>
                <a:gd name="T23" fmla="*/ 84 h 86"/>
                <a:gd name="T24" fmla="*/ 45 w 89"/>
                <a:gd name="T25" fmla="*/ 86 h 86"/>
                <a:gd name="T26" fmla="*/ 28 w 89"/>
                <a:gd name="T27" fmla="*/ 84 h 86"/>
                <a:gd name="T28" fmla="*/ 13 w 89"/>
                <a:gd name="T29" fmla="*/ 73 h 86"/>
                <a:gd name="T30" fmla="*/ 4 w 89"/>
                <a:gd name="T31" fmla="*/ 60 h 86"/>
                <a:gd name="T32" fmla="*/ 0 w 89"/>
                <a:gd name="T33" fmla="*/ 4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9" h="86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1" y="2"/>
                  </a:lnTo>
                  <a:lnTo>
                    <a:pt x="76" y="13"/>
                  </a:lnTo>
                  <a:lnTo>
                    <a:pt x="84" y="26"/>
                  </a:lnTo>
                  <a:lnTo>
                    <a:pt x="89" y="43"/>
                  </a:lnTo>
                  <a:lnTo>
                    <a:pt x="84" y="60"/>
                  </a:lnTo>
                  <a:lnTo>
                    <a:pt x="76" y="73"/>
                  </a:lnTo>
                  <a:lnTo>
                    <a:pt x="61" y="84"/>
                  </a:lnTo>
                  <a:lnTo>
                    <a:pt x="45" y="86"/>
                  </a:lnTo>
                  <a:lnTo>
                    <a:pt x="28" y="84"/>
                  </a:lnTo>
                  <a:lnTo>
                    <a:pt x="13" y="73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644638" name="Freeform 94"/>
            <p:cNvSpPr>
              <a:spLocks noChangeAspect="1"/>
            </p:cNvSpPr>
            <p:nvPr/>
          </p:nvSpPr>
          <p:spPr bwMode="auto">
            <a:xfrm>
              <a:off x="1295" y="2683"/>
              <a:ext cx="89" cy="88"/>
            </a:xfrm>
            <a:custGeom>
              <a:avLst/>
              <a:gdLst>
                <a:gd name="T0" fmla="*/ 0 w 89"/>
                <a:gd name="T1" fmla="*/ 45 h 88"/>
                <a:gd name="T2" fmla="*/ 4 w 89"/>
                <a:gd name="T3" fmla="*/ 28 h 88"/>
                <a:gd name="T4" fmla="*/ 13 w 89"/>
                <a:gd name="T5" fmla="*/ 12 h 88"/>
                <a:gd name="T6" fmla="*/ 28 w 89"/>
                <a:gd name="T7" fmla="*/ 4 h 88"/>
                <a:gd name="T8" fmla="*/ 45 w 89"/>
                <a:gd name="T9" fmla="*/ 0 h 88"/>
                <a:gd name="T10" fmla="*/ 60 w 89"/>
                <a:gd name="T11" fmla="*/ 4 h 88"/>
                <a:gd name="T12" fmla="*/ 76 w 89"/>
                <a:gd name="T13" fmla="*/ 12 h 88"/>
                <a:gd name="T14" fmla="*/ 86 w 89"/>
                <a:gd name="T15" fmla="*/ 28 h 88"/>
                <a:gd name="T16" fmla="*/ 89 w 89"/>
                <a:gd name="T17" fmla="*/ 45 h 88"/>
                <a:gd name="T18" fmla="*/ 86 w 89"/>
                <a:gd name="T19" fmla="*/ 62 h 88"/>
                <a:gd name="T20" fmla="*/ 76 w 89"/>
                <a:gd name="T21" fmla="*/ 75 h 88"/>
                <a:gd name="T22" fmla="*/ 60 w 89"/>
                <a:gd name="T23" fmla="*/ 86 h 88"/>
                <a:gd name="T24" fmla="*/ 45 w 89"/>
                <a:gd name="T25" fmla="*/ 88 h 88"/>
                <a:gd name="T26" fmla="*/ 28 w 89"/>
                <a:gd name="T27" fmla="*/ 86 h 88"/>
                <a:gd name="T28" fmla="*/ 13 w 89"/>
                <a:gd name="T29" fmla="*/ 75 h 88"/>
                <a:gd name="T30" fmla="*/ 4 w 89"/>
                <a:gd name="T31" fmla="*/ 62 h 88"/>
                <a:gd name="T32" fmla="*/ 0 w 89"/>
                <a:gd name="T33" fmla="*/ 45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9" h="88">
                  <a:moveTo>
                    <a:pt x="0" y="45"/>
                  </a:moveTo>
                  <a:lnTo>
                    <a:pt x="4" y="28"/>
                  </a:lnTo>
                  <a:lnTo>
                    <a:pt x="13" y="12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0" y="4"/>
                  </a:lnTo>
                  <a:lnTo>
                    <a:pt x="76" y="12"/>
                  </a:lnTo>
                  <a:lnTo>
                    <a:pt x="86" y="28"/>
                  </a:lnTo>
                  <a:lnTo>
                    <a:pt x="89" y="45"/>
                  </a:lnTo>
                  <a:lnTo>
                    <a:pt x="86" y="62"/>
                  </a:lnTo>
                  <a:lnTo>
                    <a:pt x="76" y="75"/>
                  </a:lnTo>
                  <a:lnTo>
                    <a:pt x="60" y="86"/>
                  </a:lnTo>
                  <a:lnTo>
                    <a:pt x="45" y="88"/>
                  </a:lnTo>
                  <a:lnTo>
                    <a:pt x="28" y="86"/>
                  </a:lnTo>
                  <a:lnTo>
                    <a:pt x="13" y="75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644639" name="Freeform 95"/>
            <p:cNvSpPr>
              <a:spLocks noChangeAspect="1"/>
            </p:cNvSpPr>
            <p:nvPr/>
          </p:nvSpPr>
          <p:spPr bwMode="auto">
            <a:xfrm>
              <a:off x="471" y="1683"/>
              <a:ext cx="88" cy="88"/>
            </a:xfrm>
            <a:custGeom>
              <a:avLst/>
              <a:gdLst>
                <a:gd name="T0" fmla="*/ 0 w 88"/>
                <a:gd name="T1" fmla="*/ 45 h 88"/>
                <a:gd name="T2" fmla="*/ 4 w 88"/>
                <a:gd name="T3" fmla="*/ 28 h 88"/>
                <a:gd name="T4" fmla="*/ 13 w 88"/>
                <a:gd name="T5" fmla="*/ 13 h 88"/>
                <a:gd name="T6" fmla="*/ 28 w 88"/>
                <a:gd name="T7" fmla="*/ 4 h 88"/>
                <a:gd name="T8" fmla="*/ 45 w 88"/>
                <a:gd name="T9" fmla="*/ 0 h 88"/>
                <a:gd name="T10" fmla="*/ 60 w 88"/>
                <a:gd name="T11" fmla="*/ 4 h 88"/>
                <a:gd name="T12" fmla="*/ 75 w 88"/>
                <a:gd name="T13" fmla="*/ 13 h 88"/>
                <a:gd name="T14" fmla="*/ 84 w 88"/>
                <a:gd name="T15" fmla="*/ 28 h 88"/>
                <a:gd name="T16" fmla="*/ 88 w 88"/>
                <a:gd name="T17" fmla="*/ 45 h 88"/>
                <a:gd name="T18" fmla="*/ 84 w 88"/>
                <a:gd name="T19" fmla="*/ 60 h 88"/>
                <a:gd name="T20" fmla="*/ 75 w 88"/>
                <a:gd name="T21" fmla="*/ 75 h 88"/>
                <a:gd name="T22" fmla="*/ 60 w 88"/>
                <a:gd name="T23" fmla="*/ 86 h 88"/>
                <a:gd name="T24" fmla="*/ 45 w 88"/>
                <a:gd name="T25" fmla="*/ 88 h 88"/>
                <a:gd name="T26" fmla="*/ 28 w 88"/>
                <a:gd name="T27" fmla="*/ 86 h 88"/>
                <a:gd name="T28" fmla="*/ 13 w 88"/>
                <a:gd name="T29" fmla="*/ 75 h 88"/>
                <a:gd name="T30" fmla="*/ 4 w 88"/>
                <a:gd name="T31" fmla="*/ 60 h 88"/>
                <a:gd name="T32" fmla="*/ 0 w 88"/>
                <a:gd name="T33" fmla="*/ 45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8" h="88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0" y="4"/>
                  </a:lnTo>
                  <a:lnTo>
                    <a:pt x="75" y="13"/>
                  </a:lnTo>
                  <a:lnTo>
                    <a:pt x="84" y="28"/>
                  </a:lnTo>
                  <a:lnTo>
                    <a:pt x="88" y="45"/>
                  </a:lnTo>
                  <a:lnTo>
                    <a:pt x="84" y="60"/>
                  </a:lnTo>
                  <a:lnTo>
                    <a:pt x="75" y="75"/>
                  </a:lnTo>
                  <a:lnTo>
                    <a:pt x="60" y="86"/>
                  </a:lnTo>
                  <a:lnTo>
                    <a:pt x="45" y="88"/>
                  </a:lnTo>
                  <a:lnTo>
                    <a:pt x="28" y="86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644640" name="Freeform 96"/>
            <p:cNvSpPr>
              <a:spLocks noChangeAspect="1"/>
            </p:cNvSpPr>
            <p:nvPr/>
          </p:nvSpPr>
          <p:spPr bwMode="auto">
            <a:xfrm>
              <a:off x="1652" y="2117"/>
              <a:ext cx="88" cy="88"/>
            </a:xfrm>
            <a:custGeom>
              <a:avLst/>
              <a:gdLst>
                <a:gd name="T0" fmla="*/ 0 w 88"/>
                <a:gd name="T1" fmla="*/ 45 h 88"/>
                <a:gd name="T2" fmla="*/ 2 w 88"/>
                <a:gd name="T3" fmla="*/ 28 h 88"/>
                <a:gd name="T4" fmla="*/ 13 w 88"/>
                <a:gd name="T5" fmla="*/ 13 h 88"/>
                <a:gd name="T6" fmla="*/ 26 w 88"/>
                <a:gd name="T7" fmla="*/ 4 h 88"/>
                <a:gd name="T8" fmla="*/ 43 w 88"/>
                <a:gd name="T9" fmla="*/ 0 h 88"/>
                <a:gd name="T10" fmla="*/ 60 w 88"/>
                <a:gd name="T11" fmla="*/ 4 h 88"/>
                <a:gd name="T12" fmla="*/ 75 w 88"/>
                <a:gd name="T13" fmla="*/ 13 h 88"/>
                <a:gd name="T14" fmla="*/ 84 w 88"/>
                <a:gd name="T15" fmla="*/ 28 h 88"/>
                <a:gd name="T16" fmla="*/ 88 w 88"/>
                <a:gd name="T17" fmla="*/ 45 h 88"/>
                <a:gd name="T18" fmla="*/ 84 w 88"/>
                <a:gd name="T19" fmla="*/ 62 h 88"/>
                <a:gd name="T20" fmla="*/ 75 w 88"/>
                <a:gd name="T21" fmla="*/ 75 h 88"/>
                <a:gd name="T22" fmla="*/ 60 w 88"/>
                <a:gd name="T23" fmla="*/ 86 h 88"/>
                <a:gd name="T24" fmla="*/ 43 w 88"/>
                <a:gd name="T25" fmla="*/ 88 h 88"/>
                <a:gd name="T26" fmla="*/ 26 w 88"/>
                <a:gd name="T27" fmla="*/ 86 h 88"/>
                <a:gd name="T28" fmla="*/ 13 w 88"/>
                <a:gd name="T29" fmla="*/ 75 h 88"/>
                <a:gd name="T30" fmla="*/ 2 w 88"/>
                <a:gd name="T31" fmla="*/ 62 h 88"/>
                <a:gd name="T32" fmla="*/ 0 w 88"/>
                <a:gd name="T33" fmla="*/ 45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8" h="88">
                  <a:moveTo>
                    <a:pt x="0" y="45"/>
                  </a:moveTo>
                  <a:lnTo>
                    <a:pt x="2" y="28"/>
                  </a:lnTo>
                  <a:lnTo>
                    <a:pt x="13" y="13"/>
                  </a:lnTo>
                  <a:lnTo>
                    <a:pt x="26" y="4"/>
                  </a:lnTo>
                  <a:lnTo>
                    <a:pt x="43" y="0"/>
                  </a:lnTo>
                  <a:lnTo>
                    <a:pt x="60" y="4"/>
                  </a:lnTo>
                  <a:lnTo>
                    <a:pt x="75" y="13"/>
                  </a:lnTo>
                  <a:lnTo>
                    <a:pt x="84" y="28"/>
                  </a:lnTo>
                  <a:lnTo>
                    <a:pt x="88" y="45"/>
                  </a:lnTo>
                  <a:lnTo>
                    <a:pt x="84" y="62"/>
                  </a:lnTo>
                  <a:lnTo>
                    <a:pt x="75" y="75"/>
                  </a:lnTo>
                  <a:lnTo>
                    <a:pt x="60" y="86"/>
                  </a:lnTo>
                  <a:lnTo>
                    <a:pt x="43" y="88"/>
                  </a:lnTo>
                  <a:lnTo>
                    <a:pt x="26" y="86"/>
                  </a:lnTo>
                  <a:lnTo>
                    <a:pt x="13" y="75"/>
                  </a:lnTo>
                  <a:lnTo>
                    <a:pt x="2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644641" name="Freeform 97"/>
            <p:cNvSpPr>
              <a:spLocks noChangeAspect="1"/>
            </p:cNvSpPr>
            <p:nvPr/>
          </p:nvSpPr>
          <p:spPr bwMode="auto">
            <a:xfrm>
              <a:off x="2134" y="2177"/>
              <a:ext cx="89" cy="89"/>
            </a:xfrm>
            <a:custGeom>
              <a:avLst/>
              <a:gdLst>
                <a:gd name="T0" fmla="*/ 0 w 89"/>
                <a:gd name="T1" fmla="*/ 43 h 89"/>
                <a:gd name="T2" fmla="*/ 4 w 89"/>
                <a:gd name="T3" fmla="*/ 26 h 89"/>
                <a:gd name="T4" fmla="*/ 13 w 89"/>
                <a:gd name="T5" fmla="*/ 13 h 89"/>
                <a:gd name="T6" fmla="*/ 28 w 89"/>
                <a:gd name="T7" fmla="*/ 2 h 89"/>
                <a:gd name="T8" fmla="*/ 46 w 89"/>
                <a:gd name="T9" fmla="*/ 0 h 89"/>
                <a:gd name="T10" fmla="*/ 63 w 89"/>
                <a:gd name="T11" fmla="*/ 2 h 89"/>
                <a:gd name="T12" fmla="*/ 76 w 89"/>
                <a:gd name="T13" fmla="*/ 13 h 89"/>
                <a:gd name="T14" fmla="*/ 87 w 89"/>
                <a:gd name="T15" fmla="*/ 26 h 89"/>
                <a:gd name="T16" fmla="*/ 89 w 89"/>
                <a:gd name="T17" fmla="*/ 43 h 89"/>
                <a:gd name="T18" fmla="*/ 87 w 89"/>
                <a:gd name="T19" fmla="*/ 61 h 89"/>
                <a:gd name="T20" fmla="*/ 76 w 89"/>
                <a:gd name="T21" fmla="*/ 76 h 89"/>
                <a:gd name="T22" fmla="*/ 63 w 89"/>
                <a:gd name="T23" fmla="*/ 84 h 89"/>
                <a:gd name="T24" fmla="*/ 46 w 89"/>
                <a:gd name="T25" fmla="*/ 89 h 89"/>
                <a:gd name="T26" fmla="*/ 28 w 89"/>
                <a:gd name="T27" fmla="*/ 84 h 89"/>
                <a:gd name="T28" fmla="*/ 13 w 89"/>
                <a:gd name="T29" fmla="*/ 76 h 89"/>
                <a:gd name="T30" fmla="*/ 4 w 89"/>
                <a:gd name="T31" fmla="*/ 61 h 89"/>
                <a:gd name="T32" fmla="*/ 0 w 89"/>
                <a:gd name="T33" fmla="*/ 43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9" h="89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6" y="0"/>
                  </a:lnTo>
                  <a:lnTo>
                    <a:pt x="63" y="2"/>
                  </a:lnTo>
                  <a:lnTo>
                    <a:pt x="76" y="13"/>
                  </a:lnTo>
                  <a:lnTo>
                    <a:pt x="87" y="26"/>
                  </a:lnTo>
                  <a:lnTo>
                    <a:pt x="89" y="43"/>
                  </a:lnTo>
                  <a:lnTo>
                    <a:pt x="87" y="61"/>
                  </a:lnTo>
                  <a:lnTo>
                    <a:pt x="76" y="76"/>
                  </a:lnTo>
                  <a:lnTo>
                    <a:pt x="63" y="84"/>
                  </a:lnTo>
                  <a:lnTo>
                    <a:pt x="46" y="89"/>
                  </a:lnTo>
                  <a:lnTo>
                    <a:pt x="28" y="84"/>
                  </a:lnTo>
                  <a:lnTo>
                    <a:pt x="13" y="76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644642" name="Rectangle 98"/>
            <p:cNvSpPr>
              <a:spLocks noChangeAspect="1" noChangeArrowheads="1"/>
            </p:cNvSpPr>
            <p:nvPr/>
          </p:nvSpPr>
          <p:spPr bwMode="auto">
            <a:xfrm>
              <a:off x="2033" y="1117"/>
              <a:ext cx="98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id-ID" sz="16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id-ID" sz="1600"/>
            </a:p>
          </p:txBody>
        </p:sp>
        <p:sp>
          <p:nvSpPr>
            <p:cNvPr id="1644643" name="Rectangle 99"/>
            <p:cNvSpPr>
              <a:spLocks noChangeAspect="1" noChangeArrowheads="1"/>
            </p:cNvSpPr>
            <p:nvPr/>
          </p:nvSpPr>
          <p:spPr bwMode="auto">
            <a:xfrm>
              <a:off x="1256" y="1765"/>
              <a:ext cx="99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id-ID" sz="16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id-ID" sz="1600"/>
            </a:p>
          </p:txBody>
        </p:sp>
        <p:sp>
          <p:nvSpPr>
            <p:cNvPr id="1644644" name="Rectangle 100"/>
            <p:cNvSpPr>
              <a:spLocks noChangeAspect="1" noChangeArrowheads="1"/>
            </p:cNvSpPr>
            <p:nvPr/>
          </p:nvSpPr>
          <p:spPr bwMode="auto">
            <a:xfrm>
              <a:off x="1810" y="2069"/>
              <a:ext cx="99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id-ID" sz="160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  <a:endParaRPr lang="en-US" altLang="id-ID" sz="1600"/>
            </a:p>
          </p:txBody>
        </p:sp>
        <p:sp>
          <p:nvSpPr>
            <p:cNvPr id="1644645" name="Rectangle 101"/>
            <p:cNvSpPr>
              <a:spLocks noChangeAspect="1" noChangeArrowheads="1"/>
            </p:cNvSpPr>
            <p:nvPr/>
          </p:nvSpPr>
          <p:spPr bwMode="auto">
            <a:xfrm>
              <a:off x="1422" y="2635"/>
              <a:ext cx="98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id-ID" sz="1600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  <a:endParaRPr lang="en-US" altLang="id-ID" sz="1600"/>
            </a:p>
          </p:txBody>
        </p:sp>
        <p:sp>
          <p:nvSpPr>
            <p:cNvPr id="1644646" name="Rectangle 102"/>
            <p:cNvSpPr>
              <a:spLocks noChangeAspect="1" noChangeArrowheads="1"/>
            </p:cNvSpPr>
            <p:nvPr/>
          </p:nvSpPr>
          <p:spPr bwMode="auto">
            <a:xfrm>
              <a:off x="648" y="1626"/>
              <a:ext cx="99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id-ID" sz="1600">
                  <a:solidFill>
                    <a:srgbClr val="000000"/>
                  </a:solidFill>
                  <a:latin typeface="Times New Roman" pitchFamily="18" charset="0"/>
                </a:rPr>
                <a:t>5</a:t>
              </a:r>
              <a:endParaRPr lang="en-US" altLang="id-ID" sz="1600"/>
            </a:p>
          </p:txBody>
        </p:sp>
        <p:sp>
          <p:nvSpPr>
            <p:cNvPr id="1644647" name="Rectangle 103"/>
            <p:cNvSpPr>
              <a:spLocks noChangeAspect="1" noChangeArrowheads="1"/>
            </p:cNvSpPr>
            <p:nvPr/>
          </p:nvSpPr>
          <p:spPr bwMode="auto">
            <a:xfrm>
              <a:off x="2307" y="2126"/>
              <a:ext cx="99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id-ID" sz="1600">
                  <a:solidFill>
                    <a:srgbClr val="000000"/>
                  </a:solidFill>
                  <a:latin typeface="Times New Roman" pitchFamily="18" charset="0"/>
                </a:rPr>
                <a:t>6</a:t>
              </a:r>
              <a:endParaRPr lang="en-US" altLang="id-ID" sz="1600"/>
            </a:p>
          </p:txBody>
        </p:sp>
      </p:grpSp>
      <p:grpSp>
        <p:nvGrpSpPr>
          <p:cNvPr id="1644648" name="Group 104"/>
          <p:cNvGrpSpPr>
            <a:grpSpLocks noChangeAspect="1"/>
          </p:cNvGrpSpPr>
          <p:nvPr/>
        </p:nvGrpSpPr>
        <p:grpSpPr bwMode="auto">
          <a:xfrm>
            <a:off x="2141538" y="2070100"/>
            <a:ext cx="923925" cy="592138"/>
            <a:chOff x="1572" y="1805"/>
            <a:chExt cx="897" cy="575"/>
          </a:xfrm>
        </p:grpSpPr>
        <p:sp>
          <p:nvSpPr>
            <p:cNvPr id="1644649" name="Freeform 105"/>
            <p:cNvSpPr>
              <a:spLocks noChangeAspect="1"/>
            </p:cNvSpPr>
            <p:nvPr/>
          </p:nvSpPr>
          <p:spPr bwMode="auto">
            <a:xfrm>
              <a:off x="1572" y="2005"/>
              <a:ext cx="897" cy="375"/>
            </a:xfrm>
            <a:custGeom>
              <a:avLst/>
              <a:gdLst>
                <a:gd name="T0" fmla="*/ 450 w 897"/>
                <a:gd name="T1" fmla="*/ 0 h 375"/>
                <a:gd name="T2" fmla="*/ 510 w 897"/>
                <a:gd name="T3" fmla="*/ 2 h 375"/>
                <a:gd name="T4" fmla="*/ 571 w 897"/>
                <a:gd name="T5" fmla="*/ 6 h 375"/>
                <a:gd name="T6" fmla="*/ 629 w 897"/>
                <a:gd name="T7" fmla="*/ 15 h 375"/>
                <a:gd name="T8" fmla="*/ 683 w 897"/>
                <a:gd name="T9" fmla="*/ 28 h 375"/>
                <a:gd name="T10" fmla="*/ 733 w 897"/>
                <a:gd name="T11" fmla="*/ 43 h 375"/>
                <a:gd name="T12" fmla="*/ 778 w 897"/>
                <a:gd name="T13" fmla="*/ 60 h 375"/>
                <a:gd name="T14" fmla="*/ 817 w 897"/>
                <a:gd name="T15" fmla="*/ 79 h 375"/>
                <a:gd name="T16" fmla="*/ 850 w 897"/>
                <a:gd name="T17" fmla="*/ 101 h 375"/>
                <a:gd name="T18" fmla="*/ 874 w 897"/>
                <a:gd name="T19" fmla="*/ 125 h 375"/>
                <a:gd name="T20" fmla="*/ 891 w 897"/>
                <a:gd name="T21" fmla="*/ 149 h 375"/>
                <a:gd name="T22" fmla="*/ 897 w 897"/>
                <a:gd name="T23" fmla="*/ 174 h 375"/>
                <a:gd name="T24" fmla="*/ 897 w 897"/>
                <a:gd name="T25" fmla="*/ 200 h 375"/>
                <a:gd name="T26" fmla="*/ 891 w 897"/>
                <a:gd name="T27" fmla="*/ 226 h 375"/>
                <a:gd name="T28" fmla="*/ 874 w 897"/>
                <a:gd name="T29" fmla="*/ 250 h 375"/>
                <a:gd name="T30" fmla="*/ 850 w 897"/>
                <a:gd name="T31" fmla="*/ 274 h 375"/>
                <a:gd name="T32" fmla="*/ 817 w 897"/>
                <a:gd name="T33" fmla="*/ 295 h 375"/>
                <a:gd name="T34" fmla="*/ 778 w 897"/>
                <a:gd name="T35" fmla="*/ 315 h 375"/>
                <a:gd name="T36" fmla="*/ 733 w 897"/>
                <a:gd name="T37" fmla="*/ 332 h 375"/>
                <a:gd name="T38" fmla="*/ 683 w 897"/>
                <a:gd name="T39" fmla="*/ 347 h 375"/>
                <a:gd name="T40" fmla="*/ 629 w 897"/>
                <a:gd name="T41" fmla="*/ 360 h 375"/>
                <a:gd name="T42" fmla="*/ 571 w 897"/>
                <a:gd name="T43" fmla="*/ 369 h 375"/>
                <a:gd name="T44" fmla="*/ 510 w 897"/>
                <a:gd name="T45" fmla="*/ 373 h 375"/>
                <a:gd name="T46" fmla="*/ 450 w 897"/>
                <a:gd name="T47" fmla="*/ 375 h 375"/>
                <a:gd name="T48" fmla="*/ 387 w 897"/>
                <a:gd name="T49" fmla="*/ 373 h 375"/>
                <a:gd name="T50" fmla="*/ 329 w 897"/>
                <a:gd name="T51" fmla="*/ 369 h 375"/>
                <a:gd name="T52" fmla="*/ 270 w 897"/>
                <a:gd name="T53" fmla="*/ 360 h 375"/>
                <a:gd name="T54" fmla="*/ 216 w 897"/>
                <a:gd name="T55" fmla="*/ 347 h 375"/>
                <a:gd name="T56" fmla="*/ 164 w 897"/>
                <a:gd name="T57" fmla="*/ 332 h 375"/>
                <a:gd name="T58" fmla="*/ 121 w 897"/>
                <a:gd name="T59" fmla="*/ 315 h 375"/>
                <a:gd name="T60" fmla="*/ 82 w 897"/>
                <a:gd name="T61" fmla="*/ 295 h 375"/>
                <a:gd name="T62" fmla="*/ 49 w 897"/>
                <a:gd name="T63" fmla="*/ 274 h 375"/>
                <a:gd name="T64" fmla="*/ 26 w 897"/>
                <a:gd name="T65" fmla="*/ 250 h 375"/>
                <a:gd name="T66" fmla="*/ 8 w 897"/>
                <a:gd name="T67" fmla="*/ 226 h 375"/>
                <a:gd name="T68" fmla="*/ 0 w 897"/>
                <a:gd name="T69" fmla="*/ 200 h 375"/>
                <a:gd name="T70" fmla="*/ 0 w 897"/>
                <a:gd name="T71" fmla="*/ 174 h 375"/>
                <a:gd name="T72" fmla="*/ 8 w 897"/>
                <a:gd name="T73" fmla="*/ 149 h 375"/>
                <a:gd name="T74" fmla="*/ 26 w 897"/>
                <a:gd name="T75" fmla="*/ 125 h 375"/>
                <a:gd name="T76" fmla="*/ 49 w 897"/>
                <a:gd name="T77" fmla="*/ 101 h 375"/>
                <a:gd name="T78" fmla="*/ 82 w 897"/>
                <a:gd name="T79" fmla="*/ 79 h 375"/>
                <a:gd name="T80" fmla="*/ 121 w 897"/>
                <a:gd name="T81" fmla="*/ 60 h 375"/>
                <a:gd name="T82" fmla="*/ 164 w 897"/>
                <a:gd name="T83" fmla="*/ 43 h 375"/>
                <a:gd name="T84" fmla="*/ 216 w 897"/>
                <a:gd name="T85" fmla="*/ 28 h 375"/>
                <a:gd name="T86" fmla="*/ 270 w 897"/>
                <a:gd name="T87" fmla="*/ 15 h 375"/>
                <a:gd name="T88" fmla="*/ 329 w 897"/>
                <a:gd name="T89" fmla="*/ 6 h 375"/>
                <a:gd name="T90" fmla="*/ 387 w 897"/>
                <a:gd name="T91" fmla="*/ 2 h 375"/>
                <a:gd name="T92" fmla="*/ 450 w 897"/>
                <a:gd name="T93" fmla="*/ 0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97" h="375">
                  <a:moveTo>
                    <a:pt x="450" y="0"/>
                  </a:moveTo>
                  <a:lnTo>
                    <a:pt x="510" y="2"/>
                  </a:lnTo>
                  <a:lnTo>
                    <a:pt x="571" y="6"/>
                  </a:lnTo>
                  <a:lnTo>
                    <a:pt x="629" y="15"/>
                  </a:lnTo>
                  <a:lnTo>
                    <a:pt x="683" y="28"/>
                  </a:lnTo>
                  <a:lnTo>
                    <a:pt x="733" y="43"/>
                  </a:lnTo>
                  <a:lnTo>
                    <a:pt x="778" y="60"/>
                  </a:lnTo>
                  <a:lnTo>
                    <a:pt x="817" y="79"/>
                  </a:lnTo>
                  <a:lnTo>
                    <a:pt x="850" y="101"/>
                  </a:lnTo>
                  <a:lnTo>
                    <a:pt x="874" y="125"/>
                  </a:lnTo>
                  <a:lnTo>
                    <a:pt x="891" y="149"/>
                  </a:lnTo>
                  <a:lnTo>
                    <a:pt x="897" y="174"/>
                  </a:lnTo>
                  <a:lnTo>
                    <a:pt x="897" y="200"/>
                  </a:lnTo>
                  <a:lnTo>
                    <a:pt x="891" y="226"/>
                  </a:lnTo>
                  <a:lnTo>
                    <a:pt x="874" y="250"/>
                  </a:lnTo>
                  <a:lnTo>
                    <a:pt x="850" y="274"/>
                  </a:lnTo>
                  <a:lnTo>
                    <a:pt x="817" y="295"/>
                  </a:lnTo>
                  <a:lnTo>
                    <a:pt x="778" y="315"/>
                  </a:lnTo>
                  <a:lnTo>
                    <a:pt x="733" y="332"/>
                  </a:lnTo>
                  <a:lnTo>
                    <a:pt x="683" y="347"/>
                  </a:lnTo>
                  <a:lnTo>
                    <a:pt x="629" y="360"/>
                  </a:lnTo>
                  <a:lnTo>
                    <a:pt x="571" y="369"/>
                  </a:lnTo>
                  <a:lnTo>
                    <a:pt x="510" y="373"/>
                  </a:lnTo>
                  <a:lnTo>
                    <a:pt x="450" y="375"/>
                  </a:lnTo>
                  <a:lnTo>
                    <a:pt x="387" y="373"/>
                  </a:lnTo>
                  <a:lnTo>
                    <a:pt x="329" y="369"/>
                  </a:lnTo>
                  <a:lnTo>
                    <a:pt x="270" y="360"/>
                  </a:lnTo>
                  <a:lnTo>
                    <a:pt x="216" y="347"/>
                  </a:lnTo>
                  <a:lnTo>
                    <a:pt x="164" y="332"/>
                  </a:lnTo>
                  <a:lnTo>
                    <a:pt x="121" y="315"/>
                  </a:lnTo>
                  <a:lnTo>
                    <a:pt x="82" y="295"/>
                  </a:lnTo>
                  <a:lnTo>
                    <a:pt x="49" y="274"/>
                  </a:lnTo>
                  <a:lnTo>
                    <a:pt x="26" y="250"/>
                  </a:lnTo>
                  <a:lnTo>
                    <a:pt x="8" y="226"/>
                  </a:lnTo>
                  <a:lnTo>
                    <a:pt x="0" y="200"/>
                  </a:lnTo>
                  <a:lnTo>
                    <a:pt x="0" y="174"/>
                  </a:lnTo>
                  <a:lnTo>
                    <a:pt x="8" y="149"/>
                  </a:lnTo>
                  <a:lnTo>
                    <a:pt x="26" y="125"/>
                  </a:lnTo>
                  <a:lnTo>
                    <a:pt x="49" y="101"/>
                  </a:lnTo>
                  <a:lnTo>
                    <a:pt x="82" y="79"/>
                  </a:lnTo>
                  <a:lnTo>
                    <a:pt x="121" y="60"/>
                  </a:lnTo>
                  <a:lnTo>
                    <a:pt x="164" y="43"/>
                  </a:lnTo>
                  <a:lnTo>
                    <a:pt x="216" y="28"/>
                  </a:lnTo>
                  <a:lnTo>
                    <a:pt x="270" y="15"/>
                  </a:lnTo>
                  <a:lnTo>
                    <a:pt x="329" y="6"/>
                  </a:lnTo>
                  <a:lnTo>
                    <a:pt x="387" y="2"/>
                  </a:lnTo>
                  <a:lnTo>
                    <a:pt x="45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644650" name="Rectangle 106"/>
            <p:cNvSpPr>
              <a:spLocks noChangeAspect="1" noChangeArrowheads="1"/>
            </p:cNvSpPr>
            <p:nvPr/>
          </p:nvSpPr>
          <p:spPr bwMode="auto">
            <a:xfrm>
              <a:off x="1943" y="1805"/>
              <a:ext cx="110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id-ID" sz="1600">
                  <a:solidFill>
                    <a:srgbClr val="FF0000"/>
                  </a:solidFill>
                </a:rPr>
                <a:t>1</a:t>
              </a:r>
              <a:endParaRPr lang="en-US" altLang="id-ID" sz="1600"/>
            </a:p>
          </p:txBody>
        </p:sp>
      </p:grpSp>
      <p:grpSp>
        <p:nvGrpSpPr>
          <p:cNvPr id="1644651" name="Group 107"/>
          <p:cNvGrpSpPr>
            <a:grpSpLocks noChangeAspect="1"/>
          </p:cNvGrpSpPr>
          <p:nvPr/>
        </p:nvGrpSpPr>
        <p:grpSpPr bwMode="auto">
          <a:xfrm>
            <a:off x="865188" y="1825625"/>
            <a:ext cx="1125537" cy="742950"/>
            <a:chOff x="332" y="1568"/>
            <a:chExt cx="1093" cy="721"/>
          </a:xfrm>
        </p:grpSpPr>
        <p:sp>
          <p:nvSpPr>
            <p:cNvPr id="1644652" name="Freeform 108"/>
            <p:cNvSpPr>
              <a:spLocks noChangeAspect="1"/>
            </p:cNvSpPr>
            <p:nvPr/>
          </p:nvSpPr>
          <p:spPr bwMode="auto">
            <a:xfrm>
              <a:off x="332" y="1568"/>
              <a:ext cx="1093" cy="497"/>
            </a:xfrm>
            <a:custGeom>
              <a:avLst/>
              <a:gdLst>
                <a:gd name="T0" fmla="*/ 547 w 1093"/>
                <a:gd name="T1" fmla="*/ 0 h 497"/>
                <a:gd name="T2" fmla="*/ 615 w 1093"/>
                <a:gd name="T3" fmla="*/ 3 h 497"/>
                <a:gd name="T4" fmla="*/ 684 w 1093"/>
                <a:gd name="T5" fmla="*/ 7 h 497"/>
                <a:gd name="T6" fmla="*/ 749 w 1093"/>
                <a:gd name="T7" fmla="*/ 18 h 497"/>
                <a:gd name="T8" fmla="*/ 811 w 1093"/>
                <a:gd name="T9" fmla="*/ 31 h 497"/>
                <a:gd name="T10" fmla="*/ 868 w 1093"/>
                <a:gd name="T11" fmla="*/ 48 h 497"/>
                <a:gd name="T12" fmla="*/ 922 w 1093"/>
                <a:gd name="T13" fmla="*/ 67 h 497"/>
                <a:gd name="T14" fmla="*/ 969 w 1093"/>
                <a:gd name="T15" fmla="*/ 91 h 497"/>
                <a:gd name="T16" fmla="*/ 1008 w 1093"/>
                <a:gd name="T17" fmla="*/ 115 h 497"/>
                <a:gd name="T18" fmla="*/ 1043 w 1093"/>
                <a:gd name="T19" fmla="*/ 143 h 497"/>
                <a:gd name="T20" fmla="*/ 1067 w 1093"/>
                <a:gd name="T21" fmla="*/ 171 h 497"/>
                <a:gd name="T22" fmla="*/ 1084 w 1093"/>
                <a:gd name="T23" fmla="*/ 201 h 497"/>
                <a:gd name="T24" fmla="*/ 1093 w 1093"/>
                <a:gd name="T25" fmla="*/ 234 h 497"/>
                <a:gd name="T26" fmla="*/ 1093 w 1093"/>
                <a:gd name="T27" fmla="*/ 264 h 497"/>
                <a:gd name="T28" fmla="*/ 1084 w 1093"/>
                <a:gd name="T29" fmla="*/ 294 h 497"/>
                <a:gd name="T30" fmla="*/ 1067 w 1093"/>
                <a:gd name="T31" fmla="*/ 324 h 497"/>
                <a:gd name="T32" fmla="*/ 1043 w 1093"/>
                <a:gd name="T33" fmla="*/ 354 h 497"/>
                <a:gd name="T34" fmla="*/ 1008 w 1093"/>
                <a:gd name="T35" fmla="*/ 383 h 497"/>
                <a:gd name="T36" fmla="*/ 969 w 1093"/>
                <a:gd name="T37" fmla="*/ 406 h 497"/>
                <a:gd name="T38" fmla="*/ 922 w 1093"/>
                <a:gd name="T39" fmla="*/ 430 h 497"/>
                <a:gd name="T40" fmla="*/ 868 w 1093"/>
                <a:gd name="T41" fmla="*/ 449 h 497"/>
                <a:gd name="T42" fmla="*/ 811 w 1093"/>
                <a:gd name="T43" fmla="*/ 467 h 497"/>
                <a:gd name="T44" fmla="*/ 749 w 1093"/>
                <a:gd name="T45" fmla="*/ 480 h 497"/>
                <a:gd name="T46" fmla="*/ 684 w 1093"/>
                <a:gd name="T47" fmla="*/ 488 h 497"/>
                <a:gd name="T48" fmla="*/ 615 w 1093"/>
                <a:gd name="T49" fmla="*/ 495 h 497"/>
                <a:gd name="T50" fmla="*/ 547 w 1093"/>
                <a:gd name="T51" fmla="*/ 497 h 497"/>
                <a:gd name="T52" fmla="*/ 478 w 1093"/>
                <a:gd name="T53" fmla="*/ 495 h 497"/>
                <a:gd name="T54" fmla="*/ 411 w 1093"/>
                <a:gd name="T55" fmla="*/ 488 h 497"/>
                <a:gd name="T56" fmla="*/ 346 w 1093"/>
                <a:gd name="T57" fmla="*/ 480 h 497"/>
                <a:gd name="T58" fmla="*/ 284 w 1093"/>
                <a:gd name="T59" fmla="*/ 467 h 497"/>
                <a:gd name="T60" fmla="*/ 225 w 1093"/>
                <a:gd name="T61" fmla="*/ 449 h 497"/>
                <a:gd name="T62" fmla="*/ 173 w 1093"/>
                <a:gd name="T63" fmla="*/ 430 h 497"/>
                <a:gd name="T64" fmla="*/ 126 w 1093"/>
                <a:gd name="T65" fmla="*/ 406 h 497"/>
                <a:gd name="T66" fmla="*/ 85 w 1093"/>
                <a:gd name="T67" fmla="*/ 383 h 497"/>
                <a:gd name="T68" fmla="*/ 52 w 1093"/>
                <a:gd name="T69" fmla="*/ 354 h 497"/>
                <a:gd name="T70" fmla="*/ 26 w 1093"/>
                <a:gd name="T71" fmla="*/ 324 h 497"/>
                <a:gd name="T72" fmla="*/ 9 w 1093"/>
                <a:gd name="T73" fmla="*/ 294 h 497"/>
                <a:gd name="T74" fmla="*/ 0 w 1093"/>
                <a:gd name="T75" fmla="*/ 264 h 497"/>
                <a:gd name="T76" fmla="*/ 0 w 1093"/>
                <a:gd name="T77" fmla="*/ 234 h 497"/>
                <a:gd name="T78" fmla="*/ 9 w 1093"/>
                <a:gd name="T79" fmla="*/ 201 h 497"/>
                <a:gd name="T80" fmla="*/ 26 w 1093"/>
                <a:gd name="T81" fmla="*/ 171 h 497"/>
                <a:gd name="T82" fmla="*/ 52 w 1093"/>
                <a:gd name="T83" fmla="*/ 143 h 497"/>
                <a:gd name="T84" fmla="*/ 85 w 1093"/>
                <a:gd name="T85" fmla="*/ 115 h 497"/>
                <a:gd name="T86" fmla="*/ 126 w 1093"/>
                <a:gd name="T87" fmla="*/ 91 h 497"/>
                <a:gd name="T88" fmla="*/ 173 w 1093"/>
                <a:gd name="T89" fmla="*/ 67 h 497"/>
                <a:gd name="T90" fmla="*/ 225 w 1093"/>
                <a:gd name="T91" fmla="*/ 48 h 497"/>
                <a:gd name="T92" fmla="*/ 284 w 1093"/>
                <a:gd name="T93" fmla="*/ 31 h 497"/>
                <a:gd name="T94" fmla="*/ 346 w 1093"/>
                <a:gd name="T95" fmla="*/ 18 h 497"/>
                <a:gd name="T96" fmla="*/ 411 w 1093"/>
                <a:gd name="T97" fmla="*/ 7 h 497"/>
                <a:gd name="T98" fmla="*/ 478 w 1093"/>
                <a:gd name="T99" fmla="*/ 3 h 497"/>
                <a:gd name="T100" fmla="*/ 547 w 1093"/>
                <a:gd name="T101" fmla="*/ 0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93" h="497">
                  <a:moveTo>
                    <a:pt x="547" y="0"/>
                  </a:moveTo>
                  <a:lnTo>
                    <a:pt x="615" y="3"/>
                  </a:lnTo>
                  <a:lnTo>
                    <a:pt x="684" y="7"/>
                  </a:lnTo>
                  <a:lnTo>
                    <a:pt x="749" y="18"/>
                  </a:lnTo>
                  <a:lnTo>
                    <a:pt x="811" y="31"/>
                  </a:lnTo>
                  <a:lnTo>
                    <a:pt x="868" y="48"/>
                  </a:lnTo>
                  <a:lnTo>
                    <a:pt x="922" y="67"/>
                  </a:lnTo>
                  <a:lnTo>
                    <a:pt x="969" y="91"/>
                  </a:lnTo>
                  <a:lnTo>
                    <a:pt x="1008" y="115"/>
                  </a:lnTo>
                  <a:lnTo>
                    <a:pt x="1043" y="143"/>
                  </a:lnTo>
                  <a:lnTo>
                    <a:pt x="1067" y="171"/>
                  </a:lnTo>
                  <a:lnTo>
                    <a:pt x="1084" y="201"/>
                  </a:lnTo>
                  <a:lnTo>
                    <a:pt x="1093" y="234"/>
                  </a:lnTo>
                  <a:lnTo>
                    <a:pt x="1093" y="264"/>
                  </a:lnTo>
                  <a:lnTo>
                    <a:pt x="1084" y="294"/>
                  </a:lnTo>
                  <a:lnTo>
                    <a:pt x="1067" y="324"/>
                  </a:lnTo>
                  <a:lnTo>
                    <a:pt x="1043" y="354"/>
                  </a:lnTo>
                  <a:lnTo>
                    <a:pt x="1008" y="383"/>
                  </a:lnTo>
                  <a:lnTo>
                    <a:pt x="969" y="406"/>
                  </a:lnTo>
                  <a:lnTo>
                    <a:pt x="922" y="430"/>
                  </a:lnTo>
                  <a:lnTo>
                    <a:pt x="868" y="449"/>
                  </a:lnTo>
                  <a:lnTo>
                    <a:pt x="811" y="467"/>
                  </a:lnTo>
                  <a:lnTo>
                    <a:pt x="749" y="480"/>
                  </a:lnTo>
                  <a:lnTo>
                    <a:pt x="684" y="488"/>
                  </a:lnTo>
                  <a:lnTo>
                    <a:pt x="615" y="495"/>
                  </a:lnTo>
                  <a:lnTo>
                    <a:pt x="547" y="497"/>
                  </a:lnTo>
                  <a:lnTo>
                    <a:pt x="478" y="495"/>
                  </a:lnTo>
                  <a:lnTo>
                    <a:pt x="411" y="488"/>
                  </a:lnTo>
                  <a:lnTo>
                    <a:pt x="346" y="480"/>
                  </a:lnTo>
                  <a:lnTo>
                    <a:pt x="284" y="467"/>
                  </a:lnTo>
                  <a:lnTo>
                    <a:pt x="225" y="449"/>
                  </a:lnTo>
                  <a:lnTo>
                    <a:pt x="173" y="430"/>
                  </a:lnTo>
                  <a:lnTo>
                    <a:pt x="126" y="406"/>
                  </a:lnTo>
                  <a:lnTo>
                    <a:pt x="85" y="383"/>
                  </a:lnTo>
                  <a:lnTo>
                    <a:pt x="52" y="354"/>
                  </a:lnTo>
                  <a:lnTo>
                    <a:pt x="26" y="324"/>
                  </a:lnTo>
                  <a:lnTo>
                    <a:pt x="9" y="294"/>
                  </a:lnTo>
                  <a:lnTo>
                    <a:pt x="0" y="264"/>
                  </a:lnTo>
                  <a:lnTo>
                    <a:pt x="0" y="234"/>
                  </a:lnTo>
                  <a:lnTo>
                    <a:pt x="9" y="201"/>
                  </a:lnTo>
                  <a:lnTo>
                    <a:pt x="26" y="171"/>
                  </a:lnTo>
                  <a:lnTo>
                    <a:pt x="52" y="143"/>
                  </a:lnTo>
                  <a:lnTo>
                    <a:pt x="85" y="115"/>
                  </a:lnTo>
                  <a:lnTo>
                    <a:pt x="126" y="91"/>
                  </a:lnTo>
                  <a:lnTo>
                    <a:pt x="173" y="67"/>
                  </a:lnTo>
                  <a:lnTo>
                    <a:pt x="225" y="48"/>
                  </a:lnTo>
                  <a:lnTo>
                    <a:pt x="284" y="31"/>
                  </a:lnTo>
                  <a:lnTo>
                    <a:pt x="346" y="18"/>
                  </a:lnTo>
                  <a:lnTo>
                    <a:pt x="411" y="7"/>
                  </a:lnTo>
                  <a:lnTo>
                    <a:pt x="478" y="3"/>
                  </a:lnTo>
                  <a:lnTo>
                    <a:pt x="547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644653" name="Rectangle 109"/>
            <p:cNvSpPr>
              <a:spLocks noChangeAspect="1" noChangeArrowheads="1"/>
            </p:cNvSpPr>
            <p:nvPr/>
          </p:nvSpPr>
          <p:spPr bwMode="auto">
            <a:xfrm>
              <a:off x="949" y="2052"/>
              <a:ext cx="109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id-ID" sz="1600">
                  <a:solidFill>
                    <a:srgbClr val="FF0000"/>
                  </a:solidFill>
                </a:rPr>
                <a:t>2</a:t>
              </a:r>
              <a:endParaRPr lang="en-US" altLang="id-ID" sz="1600"/>
            </a:p>
          </p:txBody>
        </p:sp>
      </p:grpSp>
      <p:grpSp>
        <p:nvGrpSpPr>
          <p:cNvPr id="1644654" name="Group 110"/>
          <p:cNvGrpSpPr>
            <a:grpSpLocks noChangeAspect="1"/>
          </p:cNvGrpSpPr>
          <p:nvPr/>
        </p:nvGrpSpPr>
        <p:grpSpPr bwMode="auto">
          <a:xfrm>
            <a:off x="812800" y="1555750"/>
            <a:ext cx="2382838" cy="1358900"/>
            <a:chOff x="280" y="1305"/>
            <a:chExt cx="2315" cy="1321"/>
          </a:xfrm>
        </p:grpSpPr>
        <p:sp>
          <p:nvSpPr>
            <p:cNvPr id="1644655" name="Freeform 111"/>
            <p:cNvSpPr>
              <a:spLocks noChangeAspect="1"/>
            </p:cNvSpPr>
            <p:nvPr/>
          </p:nvSpPr>
          <p:spPr bwMode="auto">
            <a:xfrm>
              <a:off x="280" y="1314"/>
              <a:ext cx="2315" cy="1312"/>
            </a:xfrm>
            <a:custGeom>
              <a:avLst/>
              <a:gdLst>
                <a:gd name="T0" fmla="*/ 1326 w 2315"/>
                <a:gd name="T1" fmla="*/ 23 h 1312"/>
                <a:gd name="T2" fmla="*/ 1519 w 2315"/>
                <a:gd name="T3" fmla="*/ 64 h 1312"/>
                <a:gd name="T4" fmla="*/ 1698 w 2315"/>
                <a:gd name="T5" fmla="*/ 121 h 1312"/>
                <a:gd name="T6" fmla="*/ 1865 w 2315"/>
                <a:gd name="T7" fmla="*/ 194 h 1312"/>
                <a:gd name="T8" fmla="*/ 2008 w 2315"/>
                <a:gd name="T9" fmla="*/ 278 h 1312"/>
                <a:gd name="T10" fmla="*/ 2129 w 2315"/>
                <a:gd name="T11" fmla="*/ 375 h 1312"/>
                <a:gd name="T12" fmla="*/ 2222 w 2315"/>
                <a:gd name="T13" fmla="*/ 479 h 1312"/>
                <a:gd name="T14" fmla="*/ 2282 w 2315"/>
                <a:gd name="T15" fmla="*/ 589 h 1312"/>
                <a:gd name="T16" fmla="*/ 2313 w 2315"/>
                <a:gd name="T17" fmla="*/ 699 h 1312"/>
                <a:gd name="T18" fmla="*/ 2308 w 2315"/>
                <a:gd name="T19" fmla="*/ 809 h 1312"/>
                <a:gd name="T20" fmla="*/ 2272 w 2315"/>
                <a:gd name="T21" fmla="*/ 915 h 1312"/>
                <a:gd name="T22" fmla="*/ 2202 w 2315"/>
                <a:gd name="T23" fmla="*/ 1014 h 1312"/>
                <a:gd name="T24" fmla="*/ 2105 w 2315"/>
                <a:gd name="T25" fmla="*/ 1101 h 1312"/>
                <a:gd name="T26" fmla="*/ 1977 w 2315"/>
                <a:gd name="T27" fmla="*/ 1176 h 1312"/>
                <a:gd name="T28" fmla="*/ 1828 w 2315"/>
                <a:gd name="T29" fmla="*/ 1237 h 1312"/>
                <a:gd name="T30" fmla="*/ 1659 w 2315"/>
                <a:gd name="T31" fmla="*/ 1280 h 1312"/>
                <a:gd name="T32" fmla="*/ 1476 w 2315"/>
                <a:gd name="T33" fmla="*/ 1306 h 1312"/>
                <a:gd name="T34" fmla="*/ 1283 w 2315"/>
                <a:gd name="T35" fmla="*/ 1312 h 1312"/>
                <a:gd name="T36" fmla="*/ 1086 w 2315"/>
                <a:gd name="T37" fmla="*/ 1299 h 1312"/>
                <a:gd name="T38" fmla="*/ 894 w 2315"/>
                <a:gd name="T39" fmla="*/ 1269 h 1312"/>
                <a:gd name="T40" fmla="*/ 705 w 2315"/>
                <a:gd name="T41" fmla="*/ 1220 h 1312"/>
                <a:gd name="T42" fmla="*/ 532 w 2315"/>
                <a:gd name="T43" fmla="*/ 1155 h 1312"/>
                <a:gd name="T44" fmla="*/ 377 w 2315"/>
                <a:gd name="T45" fmla="*/ 1077 h 1312"/>
                <a:gd name="T46" fmla="*/ 245 w 2315"/>
                <a:gd name="T47" fmla="*/ 984 h 1312"/>
                <a:gd name="T48" fmla="*/ 137 w 2315"/>
                <a:gd name="T49" fmla="*/ 885 h 1312"/>
                <a:gd name="T50" fmla="*/ 61 w 2315"/>
                <a:gd name="T51" fmla="*/ 777 h 1312"/>
                <a:gd name="T52" fmla="*/ 13 w 2315"/>
                <a:gd name="T53" fmla="*/ 667 h 1312"/>
                <a:gd name="T54" fmla="*/ 0 w 2315"/>
                <a:gd name="T55" fmla="*/ 555 h 1312"/>
                <a:gd name="T56" fmla="*/ 22 w 2315"/>
                <a:gd name="T57" fmla="*/ 447 h 1312"/>
                <a:gd name="T58" fmla="*/ 74 w 2315"/>
                <a:gd name="T59" fmla="*/ 345 h 1312"/>
                <a:gd name="T60" fmla="*/ 158 w 2315"/>
                <a:gd name="T61" fmla="*/ 252 h 1312"/>
                <a:gd name="T62" fmla="*/ 273 w 2315"/>
                <a:gd name="T63" fmla="*/ 170 h 1312"/>
                <a:gd name="T64" fmla="*/ 411 w 2315"/>
                <a:gd name="T65" fmla="*/ 103 h 1312"/>
                <a:gd name="T66" fmla="*/ 571 w 2315"/>
                <a:gd name="T67" fmla="*/ 49 h 1312"/>
                <a:gd name="T68" fmla="*/ 747 w 2315"/>
                <a:gd name="T69" fmla="*/ 17 h 1312"/>
                <a:gd name="T70" fmla="*/ 937 w 2315"/>
                <a:gd name="T71" fmla="*/ 0 h 1312"/>
                <a:gd name="T72" fmla="*/ 1132 w 2315"/>
                <a:gd name="T73" fmla="*/ 2 h 1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315" h="1312">
                  <a:moveTo>
                    <a:pt x="1229" y="10"/>
                  </a:moveTo>
                  <a:lnTo>
                    <a:pt x="1326" y="23"/>
                  </a:lnTo>
                  <a:lnTo>
                    <a:pt x="1424" y="43"/>
                  </a:lnTo>
                  <a:lnTo>
                    <a:pt x="1519" y="64"/>
                  </a:lnTo>
                  <a:lnTo>
                    <a:pt x="1610" y="90"/>
                  </a:lnTo>
                  <a:lnTo>
                    <a:pt x="1698" y="121"/>
                  </a:lnTo>
                  <a:lnTo>
                    <a:pt x="1783" y="155"/>
                  </a:lnTo>
                  <a:lnTo>
                    <a:pt x="1865" y="194"/>
                  </a:lnTo>
                  <a:lnTo>
                    <a:pt x="1938" y="235"/>
                  </a:lnTo>
                  <a:lnTo>
                    <a:pt x="2008" y="278"/>
                  </a:lnTo>
                  <a:lnTo>
                    <a:pt x="2073" y="326"/>
                  </a:lnTo>
                  <a:lnTo>
                    <a:pt x="2129" y="375"/>
                  </a:lnTo>
                  <a:lnTo>
                    <a:pt x="2179" y="425"/>
                  </a:lnTo>
                  <a:lnTo>
                    <a:pt x="2222" y="479"/>
                  </a:lnTo>
                  <a:lnTo>
                    <a:pt x="2256" y="533"/>
                  </a:lnTo>
                  <a:lnTo>
                    <a:pt x="2282" y="589"/>
                  </a:lnTo>
                  <a:lnTo>
                    <a:pt x="2302" y="643"/>
                  </a:lnTo>
                  <a:lnTo>
                    <a:pt x="2313" y="699"/>
                  </a:lnTo>
                  <a:lnTo>
                    <a:pt x="2315" y="755"/>
                  </a:lnTo>
                  <a:lnTo>
                    <a:pt x="2308" y="809"/>
                  </a:lnTo>
                  <a:lnTo>
                    <a:pt x="2295" y="863"/>
                  </a:lnTo>
                  <a:lnTo>
                    <a:pt x="2272" y="915"/>
                  </a:lnTo>
                  <a:lnTo>
                    <a:pt x="2241" y="965"/>
                  </a:lnTo>
                  <a:lnTo>
                    <a:pt x="2202" y="1014"/>
                  </a:lnTo>
                  <a:lnTo>
                    <a:pt x="2157" y="1060"/>
                  </a:lnTo>
                  <a:lnTo>
                    <a:pt x="2105" y="1101"/>
                  </a:lnTo>
                  <a:lnTo>
                    <a:pt x="2044" y="1140"/>
                  </a:lnTo>
                  <a:lnTo>
                    <a:pt x="1977" y="1176"/>
                  </a:lnTo>
                  <a:lnTo>
                    <a:pt x="1906" y="1209"/>
                  </a:lnTo>
                  <a:lnTo>
                    <a:pt x="1828" y="1237"/>
                  </a:lnTo>
                  <a:lnTo>
                    <a:pt x="1746" y="1261"/>
                  </a:lnTo>
                  <a:lnTo>
                    <a:pt x="1659" y="1280"/>
                  </a:lnTo>
                  <a:lnTo>
                    <a:pt x="1569" y="1295"/>
                  </a:lnTo>
                  <a:lnTo>
                    <a:pt x="1476" y="1306"/>
                  </a:lnTo>
                  <a:lnTo>
                    <a:pt x="1380" y="1310"/>
                  </a:lnTo>
                  <a:lnTo>
                    <a:pt x="1283" y="1312"/>
                  </a:lnTo>
                  <a:lnTo>
                    <a:pt x="1186" y="1308"/>
                  </a:lnTo>
                  <a:lnTo>
                    <a:pt x="1086" y="1299"/>
                  </a:lnTo>
                  <a:lnTo>
                    <a:pt x="989" y="1286"/>
                  </a:lnTo>
                  <a:lnTo>
                    <a:pt x="894" y="1269"/>
                  </a:lnTo>
                  <a:lnTo>
                    <a:pt x="798" y="1245"/>
                  </a:lnTo>
                  <a:lnTo>
                    <a:pt x="705" y="1220"/>
                  </a:lnTo>
                  <a:lnTo>
                    <a:pt x="617" y="1189"/>
                  </a:lnTo>
                  <a:lnTo>
                    <a:pt x="532" y="1155"/>
                  </a:lnTo>
                  <a:lnTo>
                    <a:pt x="452" y="1118"/>
                  </a:lnTo>
                  <a:lnTo>
                    <a:pt x="377" y="1077"/>
                  </a:lnTo>
                  <a:lnTo>
                    <a:pt x="307" y="1032"/>
                  </a:lnTo>
                  <a:lnTo>
                    <a:pt x="245" y="984"/>
                  </a:lnTo>
                  <a:lnTo>
                    <a:pt x="186" y="937"/>
                  </a:lnTo>
                  <a:lnTo>
                    <a:pt x="137" y="885"/>
                  </a:lnTo>
                  <a:lnTo>
                    <a:pt x="95" y="831"/>
                  </a:lnTo>
                  <a:lnTo>
                    <a:pt x="61" y="777"/>
                  </a:lnTo>
                  <a:lnTo>
                    <a:pt x="33" y="723"/>
                  </a:lnTo>
                  <a:lnTo>
                    <a:pt x="13" y="667"/>
                  </a:lnTo>
                  <a:lnTo>
                    <a:pt x="5" y="611"/>
                  </a:lnTo>
                  <a:lnTo>
                    <a:pt x="0" y="555"/>
                  </a:lnTo>
                  <a:lnTo>
                    <a:pt x="7" y="501"/>
                  </a:lnTo>
                  <a:lnTo>
                    <a:pt x="22" y="447"/>
                  </a:lnTo>
                  <a:lnTo>
                    <a:pt x="44" y="395"/>
                  </a:lnTo>
                  <a:lnTo>
                    <a:pt x="74" y="345"/>
                  </a:lnTo>
                  <a:lnTo>
                    <a:pt x="113" y="298"/>
                  </a:lnTo>
                  <a:lnTo>
                    <a:pt x="158" y="252"/>
                  </a:lnTo>
                  <a:lnTo>
                    <a:pt x="212" y="209"/>
                  </a:lnTo>
                  <a:lnTo>
                    <a:pt x="273" y="170"/>
                  </a:lnTo>
                  <a:lnTo>
                    <a:pt x="338" y="133"/>
                  </a:lnTo>
                  <a:lnTo>
                    <a:pt x="411" y="103"/>
                  </a:lnTo>
                  <a:lnTo>
                    <a:pt x="489" y="75"/>
                  </a:lnTo>
                  <a:lnTo>
                    <a:pt x="571" y="49"/>
                  </a:lnTo>
                  <a:lnTo>
                    <a:pt x="658" y="30"/>
                  </a:lnTo>
                  <a:lnTo>
                    <a:pt x="747" y="17"/>
                  </a:lnTo>
                  <a:lnTo>
                    <a:pt x="840" y="6"/>
                  </a:lnTo>
                  <a:lnTo>
                    <a:pt x="937" y="0"/>
                  </a:lnTo>
                  <a:lnTo>
                    <a:pt x="1034" y="0"/>
                  </a:lnTo>
                  <a:lnTo>
                    <a:pt x="1132" y="2"/>
                  </a:lnTo>
                  <a:lnTo>
                    <a:pt x="1229" y="1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644656" name="Rectangle 112"/>
            <p:cNvSpPr>
              <a:spLocks noChangeAspect="1" noChangeArrowheads="1"/>
            </p:cNvSpPr>
            <p:nvPr/>
          </p:nvSpPr>
          <p:spPr bwMode="auto">
            <a:xfrm>
              <a:off x="1390" y="1305"/>
              <a:ext cx="110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id-ID" sz="1600">
                  <a:solidFill>
                    <a:srgbClr val="FF0000"/>
                  </a:solidFill>
                </a:rPr>
                <a:t>3</a:t>
              </a:r>
              <a:endParaRPr lang="en-US" altLang="id-ID" sz="1600"/>
            </a:p>
          </p:txBody>
        </p:sp>
      </p:grpSp>
      <p:grpSp>
        <p:nvGrpSpPr>
          <p:cNvPr id="1644657" name="Group 113"/>
          <p:cNvGrpSpPr>
            <a:grpSpLocks noChangeAspect="1"/>
          </p:cNvGrpSpPr>
          <p:nvPr/>
        </p:nvGrpSpPr>
        <p:grpSpPr bwMode="auto">
          <a:xfrm>
            <a:off x="771525" y="1477963"/>
            <a:ext cx="2462213" cy="1887537"/>
            <a:chOff x="241" y="1229"/>
            <a:chExt cx="2391" cy="1834"/>
          </a:xfrm>
        </p:grpSpPr>
        <p:sp>
          <p:nvSpPr>
            <p:cNvPr id="1644658" name="Freeform 114"/>
            <p:cNvSpPr>
              <a:spLocks noChangeAspect="1"/>
            </p:cNvSpPr>
            <p:nvPr/>
          </p:nvSpPr>
          <p:spPr bwMode="auto">
            <a:xfrm>
              <a:off x="241" y="1229"/>
              <a:ext cx="2391" cy="1611"/>
            </a:xfrm>
            <a:custGeom>
              <a:avLst/>
              <a:gdLst>
                <a:gd name="T0" fmla="*/ 1385 w 2391"/>
                <a:gd name="T1" fmla="*/ 24 h 1611"/>
                <a:gd name="T2" fmla="*/ 1582 w 2391"/>
                <a:gd name="T3" fmla="*/ 69 h 1611"/>
                <a:gd name="T4" fmla="*/ 1768 w 2391"/>
                <a:gd name="T5" fmla="*/ 136 h 1611"/>
                <a:gd name="T6" fmla="*/ 1936 w 2391"/>
                <a:gd name="T7" fmla="*/ 221 h 1611"/>
                <a:gd name="T8" fmla="*/ 2083 w 2391"/>
                <a:gd name="T9" fmla="*/ 322 h 1611"/>
                <a:gd name="T10" fmla="*/ 2207 w 2391"/>
                <a:gd name="T11" fmla="*/ 439 h 1611"/>
                <a:gd name="T12" fmla="*/ 2300 w 2391"/>
                <a:gd name="T13" fmla="*/ 566 h 1611"/>
                <a:gd name="T14" fmla="*/ 2360 w 2391"/>
                <a:gd name="T15" fmla="*/ 698 h 1611"/>
                <a:gd name="T16" fmla="*/ 2388 w 2391"/>
                <a:gd name="T17" fmla="*/ 836 h 1611"/>
                <a:gd name="T18" fmla="*/ 2382 w 2391"/>
                <a:gd name="T19" fmla="*/ 970 h 1611"/>
                <a:gd name="T20" fmla="*/ 2343 w 2391"/>
                <a:gd name="T21" fmla="*/ 1102 h 1611"/>
                <a:gd name="T22" fmla="*/ 2270 w 2391"/>
                <a:gd name="T23" fmla="*/ 1225 h 1611"/>
                <a:gd name="T24" fmla="*/ 2166 w 2391"/>
                <a:gd name="T25" fmla="*/ 1335 h 1611"/>
                <a:gd name="T26" fmla="*/ 2032 w 2391"/>
                <a:gd name="T27" fmla="*/ 1430 h 1611"/>
                <a:gd name="T28" fmla="*/ 1876 w 2391"/>
                <a:gd name="T29" fmla="*/ 1508 h 1611"/>
                <a:gd name="T30" fmla="*/ 1701 w 2391"/>
                <a:gd name="T31" fmla="*/ 1564 h 1611"/>
                <a:gd name="T32" fmla="*/ 1510 w 2391"/>
                <a:gd name="T33" fmla="*/ 1598 h 1611"/>
                <a:gd name="T34" fmla="*/ 1311 w 2391"/>
                <a:gd name="T35" fmla="*/ 1611 h 1611"/>
                <a:gd name="T36" fmla="*/ 1108 w 2391"/>
                <a:gd name="T37" fmla="*/ 1600 h 1611"/>
                <a:gd name="T38" fmla="*/ 907 w 2391"/>
                <a:gd name="T39" fmla="*/ 1568 h 1611"/>
                <a:gd name="T40" fmla="*/ 716 w 2391"/>
                <a:gd name="T41" fmla="*/ 1512 h 1611"/>
                <a:gd name="T42" fmla="*/ 537 w 2391"/>
                <a:gd name="T43" fmla="*/ 1436 h 1611"/>
                <a:gd name="T44" fmla="*/ 379 w 2391"/>
                <a:gd name="T45" fmla="*/ 1341 h 1611"/>
                <a:gd name="T46" fmla="*/ 243 w 2391"/>
                <a:gd name="T47" fmla="*/ 1233 h 1611"/>
                <a:gd name="T48" fmla="*/ 134 w 2391"/>
                <a:gd name="T49" fmla="*/ 1110 h 1611"/>
                <a:gd name="T50" fmla="*/ 57 w 2391"/>
                <a:gd name="T51" fmla="*/ 981 h 1611"/>
                <a:gd name="T52" fmla="*/ 11 w 2391"/>
                <a:gd name="T53" fmla="*/ 845 h 1611"/>
                <a:gd name="T54" fmla="*/ 0 w 2391"/>
                <a:gd name="T55" fmla="*/ 709 h 1611"/>
                <a:gd name="T56" fmla="*/ 24 w 2391"/>
                <a:gd name="T57" fmla="*/ 575 h 1611"/>
                <a:gd name="T58" fmla="*/ 83 w 2391"/>
                <a:gd name="T59" fmla="*/ 447 h 1611"/>
                <a:gd name="T60" fmla="*/ 171 w 2391"/>
                <a:gd name="T61" fmla="*/ 331 h 1611"/>
                <a:gd name="T62" fmla="*/ 290 w 2391"/>
                <a:gd name="T63" fmla="*/ 227 h 1611"/>
                <a:gd name="T64" fmla="*/ 435 w 2391"/>
                <a:gd name="T65" fmla="*/ 141 h 1611"/>
                <a:gd name="T66" fmla="*/ 602 w 2391"/>
                <a:gd name="T67" fmla="*/ 74 h 1611"/>
                <a:gd name="T68" fmla="*/ 786 w 2391"/>
                <a:gd name="T69" fmla="*/ 28 h 1611"/>
                <a:gd name="T70" fmla="*/ 980 w 2391"/>
                <a:gd name="T71" fmla="*/ 3 h 1611"/>
                <a:gd name="T72" fmla="*/ 1181 w 2391"/>
                <a:gd name="T73" fmla="*/ 3 h 1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391" h="1611">
                  <a:moveTo>
                    <a:pt x="1283" y="11"/>
                  </a:moveTo>
                  <a:lnTo>
                    <a:pt x="1385" y="24"/>
                  </a:lnTo>
                  <a:lnTo>
                    <a:pt x="1484" y="46"/>
                  </a:lnTo>
                  <a:lnTo>
                    <a:pt x="1582" y="69"/>
                  </a:lnTo>
                  <a:lnTo>
                    <a:pt x="1675" y="100"/>
                  </a:lnTo>
                  <a:lnTo>
                    <a:pt x="1768" y="136"/>
                  </a:lnTo>
                  <a:lnTo>
                    <a:pt x="1854" y="175"/>
                  </a:lnTo>
                  <a:lnTo>
                    <a:pt x="1936" y="221"/>
                  </a:lnTo>
                  <a:lnTo>
                    <a:pt x="2012" y="270"/>
                  </a:lnTo>
                  <a:lnTo>
                    <a:pt x="2083" y="322"/>
                  </a:lnTo>
                  <a:lnTo>
                    <a:pt x="2148" y="380"/>
                  </a:lnTo>
                  <a:lnTo>
                    <a:pt x="2207" y="439"/>
                  </a:lnTo>
                  <a:lnTo>
                    <a:pt x="2257" y="501"/>
                  </a:lnTo>
                  <a:lnTo>
                    <a:pt x="2300" y="566"/>
                  </a:lnTo>
                  <a:lnTo>
                    <a:pt x="2334" y="631"/>
                  </a:lnTo>
                  <a:lnTo>
                    <a:pt x="2360" y="698"/>
                  </a:lnTo>
                  <a:lnTo>
                    <a:pt x="2380" y="767"/>
                  </a:lnTo>
                  <a:lnTo>
                    <a:pt x="2388" y="836"/>
                  </a:lnTo>
                  <a:lnTo>
                    <a:pt x="2391" y="903"/>
                  </a:lnTo>
                  <a:lnTo>
                    <a:pt x="2382" y="970"/>
                  </a:lnTo>
                  <a:lnTo>
                    <a:pt x="2367" y="1037"/>
                  </a:lnTo>
                  <a:lnTo>
                    <a:pt x="2343" y="1102"/>
                  </a:lnTo>
                  <a:lnTo>
                    <a:pt x="2311" y="1164"/>
                  </a:lnTo>
                  <a:lnTo>
                    <a:pt x="2270" y="1225"/>
                  </a:lnTo>
                  <a:lnTo>
                    <a:pt x="2220" y="1281"/>
                  </a:lnTo>
                  <a:lnTo>
                    <a:pt x="2166" y="1335"/>
                  </a:lnTo>
                  <a:lnTo>
                    <a:pt x="2101" y="1384"/>
                  </a:lnTo>
                  <a:lnTo>
                    <a:pt x="2032" y="1430"/>
                  </a:lnTo>
                  <a:lnTo>
                    <a:pt x="1958" y="1471"/>
                  </a:lnTo>
                  <a:lnTo>
                    <a:pt x="1876" y="1508"/>
                  </a:lnTo>
                  <a:lnTo>
                    <a:pt x="1789" y="1538"/>
                  </a:lnTo>
                  <a:lnTo>
                    <a:pt x="1701" y="1564"/>
                  </a:lnTo>
                  <a:lnTo>
                    <a:pt x="1608" y="1585"/>
                  </a:lnTo>
                  <a:lnTo>
                    <a:pt x="1510" y="1598"/>
                  </a:lnTo>
                  <a:lnTo>
                    <a:pt x="1411" y="1609"/>
                  </a:lnTo>
                  <a:lnTo>
                    <a:pt x="1311" y="1611"/>
                  </a:lnTo>
                  <a:lnTo>
                    <a:pt x="1210" y="1609"/>
                  </a:lnTo>
                  <a:lnTo>
                    <a:pt x="1108" y="1600"/>
                  </a:lnTo>
                  <a:lnTo>
                    <a:pt x="1006" y="1587"/>
                  </a:lnTo>
                  <a:lnTo>
                    <a:pt x="907" y="1568"/>
                  </a:lnTo>
                  <a:lnTo>
                    <a:pt x="809" y="1542"/>
                  </a:lnTo>
                  <a:lnTo>
                    <a:pt x="716" y="1512"/>
                  </a:lnTo>
                  <a:lnTo>
                    <a:pt x="626" y="1475"/>
                  </a:lnTo>
                  <a:lnTo>
                    <a:pt x="537" y="1436"/>
                  </a:lnTo>
                  <a:lnTo>
                    <a:pt x="455" y="1391"/>
                  </a:lnTo>
                  <a:lnTo>
                    <a:pt x="379" y="1341"/>
                  </a:lnTo>
                  <a:lnTo>
                    <a:pt x="308" y="1289"/>
                  </a:lnTo>
                  <a:lnTo>
                    <a:pt x="243" y="1233"/>
                  </a:lnTo>
                  <a:lnTo>
                    <a:pt x="184" y="1173"/>
                  </a:lnTo>
                  <a:lnTo>
                    <a:pt x="134" y="1110"/>
                  </a:lnTo>
                  <a:lnTo>
                    <a:pt x="91" y="1045"/>
                  </a:lnTo>
                  <a:lnTo>
                    <a:pt x="57" y="981"/>
                  </a:lnTo>
                  <a:lnTo>
                    <a:pt x="31" y="914"/>
                  </a:lnTo>
                  <a:lnTo>
                    <a:pt x="11" y="845"/>
                  </a:lnTo>
                  <a:lnTo>
                    <a:pt x="3" y="776"/>
                  </a:lnTo>
                  <a:lnTo>
                    <a:pt x="0" y="709"/>
                  </a:lnTo>
                  <a:lnTo>
                    <a:pt x="9" y="642"/>
                  </a:lnTo>
                  <a:lnTo>
                    <a:pt x="24" y="575"/>
                  </a:lnTo>
                  <a:lnTo>
                    <a:pt x="48" y="510"/>
                  </a:lnTo>
                  <a:lnTo>
                    <a:pt x="83" y="447"/>
                  </a:lnTo>
                  <a:lnTo>
                    <a:pt x="121" y="387"/>
                  </a:lnTo>
                  <a:lnTo>
                    <a:pt x="171" y="331"/>
                  </a:lnTo>
                  <a:lnTo>
                    <a:pt x="227" y="277"/>
                  </a:lnTo>
                  <a:lnTo>
                    <a:pt x="290" y="227"/>
                  </a:lnTo>
                  <a:lnTo>
                    <a:pt x="359" y="182"/>
                  </a:lnTo>
                  <a:lnTo>
                    <a:pt x="435" y="141"/>
                  </a:lnTo>
                  <a:lnTo>
                    <a:pt x="515" y="104"/>
                  </a:lnTo>
                  <a:lnTo>
                    <a:pt x="602" y="74"/>
                  </a:lnTo>
                  <a:lnTo>
                    <a:pt x="690" y="48"/>
                  </a:lnTo>
                  <a:lnTo>
                    <a:pt x="786" y="28"/>
                  </a:lnTo>
                  <a:lnTo>
                    <a:pt x="881" y="13"/>
                  </a:lnTo>
                  <a:lnTo>
                    <a:pt x="980" y="3"/>
                  </a:lnTo>
                  <a:lnTo>
                    <a:pt x="1082" y="0"/>
                  </a:lnTo>
                  <a:lnTo>
                    <a:pt x="1181" y="3"/>
                  </a:lnTo>
                  <a:lnTo>
                    <a:pt x="1283" y="11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644659" name="Rectangle 115"/>
            <p:cNvSpPr>
              <a:spLocks noChangeAspect="1" noChangeArrowheads="1"/>
            </p:cNvSpPr>
            <p:nvPr/>
          </p:nvSpPr>
          <p:spPr bwMode="auto">
            <a:xfrm>
              <a:off x="1238" y="2826"/>
              <a:ext cx="110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id-ID" sz="1600">
                  <a:solidFill>
                    <a:srgbClr val="FF0000"/>
                  </a:solidFill>
                </a:rPr>
                <a:t>4</a:t>
              </a:r>
              <a:endParaRPr lang="en-US" altLang="id-ID" sz="1600"/>
            </a:p>
          </p:txBody>
        </p:sp>
      </p:grpSp>
      <p:grpSp>
        <p:nvGrpSpPr>
          <p:cNvPr id="1644660" name="Group 116"/>
          <p:cNvGrpSpPr>
            <a:grpSpLocks noChangeAspect="1"/>
          </p:cNvGrpSpPr>
          <p:nvPr/>
        </p:nvGrpSpPr>
        <p:grpSpPr bwMode="auto">
          <a:xfrm>
            <a:off x="723900" y="1216025"/>
            <a:ext cx="2595563" cy="2289175"/>
            <a:chOff x="194" y="975"/>
            <a:chExt cx="2522" cy="2224"/>
          </a:xfrm>
        </p:grpSpPr>
        <p:sp>
          <p:nvSpPr>
            <p:cNvPr id="1644661" name="Rectangle 117"/>
            <p:cNvSpPr>
              <a:spLocks noChangeAspect="1" noChangeArrowheads="1"/>
            </p:cNvSpPr>
            <p:nvPr/>
          </p:nvSpPr>
          <p:spPr bwMode="auto">
            <a:xfrm>
              <a:off x="2138" y="975"/>
              <a:ext cx="109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id-ID" sz="1600">
                  <a:solidFill>
                    <a:srgbClr val="FF0000"/>
                  </a:solidFill>
                </a:rPr>
                <a:t>5</a:t>
              </a:r>
              <a:endParaRPr lang="en-US" altLang="id-ID" sz="1600"/>
            </a:p>
          </p:txBody>
        </p:sp>
        <p:sp>
          <p:nvSpPr>
            <p:cNvPr id="1644662" name="Freeform 118"/>
            <p:cNvSpPr>
              <a:spLocks noChangeAspect="1"/>
            </p:cNvSpPr>
            <p:nvPr/>
          </p:nvSpPr>
          <p:spPr bwMode="auto">
            <a:xfrm>
              <a:off x="194" y="988"/>
              <a:ext cx="2522" cy="2211"/>
            </a:xfrm>
            <a:custGeom>
              <a:avLst/>
              <a:gdLst>
                <a:gd name="T0" fmla="*/ 1363 w 2522"/>
                <a:gd name="T1" fmla="*/ 4 h 2211"/>
                <a:gd name="T2" fmla="*/ 1568 w 2522"/>
                <a:gd name="T3" fmla="*/ 34 h 2211"/>
                <a:gd name="T4" fmla="*/ 1765 w 2522"/>
                <a:gd name="T5" fmla="*/ 92 h 2211"/>
                <a:gd name="T6" fmla="*/ 1949 w 2522"/>
                <a:gd name="T7" fmla="*/ 179 h 2211"/>
                <a:gd name="T8" fmla="*/ 2113 w 2522"/>
                <a:gd name="T9" fmla="*/ 291 h 2211"/>
                <a:gd name="T10" fmla="*/ 2254 w 2522"/>
                <a:gd name="T11" fmla="*/ 425 h 2211"/>
                <a:gd name="T12" fmla="*/ 2368 w 2522"/>
                <a:gd name="T13" fmla="*/ 578 h 2211"/>
                <a:gd name="T14" fmla="*/ 2453 w 2522"/>
                <a:gd name="T15" fmla="*/ 744 h 2211"/>
                <a:gd name="T16" fmla="*/ 2505 w 2522"/>
                <a:gd name="T17" fmla="*/ 922 h 2211"/>
                <a:gd name="T18" fmla="*/ 2522 w 2522"/>
                <a:gd name="T19" fmla="*/ 1103 h 2211"/>
                <a:gd name="T20" fmla="*/ 2505 w 2522"/>
                <a:gd name="T21" fmla="*/ 1284 h 2211"/>
                <a:gd name="T22" fmla="*/ 2453 w 2522"/>
                <a:gd name="T23" fmla="*/ 1461 h 2211"/>
                <a:gd name="T24" fmla="*/ 2371 w 2522"/>
                <a:gd name="T25" fmla="*/ 1630 h 2211"/>
                <a:gd name="T26" fmla="*/ 2256 w 2522"/>
                <a:gd name="T27" fmla="*/ 1783 h 2211"/>
                <a:gd name="T28" fmla="*/ 2115 w 2522"/>
                <a:gd name="T29" fmla="*/ 1917 h 2211"/>
                <a:gd name="T30" fmla="*/ 1951 w 2522"/>
                <a:gd name="T31" fmla="*/ 2029 h 2211"/>
                <a:gd name="T32" fmla="*/ 1769 w 2522"/>
                <a:gd name="T33" fmla="*/ 2118 h 2211"/>
                <a:gd name="T34" fmla="*/ 1572 w 2522"/>
                <a:gd name="T35" fmla="*/ 2176 h 2211"/>
                <a:gd name="T36" fmla="*/ 1367 w 2522"/>
                <a:gd name="T37" fmla="*/ 2206 h 2211"/>
                <a:gd name="T38" fmla="*/ 1159 w 2522"/>
                <a:gd name="T39" fmla="*/ 2206 h 2211"/>
                <a:gd name="T40" fmla="*/ 954 w 2522"/>
                <a:gd name="T41" fmla="*/ 2178 h 2211"/>
                <a:gd name="T42" fmla="*/ 755 w 2522"/>
                <a:gd name="T43" fmla="*/ 2118 h 2211"/>
                <a:gd name="T44" fmla="*/ 573 w 2522"/>
                <a:gd name="T45" fmla="*/ 2031 h 2211"/>
                <a:gd name="T46" fmla="*/ 409 w 2522"/>
                <a:gd name="T47" fmla="*/ 1919 h 2211"/>
                <a:gd name="T48" fmla="*/ 266 w 2522"/>
                <a:gd name="T49" fmla="*/ 1785 h 2211"/>
                <a:gd name="T50" fmla="*/ 151 w 2522"/>
                <a:gd name="T51" fmla="*/ 1634 h 2211"/>
                <a:gd name="T52" fmla="*/ 69 w 2522"/>
                <a:gd name="T53" fmla="*/ 1466 h 2211"/>
                <a:gd name="T54" fmla="*/ 17 w 2522"/>
                <a:gd name="T55" fmla="*/ 1289 h 2211"/>
                <a:gd name="T56" fmla="*/ 0 w 2522"/>
                <a:gd name="T57" fmla="*/ 1107 h 2211"/>
                <a:gd name="T58" fmla="*/ 17 w 2522"/>
                <a:gd name="T59" fmla="*/ 926 h 2211"/>
                <a:gd name="T60" fmla="*/ 67 w 2522"/>
                <a:gd name="T61" fmla="*/ 749 h 2211"/>
                <a:gd name="T62" fmla="*/ 151 w 2522"/>
                <a:gd name="T63" fmla="*/ 580 h 2211"/>
                <a:gd name="T64" fmla="*/ 264 w 2522"/>
                <a:gd name="T65" fmla="*/ 429 h 2211"/>
                <a:gd name="T66" fmla="*/ 404 w 2522"/>
                <a:gd name="T67" fmla="*/ 293 h 2211"/>
                <a:gd name="T68" fmla="*/ 569 w 2522"/>
                <a:gd name="T69" fmla="*/ 181 h 2211"/>
                <a:gd name="T70" fmla="*/ 753 w 2522"/>
                <a:gd name="T71" fmla="*/ 95 h 2211"/>
                <a:gd name="T72" fmla="*/ 949 w 2522"/>
                <a:gd name="T73" fmla="*/ 34 h 2211"/>
                <a:gd name="T74" fmla="*/ 1155 w 2522"/>
                <a:gd name="T75" fmla="*/ 4 h 2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522" h="2211">
                  <a:moveTo>
                    <a:pt x="1259" y="0"/>
                  </a:moveTo>
                  <a:lnTo>
                    <a:pt x="1363" y="4"/>
                  </a:lnTo>
                  <a:lnTo>
                    <a:pt x="1466" y="15"/>
                  </a:lnTo>
                  <a:lnTo>
                    <a:pt x="1568" y="34"/>
                  </a:lnTo>
                  <a:lnTo>
                    <a:pt x="1668" y="60"/>
                  </a:lnTo>
                  <a:lnTo>
                    <a:pt x="1765" y="92"/>
                  </a:lnTo>
                  <a:lnTo>
                    <a:pt x="1858" y="131"/>
                  </a:lnTo>
                  <a:lnTo>
                    <a:pt x="1949" y="179"/>
                  </a:lnTo>
                  <a:lnTo>
                    <a:pt x="2033" y="233"/>
                  </a:lnTo>
                  <a:lnTo>
                    <a:pt x="2113" y="291"/>
                  </a:lnTo>
                  <a:lnTo>
                    <a:pt x="2187" y="356"/>
                  </a:lnTo>
                  <a:lnTo>
                    <a:pt x="2254" y="425"/>
                  </a:lnTo>
                  <a:lnTo>
                    <a:pt x="2314" y="498"/>
                  </a:lnTo>
                  <a:lnTo>
                    <a:pt x="2368" y="578"/>
                  </a:lnTo>
                  <a:lnTo>
                    <a:pt x="2414" y="660"/>
                  </a:lnTo>
                  <a:lnTo>
                    <a:pt x="2453" y="744"/>
                  </a:lnTo>
                  <a:lnTo>
                    <a:pt x="2483" y="831"/>
                  </a:lnTo>
                  <a:lnTo>
                    <a:pt x="2505" y="922"/>
                  </a:lnTo>
                  <a:lnTo>
                    <a:pt x="2518" y="1012"/>
                  </a:lnTo>
                  <a:lnTo>
                    <a:pt x="2522" y="1103"/>
                  </a:lnTo>
                  <a:lnTo>
                    <a:pt x="2518" y="1194"/>
                  </a:lnTo>
                  <a:lnTo>
                    <a:pt x="2505" y="1284"/>
                  </a:lnTo>
                  <a:lnTo>
                    <a:pt x="2483" y="1375"/>
                  </a:lnTo>
                  <a:lnTo>
                    <a:pt x="2453" y="1461"/>
                  </a:lnTo>
                  <a:lnTo>
                    <a:pt x="2416" y="1548"/>
                  </a:lnTo>
                  <a:lnTo>
                    <a:pt x="2371" y="1630"/>
                  </a:lnTo>
                  <a:lnTo>
                    <a:pt x="2317" y="1707"/>
                  </a:lnTo>
                  <a:lnTo>
                    <a:pt x="2256" y="1783"/>
                  </a:lnTo>
                  <a:lnTo>
                    <a:pt x="2189" y="1852"/>
                  </a:lnTo>
                  <a:lnTo>
                    <a:pt x="2115" y="1917"/>
                  </a:lnTo>
                  <a:lnTo>
                    <a:pt x="2037" y="1975"/>
                  </a:lnTo>
                  <a:lnTo>
                    <a:pt x="1951" y="2029"/>
                  </a:lnTo>
                  <a:lnTo>
                    <a:pt x="1862" y="2077"/>
                  </a:lnTo>
                  <a:lnTo>
                    <a:pt x="1769" y="2118"/>
                  </a:lnTo>
                  <a:lnTo>
                    <a:pt x="1672" y="2150"/>
                  </a:lnTo>
                  <a:lnTo>
                    <a:pt x="1572" y="2176"/>
                  </a:lnTo>
                  <a:lnTo>
                    <a:pt x="1471" y="2195"/>
                  </a:lnTo>
                  <a:lnTo>
                    <a:pt x="1367" y="2206"/>
                  </a:lnTo>
                  <a:lnTo>
                    <a:pt x="1263" y="2211"/>
                  </a:lnTo>
                  <a:lnTo>
                    <a:pt x="1159" y="2206"/>
                  </a:lnTo>
                  <a:lnTo>
                    <a:pt x="1055" y="2195"/>
                  </a:lnTo>
                  <a:lnTo>
                    <a:pt x="954" y="2178"/>
                  </a:lnTo>
                  <a:lnTo>
                    <a:pt x="852" y="2152"/>
                  </a:lnTo>
                  <a:lnTo>
                    <a:pt x="755" y="2118"/>
                  </a:lnTo>
                  <a:lnTo>
                    <a:pt x="662" y="2079"/>
                  </a:lnTo>
                  <a:lnTo>
                    <a:pt x="573" y="2031"/>
                  </a:lnTo>
                  <a:lnTo>
                    <a:pt x="486" y="1980"/>
                  </a:lnTo>
                  <a:lnTo>
                    <a:pt x="409" y="1919"/>
                  </a:lnTo>
                  <a:lnTo>
                    <a:pt x="333" y="1856"/>
                  </a:lnTo>
                  <a:lnTo>
                    <a:pt x="266" y="1785"/>
                  </a:lnTo>
                  <a:lnTo>
                    <a:pt x="205" y="1712"/>
                  </a:lnTo>
                  <a:lnTo>
                    <a:pt x="151" y="1634"/>
                  </a:lnTo>
                  <a:lnTo>
                    <a:pt x="106" y="1552"/>
                  </a:lnTo>
                  <a:lnTo>
                    <a:pt x="69" y="1466"/>
                  </a:lnTo>
                  <a:lnTo>
                    <a:pt x="39" y="1379"/>
                  </a:lnTo>
                  <a:lnTo>
                    <a:pt x="17" y="1289"/>
                  </a:lnTo>
                  <a:lnTo>
                    <a:pt x="4" y="1198"/>
                  </a:lnTo>
                  <a:lnTo>
                    <a:pt x="0" y="1107"/>
                  </a:lnTo>
                  <a:lnTo>
                    <a:pt x="4" y="1017"/>
                  </a:lnTo>
                  <a:lnTo>
                    <a:pt x="17" y="926"/>
                  </a:lnTo>
                  <a:lnTo>
                    <a:pt x="37" y="835"/>
                  </a:lnTo>
                  <a:lnTo>
                    <a:pt x="67" y="749"/>
                  </a:lnTo>
                  <a:lnTo>
                    <a:pt x="106" y="662"/>
                  </a:lnTo>
                  <a:lnTo>
                    <a:pt x="151" y="580"/>
                  </a:lnTo>
                  <a:lnTo>
                    <a:pt x="203" y="503"/>
                  </a:lnTo>
                  <a:lnTo>
                    <a:pt x="264" y="429"/>
                  </a:lnTo>
                  <a:lnTo>
                    <a:pt x="331" y="358"/>
                  </a:lnTo>
                  <a:lnTo>
                    <a:pt x="404" y="293"/>
                  </a:lnTo>
                  <a:lnTo>
                    <a:pt x="484" y="235"/>
                  </a:lnTo>
                  <a:lnTo>
                    <a:pt x="569" y="181"/>
                  </a:lnTo>
                  <a:lnTo>
                    <a:pt x="660" y="133"/>
                  </a:lnTo>
                  <a:lnTo>
                    <a:pt x="753" y="95"/>
                  </a:lnTo>
                  <a:lnTo>
                    <a:pt x="850" y="60"/>
                  </a:lnTo>
                  <a:lnTo>
                    <a:pt x="949" y="34"/>
                  </a:lnTo>
                  <a:lnTo>
                    <a:pt x="1051" y="15"/>
                  </a:lnTo>
                  <a:lnTo>
                    <a:pt x="1155" y="4"/>
                  </a:lnTo>
                  <a:lnTo>
                    <a:pt x="1259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3074478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4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4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4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4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4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4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4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4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4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4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4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4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4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4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4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4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 dirty="0" smtClean="0"/>
              <a:t>K-means Algorithms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00808"/>
            <a:ext cx="8136904" cy="4177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7594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DA985-703C-4D92-9556-1DE19AF37920}" type="slidenum">
              <a:rPr lang="en-US" altLang="id-ID"/>
              <a:pPr/>
              <a:t>7</a:t>
            </a:fld>
            <a:endParaRPr lang="en-US" altLang="id-ID"/>
          </a:p>
        </p:txBody>
      </p:sp>
      <p:sp>
        <p:nvSpPr>
          <p:cNvPr id="427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altLang="id-ID"/>
              <a:t>K-means example, step 1</a:t>
            </a:r>
          </a:p>
        </p:txBody>
      </p:sp>
      <p:sp>
        <p:nvSpPr>
          <p:cNvPr id="427011" name="AutoShape 3"/>
          <p:cNvSpPr>
            <a:spLocks noChangeArrowheads="1"/>
          </p:cNvSpPr>
          <p:nvPr/>
        </p:nvSpPr>
        <p:spPr bwMode="auto">
          <a:xfrm>
            <a:off x="3200400" y="4648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427012" name="AutoShape 4"/>
          <p:cNvSpPr>
            <a:spLocks noChangeArrowheads="1"/>
          </p:cNvSpPr>
          <p:nvPr/>
        </p:nvSpPr>
        <p:spPr bwMode="auto">
          <a:xfrm>
            <a:off x="3352800" y="4876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427013" name="AutoShape 5"/>
          <p:cNvSpPr>
            <a:spLocks noChangeArrowheads="1"/>
          </p:cNvSpPr>
          <p:nvPr/>
        </p:nvSpPr>
        <p:spPr bwMode="auto">
          <a:xfrm>
            <a:off x="3124200" y="5105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427014" name="AutoShape 6"/>
          <p:cNvSpPr>
            <a:spLocks noChangeArrowheads="1"/>
          </p:cNvSpPr>
          <p:nvPr/>
        </p:nvSpPr>
        <p:spPr bwMode="auto">
          <a:xfrm>
            <a:off x="2895600" y="4419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427015" name="AutoShape 7"/>
          <p:cNvSpPr>
            <a:spLocks noChangeArrowheads="1"/>
          </p:cNvSpPr>
          <p:nvPr/>
        </p:nvSpPr>
        <p:spPr bwMode="auto">
          <a:xfrm>
            <a:off x="2895600" y="2057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427016" name="AutoShape 8"/>
          <p:cNvSpPr>
            <a:spLocks noChangeArrowheads="1"/>
          </p:cNvSpPr>
          <p:nvPr/>
        </p:nvSpPr>
        <p:spPr bwMode="auto">
          <a:xfrm>
            <a:off x="2895600" y="3581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427017" name="AutoShape 9"/>
          <p:cNvSpPr>
            <a:spLocks noChangeArrowheads="1"/>
          </p:cNvSpPr>
          <p:nvPr/>
        </p:nvSpPr>
        <p:spPr bwMode="auto">
          <a:xfrm>
            <a:off x="2895600" y="5105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427018" name="AutoShape 10"/>
          <p:cNvSpPr>
            <a:spLocks noChangeArrowheads="1"/>
          </p:cNvSpPr>
          <p:nvPr/>
        </p:nvSpPr>
        <p:spPr bwMode="auto">
          <a:xfrm>
            <a:off x="2438400" y="4114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427019" name="AutoShape 11"/>
          <p:cNvSpPr>
            <a:spLocks noChangeArrowheads="1"/>
          </p:cNvSpPr>
          <p:nvPr/>
        </p:nvSpPr>
        <p:spPr bwMode="auto">
          <a:xfrm>
            <a:off x="4572000" y="38100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427020" name="AutoShape 12"/>
          <p:cNvSpPr>
            <a:spLocks noChangeArrowheads="1"/>
          </p:cNvSpPr>
          <p:nvPr/>
        </p:nvSpPr>
        <p:spPr bwMode="auto">
          <a:xfrm>
            <a:off x="6705600" y="1828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427021" name="AutoShape 13"/>
          <p:cNvSpPr>
            <a:spLocks noChangeArrowheads="1"/>
          </p:cNvSpPr>
          <p:nvPr/>
        </p:nvSpPr>
        <p:spPr bwMode="auto">
          <a:xfrm>
            <a:off x="7162800" y="19050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427022" name="AutoShape 14"/>
          <p:cNvSpPr>
            <a:spLocks noChangeArrowheads="1"/>
          </p:cNvSpPr>
          <p:nvPr/>
        </p:nvSpPr>
        <p:spPr bwMode="auto">
          <a:xfrm>
            <a:off x="7010400" y="2057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427023" name="AutoShape 15"/>
          <p:cNvSpPr>
            <a:spLocks noChangeArrowheads="1"/>
          </p:cNvSpPr>
          <p:nvPr/>
        </p:nvSpPr>
        <p:spPr bwMode="auto">
          <a:xfrm>
            <a:off x="6858000" y="2209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427024" name="AutoShape 16"/>
          <p:cNvSpPr>
            <a:spLocks noChangeArrowheads="1"/>
          </p:cNvSpPr>
          <p:nvPr/>
        </p:nvSpPr>
        <p:spPr bwMode="auto">
          <a:xfrm>
            <a:off x="7162800" y="2362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427025" name="AutoShape 17"/>
          <p:cNvSpPr>
            <a:spLocks noChangeArrowheads="1"/>
          </p:cNvSpPr>
          <p:nvPr/>
        </p:nvSpPr>
        <p:spPr bwMode="auto">
          <a:xfrm>
            <a:off x="7467600" y="2743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427026" name="AutoShape 18"/>
          <p:cNvSpPr>
            <a:spLocks noChangeArrowheads="1"/>
          </p:cNvSpPr>
          <p:nvPr/>
        </p:nvSpPr>
        <p:spPr bwMode="auto">
          <a:xfrm>
            <a:off x="5715000" y="1828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427027" name="AutoShape 19"/>
          <p:cNvSpPr>
            <a:spLocks noChangeArrowheads="1"/>
          </p:cNvSpPr>
          <p:nvPr/>
        </p:nvSpPr>
        <p:spPr bwMode="auto">
          <a:xfrm>
            <a:off x="6019800" y="3276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427028" name="AutoShape 20"/>
          <p:cNvSpPr>
            <a:spLocks noChangeArrowheads="1"/>
          </p:cNvSpPr>
          <p:nvPr/>
        </p:nvSpPr>
        <p:spPr bwMode="auto">
          <a:xfrm>
            <a:off x="6019800" y="4800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427029" name="AutoShape 21"/>
          <p:cNvSpPr>
            <a:spLocks noChangeArrowheads="1"/>
          </p:cNvSpPr>
          <p:nvPr/>
        </p:nvSpPr>
        <p:spPr bwMode="auto">
          <a:xfrm>
            <a:off x="6400800" y="5105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427030" name="AutoShape 22"/>
          <p:cNvSpPr>
            <a:spLocks noChangeArrowheads="1"/>
          </p:cNvSpPr>
          <p:nvPr/>
        </p:nvSpPr>
        <p:spPr bwMode="auto">
          <a:xfrm>
            <a:off x="6781800" y="4343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427031" name="AutoShape 23"/>
          <p:cNvSpPr>
            <a:spLocks noChangeArrowheads="1"/>
          </p:cNvSpPr>
          <p:nvPr/>
        </p:nvSpPr>
        <p:spPr bwMode="auto">
          <a:xfrm>
            <a:off x="5943600" y="3733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427032" name="AutoShape 24"/>
          <p:cNvSpPr>
            <a:spLocks noChangeArrowheads="1"/>
          </p:cNvSpPr>
          <p:nvPr/>
        </p:nvSpPr>
        <p:spPr bwMode="auto">
          <a:xfrm>
            <a:off x="5181600" y="41910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427033" name="AutoShape 25"/>
          <p:cNvSpPr>
            <a:spLocks noChangeArrowheads="1"/>
          </p:cNvSpPr>
          <p:nvPr/>
        </p:nvSpPr>
        <p:spPr bwMode="auto">
          <a:xfrm>
            <a:off x="7162800" y="4648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427034" name="AutoShape 26"/>
          <p:cNvSpPr>
            <a:spLocks noChangeArrowheads="1"/>
          </p:cNvSpPr>
          <p:nvPr/>
        </p:nvSpPr>
        <p:spPr bwMode="auto">
          <a:xfrm>
            <a:off x="7010400" y="5029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427035" name="AutoShape 27"/>
          <p:cNvSpPr>
            <a:spLocks noChangeArrowheads="1"/>
          </p:cNvSpPr>
          <p:nvPr/>
        </p:nvSpPr>
        <p:spPr bwMode="auto">
          <a:xfrm>
            <a:off x="6858000" y="4038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427036" name="AutoShape 28"/>
          <p:cNvSpPr>
            <a:spLocks noChangeArrowheads="1"/>
          </p:cNvSpPr>
          <p:nvPr/>
        </p:nvSpPr>
        <p:spPr bwMode="auto">
          <a:xfrm>
            <a:off x="7467600" y="5257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427037" name="AutoShape 29"/>
          <p:cNvSpPr>
            <a:spLocks noChangeArrowheads="1"/>
          </p:cNvSpPr>
          <p:nvPr/>
        </p:nvSpPr>
        <p:spPr bwMode="auto">
          <a:xfrm>
            <a:off x="6629400" y="2590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grpSp>
        <p:nvGrpSpPr>
          <p:cNvPr id="427038" name="Group 30"/>
          <p:cNvGrpSpPr>
            <a:grpSpLocks/>
          </p:cNvGrpSpPr>
          <p:nvPr/>
        </p:nvGrpSpPr>
        <p:grpSpPr bwMode="auto">
          <a:xfrm>
            <a:off x="3657600" y="2286000"/>
            <a:ext cx="2743200" cy="3276600"/>
            <a:chOff x="2304" y="1440"/>
            <a:chExt cx="1728" cy="2064"/>
          </a:xfrm>
        </p:grpSpPr>
        <p:grpSp>
          <p:nvGrpSpPr>
            <p:cNvPr id="427039" name="Group 31"/>
            <p:cNvGrpSpPr>
              <a:grpSpLocks/>
            </p:cNvGrpSpPr>
            <p:nvPr/>
          </p:nvGrpSpPr>
          <p:grpSpPr bwMode="auto">
            <a:xfrm>
              <a:off x="2784" y="1440"/>
              <a:ext cx="432" cy="336"/>
              <a:chOff x="192" y="1824"/>
              <a:chExt cx="432" cy="336"/>
            </a:xfrm>
          </p:grpSpPr>
          <p:sp>
            <p:nvSpPr>
              <p:cNvPr id="427040" name="Oval 32"/>
              <p:cNvSpPr>
                <a:spLocks noChangeArrowheads="1"/>
              </p:cNvSpPr>
              <p:nvPr/>
            </p:nvSpPr>
            <p:spPr bwMode="auto">
              <a:xfrm>
                <a:off x="192" y="1824"/>
                <a:ext cx="144" cy="14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427041" name="Text Box 33"/>
              <p:cNvSpPr txBox="1">
                <a:spLocks noChangeArrowheads="1"/>
              </p:cNvSpPr>
              <p:nvPr/>
            </p:nvSpPr>
            <p:spPr bwMode="auto">
              <a:xfrm>
                <a:off x="288" y="1872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altLang="id-ID"/>
                  <a:t>k</a:t>
                </a:r>
                <a:r>
                  <a:rPr lang="en-US" altLang="id-ID" baseline="-25000"/>
                  <a:t>1</a:t>
                </a:r>
              </a:p>
            </p:txBody>
          </p:sp>
        </p:grpSp>
        <p:grpSp>
          <p:nvGrpSpPr>
            <p:cNvPr id="427042" name="Group 34"/>
            <p:cNvGrpSpPr>
              <a:grpSpLocks/>
            </p:cNvGrpSpPr>
            <p:nvPr/>
          </p:nvGrpSpPr>
          <p:grpSpPr bwMode="auto">
            <a:xfrm>
              <a:off x="2304" y="2160"/>
              <a:ext cx="432" cy="336"/>
              <a:chOff x="192" y="1824"/>
              <a:chExt cx="432" cy="336"/>
            </a:xfrm>
          </p:grpSpPr>
          <p:sp>
            <p:nvSpPr>
              <p:cNvPr id="427043" name="Oval 35"/>
              <p:cNvSpPr>
                <a:spLocks noChangeArrowheads="1"/>
              </p:cNvSpPr>
              <p:nvPr/>
            </p:nvSpPr>
            <p:spPr bwMode="auto">
              <a:xfrm>
                <a:off x="192" y="1824"/>
                <a:ext cx="144" cy="14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427044" name="Text Box 36"/>
              <p:cNvSpPr txBox="1">
                <a:spLocks noChangeArrowheads="1"/>
              </p:cNvSpPr>
              <p:nvPr/>
            </p:nvSpPr>
            <p:spPr bwMode="auto">
              <a:xfrm>
                <a:off x="288" y="1872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altLang="id-ID"/>
                  <a:t>k</a:t>
                </a:r>
                <a:r>
                  <a:rPr lang="en-US" altLang="id-ID" baseline="-25000"/>
                  <a:t>2</a:t>
                </a:r>
              </a:p>
            </p:txBody>
          </p:sp>
        </p:grpSp>
        <p:grpSp>
          <p:nvGrpSpPr>
            <p:cNvPr id="427045" name="Group 37"/>
            <p:cNvGrpSpPr>
              <a:grpSpLocks/>
            </p:cNvGrpSpPr>
            <p:nvPr/>
          </p:nvGrpSpPr>
          <p:grpSpPr bwMode="auto">
            <a:xfrm>
              <a:off x="3600" y="3168"/>
              <a:ext cx="432" cy="336"/>
              <a:chOff x="192" y="1824"/>
              <a:chExt cx="432" cy="336"/>
            </a:xfrm>
          </p:grpSpPr>
          <p:sp>
            <p:nvSpPr>
              <p:cNvPr id="427046" name="Oval 38"/>
              <p:cNvSpPr>
                <a:spLocks noChangeArrowheads="1"/>
              </p:cNvSpPr>
              <p:nvPr/>
            </p:nvSpPr>
            <p:spPr bwMode="auto">
              <a:xfrm>
                <a:off x="192" y="1824"/>
                <a:ext cx="144" cy="14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427047" name="Text Box 39"/>
              <p:cNvSpPr txBox="1">
                <a:spLocks noChangeArrowheads="1"/>
              </p:cNvSpPr>
              <p:nvPr/>
            </p:nvSpPr>
            <p:spPr bwMode="auto">
              <a:xfrm>
                <a:off x="288" y="1872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altLang="id-ID"/>
                  <a:t>k</a:t>
                </a:r>
                <a:r>
                  <a:rPr lang="en-US" altLang="id-ID" baseline="-25000"/>
                  <a:t>3</a:t>
                </a:r>
              </a:p>
            </p:txBody>
          </p:sp>
        </p:grpSp>
      </p:grpSp>
      <p:grpSp>
        <p:nvGrpSpPr>
          <p:cNvPr id="427048" name="Group 40"/>
          <p:cNvGrpSpPr>
            <a:grpSpLocks/>
          </p:cNvGrpSpPr>
          <p:nvPr/>
        </p:nvGrpSpPr>
        <p:grpSpPr bwMode="auto">
          <a:xfrm>
            <a:off x="1736725" y="1447800"/>
            <a:ext cx="6569075" cy="4841875"/>
            <a:chOff x="1094" y="912"/>
            <a:chExt cx="4138" cy="3050"/>
          </a:xfrm>
        </p:grpSpPr>
        <p:grpSp>
          <p:nvGrpSpPr>
            <p:cNvPr id="427049" name="Group 41"/>
            <p:cNvGrpSpPr>
              <a:grpSpLocks/>
            </p:cNvGrpSpPr>
            <p:nvPr/>
          </p:nvGrpSpPr>
          <p:grpSpPr bwMode="auto">
            <a:xfrm>
              <a:off x="1488" y="912"/>
              <a:ext cx="3744" cy="2640"/>
              <a:chOff x="1488" y="912"/>
              <a:chExt cx="3744" cy="2640"/>
            </a:xfrm>
          </p:grpSpPr>
          <p:sp>
            <p:nvSpPr>
              <p:cNvPr id="427050" name="Line 42"/>
              <p:cNvSpPr>
                <a:spLocks noChangeShapeType="1"/>
              </p:cNvSpPr>
              <p:nvPr/>
            </p:nvSpPr>
            <p:spPr bwMode="auto">
              <a:xfrm>
                <a:off x="1488" y="912"/>
                <a:ext cx="0" cy="26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427051" name="Line 43"/>
              <p:cNvSpPr>
                <a:spLocks noChangeShapeType="1"/>
              </p:cNvSpPr>
              <p:nvPr/>
            </p:nvSpPr>
            <p:spPr bwMode="auto">
              <a:xfrm>
                <a:off x="1488" y="3552"/>
                <a:ext cx="37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sp>
          <p:nvSpPr>
            <p:cNvPr id="427052" name="Text Box 44"/>
            <p:cNvSpPr txBox="1">
              <a:spLocks noChangeArrowheads="1"/>
            </p:cNvSpPr>
            <p:nvPr/>
          </p:nvSpPr>
          <p:spPr bwMode="auto">
            <a:xfrm>
              <a:off x="3206" y="3674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6858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id-ID"/>
                <a:t>X</a:t>
              </a:r>
            </a:p>
          </p:txBody>
        </p:sp>
        <p:sp>
          <p:nvSpPr>
            <p:cNvPr id="427053" name="Text Box 45"/>
            <p:cNvSpPr txBox="1">
              <a:spLocks noChangeArrowheads="1"/>
            </p:cNvSpPr>
            <p:nvPr/>
          </p:nvSpPr>
          <p:spPr bwMode="auto">
            <a:xfrm>
              <a:off x="1094" y="1754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6858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id-ID"/>
                <a:t>Y</a:t>
              </a:r>
            </a:p>
          </p:txBody>
        </p:sp>
      </p:grpSp>
      <p:sp>
        <p:nvSpPr>
          <p:cNvPr id="427054" name="Text Box 46"/>
          <p:cNvSpPr txBox="1">
            <a:spLocks noChangeArrowheads="1"/>
          </p:cNvSpPr>
          <p:nvPr/>
        </p:nvSpPr>
        <p:spPr bwMode="auto">
          <a:xfrm>
            <a:off x="381000" y="3352800"/>
            <a:ext cx="1554163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858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id-ID"/>
              <a:t>Pick 3 </a:t>
            </a:r>
          </a:p>
          <a:p>
            <a:r>
              <a:rPr lang="en-US" altLang="id-ID"/>
              <a:t>initial</a:t>
            </a:r>
          </a:p>
          <a:p>
            <a:r>
              <a:rPr lang="en-US" altLang="id-ID"/>
              <a:t>cluster</a:t>
            </a:r>
          </a:p>
          <a:p>
            <a:r>
              <a:rPr lang="en-US" altLang="id-ID"/>
              <a:t>centers</a:t>
            </a:r>
          </a:p>
          <a:p>
            <a:r>
              <a:rPr lang="en-US" altLang="id-ID"/>
              <a:t>(randomly)</a:t>
            </a:r>
          </a:p>
          <a:p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4238180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7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57EDE-749B-479A-B619-16A611C78850}" type="slidenum">
              <a:rPr lang="en-US" altLang="id-ID"/>
              <a:pPr/>
              <a:t>8</a:t>
            </a:fld>
            <a:endParaRPr lang="en-US" altLang="id-ID"/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altLang="id-ID"/>
              <a:t>K-means example, step 2</a:t>
            </a:r>
          </a:p>
        </p:txBody>
      </p:sp>
      <p:grpSp>
        <p:nvGrpSpPr>
          <p:cNvPr id="428035" name="Group 3"/>
          <p:cNvGrpSpPr>
            <a:grpSpLocks/>
          </p:cNvGrpSpPr>
          <p:nvPr/>
        </p:nvGrpSpPr>
        <p:grpSpPr bwMode="auto">
          <a:xfrm>
            <a:off x="4419600" y="2286000"/>
            <a:ext cx="685800" cy="533400"/>
            <a:chOff x="192" y="1824"/>
            <a:chExt cx="432" cy="336"/>
          </a:xfrm>
        </p:grpSpPr>
        <p:sp>
          <p:nvSpPr>
            <p:cNvPr id="428036" name="Oval 4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428037" name="Text Box 5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id-ID"/>
                <a:t>k</a:t>
              </a:r>
              <a:r>
                <a:rPr lang="en-US" altLang="id-ID" baseline="-25000"/>
                <a:t>1</a:t>
              </a:r>
            </a:p>
          </p:txBody>
        </p:sp>
      </p:grpSp>
      <p:grpSp>
        <p:nvGrpSpPr>
          <p:cNvPr id="428038" name="Group 6"/>
          <p:cNvGrpSpPr>
            <a:grpSpLocks/>
          </p:cNvGrpSpPr>
          <p:nvPr/>
        </p:nvGrpSpPr>
        <p:grpSpPr bwMode="auto">
          <a:xfrm>
            <a:off x="3657600" y="3429000"/>
            <a:ext cx="685800" cy="533400"/>
            <a:chOff x="192" y="1824"/>
            <a:chExt cx="432" cy="336"/>
          </a:xfrm>
        </p:grpSpPr>
        <p:sp>
          <p:nvSpPr>
            <p:cNvPr id="428039" name="Oval 7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428040" name="Text Box 8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id-ID"/>
                <a:t>k</a:t>
              </a:r>
              <a:r>
                <a:rPr lang="en-US" altLang="id-ID" baseline="-25000"/>
                <a:t>2</a:t>
              </a:r>
            </a:p>
          </p:txBody>
        </p:sp>
      </p:grpSp>
      <p:grpSp>
        <p:nvGrpSpPr>
          <p:cNvPr id="428041" name="Group 9"/>
          <p:cNvGrpSpPr>
            <a:grpSpLocks/>
          </p:cNvGrpSpPr>
          <p:nvPr/>
        </p:nvGrpSpPr>
        <p:grpSpPr bwMode="auto">
          <a:xfrm>
            <a:off x="5715000" y="5029200"/>
            <a:ext cx="685800" cy="533400"/>
            <a:chOff x="192" y="1824"/>
            <a:chExt cx="432" cy="336"/>
          </a:xfrm>
        </p:grpSpPr>
        <p:sp>
          <p:nvSpPr>
            <p:cNvPr id="428042" name="Oval 10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428043" name="Text Box 11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id-ID"/>
                <a:t>k</a:t>
              </a:r>
              <a:r>
                <a:rPr lang="en-US" altLang="id-ID" baseline="-25000"/>
                <a:t>3</a:t>
              </a:r>
            </a:p>
          </p:txBody>
        </p:sp>
      </p:grpSp>
      <p:sp>
        <p:nvSpPr>
          <p:cNvPr id="428044" name="AutoShape 12"/>
          <p:cNvSpPr>
            <a:spLocks noChangeArrowheads="1"/>
          </p:cNvSpPr>
          <p:nvPr/>
        </p:nvSpPr>
        <p:spPr bwMode="auto">
          <a:xfrm>
            <a:off x="3200400" y="46482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428045" name="AutoShape 13"/>
          <p:cNvSpPr>
            <a:spLocks noChangeArrowheads="1"/>
          </p:cNvSpPr>
          <p:nvPr/>
        </p:nvSpPr>
        <p:spPr bwMode="auto">
          <a:xfrm>
            <a:off x="3352800" y="48768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428046" name="AutoShape 14"/>
          <p:cNvSpPr>
            <a:spLocks noChangeArrowheads="1"/>
          </p:cNvSpPr>
          <p:nvPr/>
        </p:nvSpPr>
        <p:spPr bwMode="auto">
          <a:xfrm>
            <a:off x="3124200" y="5105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428047" name="AutoShape 15"/>
          <p:cNvSpPr>
            <a:spLocks noChangeArrowheads="1"/>
          </p:cNvSpPr>
          <p:nvPr/>
        </p:nvSpPr>
        <p:spPr bwMode="auto">
          <a:xfrm>
            <a:off x="2895600" y="44196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428048" name="AutoShape 16"/>
          <p:cNvSpPr>
            <a:spLocks noChangeArrowheads="1"/>
          </p:cNvSpPr>
          <p:nvPr/>
        </p:nvSpPr>
        <p:spPr bwMode="auto">
          <a:xfrm>
            <a:off x="2895600" y="20574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428049" name="AutoShape 17"/>
          <p:cNvSpPr>
            <a:spLocks noChangeArrowheads="1"/>
          </p:cNvSpPr>
          <p:nvPr/>
        </p:nvSpPr>
        <p:spPr bwMode="auto">
          <a:xfrm>
            <a:off x="2895600" y="3581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428050" name="AutoShape 18"/>
          <p:cNvSpPr>
            <a:spLocks noChangeArrowheads="1"/>
          </p:cNvSpPr>
          <p:nvPr/>
        </p:nvSpPr>
        <p:spPr bwMode="auto">
          <a:xfrm>
            <a:off x="2895600" y="5105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428051" name="AutoShape 19"/>
          <p:cNvSpPr>
            <a:spLocks noChangeArrowheads="1"/>
          </p:cNvSpPr>
          <p:nvPr/>
        </p:nvSpPr>
        <p:spPr bwMode="auto">
          <a:xfrm>
            <a:off x="2438400" y="41148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428052" name="AutoShape 20"/>
          <p:cNvSpPr>
            <a:spLocks noChangeArrowheads="1"/>
          </p:cNvSpPr>
          <p:nvPr/>
        </p:nvSpPr>
        <p:spPr bwMode="auto">
          <a:xfrm>
            <a:off x="4572000" y="38100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428053" name="AutoShape 21"/>
          <p:cNvSpPr>
            <a:spLocks noChangeArrowheads="1"/>
          </p:cNvSpPr>
          <p:nvPr/>
        </p:nvSpPr>
        <p:spPr bwMode="auto">
          <a:xfrm>
            <a:off x="6705600" y="1828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428054" name="AutoShape 22"/>
          <p:cNvSpPr>
            <a:spLocks noChangeArrowheads="1"/>
          </p:cNvSpPr>
          <p:nvPr/>
        </p:nvSpPr>
        <p:spPr bwMode="auto">
          <a:xfrm>
            <a:off x="7162800" y="19050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428055" name="AutoShape 23"/>
          <p:cNvSpPr>
            <a:spLocks noChangeArrowheads="1"/>
          </p:cNvSpPr>
          <p:nvPr/>
        </p:nvSpPr>
        <p:spPr bwMode="auto">
          <a:xfrm>
            <a:off x="7010400" y="20574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428056" name="AutoShape 24"/>
          <p:cNvSpPr>
            <a:spLocks noChangeArrowheads="1"/>
          </p:cNvSpPr>
          <p:nvPr/>
        </p:nvSpPr>
        <p:spPr bwMode="auto">
          <a:xfrm>
            <a:off x="6858000" y="2209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428057" name="AutoShape 25"/>
          <p:cNvSpPr>
            <a:spLocks noChangeArrowheads="1"/>
          </p:cNvSpPr>
          <p:nvPr/>
        </p:nvSpPr>
        <p:spPr bwMode="auto">
          <a:xfrm>
            <a:off x="7162800" y="23622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428058" name="AutoShape 26"/>
          <p:cNvSpPr>
            <a:spLocks noChangeArrowheads="1"/>
          </p:cNvSpPr>
          <p:nvPr/>
        </p:nvSpPr>
        <p:spPr bwMode="auto">
          <a:xfrm>
            <a:off x="7467600" y="27432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428059" name="AutoShape 27"/>
          <p:cNvSpPr>
            <a:spLocks noChangeArrowheads="1"/>
          </p:cNvSpPr>
          <p:nvPr/>
        </p:nvSpPr>
        <p:spPr bwMode="auto">
          <a:xfrm>
            <a:off x="5715000" y="1828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428060" name="AutoShape 28"/>
          <p:cNvSpPr>
            <a:spLocks noChangeArrowheads="1"/>
          </p:cNvSpPr>
          <p:nvPr/>
        </p:nvSpPr>
        <p:spPr bwMode="auto">
          <a:xfrm>
            <a:off x="6019800" y="32766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428061" name="AutoShape 29"/>
          <p:cNvSpPr>
            <a:spLocks noChangeArrowheads="1"/>
          </p:cNvSpPr>
          <p:nvPr/>
        </p:nvSpPr>
        <p:spPr bwMode="auto">
          <a:xfrm>
            <a:off x="6019800" y="4800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428062" name="AutoShape 30"/>
          <p:cNvSpPr>
            <a:spLocks noChangeArrowheads="1"/>
          </p:cNvSpPr>
          <p:nvPr/>
        </p:nvSpPr>
        <p:spPr bwMode="auto">
          <a:xfrm>
            <a:off x="6400800" y="5105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428063" name="AutoShape 31"/>
          <p:cNvSpPr>
            <a:spLocks noChangeArrowheads="1"/>
          </p:cNvSpPr>
          <p:nvPr/>
        </p:nvSpPr>
        <p:spPr bwMode="auto">
          <a:xfrm>
            <a:off x="6781800" y="4343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428064" name="AutoShape 32"/>
          <p:cNvSpPr>
            <a:spLocks noChangeArrowheads="1"/>
          </p:cNvSpPr>
          <p:nvPr/>
        </p:nvSpPr>
        <p:spPr bwMode="auto">
          <a:xfrm>
            <a:off x="5943600" y="3733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428065" name="AutoShape 33"/>
          <p:cNvSpPr>
            <a:spLocks noChangeArrowheads="1"/>
          </p:cNvSpPr>
          <p:nvPr/>
        </p:nvSpPr>
        <p:spPr bwMode="auto">
          <a:xfrm>
            <a:off x="5181600" y="41910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428066" name="AutoShape 34"/>
          <p:cNvSpPr>
            <a:spLocks noChangeArrowheads="1"/>
          </p:cNvSpPr>
          <p:nvPr/>
        </p:nvSpPr>
        <p:spPr bwMode="auto">
          <a:xfrm>
            <a:off x="7162800" y="4648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428067" name="AutoShape 35"/>
          <p:cNvSpPr>
            <a:spLocks noChangeArrowheads="1"/>
          </p:cNvSpPr>
          <p:nvPr/>
        </p:nvSpPr>
        <p:spPr bwMode="auto">
          <a:xfrm>
            <a:off x="7010400" y="5029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428068" name="AutoShape 36"/>
          <p:cNvSpPr>
            <a:spLocks noChangeArrowheads="1"/>
          </p:cNvSpPr>
          <p:nvPr/>
        </p:nvSpPr>
        <p:spPr bwMode="auto">
          <a:xfrm>
            <a:off x="6858000" y="4038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428069" name="AutoShape 37"/>
          <p:cNvSpPr>
            <a:spLocks noChangeArrowheads="1"/>
          </p:cNvSpPr>
          <p:nvPr/>
        </p:nvSpPr>
        <p:spPr bwMode="auto">
          <a:xfrm>
            <a:off x="7467600" y="5257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428070" name="AutoShape 38"/>
          <p:cNvSpPr>
            <a:spLocks noChangeArrowheads="1"/>
          </p:cNvSpPr>
          <p:nvPr/>
        </p:nvSpPr>
        <p:spPr bwMode="auto">
          <a:xfrm>
            <a:off x="6629400" y="2590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grpSp>
        <p:nvGrpSpPr>
          <p:cNvPr id="428071" name="Group 39"/>
          <p:cNvGrpSpPr>
            <a:grpSpLocks/>
          </p:cNvGrpSpPr>
          <p:nvPr/>
        </p:nvGrpSpPr>
        <p:grpSpPr bwMode="auto">
          <a:xfrm>
            <a:off x="1736725" y="1447800"/>
            <a:ext cx="6569075" cy="4841875"/>
            <a:chOff x="1094" y="912"/>
            <a:chExt cx="4138" cy="3050"/>
          </a:xfrm>
        </p:grpSpPr>
        <p:grpSp>
          <p:nvGrpSpPr>
            <p:cNvPr id="428072" name="Group 40"/>
            <p:cNvGrpSpPr>
              <a:grpSpLocks/>
            </p:cNvGrpSpPr>
            <p:nvPr/>
          </p:nvGrpSpPr>
          <p:grpSpPr bwMode="auto">
            <a:xfrm>
              <a:off x="1488" y="912"/>
              <a:ext cx="3744" cy="2640"/>
              <a:chOff x="1488" y="912"/>
              <a:chExt cx="3744" cy="2640"/>
            </a:xfrm>
          </p:grpSpPr>
          <p:sp>
            <p:nvSpPr>
              <p:cNvPr id="428073" name="Line 41"/>
              <p:cNvSpPr>
                <a:spLocks noChangeShapeType="1"/>
              </p:cNvSpPr>
              <p:nvPr/>
            </p:nvSpPr>
            <p:spPr bwMode="auto">
              <a:xfrm>
                <a:off x="1488" y="912"/>
                <a:ext cx="0" cy="26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428074" name="Line 42"/>
              <p:cNvSpPr>
                <a:spLocks noChangeShapeType="1"/>
              </p:cNvSpPr>
              <p:nvPr/>
            </p:nvSpPr>
            <p:spPr bwMode="auto">
              <a:xfrm>
                <a:off x="1488" y="3552"/>
                <a:ext cx="37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sp>
          <p:nvSpPr>
            <p:cNvPr id="428075" name="Text Box 43"/>
            <p:cNvSpPr txBox="1">
              <a:spLocks noChangeArrowheads="1"/>
            </p:cNvSpPr>
            <p:nvPr/>
          </p:nvSpPr>
          <p:spPr bwMode="auto">
            <a:xfrm>
              <a:off x="3206" y="3674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6858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id-ID"/>
                <a:t>X</a:t>
              </a:r>
            </a:p>
          </p:txBody>
        </p:sp>
        <p:sp>
          <p:nvSpPr>
            <p:cNvPr id="428076" name="Text Box 44"/>
            <p:cNvSpPr txBox="1">
              <a:spLocks noChangeArrowheads="1"/>
            </p:cNvSpPr>
            <p:nvPr/>
          </p:nvSpPr>
          <p:spPr bwMode="auto">
            <a:xfrm>
              <a:off x="1094" y="1754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6858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id-ID"/>
                <a:t>Y</a:t>
              </a:r>
            </a:p>
          </p:txBody>
        </p:sp>
      </p:grpSp>
      <p:sp>
        <p:nvSpPr>
          <p:cNvPr id="428077" name="Text Box 45"/>
          <p:cNvSpPr txBox="1">
            <a:spLocks noChangeArrowheads="1"/>
          </p:cNvSpPr>
          <p:nvPr/>
        </p:nvSpPr>
        <p:spPr bwMode="auto">
          <a:xfrm>
            <a:off x="381000" y="3657600"/>
            <a:ext cx="17732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858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id-ID"/>
              <a:t>Assign</a:t>
            </a:r>
          </a:p>
          <a:p>
            <a:r>
              <a:rPr lang="en-US" altLang="id-ID"/>
              <a:t>each point</a:t>
            </a:r>
          </a:p>
          <a:p>
            <a:r>
              <a:rPr lang="en-US" altLang="id-ID"/>
              <a:t>to the closest</a:t>
            </a:r>
          </a:p>
          <a:p>
            <a:r>
              <a:rPr lang="en-US" altLang="id-ID"/>
              <a:t>cluster</a:t>
            </a:r>
          </a:p>
          <a:p>
            <a:r>
              <a:rPr lang="en-US" altLang="id-ID"/>
              <a:t>center</a:t>
            </a:r>
          </a:p>
          <a:p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58896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75D7DD-BBCB-4E28-B280-E37915E2B4FA}" type="slidenum">
              <a:rPr lang="en-US" altLang="id-ID"/>
              <a:pPr/>
              <a:t>9</a:t>
            </a:fld>
            <a:endParaRPr lang="en-US" altLang="id-ID"/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altLang="id-ID"/>
              <a:t>K-means example, step</a:t>
            </a:r>
            <a:r>
              <a:rPr lang="en-US" altLang="id-ID" sz="4000"/>
              <a:t> </a:t>
            </a:r>
            <a:r>
              <a:rPr lang="en-US" altLang="id-ID"/>
              <a:t>3</a:t>
            </a:r>
          </a:p>
        </p:txBody>
      </p:sp>
      <p:sp>
        <p:nvSpPr>
          <p:cNvPr id="429059" name="AutoShape 3"/>
          <p:cNvSpPr>
            <a:spLocks noChangeArrowheads="1"/>
          </p:cNvSpPr>
          <p:nvPr/>
        </p:nvSpPr>
        <p:spPr bwMode="auto">
          <a:xfrm>
            <a:off x="3200400" y="46482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429060" name="AutoShape 4"/>
          <p:cNvSpPr>
            <a:spLocks noChangeArrowheads="1"/>
          </p:cNvSpPr>
          <p:nvPr/>
        </p:nvSpPr>
        <p:spPr bwMode="auto">
          <a:xfrm>
            <a:off x="3352800" y="48768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429061" name="AutoShape 5"/>
          <p:cNvSpPr>
            <a:spLocks noChangeArrowheads="1"/>
          </p:cNvSpPr>
          <p:nvPr/>
        </p:nvSpPr>
        <p:spPr bwMode="auto">
          <a:xfrm>
            <a:off x="3124200" y="5105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429062" name="AutoShape 6"/>
          <p:cNvSpPr>
            <a:spLocks noChangeArrowheads="1"/>
          </p:cNvSpPr>
          <p:nvPr/>
        </p:nvSpPr>
        <p:spPr bwMode="auto">
          <a:xfrm>
            <a:off x="2895600" y="44196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429063" name="AutoShape 7"/>
          <p:cNvSpPr>
            <a:spLocks noChangeArrowheads="1"/>
          </p:cNvSpPr>
          <p:nvPr/>
        </p:nvSpPr>
        <p:spPr bwMode="auto">
          <a:xfrm>
            <a:off x="2895600" y="20574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429064" name="AutoShape 8"/>
          <p:cNvSpPr>
            <a:spLocks noChangeArrowheads="1"/>
          </p:cNvSpPr>
          <p:nvPr/>
        </p:nvSpPr>
        <p:spPr bwMode="auto">
          <a:xfrm>
            <a:off x="2895600" y="3581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429065" name="AutoShape 9"/>
          <p:cNvSpPr>
            <a:spLocks noChangeArrowheads="1"/>
          </p:cNvSpPr>
          <p:nvPr/>
        </p:nvSpPr>
        <p:spPr bwMode="auto">
          <a:xfrm>
            <a:off x="2895600" y="5105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429066" name="AutoShape 10"/>
          <p:cNvSpPr>
            <a:spLocks noChangeArrowheads="1"/>
          </p:cNvSpPr>
          <p:nvPr/>
        </p:nvSpPr>
        <p:spPr bwMode="auto">
          <a:xfrm>
            <a:off x="2438400" y="41148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429067" name="AutoShape 11"/>
          <p:cNvSpPr>
            <a:spLocks noChangeArrowheads="1"/>
          </p:cNvSpPr>
          <p:nvPr/>
        </p:nvSpPr>
        <p:spPr bwMode="auto">
          <a:xfrm>
            <a:off x="4572000" y="38100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429068" name="AutoShape 12"/>
          <p:cNvSpPr>
            <a:spLocks noChangeArrowheads="1"/>
          </p:cNvSpPr>
          <p:nvPr/>
        </p:nvSpPr>
        <p:spPr bwMode="auto">
          <a:xfrm>
            <a:off x="6705600" y="1828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429069" name="AutoShape 13"/>
          <p:cNvSpPr>
            <a:spLocks noChangeArrowheads="1"/>
          </p:cNvSpPr>
          <p:nvPr/>
        </p:nvSpPr>
        <p:spPr bwMode="auto">
          <a:xfrm>
            <a:off x="7162800" y="19050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429070" name="AutoShape 14"/>
          <p:cNvSpPr>
            <a:spLocks noChangeArrowheads="1"/>
          </p:cNvSpPr>
          <p:nvPr/>
        </p:nvSpPr>
        <p:spPr bwMode="auto">
          <a:xfrm>
            <a:off x="7010400" y="20574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429071" name="AutoShape 15"/>
          <p:cNvSpPr>
            <a:spLocks noChangeArrowheads="1"/>
          </p:cNvSpPr>
          <p:nvPr/>
        </p:nvSpPr>
        <p:spPr bwMode="auto">
          <a:xfrm>
            <a:off x="6858000" y="2209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429072" name="AutoShape 16"/>
          <p:cNvSpPr>
            <a:spLocks noChangeArrowheads="1"/>
          </p:cNvSpPr>
          <p:nvPr/>
        </p:nvSpPr>
        <p:spPr bwMode="auto">
          <a:xfrm>
            <a:off x="7162800" y="23622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429073" name="AutoShape 17"/>
          <p:cNvSpPr>
            <a:spLocks noChangeArrowheads="1"/>
          </p:cNvSpPr>
          <p:nvPr/>
        </p:nvSpPr>
        <p:spPr bwMode="auto">
          <a:xfrm>
            <a:off x="7467600" y="27432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429074" name="AutoShape 18"/>
          <p:cNvSpPr>
            <a:spLocks noChangeArrowheads="1"/>
          </p:cNvSpPr>
          <p:nvPr/>
        </p:nvSpPr>
        <p:spPr bwMode="auto">
          <a:xfrm>
            <a:off x="5715000" y="1828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429075" name="AutoShape 19"/>
          <p:cNvSpPr>
            <a:spLocks noChangeArrowheads="1"/>
          </p:cNvSpPr>
          <p:nvPr/>
        </p:nvSpPr>
        <p:spPr bwMode="auto">
          <a:xfrm>
            <a:off x="6019800" y="32766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429076" name="AutoShape 20"/>
          <p:cNvSpPr>
            <a:spLocks noChangeArrowheads="1"/>
          </p:cNvSpPr>
          <p:nvPr/>
        </p:nvSpPr>
        <p:spPr bwMode="auto">
          <a:xfrm>
            <a:off x="6019800" y="4800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429077" name="AutoShape 21"/>
          <p:cNvSpPr>
            <a:spLocks noChangeArrowheads="1"/>
          </p:cNvSpPr>
          <p:nvPr/>
        </p:nvSpPr>
        <p:spPr bwMode="auto">
          <a:xfrm>
            <a:off x="6400800" y="5105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429078" name="AutoShape 22"/>
          <p:cNvSpPr>
            <a:spLocks noChangeArrowheads="1"/>
          </p:cNvSpPr>
          <p:nvPr/>
        </p:nvSpPr>
        <p:spPr bwMode="auto">
          <a:xfrm>
            <a:off x="6781800" y="4343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429079" name="AutoShape 23"/>
          <p:cNvSpPr>
            <a:spLocks noChangeArrowheads="1"/>
          </p:cNvSpPr>
          <p:nvPr/>
        </p:nvSpPr>
        <p:spPr bwMode="auto">
          <a:xfrm>
            <a:off x="5943600" y="3733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429080" name="AutoShape 24"/>
          <p:cNvSpPr>
            <a:spLocks noChangeArrowheads="1"/>
          </p:cNvSpPr>
          <p:nvPr/>
        </p:nvSpPr>
        <p:spPr bwMode="auto">
          <a:xfrm>
            <a:off x="5181600" y="41910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429081" name="AutoShape 25"/>
          <p:cNvSpPr>
            <a:spLocks noChangeArrowheads="1"/>
          </p:cNvSpPr>
          <p:nvPr/>
        </p:nvSpPr>
        <p:spPr bwMode="auto">
          <a:xfrm>
            <a:off x="7162800" y="4648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429082" name="AutoShape 26"/>
          <p:cNvSpPr>
            <a:spLocks noChangeArrowheads="1"/>
          </p:cNvSpPr>
          <p:nvPr/>
        </p:nvSpPr>
        <p:spPr bwMode="auto">
          <a:xfrm>
            <a:off x="7010400" y="5029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429083" name="AutoShape 27"/>
          <p:cNvSpPr>
            <a:spLocks noChangeArrowheads="1"/>
          </p:cNvSpPr>
          <p:nvPr/>
        </p:nvSpPr>
        <p:spPr bwMode="auto">
          <a:xfrm>
            <a:off x="6858000" y="4038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429084" name="AutoShape 28"/>
          <p:cNvSpPr>
            <a:spLocks noChangeArrowheads="1"/>
          </p:cNvSpPr>
          <p:nvPr/>
        </p:nvSpPr>
        <p:spPr bwMode="auto">
          <a:xfrm>
            <a:off x="7467600" y="5257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429085" name="AutoShape 29"/>
          <p:cNvSpPr>
            <a:spLocks noChangeArrowheads="1"/>
          </p:cNvSpPr>
          <p:nvPr/>
        </p:nvSpPr>
        <p:spPr bwMode="auto">
          <a:xfrm>
            <a:off x="6629400" y="2590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grpSp>
        <p:nvGrpSpPr>
          <p:cNvPr id="429086" name="Group 30"/>
          <p:cNvGrpSpPr>
            <a:grpSpLocks/>
          </p:cNvGrpSpPr>
          <p:nvPr/>
        </p:nvGrpSpPr>
        <p:grpSpPr bwMode="auto">
          <a:xfrm>
            <a:off x="3505200" y="2438400"/>
            <a:ext cx="2895600" cy="2590800"/>
            <a:chOff x="2208" y="1536"/>
            <a:chExt cx="1824" cy="1632"/>
          </a:xfrm>
        </p:grpSpPr>
        <p:sp>
          <p:nvSpPr>
            <p:cNvPr id="429087" name="Line 31"/>
            <p:cNvSpPr>
              <a:spLocks noChangeShapeType="1"/>
            </p:cNvSpPr>
            <p:nvPr/>
          </p:nvSpPr>
          <p:spPr bwMode="auto">
            <a:xfrm>
              <a:off x="2976" y="1536"/>
              <a:ext cx="96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29088" name="Line 32"/>
            <p:cNvSpPr>
              <a:spLocks noChangeShapeType="1"/>
            </p:cNvSpPr>
            <p:nvPr/>
          </p:nvSpPr>
          <p:spPr bwMode="auto">
            <a:xfrm flipH="1">
              <a:off x="2208" y="2352"/>
              <a:ext cx="140" cy="38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29089" name="Line 33"/>
            <p:cNvSpPr>
              <a:spLocks noChangeShapeType="1"/>
            </p:cNvSpPr>
            <p:nvPr/>
          </p:nvSpPr>
          <p:spPr bwMode="auto">
            <a:xfrm flipV="1">
              <a:off x="3744" y="2688"/>
              <a:ext cx="288" cy="48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</p:grpSp>
      <p:grpSp>
        <p:nvGrpSpPr>
          <p:cNvPr id="429090" name="Group 34"/>
          <p:cNvGrpSpPr>
            <a:grpSpLocks/>
          </p:cNvGrpSpPr>
          <p:nvPr/>
        </p:nvGrpSpPr>
        <p:grpSpPr bwMode="auto">
          <a:xfrm>
            <a:off x="1736725" y="1447800"/>
            <a:ext cx="6569075" cy="4841875"/>
            <a:chOff x="1094" y="912"/>
            <a:chExt cx="4138" cy="3050"/>
          </a:xfrm>
        </p:grpSpPr>
        <p:grpSp>
          <p:nvGrpSpPr>
            <p:cNvPr id="429091" name="Group 35"/>
            <p:cNvGrpSpPr>
              <a:grpSpLocks/>
            </p:cNvGrpSpPr>
            <p:nvPr/>
          </p:nvGrpSpPr>
          <p:grpSpPr bwMode="auto">
            <a:xfrm>
              <a:off x="1488" y="912"/>
              <a:ext cx="3744" cy="2640"/>
              <a:chOff x="1488" y="912"/>
              <a:chExt cx="3744" cy="2640"/>
            </a:xfrm>
          </p:grpSpPr>
          <p:sp>
            <p:nvSpPr>
              <p:cNvPr id="429092" name="Line 36"/>
              <p:cNvSpPr>
                <a:spLocks noChangeShapeType="1"/>
              </p:cNvSpPr>
              <p:nvPr/>
            </p:nvSpPr>
            <p:spPr bwMode="auto">
              <a:xfrm>
                <a:off x="1488" y="912"/>
                <a:ext cx="0" cy="26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429093" name="Line 37"/>
              <p:cNvSpPr>
                <a:spLocks noChangeShapeType="1"/>
              </p:cNvSpPr>
              <p:nvPr/>
            </p:nvSpPr>
            <p:spPr bwMode="auto">
              <a:xfrm>
                <a:off x="1488" y="3552"/>
                <a:ext cx="37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sp>
          <p:nvSpPr>
            <p:cNvPr id="429094" name="Text Box 38"/>
            <p:cNvSpPr txBox="1">
              <a:spLocks noChangeArrowheads="1"/>
            </p:cNvSpPr>
            <p:nvPr/>
          </p:nvSpPr>
          <p:spPr bwMode="auto">
            <a:xfrm>
              <a:off x="3206" y="3674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6858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id-ID"/>
                <a:t>X</a:t>
              </a:r>
            </a:p>
          </p:txBody>
        </p:sp>
        <p:sp>
          <p:nvSpPr>
            <p:cNvPr id="429095" name="Text Box 39"/>
            <p:cNvSpPr txBox="1">
              <a:spLocks noChangeArrowheads="1"/>
            </p:cNvSpPr>
            <p:nvPr/>
          </p:nvSpPr>
          <p:spPr bwMode="auto">
            <a:xfrm>
              <a:off x="1094" y="1754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6858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id-ID"/>
                <a:t>Y</a:t>
              </a:r>
            </a:p>
          </p:txBody>
        </p:sp>
      </p:grpSp>
      <p:sp>
        <p:nvSpPr>
          <p:cNvPr id="429096" name="Text Box 40"/>
          <p:cNvSpPr txBox="1">
            <a:spLocks noChangeArrowheads="1"/>
          </p:cNvSpPr>
          <p:nvPr/>
        </p:nvSpPr>
        <p:spPr bwMode="auto">
          <a:xfrm>
            <a:off x="228600" y="3505200"/>
            <a:ext cx="213360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858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id-ID"/>
              <a:t>Move</a:t>
            </a:r>
          </a:p>
          <a:p>
            <a:r>
              <a:rPr lang="en-US" altLang="id-ID"/>
              <a:t>each cluster center</a:t>
            </a:r>
          </a:p>
          <a:p>
            <a:r>
              <a:rPr lang="en-US" altLang="id-ID"/>
              <a:t>to the mean</a:t>
            </a:r>
          </a:p>
          <a:p>
            <a:r>
              <a:rPr lang="en-US" altLang="id-ID"/>
              <a:t>of each cluster</a:t>
            </a:r>
          </a:p>
          <a:p>
            <a:endParaRPr lang="en-US" altLang="id-ID"/>
          </a:p>
        </p:txBody>
      </p:sp>
      <p:grpSp>
        <p:nvGrpSpPr>
          <p:cNvPr id="429097" name="Group 41"/>
          <p:cNvGrpSpPr>
            <a:grpSpLocks/>
          </p:cNvGrpSpPr>
          <p:nvPr/>
        </p:nvGrpSpPr>
        <p:grpSpPr bwMode="auto">
          <a:xfrm>
            <a:off x="6172200" y="2286000"/>
            <a:ext cx="685800" cy="533400"/>
            <a:chOff x="192" y="1824"/>
            <a:chExt cx="432" cy="336"/>
          </a:xfrm>
        </p:grpSpPr>
        <p:sp>
          <p:nvSpPr>
            <p:cNvPr id="429098" name="Oval 42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429099" name="Text Box 43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id-ID" b="1"/>
                <a:t>k</a:t>
              </a:r>
              <a:r>
                <a:rPr lang="en-US" altLang="id-ID" b="1" baseline="-25000"/>
                <a:t>1</a:t>
              </a:r>
            </a:p>
          </p:txBody>
        </p:sp>
      </p:grpSp>
      <p:grpSp>
        <p:nvGrpSpPr>
          <p:cNvPr id="429100" name="Group 44"/>
          <p:cNvGrpSpPr>
            <a:grpSpLocks/>
          </p:cNvGrpSpPr>
          <p:nvPr/>
        </p:nvGrpSpPr>
        <p:grpSpPr bwMode="auto">
          <a:xfrm>
            <a:off x="3657600" y="3429000"/>
            <a:ext cx="685800" cy="533400"/>
            <a:chOff x="192" y="1824"/>
            <a:chExt cx="432" cy="336"/>
          </a:xfrm>
        </p:grpSpPr>
        <p:sp>
          <p:nvSpPr>
            <p:cNvPr id="429101" name="Oval 45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429102" name="Text Box 46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id-ID"/>
                <a:t>k</a:t>
              </a:r>
              <a:r>
                <a:rPr lang="en-US" altLang="id-ID" baseline="-25000"/>
                <a:t>2</a:t>
              </a:r>
            </a:p>
          </p:txBody>
        </p:sp>
      </p:grpSp>
      <p:grpSp>
        <p:nvGrpSpPr>
          <p:cNvPr id="429103" name="Group 47"/>
          <p:cNvGrpSpPr>
            <a:grpSpLocks/>
          </p:cNvGrpSpPr>
          <p:nvPr/>
        </p:nvGrpSpPr>
        <p:grpSpPr bwMode="auto">
          <a:xfrm>
            <a:off x="3429000" y="4343400"/>
            <a:ext cx="685800" cy="533400"/>
            <a:chOff x="192" y="1824"/>
            <a:chExt cx="432" cy="336"/>
          </a:xfrm>
        </p:grpSpPr>
        <p:sp>
          <p:nvSpPr>
            <p:cNvPr id="429104" name="Oval 48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429105" name="Text Box 49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id-ID" b="1"/>
                <a:t>k</a:t>
              </a:r>
              <a:r>
                <a:rPr lang="en-US" altLang="id-ID" b="1" baseline="-25000"/>
                <a:t>2</a:t>
              </a:r>
            </a:p>
          </p:txBody>
        </p:sp>
      </p:grpSp>
      <p:grpSp>
        <p:nvGrpSpPr>
          <p:cNvPr id="429106" name="Group 50"/>
          <p:cNvGrpSpPr>
            <a:grpSpLocks/>
          </p:cNvGrpSpPr>
          <p:nvPr/>
        </p:nvGrpSpPr>
        <p:grpSpPr bwMode="auto">
          <a:xfrm>
            <a:off x="4419600" y="2286000"/>
            <a:ext cx="685800" cy="533400"/>
            <a:chOff x="192" y="1824"/>
            <a:chExt cx="432" cy="336"/>
          </a:xfrm>
        </p:grpSpPr>
        <p:sp>
          <p:nvSpPr>
            <p:cNvPr id="429107" name="Oval 51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429108" name="Text Box 52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id-ID"/>
                <a:t>k</a:t>
              </a:r>
              <a:r>
                <a:rPr lang="en-US" altLang="id-ID" baseline="-25000"/>
                <a:t>1</a:t>
              </a:r>
            </a:p>
          </p:txBody>
        </p:sp>
      </p:grpSp>
      <p:grpSp>
        <p:nvGrpSpPr>
          <p:cNvPr id="429109" name="Group 53"/>
          <p:cNvGrpSpPr>
            <a:grpSpLocks/>
          </p:cNvGrpSpPr>
          <p:nvPr/>
        </p:nvGrpSpPr>
        <p:grpSpPr bwMode="auto">
          <a:xfrm>
            <a:off x="5715000" y="5029200"/>
            <a:ext cx="685800" cy="533400"/>
            <a:chOff x="192" y="1824"/>
            <a:chExt cx="432" cy="336"/>
          </a:xfrm>
        </p:grpSpPr>
        <p:sp>
          <p:nvSpPr>
            <p:cNvPr id="429110" name="Oval 54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429111" name="Text Box 55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id-ID"/>
                <a:t>k</a:t>
              </a:r>
              <a:r>
                <a:rPr lang="en-US" altLang="id-ID" baseline="-25000"/>
                <a:t>3</a:t>
              </a:r>
            </a:p>
          </p:txBody>
        </p:sp>
      </p:grpSp>
      <p:grpSp>
        <p:nvGrpSpPr>
          <p:cNvPr id="429112" name="Group 56"/>
          <p:cNvGrpSpPr>
            <a:grpSpLocks/>
          </p:cNvGrpSpPr>
          <p:nvPr/>
        </p:nvGrpSpPr>
        <p:grpSpPr bwMode="auto">
          <a:xfrm>
            <a:off x="6324600" y="4038600"/>
            <a:ext cx="685800" cy="533400"/>
            <a:chOff x="192" y="1824"/>
            <a:chExt cx="432" cy="336"/>
          </a:xfrm>
        </p:grpSpPr>
        <p:sp>
          <p:nvSpPr>
            <p:cNvPr id="429113" name="Oval 57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429114" name="Text Box 58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id-ID" b="1"/>
                <a:t>k</a:t>
              </a:r>
              <a:r>
                <a:rPr lang="en-US" altLang="id-ID" b="1" baseline="-25000"/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14773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9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1856</Words>
  <Application>Microsoft Macintosh PowerPoint</Application>
  <PresentationFormat>On-screen Show (4:3)</PresentationFormat>
  <Paragraphs>587</Paragraphs>
  <Slides>56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56</vt:i4>
      </vt:variant>
    </vt:vector>
  </HeadingPairs>
  <TitlesOfParts>
    <vt:vector size="67" baseType="lpstr">
      <vt:lpstr>Arial</vt:lpstr>
      <vt:lpstr>Calibri</vt:lpstr>
      <vt:lpstr>Monotype Sorts</vt:lpstr>
      <vt:lpstr>Symbol</vt:lpstr>
      <vt:lpstr>Times New Roman</vt:lpstr>
      <vt:lpstr>Wingdings</vt:lpstr>
      <vt:lpstr>宋体</vt:lpstr>
      <vt:lpstr>Office Theme</vt:lpstr>
      <vt:lpstr>VISIO</vt:lpstr>
      <vt:lpstr>Worksheet</vt:lpstr>
      <vt:lpstr>Equation</vt:lpstr>
      <vt:lpstr>Clustering Algorithms</vt:lpstr>
      <vt:lpstr>What is Clustering ?</vt:lpstr>
      <vt:lpstr>Two Types of Clustering</vt:lpstr>
      <vt:lpstr>Clustering Algorithms</vt:lpstr>
      <vt:lpstr>K-means Algorithms</vt:lpstr>
      <vt:lpstr>K-means Algorithms</vt:lpstr>
      <vt:lpstr>K-means example, step 1</vt:lpstr>
      <vt:lpstr>K-means example, step 2</vt:lpstr>
      <vt:lpstr>K-means example, step 3</vt:lpstr>
      <vt:lpstr>K-means example, step 4</vt:lpstr>
      <vt:lpstr>K-means example, step 4 …</vt:lpstr>
      <vt:lpstr>K-means example, step 4b</vt:lpstr>
      <vt:lpstr>K-means example, step 5</vt:lpstr>
      <vt:lpstr>Discussion: Randomly Initialization K Cluster Centroids </vt:lpstr>
      <vt:lpstr>Discussion: Randomly Initialization K Cluster Centroids</vt:lpstr>
      <vt:lpstr>Discussion: Randomly Initialization K Cluster Centroids</vt:lpstr>
      <vt:lpstr>Discussion: Choosing the number of clusters</vt:lpstr>
      <vt:lpstr>K-means clustering</vt:lpstr>
      <vt:lpstr>Limitations of K-means</vt:lpstr>
      <vt:lpstr>Limitations of K-means: Differing Sizes</vt:lpstr>
      <vt:lpstr>Limitations of K-means: Differing Density</vt:lpstr>
      <vt:lpstr>Limitations of K-means: Non-globular Shapes</vt:lpstr>
      <vt:lpstr>Overcoming K-means Limitations</vt:lpstr>
      <vt:lpstr>K-means variations</vt:lpstr>
      <vt:lpstr>Example: K-Means Algorithm</vt:lpstr>
      <vt:lpstr>Example for K-Means</vt:lpstr>
      <vt:lpstr>Example for K-Means</vt:lpstr>
      <vt:lpstr>Example for K-Means</vt:lpstr>
      <vt:lpstr>Hierarchical Clustering </vt:lpstr>
      <vt:lpstr>Hierarchical Clustering</vt:lpstr>
      <vt:lpstr>Agglomerative Clustering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to Define Inter-Cluster Similarity</vt:lpstr>
      <vt:lpstr>How to Define Inter-Cluster Similarity</vt:lpstr>
      <vt:lpstr>How to Define Inter-Cluster Similarity</vt:lpstr>
      <vt:lpstr>How to Define Inter-Cluster Similarity</vt:lpstr>
      <vt:lpstr>How to Define Inter-Cluster Similarity</vt:lpstr>
      <vt:lpstr>Cluster Similarity: MIN or Single Link </vt:lpstr>
      <vt:lpstr>Hierarchical Clustering: MIN</vt:lpstr>
      <vt:lpstr>Strength of MIN</vt:lpstr>
      <vt:lpstr>Limitations of MIN</vt:lpstr>
      <vt:lpstr>Cluster Similarity: MAX or Complete Linkage</vt:lpstr>
      <vt:lpstr>Hierarchical Clustering: MAX</vt:lpstr>
      <vt:lpstr>Strength of MAX</vt:lpstr>
      <vt:lpstr>Limitations of MAX</vt:lpstr>
      <vt:lpstr>Cluster Similarity: Group Average</vt:lpstr>
      <vt:lpstr>Hierarchical Clustering: Group Average</vt:lpstr>
      <vt:lpstr>Hierarchical Clustering: Group Average</vt:lpstr>
      <vt:lpstr>Cluster Similarity: Ward’s Method</vt:lpstr>
      <vt:lpstr>Hierarchical Clustering: Comparison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Clustering Algorithms</dc:title>
  <dc:creator>asus</dc:creator>
  <cp:lastModifiedBy>Microsoft Office User</cp:lastModifiedBy>
  <cp:revision>17</cp:revision>
  <dcterms:created xsi:type="dcterms:W3CDTF">2014-11-05T06:14:09Z</dcterms:created>
  <dcterms:modified xsi:type="dcterms:W3CDTF">2016-11-09T02:33:33Z</dcterms:modified>
</cp:coreProperties>
</file>