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xls" ContentType="application/vnd.ms-exce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66" r:id="rId15"/>
    <p:sldId id="267" r:id="rId16"/>
    <p:sldId id="257" r:id="rId17"/>
    <p:sldId id="265" r:id="rId18"/>
    <p:sldId id="258" r:id="rId19"/>
    <p:sldId id="259" r:id="rId20"/>
    <p:sldId id="261" r:id="rId21"/>
    <p:sldId id="264" r:id="rId22"/>
    <p:sldId id="285" r:id="rId2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 varScale="1">
        <p:scale>
          <a:sx n="90" d="100"/>
          <a:sy n="90" d="100"/>
        </p:scale>
        <p:origin x="-51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4BD4E-AD4A-4167-9D8C-16841B5C9EEE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5CCF6-F37A-4711-9EE4-969BD47C2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F1BEC94-6633-47E3-9CF5-CF4DEAE57BE3}" type="datetimeFigureOut">
              <a:rPr lang="id-ID" smtClean="0"/>
              <a:pPr/>
              <a:t>18/06/2011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82AC767-0D3B-414B-96DF-74B6AAAA579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22099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AC767-0D3B-414B-96DF-74B6AAAA579A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992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AC767-0D3B-414B-96DF-74B6AAAA579A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9C5D1-677D-49E2-AAD5-3809698547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BBCC32-AC06-4C16-B7D7-7D44FEC8D7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B7B9B-1303-4D7B-A9D1-E73C679E14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2009-2014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AF31C-E5D0-43BE-B44F-9E2CE0B44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6979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2009-2014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2846D-7FE1-4F1D-AFA8-2AAD93000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28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6AC38-ACB6-4ACD-A32F-58EE8E742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DD6E2-E274-4FB0-8DD6-C14A6C28F1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2F404-9DF1-46E2-B6E3-99617F5337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2A75F-993E-4800-BC06-85CA496E14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ACC1C-8450-4CE8-976F-E40662AEEE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018505-6AA3-4363-B5C5-76EC971F91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7F1E4-19EB-4940-B08E-96479A4CFF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514AD-2760-4D27-AC71-F00D67D1C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E2E32C4C-A49C-4D4C-8D1E-41BA04774D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8E2F6D4-A4BB-4E26-BA8D-1123B404F8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</p:sldLayoutIdLst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 build="p"/>
    </p:bld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slide" Target="slide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>
                <a:solidFill>
                  <a:srgbClr val="FFFF00"/>
                </a:solidFill>
              </a:rPr>
              <a:t>Aturan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/>
            </a:r>
            <a:br>
              <a:rPr lang="id-ID" dirty="0" smtClean="0">
                <a:solidFill>
                  <a:srgbClr val="FFFF00"/>
                </a:solidFill>
              </a:rPr>
            </a:br>
            <a:r>
              <a:rPr lang="id-ID" dirty="0" smtClean="0">
                <a:solidFill>
                  <a:srgbClr val="FFFF00"/>
                </a:solidFill>
              </a:rPr>
              <a:t>Komputasi Numerik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/>
            </a:r>
            <a:br>
              <a:rPr lang="id-ID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2017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solidFill>
                  <a:srgbClr val="FFFF00"/>
                </a:solidFill>
              </a:rPr>
              <a:t>By :</a:t>
            </a:r>
          </a:p>
          <a:p>
            <a:pPr eaLnBrk="1" hangingPunct="1"/>
            <a:r>
              <a:rPr lang="en-US" smtClean="0">
                <a:solidFill>
                  <a:srgbClr val="FFFF00"/>
                </a:solidFill>
              </a:rPr>
              <a:t>Bilqis Amaliah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30163"/>
            <a:ext cx="8229600" cy="563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 err="1" smtClean="0"/>
              <a:t>Akurasi</a:t>
            </a:r>
            <a:r>
              <a:rPr lang="en-US" b="1" dirty="0" smtClean="0"/>
              <a:t>  </a:t>
            </a:r>
            <a:r>
              <a:rPr lang="en-US" b="1" dirty="0" err="1" smtClean="0"/>
              <a:t>dan</a:t>
            </a:r>
            <a:r>
              <a:rPr lang="en-US" b="1" dirty="0" smtClean="0"/>
              <a:t>  </a:t>
            </a:r>
            <a:r>
              <a:rPr lang="en-US" b="1" dirty="0" err="1" smtClean="0"/>
              <a:t>Presisi</a:t>
            </a:r>
            <a:r>
              <a:rPr lang="id-ID" b="1" dirty="0" smtClean="0"/>
              <a:t> </a:t>
            </a:r>
            <a:r>
              <a:rPr lang="id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bert" pitchFamily="2" charset="0"/>
              </a:rPr>
              <a:t>(2)</a:t>
            </a:r>
            <a:endParaRPr lang="en-US" sz="1800" b="1" dirty="0" smtClean="0">
              <a:solidFill>
                <a:srgbClr val="969696"/>
              </a:solidFill>
              <a:latin typeface="Arial Unicode MS" pitchFamily="34" charset="-128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57188" y="428625"/>
            <a:ext cx="8229600" cy="5697538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    </a:t>
            </a:r>
          </a:p>
          <a:p>
            <a:pPr>
              <a:buFontTx/>
              <a:buChar char="-"/>
            </a:pPr>
            <a:r>
              <a:rPr lang="en-US" sz="2400" dirty="0" err="1" smtClean="0"/>
              <a:t>Akurasi</a:t>
            </a:r>
            <a:r>
              <a:rPr lang="en-US" sz="2400" dirty="0" smtClean="0"/>
              <a:t> : </a:t>
            </a:r>
            <a:r>
              <a:rPr lang="en-US" sz="2400" dirty="0" err="1" smtClean="0"/>
              <a:t>mendekati</a:t>
            </a:r>
            <a:r>
              <a:rPr lang="en-US" sz="2400" dirty="0" smtClean="0"/>
              <a:t> </a:t>
            </a:r>
            <a:r>
              <a:rPr lang="en-US" sz="2400" dirty="0" err="1" smtClean="0"/>
              <a:t>akurat</a:t>
            </a:r>
            <a:r>
              <a:rPr lang="en-US" sz="2400" dirty="0" smtClean="0"/>
              <a:t> / </a:t>
            </a:r>
            <a:r>
              <a:rPr lang="en-US" sz="2400" dirty="0" err="1" smtClean="0"/>
              <a:t>kebenaran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Presisi</a:t>
            </a:r>
            <a:r>
              <a:rPr lang="en-US" sz="2400" dirty="0" smtClean="0"/>
              <a:t> : </a:t>
            </a:r>
            <a:r>
              <a:rPr lang="en-US" sz="2400" dirty="0" err="1" smtClean="0"/>
              <a:t>konsisten</a:t>
            </a:r>
            <a:r>
              <a:rPr lang="en-US" sz="2400" dirty="0" smtClean="0"/>
              <a:t> / </a:t>
            </a:r>
            <a:r>
              <a:rPr lang="en-US" sz="2400" dirty="0" err="1" smtClean="0"/>
              <a:t>tetap</a:t>
            </a:r>
            <a:r>
              <a:rPr lang="en-US" sz="2400" dirty="0" smtClean="0"/>
              <a:t>     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berikutnya</a:t>
            </a:r>
            <a:r>
              <a:rPr lang="en-US" sz="2400" dirty="0" smtClean="0"/>
              <a:t> </a:t>
            </a:r>
            <a:r>
              <a:rPr lang="en-US" sz="2400" dirty="0" err="1" smtClean="0"/>
              <a:t>beda</a:t>
            </a:r>
            <a:r>
              <a:rPr lang="en-US" sz="2400" dirty="0" smtClean="0"/>
              <a:t> </a:t>
            </a:r>
            <a:r>
              <a:rPr lang="en-US" sz="2400" dirty="0" err="1" smtClean="0"/>
              <a:t>sedikit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endParaRPr lang="en-US" sz="2400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91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Metnum 01-T.Informatika-ITS</a:t>
            </a:r>
          </a:p>
        </p:txBody>
      </p:sp>
      <p:sp>
        <p:nvSpPr>
          <p:cNvPr id="92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354ADA5-99C7-482D-85AA-EAAB79D9345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0484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20AAF41-8181-4E35-B198-EFBA29819526}" type="slidenum">
              <a:rPr lang="en-US" sz="1400"/>
              <a:pPr algn="r"/>
              <a:t>10</a:t>
            </a:fld>
            <a:endParaRPr lang="en-US" sz="14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14813" y="1570038"/>
            <a:ext cx="428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428750" y="2571750"/>
            <a:ext cx="1714500" cy="1428750"/>
            <a:chOff x="1214414" y="3000372"/>
            <a:chExt cx="1714512" cy="1571636"/>
          </a:xfrm>
        </p:grpSpPr>
        <p:sp>
          <p:nvSpPr>
            <p:cNvPr id="14" name="Oval 13"/>
            <p:cNvSpPr/>
            <p:nvPr/>
          </p:nvSpPr>
          <p:spPr>
            <a:xfrm>
              <a:off x="1214414" y="3000372"/>
              <a:ext cx="1714512" cy="15716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428729" y="3215163"/>
              <a:ext cx="1285884" cy="1070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714481" y="3471863"/>
              <a:ext cx="714380" cy="628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9" name="Oval 28"/>
          <p:cNvSpPr/>
          <p:nvPr/>
        </p:nvSpPr>
        <p:spPr>
          <a:xfrm>
            <a:off x="1714500" y="3000375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571625" y="2928938"/>
            <a:ext cx="71438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14500" y="2786063"/>
            <a:ext cx="71438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928813" y="2928938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500188" y="2643188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428750" y="2786063"/>
            <a:ext cx="71438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714500" y="2500313"/>
            <a:ext cx="71438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857375" y="2643188"/>
            <a:ext cx="71438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071688" y="2714625"/>
            <a:ext cx="71437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000250" y="2428875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43125" y="257175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357438" y="2714625"/>
            <a:ext cx="71437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86000" y="2428875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00313" y="2571750"/>
            <a:ext cx="71437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224088" y="2867025"/>
            <a:ext cx="71437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643188" y="2786063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500313" y="2786063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643188" y="2500313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5214938" y="2643188"/>
            <a:ext cx="1714500" cy="1428750"/>
            <a:chOff x="1214414" y="3000372"/>
            <a:chExt cx="1714512" cy="1428760"/>
          </a:xfrm>
        </p:grpSpPr>
        <p:sp>
          <p:nvSpPr>
            <p:cNvPr id="75" name="Oval 74"/>
            <p:cNvSpPr/>
            <p:nvPr/>
          </p:nvSpPr>
          <p:spPr>
            <a:xfrm>
              <a:off x="1214414" y="3000372"/>
              <a:ext cx="1714512" cy="1428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500166" y="3214685"/>
              <a:ext cx="1214445" cy="1000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785918" y="3429000"/>
              <a:ext cx="642941" cy="5000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4" name="Oval 113"/>
          <p:cNvSpPr/>
          <p:nvPr/>
        </p:nvSpPr>
        <p:spPr>
          <a:xfrm>
            <a:off x="5786438" y="2857500"/>
            <a:ext cx="71437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715000" y="3000375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929313" y="2714625"/>
            <a:ext cx="71437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143625" y="2714625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643563" y="2786063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929313" y="2857500"/>
            <a:ext cx="71437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143625" y="285750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500688" y="2928938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286500" y="2786063"/>
            <a:ext cx="71438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500813" y="2786063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429375" y="285750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296025" y="2928938"/>
            <a:ext cx="71438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" name="Group 144"/>
          <p:cNvGrpSpPr>
            <a:grpSpLocks/>
          </p:cNvGrpSpPr>
          <p:nvPr/>
        </p:nvGrpSpPr>
        <p:grpSpPr bwMode="auto">
          <a:xfrm>
            <a:off x="1357313" y="4500563"/>
            <a:ext cx="1714500" cy="1428750"/>
            <a:chOff x="1214414" y="3000372"/>
            <a:chExt cx="1714512" cy="1428760"/>
          </a:xfrm>
        </p:grpSpPr>
        <p:sp>
          <p:nvSpPr>
            <p:cNvPr id="146" name="Oval 145"/>
            <p:cNvSpPr/>
            <p:nvPr/>
          </p:nvSpPr>
          <p:spPr>
            <a:xfrm>
              <a:off x="1214414" y="3000372"/>
              <a:ext cx="1714512" cy="1428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500166" y="3214685"/>
              <a:ext cx="1214445" cy="1000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1785918" y="3429000"/>
              <a:ext cx="642941" cy="5000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" name="Group 148"/>
          <p:cNvGrpSpPr>
            <a:grpSpLocks/>
          </p:cNvGrpSpPr>
          <p:nvPr/>
        </p:nvGrpSpPr>
        <p:grpSpPr bwMode="auto">
          <a:xfrm>
            <a:off x="5286375" y="4500563"/>
            <a:ext cx="1714500" cy="1428750"/>
            <a:chOff x="1214414" y="3000372"/>
            <a:chExt cx="1714512" cy="1428760"/>
          </a:xfrm>
        </p:grpSpPr>
        <p:sp>
          <p:nvSpPr>
            <p:cNvPr id="150" name="Oval 149"/>
            <p:cNvSpPr/>
            <p:nvPr/>
          </p:nvSpPr>
          <p:spPr>
            <a:xfrm>
              <a:off x="1214414" y="3000372"/>
              <a:ext cx="1714512" cy="1428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1500166" y="3214685"/>
              <a:ext cx="1214447" cy="1000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785918" y="3429000"/>
              <a:ext cx="642943" cy="5000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53" name="Oval 152"/>
          <p:cNvSpPr/>
          <p:nvPr/>
        </p:nvSpPr>
        <p:spPr>
          <a:xfrm>
            <a:off x="6286500" y="485775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500813" y="4929188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653213" y="5081588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572250" y="5286375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357938" y="5429250"/>
            <a:ext cx="71437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6072188" y="5500688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5857875" y="542925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5715000" y="5286375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5715000" y="5072063"/>
            <a:ext cx="71438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5857875" y="4929188"/>
            <a:ext cx="71438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072188" y="4786313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805613" y="5233988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715125" y="5500688"/>
            <a:ext cx="71438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6572250" y="571500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6786563" y="4929188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6643688" y="4714875"/>
            <a:ext cx="71437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357938" y="5715000"/>
            <a:ext cx="71437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143625" y="571500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5929313" y="5715000"/>
            <a:ext cx="71437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5715000" y="5643563"/>
            <a:ext cx="71438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5500688" y="5572125"/>
            <a:ext cx="71437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5357813" y="5357813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429250" y="514350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5429250" y="485775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5572125" y="4714875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786438" y="4643438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000750" y="457200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6215063" y="4572000"/>
            <a:ext cx="71437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6429375" y="4643438"/>
            <a:ext cx="71438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2214563" y="5072063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366963" y="5224463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2143125" y="5214938"/>
            <a:ext cx="71438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2071688" y="5143500"/>
            <a:ext cx="71437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2286000" y="5072063"/>
            <a:ext cx="71438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2214563" y="5214938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55" name="TextBox 187"/>
          <p:cNvSpPr txBox="1">
            <a:spLocks noChangeArrowheads="1"/>
          </p:cNvSpPr>
          <p:nvPr/>
        </p:nvSpPr>
        <p:spPr bwMode="auto">
          <a:xfrm>
            <a:off x="500063" y="2928938"/>
            <a:ext cx="642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≠ a</a:t>
            </a:r>
          </a:p>
          <a:p>
            <a:r>
              <a:rPr lang="en-US"/>
              <a:t> ≠ p</a:t>
            </a:r>
          </a:p>
        </p:txBody>
      </p:sp>
      <p:sp>
        <p:nvSpPr>
          <p:cNvPr id="20556" name="TextBox 188"/>
          <p:cNvSpPr txBox="1">
            <a:spLocks noChangeArrowheads="1"/>
          </p:cNvSpPr>
          <p:nvPr/>
        </p:nvSpPr>
        <p:spPr bwMode="auto">
          <a:xfrm>
            <a:off x="7286625" y="3071813"/>
            <a:ext cx="6429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≠ a</a:t>
            </a:r>
          </a:p>
          <a:p>
            <a:r>
              <a:rPr lang="en-US"/>
              <a:t>   p</a:t>
            </a:r>
          </a:p>
        </p:txBody>
      </p:sp>
      <p:sp>
        <p:nvSpPr>
          <p:cNvPr id="20557" name="TextBox 189"/>
          <p:cNvSpPr txBox="1">
            <a:spLocks noChangeArrowheads="1"/>
          </p:cNvSpPr>
          <p:nvPr/>
        </p:nvSpPr>
        <p:spPr bwMode="auto">
          <a:xfrm>
            <a:off x="7286625" y="4857750"/>
            <a:ext cx="642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 a</a:t>
            </a:r>
          </a:p>
          <a:p>
            <a:r>
              <a:rPr lang="en-US"/>
              <a:t> ≠ p</a:t>
            </a:r>
          </a:p>
        </p:txBody>
      </p:sp>
      <p:sp>
        <p:nvSpPr>
          <p:cNvPr id="20558" name="TextBox 190"/>
          <p:cNvSpPr txBox="1">
            <a:spLocks noChangeArrowheads="1"/>
          </p:cNvSpPr>
          <p:nvPr/>
        </p:nvSpPr>
        <p:spPr bwMode="auto">
          <a:xfrm>
            <a:off x="642938" y="4857750"/>
            <a:ext cx="6429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a</a:t>
            </a:r>
          </a:p>
          <a:p>
            <a:r>
              <a:rPr lang="en-US"/>
              <a:t>  p</a:t>
            </a:r>
          </a:p>
        </p:txBody>
      </p:sp>
      <p:sp>
        <p:nvSpPr>
          <p:cNvPr id="93" name="AutoShape 2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5" name="Line 3"/>
          <p:cNvSpPr>
            <a:spLocks noChangeShapeType="1"/>
          </p:cNvSpPr>
          <p:nvPr/>
        </p:nvSpPr>
        <p:spPr bwMode="auto">
          <a:xfrm>
            <a:off x="228600" y="6096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53181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7"/>
            <a:ext cx="8229600" cy="563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800" b="1" dirty="0" err="1" smtClean="0"/>
              <a:t>Aturan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Pembulatan</a:t>
            </a:r>
            <a:r>
              <a:rPr lang="en-US" sz="2000" dirty="0" smtClean="0"/>
              <a:t>     </a:t>
            </a:r>
            <a:r>
              <a:rPr lang="en-US" sz="2000" b="1" dirty="0" smtClean="0">
                <a:solidFill>
                  <a:srgbClr val="969696"/>
                </a:solidFill>
              </a:rPr>
              <a:t>(1)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763000" cy="42672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endParaRPr lang="en-US" sz="2800" b="1" dirty="0" smtClean="0">
              <a:latin typeface="Comic Sans MS" pitchFamily="66" charset="0"/>
            </a:endParaRPr>
          </a:p>
          <a:p>
            <a:pPr marL="0" indent="0" eaLnBrk="1" hangingPunct="1"/>
            <a:r>
              <a:rPr lang="en-US" sz="2800" b="1" dirty="0" err="1" smtClean="0">
                <a:latin typeface="Comic Sans MS" pitchFamily="66" charset="0"/>
              </a:rPr>
              <a:t>Angka</a:t>
            </a:r>
            <a:r>
              <a:rPr lang="en-US" sz="2800" b="1" dirty="0" smtClean="0">
                <a:latin typeface="Comic Sans MS" pitchFamily="66" charset="0"/>
              </a:rPr>
              <a:t> &lt; 5, </a:t>
            </a:r>
            <a:r>
              <a:rPr lang="en-US" sz="2800" b="1" dirty="0" err="1" smtClean="0">
                <a:latin typeface="Comic Sans MS" pitchFamily="66" charset="0"/>
              </a:rPr>
              <a:t>bulatkan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</a:rPr>
              <a:t>ke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</a:rPr>
              <a:t>bawah</a:t>
            </a:r>
            <a:endParaRPr lang="en-US" sz="2800" b="1" dirty="0" smtClean="0">
              <a:latin typeface="Comic Sans MS" pitchFamily="66" charset="0"/>
            </a:endParaRPr>
          </a:p>
          <a:p>
            <a:pPr marL="0" indent="0" eaLnBrk="1" hangingPunct="1"/>
            <a:r>
              <a:rPr lang="en-US" sz="2800" b="1" dirty="0" err="1" smtClean="0">
                <a:latin typeface="Comic Sans MS" pitchFamily="66" charset="0"/>
              </a:rPr>
              <a:t>Angka</a:t>
            </a:r>
            <a:r>
              <a:rPr lang="en-US" sz="2800" b="1" dirty="0" smtClean="0">
                <a:latin typeface="Comic Sans MS" pitchFamily="66" charset="0"/>
              </a:rPr>
              <a:t> &gt; 5, </a:t>
            </a:r>
            <a:r>
              <a:rPr lang="en-US" sz="2800" b="1" dirty="0" err="1" smtClean="0">
                <a:latin typeface="Comic Sans MS" pitchFamily="66" charset="0"/>
              </a:rPr>
              <a:t>bulatkan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</a:rPr>
              <a:t>ke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</a:rPr>
              <a:t>atas</a:t>
            </a:r>
            <a:endParaRPr lang="en-US" sz="2800" b="1" dirty="0" smtClean="0">
              <a:latin typeface="Comic Sans MS" pitchFamily="66" charset="0"/>
            </a:endParaRPr>
          </a:p>
          <a:p>
            <a:pPr marL="0" indent="0" eaLnBrk="1" hangingPunct="1"/>
            <a:r>
              <a:rPr lang="en-US" sz="2800" b="1" dirty="0" err="1" smtClean="0">
                <a:latin typeface="Comic Sans MS" pitchFamily="66" charset="0"/>
              </a:rPr>
              <a:t>Angka</a:t>
            </a:r>
            <a:r>
              <a:rPr lang="en-US" sz="2800" b="1" dirty="0" smtClean="0">
                <a:latin typeface="Comic Sans MS" pitchFamily="66" charset="0"/>
              </a:rPr>
              <a:t> = 5		</a:t>
            </a:r>
            <a:endParaRPr lang="id-ID" sz="2800" b="1" dirty="0" smtClean="0">
              <a:latin typeface="Comic Sans MS" pitchFamily="66" charset="0"/>
            </a:endParaRPr>
          </a:p>
          <a:p>
            <a:pPr marL="400050" lvl="1" indent="0" eaLnBrk="1" hangingPunct="1"/>
            <a:r>
              <a:rPr lang="en-US" b="1" dirty="0" smtClean="0">
                <a:latin typeface="Comic Sans MS" pitchFamily="66" charset="0"/>
              </a:rPr>
              <a:t>di </a:t>
            </a:r>
            <a:r>
              <a:rPr lang="en-US" b="1" dirty="0" err="1" smtClean="0">
                <a:latin typeface="Comic Sans MS" pitchFamily="66" charset="0"/>
              </a:rPr>
              <a:t>kiri</a:t>
            </a:r>
            <a:r>
              <a:rPr lang="en-US" b="1" dirty="0" smtClean="0">
                <a:latin typeface="Comic Sans MS" pitchFamily="66" charset="0"/>
              </a:rPr>
              <a:t> 5 </a:t>
            </a:r>
            <a:r>
              <a:rPr lang="en-US" b="1" dirty="0" err="1" smtClean="0">
                <a:latin typeface="Comic Sans MS" pitchFamily="66" charset="0"/>
              </a:rPr>
              <a:t>ganjil</a:t>
            </a:r>
            <a:r>
              <a:rPr lang="en-US" b="1" dirty="0" smtClean="0">
                <a:latin typeface="Comic Sans MS" pitchFamily="66" charset="0"/>
              </a:rPr>
              <a:t>, </a:t>
            </a:r>
            <a:r>
              <a:rPr lang="en-US" b="1" dirty="0" err="1" smtClean="0">
                <a:latin typeface="Comic Sans MS" pitchFamily="66" charset="0"/>
              </a:rPr>
              <a:t>bulatkan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ke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atas</a:t>
            </a:r>
            <a:endParaRPr lang="en-US" b="1" dirty="0" smtClean="0">
              <a:latin typeface="Comic Sans MS" pitchFamily="66" charset="0"/>
            </a:endParaRPr>
          </a:p>
          <a:p>
            <a:pPr marL="400050" lvl="1" indent="0" eaLnBrk="1" hangingPunct="1">
              <a:buNone/>
            </a:pPr>
            <a:r>
              <a:rPr lang="id-ID" b="1" dirty="0" smtClean="0">
                <a:latin typeface="Comic Sans MS" pitchFamily="66" charset="0"/>
              </a:rPr>
              <a:t>	</a:t>
            </a:r>
            <a:r>
              <a:rPr lang="en-US" b="1" dirty="0" smtClean="0">
                <a:latin typeface="Comic Sans MS" pitchFamily="66" charset="0"/>
              </a:rPr>
              <a:t>ex : 2,215	2.22</a:t>
            </a:r>
            <a:endParaRPr lang="id-ID" b="1" dirty="0" smtClean="0">
              <a:latin typeface="Comic Sans MS" pitchFamily="66" charset="0"/>
            </a:endParaRPr>
          </a:p>
          <a:p>
            <a:pPr marL="400050" lvl="1" indent="0" eaLnBrk="1" hangingPunct="1"/>
            <a:r>
              <a:rPr lang="en-US" b="1" dirty="0" err="1" smtClean="0">
                <a:latin typeface="Comic Sans MS" pitchFamily="66" charset="0"/>
              </a:rPr>
              <a:t>dikiri</a:t>
            </a:r>
            <a:r>
              <a:rPr lang="en-US" b="1" dirty="0" smtClean="0">
                <a:latin typeface="Comic Sans MS" pitchFamily="66" charset="0"/>
              </a:rPr>
              <a:t> 5 </a:t>
            </a:r>
            <a:r>
              <a:rPr lang="en-US" b="1" dirty="0" err="1" smtClean="0">
                <a:latin typeface="Comic Sans MS" pitchFamily="66" charset="0"/>
              </a:rPr>
              <a:t>genap</a:t>
            </a:r>
            <a:r>
              <a:rPr lang="en-US" b="1" dirty="0" smtClean="0">
                <a:latin typeface="Comic Sans MS" pitchFamily="66" charset="0"/>
              </a:rPr>
              <a:t>, </a:t>
            </a:r>
            <a:r>
              <a:rPr lang="en-US" b="1" dirty="0" err="1" smtClean="0">
                <a:latin typeface="Comic Sans MS" pitchFamily="66" charset="0"/>
              </a:rPr>
              <a:t>bulatkan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ke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bawah</a:t>
            </a:r>
            <a:endParaRPr lang="en-US" b="1" dirty="0" smtClean="0">
              <a:latin typeface="Comic Sans MS" pitchFamily="66" charset="0"/>
            </a:endParaRPr>
          </a:p>
          <a:p>
            <a:pPr marL="0" indent="0" eaLnBrk="1" hangingPunct="1"/>
            <a:r>
              <a:rPr lang="en-US" sz="2800" b="1" dirty="0" smtClean="0">
                <a:latin typeface="Comic Sans MS" pitchFamily="66" charset="0"/>
              </a:rPr>
              <a:t>	ex : 2,225	2,22</a:t>
            </a:r>
          </a:p>
          <a:p>
            <a:pPr marL="0" indent="0" eaLnBrk="1" hangingPunct="1">
              <a:buFontTx/>
              <a:buNone/>
            </a:pPr>
            <a:r>
              <a:rPr lang="en-US" sz="1600" b="1" dirty="0" smtClean="0">
                <a:latin typeface="Comic Sans MS" pitchFamily="66" charset="0"/>
              </a:rPr>
              <a:t>	</a:t>
            </a:r>
          </a:p>
        </p:txBody>
      </p:sp>
      <p:sp>
        <p:nvSpPr>
          <p:cNvPr id="20482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T. Inf - ITS / 2009-2014</a:t>
            </a:r>
          </a:p>
        </p:txBody>
      </p:sp>
      <p:sp>
        <p:nvSpPr>
          <p:cNvPr id="2048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KomNum</a:t>
            </a: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4F6E1C-1D7D-4F8E-932B-B4B35EF4A93F}" type="slidenum">
              <a:rPr lang="en-US"/>
              <a:pPr/>
              <a:t>11</a:t>
            </a:fld>
            <a:endParaRPr lang="en-US"/>
          </a:p>
        </p:txBody>
      </p:sp>
      <p:sp>
        <p:nvSpPr>
          <p:cNvPr id="20487" name="Line 4"/>
          <p:cNvSpPr>
            <a:spLocks noChangeShapeType="1"/>
          </p:cNvSpPr>
          <p:nvPr/>
        </p:nvSpPr>
        <p:spPr bwMode="auto">
          <a:xfrm>
            <a:off x="228600" y="6858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2764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563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800" b="1" dirty="0" err="1" smtClean="0"/>
              <a:t>Pengertian</a:t>
            </a:r>
            <a:r>
              <a:rPr lang="en-US" sz="4800" b="1" dirty="0" smtClean="0"/>
              <a:t> “</a:t>
            </a:r>
            <a:r>
              <a:rPr lang="en-US" sz="4800" b="1" dirty="0" err="1" smtClean="0"/>
              <a:t>Kesalahan</a:t>
            </a:r>
            <a:r>
              <a:rPr lang="en-US" sz="4800" b="1" dirty="0" smtClean="0"/>
              <a:t>”</a:t>
            </a:r>
            <a:r>
              <a:rPr lang="en-US" sz="2000" b="1" dirty="0" smtClean="0"/>
              <a:t>   </a:t>
            </a:r>
            <a:r>
              <a:rPr lang="en-US" sz="2000" b="1" dirty="0" smtClean="0">
                <a:solidFill>
                  <a:srgbClr val="969696"/>
                </a:solidFill>
              </a:rPr>
              <a:t>(1)</a:t>
            </a:r>
          </a:p>
        </p:txBody>
      </p:sp>
      <p:sp>
        <p:nvSpPr>
          <p:cNvPr id="23554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T. Inf - ITS / 2009-2014</a:t>
            </a:r>
          </a:p>
        </p:txBody>
      </p:sp>
      <p:sp>
        <p:nvSpPr>
          <p:cNvPr id="2355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KomNum</a:t>
            </a:r>
          </a:p>
        </p:txBody>
      </p:sp>
      <p:sp>
        <p:nvSpPr>
          <p:cNvPr id="2355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B61A29-C11F-4A48-BBC3-EEFA4C2F002E}" type="slidenum">
              <a:rPr lang="en-US"/>
              <a:pPr/>
              <a:t>12</a:t>
            </a:fld>
            <a:endParaRPr lang="en-US"/>
          </a:p>
        </p:txBody>
      </p:sp>
      <p:sp>
        <p:nvSpPr>
          <p:cNvPr id="23559" name="Line 4"/>
          <p:cNvSpPr>
            <a:spLocks noChangeShapeType="1"/>
          </p:cNvSpPr>
          <p:nvPr/>
        </p:nvSpPr>
        <p:spPr bwMode="auto">
          <a:xfrm>
            <a:off x="228600" y="6858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2569055"/>
              </p:ext>
            </p:extLst>
          </p:nvPr>
        </p:nvGraphicFramePr>
        <p:xfrm>
          <a:off x="457200" y="1371600"/>
          <a:ext cx="7993062" cy="2265363"/>
        </p:xfrm>
        <a:graphic>
          <a:graphicData uri="http://schemas.openxmlformats.org/presentationml/2006/ole">
            <p:oleObj spid="_x0000_s4106" name="Equation" r:id="rId3" imgW="3047760" imgH="86328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0600" y="4222708"/>
            <a:ext cx="3627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 = Error true (</a:t>
            </a:r>
            <a:r>
              <a:rPr lang="en-US" dirty="0" err="1" smtClean="0"/>
              <a:t>sebenarnya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Ea</a:t>
            </a:r>
            <a:r>
              <a:rPr lang="en-US" dirty="0" smtClean="0"/>
              <a:t> = Error </a:t>
            </a:r>
            <a:r>
              <a:rPr lang="en-US" dirty="0" err="1" smtClean="0"/>
              <a:t>aproximate</a:t>
            </a:r>
            <a:r>
              <a:rPr lang="en-US" dirty="0" smtClean="0"/>
              <a:t> (</a:t>
            </a:r>
            <a:r>
              <a:rPr lang="en-US" dirty="0" err="1" smtClean="0"/>
              <a:t>perkiraan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06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Rectangle 10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563563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 err="1" smtClean="0"/>
              <a:t>Pengertian</a:t>
            </a:r>
            <a:r>
              <a:rPr lang="en-US" b="1" dirty="0" smtClean="0"/>
              <a:t> “</a:t>
            </a:r>
            <a:r>
              <a:rPr lang="en-US" b="1" dirty="0" err="1" smtClean="0"/>
              <a:t>Kesalahan</a:t>
            </a:r>
            <a:r>
              <a:rPr lang="en-US" b="1" dirty="0" smtClean="0"/>
              <a:t>”   </a:t>
            </a:r>
            <a:r>
              <a:rPr lang="en-US" sz="2000" b="1" dirty="0" smtClean="0">
                <a:solidFill>
                  <a:srgbClr val="969696"/>
                </a:solidFill>
              </a:rPr>
              <a:t>(3)</a:t>
            </a:r>
          </a:p>
        </p:txBody>
      </p:sp>
      <p:sp>
        <p:nvSpPr>
          <p:cNvPr id="25602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T. Inf - ITS / 2009-2014</a:t>
            </a:r>
          </a:p>
        </p:txBody>
      </p:sp>
      <p:sp>
        <p:nvSpPr>
          <p:cNvPr id="2560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err="1"/>
              <a:t>KomNum</a:t>
            </a:r>
            <a:endParaRPr lang="en-US" dirty="0"/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68D740-6D7E-414F-9577-28324EA33A62}" type="slidenum">
              <a:rPr lang="en-US"/>
              <a:pPr/>
              <a:t>13</a:t>
            </a:fld>
            <a:endParaRPr lang="en-US"/>
          </a:p>
        </p:txBody>
      </p:sp>
      <p:sp>
        <p:nvSpPr>
          <p:cNvPr id="25605" name="Line 3"/>
          <p:cNvSpPr>
            <a:spLocks noChangeShapeType="1"/>
          </p:cNvSpPr>
          <p:nvPr/>
        </p:nvSpPr>
        <p:spPr bwMode="auto">
          <a:xfrm>
            <a:off x="228600" y="6858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76200" y="990600"/>
            <a:ext cx="9067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600" b="1" dirty="0" err="1">
                <a:solidFill>
                  <a:srgbClr val="CC3300"/>
                </a:solidFill>
                <a:latin typeface="Comic Sans MS" pitchFamily="66" charset="0"/>
              </a:rPr>
              <a:t>contoh</a:t>
            </a:r>
            <a:r>
              <a:rPr lang="en-US" sz="1600" b="1" dirty="0">
                <a:solidFill>
                  <a:srgbClr val="CC3300"/>
                </a:solidFill>
                <a:latin typeface="Comic Sans MS" pitchFamily="66" charset="0"/>
              </a:rPr>
              <a:t> :</a:t>
            </a:r>
            <a:r>
              <a:rPr lang="en-US" sz="1600" b="1" dirty="0">
                <a:latin typeface="Comic Sans MS" pitchFamily="66" charset="0"/>
              </a:rPr>
              <a:t>	</a:t>
            </a:r>
            <a:r>
              <a:rPr lang="en-US" sz="1600" b="1" dirty="0" err="1">
                <a:latin typeface="Comic Sans MS" pitchFamily="66" charset="0"/>
              </a:rPr>
              <a:t>Pengukuran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panjang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sebuah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jembatan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dan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sebuah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pensil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memberikan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hasil</a:t>
            </a:r>
            <a:r>
              <a:rPr lang="en-US" sz="1600" b="1" dirty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mic Sans MS" pitchFamily="66" charset="0"/>
              </a:rPr>
              <a:t>          </a:t>
            </a:r>
            <a:r>
              <a:rPr lang="en-US" sz="1600" b="1" dirty="0" err="1">
                <a:latin typeface="Comic Sans MS" pitchFamily="66" charset="0"/>
              </a:rPr>
              <a:t>masing-masing</a:t>
            </a:r>
            <a:r>
              <a:rPr lang="en-US" sz="1600" b="1" dirty="0">
                <a:latin typeface="Comic Sans MS" pitchFamily="66" charset="0"/>
              </a:rPr>
              <a:t> 9.999 cm </a:t>
            </a:r>
            <a:r>
              <a:rPr lang="en-US" sz="1600" b="1" dirty="0" err="1">
                <a:latin typeface="Comic Sans MS" pitchFamily="66" charset="0"/>
              </a:rPr>
              <a:t>dan</a:t>
            </a:r>
            <a:r>
              <a:rPr lang="en-US" sz="1600" b="1" dirty="0">
                <a:latin typeface="Comic Sans MS" pitchFamily="66" charset="0"/>
              </a:rPr>
              <a:t> 9 cm.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mic Sans MS" pitchFamily="66" charset="0"/>
              </a:rPr>
              <a:t>	</a:t>
            </a:r>
            <a:r>
              <a:rPr lang="en-US" sz="1600" b="1" dirty="0" err="1">
                <a:latin typeface="Comic Sans MS" pitchFamily="66" charset="0"/>
              </a:rPr>
              <a:t>Jika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panjang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eksak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jembatan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adalah</a:t>
            </a:r>
            <a:r>
              <a:rPr lang="en-US" sz="1600" b="1" dirty="0">
                <a:latin typeface="Comic Sans MS" pitchFamily="66" charset="0"/>
              </a:rPr>
              <a:t> 10.000 cm </a:t>
            </a:r>
            <a:r>
              <a:rPr lang="en-US" sz="1600" b="1" dirty="0" err="1">
                <a:latin typeface="Comic Sans MS" pitchFamily="66" charset="0"/>
              </a:rPr>
              <a:t>dan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pensil</a:t>
            </a:r>
            <a:r>
              <a:rPr lang="en-US" sz="1600" b="1" dirty="0">
                <a:latin typeface="Comic Sans MS" pitchFamily="66" charset="0"/>
              </a:rPr>
              <a:t> 10 cm, </a:t>
            </a:r>
            <a:r>
              <a:rPr lang="en-US" sz="1600" b="1" dirty="0" err="1">
                <a:latin typeface="Comic Sans MS" pitchFamily="66" charset="0"/>
              </a:rPr>
              <a:t>hitunglah</a:t>
            </a:r>
            <a:endParaRPr lang="en-US" sz="1600" b="1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mic Sans MS" pitchFamily="66" charset="0"/>
              </a:rPr>
              <a:t>	</a:t>
            </a:r>
            <a:r>
              <a:rPr lang="en-US" sz="1600" b="1" dirty="0" err="1">
                <a:latin typeface="Comic Sans MS" pitchFamily="66" charset="0"/>
              </a:rPr>
              <a:t>kesalahan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smtClean="0">
                <a:latin typeface="Comic Sans MS" pitchFamily="66" charset="0"/>
              </a:rPr>
              <a:t>true.</a:t>
            </a:r>
            <a:endParaRPr lang="en-US" sz="1600" b="1" dirty="0">
              <a:solidFill>
                <a:srgbClr val="CC9900"/>
              </a:solidFill>
              <a:latin typeface="Comic Sans MS" pitchFamily="66" charset="0"/>
            </a:endParaRPr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152400" y="2362200"/>
            <a:ext cx="8839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1600" b="1" dirty="0">
              <a:solidFill>
                <a:srgbClr val="000099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2000" b="1" dirty="0" err="1">
                <a:solidFill>
                  <a:srgbClr val="0000FF"/>
                </a:solidFill>
                <a:latin typeface="Comic Sans MS" pitchFamily="66" charset="0"/>
              </a:rPr>
              <a:t>Kesalahan</a:t>
            </a: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mic Sans MS" pitchFamily="66" charset="0"/>
              </a:rPr>
              <a:t>sebenarnya</a:t>
            </a:r>
            <a:r>
              <a:rPr lang="en-US" sz="2000" b="1" dirty="0" smtClean="0">
                <a:solidFill>
                  <a:srgbClr val="0000FF"/>
                </a:solidFill>
                <a:latin typeface="Comic Sans MS" pitchFamily="66" charset="0"/>
              </a:rPr>
              <a:t> (true)</a:t>
            </a: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mic Sans MS" pitchFamily="66" charset="0"/>
              </a:rPr>
              <a:t>Jembatan</a:t>
            </a: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 : </a:t>
            </a:r>
            <a:r>
              <a:rPr lang="en-US" sz="2000" b="1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2000" b="1" baseline="-25000" dirty="0" smtClean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sz="2000" b="1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2000" b="1" dirty="0" smtClean="0">
                <a:solidFill>
                  <a:srgbClr val="0000FF"/>
                </a:solidFill>
                <a:latin typeface="Comic Sans MS" pitchFamily="66" charset="0"/>
              </a:rPr>
              <a:t>(10.000 – 9.999)/10.000 </a:t>
            </a: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x 100% = 0.01%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mic Sans MS" pitchFamily="66" charset="0"/>
              </a:rPr>
              <a:t>Pensil</a:t>
            </a: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      : </a:t>
            </a:r>
            <a:r>
              <a:rPr lang="en-US" sz="2000" b="1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2000" b="1" baseline="-25000" dirty="0" smtClean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sz="2000" b="1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= (</a:t>
            </a:r>
            <a:r>
              <a:rPr lang="en-US" sz="2000" b="1" dirty="0" smtClean="0">
                <a:solidFill>
                  <a:srgbClr val="0000FF"/>
                </a:solidFill>
                <a:latin typeface="Comic Sans MS" pitchFamily="66" charset="0"/>
              </a:rPr>
              <a:t>10-9)/10</a:t>
            </a: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) x 100% = 10%</a:t>
            </a:r>
            <a:endParaRPr lang="en-US" sz="2000" b="1" baseline="30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76200" y="3962400"/>
            <a:ext cx="8839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2000" b="1" dirty="0">
              <a:solidFill>
                <a:srgbClr val="800080"/>
              </a:solidFill>
              <a:latin typeface="Comic Sans MS" pitchFamily="66" charset="0"/>
            </a:endParaRPr>
          </a:p>
          <a:p>
            <a:pPr algn="ctr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Dari </a:t>
            </a:r>
            <a:r>
              <a:rPr lang="en-US" sz="2000" b="1" dirty="0" err="1">
                <a:solidFill>
                  <a:srgbClr val="FF0000"/>
                </a:solidFill>
                <a:latin typeface="Comic Sans MS" pitchFamily="66" charset="0"/>
              </a:rPr>
              <a:t>penghitungan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mic Sans MS" pitchFamily="66" charset="0"/>
              </a:rPr>
              <a:t>kesalahan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mic Sans MS" pitchFamily="66" charset="0"/>
              </a:rPr>
              <a:t>sebenarnya</a:t>
            </a:r>
            <a:r>
              <a:rPr lang="en-US" sz="20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mic Sans MS" pitchFamily="66" charset="0"/>
              </a:rPr>
              <a:t>dapat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mic Sans MS" pitchFamily="66" charset="0"/>
              </a:rPr>
              <a:t>disimpulkan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mic Sans MS" pitchFamily="66" charset="0"/>
              </a:rPr>
              <a:t>bahwa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mic Sans MS" pitchFamily="66" charset="0"/>
              </a:rPr>
              <a:t>hasil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mic Sans MS" pitchFamily="66" charset="0"/>
              </a:rPr>
              <a:t>pengukuran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mic Sans MS" pitchFamily="66" charset="0"/>
              </a:rPr>
              <a:t>terhadap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mic Sans MS" pitchFamily="66" charset="0"/>
              </a:rPr>
              <a:t>jembatan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mic Sans MS" pitchFamily="66" charset="0"/>
              </a:rPr>
              <a:t>lebih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mic Sans MS" pitchFamily="66" charset="0"/>
              </a:rPr>
              <a:t>memuaskan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mic Sans MS" pitchFamily="66" charset="0"/>
              </a:rPr>
              <a:t>dibanding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mic Sans MS" pitchFamily="66" charset="0"/>
              </a:rPr>
              <a:t>hasil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mic Sans MS" pitchFamily="66" charset="0"/>
              </a:rPr>
              <a:t>pengukuran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mic Sans MS" pitchFamily="66" charset="0"/>
              </a:rPr>
              <a:t>pada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mic Sans MS" pitchFamily="66" charset="0"/>
              </a:rPr>
              <a:t>pensil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endParaRPr lang="en-US" sz="2000" b="1" baseline="30000" dirty="0">
              <a:solidFill>
                <a:srgbClr val="FF0000"/>
              </a:solidFill>
            </a:endParaRPr>
          </a:p>
        </p:txBody>
      </p:sp>
      <p:sp>
        <p:nvSpPr>
          <p:cNvPr id="25610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228600"/>
            <a:ext cx="381000" cy="3048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0081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Buku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Chapra, S.C., Canale, R.P., “Numerical Methods for Engineers” </a:t>
            </a:r>
            <a:r>
              <a:rPr lang="id-ID" dirty="0" smtClean="0"/>
              <a:t>6</a:t>
            </a:r>
            <a:r>
              <a:rPr lang="da-DK" dirty="0" smtClean="0"/>
              <a:t>th ed., McGraw-Hill, 20</a:t>
            </a:r>
            <a:r>
              <a:rPr lang="id-ID" dirty="0" smtClean="0"/>
              <a:t>10</a:t>
            </a:r>
            <a:r>
              <a:rPr lang="da-DK" dirty="0" smtClean="0"/>
              <a:t>;</a:t>
            </a:r>
          </a:p>
          <a:p>
            <a:pPr eaLnBrk="1" hangingPunct="1"/>
            <a:r>
              <a:rPr lang="da-DK" dirty="0" smtClean="0"/>
              <a:t>Munif, A., Prastyoko, A., “Penguasaan dan Penggunaan Metode Numerik”, Guna Widya, 1995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File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Materi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kuliah</a:t>
            </a:r>
            <a:r>
              <a:rPr lang="en-US" b="1" dirty="0" smtClean="0">
                <a:solidFill>
                  <a:srgbClr val="FF0000"/>
                </a:solidFill>
              </a:rPr>
              <a:t> + PR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Elearning.if.its.ac.id </a:t>
            </a:r>
            <a:r>
              <a:rPr lang="en-US" dirty="0" smtClean="0">
                <a:sym typeface="Wingdings" pitchFamily="2" charset="2"/>
              </a:rPr>
              <a:t> KNA</a:t>
            </a:r>
            <a:endParaRPr lang="en-US" dirty="0" smtClean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id-ID" dirty="0" smtClean="0">
                <a:solidFill>
                  <a:schemeClr val="tx1"/>
                </a:solidFill>
              </a:rPr>
              <a:t> (Fleksible)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ym typeface="Wingdings" pitchFamily="2" charset="2"/>
              </a:rPr>
              <a:t>Evaluasi</a:t>
            </a:r>
            <a:r>
              <a:rPr lang="en-US" dirty="0" smtClean="0">
                <a:sym typeface="Wingdings" pitchFamily="2" charset="2"/>
              </a:rPr>
              <a:t> 1			 </a:t>
            </a:r>
            <a:r>
              <a:rPr lang="id-ID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3 %</a:t>
            </a:r>
          </a:p>
          <a:p>
            <a:r>
              <a:rPr lang="en-US" dirty="0" err="1" smtClean="0">
                <a:sym typeface="Wingdings" pitchFamily="2" charset="2"/>
              </a:rPr>
              <a:t>Evaluasi</a:t>
            </a:r>
            <a:r>
              <a:rPr lang="en-US" dirty="0" smtClean="0">
                <a:sym typeface="Wingdings" pitchFamily="2" charset="2"/>
              </a:rPr>
              <a:t> 2			 </a:t>
            </a:r>
            <a:r>
              <a:rPr lang="id-ID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3 %</a:t>
            </a:r>
          </a:p>
          <a:p>
            <a:r>
              <a:rPr lang="en-US" dirty="0" err="1" smtClean="0">
                <a:sym typeface="Wingdings" pitchFamily="2" charset="2"/>
              </a:rPr>
              <a:t>Evaluasi</a:t>
            </a:r>
            <a:r>
              <a:rPr lang="en-US" dirty="0" smtClean="0">
                <a:sym typeface="Wingdings" pitchFamily="2" charset="2"/>
              </a:rPr>
              <a:t> 3			 </a:t>
            </a:r>
            <a:r>
              <a:rPr lang="id-ID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3 %</a:t>
            </a:r>
          </a:p>
          <a:p>
            <a:r>
              <a:rPr lang="en-US" dirty="0" err="1" smtClean="0">
                <a:sym typeface="Wingdings" pitchFamily="2" charset="2"/>
              </a:rPr>
              <a:t>Evaluasi</a:t>
            </a:r>
            <a:r>
              <a:rPr lang="en-US" dirty="0" smtClean="0">
                <a:sym typeface="Wingdings" pitchFamily="2" charset="2"/>
              </a:rPr>
              <a:t> 4			 </a:t>
            </a:r>
            <a:r>
              <a:rPr lang="id-ID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3 %</a:t>
            </a:r>
          </a:p>
          <a:p>
            <a:pPr eaLnBrk="1" hangingPunct="1"/>
            <a:r>
              <a:rPr lang="en-US" dirty="0" smtClean="0">
                <a:sym typeface="Wingdings" pitchFamily="2" charset="2"/>
              </a:rPr>
              <a:t>PR				   8 %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</a:rPr>
              <a:t>Penilaian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penilaian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 </a:t>
            </a:r>
            <a:r>
              <a:rPr lang="en-US" sz="2800" dirty="0" err="1" smtClean="0">
                <a:sym typeface="Wingdings" pitchFamily="2" charset="2"/>
              </a:rPr>
              <a:t>jika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terlambat</a:t>
            </a:r>
            <a:r>
              <a:rPr lang="en-US" sz="2800" dirty="0" smtClean="0">
                <a:sym typeface="Wingdings" pitchFamily="2" charset="2"/>
              </a:rPr>
              <a:t>, </a:t>
            </a:r>
            <a:r>
              <a:rPr lang="en-US" sz="2800" dirty="0" err="1" smtClean="0">
                <a:sym typeface="Wingdings" pitchFamily="2" charset="2"/>
              </a:rPr>
              <a:t>akan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dipotong</a:t>
            </a:r>
            <a:r>
              <a:rPr lang="en-US" sz="2800" dirty="0" smtClean="0">
                <a:sym typeface="Wingdings" pitchFamily="2" charset="2"/>
              </a:rPr>
              <a:t>   25%</a:t>
            </a:r>
            <a:endParaRPr lang="id-ID" sz="2800" dirty="0" smtClean="0">
              <a:sym typeface="Wingdings" pitchFamily="2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id-ID" sz="2800" dirty="0" smtClean="0">
                <a:sym typeface="Wingdings" pitchFamily="2" charset="2"/>
              </a:rPr>
              <a:t>Jika tidak ikut evaluasi 1,2,3 atau 4, otomatis tidak lulus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800" b="1" dirty="0" err="1" smtClean="0">
                <a:solidFill>
                  <a:schemeClr val="tx1"/>
                </a:solidFill>
                <a:cs typeface="Arial" charset="0"/>
              </a:rPr>
              <a:t>Aturan</a:t>
            </a:r>
            <a:r>
              <a:rPr lang="en-US" sz="4800" b="1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cs typeface="Arial" charset="0"/>
              </a:rPr>
              <a:t>untuk</a:t>
            </a:r>
            <a:r>
              <a:rPr lang="en-US" sz="4800" b="1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cs typeface="Arial" charset="0"/>
              </a:rPr>
              <a:t>Dosen</a:t>
            </a:r>
            <a:r>
              <a:rPr lang="en-US" sz="4800" b="1" dirty="0" smtClean="0">
                <a:solidFill>
                  <a:schemeClr val="tx1"/>
                </a:solidFill>
                <a:cs typeface="Arial" charset="0"/>
              </a:rPr>
              <a:t> :</a:t>
            </a:r>
            <a:r>
              <a:rPr lang="en-US" sz="4800" dirty="0" smtClean="0">
                <a:solidFill>
                  <a:schemeClr val="tx1"/>
                </a:solidFill>
              </a:rPr>
              <a:t/>
            </a:r>
            <a:br>
              <a:rPr lang="en-US" sz="4800" dirty="0" smtClean="0">
                <a:solidFill>
                  <a:schemeClr val="tx1"/>
                </a:solidFill>
              </a:rPr>
            </a:br>
            <a:endParaRPr lang="en-US" sz="4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4649" name="Group 7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1536623295"/>
              </p:ext>
            </p:extLst>
          </p:nvPr>
        </p:nvGraphicFramePr>
        <p:xfrm>
          <a:off x="457200" y="1676400"/>
          <a:ext cx="8229600" cy="3742944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87338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Maksimal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keterlambatan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30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menit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jika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belum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datang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berarti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diganti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lain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533400" marR="0" lvl="0" indent="-53340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Pertemuan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minimal 90 % =&gt; 90 % x 1</a:t>
                      </a:r>
                      <a:r>
                        <a:rPr kumimoji="0" lang="id-ID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1</a:t>
                      </a: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pertemuan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533400" marR="0" lvl="0" indent="-5334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7" name="Text Box 43"/>
          <p:cNvSpPr txBox="1">
            <a:spLocks noChangeArrowheads="1"/>
          </p:cNvSpPr>
          <p:nvPr/>
        </p:nvSpPr>
        <p:spPr bwMode="auto">
          <a:xfrm>
            <a:off x="822325" y="1255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</a:rPr>
              <a:t>Aturan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Mahasiswa</a:t>
            </a:r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30770" name="Group 50"/>
          <p:cNvGraphicFramePr>
            <a:graphicFrameLocks noGrp="1"/>
          </p:cNvGraphicFramePr>
          <p:nvPr>
            <p:ph type="tbl" idx="1"/>
          </p:nvPr>
        </p:nvGraphicFramePr>
        <p:xfrm>
          <a:off x="381000" y="1676400"/>
          <a:ext cx="8458200" cy="4280536"/>
        </p:xfrm>
        <a:graphic>
          <a:graphicData uri="http://schemas.openxmlformats.org/drawingml/2006/table">
            <a:tbl>
              <a:tblPr/>
              <a:tblGrid>
                <a:gridCol w="239713"/>
                <a:gridCol w="8218487"/>
              </a:tblGrid>
              <a:tr h="400050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Maksimal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keterlambatan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menit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jika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ingin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masuk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=&gt;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harus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membawa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kue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bagi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seluruh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satu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kelas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dapat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dibawa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hari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itu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juga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atau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pada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minggu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 HP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harap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silent, </a:t>
                      </a:r>
                      <a:r>
                        <a:rPr kumimoji="0" lang="en-US" sz="2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jika</a:t>
                      </a: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terdengar</a:t>
                      </a: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bunyi</a:t>
                      </a: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HP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: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harus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membawa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kue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bagi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seluruh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satu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kelas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dapat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dibawa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hari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itu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juga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atau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pada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minggu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7921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 err="1" smtClean="0">
                <a:solidFill>
                  <a:schemeClr val="tx1"/>
                </a:solidFill>
              </a:rPr>
              <a:t>Apa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Itu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Komputasi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Numerik</a:t>
            </a:r>
            <a:r>
              <a:rPr lang="en-US" b="1" dirty="0" smtClean="0">
                <a:solidFill>
                  <a:schemeClr val="tx1"/>
                </a:solidFill>
              </a:rPr>
              <a:t>?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en-US" sz="2000" b="1" dirty="0" smtClean="0">
                <a:solidFill>
                  <a:srgbClr val="969696"/>
                </a:solidFill>
              </a:rPr>
              <a:t>(1)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7924800" cy="838200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id-ID" sz="2400" b="1" dirty="0" smtClean="0">
                <a:latin typeface="Comic Sans MS" pitchFamily="66" charset="0"/>
              </a:rPr>
              <a:t>Komputasi </a:t>
            </a:r>
            <a:r>
              <a:rPr lang="en-US" sz="2400" b="1" dirty="0" err="1" smtClean="0">
                <a:latin typeface="Comic Sans MS" pitchFamily="66" charset="0"/>
              </a:rPr>
              <a:t>Numerik</a:t>
            </a:r>
            <a:r>
              <a:rPr lang="en-US" sz="2400" b="1" dirty="0" smtClean="0">
                <a:latin typeface="Comic Sans MS" pitchFamily="66" charset="0"/>
              </a:rPr>
              <a:t> : </a:t>
            </a:r>
            <a:r>
              <a:rPr lang="en-US" sz="2400" b="1" dirty="0" err="1" smtClean="0">
                <a:latin typeface="Comic Sans MS" pitchFamily="66" charset="0"/>
              </a:rPr>
              <a:t>memformulasikan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masalah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kemudian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diselesaikan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dengan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cara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matematika</a:t>
            </a:r>
            <a:endParaRPr lang="en-US" sz="2400" b="1" dirty="0" smtClean="0">
              <a:latin typeface="Comic Sans MS" pitchFamily="66" charset="0"/>
            </a:endParaRPr>
          </a:p>
          <a:p>
            <a:pPr algn="ctr" eaLnBrk="1" hangingPunct="1">
              <a:buFontTx/>
              <a:buNone/>
            </a:pPr>
            <a:endParaRPr lang="en-US" sz="2400" b="1" dirty="0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26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T. </a:t>
            </a:r>
            <a:r>
              <a:rPr lang="en-US" dirty="0" err="1"/>
              <a:t>Inf</a:t>
            </a:r>
            <a:r>
              <a:rPr lang="en-US" dirty="0"/>
              <a:t> - ITS / 2009-2014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KomNum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ED879-F7BA-4C30-82B5-88B37F88BA90}" type="slidenum">
              <a:rPr lang="en-US"/>
              <a:pPr/>
              <a:t>2</a:t>
            </a:fld>
            <a:endParaRPr lang="en-US"/>
          </a:p>
        </p:txBody>
      </p:sp>
      <p:sp>
        <p:nvSpPr>
          <p:cNvPr id="11271" name="Line 4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762000" y="2057400"/>
            <a:ext cx="7924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Hubungan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antara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dunia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nyata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–</a:t>
            </a:r>
            <a:r>
              <a:rPr lang="id-ID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model – </a:t>
            </a:r>
            <a:r>
              <a:rPr lang="id-ID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solusi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Comic Sans MS" pitchFamily="66" charset="0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295400" y="2819400"/>
            <a:ext cx="6572250" cy="909637"/>
            <a:chOff x="928662" y="3000372"/>
            <a:chExt cx="6572296" cy="908864"/>
          </a:xfrm>
        </p:grpSpPr>
        <p:sp>
          <p:nvSpPr>
            <p:cNvPr id="11" name="TextBox 10"/>
            <p:cNvSpPr txBox="1"/>
            <p:nvPr/>
          </p:nvSpPr>
          <p:spPr>
            <a:xfrm>
              <a:off x="928662" y="3000372"/>
              <a:ext cx="1285884" cy="9088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en-US" b="1" dirty="0" err="1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Dunia</a:t>
              </a:r>
              <a:r>
                <a:rPr lang="en-US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</a:t>
              </a:r>
              <a:r>
                <a:rPr lang="en-US" b="1" dirty="0" err="1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nyata</a:t>
              </a:r>
              <a:endPara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43174" y="3214686"/>
              <a:ext cx="1571636" cy="51935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en-US" b="1" dirty="0" err="1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masalah</a:t>
              </a:r>
              <a:endPara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0" y="3195401"/>
              <a:ext cx="1214446" cy="51935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en-US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model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512" y="3195401"/>
              <a:ext cx="1214446" cy="51935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en-US" b="1" dirty="0" err="1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solusi</a:t>
              </a:r>
              <a:endPara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cxnSp>
          <p:nvCxnSpPr>
            <p:cNvPr id="15" name="Straight Arrow Connector 14"/>
            <p:cNvCxnSpPr>
              <a:stCxn id="11" idx="6"/>
              <a:endCxn id="12" idx="2"/>
            </p:cNvCxnSpPr>
            <p:nvPr/>
          </p:nvCxnSpPr>
          <p:spPr>
            <a:xfrm>
              <a:off x="2214546" y="3455597"/>
              <a:ext cx="428628" cy="190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13" idx="2"/>
            </p:cNvCxnSpPr>
            <p:nvPr/>
          </p:nvCxnSpPr>
          <p:spPr>
            <a:xfrm flipV="1">
              <a:off x="4214810" y="3455597"/>
              <a:ext cx="357189" cy="190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6"/>
              <a:endCxn id="14" idx="2"/>
            </p:cNvCxnSpPr>
            <p:nvPr/>
          </p:nvCxnSpPr>
          <p:spPr>
            <a:xfrm>
              <a:off x="5786446" y="3455597"/>
              <a:ext cx="500065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2" idx="4"/>
              <a:endCxn id="14" idx="4"/>
            </p:cNvCxnSpPr>
            <p:nvPr/>
          </p:nvCxnSpPr>
          <p:spPr>
            <a:xfrm rot="5400000" flipH="1" flipV="1">
              <a:off x="5150656" y="1992475"/>
              <a:ext cx="20619" cy="3463949"/>
            </a:xfrm>
            <a:prstGeom prst="curvedConnector3">
              <a:avLst>
                <a:gd name="adj1" fmla="val -118537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30"/>
          <p:cNvSpPr txBox="1">
            <a:spLocks noChangeArrowheads="1"/>
          </p:cNvSpPr>
          <p:nvPr/>
        </p:nvSpPr>
        <p:spPr bwMode="auto">
          <a:xfrm>
            <a:off x="5214938" y="3929063"/>
            <a:ext cx="1000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20" name="TextBox 31"/>
          <p:cNvSpPr txBox="1">
            <a:spLocks noChangeArrowheads="1"/>
          </p:cNvSpPr>
          <p:nvPr/>
        </p:nvSpPr>
        <p:spPr bwMode="auto">
          <a:xfrm>
            <a:off x="4357688" y="4500563"/>
            <a:ext cx="1000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fisik</a:t>
            </a: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6286500" y="4500563"/>
            <a:ext cx="1357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matematis</a:t>
            </a:r>
          </a:p>
        </p:txBody>
      </p:sp>
      <p:sp>
        <p:nvSpPr>
          <p:cNvPr id="22" name="TextBox 33"/>
          <p:cNvSpPr txBox="1">
            <a:spLocks noChangeArrowheads="1"/>
          </p:cNvSpPr>
          <p:nvPr/>
        </p:nvSpPr>
        <p:spPr bwMode="auto">
          <a:xfrm>
            <a:off x="5429250" y="5357813"/>
            <a:ext cx="1000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analisis</a:t>
            </a:r>
          </a:p>
        </p:txBody>
      </p:sp>
      <p:sp>
        <p:nvSpPr>
          <p:cNvPr id="23" name="TextBox 34"/>
          <p:cNvSpPr txBox="1">
            <a:spLocks noChangeArrowheads="1"/>
          </p:cNvSpPr>
          <p:nvPr/>
        </p:nvSpPr>
        <p:spPr bwMode="auto">
          <a:xfrm>
            <a:off x="7643813" y="542925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dirty="0" smtClean="0"/>
              <a:t>numerik</a:t>
            </a:r>
            <a:endParaRPr lang="en-US" dirty="0"/>
          </a:p>
        </p:txBody>
      </p:sp>
      <p:cxnSp>
        <p:nvCxnSpPr>
          <p:cNvPr id="24" name="Straight Connector 23"/>
          <p:cNvCxnSpPr>
            <a:stCxn id="19" idx="2"/>
          </p:cNvCxnSpPr>
          <p:nvPr/>
        </p:nvCxnSpPr>
        <p:spPr>
          <a:xfrm rot="5400000">
            <a:off x="5078413" y="3935412"/>
            <a:ext cx="273050" cy="1000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2"/>
            <a:endCxn id="21" idx="0"/>
          </p:cNvCxnSpPr>
          <p:nvPr/>
        </p:nvCxnSpPr>
        <p:spPr>
          <a:xfrm rot="16200000" flipH="1">
            <a:off x="6239668" y="3774282"/>
            <a:ext cx="201613" cy="1250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2"/>
            <a:endCxn id="22" idx="0"/>
          </p:cNvCxnSpPr>
          <p:nvPr/>
        </p:nvCxnSpPr>
        <p:spPr>
          <a:xfrm rot="5400000">
            <a:off x="6203950" y="4595813"/>
            <a:ext cx="487363" cy="1036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00875" y="4857750"/>
            <a:ext cx="1214438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</a:rPr>
              <a:t>Aturan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Mahasiswa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6019800"/>
          </a:xfrm>
        </p:spPr>
        <p:txBody>
          <a:bodyPr/>
          <a:lstStyle/>
          <a:p>
            <a:pPr marL="381000" indent="-381000" eaLnBrk="1" fontAlgn="b" hangingPunct="1">
              <a:spcBef>
                <a:spcPct val="0"/>
              </a:spcBef>
              <a:buFontTx/>
              <a:buAutoNum type="arabicPeriod"/>
            </a:pPr>
            <a:r>
              <a:rPr lang="en-US" sz="2400" dirty="0" err="1" smtClean="0">
                <a:cs typeface="Arial" charset="0"/>
              </a:rPr>
              <a:t>Tiap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anak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memakai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keplek</a:t>
            </a:r>
            <a:r>
              <a:rPr lang="en-US" sz="2400" dirty="0" smtClean="0">
                <a:cs typeface="Arial" charset="0"/>
              </a:rPr>
              <a:t> =&gt; </a:t>
            </a:r>
          </a:p>
          <a:p>
            <a:pPr marL="781050" lvl="1" indent="-381000" eaLnBrk="1" fontAlgn="b" hangingPunct="1">
              <a:spcBef>
                <a:spcPct val="0"/>
              </a:spcBef>
              <a:buFontTx/>
              <a:buAutoNum type="arabicPeriod"/>
            </a:pPr>
            <a:r>
              <a:rPr lang="en-US" sz="2400" dirty="0" err="1" smtClean="0">
                <a:cs typeface="Arial" charset="0"/>
              </a:rPr>
              <a:t>bertulisakan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nama</a:t>
            </a:r>
            <a:r>
              <a:rPr lang="en-US" sz="2400" dirty="0" smtClean="0">
                <a:solidFill>
                  <a:srgbClr val="FFFF00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panggilan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+</a:t>
            </a:r>
            <a:r>
              <a:rPr lang="en-US" sz="2400" dirty="0" smtClean="0">
                <a:solidFill>
                  <a:srgbClr val="FFFF00"/>
                </a:solidFill>
                <a:cs typeface="Arial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NRP</a:t>
            </a:r>
            <a:r>
              <a:rPr lang="en-US" sz="2400" dirty="0" smtClean="0">
                <a:cs typeface="Arial" charset="0"/>
              </a:rPr>
              <a:t>	</a:t>
            </a:r>
          </a:p>
          <a:p>
            <a:pPr marL="781050" lvl="1" indent="-381000" eaLnBrk="1" fontAlgn="b" hangingPunct="1">
              <a:spcBef>
                <a:spcPct val="0"/>
              </a:spcBef>
              <a:buFontTx/>
              <a:buAutoNum type="arabicPeriod"/>
            </a:pPr>
            <a:r>
              <a:rPr lang="en-US" sz="2400" dirty="0" err="1" smtClean="0">
                <a:cs typeface="Arial" charset="0"/>
              </a:rPr>
              <a:t>Ukuran</a:t>
            </a:r>
            <a:r>
              <a:rPr lang="en-US" sz="2400" dirty="0" smtClean="0">
                <a:cs typeface="Arial" charset="0"/>
              </a:rPr>
              <a:t> ½ </a:t>
            </a:r>
            <a:r>
              <a:rPr lang="id-ID" sz="2400" dirty="0" smtClean="0">
                <a:cs typeface="Arial" charset="0"/>
              </a:rPr>
              <a:t>kertas A4 </a:t>
            </a:r>
            <a:r>
              <a:rPr lang="id-ID" sz="2400" dirty="0" smtClean="0">
                <a:cs typeface="Arial" charset="0"/>
                <a:sym typeface="Wingdings" pitchFamily="2" charset="2"/>
              </a:rPr>
              <a:t> karton warna kuning dan tulisan hitam</a:t>
            </a:r>
            <a:endParaRPr lang="en-US" sz="2400" dirty="0" smtClean="0">
              <a:cs typeface="Arial" charset="0"/>
              <a:sym typeface="Wingdings" pitchFamily="2" charset="2"/>
            </a:endParaRPr>
          </a:p>
          <a:p>
            <a:pPr marL="781050" lvl="1" indent="-381000" eaLnBrk="1" fontAlgn="b" hangingPunct="1">
              <a:spcBef>
                <a:spcPct val="0"/>
              </a:spcBef>
              <a:buFontTx/>
              <a:buAutoNum type="arabicPeriod"/>
            </a:pPr>
            <a:r>
              <a:rPr lang="en-US" dirty="0" err="1" smtClean="0">
                <a:cs typeface="Arial" charset="0"/>
                <a:sym typeface="Wingdings" pitchFamily="2" charset="2"/>
              </a:rPr>
              <a:t>Pakai</a:t>
            </a:r>
            <a:r>
              <a:rPr lang="en-US" dirty="0" smtClean="0">
                <a:cs typeface="Arial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charset="0"/>
                <a:sym typeface="Wingdings" pitchFamily="2" charset="2"/>
              </a:rPr>
              <a:t>tali</a:t>
            </a:r>
            <a:r>
              <a:rPr lang="en-US" dirty="0" smtClean="0">
                <a:cs typeface="Arial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charset="0"/>
                <a:sym typeface="Wingdings" pitchFamily="2" charset="2"/>
              </a:rPr>
              <a:t>rafia</a:t>
            </a:r>
            <a:endParaRPr lang="id-ID" sz="2400" dirty="0" smtClean="0">
              <a:cs typeface="Arial" charset="0"/>
              <a:sym typeface="Wingdings" pitchFamily="2" charset="2"/>
            </a:endParaRPr>
          </a:p>
          <a:p>
            <a:pPr marL="781050" lvl="1" indent="-381000" eaLnBrk="1" fontAlgn="b" hangingPunct="1">
              <a:spcBef>
                <a:spcPct val="0"/>
              </a:spcBef>
              <a:buFontTx/>
              <a:buAutoNum type="arabicPeriod"/>
            </a:pPr>
            <a:r>
              <a:rPr lang="id-ID" sz="2400" dirty="0" smtClean="0">
                <a:cs typeface="Arial" charset="0"/>
              </a:rPr>
              <a:t>Jika lupa bawa keplek </a:t>
            </a:r>
            <a:r>
              <a:rPr lang="id-ID" sz="2400" dirty="0" smtClean="0">
                <a:cs typeface="Arial" charset="0"/>
                <a:sym typeface="Wingdings" pitchFamily="2" charset="2"/>
              </a:rPr>
              <a:t> denda </a:t>
            </a:r>
            <a:r>
              <a:rPr lang="id-ID" sz="2400" b="1" dirty="0" smtClean="0">
                <a:solidFill>
                  <a:srgbClr val="FF0000"/>
                </a:solidFill>
                <a:latin typeface="Arial" charset="0"/>
                <a:cs typeface="Arial" charset="0"/>
                <a:sym typeface="Wingdings" pitchFamily="2" charset="2"/>
              </a:rPr>
              <a:t>kue</a:t>
            </a:r>
            <a:endParaRPr lang="en-US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781050" lvl="1" indent="-381000" eaLnBrk="1" fontAlgn="b" hangingPunct="1">
              <a:spcBef>
                <a:spcPct val="0"/>
              </a:spcBef>
              <a:buFontTx/>
              <a:buNone/>
            </a:pPr>
            <a:endParaRPr lang="en-US" sz="2400" dirty="0" smtClean="0">
              <a:cs typeface="Arial" charset="0"/>
            </a:endParaRPr>
          </a:p>
          <a:p>
            <a:pPr marL="381000" indent="-381000" eaLnBrk="1" fontAlgn="b" hangingPunct="1">
              <a:spcBef>
                <a:spcPct val="0"/>
              </a:spcBef>
              <a:buFontTx/>
              <a:buAutoNum type="arabicPeriod"/>
            </a:pPr>
            <a:r>
              <a:rPr lang="en-US" sz="2400" dirty="0" smtClean="0">
                <a:cs typeface="Arial" charset="0"/>
              </a:rPr>
              <a:t>Di </a:t>
            </a:r>
            <a:r>
              <a:rPr lang="en-US" sz="2400" dirty="0" err="1" smtClean="0">
                <a:cs typeface="Arial" charset="0"/>
              </a:rPr>
              <a:t>kelas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di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larang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berbicara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dengan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teman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atau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menerima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telpon</a:t>
            </a:r>
            <a:r>
              <a:rPr lang="en-US" sz="2400" dirty="0" smtClean="0">
                <a:cs typeface="Arial" charset="0"/>
              </a:rPr>
              <a:t>, </a:t>
            </a:r>
            <a:r>
              <a:rPr lang="en-US" sz="2400" dirty="0" err="1" smtClean="0">
                <a:cs typeface="Arial" charset="0"/>
              </a:rPr>
              <a:t>jika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ingin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berbicara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atau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menerima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telpon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dapat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ijin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keluar</a:t>
            </a:r>
            <a:r>
              <a:rPr lang="en-US" sz="2400" dirty="0" smtClean="0">
                <a:cs typeface="Arial" charset="0"/>
              </a:rPr>
              <a:t>	</a:t>
            </a:r>
          </a:p>
          <a:p>
            <a:pPr marL="381000" indent="-381000" eaLnBrk="1" fontAlgn="b" hangingPunct="1">
              <a:spcBef>
                <a:spcPct val="0"/>
              </a:spcBef>
              <a:buFontTx/>
              <a:buAutoNum type="arabicPeriod"/>
            </a:pPr>
            <a:endParaRPr lang="en-US" sz="2400" dirty="0" smtClean="0">
              <a:cs typeface="Arial" charset="0"/>
            </a:endParaRPr>
          </a:p>
          <a:p>
            <a:pPr marL="381000" indent="-381000" eaLnBrk="1" fontAlgn="b" hangingPunct="1">
              <a:spcBef>
                <a:spcPct val="0"/>
              </a:spcBef>
              <a:buFontTx/>
              <a:buAutoNum type="arabicPeriod"/>
            </a:pPr>
            <a:r>
              <a:rPr lang="en-US" sz="2400" dirty="0" err="1" smtClean="0">
                <a:cs typeface="Arial" charset="0"/>
              </a:rPr>
              <a:t>Jika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ingin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keluar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atau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ke</a:t>
            </a:r>
            <a:r>
              <a:rPr lang="en-US" sz="2400" dirty="0" smtClean="0">
                <a:cs typeface="Arial" charset="0"/>
              </a:rPr>
              <a:t> toilet </a:t>
            </a:r>
            <a:r>
              <a:rPr lang="en-US" sz="2400" dirty="0" err="1" smtClean="0">
                <a:cs typeface="Arial" charset="0"/>
              </a:rPr>
              <a:t>ketika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dosen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sedang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menerangkan</a:t>
            </a:r>
            <a:r>
              <a:rPr lang="en-US" sz="2400" dirty="0" smtClean="0">
                <a:cs typeface="Arial" charset="0"/>
              </a:rPr>
              <a:t>, </a:t>
            </a:r>
            <a:r>
              <a:rPr lang="en-US" sz="2400" dirty="0" err="1" smtClean="0">
                <a:cs typeface="Arial" charset="0"/>
              </a:rPr>
              <a:t>tidak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perlu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minta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ijin</a:t>
            </a:r>
            <a:r>
              <a:rPr lang="en-US" sz="2400" dirty="0" smtClean="0">
                <a:cs typeface="Arial" charset="0"/>
              </a:rPr>
              <a:t>, </a:t>
            </a:r>
            <a:r>
              <a:rPr lang="en-US" sz="2400" dirty="0" err="1" smtClean="0">
                <a:cs typeface="Arial" charset="0"/>
              </a:rPr>
              <a:t>tapi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langsung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saja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keluar</a:t>
            </a:r>
            <a:r>
              <a:rPr lang="en-US" sz="1800" dirty="0" smtClean="0">
                <a:cs typeface="Arial" charset="0"/>
              </a:rPr>
              <a:t>	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 – 6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endParaRPr lang="en-US" dirty="0" smtClean="0"/>
          </a:p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69517192"/>
              </p:ext>
            </p:extLst>
          </p:nvPr>
        </p:nvGraphicFramePr>
        <p:xfrm>
          <a:off x="457200" y="609600"/>
          <a:ext cx="7772400" cy="5282946"/>
        </p:xfrm>
        <a:graphic>
          <a:graphicData uri="http://schemas.openxmlformats.org/drawingml/2006/table">
            <a:tbl>
              <a:tblPr firstRow="1" firstCol="1" bandRow="1"/>
              <a:tblGrid>
                <a:gridCol w="570991"/>
                <a:gridCol w="5617465"/>
                <a:gridCol w="1583944"/>
              </a:tblGrid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Keterangan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Aturan + Error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Grafik + tabulasi + bagi dua + regula falsi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Satu titik + Newton Raphson + Secand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QUIZ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 Modif + faktorisasi + taylor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Regresi Linier + aplikasi RL + Reg. Polinomial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Jacobi dan Gauss Seidel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QUIZ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Interpolasi Newton + Lagrange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Newton Gregory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Interpolasi Strirling + Bessel dan Differensiasi NG + Stirling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QUIZ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Integrasi trapesium + Newton raphson + Reimenn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Euler + Heun + Range Kutta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Demo Program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QUIZ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7921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 err="1">
                <a:solidFill>
                  <a:schemeClr val="tx1"/>
                </a:solidFill>
              </a:rPr>
              <a:t>Apa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Itu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Komputasi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Numerik</a:t>
            </a:r>
            <a:r>
              <a:rPr lang="en-US" b="1" dirty="0" smtClean="0">
                <a:solidFill>
                  <a:schemeClr val="tx1"/>
                </a:solidFill>
                <a:latin typeface="Albert" pitchFamily="2" charset="0"/>
              </a:rPr>
              <a:t>?</a:t>
            </a:r>
            <a:r>
              <a:rPr lang="en-US" sz="2000" b="1" dirty="0" smtClean="0">
                <a:solidFill>
                  <a:schemeClr val="tx1"/>
                </a:solidFill>
                <a:latin typeface="Albert" pitchFamily="2" charset="0"/>
              </a:rPr>
              <a:t>  </a:t>
            </a:r>
            <a:r>
              <a:rPr lang="en-US" sz="2000" b="1" dirty="0" smtClean="0">
                <a:solidFill>
                  <a:srgbClr val="969696"/>
                </a:solidFill>
                <a:latin typeface="Arial Unicode MS" pitchFamily="34" charset="-128"/>
              </a:rPr>
              <a:t>(</a:t>
            </a:r>
            <a:r>
              <a:rPr lang="id-ID" sz="2000" b="1" dirty="0" smtClean="0">
                <a:solidFill>
                  <a:srgbClr val="969696"/>
                </a:solidFill>
                <a:latin typeface="Arial Unicode MS" pitchFamily="34" charset="-128"/>
              </a:rPr>
              <a:t>2)</a:t>
            </a:r>
            <a:endParaRPr lang="en-US" sz="2000" b="1" dirty="0" smtClean="0">
              <a:solidFill>
                <a:srgbClr val="969696"/>
              </a:solidFill>
              <a:latin typeface="Arial Unicode MS" pitchFamily="34" charset="-128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24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Model </a:t>
            </a:r>
            <a:r>
              <a:rPr lang="en-US" sz="2400" dirty="0" err="1" smtClean="0"/>
              <a:t>untuk</a:t>
            </a:r>
            <a:r>
              <a:rPr lang="en-US" sz="2400" dirty="0" smtClean="0"/>
              <a:t> :</a:t>
            </a:r>
          </a:p>
          <a:p>
            <a:pPr eaLnBrk="1" hangingPunct="1">
              <a:buFontTx/>
              <a:buChar char="-"/>
            </a:pPr>
            <a:r>
              <a:rPr lang="en-US" sz="2400" dirty="0" err="1" smtClean="0"/>
              <a:t>Memudahkan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analisa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endParaRPr lang="en-US" sz="2400" dirty="0" smtClean="0"/>
          </a:p>
          <a:p>
            <a:pPr eaLnBrk="1" hangingPunct="1">
              <a:buFontTx/>
              <a:buChar char="-"/>
            </a:pPr>
            <a:r>
              <a:rPr lang="en-US" sz="2400" dirty="0" err="1" smtClean="0"/>
              <a:t>Menghemat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endParaRPr lang="en-US" sz="2400" dirty="0" smtClean="0"/>
          </a:p>
          <a:p>
            <a:pPr eaLnBrk="1" hangingPunct="1">
              <a:buFontTx/>
              <a:buChar char="-"/>
            </a:pPr>
            <a:r>
              <a:rPr lang="en-US" sz="2400" dirty="0" err="1" smtClean="0"/>
              <a:t>Mengurangi</a:t>
            </a:r>
            <a:r>
              <a:rPr lang="en-US" sz="2400" dirty="0" smtClean="0"/>
              <a:t> </a:t>
            </a:r>
            <a:r>
              <a:rPr lang="en-US" sz="2400" dirty="0" err="1" smtClean="0"/>
              <a:t>resiko</a:t>
            </a:r>
            <a:endParaRPr lang="en-US" sz="2400" dirty="0" smtClean="0"/>
          </a:p>
          <a:p>
            <a:pPr eaLnBrk="1" hangingPunct="1">
              <a:buFontTx/>
              <a:buChar char="-"/>
            </a:pPr>
            <a:r>
              <a:rPr lang="en-US" sz="2400" dirty="0" err="1" smtClean="0"/>
              <a:t>Menirukan</a:t>
            </a:r>
            <a:r>
              <a:rPr lang="en-US" sz="2400" dirty="0" smtClean="0"/>
              <a:t> </a:t>
            </a:r>
            <a:r>
              <a:rPr lang="en-US" sz="2400" dirty="0" err="1" smtClean="0"/>
              <a:t>hal-hal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nyata</a:t>
            </a:r>
            <a:endParaRPr lang="en-US" sz="2400" dirty="0" smtClean="0"/>
          </a:p>
          <a:p>
            <a:pPr eaLnBrk="1" hangingPunct="1">
              <a:buFontTx/>
              <a:buChar char="-"/>
            </a:pP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diulang</a:t>
            </a:r>
            <a:r>
              <a:rPr lang="en-US" sz="2400" dirty="0" smtClean="0"/>
              <a:t> </a:t>
            </a:r>
            <a:r>
              <a:rPr lang="en-US" sz="2400" dirty="0" err="1" smtClean="0"/>
              <a:t>kapanpun</a:t>
            </a: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 :</a:t>
            </a:r>
          </a:p>
          <a:p>
            <a:pPr eaLnBrk="1" hangingPunct="1">
              <a:buFontTx/>
              <a:buChar char="-"/>
            </a:pPr>
            <a:r>
              <a:rPr lang="en-US" sz="2400" dirty="0" err="1" smtClean="0"/>
              <a:t>Simulasi</a:t>
            </a:r>
            <a:r>
              <a:rPr lang="en-US" sz="2400" dirty="0" smtClean="0"/>
              <a:t> </a:t>
            </a:r>
            <a:r>
              <a:rPr lang="en-US" sz="2400" dirty="0" err="1" smtClean="0"/>
              <a:t>pesawat</a:t>
            </a:r>
            <a:endParaRPr lang="en-US" sz="2400" dirty="0" smtClean="0"/>
          </a:p>
          <a:p>
            <a:pPr eaLnBrk="1" hangingPunct="1">
              <a:buFontTx/>
              <a:buChar char="-"/>
            </a:pPr>
            <a:r>
              <a:rPr lang="en-US" sz="2400" dirty="0" err="1" smtClean="0"/>
              <a:t>Simulasi</a:t>
            </a:r>
            <a:r>
              <a:rPr lang="en-US" sz="2400" dirty="0" smtClean="0"/>
              <a:t> </a:t>
            </a:r>
            <a:r>
              <a:rPr lang="en-US" sz="2400" dirty="0" err="1" smtClean="0"/>
              <a:t>bom</a:t>
            </a:r>
            <a:r>
              <a:rPr lang="en-US" sz="2400" dirty="0" smtClean="0"/>
              <a:t> atom</a:t>
            </a:r>
          </a:p>
          <a:p>
            <a:pPr eaLnBrk="1" hangingPunct="1">
              <a:buFontTx/>
              <a:buChar char="-"/>
            </a:pPr>
            <a:r>
              <a:rPr lang="en-US" sz="2400" dirty="0" err="1" smtClean="0"/>
              <a:t>Perhitungan</a:t>
            </a:r>
            <a:r>
              <a:rPr lang="en-US" sz="2400" dirty="0" smtClean="0"/>
              <a:t> </a:t>
            </a:r>
            <a:r>
              <a:rPr lang="en-US" sz="2400" dirty="0" err="1" smtClean="0"/>
              <a:t>simulasi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metnum</a:t>
            </a: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1126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T. </a:t>
            </a:r>
            <a:r>
              <a:rPr lang="en-US" dirty="0" err="1"/>
              <a:t>Inf</a:t>
            </a:r>
            <a:r>
              <a:rPr lang="en-US" dirty="0"/>
              <a:t> - ITS / 2009-2014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KomNum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ED879-F7BA-4C30-82B5-88B37F88BA90}" type="slidenum">
              <a:rPr lang="en-US"/>
              <a:pPr/>
              <a:t>3</a:t>
            </a:fld>
            <a:endParaRPr lang="en-US"/>
          </a:p>
        </p:txBody>
      </p:sp>
      <p:sp>
        <p:nvSpPr>
          <p:cNvPr id="11271" name="Line 4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7921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 err="1" smtClean="0">
                <a:solidFill>
                  <a:schemeClr val="tx1"/>
                </a:solidFill>
              </a:rPr>
              <a:t>Apa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Itu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Komputasi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Numerik</a:t>
            </a:r>
            <a:r>
              <a:rPr lang="en-US" b="1" dirty="0" smtClean="0">
                <a:solidFill>
                  <a:schemeClr val="tx1"/>
                </a:solidFill>
              </a:rPr>
              <a:t>?</a:t>
            </a:r>
            <a:r>
              <a:rPr lang="en-US" sz="2000" b="1" dirty="0" smtClean="0">
                <a:solidFill>
                  <a:schemeClr val="tx1"/>
                </a:solidFill>
                <a:latin typeface="Albert" pitchFamily="2" charset="0"/>
              </a:rPr>
              <a:t>  </a:t>
            </a:r>
            <a:r>
              <a:rPr lang="en-US" sz="2000" b="1" dirty="0" smtClean="0">
                <a:solidFill>
                  <a:srgbClr val="969696"/>
                </a:solidFill>
                <a:latin typeface="Arial Unicode MS" pitchFamily="34" charset="-128"/>
              </a:rPr>
              <a:t>(</a:t>
            </a:r>
            <a:r>
              <a:rPr lang="id-ID" sz="2000" b="1" dirty="0" smtClean="0">
                <a:solidFill>
                  <a:srgbClr val="969696"/>
                </a:solidFill>
                <a:latin typeface="Arial Unicode MS" pitchFamily="34" charset="-128"/>
              </a:rPr>
              <a:t>3)</a:t>
            </a:r>
            <a:endParaRPr lang="en-US" sz="2000" b="1" dirty="0" smtClean="0">
              <a:solidFill>
                <a:srgbClr val="969696"/>
              </a:solidFill>
              <a:latin typeface="Arial Unicode MS" pitchFamily="34" charset="-128"/>
            </a:endParaRPr>
          </a:p>
        </p:txBody>
      </p:sp>
      <p:sp>
        <p:nvSpPr>
          <p:cNvPr id="1126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T. </a:t>
            </a:r>
            <a:r>
              <a:rPr lang="en-US" dirty="0" err="1"/>
              <a:t>Inf</a:t>
            </a:r>
            <a:r>
              <a:rPr lang="en-US" dirty="0"/>
              <a:t> - ITS / 2009-2014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KomNum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ED879-F7BA-4C30-82B5-88B37F88BA90}" type="slidenum">
              <a:rPr lang="en-US"/>
              <a:pPr/>
              <a:t>4</a:t>
            </a:fld>
            <a:endParaRPr lang="en-US"/>
          </a:p>
        </p:txBody>
      </p:sp>
      <p:sp>
        <p:nvSpPr>
          <p:cNvPr id="11271" name="Line 4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1371600"/>
            <a:ext cx="8229600" cy="512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Menghitung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sesuatu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-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analisis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hasil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sebenarnya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-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numerik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hasil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mendekati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sebenarnya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-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aproximasi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-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pendekatan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V = km/jam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sebenarnya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kecepatan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juga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dipengaruhi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angin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id-ID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menggunakan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pendekatan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id-ID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karena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adanya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faktor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luar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5441181" y="3071813"/>
            <a:ext cx="3286125" cy="2644775"/>
            <a:chOff x="5441181" y="3071813"/>
            <a:chExt cx="3286125" cy="2644775"/>
          </a:xfrm>
        </p:grpSpPr>
        <p:sp>
          <p:nvSpPr>
            <p:cNvPr id="18" name="Freeform 17"/>
            <p:cNvSpPr/>
            <p:nvPr/>
          </p:nvSpPr>
          <p:spPr>
            <a:xfrm>
              <a:off x="5508104" y="4076800"/>
              <a:ext cx="1592263" cy="1466850"/>
            </a:xfrm>
            <a:custGeom>
              <a:avLst/>
              <a:gdLst>
                <a:gd name="connsiteX0" fmla="*/ 0 w 1592317"/>
                <a:gd name="connsiteY0" fmla="*/ 1466193 h 1466193"/>
                <a:gd name="connsiteX1" fmla="*/ 756745 w 1592317"/>
                <a:gd name="connsiteY1" fmla="*/ 362607 h 1466193"/>
                <a:gd name="connsiteX2" fmla="*/ 1592317 w 1592317"/>
                <a:gd name="connsiteY2" fmla="*/ 0 h 14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2317" h="1466193">
                  <a:moveTo>
                    <a:pt x="0" y="1466193"/>
                  </a:moveTo>
                  <a:cubicBezTo>
                    <a:pt x="245679" y="1036582"/>
                    <a:pt x="491359" y="606972"/>
                    <a:pt x="756745" y="362607"/>
                  </a:cubicBezTo>
                  <a:cubicBezTo>
                    <a:pt x="1022131" y="118242"/>
                    <a:pt x="1592317" y="0"/>
                    <a:pt x="1592317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" name="Group 16"/>
            <p:cNvGrpSpPr/>
            <p:nvPr/>
          </p:nvGrpSpPr>
          <p:grpSpPr>
            <a:xfrm>
              <a:off x="5441181" y="3071813"/>
              <a:ext cx="3286125" cy="2644775"/>
              <a:chOff x="5357813" y="3071813"/>
              <a:chExt cx="3286125" cy="2644775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rot="16200000" flipH="1">
                <a:off x="4071938" y="4357688"/>
                <a:ext cx="2643187" cy="714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29250" y="5715000"/>
                <a:ext cx="2714625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438775" y="3541713"/>
                <a:ext cx="1484313" cy="2149475"/>
              </a:xfrm>
              <a:custGeom>
                <a:avLst/>
                <a:gdLst>
                  <a:gd name="connsiteX0" fmla="*/ 0 w 1484586"/>
                  <a:gd name="connsiteY0" fmla="*/ 2149366 h 2149366"/>
                  <a:gd name="connsiteX1" fmla="*/ 409904 w 1484586"/>
                  <a:gd name="connsiteY1" fmla="*/ 635876 h 2149366"/>
                  <a:gd name="connsiteX2" fmla="*/ 1308538 w 1484586"/>
                  <a:gd name="connsiteY2" fmla="*/ 99848 h 2149366"/>
                  <a:gd name="connsiteX3" fmla="*/ 1466194 w 1484586"/>
                  <a:gd name="connsiteY3" fmla="*/ 36786 h 2149366"/>
                  <a:gd name="connsiteX4" fmla="*/ 709449 w 1484586"/>
                  <a:gd name="connsiteY4" fmla="*/ 352097 h 2149366"/>
                  <a:gd name="connsiteX5" fmla="*/ 772511 w 1484586"/>
                  <a:gd name="connsiteY5" fmla="*/ 320566 h 2149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586" h="2149366">
                    <a:moveTo>
                      <a:pt x="0" y="2149366"/>
                    </a:moveTo>
                    <a:cubicBezTo>
                      <a:pt x="95907" y="1563414"/>
                      <a:pt x="191814" y="977462"/>
                      <a:pt x="409904" y="635876"/>
                    </a:cubicBezTo>
                    <a:cubicBezTo>
                      <a:pt x="627994" y="294290"/>
                      <a:pt x="1132490" y="199696"/>
                      <a:pt x="1308538" y="99848"/>
                    </a:cubicBezTo>
                    <a:cubicBezTo>
                      <a:pt x="1484586" y="0"/>
                      <a:pt x="1466194" y="36786"/>
                      <a:pt x="1466194" y="36786"/>
                    </a:cubicBezTo>
                    <a:lnTo>
                      <a:pt x="709449" y="352097"/>
                    </a:lnTo>
                    <a:cubicBezTo>
                      <a:pt x="593835" y="399394"/>
                      <a:pt x="683173" y="359980"/>
                      <a:pt x="772511" y="320566"/>
                    </a:cubicBezTo>
                  </a:path>
                </a:pathLst>
              </a:cu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" name="TextBox 21"/>
              <p:cNvSpPr txBox="1">
                <a:spLocks noChangeArrowheads="1"/>
              </p:cNvSpPr>
              <p:nvPr/>
            </p:nvSpPr>
            <p:spPr bwMode="auto">
              <a:xfrm>
                <a:off x="7215188" y="4000500"/>
                <a:ext cx="142875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 err="1"/>
                  <a:t>pendekatan</a:t>
                </a:r>
                <a:endParaRPr lang="en-US" dirty="0"/>
              </a:p>
            </p:txBody>
          </p:sp>
          <p:sp>
            <p:nvSpPr>
              <p:cNvPr id="24" name="TextBox 22"/>
              <p:cNvSpPr txBox="1">
                <a:spLocks noChangeArrowheads="1"/>
              </p:cNvSpPr>
              <p:nvPr/>
            </p:nvSpPr>
            <p:spPr bwMode="auto">
              <a:xfrm>
                <a:off x="7143750" y="3357563"/>
                <a:ext cx="1428750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 err="1"/>
                  <a:t>sebenarnya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921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 err="1" smtClean="0">
                <a:solidFill>
                  <a:schemeClr val="tx1"/>
                </a:solidFill>
              </a:rPr>
              <a:t>Apa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Itu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Komputasi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Numerik</a:t>
            </a:r>
            <a:r>
              <a:rPr lang="en-US" b="1" dirty="0" smtClean="0">
                <a:solidFill>
                  <a:schemeClr val="tx1"/>
                </a:solidFill>
                <a:latin typeface="Albert" pitchFamily="2" charset="0"/>
              </a:rPr>
              <a:t>?</a:t>
            </a:r>
            <a:r>
              <a:rPr lang="en-US" sz="2000" b="1" dirty="0" smtClean="0">
                <a:solidFill>
                  <a:srgbClr val="000099"/>
                </a:solidFill>
                <a:latin typeface="Albert" pitchFamily="2" charset="0"/>
              </a:rPr>
              <a:t>  </a:t>
            </a:r>
            <a:r>
              <a:rPr lang="en-US" sz="2000" b="1" dirty="0" smtClean="0">
                <a:solidFill>
                  <a:srgbClr val="969696"/>
                </a:solidFill>
                <a:latin typeface="Arial Unicode MS" pitchFamily="34" charset="-128"/>
              </a:rPr>
              <a:t>(</a:t>
            </a:r>
            <a:r>
              <a:rPr lang="id-ID" sz="2000" b="1" dirty="0" smtClean="0">
                <a:solidFill>
                  <a:srgbClr val="969696"/>
                </a:solidFill>
                <a:latin typeface="Arial Unicode MS" pitchFamily="34" charset="-128"/>
              </a:rPr>
              <a:t>4</a:t>
            </a:r>
            <a:r>
              <a:rPr lang="en-US" sz="2000" b="1" dirty="0" smtClean="0">
                <a:solidFill>
                  <a:srgbClr val="969696"/>
                </a:solidFill>
                <a:latin typeface="Arial Unicode MS" pitchFamily="34" charset="-128"/>
              </a:rPr>
              <a:t>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429000"/>
            <a:ext cx="8382000" cy="1295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Permasalahan</a:t>
            </a:r>
            <a:r>
              <a:rPr 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 di </a:t>
            </a:r>
            <a:r>
              <a:rPr lang="en-US" sz="2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atas</a:t>
            </a:r>
            <a:r>
              <a:rPr 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adalah</a:t>
            </a:r>
            <a:r>
              <a:rPr 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contoh</a:t>
            </a:r>
            <a:r>
              <a:rPr 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sebuah</a:t>
            </a:r>
            <a:r>
              <a:rPr 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persoalan</a:t>
            </a:r>
            <a:r>
              <a:rPr 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 yang </a:t>
            </a:r>
            <a:r>
              <a:rPr lang="en-US" sz="2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dapat</a:t>
            </a:r>
            <a:r>
              <a:rPr 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diselesaikan</a:t>
            </a:r>
            <a:r>
              <a:rPr 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melalui</a:t>
            </a:r>
            <a:r>
              <a:rPr 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 2 </a:t>
            </a:r>
            <a:r>
              <a:rPr lang="en-US" sz="2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pendekatan</a:t>
            </a:r>
            <a:r>
              <a:rPr 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 :</a:t>
            </a:r>
          </a:p>
          <a:p>
            <a:pPr marL="0" indent="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</a:t>
            </a:r>
            <a:r>
              <a:rPr lang="en-US" sz="2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Analitis</a:t>
            </a:r>
            <a:endParaRPr lang="en-US" sz="2000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Comic Sans MS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  </a:t>
            </a:r>
            <a:r>
              <a:rPr lang="en-US" sz="2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itchFamily="66" charset="0"/>
              </a:rPr>
              <a:t>Numeris</a:t>
            </a:r>
            <a:endParaRPr lang="en-US" sz="2000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31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T. Inf - ITS / 2009-2014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KomNum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89FCC6-06F0-476D-833F-D653EAA5DE26}" type="slidenum">
              <a:rPr lang="en-US"/>
              <a:pPr/>
              <a:t>5</a:t>
            </a:fld>
            <a:endParaRPr lang="en-US"/>
          </a:p>
        </p:txBody>
      </p:sp>
      <p:sp>
        <p:nvSpPr>
          <p:cNvPr id="13319" name="Line 4"/>
          <p:cNvSpPr>
            <a:spLocks noChangeShapeType="1"/>
          </p:cNvSpPr>
          <p:nvPr/>
        </p:nvSpPr>
        <p:spPr bwMode="auto">
          <a:xfrm>
            <a:off x="304800" y="838200"/>
            <a:ext cx="85344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228600" y="5257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 b="1" i="1">
                <a:solidFill>
                  <a:srgbClr val="800080"/>
                </a:solidFill>
                <a:latin typeface="Comic Sans MS" pitchFamily="66" charset="0"/>
              </a:rPr>
              <a:t>Now let’s see each approaches playing their roles!</a:t>
            </a:r>
            <a:endParaRPr lang="en-US" sz="2400" b="1" i="1" u="sng">
              <a:solidFill>
                <a:srgbClr val="800080"/>
              </a:solidFill>
              <a:latin typeface="Comic Sans MS" pitchFamily="66" charset="0"/>
            </a:endParaRPr>
          </a:p>
        </p:txBody>
      </p:sp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304800" y="1371600"/>
            <a:ext cx="8610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b="1" dirty="0" err="1">
                <a:latin typeface="Comic Sans MS" pitchFamily="66" charset="0"/>
              </a:rPr>
              <a:t>Seorang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penerjun</a:t>
            </a:r>
            <a:r>
              <a:rPr lang="en-US" sz="2000" b="1" dirty="0">
                <a:latin typeface="Comic Sans MS" pitchFamily="66" charset="0"/>
              </a:rPr>
              <a:t> yang </a:t>
            </a:r>
            <a:r>
              <a:rPr lang="en-US" sz="2000" b="1" dirty="0" err="1">
                <a:latin typeface="Comic Sans MS" pitchFamily="66" charset="0"/>
              </a:rPr>
              <a:t>memiliki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bobot</a:t>
            </a:r>
            <a:r>
              <a:rPr lang="en-US" sz="2000" b="1" dirty="0">
                <a:latin typeface="Comic Sans MS" pitchFamily="66" charset="0"/>
              </a:rPr>
              <a:t> 68.100 gr </a:t>
            </a:r>
            <a:r>
              <a:rPr lang="en-US" sz="2000" b="1" dirty="0" err="1">
                <a:latin typeface="Comic Sans MS" pitchFamily="66" charset="0"/>
              </a:rPr>
              <a:t>meloncat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dari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sebuah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pesawat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terbang</a:t>
            </a:r>
            <a:r>
              <a:rPr lang="en-US" sz="2000" b="1" dirty="0">
                <a:latin typeface="Comic Sans MS" pitchFamily="66" charset="0"/>
              </a:rPr>
              <a:t>. </a:t>
            </a:r>
            <a:r>
              <a:rPr lang="en-US" sz="2000" b="1" dirty="0" err="1">
                <a:latin typeface="Comic Sans MS" pitchFamily="66" charset="0"/>
              </a:rPr>
              <a:t>Jika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diketahui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koefisien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tahanan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udara</a:t>
            </a:r>
            <a:r>
              <a:rPr lang="en-US" sz="2000" b="1" dirty="0">
                <a:latin typeface="Comic Sans MS" pitchFamily="66" charset="0"/>
              </a:rPr>
              <a:t> c </a:t>
            </a:r>
            <a:r>
              <a:rPr lang="en-US" sz="2000" b="1" dirty="0" err="1">
                <a:latin typeface="Comic Sans MS" pitchFamily="66" charset="0"/>
              </a:rPr>
              <a:t>adalah</a:t>
            </a:r>
            <a:r>
              <a:rPr lang="en-US" sz="2000" b="1" dirty="0">
                <a:latin typeface="Comic Sans MS" pitchFamily="66" charset="0"/>
              </a:rPr>
              <a:t> 12.500 gr/</a:t>
            </a:r>
            <a:r>
              <a:rPr lang="en-US" sz="2000" b="1" dirty="0" err="1">
                <a:latin typeface="Comic Sans MS" pitchFamily="66" charset="0"/>
              </a:rPr>
              <a:t>dt</a:t>
            </a:r>
            <a:r>
              <a:rPr lang="en-US" sz="2000" b="1" dirty="0">
                <a:latin typeface="Comic Sans MS" pitchFamily="66" charset="0"/>
              </a:rPr>
              <a:t> dan </a:t>
            </a:r>
            <a:r>
              <a:rPr lang="en-US" sz="2000" b="1" dirty="0" err="1">
                <a:latin typeface="Comic Sans MS" pitchFamily="66" charset="0"/>
              </a:rPr>
              <a:t>konstanta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gravitasi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sebesar</a:t>
            </a:r>
            <a:r>
              <a:rPr lang="en-US" sz="2000" b="1" dirty="0">
                <a:latin typeface="Comic Sans MS" pitchFamily="66" charset="0"/>
              </a:rPr>
              <a:t> 980 cm/dt</a:t>
            </a:r>
            <a:r>
              <a:rPr lang="en-US" sz="2000" b="1" baseline="30000" dirty="0">
                <a:latin typeface="Comic Sans MS" pitchFamily="66" charset="0"/>
              </a:rPr>
              <a:t>2</a:t>
            </a:r>
            <a:r>
              <a:rPr lang="en-US" sz="2000" b="1" dirty="0">
                <a:latin typeface="Comic Sans MS" pitchFamily="66" charset="0"/>
              </a:rPr>
              <a:t>. </a:t>
            </a:r>
            <a:r>
              <a:rPr lang="en-US" sz="2000" b="1" dirty="0" err="1">
                <a:latin typeface="Comic Sans MS" pitchFamily="66" charset="0"/>
              </a:rPr>
              <a:t>Hitung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kecepatan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penerjunan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tepat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sebelum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penerjun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membuka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payungnya</a:t>
            </a:r>
            <a:r>
              <a:rPr lang="en-US" sz="20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353242677"/>
      </p:ext>
    </p:extLst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4873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b="1" dirty="0" err="1" smtClean="0">
                <a:solidFill>
                  <a:schemeClr val="tx1"/>
                </a:solidFill>
                <a:latin typeface="+mn-lt"/>
              </a:rPr>
              <a:t>Apa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+mn-lt"/>
              </a:rPr>
              <a:t>Itu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+mn-lt"/>
              </a:rPr>
              <a:t>Komputasi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+mn-lt"/>
              </a:rPr>
              <a:t>Numerik</a:t>
            </a:r>
            <a:r>
              <a:rPr lang="en-US" sz="4000" b="1" dirty="0" smtClean="0">
                <a:solidFill>
                  <a:schemeClr val="tx1"/>
                </a:solidFill>
                <a:latin typeface="Albert" pitchFamily="2" charset="0"/>
              </a:rPr>
              <a:t>?</a:t>
            </a:r>
            <a:r>
              <a:rPr lang="en-US" sz="1800" b="1" dirty="0" smtClean="0">
                <a:solidFill>
                  <a:srgbClr val="000099"/>
                </a:solidFill>
                <a:latin typeface="Albert" pitchFamily="2" charset="0"/>
              </a:rPr>
              <a:t>  </a:t>
            </a:r>
            <a:r>
              <a:rPr lang="en-US" sz="1800" b="1" dirty="0" smtClean="0">
                <a:solidFill>
                  <a:srgbClr val="969696"/>
                </a:solidFill>
                <a:latin typeface="Arial Unicode MS" pitchFamily="34" charset="-128"/>
              </a:rPr>
              <a:t>(</a:t>
            </a:r>
            <a:r>
              <a:rPr lang="id-ID" sz="1800" b="1" dirty="0" smtClean="0">
                <a:solidFill>
                  <a:srgbClr val="969696"/>
                </a:solidFill>
                <a:latin typeface="Arial Unicode MS" pitchFamily="34" charset="-128"/>
              </a:rPr>
              <a:t>5</a:t>
            </a:r>
            <a:r>
              <a:rPr lang="en-US" sz="1800" b="1" dirty="0" smtClean="0">
                <a:solidFill>
                  <a:srgbClr val="969696"/>
                </a:solidFill>
                <a:latin typeface="Arial Unicode MS" pitchFamily="34" charset="-128"/>
              </a:rPr>
              <a:t>)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2133600" cy="914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00099"/>
                </a:solidFill>
                <a:latin typeface="Comic Sans MS" pitchFamily="66" charset="0"/>
              </a:rPr>
              <a:t>Jika   F = m.a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00099"/>
                </a:solidFill>
                <a:latin typeface="Comic Sans MS" pitchFamily="66" charset="0"/>
              </a:rPr>
              <a:t>Dan   a  = dv/dt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00099"/>
                </a:solidFill>
                <a:latin typeface="Comic Sans MS" pitchFamily="66" charset="0"/>
              </a:rPr>
              <a:t>Maka  F = m dv/dt</a:t>
            </a:r>
          </a:p>
        </p:txBody>
      </p:sp>
      <p:graphicFrame>
        <p:nvGraphicFramePr>
          <p:cNvPr id="18501" name="Group 69"/>
          <p:cNvGraphicFramePr>
            <a:graphicFrameLocks noGrp="1"/>
          </p:cNvGraphicFramePr>
          <p:nvPr>
            <p:ph sz="quarter" idx="2"/>
          </p:nvPr>
        </p:nvGraphicFramePr>
        <p:xfrm>
          <a:off x="6400800" y="2624138"/>
          <a:ext cx="1905000" cy="3017520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</a:tblGrid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t, det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v, cm/det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1.640,5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2.776,9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3.564,2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4.109,5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4.487,3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4.749,0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5.339,0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6" name="Object 6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55675" y="3063875"/>
          <a:ext cx="4564063" cy="2974975"/>
        </p:xfrm>
        <a:graphic>
          <a:graphicData uri="http://schemas.openxmlformats.org/presentationml/2006/ole">
            <p:oleObj spid="_x0000_s1034" name="Chart" r:id="rId3" imgW="3638550" imgH="2371725" progId="Excel.Sheet.8">
              <p:embed/>
            </p:oleObj>
          </a:graphicData>
        </a:graphic>
      </p:graphicFrame>
      <p:sp>
        <p:nvSpPr>
          <p:cNvPr id="1027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T. Inf - ITS / 2009-2014</a:t>
            </a:r>
          </a:p>
        </p:txBody>
      </p:sp>
      <p:sp>
        <p:nvSpPr>
          <p:cNvPr id="102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KomNum</a:t>
            </a:r>
          </a:p>
        </p:txBody>
      </p:sp>
      <p:sp>
        <p:nvSpPr>
          <p:cNvPr id="102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45D36F-04B9-4DEA-90A1-9C3C86FE701F}" type="slidenum">
              <a:rPr lang="en-US"/>
              <a:pPr/>
              <a:t>6</a:t>
            </a:fld>
            <a:endParaRPr lang="en-US"/>
          </a:p>
        </p:txBody>
      </p:sp>
      <p:sp>
        <p:nvSpPr>
          <p:cNvPr id="1064" name="Line 4"/>
          <p:cNvSpPr>
            <a:spLocks noChangeShapeType="1"/>
          </p:cNvSpPr>
          <p:nvPr/>
        </p:nvSpPr>
        <p:spPr bwMode="auto">
          <a:xfrm>
            <a:off x="304800" y="762000"/>
            <a:ext cx="85344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65" name="Rectangle 5"/>
          <p:cNvSpPr>
            <a:spLocks noChangeArrowheads="1"/>
          </p:cNvSpPr>
          <p:nvPr/>
        </p:nvSpPr>
        <p:spPr bwMode="auto">
          <a:xfrm>
            <a:off x="381000" y="10668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>
                <a:solidFill>
                  <a:srgbClr val="FF0000"/>
                </a:solidFill>
                <a:latin typeface="Comic Sans MS" pitchFamily="66" charset="0"/>
              </a:rPr>
              <a:t>Pendekatan Analitis</a:t>
            </a:r>
          </a:p>
        </p:txBody>
      </p:sp>
      <p:sp>
        <p:nvSpPr>
          <p:cNvPr id="1066" name="Rectangle 7"/>
          <p:cNvSpPr>
            <a:spLocks noChangeArrowheads="1"/>
          </p:cNvSpPr>
          <p:nvPr/>
        </p:nvSpPr>
        <p:spPr bwMode="auto">
          <a:xfrm>
            <a:off x="2819400" y="1676400"/>
            <a:ext cx="2895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Jika   F  = F</a:t>
            </a:r>
            <a:r>
              <a:rPr lang="en-US" sz="1600" b="1" baseline="-25000">
                <a:solidFill>
                  <a:srgbClr val="006600"/>
                </a:solidFill>
                <a:latin typeface="Comic Sans MS" pitchFamily="66" charset="0"/>
              </a:rPr>
              <a:t>D</a:t>
            </a: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 + F</a:t>
            </a:r>
            <a:r>
              <a:rPr lang="en-US" sz="1600" b="1" baseline="-25000">
                <a:solidFill>
                  <a:srgbClr val="006600"/>
                </a:solidFill>
                <a:latin typeface="Comic Sans MS" pitchFamily="66" charset="0"/>
              </a:rPr>
              <a:t>U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Dan    F</a:t>
            </a:r>
            <a:r>
              <a:rPr lang="en-US" sz="1600" b="1" baseline="-25000">
                <a:solidFill>
                  <a:srgbClr val="006600"/>
                </a:solidFill>
                <a:latin typeface="Comic Sans MS" pitchFamily="66" charset="0"/>
              </a:rPr>
              <a:t>D</a:t>
            </a: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 = m.g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Dan    F</a:t>
            </a:r>
            <a:r>
              <a:rPr lang="en-US" sz="1600" b="1" baseline="-25000">
                <a:solidFill>
                  <a:srgbClr val="006600"/>
                </a:solidFill>
                <a:latin typeface="Comic Sans MS" pitchFamily="66" charset="0"/>
              </a:rPr>
              <a:t>U</a:t>
            </a: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 = -c.v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Maka  m dv/dt = mg – cv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solidFill>
                  <a:srgbClr val="006600"/>
                </a:solidFill>
                <a:latin typeface="Comic Sans MS" pitchFamily="66" charset="0"/>
              </a:rPr>
              <a:t>Atau   dv/dt = g – (c/m).v</a:t>
            </a:r>
          </a:p>
        </p:txBody>
      </p:sp>
      <p:sp>
        <p:nvSpPr>
          <p:cNvPr id="1067" name="Rectangle 10"/>
          <p:cNvSpPr>
            <a:spLocks noChangeArrowheads="1"/>
          </p:cNvSpPr>
          <p:nvPr/>
        </p:nvSpPr>
        <p:spPr bwMode="auto">
          <a:xfrm>
            <a:off x="5867400" y="1371600"/>
            <a:ext cx="3124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b="1">
              <a:solidFill>
                <a:srgbClr val="80008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b="1">
                <a:solidFill>
                  <a:srgbClr val="800080"/>
                </a:solidFill>
                <a:latin typeface="Comic Sans MS" pitchFamily="66" charset="0"/>
              </a:rPr>
              <a:t>V(t) = gm/c . [1 – e</a:t>
            </a:r>
            <a:r>
              <a:rPr lang="en-US" b="1" baseline="30000">
                <a:solidFill>
                  <a:srgbClr val="800080"/>
                </a:solidFill>
                <a:latin typeface="Comic Sans MS" pitchFamily="66" charset="0"/>
              </a:rPr>
              <a:t>-(c/m)t</a:t>
            </a:r>
            <a:r>
              <a:rPr lang="en-US" b="1">
                <a:solidFill>
                  <a:srgbClr val="800080"/>
                </a:solidFill>
                <a:latin typeface="Comic Sans MS" pitchFamily="66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xmlns="" val="20064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609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b="1" dirty="0" err="1" smtClean="0">
                <a:solidFill>
                  <a:schemeClr val="tx1"/>
                </a:solidFill>
              </a:rPr>
              <a:t>Apa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Itu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Komputasi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Numerik</a:t>
            </a:r>
            <a:r>
              <a:rPr lang="en-US" sz="4000" b="1" dirty="0" smtClean="0">
                <a:solidFill>
                  <a:schemeClr val="tx1"/>
                </a:solidFill>
                <a:latin typeface="Albert" pitchFamily="2" charset="0"/>
              </a:rPr>
              <a:t>?</a:t>
            </a:r>
            <a:r>
              <a:rPr lang="en-US" sz="1800" b="1" dirty="0" smtClean="0">
                <a:solidFill>
                  <a:srgbClr val="000099"/>
                </a:solidFill>
                <a:latin typeface="Albert" pitchFamily="2" charset="0"/>
              </a:rPr>
              <a:t>  </a:t>
            </a:r>
            <a:r>
              <a:rPr lang="en-US" sz="1800" b="1" dirty="0" smtClean="0">
                <a:solidFill>
                  <a:srgbClr val="969696"/>
                </a:solidFill>
                <a:latin typeface="Arial Unicode MS" pitchFamily="34" charset="-128"/>
              </a:rPr>
              <a:t>(</a:t>
            </a:r>
            <a:r>
              <a:rPr lang="id-ID" sz="1800" b="1" dirty="0" smtClean="0">
                <a:solidFill>
                  <a:srgbClr val="969696"/>
                </a:solidFill>
                <a:latin typeface="Arial Unicode MS" pitchFamily="34" charset="-128"/>
              </a:rPr>
              <a:t>6</a:t>
            </a:r>
            <a:r>
              <a:rPr lang="en-US" sz="1800" b="1" dirty="0" smtClean="0">
                <a:solidFill>
                  <a:srgbClr val="969696"/>
                </a:solidFill>
                <a:latin typeface="Arial Unicode MS" pitchFamily="34" charset="-128"/>
              </a:rPr>
              <a:t>)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19400" y="990600"/>
            <a:ext cx="5715000" cy="1600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FF0000"/>
                </a:solidFill>
                <a:latin typeface="Comic Sans MS" pitchFamily="66" charset="0"/>
              </a:rPr>
              <a:t>Jika</a:t>
            </a:r>
            <a:r>
              <a:rPr lang="en-US" sz="1600" b="1" smtClean="0">
                <a:solidFill>
                  <a:srgbClr val="00CC00"/>
                </a:solidFill>
                <a:latin typeface="Comic Sans MS" pitchFamily="66" charset="0"/>
              </a:rPr>
              <a:t>    </a:t>
            </a:r>
            <a:r>
              <a:rPr lang="en-US" sz="1600" b="1" smtClean="0">
                <a:solidFill>
                  <a:srgbClr val="800080"/>
                </a:solidFill>
                <a:latin typeface="Comic Sans MS" pitchFamily="66" charset="0"/>
              </a:rPr>
              <a:t>dv/dt  =  [ v(t</a:t>
            </a:r>
            <a:r>
              <a:rPr lang="en-US" sz="1600" b="1" baseline="-25000" smtClean="0">
                <a:solidFill>
                  <a:srgbClr val="800080"/>
                </a:solidFill>
                <a:latin typeface="Comic Sans MS" pitchFamily="66" charset="0"/>
              </a:rPr>
              <a:t>i+1</a:t>
            </a:r>
            <a:r>
              <a:rPr lang="en-US" sz="1600" b="1" smtClean="0">
                <a:solidFill>
                  <a:srgbClr val="800080"/>
                </a:solidFill>
                <a:latin typeface="Comic Sans MS" pitchFamily="66" charset="0"/>
              </a:rPr>
              <a:t>) – v(t</a:t>
            </a:r>
            <a:r>
              <a:rPr lang="en-US" sz="1600" b="1" baseline="-25000" smtClean="0">
                <a:solidFill>
                  <a:srgbClr val="800080"/>
                </a:solidFill>
                <a:latin typeface="Comic Sans MS" pitchFamily="66" charset="0"/>
              </a:rPr>
              <a:t>i</a:t>
            </a:r>
            <a:r>
              <a:rPr lang="en-US" sz="1600" b="1" smtClean="0">
                <a:solidFill>
                  <a:srgbClr val="800080"/>
                </a:solidFill>
                <a:latin typeface="Comic Sans MS" pitchFamily="66" charset="0"/>
              </a:rPr>
              <a:t>) ] / (t</a:t>
            </a:r>
            <a:r>
              <a:rPr lang="en-US" sz="1600" b="1" baseline="-25000" smtClean="0">
                <a:solidFill>
                  <a:srgbClr val="800080"/>
                </a:solidFill>
                <a:latin typeface="Comic Sans MS" pitchFamily="66" charset="0"/>
              </a:rPr>
              <a:t>i+1</a:t>
            </a:r>
            <a:r>
              <a:rPr lang="en-US" sz="1600" b="1" smtClean="0">
                <a:solidFill>
                  <a:srgbClr val="800080"/>
                </a:solidFill>
                <a:latin typeface="Comic Sans MS" pitchFamily="66" charset="0"/>
              </a:rPr>
              <a:t> – t</a:t>
            </a:r>
            <a:r>
              <a:rPr lang="en-US" sz="1600" b="1" baseline="-25000" smtClean="0">
                <a:solidFill>
                  <a:srgbClr val="800080"/>
                </a:solidFill>
                <a:latin typeface="Comic Sans MS" pitchFamily="66" charset="0"/>
              </a:rPr>
              <a:t>i</a:t>
            </a:r>
            <a:r>
              <a:rPr lang="en-US" sz="1600" b="1" smtClean="0">
                <a:solidFill>
                  <a:srgbClr val="800080"/>
                </a:solidFill>
                <a:latin typeface="Comic Sans MS" pitchFamily="66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solidFill>
                <a:srgbClr val="800080"/>
              </a:solidFill>
              <a:latin typeface="Comic Sans MS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FF0000"/>
                </a:solidFill>
                <a:latin typeface="Comic Sans MS" pitchFamily="66" charset="0"/>
              </a:rPr>
              <a:t>Maka </a:t>
            </a:r>
            <a:r>
              <a:rPr lang="en-US" sz="1600" b="1" smtClean="0">
                <a:solidFill>
                  <a:srgbClr val="00CC00"/>
                </a:solidFill>
                <a:latin typeface="Comic Sans MS" pitchFamily="66" charset="0"/>
              </a:rPr>
              <a:t>  </a:t>
            </a:r>
            <a:r>
              <a:rPr lang="en-US" sz="1600" b="1" smtClean="0">
                <a:solidFill>
                  <a:srgbClr val="800080"/>
                </a:solidFill>
                <a:latin typeface="Comic Sans MS" pitchFamily="66" charset="0"/>
              </a:rPr>
              <a:t>[ v(t</a:t>
            </a:r>
            <a:r>
              <a:rPr lang="en-US" sz="1600" b="1" baseline="-25000" smtClean="0">
                <a:solidFill>
                  <a:srgbClr val="800080"/>
                </a:solidFill>
                <a:latin typeface="Comic Sans MS" pitchFamily="66" charset="0"/>
              </a:rPr>
              <a:t>i+1</a:t>
            </a:r>
            <a:r>
              <a:rPr lang="en-US" sz="1600" b="1" smtClean="0">
                <a:solidFill>
                  <a:srgbClr val="800080"/>
                </a:solidFill>
                <a:latin typeface="Comic Sans MS" pitchFamily="66" charset="0"/>
              </a:rPr>
              <a:t>) – v(t</a:t>
            </a:r>
            <a:r>
              <a:rPr lang="en-US" sz="1600" b="1" baseline="-25000" smtClean="0">
                <a:solidFill>
                  <a:srgbClr val="800080"/>
                </a:solidFill>
                <a:latin typeface="Comic Sans MS" pitchFamily="66" charset="0"/>
              </a:rPr>
              <a:t>i</a:t>
            </a:r>
            <a:r>
              <a:rPr lang="en-US" sz="1600" b="1" smtClean="0">
                <a:solidFill>
                  <a:srgbClr val="800080"/>
                </a:solidFill>
                <a:latin typeface="Comic Sans MS" pitchFamily="66" charset="0"/>
              </a:rPr>
              <a:t>) ] / (t</a:t>
            </a:r>
            <a:r>
              <a:rPr lang="en-US" sz="1600" b="1" baseline="-25000" smtClean="0">
                <a:solidFill>
                  <a:srgbClr val="800080"/>
                </a:solidFill>
                <a:latin typeface="Comic Sans MS" pitchFamily="66" charset="0"/>
              </a:rPr>
              <a:t>i+1</a:t>
            </a:r>
            <a:r>
              <a:rPr lang="en-US" sz="1600" b="1" smtClean="0">
                <a:solidFill>
                  <a:srgbClr val="800080"/>
                </a:solidFill>
                <a:latin typeface="Comic Sans MS" pitchFamily="66" charset="0"/>
              </a:rPr>
              <a:t> – t</a:t>
            </a:r>
            <a:r>
              <a:rPr lang="en-US" sz="1600" b="1" baseline="-25000" smtClean="0">
                <a:solidFill>
                  <a:srgbClr val="800080"/>
                </a:solidFill>
                <a:latin typeface="Comic Sans MS" pitchFamily="66" charset="0"/>
              </a:rPr>
              <a:t>i</a:t>
            </a:r>
            <a:r>
              <a:rPr lang="en-US" sz="1600" b="1" smtClean="0">
                <a:solidFill>
                  <a:srgbClr val="800080"/>
                </a:solidFill>
                <a:latin typeface="Comic Sans MS" pitchFamily="66" charset="0"/>
              </a:rPr>
              <a:t>)  = g – (c/m).v(t</a:t>
            </a:r>
            <a:r>
              <a:rPr lang="en-US" sz="1600" b="1" baseline="-25000" smtClean="0">
                <a:solidFill>
                  <a:srgbClr val="800080"/>
                </a:solidFill>
                <a:latin typeface="Comic Sans MS" pitchFamily="66" charset="0"/>
              </a:rPr>
              <a:t>i</a:t>
            </a:r>
            <a:r>
              <a:rPr lang="en-US" sz="1600" b="1" smtClean="0">
                <a:solidFill>
                  <a:srgbClr val="800080"/>
                </a:solidFill>
                <a:latin typeface="Comic Sans MS" pitchFamily="66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solidFill>
                <a:srgbClr val="800080"/>
              </a:solidFill>
              <a:latin typeface="Comic Sans MS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FF0000"/>
                </a:solidFill>
                <a:latin typeface="Comic Sans MS" pitchFamily="66" charset="0"/>
              </a:rPr>
              <a:t>atau</a:t>
            </a:r>
            <a:r>
              <a:rPr lang="en-US" sz="1600" b="1" smtClean="0">
                <a:solidFill>
                  <a:srgbClr val="00CC00"/>
                </a:solidFill>
                <a:latin typeface="Comic Sans MS" pitchFamily="66" charset="0"/>
              </a:rPr>
              <a:t>    </a:t>
            </a:r>
            <a:r>
              <a:rPr lang="en-US" sz="1600" b="1" smtClean="0">
                <a:solidFill>
                  <a:srgbClr val="800080"/>
                </a:solidFill>
                <a:latin typeface="Comic Sans MS" pitchFamily="66" charset="0"/>
              </a:rPr>
              <a:t>v(t</a:t>
            </a:r>
            <a:r>
              <a:rPr lang="en-US" sz="1600" b="1" baseline="-25000" smtClean="0">
                <a:solidFill>
                  <a:srgbClr val="800080"/>
                </a:solidFill>
                <a:latin typeface="Comic Sans MS" pitchFamily="66" charset="0"/>
              </a:rPr>
              <a:t>i+1</a:t>
            </a:r>
            <a:r>
              <a:rPr lang="en-US" sz="1600" b="1" smtClean="0">
                <a:solidFill>
                  <a:srgbClr val="800080"/>
                </a:solidFill>
                <a:latin typeface="Comic Sans MS" pitchFamily="66" charset="0"/>
              </a:rPr>
              <a:t>)  =  V(t</a:t>
            </a:r>
            <a:r>
              <a:rPr lang="en-US" sz="1600" b="1" baseline="-25000" smtClean="0">
                <a:solidFill>
                  <a:srgbClr val="800080"/>
                </a:solidFill>
                <a:latin typeface="Comic Sans MS" pitchFamily="66" charset="0"/>
              </a:rPr>
              <a:t>i</a:t>
            </a:r>
            <a:r>
              <a:rPr lang="en-US" sz="1600" b="1" smtClean="0">
                <a:solidFill>
                  <a:srgbClr val="800080"/>
                </a:solidFill>
                <a:latin typeface="Comic Sans MS" pitchFamily="66" charset="0"/>
              </a:rPr>
              <a:t>) + [ g – (c/m).v(t</a:t>
            </a:r>
            <a:r>
              <a:rPr lang="en-US" sz="1600" b="1" baseline="-25000" smtClean="0">
                <a:solidFill>
                  <a:srgbClr val="800080"/>
                </a:solidFill>
                <a:latin typeface="Comic Sans MS" pitchFamily="66" charset="0"/>
              </a:rPr>
              <a:t>i</a:t>
            </a:r>
            <a:r>
              <a:rPr lang="en-US" sz="1600" b="1" smtClean="0">
                <a:solidFill>
                  <a:srgbClr val="800080"/>
                </a:solidFill>
                <a:latin typeface="Comic Sans MS" pitchFamily="66" charset="0"/>
              </a:rPr>
              <a:t>) ] . (t</a:t>
            </a:r>
            <a:r>
              <a:rPr lang="en-US" sz="1600" b="1" baseline="-25000" smtClean="0">
                <a:solidFill>
                  <a:srgbClr val="800080"/>
                </a:solidFill>
                <a:latin typeface="Comic Sans MS" pitchFamily="66" charset="0"/>
              </a:rPr>
              <a:t>i+1</a:t>
            </a:r>
            <a:r>
              <a:rPr lang="en-US" sz="1600" b="1" smtClean="0">
                <a:solidFill>
                  <a:srgbClr val="800080"/>
                </a:solidFill>
                <a:latin typeface="Comic Sans MS" pitchFamily="66" charset="0"/>
              </a:rPr>
              <a:t> – t</a:t>
            </a:r>
            <a:r>
              <a:rPr lang="en-US" sz="1600" b="1" baseline="-25000" smtClean="0">
                <a:solidFill>
                  <a:srgbClr val="800080"/>
                </a:solidFill>
                <a:latin typeface="Comic Sans MS" pitchFamily="66" charset="0"/>
              </a:rPr>
              <a:t>i</a:t>
            </a:r>
            <a:r>
              <a:rPr lang="en-US" sz="1600" b="1" smtClean="0">
                <a:solidFill>
                  <a:srgbClr val="800080"/>
                </a:solidFill>
                <a:latin typeface="Comic Sans MS" pitchFamily="66" charset="0"/>
              </a:rPr>
              <a:t>)</a:t>
            </a:r>
            <a:endParaRPr lang="en-US" sz="800" b="1" smtClean="0">
              <a:solidFill>
                <a:srgbClr val="800080"/>
              </a:solidFill>
              <a:latin typeface="Comic Sans MS" pitchFamily="66" charset="0"/>
            </a:endParaRPr>
          </a:p>
        </p:txBody>
      </p:sp>
      <p:graphicFrame>
        <p:nvGraphicFramePr>
          <p:cNvPr id="23595" name="Group 43"/>
          <p:cNvGraphicFramePr>
            <a:graphicFrameLocks noGrp="1"/>
          </p:cNvGraphicFramePr>
          <p:nvPr>
            <p:ph sz="quarter" idx="2"/>
          </p:nvPr>
        </p:nvGraphicFramePr>
        <p:xfrm>
          <a:off x="533400" y="2700338"/>
          <a:ext cx="1905000" cy="3017520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</a:tblGrid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t, det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v, cm/det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1.960,0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3.200,5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3.985,6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4.482,5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4.796,9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4.995,9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5.339,0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4" name="Object 7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51175" y="2438400"/>
          <a:ext cx="5554663" cy="3621088"/>
        </p:xfrm>
        <a:graphic>
          <a:graphicData uri="http://schemas.openxmlformats.org/presentationml/2006/ole">
            <p:oleObj spid="_x0000_s2058" name="Chart" r:id="rId3" imgW="3638550" imgH="2371725" progId="Excel.Sheet.8">
              <p:embed/>
            </p:oleObj>
          </a:graphicData>
        </a:graphic>
      </p:graphicFrame>
      <p:sp>
        <p:nvSpPr>
          <p:cNvPr id="3075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T. Inf - ITS / 2009-2014</a:t>
            </a:r>
          </a:p>
        </p:txBody>
      </p:sp>
      <p:sp>
        <p:nvSpPr>
          <p:cNvPr id="307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KomNum</a:t>
            </a:r>
          </a:p>
        </p:txBody>
      </p:sp>
      <p:sp>
        <p:nvSpPr>
          <p:cNvPr id="307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5B9E9B-F31B-4031-8EAE-BF69584ED01E}" type="slidenum">
              <a:rPr lang="en-US"/>
              <a:pPr/>
              <a:t>7</a:t>
            </a:fld>
            <a:endParaRPr lang="en-US"/>
          </a:p>
        </p:txBody>
      </p:sp>
      <p:sp>
        <p:nvSpPr>
          <p:cNvPr id="3112" name="Line 36"/>
          <p:cNvSpPr>
            <a:spLocks noChangeShapeType="1"/>
          </p:cNvSpPr>
          <p:nvPr/>
        </p:nvSpPr>
        <p:spPr bwMode="auto">
          <a:xfrm>
            <a:off x="304800" y="685800"/>
            <a:ext cx="85344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113" name="Rectangle 37"/>
          <p:cNvSpPr>
            <a:spLocks noChangeArrowheads="1"/>
          </p:cNvSpPr>
          <p:nvPr/>
        </p:nvSpPr>
        <p:spPr bwMode="auto">
          <a:xfrm>
            <a:off x="228600" y="990600"/>
            <a:ext cx="1905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>
                <a:solidFill>
                  <a:srgbClr val="FF0000"/>
                </a:solidFill>
                <a:latin typeface="Comic Sans MS" pitchFamily="66" charset="0"/>
              </a:rPr>
              <a:t>Pendekatan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>
                <a:solidFill>
                  <a:srgbClr val="FF0000"/>
                </a:solidFill>
                <a:latin typeface="Comic Sans MS" pitchFamily="66" charset="0"/>
              </a:rPr>
              <a:t>Numeris</a:t>
            </a:r>
          </a:p>
        </p:txBody>
      </p:sp>
      <p:sp>
        <p:nvSpPr>
          <p:cNvPr id="3114" name="AutoShape 77"/>
          <p:cNvSpPr>
            <a:spLocks noChangeArrowheads="1"/>
          </p:cNvSpPr>
          <p:nvPr/>
        </p:nvSpPr>
        <p:spPr bwMode="auto">
          <a:xfrm>
            <a:off x="3810000" y="2971800"/>
            <a:ext cx="1905000" cy="685800"/>
          </a:xfrm>
          <a:prstGeom prst="wedgeRoundRectCallout">
            <a:avLst>
              <a:gd name="adj1" fmla="val 41917"/>
              <a:gd name="adj2" fmla="val 8935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b="1" dirty="0" err="1">
                <a:solidFill>
                  <a:srgbClr val="00B050"/>
                </a:solidFill>
              </a:rPr>
              <a:t>taksiran</a:t>
            </a:r>
            <a:endParaRPr lang="en-US" sz="1600" b="1" dirty="0">
              <a:solidFill>
                <a:srgbClr val="00B050"/>
              </a:solidFill>
            </a:endParaRPr>
          </a:p>
          <a:p>
            <a:pPr algn="ctr"/>
            <a:r>
              <a:rPr lang="en-US" sz="1600" b="1" dirty="0">
                <a:solidFill>
                  <a:srgbClr val="00B050"/>
                </a:solidFill>
              </a:rPr>
              <a:t>(</a:t>
            </a:r>
            <a:r>
              <a:rPr lang="en-US" sz="1600" b="1" dirty="0" err="1">
                <a:solidFill>
                  <a:srgbClr val="00B050"/>
                </a:solidFill>
              </a:rPr>
              <a:t>solusi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numerik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115" name="AutoShape 78"/>
          <p:cNvSpPr>
            <a:spLocks noChangeArrowheads="1"/>
          </p:cNvSpPr>
          <p:nvPr/>
        </p:nvSpPr>
        <p:spPr bwMode="auto">
          <a:xfrm>
            <a:off x="6324600" y="4267200"/>
            <a:ext cx="1905000" cy="685800"/>
          </a:xfrm>
          <a:prstGeom prst="wedgeRoundRectCallout">
            <a:avLst>
              <a:gd name="adj1" fmla="val -82083"/>
              <a:gd name="adj2" fmla="val -7731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b="1" dirty="0" err="1">
                <a:solidFill>
                  <a:srgbClr val="00B050"/>
                </a:solidFill>
              </a:rPr>
              <a:t>pasti</a:t>
            </a:r>
            <a:endParaRPr lang="en-US" sz="1600" b="1" dirty="0">
              <a:solidFill>
                <a:srgbClr val="00B050"/>
              </a:solidFill>
            </a:endParaRPr>
          </a:p>
          <a:p>
            <a:pPr algn="ctr"/>
            <a:r>
              <a:rPr lang="en-US" sz="1600" b="1" dirty="0">
                <a:solidFill>
                  <a:srgbClr val="00B050"/>
                </a:solidFill>
              </a:rPr>
              <a:t>(</a:t>
            </a:r>
            <a:r>
              <a:rPr lang="en-US" sz="1600" b="1" dirty="0" err="1">
                <a:solidFill>
                  <a:srgbClr val="00B050"/>
                </a:solidFill>
              </a:rPr>
              <a:t>solusi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analitis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116" name="AutoShape 8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228600"/>
            <a:ext cx="381000" cy="3048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009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229600" cy="7159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800" b="1" dirty="0" err="1" smtClean="0"/>
              <a:t>Bilangan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Berarti</a:t>
            </a:r>
            <a:r>
              <a:rPr lang="en-US" sz="4800" b="1" dirty="0" smtClean="0"/>
              <a:t> </a:t>
            </a:r>
            <a:endParaRPr lang="en-US" sz="2000" b="1" dirty="0" smtClean="0">
              <a:solidFill>
                <a:srgbClr val="969696"/>
              </a:solidFill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7239000" cy="1066800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1800" smtClean="0">
                <a:latin typeface="Comic Sans MS" pitchFamily="66" charset="0"/>
              </a:rPr>
              <a:t>Secara umum, sebuah bilangan dapat dibedakan menjadi 2 :</a:t>
            </a:r>
          </a:p>
          <a:p>
            <a:pPr marL="609600" indent="-609600" eaLnBrk="1" hangingPunct="1">
              <a:buFontTx/>
              <a:buAutoNum type="alphaLcPeriod"/>
            </a:pPr>
            <a:r>
              <a:rPr lang="en-US" sz="1800" smtClean="0">
                <a:latin typeface="Comic Sans MS" pitchFamily="66" charset="0"/>
              </a:rPr>
              <a:t>Bilangan Eksak	       (</a:t>
            </a:r>
            <a:r>
              <a:rPr lang="en-US" sz="1800" smtClean="0"/>
              <a:t>π, √2, e, … )</a:t>
            </a:r>
            <a:endParaRPr lang="en-US" sz="1800" smtClean="0">
              <a:latin typeface="Comic Sans MS" pitchFamily="66" charset="0"/>
            </a:endParaRPr>
          </a:p>
          <a:p>
            <a:pPr marL="609600" indent="-609600" eaLnBrk="1" hangingPunct="1">
              <a:buFontTx/>
              <a:buAutoNum type="alphaLcPeriod"/>
            </a:pPr>
            <a:r>
              <a:rPr lang="en-US" sz="1800" smtClean="0">
                <a:latin typeface="Comic Sans MS" pitchFamily="66" charset="0"/>
              </a:rPr>
              <a:t>Bilangan Pendekatan    (3,1416 , 1,4142 , 2.7183 , …)</a:t>
            </a:r>
          </a:p>
        </p:txBody>
      </p:sp>
      <p:sp>
        <p:nvSpPr>
          <p:cNvPr id="1945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T. Inf - ITS / 2009-2014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err="1"/>
              <a:t>KomNum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7E70BB-77F8-4111-8284-F31993E03A04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228600" y="7620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81000" y="2514600"/>
            <a:ext cx="8534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dirty="0" err="1">
                <a:latin typeface="Comic Sans MS" pitchFamily="66" charset="0"/>
              </a:rPr>
              <a:t>Sementara</a:t>
            </a:r>
            <a:r>
              <a:rPr lang="en-US" dirty="0">
                <a:latin typeface="Comic Sans MS" pitchFamily="66" charset="0"/>
              </a:rPr>
              <a:t>, </a:t>
            </a:r>
            <a:r>
              <a:rPr lang="en-US" dirty="0" err="1">
                <a:latin typeface="Comic Sans MS" pitchFamily="66" charset="0"/>
              </a:rPr>
              <a:t>bilangan</a:t>
            </a:r>
            <a:r>
              <a:rPr lang="en-US" dirty="0">
                <a:latin typeface="Comic Sans MS" pitchFamily="66" charset="0"/>
              </a:rPr>
              <a:t> 1, 2, 3, 4, 5, 6, 7, 8, 9, </a:t>
            </a:r>
            <a:r>
              <a:rPr lang="en-US" dirty="0" err="1">
                <a:latin typeface="Comic Sans MS" pitchFamily="66" charset="0"/>
              </a:rPr>
              <a:t>dan</a:t>
            </a:r>
            <a:r>
              <a:rPr lang="en-US" dirty="0">
                <a:latin typeface="Comic Sans MS" pitchFamily="66" charset="0"/>
              </a:rPr>
              <a:t> 0 </a:t>
            </a:r>
            <a:r>
              <a:rPr lang="en-US" dirty="0" err="1">
                <a:latin typeface="Comic Sans MS" pitchFamily="66" charset="0"/>
              </a:rPr>
              <a:t>masing-masing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 marL="609600" indent="-609600">
              <a:spcBef>
                <a:spcPct val="20000"/>
              </a:spcBef>
            </a:pPr>
            <a:r>
              <a:rPr lang="en-US" dirty="0" err="1">
                <a:latin typeface="Comic Sans MS" pitchFamily="66" charset="0"/>
              </a:rPr>
              <a:t>adalah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bilangan</a:t>
            </a:r>
            <a:r>
              <a:rPr lang="en-US" dirty="0">
                <a:latin typeface="Comic Sans MS" pitchFamily="66" charset="0"/>
              </a:rPr>
              <a:t> BERARTI, </a:t>
            </a:r>
            <a:r>
              <a:rPr lang="en-US" dirty="0" err="1">
                <a:latin typeface="Comic Sans MS" pitchFamily="66" charset="0"/>
              </a:rPr>
              <a:t>kecuali</a:t>
            </a:r>
            <a:r>
              <a:rPr lang="en-US" dirty="0">
                <a:latin typeface="Comic Sans MS" pitchFamily="66" charset="0"/>
              </a:rPr>
              <a:t> :</a:t>
            </a:r>
          </a:p>
          <a:p>
            <a:pPr marL="609600" indent="-609600">
              <a:spcBef>
                <a:spcPct val="20000"/>
              </a:spcBef>
              <a:buFontTx/>
              <a:buAutoNum type="alphaLcPeriod"/>
            </a:pPr>
            <a:r>
              <a:rPr lang="en-US" dirty="0" err="1">
                <a:latin typeface="Comic Sans MS" pitchFamily="66" charset="0"/>
              </a:rPr>
              <a:t>jika</a:t>
            </a:r>
            <a:r>
              <a:rPr lang="en-US" dirty="0">
                <a:latin typeface="Comic Sans MS" pitchFamily="66" charset="0"/>
              </a:rPr>
              <a:t> 0 </a:t>
            </a:r>
            <a:r>
              <a:rPr lang="en-US" dirty="0" err="1">
                <a:latin typeface="Comic Sans MS" pitchFamily="66" charset="0"/>
              </a:rPr>
              <a:t>hanya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digunakan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untuk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menentukan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titik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desimal</a:t>
            </a:r>
            <a:endParaRPr lang="en-US" dirty="0">
              <a:latin typeface="Comic Sans MS" pitchFamily="66" charset="0"/>
            </a:endParaRPr>
          </a:p>
          <a:p>
            <a:pPr marL="609600" indent="-609600"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	</a:t>
            </a:r>
            <a:r>
              <a:rPr lang="en-US" dirty="0" err="1">
                <a:solidFill>
                  <a:srgbClr val="CC3300"/>
                </a:solidFill>
                <a:latin typeface="Comic Sans MS" pitchFamily="66" charset="0"/>
              </a:rPr>
              <a:t>contoh</a:t>
            </a:r>
            <a:r>
              <a:rPr lang="en-US" dirty="0">
                <a:solidFill>
                  <a:srgbClr val="CC3300"/>
                </a:solidFill>
                <a:latin typeface="Comic Sans MS" pitchFamily="66" charset="0"/>
              </a:rPr>
              <a:t> :</a:t>
            </a:r>
            <a:r>
              <a:rPr lang="en-US" dirty="0">
                <a:latin typeface="Comic Sans MS" pitchFamily="66" charset="0"/>
              </a:rPr>
              <a:t> 0,0069		</a:t>
            </a:r>
            <a:r>
              <a:rPr lang="en-US" dirty="0" err="1">
                <a:latin typeface="Comic Sans MS" pitchFamily="66" charset="0"/>
              </a:rPr>
              <a:t>hanya</a:t>
            </a:r>
            <a:r>
              <a:rPr lang="en-US" dirty="0">
                <a:latin typeface="Comic Sans MS" pitchFamily="66" charset="0"/>
              </a:rPr>
              <a:t> 6 </a:t>
            </a:r>
            <a:r>
              <a:rPr lang="en-US" dirty="0" err="1">
                <a:latin typeface="Comic Sans MS" pitchFamily="66" charset="0"/>
              </a:rPr>
              <a:t>dan</a:t>
            </a:r>
            <a:r>
              <a:rPr lang="en-US" dirty="0">
                <a:latin typeface="Comic Sans MS" pitchFamily="66" charset="0"/>
              </a:rPr>
              <a:t> 9 </a:t>
            </a:r>
            <a:r>
              <a:rPr lang="en-US" dirty="0" err="1">
                <a:latin typeface="Comic Sans MS" pitchFamily="66" charset="0"/>
              </a:rPr>
              <a:t>bilangan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berarti-nya</a:t>
            </a:r>
            <a:endParaRPr lang="en-US" dirty="0">
              <a:latin typeface="Comic Sans MS" pitchFamily="66" charset="0"/>
            </a:endParaRPr>
          </a:p>
          <a:p>
            <a:pPr marL="609600" indent="-609600">
              <a:spcBef>
                <a:spcPct val="20000"/>
              </a:spcBef>
            </a:pPr>
            <a:endParaRPr lang="en-US" dirty="0">
              <a:latin typeface="Comic Sans MS" pitchFamily="66" charset="0"/>
            </a:endParaRPr>
          </a:p>
          <a:p>
            <a:pPr marL="609600" indent="-609600">
              <a:spcBef>
                <a:spcPct val="20000"/>
              </a:spcBef>
              <a:buFontTx/>
              <a:buAutoNum type="alphaLcPeriod" startAt="2"/>
            </a:pPr>
            <a:r>
              <a:rPr lang="en-US" dirty="0" err="1">
                <a:latin typeface="Comic Sans MS" pitchFamily="66" charset="0"/>
              </a:rPr>
              <a:t>jika</a:t>
            </a:r>
            <a:r>
              <a:rPr lang="en-US" dirty="0">
                <a:latin typeface="Comic Sans MS" pitchFamily="66" charset="0"/>
              </a:rPr>
              <a:t> 0 </a:t>
            </a:r>
            <a:r>
              <a:rPr lang="en-US" dirty="0" err="1">
                <a:latin typeface="Comic Sans MS" pitchFamily="66" charset="0"/>
              </a:rPr>
              <a:t>digunakan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untuk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mengisi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tempat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dari</a:t>
            </a:r>
            <a:r>
              <a:rPr lang="en-US" dirty="0">
                <a:latin typeface="Comic Sans MS" pitchFamily="66" charset="0"/>
              </a:rPr>
              <a:t> digit yang </a:t>
            </a:r>
            <a:r>
              <a:rPr lang="en-US" dirty="0" err="1">
                <a:latin typeface="Comic Sans MS" pitchFamily="66" charset="0"/>
              </a:rPr>
              <a:t>dapat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dibuang</a:t>
            </a:r>
            <a:r>
              <a:rPr lang="en-US" dirty="0">
                <a:latin typeface="Comic Sans MS" pitchFamily="66" charset="0"/>
              </a:rPr>
              <a:t> (</a:t>
            </a:r>
            <a:r>
              <a:rPr lang="en-US" dirty="0" err="1">
                <a:latin typeface="Comic Sans MS" pitchFamily="66" charset="0"/>
              </a:rPr>
              <a:t>dapat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tidak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ditulis</a:t>
            </a:r>
            <a:r>
              <a:rPr lang="en-US" dirty="0">
                <a:latin typeface="Comic Sans MS" pitchFamily="66" charset="0"/>
              </a:rPr>
              <a:t>).</a:t>
            </a:r>
          </a:p>
          <a:p>
            <a:pPr marL="609600" indent="-609600"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	</a:t>
            </a:r>
            <a:r>
              <a:rPr lang="en-US" dirty="0" err="1">
                <a:solidFill>
                  <a:srgbClr val="CC3300"/>
                </a:solidFill>
                <a:latin typeface="Comic Sans MS" pitchFamily="66" charset="0"/>
              </a:rPr>
              <a:t>contoh</a:t>
            </a:r>
            <a:r>
              <a:rPr lang="en-US" dirty="0">
                <a:solidFill>
                  <a:srgbClr val="CC3300"/>
                </a:solidFill>
                <a:latin typeface="Comic Sans MS" pitchFamily="66" charset="0"/>
              </a:rPr>
              <a:t> :</a:t>
            </a:r>
            <a:r>
              <a:rPr lang="en-US" dirty="0">
                <a:latin typeface="Comic Sans MS" pitchFamily="66" charset="0"/>
              </a:rPr>
              <a:t> 46.300		4,63 x 10</a:t>
            </a:r>
            <a:r>
              <a:rPr lang="en-US" baseline="30000" dirty="0">
                <a:latin typeface="Comic Sans MS" pitchFamily="66" charset="0"/>
              </a:rPr>
              <a:t>4</a:t>
            </a:r>
            <a:r>
              <a:rPr lang="en-US" dirty="0">
                <a:latin typeface="Comic Sans MS" pitchFamily="66" charset="0"/>
              </a:rPr>
              <a:t>	</a:t>
            </a:r>
            <a:endParaRPr lang="en-US" baseline="30000" dirty="0">
              <a:latin typeface="Comic Sans MS" pitchFamily="66" charset="0"/>
            </a:endParaRPr>
          </a:p>
          <a:p>
            <a:pPr marL="609600" indent="-609600">
              <a:spcBef>
                <a:spcPct val="20000"/>
              </a:spcBef>
            </a:pPr>
            <a:endParaRPr lang="en-US" dirty="0">
              <a:latin typeface="Comic Sans MS" pitchFamily="66" charset="0"/>
            </a:endParaRPr>
          </a:p>
          <a:p>
            <a:pPr marL="609600" indent="-609600">
              <a:spcBef>
                <a:spcPct val="20000"/>
              </a:spcBef>
            </a:pPr>
            <a:endParaRPr lang="en-US" dirty="0">
              <a:latin typeface="Comic Sans MS" pitchFamily="66" charset="0"/>
            </a:endParaRPr>
          </a:p>
          <a:p>
            <a:pPr marL="609600" indent="-609600"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		          </a:t>
            </a:r>
            <a:r>
              <a:rPr lang="en-US" dirty="0" err="1">
                <a:latin typeface="Comic Sans MS" pitchFamily="66" charset="0"/>
              </a:rPr>
              <a:t>bilangan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berarti</a:t>
            </a:r>
            <a:r>
              <a:rPr lang="en-US" dirty="0">
                <a:latin typeface="Comic Sans MS" pitchFamily="66" charset="0"/>
              </a:rPr>
              <a:t> :	   4  6  3		</a:t>
            </a:r>
          </a:p>
        </p:txBody>
      </p:sp>
      <p:sp>
        <p:nvSpPr>
          <p:cNvPr id="19465" name="AutoShape 10"/>
          <p:cNvSpPr>
            <a:spLocks noChangeArrowheads="1"/>
          </p:cNvSpPr>
          <p:nvPr/>
        </p:nvSpPr>
        <p:spPr bwMode="auto">
          <a:xfrm>
            <a:off x="3048000" y="3581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66" name="AutoShape 11"/>
          <p:cNvSpPr>
            <a:spLocks noChangeArrowheads="1"/>
          </p:cNvSpPr>
          <p:nvPr/>
        </p:nvSpPr>
        <p:spPr bwMode="auto">
          <a:xfrm>
            <a:off x="3048000" y="48006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67" name="AutoShape 13"/>
          <p:cNvSpPr>
            <a:spLocks noChangeArrowheads="1"/>
          </p:cNvSpPr>
          <p:nvPr/>
        </p:nvSpPr>
        <p:spPr bwMode="auto">
          <a:xfrm rot="5400000">
            <a:off x="4419600" y="53340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69" name="AutoShape 1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304800"/>
            <a:ext cx="381000" cy="3048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12459042"/>
      </p:ext>
    </p:extLst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7"/>
            <a:ext cx="8229600" cy="563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 err="1" smtClean="0"/>
              <a:t>Akurasi</a:t>
            </a:r>
            <a:r>
              <a:rPr lang="en-US" b="1" dirty="0" smtClean="0"/>
              <a:t>  </a:t>
            </a:r>
            <a:r>
              <a:rPr lang="en-US" b="1" dirty="0" err="1" smtClean="0"/>
              <a:t>dan</a:t>
            </a:r>
            <a:r>
              <a:rPr lang="en-US" b="1" dirty="0" smtClean="0"/>
              <a:t>  </a:t>
            </a:r>
            <a:r>
              <a:rPr lang="en-US" b="1" dirty="0" err="1" smtClean="0"/>
              <a:t>Presisi</a:t>
            </a:r>
            <a:r>
              <a:rPr lang="id-ID" b="1" dirty="0" smtClean="0"/>
              <a:t> </a:t>
            </a:r>
            <a:r>
              <a:rPr lang="id-ID" b="1" dirty="0" smtClean="0">
                <a:solidFill>
                  <a:schemeClr val="bg1">
                    <a:lumMod val="75000"/>
                  </a:schemeClr>
                </a:solidFill>
                <a:latin typeface="Albert" pitchFamily="2" charset="0"/>
              </a:rPr>
              <a:t>(1)</a:t>
            </a:r>
            <a:endParaRPr lang="en-US" sz="1800" b="1" dirty="0" smtClean="0">
              <a:solidFill>
                <a:schemeClr val="bg1">
                  <a:lumMod val="75000"/>
                </a:schemeClr>
              </a:solidFill>
              <a:latin typeface="Arial Unicode MS" pitchFamily="34" charset="-128"/>
            </a:endParaRPr>
          </a:p>
        </p:txBody>
      </p:sp>
      <p:sp>
        <p:nvSpPr>
          <p:cNvPr id="410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838200"/>
            <a:ext cx="8686800" cy="609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mic Sans MS" pitchFamily="66" charset="0"/>
              </a:rPr>
              <a:t>Perhatikan gambar di bawah. Apa pendapat anda mengenai istilah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mic Sans MS" pitchFamily="66" charset="0"/>
              </a:rPr>
              <a:t>“Akurasi” dan “Presisi” ?</a:t>
            </a:r>
          </a:p>
        </p:txBody>
      </p:sp>
      <p:graphicFrame>
        <p:nvGraphicFramePr>
          <p:cNvPr id="4099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17775" y="1939925"/>
          <a:ext cx="1901825" cy="2022475"/>
        </p:xfrm>
        <a:graphic>
          <a:graphicData uri="http://schemas.openxmlformats.org/presentationml/2006/ole">
            <p:oleObj spid="_x0000_s3115" name="Visio" r:id="rId3" imgW="1406652" imgH="1494663" progId="Visio.Drawing.11">
              <p:embed/>
            </p:oleObj>
          </a:graphicData>
        </a:graphic>
      </p:graphicFrame>
      <p:graphicFrame>
        <p:nvGraphicFramePr>
          <p:cNvPr id="4100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03750" y="2057400"/>
          <a:ext cx="1892300" cy="1892300"/>
        </p:xfrm>
        <a:graphic>
          <a:graphicData uri="http://schemas.openxmlformats.org/presentationml/2006/ole">
            <p:oleObj spid="_x0000_s3116" name="Visio" r:id="rId4" imgW="1403223" imgH="1403223" progId="Visio.Drawing.11">
              <p:embed/>
            </p:oleObj>
          </a:graphicData>
        </a:graphic>
      </p:graphicFrame>
      <p:sp>
        <p:nvSpPr>
          <p:cNvPr id="4103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T. Inf - ITS / 2009-2014</a:t>
            </a:r>
          </a:p>
        </p:txBody>
      </p:sp>
      <p:sp>
        <p:nvSpPr>
          <p:cNvPr id="41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KomNum</a:t>
            </a:r>
          </a:p>
        </p:txBody>
      </p:sp>
      <p:sp>
        <p:nvSpPr>
          <p:cNvPr id="410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B95EBD-1A32-47F8-8085-BFCC9601C30C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4098" name="Object 21"/>
          <p:cNvGraphicFramePr>
            <a:graphicFrameLocks noChangeAspect="1"/>
          </p:cNvGraphicFramePr>
          <p:nvPr/>
        </p:nvGraphicFramePr>
        <p:xfrm>
          <a:off x="1981200" y="1371600"/>
          <a:ext cx="4876800" cy="4845050"/>
        </p:xfrm>
        <a:graphic>
          <a:graphicData uri="http://schemas.openxmlformats.org/presentationml/2006/ole">
            <p:oleObj spid="_x0000_s3114" name="Visio" r:id="rId5" imgW="3567303" imgH="3545205" progId="Visio.Drawing.11">
              <p:embed/>
            </p:oleObj>
          </a:graphicData>
        </a:graphic>
      </p:graphicFrame>
      <p:sp>
        <p:nvSpPr>
          <p:cNvPr id="4108" name="Line 3"/>
          <p:cNvSpPr>
            <a:spLocks noChangeShapeType="1"/>
          </p:cNvSpPr>
          <p:nvPr/>
        </p:nvSpPr>
        <p:spPr bwMode="auto">
          <a:xfrm>
            <a:off x="228600" y="6096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graphicFrame>
        <p:nvGraphicFramePr>
          <p:cNvPr id="4101" name="Object 18"/>
          <p:cNvGraphicFramePr>
            <a:graphicFrameLocks noChangeAspect="1"/>
          </p:cNvGraphicFramePr>
          <p:nvPr/>
        </p:nvGraphicFramePr>
        <p:xfrm>
          <a:off x="2514600" y="4127500"/>
          <a:ext cx="1892300" cy="1892300"/>
        </p:xfrm>
        <a:graphic>
          <a:graphicData uri="http://schemas.openxmlformats.org/presentationml/2006/ole">
            <p:oleObj spid="_x0000_s3117" name="Visio" r:id="rId6" imgW="1403223" imgH="1403223" progId="Visio.Drawing.11">
              <p:embed/>
            </p:oleObj>
          </a:graphicData>
        </a:graphic>
      </p:graphicFrame>
      <p:graphicFrame>
        <p:nvGraphicFramePr>
          <p:cNvPr id="4102" name="Object 19"/>
          <p:cNvGraphicFramePr>
            <a:graphicFrameLocks noChangeAspect="1"/>
          </p:cNvGraphicFramePr>
          <p:nvPr/>
        </p:nvGraphicFramePr>
        <p:xfrm>
          <a:off x="4584700" y="4070350"/>
          <a:ext cx="1892300" cy="1892300"/>
        </p:xfrm>
        <a:graphic>
          <a:graphicData uri="http://schemas.openxmlformats.org/presentationml/2006/ole">
            <p:oleObj spid="_x0000_s3118" name="Visio" r:id="rId7" imgW="1403223" imgH="1403223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686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2276</TotalTime>
  <Words>966</Words>
  <Application>Microsoft Office PowerPoint</Application>
  <PresentationFormat>On-screen Show (4:3)</PresentationFormat>
  <Paragraphs>294</Paragraphs>
  <Slides>22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Flow</vt:lpstr>
      <vt:lpstr>Chart</vt:lpstr>
      <vt:lpstr>Visio</vt:lpstr>
      <vt:lpstr>Equation</vt:lpstr>
      <vt:lpstr>Aturan  Komputasi Numerik  2017</vt:lpstr>
      <vt:lpstr>Apa Itu Komputasi Numerik?  (1)</vt:lpstr>
      <vt:lpstr>Apa Itu Komputasi Numerik?  (2)</vt:lpstr>
      <vt:lpstr>Apa Itu Komputasi Numerik?  (3)</vt:lpstr>
      <vt:lpstr>Apa Itu Komputasi Numerik?  (4)</vt:lpstr>
      <vt:lpstr>Apa Itu Komputasi Numerik?  (5)</vt:lpstr>
      <vt:lpstr>Apa Itu Komputasi Numerik?  (6)</vt:lpstr>
      <vt:lpstr>Bilangan Berarti </vt:lpstr>
      <vt:lpstr>Akurasi  dan  Presisi (1)</vt:lpstr>
      <vt:lpstr>Akurasi  dan  Presisi (2)</vt:lpstr>
      <vt:lpstr>Aturan Pembulatan     (1)</vt:lpstr>
      <vt:lpstr>Pengertian “Kesalahan”   (1)</vt:lpstr>
      <vt:lpstr>Pengertian “Kesalahan”   (3)</vt:lpstr>
      <vt:lpstr>Buku</vt:lpstr>
      <vt:lpstr>File Materi kuliah + PR</vt:lpstr>
      <vt:lpstr>Nilai (Fleksible)</vt:lpstr>
      <vt:lpstr>Penilaian</vt:lpstr>
      <vt:lpstr>Aturan untuk Dosen : </vt:lpstr>
      <vt:lpstr>Aturan untuk Mahasiswa</vt:lpstr>
      <vt:lpstr>Aturan untuk Mahasiswa</vt:lpstr>
      <vt:lpstr>Slide 21</vt:lpstr>
      <vt:lpstr>Slide 22</vt:lpstr>
    </vt:vector>
  </TitlesOfParts>
  <Company>Surabaya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Aturan RO 2006</dc:title>
  <dc:creator>Guest</dc:creator>
  <cp:lastModifiedBy>KULIAH-IF</cp:lastModifiedBy>
  <cp:revision>111</cp:revision>
  <dcterms:created xsi:type="dcterms:W3CDTF">2006-08-30T12:50:48Z</dcterms:created>
  <dcterms:modified xsi:type="dcterms:W3CDTF">2011-06-17T19:11:43Z</dcterms:modified>
</cp:coreProperties>
</file>