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3" r:id="rId4"/>
    <p:sldId id="29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279" r:id="rId20"/>
    <p:sldId id="280" r:id="rId21"/>
    <p:sldId id="308" r:id="rId22"/>
    <p:sldId id="309" r:id="rId23"/>
    <p:sldId id="310" r:id="rId24"/>
    <p:sldId id="311" r:id="rId25"/>
    <p:sldId id="312" r:id="rId26"/>
    <p:sldId id="313" r:id="rId27"/>
    <p:sldId id="283" r:id="rId28"/>
    <p:sldId id="284" r:id="rId29"/>
    <p:sldId id="285" r:id="rId30"/>
    <p:sldId id="286" r:id="rId31"/>
    <p:sldId id="307" r:id="rId3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99FF99"/>
    <a:srgbClr val="FFFFCC"/>
    <a:srgbClr val="66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63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EB5E32-A9DA-4D14-8042-006B5387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7909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976"/>
            <a:ext cx="5505450" cy="418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30467"/>
            <a:ext cx="2982119" cy="4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A5DFB5-0B00-4C53-87AC-C1937A0CB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4546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E22B-B680-4BC5-A998-909972C1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2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26A24-C161-487B-85AA-FE78CA251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93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668D-4E1D-4D81-BABA-F1A53C3E8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04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1586-6F1F-4480-85EA-1DA8A3CFB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4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57166-8200-488F-BE48-DE51BC928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8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50575-E78A-47BF-947A-1B2F32959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27F7-6995-4686-B5B3-AC37AA53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39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88B79-BB5C-4DA0-AD3D-2A2C22E2E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88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285B-2B7D-4BF1-AE32-368F9F160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156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8B954-4570-480C-BDA1-1415C69F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9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4B6F0-FE65-46DB-AA53-A75D824DB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08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3FFAD-3AF9-465B-AF4B-06042E60F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558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T. Inf - ITS / 2009 - 2014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1EEB09F-6D2F-432C-B236-8756C3AFB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905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000" dirty="0" err="1" smtClean="0">
                <a:solidFill>
                  <a:srgbClr val="000099"/>
                </a:solidFill>
                <a:cs typeface="Arial" pitchFamily="34" charset="0"/>
              </a:rPr>
              <a:t>Pertemuan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 </a:t>
            </a:r>
            <a:r>
              <a:rPr lang="id-ID" sz="6000" dirty="0" smtClean="0">
                <a:solidFill>
                  <a:srgbClr val="000099"/>
                </a:solidFill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0 </a:t>
            </a:r>
            <a:r>
              <a:rPr lang="en-US" sz="6000" dirty="0" err="1" smtClean="0">
                <a:solidFill>
                  <a:srgbClr val="000099"/>
                </a:solidFill>
                <a:cs typeface="Arial" pitchFamily="34" charset="0"/>
              </a:rPr>
              <a:t>Metnum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 </a:t>
            </a:r>
            <a:b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</a:b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>2017</a:t>
            </a:r>
            <a: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cs typeface="Arial" pitchFamily="34" charset="0"/>
              </a:rPr>
            </a:br>
            <a:r>
              <a:rPr lang="en-US" sz="6000" dirty="0" err="1" smtClean="0">
                <a:solidFill>
                  <a:srgbClr val="FF0000"/>
                </a:solidFill>
                <a:cs typeface="Arial" pitchFamily="34" charset="0"/>
              </a:rPr>
              <a:t>Bilqis</a:t>
            </a:r>
            <a:endParaRPr lang="en-US" sz="6000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F7F3-70C4-4D65-B18A-195FFE0D1E8D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4876800"/>
          </a:xfrm>
        </p:spPr>
        <p:txBody>
          <a:bodyPr/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Langkah 2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mencari nilai s (lebar interval)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latin typeface="Comic Sans MS" pitchFamily="66" charset="0"/>
                <a:sym typeface="Wingdings" pitchFamily="2" charset="2"/>
              </a:rPr>
              <a:t>	s = (1,03 – 1) / (1,3 – 1) = 0,1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Langkah 3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mencari nilai f(x</a:t>
            </a:r>
            <a:r>
              <a:rPr lang="en-US" sz="1400" b="1" baseline="-25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latin typeface="Comic Sans MS" pitchFamily="66" charset="0"/>
                <a:sym typeface="Wingdings" pitchFamily="2" charset="2"/>
              </a:rPr>
              <a:t>					   </a:t>
            </a:r>
            <a:r>
              <a:rPr lang="en-US" sz="1200" b="1">
                <a:latin typeface="Comic Sans MS" pitchFamily="66" charset="0"/>
                <a:sym typeface="Wingdings" pitchFamily="2" charset="2"/>
              </a:rPr>
              <a:t>0,1 (0,1 – 1)			   0,1 (0,1 – 1)(0,1 – 2)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f(1,03) = 1,449 + 0,1(0,611) + 			 . -0,026 + 				   . 0,012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	   2!						  3!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   0,1 (0,1 – 1)(0,1 – 2)(0,1 – 3)			 0,1 (0,1 – 1)(0,1 – 2)(0,1 – 3)(0,1 – 4)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+						. -0,006 +								. 0,004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4!								 5!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   0,1 (0,1 – 1)(0,1 – 2)(0,1 – 3)(0,1 – 4)(0,1 – 5)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+								     . -0,001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	 6!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=  1,5118136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371600" y="50292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800600" y="41148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371600" y="41148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953000" y="3276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743200" y="32766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723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60350"/>
            <a:ext cx="8893175" cy="546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762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0"/>
            <a:ext cx="8208962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988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899-603B-4F86-B825-5ADB969F4D21}" type="slidenum">
              <a:rPr lang="en-US"/>
              <a:pPr/>
              <a:t>13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 err="1">
                <a:solidFill>
                  <a:schemeClr val="accent2"/>
                </a:solidFill>
                <a:latin typeface="Comic Sans MS" pitchFamily="66" charset="0"/>
              </a:rPr>
              <a:t>contoh</a:t>
            </a:r>
            <a:r>
              <a:rPr lang="en-US" sz="1400" b="1" dirty="0">
                <a:solidFill>
                  <a:schemeClr val="accent2"/>
                </a:solidFill>
                <a:latin typeface="Comic Sans MS" pitchFamily="66" charset="0"/>
              </a:rPr>
              <a:t> :</a:t>
            </a:r>
            <a:r>
              <a:rPr lang="en-US" sz="1400" b="1" dirty="0">
                <a:latin typeface="Comic Sans MS" pitchFamily="66" charset="0"/>
              </a:rPr>
              <a:t>  </a:t>
            </a:r>
            <a:r>
              <a:rPr lang="en-US" sz="1400" b="1" dirty="0" err="1">
                <a:latin typeface="Comic Sans MS" pitchFamily="66" charset="0"/>
              </a:rPr>
              <a:t>carilah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nilai</a:t>
            </a:r>
            <a:r>
              <a:rPr lang="en-US" sz="1400" b="1" dirty="0">
                <a:latin typeface="Comic Sans MS" pitchFamily="66" charset="0"/>
              </a:rPr>
              <a:t> f(</a:t>
            </a:r>
            <a:r>
              <a:rPr lang="en-US" sz="1400" b="1" dirty="0" err="1">
                <a:latin typeface="Comic Sans MS" pitchFamily="66" charset="0"/>
              </a:rPr>
              <a:t>x</a:t>
            </a:r>
            <a:r>
              <a:rPr lang="en-US" sz="1400" b="1" baseline="-25000" dirty="0" err="1">
                <a:latin typeface="Comic Sans MS" pitchFamily="66" charset="0"/>
              </a:rPr>
              <a:t>s</a:t>
            </a:r>
            <a:r>
              <a:rPr lang="en-US" sz="1400" b="1" dirty="0">
                <a:latin typeface="Comic Sans MS" pitchFamily="66" charset="0"/>
              </a:rPr>
              <a:t>) </a:t>
            </a:r>
            <a:r>
              <a:rPr lang="en-US" sz="1400" b="1" dirty="0" err="1">
                <a:latin typeface="Comic Sans MS" pitchFamily="66" charset="0"/>
              </a:rPr>
              <a:t>untuk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x</a:t>
            </a:r>
            <a:r>
              <a:rPr lang="en-US" sz="1400" b="1" baseline="-25000" dirty="0" err="1">
                <a:latin typeface="Comic Sans MS" pitchFamily="66" charset="0"/>
              </a:rPr>
              <a:t>s</a:t>
            </a:r>
            <a:r>
              <a:rPr lang="en-US" sz="1400" b="1" dirty="0">
                <a:latin typeface="Comic Sans MS" pitchFamily="66" charset="0"/>
              </a:rPr>
              <a:t> = 2,67, </a:t>
            </a:r>
            <a:r>
              <a:rPr lang="en-US" sz="1400" b="1" dirty="0" err="1">
                <a:latin typeface="Comic Sans MS" pitchFamily="66" charset="0"/>
              </a:rPr>
              <a:t>jika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diketahui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fungsi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tsb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menghasilkan</a:t>
            </a:r>
            <a:r>
              <a:rPr lang="en-US" sz="1400" b="1" dirty="0">
                <a:latin typeface="Comic Sans MS" pitchFamily="66" charset="0"/>
              </a:rPr>
              <a:t> 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     nilai</a:t>
            </a:r>
            <a:r>
              <a:rPr lang="en-US" sz="1400" b="1" baseline="30000" dirty="0">
                <a:latin typeface="Comic Sans MS" pitchFamily="66" charset="0"/>
              </a:rPr>
              <a:t>2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sbb</a:t>
            </a:r>
            <a:r>
              <a:rPr lang="en-US" sz="1400" b="1" dirty="0">
                <a:latin typeface="Comic Sans MS" pitchFamily="66" charset="0"/>
              </a:rPr>
              <a:t> :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x	 1,0	 	 1,3	 	 1,6	 	 1,9	 	 2,2	 	 2,5		 2,8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f(x)	1,449	2,060	2,645	3,216	3,779	4,338	4,898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</a:rPr>
              <a:t>Langkah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</a:rPr>
              <a:t> 1 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mencari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nilai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beda</a:t>
            </a:r>
            <a:endParaRPr lang="en-US" sz="1400" b="1" dirty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x	f(x)		∆f(x)	 ∆</a:t>
            </a:r>
            <a:r>
              <a:rPr lang="en-US" sz="1400" b="1" baseline="30000" dirty="0">
                <a:latin typeface="Comic Sans MS" pitchFamily="66" charset="0"/>
              </a:rPr>
              <a:t>2</a:t>
            </a:r>
            <a:r>
              <a:rPr lang="en-US" sz="1400" b="1" dirty="0">
                <a:latin typeface="Comic Sans MS" pitchFamily="66" charset="0"/>
              </a:rPr>
              <a:t>f(x)	 	∆</a:t>
            </a:r>
            <a:r>
              <a:rPr lang="en-US" sz="1400" b="1" baseline="30000" dirty="0">
                <a:latin typeface="Comic Sans MS" pitchFamily="66" charset="0"/>
              </a:rPr>
              <a:t>3</a:t>
            </a:r>
            <a:r>
              <a:rPr lang="en-US" sz="1400" b="1" dirty="0">
                <a:latin typeface="Comic Sans MS" pitchFamily="66" charset="0"/>
              </a:rPr>
              <a:t>f(x)	 	∆</a:t>
            </a:r>
            <a:r>
              <a:rPr lang="en-US" sz="1400" b="1" baseline="30000" dirty="0">
                <a:latin typeface="Comic Sans MS" pitchFamily="66" charset="0"/>
              </a:rPr>
              <a:t>4</a:t>
            </a:r>
            <a:r>
              <a:rPr lang="en-US" sz="1400" b="1" dirty="0">
                <a:latin typeface="Comic Sans MS" pitchFamily="66" charset="0"/>
              </a:rPr>
              <a:t>f(x)	 	∆</a:t>
            </a:r>
            <a:r>
              <a:rPr lang="en-US" sz="1400" b="1" baseline="30000" dirty="0">
                <a:latin typeface="Comic Sans MS" pitchFamily="66" charset="0"/>
              </a:rPr>
              <a:t>5</a:t>
            </a:r>
            <a:r>
              <a:rPr lang="en-US" sz="1400" b="1" dirty="0">
                <a:latin typeface="Comic Sans MS" pitchFamily="66" charset="0"/>
              </a:rPr>
              <a:t>f(x)		∆</a:t>
            </a:r>
            <a:r>
              <a:rPr lang="en-US" sz="1400" b="1" baseline="30000" dirty="0">
                <a:latin typeface="Comic Sans MS" pitchFamily="66" charset="0"/>
              </a:rPr>
              <a:t>6</a:t>
            </a:r>
            <a:r>
              <a:rPr lang="en-US" sz="1400" b="1" dirty="0">
                <a:latin typeface="Comic Sans MS" pitchFamily="66" charset="0"/>
              </a:rPr>
              <a:t>f(x)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1,0	1,449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0,611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1,3	2,060			-0,026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0,585				0,012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1,6	2,645			-0,014					-0,006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0,571				0,006					0,004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1,9	3,216			-0,008					-0,002					</a:t>
            </a:r>
            <a:r>
              <a:rPr lang="en-US" sz="1400" b="1" u="sng" dirty="0">
                <a:latin typeface="Comic Sans MS" pitchFamily="66" charset="0"/>
              </a:rPr>
              <a:t>-0,001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0,563				0,004					</a:t>
            </a:r>
            <a:r>
              <a:rPr lang="en-US" sz="1400" b="1" u="sng" dirty="0">
                <a:latin typeface="Comic Sans MS" pitchFamily="66" charset="0"/>
              </a:rPr>
              <a:t>0,003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2,2	3,779			-0,004					  </a:t>
            </a:r>
            <a:r>
              <a:rPr lang="en-US" sz="1400" b="1" u="sng" dirty="0">
                <a:latin typeface="Comic Sans MS" pitchFamily="66" charset="0"/>
              </a:rPr>
              <a:t>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0,559				</a:t>
            </a:r>
            <a:r>
              <a:rPr lang="en-US" sz="1400" b="1" u="sng" dirty="0">
                <a:latin typeface="Comic Sans MS" pitchFamily="66" charset="0"/>
              </a:rPr>
              <a:t>0,005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2,5	4,338			  </a:t>
            </a:r>
            <a:r>
              <a:rPr lang="en-US" sz="1400" b="1" u="sng" dirty="0">
                <a:latin typeface="Comic Sans MS" pitchFamily="66" charset="0"/>
              </a:rPr>
              <a:t>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</a:t>
            </a:r>
            <a:r>
              <a:rPr lang="en-US" sz="1400" b="1" u="sng" dirty="0">
                <a:latin typeface="Comic Sans MS" pitchFamily="66" charset="0"/>
              </a:rPr>
              <a:t>0,560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2,8	</a:t>
            </a:r>
            <a:r>
              <a:rPr lang="en-US" sz="1400" b="1" u="sng" dirty="0">
                <a:latin typeface="Comic Sans MS" pitchFamily="66" charset="0"/>
              </a:rPr>
              <a:t>4,898</a:t>
            </a:r>
            <a:r>
              <a:rPr lang="en-US" sz="1400" b="1" dirty="0">
                <a:latin typeface="Comic Sans MS" pitchFamily="66" charset="0"/>
              </a:rPr>
              <a:t>	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5715000" y="5029200"/>
            <a:ext cx="3200400" cy="1066800"/>
          </a:xfrm>
          <a:prstGeom prst="cloudCallout">
            <a:avLst>
              <a:gd name="adj1" fmla="val -143352"/>
              <a:gd name="adj2" fmla="val 981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2,67 ada di dekat titik akhir. Jadi NGB adalah pilihan terbaik.</a:t>
            </a:r>
          </a:p>
        </p:txBody>
      </p:sp>
    </p:spTree>
    <p:extLst>
      <p:ext uri="{BB962C8B-B14F-4D97-AF65-F5344CB8AC3E}">
        <p14:creationId xmlns="" xmlns:p14="http://schemas.microsoft.com/office/powerpoint/2010/main" val="1765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B9A-BB8B-4DF3-B533-A253133B9ECF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85800"/>
            <a:ext cx="9067800" cy="5486400"/>
          </a:xfrm>
        </p:spPr>
        <p:txBody>
          <a:bodyPr/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Langkah 2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mencari nilai s (lebar interval)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latin typeface="Comic Sans MS" pitchFamily="66" charset="0"/>
                <a:sym typeface="Wingdings" pitchFamily="2" charset="2"/>
              </a:rPr>
              <a:t>	s = (2,67 – 2,8) / (1,3 – 1) = -0,43333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Langkah 3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mencari nilai f(x</a:t>
            </a:r>
            <a:r>
              <a:rPr lang="en-US" sz="1400" b="1" baseline="-250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>
                <a:latin typeface="Comic Sans MS" pitchFamily="66" charset="0"/>
                <a:sym typeface="Wingdings" pitchFamily="2" charset="2"/>
              </a:rPr>
              <a:t>					   	 </a:t>
            </a:r>
            <a:r>
              <a:rPr lang="en-US" sz="1200" b="1">
                <a:latin typeface="Comic Sans MS" pitchFamily="66" charset="0"/>
                <a:sym typeface="Wingdings" pitchFamily="2" charset="2"/>
              </a:rPr>
              <a:t>-0,433 (-0,433 + 1)		     -0,433 (-0,433 + 1)(-0,433 + 2)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f(1,03) = 4,898 + -0,433(0,560) + 			      . 0,001 + 						    . 0,005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	            2!						  3!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   0,433 (0,433 + 1)(0,433 + 2)(0,433 + 3)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+							    . 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    4!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   0,433 (0,433 + 1)(0,433 + 2)(0,433 + 3)(0,433 + 4)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+								          . 0,003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	 	5!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200" b="1"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   0,433 (0,433 + 1)(0,433 + 2)(0,433 + 3)(0,433 + 4)(0,433 + 5)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+								     			   . -0,001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					 		6!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b="1">
                <a:latin typeface="Comic Sans MS" pitchFamily="66" charset="0"/>
                <a:sym typeface="Wingdings" pitchFamily="2" charset="2"/>
              </a:rPr>
              <a:t>	=  4,654783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295400" y="54864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295400" y="45720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295400" y="37338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562600" y="28956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971800" y="28956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4799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 </a:t>
            </a:r>
            <a:r>
              <a:rPr lang="en-US" dirty="0" err="1" smtClean="0"/>
              <a:t>Soal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sz="2700" dirty="0" err="1" smtClean="0"/>
              <a:t>Diketahui</a:t>
            </a:r>
            <a:r>
              <a:rPr lang="en-US" sz="2700" dirty="0" smtClean="0"/>
              <a:t> </a:t>
            </a:r>
            <a:r>
              <a:rPr lang="en-US" sz="2700" dirty="0" err="1" smtClean="0"/>
              <a:t>Tabel</a:t>
            </a:r>
            <a:r>
              <a:rPr lang="en-US" sz="2700" dirty="0" smtClean="0"/>
              <a:t> </a:t>
            </a:r>
            <a:r>
              <a:rPr lang="en-US" sz="2700" dirty="0" err="1" smtClean="0"/>
              <a:t>sebagai</a:t>
            </a:r>
            <a:r>
              <a:rPr lang="en-US" sz="2700" dirty="0" smtClean="0"/>
              <a:t> </a:t>
            </a:r>
            <a:r>
              <a:rPr lang="en-US" sz="2700" dirty="0" err="1" smtClean="0"/>
              <a:t>berikut</a:t>
            </a:r>
            <a:r>
              <a:rPr lang="en-US" sz="2700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0" y="1905002"/>
          <a:ext cx="5105401" cy="4907280"/>
        </p:xfrm>
        <a:graphic>
          <a:graphicData uri="http://schemas.openxmlformats.org/drawingml/2006/table">
            <a:tbl>
              <a:tblPr/>
              <a:tblGrid>
                <a:gridCol w="602933"/>
                <a:gridCol w="1196102"/>
                <a:gridCol w="1147281"/>
                <a:gridCol w="1147281"/>
                <a:gridCol w="1011804"/>
              </a:tblGrid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x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Δ f(x)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Δ 2 f(x)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Δ 3 f(x)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18,00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108,53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126,53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192,82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301,34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196,42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427,87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389,24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690,58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316,11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1118,45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705,35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1395,93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476,34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2514,38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1181,69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2577,62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683,03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5092,00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1864,72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4442,34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4,4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9534,34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Ditanya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f(x) , </a:t>
            </a:r>
            <a:r>
              <a:rPr lang="en-US" dirty="0" err="1" smtClean="0"/>
              <a:t>ketika</a:t>
            </a:r>
            <a:r>
              <a:rPr lang="en-US" dirty="0" smtClean="0"/>
              <a:t> x = </a:t>
            </a:r>
            <a:r>
              <a:rPr lang="id-ID" dirty="0" smtClean="0"/>
              <a:t>3,3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Newton Gregory </a:t>
            </a:r>
            <a:r>
              <a:rPr lang="id-ID" b="1" dirty="0" smtClean="0">
                <a:solidFill>
                  <a:srgbClr val="FF0000"/>
                </a:solidFill>
              </a:rPr>
              <a:t>forward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f(x) , </a:t>
            </a:r>
            <a:r>
              <a:rPr lang="en-US" dirty="0" err="1" smtClean="0"/>
              <a:t>ketika</a:t>
            </a:r>
            <a:r>
              <a:rPr lang="en-US" dirty="0" smtClean="0"/>
              <a:t> x = 3,3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Newton Gregory </a:t>
            </a:r>
            <a:r>
              <a:rPr lang="id-ID" b="1" dirty="0" smtClean="0">
                <a:solidFill>
                  <a:srgbClr val="FF0000"/>
                </a:solidFill>
              </a:rPr>
              <a:t>Backward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Catt :</a:t>
            </a:r>
          </a:p>
          <a:p>
            <a:pPr lvl="1">
              <a:buNone/>
            </a:pPr>
            <a:r>
              <a:rPr lang="id-ID" dirty="0" smtClean="0"/>
              <a:t>penilaian terletak pada perhitungan detail, </a:t>
            </a:r>
            <a:endParaRPr lang="en-US" dirty="0" smtClean="0"/>
          </a:p>
          <a:p>
            <a:pPr lvl="1">
              <a:buNone/>
            </a:pPr>
            <a:r>
              <a:rPr lang="id-ID" dirty="0" smtClean="0"/>
              <a:t>Misal</a:t>
            </a:r>
            <a:r>
              <a:rPr lang="en-US" dirty="0" smtClean="0"/>
              <a:t>     </a:t>
            </a:r>
            <a:r>
              <a:rPr lang="id-ID" dirty="0" smtClean="0"/>
              <a:t>  </a:t>
            </a:r>
            <a:r>
              <a:rPr lang="en-US" dirty="0" smtClean="0"/>
              <a:t>          </a:t>
            </a:r>
            <a:r>
              <a:rPr lang="id-ID" dirty="0" smtClean="0"/>
              <a:t>= 324. </a:t>
            </a:r>
            <a:endParaRPr lang="en-US" dirty="0" smtClean="0"/>
          </a:p>
          <a:p>
            <a:pPr lvl="1">
              <a:buNone/>
            </a:pPr>
            <a:r>
              <a:rPr lang="id-ID" dirty="0" smtClean="0"/>
              <a:t>Jadi hitung setiap data yang dibatasi dengan tanda “+”. </a:t>
            </a:r>
            <a:endParaRPr lang="en-US" dirty="0" smtClean="0"/>
          </a:p>
          <a:p>
            <a:r>
              <a:rPr lang="id-ID" dirty="0" smtClean="0"/>
              <a:t>Hitung error jika diketahui f(3,3) = 1385,77 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 l="21960" t="25185" r="61961" b="37038"/>
          <a:stretch>
            <a:fillRect/>
          </a:stretch>
        </p:blipFill>
        <p:spPr bwMode="auto">
          <a:xfrm>
            <a:off x="1981200" y="4419600"/>
            <a:ext cx="11064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Gregory </a:t>
            </a:r>
            <a:r>
              <a:rPr lang="id-ID" b="1" dirty="0" smtClean="0">
                <a:solidFill>
                  <a:srgbClr val="FF0000"/>
                </a:solidFill>
              </a:rPr>
              <a:t>forward</a:t>
            </a:r>
            <a:endParaRPr lang="en-US" dirty="0"/>
          </a:p>
        </p:txBody>
      </p:sp>
      <p:pic>
        <p:nvPicPr>
          <p:cNvPr id="6349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41417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429000"/>
          <a:ext cx="2057400" cy="1938528"/>
        </p:xfrm>
        <a:graphic>
          <a:graphicData uri="http://schemas.openxmlformats.org/drawingml/2006/table">
            <a:tbl>
              <a:tblPr/>
              <a:tblGrid>
                <a:gridCol w="566709"/>
                <a:gridCol w="603668"/>
                <a:gridCol w="86238"/>
                <a:gridCol w="258715"/>
                <a:gridCol w="542070"/>
              </a:tblGrid>
              <a:tr h="219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507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599" y="3505200"/>
          <a:ext cx="7010401" cy="2133600"/>
        </p:xfrm>
        <a:graphic>
          <a:graphicData uri="http://schemas.openxmlformats.org/drawingml/2006/table">
            <a:tbl>
              <a:tblPr/>
              <a:tblGrid>
                <a:gridCol w="733739"/>
                <a:gridCol w="781593"/>
                <a:gridCol w="446624"/>
                <a:gridCol w="701837"/>
                <a:gridCol w="175460"/>
                <a:gridCol w="701837"/>
                <a:gridCol w="466561"/>
                <a:gridCol w="175460"/>
                <a:gridCol w="175460"/>
                <a:gridCol w="175460"/>
                <a:gridCol w="175460"/>
                <a:gridCol w="638034"/>
                <a:gridCol w="466561"/>
                <a:gridCol w="143558"/>
                <a:gridCol w="175460"/>
                <a:gridCol w="143558"/>
                <a:gridCol w="175460"/>
                <a:gridCol w="558279"/>
              </a:tblGrid>
              <a:tr h="239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f(3,3)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1395.93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0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348.982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19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-110.784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1181.69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0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0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19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37.353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683.03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3960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960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9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f(3,3)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1394.002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Gregory </a:t>
            </a:r>
            <a:r>
              <a:rPr lang="id-ID" b="1" dirty="0" smtClean="0">
                <a:solidFill>
                  <a:srgbClr val="FF0000"/>
                </a:solidFill>
              </a:rPr>
              <a:t>Backward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1"/>
            <a:ext cx="7423507" cy="19812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733800"/>
          <a:ext cx="2133599" cy="1920240"/>
        </p:xfrm>
        <a:graphic>
          <a:graphicData uri="http://schemas.openxmlformats.org/drawingml/2006/table">
            <a:tbl>
              <a:tblPr/>
              <a:tblGrid>
                <a:gridCol w="629138"/>
                <a:gridCol w="670169"/>
                <a:gridCol w="382954"/>
                <a:gridCol w="45133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3" y="3810000"/>
          <a:ext cx="6705597" cy="1706880"/>
        </p:xfrm>
        <a:graphic>
          <a:graphicData uri="http://schemas.openxmlformats.org/drawingml/2006/table">
            <a:tbl>
              <a:tblPr/>
              <a:tblGrid>
                <a:gridCol w="707065"/>
                <a:gridCol w="753178"/>
                <a:gridCol w="430388"/>
                <a:gridCol w="507243"/>
                <a:gridCol w="169081"/>
                <a:gridCol w="676325"/>
                <a:gridCol w="507243"/>
                <a:gridCol w="169081"/>
                <a:gridCol w="169081"/>
                <a:gridCol w="169081"/>
                <a:gridCol w="169081"/>
                <a:gridCol w="587941"/>
                <a:gridCol w="507243"/>
                <a:gridCol w="169081"/>
                <a:gridCol w="169081"/>
                <a:gridCol w="138338"/>
                <a:gridCol w="169081"/>
                <a:gridCol w="537985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f(3,3)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1118.45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690.58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172.645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60.819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389.24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f(3,3)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1374.933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9CAAD-C98B-43DD-9323-2D41A5D2043C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Interpolasi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Stirling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&amp; Bessel</a:t>
            </a:r>
            <a:r>
              <a:rPr lang="en-US" sz="1800" b="1" dirty="0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dirty="0" smtClean="0">
                <a:solidFill>
                  <a:schemeClr val="bg2"/>
                </a:solidFill>
              </a:rPr>
              <a:t>(1)</a:t>
            </a:r>
            <a:r>
              <a:rPr lang="en-US" sz="1800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dirty="0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9600"/>
            <a:ext cx="8839200" cy="3810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Rumus Interpolasi Stirling :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	  s(s-1)	          s(s-1)(s-2)	    x   s(s-1)(s-2)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= f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+ s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∆f +	 	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		   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  + 	            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-2</a:t>
            </a:r>
            <a:endParaRPr 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    2!		     3!		    4       3!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   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s(s-1)(s-2)(s-3)(s-4)	        x   s(s-1)(s-2)(s-3)(s-4)</a:t>
            </a:r>
            <a:endParaRPr 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+ 		        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5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			       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6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    5!		        6	     	   5!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∆f  =  ½ (∆f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∆f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 =  ½ (∆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-2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5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  =  ½ (∆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5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5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-2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>
            <a:off x="2209800" y="1600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3886200" y="1600200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6477000" y="1600200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>
            <a:off x="1447800" y="2667000"/>
            <a:ext cx="2057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5029200" y="2667000"/>
            <a:ext cx="2057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" y="44196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Interpolasi Stirling : </a:t>
            </a:r>
            <a:r>
              <a:rPr lang="en-US" sz="1600" b="1" i="1">
                <a:solidFill>
                  <a:srgbClr val="006600"/>
                </a:solidFill>
                <a:latin typeface="Comic Sans MS" panose="030F0702030302020204" pitchFamily="66" charset="0"/>
              </a:rPr>
              <a:t>facts and figures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Stirling merupakan rerata dari rumusan Gauss. Karena menggunakan rerata beda gasal di atas dan di bawah garis sentral, serta beda genap pada garis sentral (</a:t>
            </a:r>
            <a:r>
              <a:rPr lang="en-US" sz="1600" b="1" i="1">
                <a:solidFill>
                  <a:srgbClr val="006600"/>
                </a:solidFill>
                <a:latin typeface="Comic Sans MS" panose="030F0702030302020204" pitchFamily="66" charset="0"/>
              </a:rPr>
              <a:t>menggunakan tabel beda hal 15 paparan ini</a:t>
            </a:r>
            <a:r>
              <a:rPr 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Kelebihan dan kekurangan metode Stirling sama dengan metode Newton-Gregory. Bedanya, Stirling lebih optimal jika digunakan untuk mencari nilai f(x</a:t>
            </a:r>
            <a:r>
              <a:rPr 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dengan x</a:t>
            </a:r>
            <a:r>
              <a:rPr 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di sekitar titik tengah;</a:t>
            </a:r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6019800" y="16002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4572000" y="2667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32" name="TextBox 2"/>
          <p:cNvSpPr txBox="1">
            <a:spLocks noChangeArrowheads="1"/>
          </p:cNvSpPr>
          <p:nvPr/>
        </p:nvSpPr>
        <p:spPr bwMode="auto">
          <a:xfrm>
            <a:off x="819150" y="1103313"/>
            <a:ext cx="533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Ambil</a:t>
            </a:r>
          </a:p>
        </p:txBody>
      </p:sp>
      <p:sp>
        <p:nvSpPr>
          <p:cNvPr id="9233" name="TextBox 17"/>
          <p:cNvSpPr txBox="1">
            <a:spLocks noChangeArrowheads="1"/>
          </p:cNvSpPr>
          <p:nvPr/>
        </p:nvSpPr>
        <p:spPr bwMode="auto">
          <a:xfrm>
            <a:off x="1447800" y="1676400"/>
            <a:ext cx="762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Rata-2</a:t>
            </a:r>
          </a:p>
        </p:txBody>
      </p:sp>
      <p:sp>
        <p:nvSpPr>
          <p:cNvPr id="9234" name="TextBox 18"/>
          <p:cNvSpPr txBox="1">
            <a:spLocks noChangeArrowheads="1"/>
          </p:cNvSpPr>
          <p:nvPr/>
        </p:nvSpPr>
        <p:spPr bwMode="auto">
          <a:xfrm>
            <a:off x="2971800" y="1125538"/>
            <a:ext cx="533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Ambil</a:t>
            </a:r>
          </a:p>
        </p:txBody>
      </p:sp>
      <p:sp>
        <p:nvSpPr>
          <p:cNvPr id="9235" name="TextBox 19"/>
          <p:cNvSpPr txBox="1">
            <a:spLocks noChangeArrowheads="1"/>
          </p:cNvSpPr>
          <p:nvPr/>
        </p:nvSpPr>
        <p:spPr bwMode="auto">
          <a:xfrm>
            <a:off x="5029200" y="1676400"/>
            <a:ext cx="762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Rata-2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305800" cy="1828800"/>
          </a:xfrm>
        </p:spPr>
        <p:txBody>
          <a:bodyPr/>
          <a:lstStyle/>
          <a:p>
            <a:pPr eaLnBrk="1" hangingPunct="1"/>
            <a:r>
              <a:rPr lang="en-US" sz="5400" b="1" smtClean="0">
                <a:solidFill>
                  <a:schemeClr val="tx1"/>
                </a:solidFill>
                <a:latin typeface="Comic Sans MS" panose="030F0702030302020204" pitchFamily="66" charset="0"/>
              </a:rPr>
              <a:t>PENCOCOKAN KURVA:</a:t>
            </a:r>
            <a:r>
              <a:rPr lang="en-US" sz="60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sz="6000" b="1" smtClean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sz="40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701D3-29C0-43FC-8287-A53095F0875D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400" smtClean="0"/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5126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0B3645-8A1A-43EE-AC70-446047249B97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Interpolasi Stirling &amp; Bessel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</a:t>
            </a:r>
            <a:r>
              <a:rPr lang="en-US" sz="2000" b="1" smtClean="0">
                <a:solidFill>
                  <a:schemeClr val="bg2"/>
                </a:solidFill>
              </a:rPr>
              <a:t>(2)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200400"/>
            <a:ext cx="8610600" cy="2819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		   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s(s-1)	           1   s(s-1)	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f(x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 = 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s∆f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	 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	     	     (x – ½) .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     2!	           3     2!		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   s(s-1)(s-2)(s-3)	  1    s(s-1)(s-2)(s-3)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+ 		  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			        (x – ½) . ∆</a:t>
            </a:r>
            <a:r>
              <a:rPr 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5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-2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4!		  5	     4!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dengan 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∆</a:t>
            </a:r>
            <a:r>
              <a:rPr lang="en-US" sz="16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= ½ (∆</a:t>
            </a:r>
            <a:r>
              <a:rPr lang="en-US" sz="16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-1 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+ ∆</a:t>
            </a:r>
            <a:r>
              <a:rPr lang="en-US" sz="16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∆</a:t>
            </a:r>
            <a:r>
              <a:rPr lang="en-US" sz="16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4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= ½ (∆</a:t>
            </a:r>
            <a:r>
              <a:rPr lang="en-US" sz="16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4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-2 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+ ∆</a:t>
            </a:r>
            <a:r>
              <a:rPr lang="en-US" sz="16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4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-1</a:t>
            </a:r>
            <a:r>
              <a:rPr lang="en-US" sz="16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4419600" y="35814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1524000" y="4572000"/>
            <a:ext cx="1600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>
            <a:off x="2362200" y="35814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4648200" y="4572000"/>
            <a:ext cx="1600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114800" y="4572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962400" y="35814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52400" y="762000"/>
            <a:ext cx="86106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Jika dapat diasumsikan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3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-1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  =  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2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0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 - 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2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5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-2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 =  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4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-1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 - 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4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7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-3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  =  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6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-2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 - ∆</a:t>
            </a:r>
            <a:r>
              <a:rPr lang="en-US" sz="1800" b="1" baseline="30000">
                <a:solidFill>
                  <a:srgbClr val="660066"/>
                </a:solidFill>
                <a:latin typeface="Comic Sans MS" panose="030F0702030302020204" pitchFamily="66" charset="0"/>
              </a:rPr>
              <a:t>6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sz="18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-3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1" baseline="-2500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Untuk kemudian disubstitusikan pada persamaan Interpolasi Gauss Forward, maka akan diperoleh persamaan </a:t>
            </a: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Interpolasi Bessel</a:t>
            </a:r>
            <a:r>
              <a:rPr lang="en-US" sz="1800" b="1">
                <a:solidFill>
                  <a:srgbClr val="660066"/>
                </a:solidFill>
                <a:latin typeface="Comic Sans MS" panose="030F0702030302020204" pitchFamily="66" charset="0"/>
              </a:rPr>
              <a:t>, seperti berikut :</a:t>
            </a:r>
          </a:p>
        </p:txBody>
      </p:sp>
      <p:sp>
        <p:nvSpPr>
          <p:cNvPr id="10255" name="TextBox 14"/>
          <p:cNvSpPr txBox="1">
            <a:spLocks noChangeArrowheads="1"/>
          </p:cNvSpPr>
          <p:nvPr/>
        </p:nvSpPr>
        <p:spPr bwMode="auto">
          <a:xfrm>
            <a:off x="3124200" y="364013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Rata-2</a:t>
            </a:r>
          </a:p>
        </p:txBody>
      </p:sp>
      <p:sp>
        <p:nvSpPr>
          <p:cNvPr id="10256" name="TextBox 15"/>
          <p:cNvSpPr txBox="1">
            <a:spLocks noChangeArrowheads="1"/>
          </p:cNvSpPr>
          <p:nvPr/>
        </p:nvSpPr>
        <p:spPr bwMode="auto">
          <a:xfrm>
            <a:off x="3200400" y="463073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Rata-2</a:t>
            </a:r>
          </a:p>
        </p:txBody>
      </p:sp>
      <p:sp>
        <p:nvSpPr>
          <p:cNvPr id="10257" name="TextBox 16"/>
          <p:cNvSpPr txBox="1">
            <a:spLocks noChangeArrowheads="1"/>
          </p:cNvSpPr>
          <p:nvPr/>
        </p:nvSpPr>
        <p:spPr bwMode="auto">
          <a:xfrm>
            <a:off x="1600200" y="3200400"/>
            <a:ext cx="53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Ambil</a:t>
            </a:r>
          </a:p>
        </p:txBody>
      </p:sp>
      <p:sp>
        <p:nvSpPr>
          <p:cNvPr id="10258" name="TextBox 17"/>
          <p:cNvSpPr txBox="1">
            <a:spLocks noChangeArrowheads="1"/>
          </p:cNvSpPr>
          <p:nvPr/>
        </p:nvSpPr>
        <p:spPr bwMode="auto">
          <a:xfrm>
            <a:off x="914400" y="3200400"/>
            <a:ext cx="53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Ambil</a:t>
            </a:r>
          </a:p>
        </p:txBody>
      </p:sp>
      <p:sp>
        <p:nvSpPr>
          <p:cNvPr id="10259" name="TextBox 18"/>
          <p:cNvSpPr txBox="1">
            <a:spLocks noChangeArrowheads="1"/>
          </p:cNvSpPr>
          <p:nvPr/>
        </p:nvSpPr>
        <p:spPr bwMode="auto">
          <a:xfrm>
            <a:off x="6172200" y="3200400"/>
            <a:ext cx="53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</a:rPr>
              <a:t>Ambil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id-ID" dirty="0" smtClean="0"/>
              <a:t>Contoh Stirling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1162050"/>
            <a:ext cx="8229600" cy="4525963"/>
          </a:xfrm>
        </p:spPr>
        <p:txBody>
          <a:bodyPr/>
          <a:lstStyle/>
          <a:p>
            <a:r>
              <a:rPr lang="id-ID" dirty="0"/>
              <a:t>Carilah nilai f(x) ketika x = </a:t>
            </a:r>
            <a:r>
              <a:rPr lang="id-ID" dirty="0" smtClean="0"/>
              <a:t>4,9 </a:t>
            </a:r>
            <a:r>
              <a:rPr lang="id-ID" dirty="0"/>
              <a:t>dengan menggunakan Stirling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664236"/>
              </p:ext>
            </p:extLst>
          </p:nvPr>
        </p:nvGraphicFramePr>
        <p:xfrm>
          <a:off x="962027" y="2309812"/>
          <a:ext cx="6657973" cy="3790950"/>
        </p:xfrm>
        <a:graphic>
          <a:graphicData uri="http://schemas.openxmlformats.org/drawingml/2006/table">
            <a:tbl>
              <a:tblPr/>
              <a:tblGrid>
                <a:gridCol w="738919"/>
                <a:gridCol w="819739"/>
                <a:gridCol w="908256"/>
                <a:gridCol w="1050652"/>
                <a:gridCol w="923650"/>
                <a:gridCol w="738919"/>
                <a:gridCol w="738919"/>
                <a:gridCol w="738919"/>
              </a:tblGrid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2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3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4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5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6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-639,90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636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-680,95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-1320,85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-411,63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-1092,58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-2413,43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-515,64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-1608,22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-597,76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-2205,98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-6227,64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-638,38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2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-2844,36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-9072,00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-614,55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2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-3458,92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5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-12530,92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9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74542173"/>
              </p:ext>
            </p:extLst>
          </p:nvPr>
        </p:nvGraphicFramePr>
        <p:xfrm>
          <a:off x="761999" y="1143004"/>
          <a:ext cx="7239000" cy="4648192"/>
        </p:xfrm>
        <a:graphic>
          <a:graphicData uri="http://schemas.openxmlformats.org/drawingml/2006/table">
            <a:tbl>
              <a:tblPr/>
              <a:tblGrid>
                <a:gridCol w="901201"/>
                <a:gridCol w="1057933"/>
                <a:gridCol w="548558"/>
                <a:gridCol w="901201"/>
                <a:gridCol w="396725"/>
                <a:gridCol w="1160787"/>
                <a:gridCol w="1057933"/>
                <a:gridCol w="313461"/>
                <a:gridCol w="901201"/>
              </a:tblGrid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-1608,22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-2205,98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03356"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3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3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0,1666667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3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-61,36819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-4021,66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5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2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-597,76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4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5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21,275136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4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6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4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41696321"/>
              </p:ext>
            </p:extLst>
          </p:nvPr>
        </p:nvGraphicFramePr>
        <p:xfrm>
          <a:off x="-4763" y="1676400"/>
          <a:ext cx="9143995" cy="3200407"/>
        </p:xfrm>
        <a:graphic>
          <a:graphicData uri="http://schemas.openxmlformats.org/drawingml/2006/table">
            <a:tbl>
              <a:tblPr/>
              <a:tblGrid>
                <a:gridCol w="484729"/>
                <a:gridCol w="558493"/>
                <a:gridCol w="295054"/>
                <a:gridCol w="337203"/>
                <a:gridCol w="213386"/>
                <a:gridCol w="495266"/>
                <a:gridCol w="558493"/>
                <a:gridCol w="168601"/>
                <a:gridCol w="484729"/>
                <a:gridCol w="179140"/>
                <a:gridCol w="213386"/>
                <a:gridCol w="432042"/>
                <a:gridCol w="337203"/>
                <a:gridCol w="168601"/>
                <a:gridCol w="337203"/>
                <a:gridCol w="221289"/>
                <a:gridCol w="118547"/>
                <a:gridCol w="371449"/>
                <a:gridCol w="337203"/>
                <a:gridCol w="337203"/>
                <a:gridCol w="337203"/>
                <a:gridCol w="150161"/>
                <a:gridCol w="118547"/>
                <a:gridCol w="94838"/>
                <a:gridCol w="337203"/>
                <a:gridCol w="179140"/>
                <a:gridCol w="337203"/>
                <a:gridCol w="94838"/>
                <a:gridCol w="118547"/>
                <a:gridCol w="337203"/>
                <a:gridCol w="115914"/>
                <a:gridCol w="273978"/>
              </a:tblGrid>
              <a:tr h="1801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f(4,9) 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-4021,66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-1907,10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-317,851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603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41,511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-597,76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603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-2,604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-61,37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603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41,49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603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0,490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21,28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03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1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f(4,9) =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-4297,889</a:t>
                      </a: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-4297,89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-4297,89</a:t>
                      </a: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7" marR="7127" marT="7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18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id-ID" dirty="0" smtClean="0"/>
              <a:t>Contoh Bessel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1162050"/>
            <a:ext cx="8229600" cy="4525963"/>
          </a:xfrm>
        </p:spPr>
        <p:txBody>
          <a:bodyPr/>
          <a:lstStyle/>
          <a:p>
            <a:r>
              <a:rPr lang="id-ID" dirty="0"/>
              <a:t>Carilah nilai f(x) ketika x = </a:t>
            </a:r>
            <a:r>
              <a:rPr lang="id-ID" dirty="0" smtClean="0"/>
              <a:t>4,9 </a:t>
            </a:r>
            <a:r>
              <a:rPr lang="id-ID" dirty="0"/>
              <a:t>dengan menggunakan </a:t>
            </a:r>
            <a:r>
              <a:rPr lang="id-ID" dirty="0" smtClean="0"/>
              <a:t>Bessel 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7914634"/>
              </p:ext>
            </p:extLst>
          </p:nvPr>
        </p:nvGraphicFramePr>
        <p:xfrm>
          <a:off x="990600" y="2438400"/>
          <a:ext cx="6857995" cy="3561318"/>
        </p:xfrm>
        <a:graphic>
          <a:graphicData uri="http://schemas.openxmlformats.org/drawingml/2006/table">
            <a:tbl>
              <a:tblPr/>
              <a:tblGrid>
                <a:gridCol w="845687"/>
                <a:gridCol w="938186"/>
                <a:gridCol w="845687"/>
                <a:gridCol w="845687"/>
                <a:gridCol w="845687"/>
                <a:gridCol w="845687"/>
                <a:gridCol w="845687"/>
                <a:gridCol w="845687"/>
              </a:tblGrid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2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3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4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5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6 </a:t>
                      </a:r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-639,90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-680,95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-1320,85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-411,63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-1092,58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-2413,43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-515,64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-1608,22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-597,76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-2205,98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-6227,64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-638,38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10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-2844,36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1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-9072,00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-614,55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10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-3458,92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10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-12530,92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79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40234522"/>
              </p:ext>
            </p:extLst>
          </p:nvPr>
        </p:nvGraphicFramePr>
        <p:xfrm>
          <a:off x="838200" y="1417639"/>
          <a:ext cx="7238999" cy="4449760"/>
        </p:xfrm>
        <a:graphic>
          <a:graphicData uri="http://schemas.openxmlformats.org/drawingml/2006/table">
            <a:tbl>
              <a:tblPr/>
              <a:tblGrid>
                <a:gridCol w="983734"/>
                <a:gridCol w="1047890"/>
                <a:gridCol w="598795"/>
                <a:gridCol w="625526"/>
                <a:gridCol w="235241"/>
                <a:gridCol w="940964"/>
                <a:gridCol w="940964"/>
                <a:gridCol w="1047890"/>
                <a:gridCol w="817995"/>
              </a:tblGrid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2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-597,76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-638,38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82972"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2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-618,069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297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4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72"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8297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=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4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 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-4021,66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 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-2205,98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3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73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5 </a:t>
                      </a:r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33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80582412"/>
              </p:ext>
            </p:extLst>
          </p:nvPr>
        </p:nvGraphicFramePr>
        <p:xfrm>
          <a:off x="152403" y="2285997"/>
          <a:ext cx="8839194" cy="3048002"/>
        </p:xfrm>
        <a:graphic>
          <a:graphicData uri="http://schemas.openxmlformats.org/drawingml/2006/table">
            <a:tbl>
              <a:tblPr/>
              <a:tblGrid>
                <a:gridCol w="529603"/>
                <a:gridCol w="564143"/>
                <a:gridCol w="322367"/>
                <a:gridCol w="336758"/>
                <a:gridCol w="126645"/>
                <a:gridCol w="506577"/>
                <a:gridCol w="506577"/>
                <a:gridCol w="564143"/>
                <a:gridCol w="440376"/>
                <a:gridCol w="126645"/>
                <a:gridCol w="126645"/>
                <a:gridCol w="440376"/>
                <a:gridCol w="336758"/>
                <a:gridCol w="241775"/>
                <a:gridCol w="336758"/>
                <a:gridCol w="241775"/>
                <a:gridCol w="126645"/>
                <a:gridCol w="126645"/>
                <a:gridCol w="379933"/>
                <a:gridCol w="103618"/>
                <a:gridCol w="336758"/>
                <a:gridCol w="103618"/>
                <a:gridCol w="126645"/>
                <a:gridCol w="402959"/>
                <a:gridCol w="126645"/>
                <a:gridCol w="103618"/>
                <a:gridCol w="241775"/>
                <a:gridCol w="103618"/>
                <a:gridCol w="241775"/>
                <a:gridCol w="103618"/>
                <a:gridCol w="126645"/>
                <a:gridCol w="336758"/>
              </a:tblGrid>
              <a:tr h="2058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f(4.9) =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-4021,66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-2205,98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-367,664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12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42,921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-618,07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12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-40,62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12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-1,592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52,970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012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-0,589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8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f(4.3) =</a:t>
                      </a: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-4344,443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-4344,44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-4344,460</a:t>
                      </a: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KomNum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57166-8200-488F-BE48-DE51BC9286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7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ED278-5278-4F22-9E41-3965E3A56073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Interpolasi Lagrange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(1)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762000"/>
            <a:ext cx="5562600" cy="3581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=					   . f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         +				   . f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+  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         +				    . f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2743200" y="12192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2743200" y="22860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2743200" y="3886200"/>
            <a:ext cx="3657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52400" y="4572000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Interpolasi Lagrange : </a:t>
            </a:r>
            <a:r>
              <a:rPr 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facts and figures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Lagrange tidak memerlukan tabel beda;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Aplikatif untuk kasus </a:t>
            </a:r>
            <a:r>
              <a:rPr 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equispaced</a:t>
            </a: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(h konstan) maupun </a:t>
            </a:r>
            <a:r>
              <a:rPr 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non-equispaced</a:t>
            </a: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(h tidak konstan);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Aplikatif untuk kasus interpolasi dan </a:t>
            </a:r>
            <a:r>
              <a:rPr 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invers interpolation</a:t>
            </a: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Efisien untuk mencari nilai fungsi di dekat titik awal, tengah, maupun akhir;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A7013-FB95-49F2-A256-F59050AEF46F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Interpolasi Lagrange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(2)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33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sz="1600" b="1" smtClean="0">
                <a:latin typeface="Comic Sans MS" panose="030F0702030302020204" pitchFamily="66" charset="0"/>
              </a:rPr>
              <a:t>  carilah nilai log 656, jika diketahui nilai</a:t>
            </a:r>
            <a:r>
              <a:rPr lang="en-US" sz="1600" b="1" baseline="30000" smtClean="0"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latin typeface="Comic Sans MS" panose="030F0702030302020204" pitchFamily="66" charset="0"/>
              </a:rPr>
              <a:t> log 654 = 2,8156, log 658 =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 2,8182, log 659 = 2,8189, log 661 = 2,8202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6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	</a:t>
            </a: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4038600" y="1828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4114800" y="28194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4114800" y="38100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4114800" y="48006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34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2590800" y="1447800"/>
            <a:ext cx="6324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658)(656 – 659)(656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Log 656  = 				     . (2,8156)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(654 – 658)(654 – 659)(654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654)(656 – 659)(656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. (2,8182)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(658 – 654)(658 – 659)(658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654)(656 – 658)(656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. (2,8189)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(659 – 654)(659 – 658)(659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654)(656 – 658)(656 – 659)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. (2,8202)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(661 – 654)(661 – 654)(661 – 654)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=  2,8168</a:t>
            </a:r>
          </a:p>
        </p:txBody>
      </p:sp>
      <p:graphicFrame>
        <p:nvGraphicFramePr>
          <p:cNvPr id="35889" name="Group 49"/>
          <p:cNvGraphicFramePr>
            <a:graphicFrameLocks noGrp="1"/>
          </p:cNvGraphicFramePr>
          <p:nvPr>
            <p:ph sz="half" idx="2"/>
          </p:nvPr>
        </p:nvGraphicFramePr>
        <p:xfrm>
          <a:off x="381000" y="2820988"/>
          <a:ext cx="2362200" cy="1676400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990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2,8182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2,8202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6319B-AD52-49DD-A4B3-AD553502E23F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Interpolasi Hermite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(1)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305800" cy="3581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 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f(x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=					    	       . f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 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         +				    	        . f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+  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 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n-1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         +				      	         . f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n-1</a:t>
            </a:r>
            <a:r>
              <a:rPr 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1600200" y="1143000"/>
            <a:ext cx="487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1676400" y="2286000"/>
            <a:ext cx="48006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1676400" y="3886200"/>
            <a:ext cx="487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152400" y="4800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Interpolasi Hermite : </a:t>
            </a:r>
            <a:r>
              <a:rPr lang="en-US" sz="1600" b="1" i="1">
                <a:solidFill>
                  <a:schemeClr val="accent2"/>
                </a:solidFill>
                <a:latin typeface="Comic Sans MS" panose="030F0702030302020204" pitchFamily="66" charset="0"/>
              </a:rPr>
              <a:t>facts and figures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 i="1">
                <a:solidFill>
                  <a:schemeClr val="accent2"/>
                </a:solidFill>
                <a:latin typeface="Comic Sans MS" panose="030F0702030302020204" pitchFamily="66" charset="0"/>
              </a:rPr>
              <a:t>Hermite is truly dedicated for periodic function’s problems</a:t>
            </a: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 (makanya disebut juga interpolasi trigonometrik);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Karena ‘diturunkan’ dari rumus Interpolasi Lagrange, maka kelebihan &amp; kekurangannya secara umum sama dengan Interpolasi Lagrange;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bilqis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7C242-9CBF-44AA-975A-AE40AC65EA71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 smtClean="0"/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50825" y="1916113"/>
            <a:ext cx="86868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Jika pada materi pencocokan kurva sebelumnya anda diminta menaksir </a:t>
            </a:r>
            <a:r>
              <a:rPr lang="en-US" sz="1800" b="1" u="sng">
                <a:solidFill>
                  <a:srgbClr val="FF0000"/>
                </a:solidFill>
                <a:latin typeface="Comic Sans MS" panose="030F0702030302020204" pitchFamily="66" charset="0"/>
              </a:rPr>
              <a:t>bentuk fungsi</a:t>
            </a:r>
            <a:r>
              <a:rPr 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 melalui sederetan data, maka sekarang kita diminta untuk mengestimasi </a:t>
            </a:r>
            <a:r>
              <a:rPr lang="en-US" sz="1800" b="1" u="sng">
                <a:solidFill>
                  <a:srgbClr val="FF0000"/>
                </a:solidFill>
                <a:latin typeface="Comic Sans MS" panose="030F0702030302020204" pitchFamily="66" charset="0"/>
              </a:rPr>
              <a:t>nilai fungsi</a:t>
            </a:r>
            <a:r>
              <a:rPr 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f(x)</a:t>
            </a:r>
            <a:r>
              <a:rPr 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 di antara beberapa nilai fungsi yang diketahui (tanpa mengetahui bentuk fungsi yang menghasilkannya).</a:t>
            </a:r>
          </a:p>
        </p:txBody>
      </p:sp>
      <p:sp>
        <p:nvSpPr>
          <p:cNvPr id="615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T. Inf - ITS / 2009 - 2014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KomNum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B7223-FDC4-4A14-AFAC-CF4CDDDCBB98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Interpolasi Hermite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sz="2000" b="1" smtClean="0">
                <a:solidFill>
                  <a:schemeClr val="bg2"/>
                </a:solidFill>
              </a:rPr>
              <a:t>(2)</a:t>
            </a:r>
            <a:r>
              <a:rPr 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838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sz="1600" b="1" smtClean="0">
                <a:latin typeface="Comic Sans MS" panose="030F0702030302020204" pitchFamily="66" charset="0"/>
              </a:rPr>
              <a:t>  carilah nilai f(x) untuk x = 0,6 radian, jika diketahui tabel berikut 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x		  0,4		  0,5		   0,7		   0,8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600" b="1" smtClean="0">
                <a:latin typeface="Comic Sans MS" panose="030F0702030302020204" pitchFamily="66" charset="0"/>
              </a:rPr>
              <a:t>			f(x)		0,0977		0,0088		-0,1577		-0,2192</a:t>
            </a:r>
            <a:r>
              <a:rPr 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2133600" y="228600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2133600" y="320040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>
            <a:off x="2209800" y="5181600"/>
            <a:ext cx="434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2133600" y="419100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6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sz="1800"/>
          </a:p>
        </p:txBody>
      </p:sp>
      <p:sp>
        <p:nvSpPr>
          <p:cNvPr id="16397" name="Rectangle 10"/>
          <p:cNvSpPr>
            <a:spLocks noChangeArrowheads="1"/>
          </p:cNvSpPr>
          <p:nvPr/>
        </p:nvSpPr>
        <p:spPr bwMode="auto">
          <a:xfrm>
            <a:off x="609600" y="1828800"/>
            <a:ext cx="7620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0,5) sin(0,6 – 0,7) sin(0,6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f(0,6)  = 				     	       . (0,0977)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sin(0,4 – 0,5) sin(0,4 – 0,7) sin(0,4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0,4) sin(0,6 – 0,7) sin(0,6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	       . (0,0088)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sin(0,5 – 0,4) sin(0,5 – 0,7) sin(0,5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0,4) sin(0,6 – 0,5) sin(0,6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	       . (-0,1577)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sin(0,7 – 0,4) sin(0,7 – 0,5) sin(0,7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0,4) sin(0,6 – 0,5) sin(0,6 – 0,7)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	       . (-0,2192)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sin(0,8 – 0,4) sin(0,8 – 0,5) sin(0,8 – 0,7)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=  - 0,07915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bilqis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3B270-8D5F-41BB-9A78-DE968E8E7E9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88"/>
            <a:ext cx="8915400" cy="838201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PR</a:t>
            </a:r>
            <a:endParaRPr 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82688"/>
            <a:ext cx="9067800" cy="54864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id-ID" b="1" dirty="0" smtClean="0">
                <a:latin typeface="Comic Sans MS" pitchFamily="66" charset="0"/>
              </a:rPr>
              <a:t>uatlah Contoh soal sendiri dan jawab dengan menggunakan </a:t>
            </a:r>
            <a:r>
              <a:rPr lang="id-ID" b="1" dirty="0" smtClean="0">
                <a:latin typeface="Comic Sans MS" pitchFamily="66" charset="0"/>
                <a:sym typeface="Wingdings" panose="05000000000000000000" pitchFamily="2" charset="2"/>
              </a:rPr>
              <a:t> </a:t>
            </a:r>
          </a:p>
          <a:p>
            <a:pPr marL="1314450" lvl="2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Stirling</a:t>
            </a:r>
            <a:endParaRPr lang="en-US" sz="2800" b="1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314450" lvl="2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Bessel</a:t>
            </a:r>
          </a:p>
          <a:p>
            <a:pPr marL="1314450" lvl="2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Differensiasi</a:t>
            </a: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:</a:t>
            </a:r>
          </a:p>
          <a:p>
            <a:pPr marL="1771650" lvl="3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NGF</a:t>
            </a:r>
          </a:p>
          <a:p>
            <a:pPr marL="1771650" lvl="3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en-US" sz="2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NGB</a:t>
            </a:r>
            <a:endParaRPr lang="id-ID" sz="2800" b="1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771650" lvl="3" indent="-457200">
              <a:buFontTx/>
              <a:buAutoNum type="arabicPeriod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id-ID" sz="28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langrange</a:t>
            </a:r>
            <a:endParaRPr lang="en-US" sz="2800" b="1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lang="id-ID" b="1" dirty="0">
              <a:latin typeface="Comic Sans MS" pitchFamily="66" charset="0"/>
              <a:sym typeface="Wingdings" panose="05000000000000000000" pitchFamily="2" charset="2"/>
            </a:endParaRPr>
          </a:p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id-ID" b="1" dirty="0" smtClean="0">
                <a:latin typeface="Comic Sans MS" pitchFamily="66" charset="0"/>
                <a:sym typeface="Wingdings" panose="05000000000000000000" pitchFamily="2" charset="2"/>
              </a:rPr>
              <a:t> bentuk File  PPT</a:t>
            </a:r>
          </a:p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lang="id-ID" b="1" dirty="0" smtClean="0">
                <a:latin typeface="Comic Sans MS" pitchFamily="66" charset="0"/>
                <a:sym typeface="Wingdings" panose="05000000000000000000" pitchFamily="2" charset="2"/>
              </a:rPr>
              <a:t> upload ke elearning</a:t>
            </a:r>
          </a:p>
          <a:p>
            <a:pPr marL="914400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lang="id-ID" sz="2400" b="1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152400" y="90805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bilqis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9207F-B1FD-48AA-B258-52A3BC4C7689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 smtClean="0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50825" y="1916113"/>
            <a:ext cx="86868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000099"/>
                </a:solidFill>
                <a:latin typeface="Comic Sans MS" panose="030F0702030302020204" pitchFamily="66" charset="0"/>
              </a:rPr>
              <a:t>Untuk menaksir harga tengahan diantara titik-titik data yang telah ada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008000"/>
                </a:solidFill>
                <a:latin typeface="Comic Sans MS" panose="030F0702030302020204" pitchFamily="66" charset="0"/>
              </a:rPr>
              <a:t>Polinomial Newton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008000"/>
                </a:solidFill>
                <a:latin typeface="Comic Sans MS" panose="030F0702030302020204" pitchFamily="66" charset="0"/>
              </a:rPr>
              <a:t>Polinomial Lagrange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Interpolasi Newton-Gregory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FF3300"/>
                </a:solidFill>
                <a:latin typeface="Comic Sans MS" panose="030F0702030302020204" pitchFamily="66" charset="0"/>
              </a:rPr>
              <a:t>Interpolasi Stirling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FF3300"/>
                </a:solidFill>
                <a:latin typeface="Comic Sans MS" panose="030F0702030302020204" pitchFamily="66" charset="0"/>
              </a:rPr>
              <a:t>Interpolasi Bessel</a:t>
            </a:r>
            <a:endParaRPr lang="id-ID" sz="2800" b="1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FF3300"/>
                </a:solidFill>
                <a:latin typeface="Comic Sans MS" panose="030F0702030302020204" pitchFamily="66" charset="0"/>
              </a:rPr>
              <a:t>Interpolasi Hermite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32D7-106D-4597-9046-B237D80330F0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067800" cy="2438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rgbClr val="000099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</a:rPr>
              <a:t>Newton-Gregory </a:t>
            </a:r>
            <a:r>
              <a:rPr lang="en-US" sz="2000" b="1" dirty="0">
                <a:solidFill>
                  <a:srgbClr val="000099"/>
                </a:solidFill>
                <a:latin typeface="Comic Sans MS" pitchFamily="66" charset="0"/>
              </a:rPr>
              <a:t>Forward (NGF</a:t>
            </a: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</a:rPr>
              <a:t>) </a:t>
            </a: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dari</a:t>
            </a: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atas</a:t>
            </a: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ke</a:t>
            </a: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bawah</a:t>
            </a:r>
            <a:r>
              <a:rPr lang="en-US" sz="2000" b="1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kanan</a:t>
            </a:r>
            <a:endParaRPr lang="en-US" sz="2000" b="1" dirty="0">
              <a:solidFill>
                <a:srgbClr val="000099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6200" y="3505200"/>
            <a:ext cx="9067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n-US" sz="2000" b="1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20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</a:rPr>
              <a:t>Newton-Gregory </a:t>
            </a:r>
            <a:r>
              <a:rPr lang="en-US" sz="2000" b="1" dirty="0">
                <a:solidFill>
                  <a:srgbClr val="006600"/>
                </a:solidFill>
                <a:latin typeface="Comic Sans MS" pitchFamily="66" charset="0"/>
              </a:rPr>
              <a:t>Backward (NGB</a:t>
            </a: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</a:rPr>
              <a:t>)</a:t>
            </a: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sz="2000" b="1" dirty="0" err="1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dari</a:t>
            </a: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bawah</a:t>
            </a: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ke</a:t>
            </a: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atas</a:t>
            </a: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kanan</a:t>
            </a:r>
            <a:endParaRPr lang="en-US" sz="2000" b="1" dirty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5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65B3-DB23-4FF8-9E89-97B2A2091E8B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Beda Hingga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6200" y="6858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Tabel Beda Diagonal Maju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s	x	f(x)	∆f(x)	∆</a:t>
            </a:r>
            <a:r>
              <a:rPr lang="en-US" sz="1400" b="1" baseline="30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f(x)	 ∆</a:t>
            </a:r>
            <a:r>
              <a:rPr lang="en-US" sz="1400" b="1" baseline="30000">
                <a:latin typeface="Comic Sans MS" pitchFamily="66" charset="0"/>
              </a:rPr>
              <a:t>3</a:t>
            </a:r>
            <a:r>
              <a:rPr lang="en-US" sz="1400" b="1">
                <a:latin typeface="Comic Sans MS" pitchFamily="66" charset="0"/>
              </a:rPr>
              <a:t>f(x)	 ∆</a:t>
            </a:r>
            <a:r>
              <a:rPr lang="en-US" sz="1400" b="1" baseline="30000">
                <a:latin typeface="Comic Sans MS" pitchFamily="66" charset="0"/>
              </a:rPr>
              <a:t>4</a:t>
            </a:r>
            <a:r>
              <a:rPr lang="en-US" sz="1400" b="1">
                <a:latin typeface="Comic Sans MS" pitchFamily="66" charset="0"/>
              </a:rPr>
              <a:t>f(x)   …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0	x</a:t>
            </a:r>
            <a:r>
              <a:rPr lang="en-US" sz="1400" b="1" baseline="-25000">
                <a:latin typeface="Comic Sans MS" pitchFamily="66" charset="0"/>
              </a:rPr>
              <a:t>0	 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0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			 ∆f</a:t>
            </a:r>
            <a:r>
              <a:rPr lang="en-US" sz="1400" b="1" baseline="-25000">
                <a:latin typeface="Comic Sans MS" pitchFamily="66" charset="0"/>
              </a:rPr>
              <a:t>0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1	x</a:t>
            </a:r>
            <a:r>
              <a:rPr lang="en-US" sz="1400" b="1" baseline="-25000">
                <a:latin typeface="Comic Sans MS" pitchFamily="66" charset="0"/>
              </a:rPr>
              <a:t>1	 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1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0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			 ∆f</a:t>
            </a:r>
            <a:r>
              <a:rPr lang="en-US" sz="1400" b="1" baseline="-25000">
                <a:latin typeface="Comic Sans MS" pitchFamily="66" charset="0"/>
              </a:rPr>
              <a:t>1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3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0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2	x</a:t>
            </a:r>
            <a:r>
              <a:rPr lang="en-US" sz="1400" b="1" baseline="-25000">
                <a:latin typeface="Comic Sans MS" pitchFamily="66" charset="0"/>
              </a:rPr>
              <a:t>2	 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2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1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4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0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			 ∆f</a:t>
            </a:r>
            <a:r>
              <a:rPr lang="en-US" sz="1400" b="1" baseline="-25000">
                <a:latin typeface="Comic Sans MS" pitchFamily="66" charset="0"/>
              </a:rPr>
              <a:t>2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3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1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.	.	.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.	.	.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.	.	.			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					 ∆</a:t>
            </a:r>
            <a:r>
              <a:rPr lang="en-US" sz="1400" b="1" baseline="30000">
                <a:latin typeface="Comic Sans MS" pitchFamily="66" charset="0"/>
              </a:rPr>
              <a:t>3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n-4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n-2	x</a:t>
            </a:r>
            <a:r>
              <a:rPr lang="en-US" sz="1400" b="1" baseline="-25000">
                <a:latin typeface="Comic Sans MS" pitchFamily="66" charset="0"/>
              </a:rPr>
              <a:t>n-2	 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n-2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n-3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4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n-4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			 ∆f</a:t>
            </a:r>
            <a:r>
              <a:rPr lang="en-US" sz="1400" b="1" baseline="-25000">
                <a:latin typeface="Comic Sans MS" pitchFamily="66" charset="0"/>
              </a:rPr>
              <a:t>n-2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3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n-3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n-1	x</a:t>
            </a:r>
            <a:r>
              <a:rPr lang="en-US" sz="1400" b="1" baseline="-25000">
                <a:latin typeface="Comic Sans MS" pitchFamily="66" charset="0"/>
              </a:rPr>
              <a:t>n-1	 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n-1		 </a:t>
            </a:r>
            <a:r>
              <a:rPr lang="en-US" sz="1400" b="1">
                <a:latin typeface="Comic Sans MS" pitchFamily="66" charset="0"/>
              </a:rPr>
              <a:t>∆</a:t>
            </a:r>
            <a:r>
              <a:rPr lang="en-US" sz="1400" b="1" baseline="30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n-2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			 ∆f</a:t>
            </a:r>
            <a:r>
              <a:rPr lang="en-US" sz="1400" b="1" baseline="-25000">
                <a:latin typeface="Comic Sans MS" pitchFamily="66" charset="0"/>
              </a:rPr>
              <a:t>n-1</a:t>
            </a:r>
            <a:endParaRPr lang="en-US" sz="1400" b="1">
              <a:latin typeface="Comic Sans MS" pitchFamily="66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</a:pPr>
            <a:r>
              <a:rPr lang="en-US" sz="1400" b="1">
                <a:latin typeface="Comic Sans MS" pitchFamily="66" charset="0"/>
              </a:rPr>
              <a:t> n	x</a:t>
            </a:r>
            <a:r>
              <a:rPr lang="en-US" sz="1400" b="1" baseline="-25000">
                <a:latin typeface="Comic Sans MS" pitchFamily="66" charset="0"/>
              </a:rPr>
              <a:t>n	 </a:t>
            </a:r>
            <a:r>
              <a:rPr lang="en-US" sz="1400" b="1">
                <a:latin typeface="Comic Sans MS" pitchFamily="66" charset="0"/>
              </a:rPr>
              <a:t>f</a:t>
            </a:r>
            <a:r>
              <a:rPr lang="en-US" sz="1400" b="1" baseline="-25000">
                <a:latin typeface="Comic Sans MS" pitchFamily="66" charset="0"/>
              </a:rPr>
              <a:t>n</a:t>
            </a:r>
            <a:endParaRPr lang="en-US" sz="1400" b="1">
              <a:latin typeface="Comic Sans MS" pitchFamily="66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096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6250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32D7-106D-4597-9046-B237D80330F0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838200"/>
            <a:ext cx="9067800" cy="2438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99"/>
                </a:solidFill>
                <a:latin typeface="Comic Sans MS" pitchFamily="66" charset="0"/>
              </a:rPr>
              <a:t>Newton-Gregory Forward (NGF)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600" b="1">
              <a:solidFill>
                <a:srgbClr val="000099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99"/>
                </a:solidFill>
                <a:latin typeface="Comic Sans MS" pitchFamily="66" charset="0"/>
              </a:rPr>
              <a:t>		  s(s-1)	          s(s-1)(s-2)	        s(s-1)(s-2)…(s-n+1)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99"/>
                </a:solidFill>
                <a:latin typeface="Comic Sans MS" pitchFamily="66" charset="0"/>
              </a:rPr>
              <a:t>f(x</a:t>
            </a:r>
            <a:r>
              <a:rPr lang="en-US" sz="1600" b="1" baseline="-25000">
                <a:solidFill>
                  <a:srgbClr val="000099"/>
                </a:solidFill>
                <a:latin typeface="Comic Sans MS" pitchFamily="66" charset="0"/>
              </a:rPr>
              <a:t>s</a:t>
            </a:r>
            <a:r>
              <a:rPr lang="en-US" sz="1600" b="1">
                <a:solidFill>
                  <a:srgbClr val="000099"/>
                </a:solidFill>
                <a:latin typeface="Comic Sans MS" pitchFamily="66" charset="0"/>
              </a:rPr>
              <a:t>) = f</a:t>
            </a:r>
            <a:r>
              <a:rPr lang="en-US" sz="1600" b="1" baseline="-25000">
                <a:solidFill>
                  <a:srgbClr val="000099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0099"/>
                </a:solidFill>
                <a:latin typeface="Comic Sans MS" pitchFamily="66" charset="0"/>
              </a:rPr>
              <a:t> + s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∆f</a:t>
            </a:r>
            <a:r>
              <a:rPr lang="en-US" sz="1600" b="1" baseline="-25000">
                <a:solidFill>
                  <a:schemeClr val="accent2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 +	 ∆</a:t>
            </a:r>
            <a:r>
              <a:rPr lang="en-US" sz="1600" b="1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f</a:t>
            </a:r>
            <a:r>
              <a:rPr lang="en-US" sz="1600" b="1" baseline="-25000">
                <a:solidFill>
                  <a:schemeClr val="accent2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 + 		    ∆</a:t>
            </a:r>
            <a:r>
              <a:rPr lang="en-US" sz="1600" b="1" baseline="300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f</a:t>
            </a:r>
            <a:r>
              <a:rPr lang="en-US" sz="1600" b="1" baseline="-25000">
                <a:solidFill>
                  <a:schemeClr val="accent2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 + … + 		           </a:t>
            </a: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∆</a:t>
            </a:r>
            <a:r>
              <a:rPr lang="en-US" sz="1800" b="1" baseline="3000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f</a:t>
            </a:r>
            <a:r>
              <a:rPr lang="en-US" sz="1800" b="1" baseline="-25000">
                <a:solidFill>
                  <a:schemeClr val="accent2"/>
                </a:solidFill>
                <a:latin typeface="Comic Sans MS" pitchFamily="66" charset="0"/>
              </a:rPr>
              <a:t>0</a:t>
            </a:r>
            <a:endParaRPr lang="en-US" sz="1600" b="1">
              <a:solidFill>
                <a:schemeClr val="accent2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		    2!		     3!		                  n!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     x</a:t>
            </a:r>
            <a:r>
              <a:rPr lang="en-US" sz="1600" b="1" baseline="-25000">
                <a:solidFill>
                  <a:schemeClr val="accent2"/>
                </a:solidFill>
                <a:latin typeface="Comic Sans MS" pitchFamily="66" charset="0"/>
              </a:rPr>
              <a:t>s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 – x</a:t>
            </a:r>
            <a:r>
              <a:rPr lang="en-US" sz="1600" b="1" baseline="-25000">
                <a:solidFill>
                  <a:schemeClr val="accent2"/>
                </a:solidFill>
                <a:latin typeface="Comic Sans MS" pitchFamily="66" charset="0"/>
              </a:rPr>
              <a:t>0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s =                    dengan h = ∆x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         h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133600" y="19050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810000" y="1905000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324600" y="1905000"/>
            <a:ext cx="1981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09600" y="26670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6200" y="3505200"/>
            <a:ext cx="9067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006600"/>
                </a:solidFill>
                <a:latin typeface="Comic Sans MS" pitchFamily="66" charset="0"/>
              </a:rPr>
              <a:t>Newton-Gregory Backward (NGB)</a:t>
            </a:r>
          </a:p>
          <a:p>
            <a:pPr>
              <a:spcBef>
                <a:spcPct val="20000"/>
              </a:spcBef>
            </a:pPr>
            <a:endParaRPr lang="en-US" sz="2000" b="1">
              <a:solidFill>
                <a:srgbClr val="0066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		   s(s+1)	           s(s+1)(s+2)	         s(s+1)(s+2)…(s+n-1)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f(x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s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) = 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0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+ s∆f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-1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+	 ∆</a:t>
            </a:r>
            <a:r>
              <a:rPr lang="en-US" sz="1600" b="1" baseline="30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-2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+ 		    ∆</a:t>
            </a:r>
            <a:r>
              <a:rPr lang="en-US" sz="1600" b="1" baseline="30000">
                <a:solidFill>
                  <a:srgbClr val="006600"/>
                </a:solidFill>
                <a:latin typeface="Comic Sans MS" pitchFamily="66" charset="0"/>
              </a:rPr>
              <a:t>3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-3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+ … + 		           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∆</a:t>
            </a:r>
            <a:r>
              <a:rPr lang="en-US" b="1" baseline="30000">
                <a:solidFill>
                  <a:srgbClr val="006600"/>
                </a:solidFill>
                <a:latin typeface="Comic Sans MS" pitchFamily="66" charset="0"/>
              </a:rPr>
              <a:t>n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f</a:t>
            </a:r>
            <a:r>
              <a:rPr lang="en-US" b="1" baseline="-25000">
                <a:solidFill>
                  <a:srgbClr val="006600"/>
                </a:solidFill>
                <a:latin typeface="Comic Sans MS" pitchFamily="66" charset="0"/>
              </a:rPr>
              <a:t>-n</a:t>
            </a:r>
            <a:endParaRPr lang="en-US" sz="1600" b="1">
              <a:solidFill>
                <a:srgbClr val="0066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		     2!		      3!		                   n!</a:t>
            </a: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    x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s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– x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s =                    dengan h = ∆x</a:t>
            </a:r>
            <a:r>
              <a:rPr lang="en-US" sz="2800" b="1">
                <a:solidFill>
                  <a:schemeClr val="accent2"/>
                </a:solidFill>
                <a:latin typeface="Comic Sans MS" pitchFamily="66" charset="0"/>
              </a:rPr>
              <a:t> </a:t>
            </a:r>
            <a:endParaRPr lang="en-US" sz="1600" b="1">
              <a:solidFill>
                <a:srgbClr val="0066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        h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400800" y="4724400"/>
            <a:ext cx="1981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886200" y="4724400"/>
            <a:ext cx="106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209800" y="4724400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09600" y="5638800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130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461-912D-4360-9A8F-0B55FC33A84D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24744"/>
            <a:ext cx="8839200" cy="5123656"/>
          </a:xfrm>
        </p:spPr>
        <p:txBody>
          <a:bodyPr/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solidFill>
                <a:schemeClr val="accent2"/>
              </a:solidFill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 err="1" smtClean="0">
                <a:solidFill>
                  <a:schemeClr val="accent2"/>
                </a:solidFill>
                <a:latin typeface="Comic Sans MS" pitchFamily="66" charset="0"/>
              </a:rPr>
              <a:t>contoh</a:t>
            </a:r>
            <a:r>
              <a:rPr lang="en-US" sz="14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  <a:r>
              <a:rPr lang="en-US" sz="1400" b="1" dirty="0">
                <a:latin typeface="Comic Sans MS" pitchFamily="66" charset="0"/>
              </a:rPr>
              <a:t>  </a:t>
            </a:r>
            <a:endParaRPr lang="en-US" sz="1400" b="1" dirty="0" smtClean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 smtClean="0">
                <a:latin typeface="Comic Sans MS" pitchFamily="66" charset="0"/>
              </a:rPr>
              <a:t>		</a:t>
            </a:r>
            <a:r>
              <a:rPr lang="en-US" sz="1400" b="1" dirty="0" err="1" smtClean="0">
                <a:latin typeface="Comic Sans MS" pitchFamily="66" charset="0"/>
              </a:rPr>
              <a:t>carilah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nilai</a:t>
            </a:r>
            <a:r>
              <a:rPr lang="en-US" sz="1400" b="1" dirty="0">
                <a:latin typeface="Comic Sans MS" pitchFamily="66" charset="0"/>
              </a:rPr>
              <a:t> f(</a:t>
            </a:r>
            <a:r>
              <a:rPr lang="en-US" sz="1400" b="1" dirty="0" err="1">
                <a:latin typeface="Comic Sans MS" pitchFamily="66" charset="0"/>
              </a:rPr>
              <a:t>x</a:t>
            </a:r>
            <a:r>
              <a:rPr lang="en-US" sz="1400" b="1" baseline="-25000" dirty="0" err="1">
                <a:latin typeface="Comic Sans MS" pitchFamily="66" charset="0"/>
              </a:rPr>
              <a:t>s</a:t>
            </a:r>
            <a:r>
              <a:rPr lang="en-US" sz="1400" b="1" dirty="0">
                <a:latin typeface="Comic Sans MS" pitchFamily="66" charset="0"/>
              </a:rPr>
              <a:t>) </a:t>
            </a:r>
            <a:r>
              <a:rPr lang="en-US" sz="1400" b="1" dirty="0" err="1">
                <a:latin typeface="Comic Sans MS" pitchFamily="66" charset="0"/>
              </a:rPr>
              <a:t>untuk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x</a:t>
            </a:r>
            <a:r>
              <a:rPr lang="en-US" sz="1400" b="1" baseline="-25000" dirty="0" err="1">
                <a:latin typeface="Comic Sans MS" pitchFamily="66" charset="0"/>
              </a:rPr>
              <a:t>s</a:t>
            </a:r>
            <a:r>
              <a:rPr lang="en-US" sz="1400" b="1" dirty="0">
                <a:latin typeface="Comic Sans MS" pitchFamily="66" charset="0"/>
              </a:rPr>
              <a:t> = 1,03, </a:t>
            </a:r>
            <a:r>
              <a:rPr lang="en-US" sz="1400" b="1" dirty="0" err="1">
                <a:latin typeface="Comic Sans MS" pitchFamily="66" charset="0"/>
              </a:rPr>
              <a:t>jika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diketahui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fungsi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tsb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menghasilkan</a:t>
            </a:r>
            <a:r>
              <a:rPr lang="en-US" sz="1400" b="1" dirty="0">
                <a:latin typeface="Comic Sans MS" pitchFamily="66" charset="0"/>
              </a:rPr>
              <a:t> 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     nilai</a:t>
            </a:r>
            <a:r>
              <a:rPr lang="en-US" sz="1400" b="1" baseline="30000" dirty="0">
                <a:latin typeface="Comic Sans MS" pitchFamily="66" charset="0"/>
              </a:rPr>
              <a:t>2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sbb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smtClean="0">
                <a:latin typeface="Comic Sans MS" pitchFamily="66" charset="0"/>
              </a:rPr>
              <a:t>: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x	 1,0	 	 1,3	 	 1,6	 	 1,9	 	 2,2	 	 2,5		 2,8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f(x)	1,449	2,060	2,645	3,216	3,779	4,338	4,898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9078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bilqis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461-912D-4360-9A8F-0B55FC33A84D}" type="slidenum">
              <a:rPr lang="en-US"/>
              <a:pPr/>
              <a:t>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endParaRPr lang="en-US" sz="1800" b="1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 err="1">
                <a:solidFill>
                  <a:schemeClr val="accent2"/>
                </a:solidFill>
                <a:latin typeface="Comic Sans MS" pitchFamily="66" charset="0"/>
              </a:rPr>
              <a:t>contoh</a:t>
            </a:r>
            <a:r>
              <a:rPr lang="en-US" sz="1400" b="1" dirty="0">
                <a:solidFill>
                  <a:schemeClr val="accent2"/>
                </a:solidFill>
                <a:latin typeface="Comic Sans MS" pitchFamily="66" charset="0"/>
              </a:rPr>
              <a:t> :</a:t>
            </a:r>
            <a:r>
              <a:rPr lang="en-US" sz="1400" b="1" dirty="0">
                <a:latin typeface="Comic Sans MS" pitchFamily="66" charset="0"/>
              </a:rPr>
              <a:t>  </a:t>
            </a:r>
            <a:r>
              <a:rPr lang="en-US" sz="1400" b="1" dirty="0" err="1">
                <a:latin typeface="Comic Sans MS" pitchFamily="66" charset="0"/>
              </a:rPr>
              <a:t>carilah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nilai</a:t>
            </a:r>
            <a:r>
              <a:rPr lang="en-US" sz="1400" b="1" dirty="0">
                <a:latin typeface="Comic Sans MS" pitchFamily="66" charset="0"/>
              </a:rPr>
              <a:t> f(</a:t>
            </a:r>
            <a:r>
              <a:rPr lang="en-US" sz="1400" b="1" dirty="0" err="1">
                <a:latin typeface="Comic Sans MS" pitchFamily="66" charset="0"/>
              </a:rPr>
              <a:t>x</a:t>
            </a:r>
            <a:r>
              <a:rPr lang="en-US" sz="1400" b="1" baseline="-25000" dirty="0" err="1">
                <a:latin typeface="Comic Sans MS" pitchFamily="66" charset="0"/>
              </a:rPr>
              <a:t>s</a:t>
            </a:r>
            <a:r>
              <a:rPr lang="en-US" sz="1400" b="1" dirty="0">
                <a:latin typeface="Comic Sans MS" pitchFamily="66" charset="0"/>
              </a:rPr>
              <a:t>) </a:t>
            </a:r>
            <a:r>
              <a:rPr lang="en-US" sz="1400" b="1" dirty="0" err="1">
                <a:latin typeface="Comic Sans MS" pitchFamily="66" charset="0"/>
              </a:rPr>
              <a:t>untuk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x</a:t>
            </a:r>
            <a:r>
              <a:rPr lang="en-US" sz="1400" b="1" baseline="-25000" dirty="0" err="1">
                <a:latin typeface="Comic Sans MS" pitchFamily="66" charset="0"/>
              </a:rPr>
              <a:t>s</a:t>
            </a:r>
            <a:r>
              <a:rPr lang="en-US" sz="1400" b="1" dirty="0">
                <a:latin typeface="Comic Sans MS" pitchFamily="66" charset="0"/>
              </a:rPr>
              <a:t> = 1,03, </a:t>
            </a:r>
            <a:r>
              <a:rPr lang="en-US" sz="1400" b="1" dirty="0" err="1">
                <a:latin typeface="Comic Sans MS" pitchFamily="66" charset="0"/>
              </a:rPr>
              <a:t>jika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diketahui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fungsi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tsb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menghasilkan</a:t>
            </a:r>
            <a:r>
              <a:rPr lang="en-US" sz="1400" b="1" dirty="0">
                <a:latin typeface="Comic Sans MS" pitchFamily="66" charset="0"/>
              </a:rPr>
              <a:t> 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     nilai</a:t>
            </a:r>
            <a:r>
              <a:rPr lang="en-US" sz="1400" b="1" baseline="30000" dirty="0">
                <a:latin typeface="Comic Sans MS" pitchFamily="66" charset="0"/>
              </a:rPr>
              <a:t>2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sbb</a:t>
            </a:r>
            <a:r>
              <a:rPr lang="en-US" sz="1400" b="1" dirty="0">
                <a:latin typeface="Comic Sans MS" pitchFamily="66" charset="0"/>
              </a:rPr>
              <a:t> :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x	 1,0	 	 1,3	 	 1,6	 	 1,9	 	 2,2	 	 2,5		 2,8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f(x)	1,449	2,060	2,645	3,216	3,779	4,338	4,898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</a:rPr>
              <a:t>Langkah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</a:rPr>
              <a:t> 1 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mencari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nilai</a:t>
            </a:r>
            <a:r>
              <a:rPr lang="en-US" sz="1400" b="1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beda</a:t>
            </a:r>
            <a:endParaRPr lang="en-US" sz="1400" b="1" dirty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x	f(x)		∆f(x)	 ∆</a:t>
            </a:r>
            <a:r>
              <a:rPr lang="en-US" sz="1400" b="1" baseline="30000" dirty="0">
                <a:latin typeface="Comic Sans MS" pitchFamily="66" charset="0"/>
              </a:rPr>
              <a:t>2</a:t>
            </a:r>
            <a:r>
              <a:rPr lang="en-US" sz="1400" b="1" dirty="0">
                <a:latin typeface="Comic Sans MS" pitchFamily="66" charset="0"/>
              </a:rPr>
              <a:t>f(x)	 	∆</a:t>
            </a:r>
            <a:r>
              <a:rPr lang="en-US" sz="1400" b="1" baseline="30000" dirty="0">
                <a:latin typeface="Comic Sans MS" pitchFamily="66" charset="0"/>
              </a:rPr>
              <a:t>3</a:t>
            </a:r>
            <a:r>
              <a:rPr lang="en-US" sz="1400" b="1" dirty="0">
                <a:latin typeface="Comic Sans MS" pitchFamily="66" charset="0"/>
              </a:rPr>
              <a:t>f(x)	 	∆</a:t>
            </a:r>
            <a:r>
              <a:rPr lang="en-US" sz="1400" b="1" baseline="30000" dirty="0">
                <a:latin typeface="Comic Sans MS" pitchFamily="66" charset="0"/>
              </a:rPr>
              <a:t>4</a:t>
            </a:r>
            <a:r>
              <a:rPr lang="en-US" sz="1400" b="1" dirty="0">
                <a:latin typeface="Comic Sans MS" pitchFamily="66" charset="0"/>
              </a:rPr>
              <a:t>f(x)	 	∆</a:t>
            </a:r>
            <a:r>
              <a:rPr lang="en-US" sz="1400" b="1" baseline="30000" dirty="0">
                <a:latin typeface="Comic Sans MS" pitchFamily="66" charset="0"/>
              </a:rPr>
              <a:t>5</a:t>
            </a:r>
            <a:r>
              <a:rPr lang="en-US" sz="1400" b="1" dirty="0">
                <a:latin typeface="Comic Sans MS" pitchFamily="66" charset="0"/>
              </a:rPr>
              <a:t>f(x)		∆</a:t>
            </a:r>
            <a:r>
              <a:rPr lang="en-US" sz="1400" b="1" baseline="30000" dirty="0">
                <a:latin typeface="Comic Sans MS" pitchFamily="66" charset="0"/>
              </a:rPr>
              <a:t>6</a:t>
            </a:r>
            <a:r>
              <a:rPr lang="en-US" sz="1400" b="1" dirty="0">
                <a:latin typeface="Comic Sans MS" pitchFamily="66" charset="0"/>
              </a:rPr>
              <a:t>f(x)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1,0	</a:t>
            </a:r>
            <a:r>
              <a:rPr lang="en-US" sz="1400" b="1" u="sng" dirty="0">
                <a:latin typeface="Comic Sans MS" pitchFamily="66" charset="0"/>
              </a:rPr>
              <a:t>1,449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</a:t>
            </a:r>
            <a:r>
              <a:rPr lang="en-US" sz="1400" b="1" u="sng" dirty="0">
                <a:latin typeface="Comic Sans MS" pitchFamily="66" charset="0"/>
              </a:rPr>
              <a:t>0,611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1,3	2,060			</a:t>
            </a:r>
            <a:r>
              <a:rPr lang="en-US" sz="1400" b="1" u="sng" dirty="0">
                <a:latin typeface="Comic Sans MS" pitchFamily="66" charset="0"/>
              </a:rPr>
              <a:t>-0,026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0,585				</a:t>
            </a:r>
            <a:r>
              <a:rPr lang="en-US" sz="1400" b="1" u="sng" dirty="0">
                <a:latin typeface="Comic Sans MS" pitchFamily="66" charset="0"/>
              </a:rPr>
              <a:t>0,012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1,6	2,645			-0,014					</a:t>
            </a:r>
            <a:r>
              <a:rPr lang="en-US" sz="1400" b="1" u="sng" dirty="0">
                <a:latin typeface="Comic Sans MS" pitchFamily="66" charset="0"/>
              </a:rPr>
              <a:t>-0,006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0,571				0,006					</a:t>
            </a:r>
            <a:r>
              <a:rPr lang="en-US" sz="1400" b="1" u="sng" dirty="0">
                <a:latin typeface="Comic Sans MS" pitchFamily="66" charset="0"/>
              </a:rPr>
              <a:t>0,004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1,9	3,216			-0,008					-0,002					</a:t>
            </a:r>
            <a:r>
              <a:rPr lang="en-US" sz="1400" b="1" u="sng" dirty="0">
                <a:latin typeface="Comic Sans MS" pitchFamily="66" charset="0"/>
              </a:rPr>
              <a:t>-0,001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0,563				0,004					0,003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2,2	3,779			-0,004					  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0,559				0,005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2,5	4,338			  0,001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			0,560</a:t>
            </a:r>
          </a:p>
          <a:p>
            <a:pPr marL="533400" indent="-533400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400" b="1" dirty="0">
                <a:latin typeface="Comic Sans MS" pitchFamily="66" charset="0"/>
              </a:rPr>
              <a:t>2,8	4,898	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5410200" y="2667000"/>
            <a:ext cx="3276600" cy="1066800"/>
          </a:xfrm>
          <a:prstGeom prst="cloudCallout">
            <a:avLst>
              <a:gd name="adj1" fmla="val -138083"/>
              <a:gd name="adj2" fmla="val -1637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1,03 ada di dekat titik awal. shg NGF lebih cocok digunakan.</a:t>
            </a:r>
          </a:p>
        </p:txBody>
      </p:sp>
    </p:spTree>
    <p:extLst>
      <p:ext uri="{BB962C8B-B14F-4D97-AF65-F5344CB8AC3E}">
        <p14:creationId xmlns="" xmlns:p14="http://schemas.microsoft.com/office/powerpoint/2010/main" val="25516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1565</Words>
  <Application>Microsoft Office PowerPoint</Application>
  <PresentationFormat>On-screen Show (4:3)</PresentationFormat>
  <Paragraphs>1174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Pertemuan 10 Metnum  2017 Bilqis</vt:lpstr>
      <vt:lpstr>PENCOCOKAN KURVA: INTERPOLASI</vt:lpstr>
      <vt:lpstr>INTERPOLASI</vt:lpstr>
      <vt:lpstr>INTERPOLASI</vt:lpstr>
      <vt:lpstr>Interpolasi Newton-Gregory</vt:lpstr>
      <vt:lpstr>Beda Hingga</vt:lpstr>
      <vt:lpstr>Interpolasi Newton-Gregory</vt:lpstr>
      <vt:lpstr>Interpolasi Newton-Gregory</vt:lpstr>
      <vt:lpstr>Interpolasi Newton-Gregory</vt:lpstr>
      <vt:lpstr>Interpolasi Newton-Gregory</vt:lpstr>
      <vt:lpstr>Slide 11</vt:lpstr>
      <vt:lpstr>Slide 12</vt:lpstr>
      <vt:lpstr>Interpolasi Newton-Gregory</vt:lpstr>
      <vt:lpstr>Interpolasi Newton-Gregory</vt:lpstr>
      <vt:lpstr> Contoh  Soal : Diketahui Tabel sebagai berikut : </vt:lpstr>
      <vt:lpstr>Ditanya </vt:lpstr>
      <vt:lpstr>Newton Gregory forward</vt:lpstr>
      <vt:lpstr>Newton Gregory Backward</vt:lpstr>
      <vt:lpstr>Interpolasi Stirling &amp; Bessel     (1) </vt:lpstr>
      <vt:lpstr>Interpolasi Stirling &amp; Bessel   (2) </vt:lpstr>
      <vt:lpstr>Contoh Stirling</vt:lpstr>
      <vt:lpstr>Slide 22</vt:lpstr>
      <vt:lpstr>Slide 23</vt:lpstr>
      <vt:lpstr>Contoh Bessel</vt:lpstr>
      <vt:lpstr>Slide 25</vt:lpstr>
      <vt:lpstr>Slide 26</vt:lpstr>
      <vt:lpstr>Interpolasi Lagrange     (1) </vt:lpstr>
      <vt:lpstr>Interpolasi Lagrange     (2) </vt:lpstr>
      <vt:lpstr>Interpolasi Hermite     (1) </vt:lpstr>
      <vt:lpstr>Interpolasi Hermite     (2) </vt:lpstr>
      <vt:lpstr>PR</vt:lpstr>
    </vt:vector>
  </TitlesOfParts>
  <Company>sby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PENCOCOKAN KURVA: INTERPOLASI</dc:title>
  <dc:creator>its</dc:creator>
  <cp:lastModifiedBy>user</cp:lastModifiedBy>
  <cp:revision>141</cp:revision>
  <dcterms:created xsi:type="dcterms:W3CDTF">2006-05-05T05:02:14Z</dcterms:created>
  <dcterms:modified xsi:type="dcterms:W3CDTF">2017-10-16T22:19:21Z</dcterms:modified>
</cp:coreProperties>
</file>