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1" r:id="rId2"/>
    <p:sldId id="328" r:id="rId3"/>
    <p:sldId id="296" r:id="rId4"/>
    <p:sldId id="297" r:id="rId5"/>
    <p:sldId id="298" r:id="rId6"/>
    <p:sldId id="299" r:id="rId7"/>
    <p:sldId id="329" r:id="rId8"/>
    <p:sldId id="331" r:id="rId9"/>
    <p:sldId id="330" r:id="rId10"/>
    <p:sldId id="332" r:id="rId11"/>
    <p:sldId id="303" r:id="rId12"/>
    <p:sldId id="304" r:id="rId13"/>
    <p:sldId id="305" r:id="rId14"/>
    <p:sldId id="307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6600"/>
    <a:srgbClr val="99FF99"/>
    <a:srgbClr val="FFFFCC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63" autoAdjust="0"/>
  </p:normalViewPr>
  <p:slideViewPr>
    <p:cSldViewPr>
      <p:cViewPr>
        <p:scale>
          <a:sx n="77" d="100"/>
          <a:sy n="77" d="100"/>
        </p:scale>
        <p:origin x="-109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EB5E32-A9DA-4D14-8042-006B5387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909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976"/>
            <a:ext cx="5505450" cy="418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A5DFB5-0B00-4C53-87AC-C1937A0CB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4546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E22B-B680-4BC5-A998-909972C1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2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26A24-C161-487B-85AA-FE78CA251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3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668D-4E1D-4D81-BABA-F1A53C3E8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04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1586-6F1F-4480-85EA-1DA8A3CFB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4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57166-8200-488F-BE48-DE51BC928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8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50575-E78A-47BF-947A-1B2F32959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27F7-6995-4686-B5B3-AC37AA53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9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88B79-BB5C-4DA0-AD3D-2A2C22E2E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88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285B-2B7D-4BF1-AE32-368F9F160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56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B954-4570-480C-BDA1-1415C69F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9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4B6F0-FE65-46DB-AA53-A75D824DB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0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3FFAD-3AF9-465B-AF4B-06042E60F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5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1EEB09F-6D2F-432C-B236-8756C3AFB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000" dirty="0" err="1" smtClean="0">
                <a:solidFill>
                  <a:srgbClr val="000099"/>
                </a:solidFill>
                <a:cs typeface="Arial" pitchFamily="34" charset="0"/>
              </a:rPr>
              <a:t>Pertemuan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 </a:t>
            </a:r>
            <a:r>
              <a:rPr lang="id-ID" sz="6000" dirty="0" smtClean="0">
                <a:solidFill>
                  <a:srgbClr val="000099"/>
                </a:solidFill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1 </a:t>
            </a:r>
            <a:r>
              <a:rPr lang="en-US" sz="6000" dirty="0" err="1" smtClean="0">
                <a:solidFill>
                  <a:srgbClr val="000099"/>
                </a:solidFill>
                <a:cs typeface="Arial" pitchFamily="34" charset="0"/>
              </a:rPr>
              <a:t>Metnum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 </a:t>
            </a:r>
            <a:r>
              <a:rPr lang="en-US" sz="6000" smtClean="0">
                <a:solidFill>
                  <a:srgbClr val="000099"/>
                </a:solidFill>
                <a:cs typeface="Arial" pitchFamily="34" charset="0"/>
              </a:rPr>
              <a:t/>
            </a:r>
            <a:br>
              <a:rPr lang="en-US" sz="6000" smtClean="0">
                <a:solidFill>
                  <a:srgbClr val="000099"/>
                </a:solidFill>
                <a:cs typeface="Arial" pitchFamily="34" charset="0"/>
              </a:rPr>
            </a:br>
            <a:r>
              <a:rPr lang="en-US" sz="6000" smtClean="0">
                <a:solidFill>
                  <a:srgbClr val="000099"/>
                </a:solidFill>
                <a:cs typeface="Arial" pitchFamily="34" charset="0"/>
              </a:rPr>
              <a:t>2017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</a:br>
            <a:r>
              <a:rPr lang="en-US" sz="6000" dirty="0" err="1" smtClean="0">
                <a:solidFill>
                  <a:srgbClr val="FF0000"/>
                </a:solidFill>
                <a:cs typeface="Arial" pitchFamily="34" charset="0"/>
              </a:rPr>
              <a:t>Bilqis</a:t>
            </a:r>
            <a:endParaRPr lang="en-US" sz="60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000" dirty="0" err="1" smtClean="0"/>
              <a:t>Carilah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f'(x)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x = 3,3  </a:t>
            </a:r>
            <a:br>
              <a:rPr lang="en-US" sz="2000" dirty="0" smtClean="0"/>
            </a:b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Newton Gregory Backward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43600" y="1524000"/>
          <a:ext cx="2844799" cy="1920240"/>
        </p:xfrm>
        <a:graphic>
          <a:graphicData uri="http://schemas.openxmlformats.org/drawingml/2006/table">
            <a:tbl>
              <a:tblPr/>
              <a:tblGrid>
                <a:gridCol w="749248"/>
                <a:gridCol w="749248"/>
                <a:gridCol w="187312"/>
                <a:gridCol w="690712"/>
                <a:gridCol w="4682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066800"/>
          <a:ext cx="4953000" cy="2991580"/>
        </p:xfrm>
        <a:graphic>
          <a:graphicData uri="http://schemas.openxmlformats.org/drawingml/2006/table">
            <a:tbl>
              <a:tblPr/>
              <a:tblGrid>
                <a:gridCol w="407096"/>
                <a:gridCol w="969276"/>
                <a:gridCol w="974122"/>
                <a:gridCol w="974122"/>
                <a:gridCol w="814192"/>
                <a:gridCol w="814192"/>
              </a:tblGrid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2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3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4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108.53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192.82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301.34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196.42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389.24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119.69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690.58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316.11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705.35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160.24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1,395.93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476.34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2514.38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1,181.69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206.68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2,577.62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683.03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5092.00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1,864.72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4,442.34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9534.34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4191000"/>
          <a:ext cx="8305801" cy="1905001"/>
        </p:xfrm>
        <a:graphic>
          <a:graphicData uri="http://schemas.openxmlformats.org/drawingml/2006/table">
            <a:tbl>
              <a:tblPr/>
              <a:tblGrid>
                <a:gridCol w="784029"/>
                <a:gridCol w="784029"/>
                <a:gridCol w="196006"/>
                <a:gridCol w="722777"/>
                <a:gridCol w="490018"/>
                <a:gridCol w="686025"/>
                <a:gridCol w="490018"/>
                <a:gridCol w="898366"/>
                <a:gridCol w="490018"/>
                <a:gridCol w="490018"/>
                <a:gridCol w="669690"/>
                <a:gridCol w="490018"/>
                <a:gridCol w="490018"/>
                <a:gridCol w="624771"/>
              </a:tblGrid>
              <a:tr h="270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f'(x)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21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982.5102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21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21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120.7187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^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7021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7021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2758.072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47B8F-5655-41DA-BE59-E99C73D8121C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Lagrange  </a:t>
            </a:r>
            <a:r>
              <a:rPr lang="en-US" sz="2000" b="1" smtClean="0">
                <a:solidFill>
                  <a:schemeClr val="bg2"/>
                </a:solidFill>
              </a:rPr>
              <a:t>(1)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4582" name="Line 3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52400" y="1143000"/>
            <a:ext cx="883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latin typeface="Comic Sans MS" panose="030F0702030302020204" pitchFamily="66" charset="0"/>
              </a:rPr>
              <a:t>				</a:t>
            </a:r>
            <a:r>
              <a:rPr lang="en-US" sz="2400" b="1">
                <a:latin typeface="Comic Sans MS" panose="030F0702030302020204" pitchFamily="66" charset="0"/>
              </a:rPr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mic Sans MS" panose="030F0702030302020204" pitchFamily="66" charset="0"/>
              </a:rPr>
              <a:t>		 	f</a:t>
            </a:r>
            <a:r>
              <a:rPr lang="en-US" sz="2400" b="1" baseline="-25000">
                <a:latin typeface="Comic Sans MS" panose="030F0702030302020204" pitchFamily="66" charset="0"/>
              </a:rPr>
              <a:t>m</a:t>
            </a:r>
            <a:r>
              <a:rPr lang="en-US" sz="2400" b="1">
                <a:latin typeface="Comic Sans MS" panose="030F0702030302020204" pitchFamily="66" charset="0"/>
              </a:rPr>
              <a:t> – 1	   		 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 (x – x</a:t>
            </a:r>
            <a:r>
              <a:rPr lang="en-US" sz="2400" b="1" baseline="-25000">
                <a:latin typeface="Comic Sans MS" panose="030F0702030302020204" pitchFamily="66" charset="0"/>
                <a:sym typeface="Symbol" panose="05050102010706020507" pitchFamily="18" charset="2"/>
              </a:rPr>
              <a:t>i-1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sz="2400" b="1">
                <a:latin typeface="Comic Sans MS" panose="030F0702030302020204" pitchFamily="66" charset="0"/>
              </a:rPr>
              <a:t> </a:t>
            </a:r>
            <a:endParaRPr lang="en-US" sz="2400" b="1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mic Sans MS" panose="030F0702030302020204" pitchFamily="66" charset="0"/>
              </a:rPr>
              <a:t>f’(x)  = </a:t>
            </a:r>
            <a:r>
              <a:rPr lang="en-US" sz="2400">
                <a:latin typeface="Comic Sans MS" panose="030F0702030302020204" pitchFamily="66" charset="0"/>
              </a:rPr>
              <a:t> 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 				   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	    (x</a:t>
            </a:r>
            <a:r>
              <a:rPr lang="en-US" sz="2400" b="1" baseline="-25000">
                <a:latin typeface="Comic Sans MS" panose="030F0702030302020204" pitchFamily="66" charset="0"/>
                <a:sym typeface="Symbol" panose="05050102010706020507" pitchFamily="18" charset="2"/>
              </a:rPr>
              <a:t>m-1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 – x</a:t>
            </a:r>
            <a:r>
              <a:rPr lang="en-US" sz="2400" b="1" baseline="-25000">
                <a:latin typeface="Comic Sans MS" panose="030F0702030302020204" pitchFamily="66" charset="0"/>
                <a:sym typeface="Symbol" panose="05050102010706020507" pitchFamily="18" charset="2"/>
              </a:rPr>
              <a:t>k-1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)		  (x – x</a:t>
            </a:r>
            <a:r>
              <a:rPr lang="en-US" sz="2400" b="1" baseline="-14000">
                <a:sym typeface="Symbol" panose="05050102010706020507" pitchFamily="18" charset="2"/>
              </a:rPr>
              <a:t>j</a:t>
            </a:r>
            <a:r>
              <a:rPr lang="en-US" sz="2400" b="1" baseline="-14000">
                <a:latin typeface="Comic Sans MS" panose="030F0702030302020204" pitchFamily="66" charset="0"/>
                <a:sym typeface="Symbol" panose="05050102010706020507" pitchFamily="18" charset="2"/>
              </a:rPr>
              <a:t>-1</a:t>
            </a: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sz="2400" b="1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mic Sans MS" panose="030F0702030302020204" pitchFamily="66" charset="0"/>
                <a:sym typeface="Symbol" panose="05050102010706020507" pitchFamily="18" charset="2"/>
              </a:rPr>
              <a:t>	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2209800" y="4038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km</a:t>
            </a:r>
          </a:p>
        </p:txBody>
      </p:sp>
      <p:sp>
        <p:nvSpPr>
          <p:cNvPr id="24585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m=1</a:t>
            </a:r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14478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24587" name="Text Box 21"/>
          <p:cNvSpPr txBox="1">
            <a:spLocks noChangeArrowheads="1"/>
          </p:cNvSpPr>
          <p:nvPr/>
        </p:nvSpPr>
        <p:spPr bwMode="auto">
          <a:xfrm>
            <a:off x="2209800" y="3276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24588" name="Text Box 22"/>
          <p:cNvSpPr txBox="1">
            <a:spLocks noChangeArrowheads="1"/>
          </p:cNvSpPr>
          <p:nvPr/>
        </p:nvSpPr>
        <p:spPr bwMode="auto">
          <a:xfrm>
            <a:off x="2209800" y="3810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k=1</a:t>
            </a:r>
          </a:p>
        </p:txBody>
      </p:sp>
      <p:sp>
        <p:nvSpPr>
          <p:cNvPr id="24589" name="Text Box 23"/>
          <p:cNvSpPr txBox="1">
            <a:spLocks noChangeArrowheads="1"/>
          </p:cNvSpPr>
          <p:nvPr/>
        </p:nvSpPr>
        <p:spPr bwMode="auto">
          <a:xfrm>
            <a:off x="51054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jm</a:t>
            </a:r>
          </a:p>
        </p:txBody>
      </p:sp>
      <p:sp>
        <p:nvSpPr>
          <p:cNvPr id="24590" name="Line 24"/>
          <p:cNvSpPr>
            <a:spLocks noChangeShapeType="1"/>
          </p:cNvSpPr>
          <p:nvPr/>
        </p:nvSpPr>
        <p:spPr bwMode="auto">
          <a:xfrm>
            <a:off x="2133600" y="3276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91" name="Text Box 25"/>
          <p:cNvSpPr txBox="1">
            <a:spLocks noChangeArrowheads="1"/>
          </p:cNvSpPr>
          <p:nvPr/>
        </p:nvSpPr>
        <p:spPr bwMode="auto">
          <a:xfrm>
            <a:off x="5105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24592" name="Text Box 26"/>
          <p:cNvSpPr txBox="1">
            <a:spLocks noChangeArrowheads="1"/>
          </p:cNvSpPr>
          <p:nvPr/>
        </p:nvSpPr>
        <p:spPr bwMode="auto">
          <a:xfrm>
            <a:off x="5105400" y="3429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j=1</a:t>
            </a:r>
          </a:p>
        </p:txBody>
      </p:sp>
      <p:sp>
        <p:nvSpPr>
          <p:cNvPr id="24593" name="Text Box 27"/>
          <p:cNvSpPr txBox="1">
            <a:spLocks noChangeArrowheads="1"/>
          </p:cNvSpPr>
          <p:nvPr/>
        </p:nvSpPr>
        <p:spPr bwMode="auto">
          <a:xfrm>
            <a:off x="5791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n+4</a:t>
            </a:r>
          </a:p>
        </p:txBody>
      </p:sp>
      <p:sp>
        <p:nvSpPr>
          <p:cNvPr id="24594" name="Text Box 28"/>
          <p:cNvSpPr txBox="1"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i=1</a:t>
            </a:r>
          </a:p>
        </p:txBody>
      </p:sp>
      <p:sp>
        <p:nvSpPr>
          <p:cNvPr id="24595" name="Text Box 29"/>
          <p:cNvSpPr txBox="1">
            <a:spLocks noChangeArrowheads="1"/>
          </p:cNvSpPr>
          <p:nvPr/>
        </p:nvSpPr>
        <p:spPr bwMode="auto">
          <a:xfrm>
            <a:off x="5791200" y="3124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Comic Sans MS" panose="030F0702030302020204" pitchFamily="66" charset="0"/>
                <a:sym typeface="Symbol" panose="05050102010706020507" pitchFamily="18" charset="2"/>
              </a:rPr>
              <a:t>i1</a:t>
            </a:r>
          </a:p>
        </p:txBody>
      </p:sp>
      <p:sp>
        <p:nvSpPr>
          <p:cNvPr id="24596" name="Line 30"/>
          <p:cNvSpPr>
            <a:spLocks noChangeShapeType="1"/>
          </p:cNvSpPr>
          <p:nvPr/>
        </p:nvSpPr>
        <p:spPr bwMode="auto">
          <a:xfrm>
            <a:off x="5791200" y="3429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97" name="AutoShape 31"/>
          <p:cNvSpPr>
            <a:spLocks/>
          </p:cNvSpPr>
          <p:nvPr/>
        </p:nvSpPr>
        <p:spPr bwMode="auto">
          <a:xfrm>
            <a:off x="4876800" y="2514600"/>
            <a:ext cx="76200" cy="1600200"/>
          </a:xfrm>
          <a:prstGeom prst="leftBracket">
            <a:avLst>
              <a:gd name="adj" fmla="val 175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24598" name="AutoShape 32"/>
          <p:cNvSpPr>
            <a:spLocks/>
          </p:cNvSpPr>
          <p:nvPr/>
        </p:nvSpPr>
        <p:spPr bwMode="auto">
          <a:xfrm>
            <a:off x="7772400" y="2438400"/>
            <a:ext cx="76200" cy="1752600"/>
          </a:xfrm>
          <a:prstGeom prst="rightBracket">
            <a:avLst>
              <a:gd name="adj" fmla="val 19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F5A0D-BE6C-4CE7-A2A6-68650FEAC7A0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Lagrange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(2)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4267200"/>
          </a:xfrm>
        </p:spPr>
        <p:txBody>
          <a:bodyPr/>
          <a:lstStyle/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 </a:t>
            </a:r>
            <a:r>
              <a:rPr lang="en-US" sz="1600" b="1" smtClean="0">
                <a:latin typeface="Comic Sans MS" panose="030F0702030302020204" pitchFamily="66" charset="0"/>
              </a:rPr>
              <a:t>carilah nilai f’(x) pada x = 2,25 berdasarkan tabel berikut, dengan menggunakan metode Lagrange.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600" b="1" smtClean="0">
              <a:latin typeface="Comic Sans MS" panose="030F0702030302020204" pitchFamily="66" charset="0"/>
            </a:endParaRP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600" b="1" smtClean="0">
              <a:latin typeface="Comic Sans MS" panose="030F0702030302020204" pitchFamily="66" charset="0"/>
            </a:endParaRP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n		x		f(x)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600" b="1" smtClean="0">
              <a:latin typeface="Comic Sans MS" panose="030F0702030302020204" pitchFamily="66" charset="0"/>
            </a:endParaRP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0		1,0		0,00000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1		1,2		0,26254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2		1,5		0,91230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3		1,9		2,31709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4		2,1		3,27194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5		2,5		5,72682</a:t>
            </a:r>
          </a:p>
          <a:p>
            <a:pPr marL="1320800" indent="-8636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		6		3,0		9,88751</a:t>
            </a: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2438400" y="2590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E86E8-5273-4D6E-91D7-2DA0BF736ACC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Lagrange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(3)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49530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    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f’(x) = 															     . f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 +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					 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    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															     . f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 +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					 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    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															     . f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 +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					 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    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															     . f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 +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					 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    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)+(x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															     . f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 +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					 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0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1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</a:rPr>
              <a:t>)(x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</a:rPr>
              <a:t> – x</a:t>
            </a:r>
            <a:r>
              <a:rPr lang="en-US" sz="1200" b="1" baseline="-25000" smtClean="0">
                <a:latin typeface="Comic Sans MS" panose="030F0702030302020204" pitchFamily="66" charset="0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</a:rPr>
              <a:t>     =  </a:t>
            </a:r>
            <a:r>
              <a:rPr lang="en-US" sz="1200" b="1" i="1" smtClean="0">
                <a:solidFill>
                  <a:schemeClr val="bg2"/>
                </a:solidFill>
                <a:latin typeface="Comic Sans MS" panose="030F0702030302020204" pitchFamily="66" charset="0"/>
              </a:rPr>
              <a:t>menghitungnya musti sabar &amp; telaten</a:t>
            </a:r>
            <a:r>
              <a:rPr lang="en-US" sz="1200" b="1" i="1" smtClean="0">
                <a:solidFill>
                  <a:schemeClr val="bg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…</a:t>
            </a:r>
            <a:endParaRPr lang="en-US" sz="1200" b="1" i="1" smtClean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838200" y="1295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838200" y="30480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838200" y="4724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bilqis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3B270-8D5F-41BB-9A78-DE968E8E7E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88"/>
            <a:ext cx="8915400" cy="838201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PR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82688"/>
            <a:ext cx="9067800" cy="54864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id-ID" b="1" dirty="0" smtClean="0">
                <a:latin typeface="Comic Sans MS" pitchFamily="66" charset="0"/>
              </a:rPr>
              <a:t>uatlah Contoh soal sendiri dan jawab dengan menggunakan </a:t>
            </a: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</a:t>
            </a: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Stirling</a:t>
            </a:r>
            <a:endParaRPr lang="en-US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Bessel</a:t>
            </a: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Differensiasi</a:t>
            </a: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:</a:t>
            </a: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NGF</a:t>
            </a: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NGB</a:t>
            </a:r>
            <a:endParaRPr lang="id-ID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sz="28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langrange</a:t>
            </a:r>
            <a:endParaRPr lang="en-US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lang="id-ID" b="1" dirty="0">
              <a:latin typeface="Comic Sans MS" pitchFamily="66" charset="0"/>
              <a:sym typeface="Wingdings" panose="05000000000000000000" pitchFamily="2" charset="2"/>
            </a:endParaRP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bentuk File  PPT</a:t>
            </a: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upload ke elearning</a:t>
            </a:r>
          </a:p>
          <a:p>
            <a:pPr marL="914400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lang="id-ID" sz="2400" b="1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152400" y="90805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3300"/>
                </a:solidFill>
                <a:latin typeface="Comic Sans MS" panose="030F0702030302020204" pitchFamily="66" charset="0"/>
              </a:rPr>
              <a:t>Diferensiasi Numerik</a:t>
            </a:r>
            <a:br>
              <a:rPr lang="en-US" b="1" smtClean="0">
                <a:solidFill>
                  <a:srgbClr val="003300"/>
                </a:solidFill>
                <a:latin typeface="Comic Sans MS" panose="030F0702030302020204" pitchFamily="66" charset="0"/>
              </a:rPr>
            </a:b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en-US" b="1" dirty="0" err="1" smtClean="0">
                <a:solidFill>
                  <a:srgbClr val="336600"/>
                </a:solidFill>
                <a:latin typeface="Comic Sans MS" panose="030F0702030302020204" pitchFamily="66" charset="0"/>
              </a:rPr>
              <a:t>Metode</a:t>
            </a:r>
            <a:r>
              <a:rPr lang="en-US" b="1" dirty="0" smtClean="0">
                <a:solidFill>
                  <a:srgbClr val="336600"/>
                </a:solidFill>
                <a:latin typeface="Comic Sans MS" panose="030F0702030302020204" pitchFamily="66" charset="0"/>
              </a:rPr>
              <a:t> Newton-Gregory (F/B)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en-US" b="1" dirty="0" err="1" smtClean="0">
                <a:solidFill>
                  <a:srgbClr val="339933"/>
                </a:solidFill>
                <a:latin typeface="Comic Sans MS" panose="030F0702030302020204" pitchFamily="66" charset="0"/>
              </a:rPr>
              <a:t>Metode</a:t>
            </a:r>
            <a:r>
              <a:rPr lang="en-US" b="1" dirty="0" smtClean="0">
                <a:solidFill>
                  <a:srgbClr val="339933"/>
                </a:solidFill>
                <a:latin typeface="Comic Sans MS" panose="030F0702030302020204" pitchFamily="66" charset="0"/>
              </a:rPr>
              <a:t> Lagrange</a:t>
            </a:r>
          </a:p>
          <a:p>
            <a:endParaRPr 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C214E-A568-4093-A7FD-788FF25E56E0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CE395-DFE8-4A9B-A7E4-ED7956F15FA2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Diferensiasi Numerik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sz="2000" b="1" smtClean="0">
                <a:solidFill>
                  <a:schemeClr val="bg2"/>
                </a:solidFill>
              </a:rPr>
              <a:t>(1)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9144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Ke depan anda akan sering menjumpai 2 jenis operasi matematis dalam kehidupan ilmiah anda, yaitu </a:t>
            </a:r>
            <a:r>
              <a:rPr 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Diferensiasi Numerik</a:t>
            </a:r>
            <a:r>
              <a:rPr 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dan </a:t>
            </a:r>
            <a:r>
              <a:rPr 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Numerik</a:t>
            </a:r>
            <a:r>
              <a:rPr 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Untuk </a:t>
            </a:r>
            <a:r>
              <a:rPr 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diferensiasi numeris</a:t>
            </a:r>
            <a:r>
              <a:rPr 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konsepnya hampir sama dengan regresi dan interpolasi. Yaitu mencari </a:t>
            </a:r>
            <a:r>
              <a:rPr 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nilai turunan </a:t>
            </a:r>
            <a:r>
              <a:rPr 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sebuah fungsi hanya dengan menggunakan himpunan nilai dari fungsi tersebut.</a:t>
            </a:r>
            <a:endParaRPr lang="en-US" sz="2000" b="1" baseline="3000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7" name="Rectangle 37"/>
          <p:cNvSpPr>
            <a:spLocks noChangeArrowheads="1"/>
          </p:cNvSpPr>
          <p:nvPr/>
        </p:nvSpPr>
        <p:spPr bwMode="auto">
          <a:xfrm>
            <a:off x="152400" y="34290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2000" b="1">
                <a:solidFill>
                  <a:srgbClr val="800080"/>
                </a:solidFill>
                <a:latin typeface="Comic Sans MS" panose="030F0702030302020204" pitchFamily="66" charset="0"/>
              </a:rPr>
              <a:t>Permasalahan </a:t>
            </a:r>
            <a:r>
              <a:rPr 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diferensiasi numeris</a:t>
            </a:r>
            <a:r>
              <a:rPr lang="en-US" sz="2000" b="1">
                <a:solidFill>
                  <a:srgbClr val="800080"/>
                </a:solidFill>
                <a:latin typeface="Comic Sans MS" panose="030F0702030302020204" pitchFamily="66" charset="0"/>
              </a:rPr>
              <a:t> ini diselesaikan dengan menyatakan fungsi yang dimaksud melalui rumusan interpolasi yang telah di-diferensiasi.</a:t>
            </a:r>
            <a:endParaRPr lang="en-US" sz="2000" b="1" baseline="30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8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7419" name="Rectangle 39"/>
          <p:cNvSpPr>
            <a:spLocks noChangeArrowheads="1"/>
          </p:cNvSpPr>
          <p:nvPr/>
        </p:nvSpPr>
        <p:spPr bwMode="auto">
          <a:xfrm>
            <a:off x="152400" y="4648200"/>
            <a:ext cx="883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Untuk permasalahan yang bersifat </a:t>
            </a:r>
            <a:r>
              <a:rPr lang="en-US" sz="2000" b="1" i="1">
                <a:solidFill>
                  <a:srgbClr val="FF6600"/>
                </a:solidFill>
                <a:latin typeface="Comic Sans MS" panose="030F0702030302020204" pitchFamily="66" charset="0"/>
              </a:rPr>
              <a:t>equispaced</a:t>
            </a:r>
            <a:r>
              <a:rPr 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, dapat diselesaikan dengan rumus Newton-Gregory, Stirling atau Bessel. Sementara  untuk permasalahan </a:t>
            </a:r>
            <a:r>
              <a:rPr lang="en-US" sz="2000" b="1" i="1">
                <a:solidFill>
                  <a:srgbClr val="FF6600"/>
                </a:solidFill>
                <a:latin typeface="Comic Sans MS" panose="030F0702030302020204" pitchFamily="66" charset="0"/>
              </a:rPr>
              <a:t>non-equispaced</a:t>
            </a:r>
            <a:r>
              <a:rPr 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, digunakan Lagrange atau Hermite (jika periodik).</a:t>
            </a:r>
            <a:endParaRPr lang="en-US" sz="2000" b="1" baseline="3000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E6E8D-FD1F-46CE-A1C1-F299E3DB8BAA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Newton-Gregory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(1)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85800"/>
            <a:ext cx="9067800" cy="2743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Newton-Gregory Forward (NGF)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        1	             2s - 1	        3s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6s + 2	          4s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18s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+ 22s - 6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f’(x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s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=	    ∆f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	           ∆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	             ∆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 			 ∆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	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        h	                2!	              3!		         4!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          5s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40s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+ 105s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100s + 24           6s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5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- 75s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+ 340s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- 675s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+ 548s - 120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        +				  ∆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5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+				              ∆</a:t>
            </a:r>
            <a:r>
              <a:rPr lang="en-US" sz="1400" b="1" baseline="30000" smtClean="0">
                <a:solidFill>
                  <a:srgbClr val="800080"/>
                </a:solidFill>
                <a:latin typeface="Comic Sans MS" panose="030F0702030302020204" pitchFamily="66" charset="0"/>
              </a:rPr>
              <a:t>6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0</a:t>
            </a: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		    5!				              6!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         + …</a:t>
            </a: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2057400" y="1447800"/>
            <a:ext cx="609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3505200" y="1447800"/>
            <a:ext cx="1143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>
            <a:off x="5486400" y="1447800"/>
            <a:ext cx="1905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>
            <a:off x="1143000" y="2286000"/>
            <a:ext cx="2667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029200" y="33528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838200" y="1447800"/>
            <a:ext cx="228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4724400" y="2286000"/>
            <a:ext cx="35814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7" name="AutoShape 16"/>
          <p:cNvSpPr>
            <a:spLocks/>
          </p:cNvSpPr>
          <p:nvPr/>
        </p:nvSpPr>
        <p:spPr bwMode="auto">
          <a:xfrm>
            <a:off x="1295400" y="1143000"/>
            <a:ext cx="76200" cy="609600"/>
          </a:xfrm>
          <a:prstGeom prst="leftBracket">
            <a:avLst>
              <a:gd name="adj" fmla="val 66667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8448" name="AutoShape 17"/>
          <p:cNvSpPr>
            <a:spLocks/>
          </p:cNvSpPr>
          <p:nvPr/>
        </p:nvSpPr>
        <p:spPr bwMode="auto">
          <a:xfrm>
            <a:off x="1371600" y="2743200"/>
            <a:ext cx="76200" cy="533400"/>
          </a:xfrm>
          <a:prstGeom prst="rightBracket">
            <a:avLst>
              <a:gd name="adj" fmla="val 58333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4572000" y="3003550"/>
            <a:ext cx="1219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  x</a:t>
            </a:r>
            <a:r>
              <a:rPr 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s</a:t>
            </a:r>
            <a:r>
              <a:rPr 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x</a:t>
            </a:r>
            <a:r>
              <a:rPr 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s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     h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76200" y="3505200"/>
            <a:ext cx="906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Newton-Gregory Backward (NGB)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1	             2s + 1	         3s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+ 6s + 2	          4s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+ 18s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+ 22s + 6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f’(x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s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) =	    ∆f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-1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	          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	            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 			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-4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h	                2!	               3!		         4!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  5s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+ 40s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+ 105s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+ 100s + 24	 6s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5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+ 75s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+ 340s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+675s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+ 548s + 120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+				  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5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-5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				             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6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-6</a:t>
            </a:r>
            <a:endParaRPr lang="en-US" sz="14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		    5!				           6!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   7s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6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+ 126s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5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+ 875s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4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+ 2940s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3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+4872s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+ 3528s + 720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         +					                  ∆</a:t>
            </a:r>
            <a:r>
              <a:rPr lang="en-US" sz="14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7</a:t>
            </a: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sz="14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-7</a:t>
            </a:r>
            <a:endParaRPr lang="en-US" sz="14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008000"/>
                </a:solidFill>
                <a:latin typeface="Comic Sans MS" panose="030F0702030302020204" pitchFamily="66" charset="0"/>
              </a:rPr>
              <a:t> 				7!</a:t>
            </a:r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914400" y="4267200"/>
            <a:ext cx="152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2133600" y="4267200"/>
            <a:ext cx="533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3581400" y="4267200"/>
            <a:ext cx="1143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5486400" y="4267200"/>
            <a:ext cx="1905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1143000" y="5105400"/>
            <a:ext cx="2743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4800600" y="5105400"/>
            <a:ext cx="3581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>
            <a:off x="1143000" y="5943600"/>
            <a:ext cx="4800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8" name="AutoShape 31"/>
          <p:cNvSpPr>
            <a:spLocks noChangeArrowheads="1"/>
          </p:cNvSpPr>
          <p:nvPr/>
        </p:nvSpPr>
        <p:spPr bwMode="auto">
          <a:xfrm>
            <a:off x="4038600" y="2743200"/>
            <a:ext cx="2514600" cy="1066800"/>
          </a:xfrm>
          <a:prstGeom prst="upDownArrowCallout">
            <a:avLst>
              <a:gd name="adj1" fmla="val 58929"/>
              <a:gd name="adj2" fmla="val 58929"/>
              <a:gd name="adj3" fmla="val 12500"/>
              <a:gd name="adj4" fmla="val 50000"/>
            </a:avLst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8459" name="AutoShape 16"/>
          <p:cNvSpPr>
            <a:spLocks/>
          </p:cNvSpPr>
          <p:nvPr/>
        </p:nvSpPr>
        <p:spPr bwMode="auto">
          <a:xfrm>
            <a:off x="1219200" y="3886200"/>
            <a:ext cx="76200" cy="609600"/>
          </a:xfrm>
          <a:prstGeom prst="leftBracket">
            <a:avLst>
              <a:gd name="adj" fmla="val 66667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8460" name="AutoShape 17"/>
          <p:cNvSpPr>
            <a:spLocks/>
          </p:cNvSpPr>
          <p:nvPr/>
        </p:nvSpPr>
        <p:spPr bwMode="auto">
          <a:xfrm>
            <a:off x="6629400" y="5562600"/>
            <a:ext cx="76200" cy="533400"/>
          </a:xfrm>
          <a:prstGeom prst="rightBracket">
            <a:avLst>
              <a:gd name="adj" fmla="val 58333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1DC9A-DE7F-4B60-B0A6-AC664FE953A6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Newton-Gregory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(2)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sz="1400" b="1" smtClean="0">
                <a:latin typeface="Comic Sans MS" panose="030F0702030302020204" pitchFamily="66" charset="0"/>
              </a:rPr>
              <a:t>  carilah nilai f’(x</a:t>
            </a:r>
            <a:r>
              <a:rPr 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sz="1400" b="1" smtClean="0">
                <a:latin typeface="Comic Sans MS" panose="030F0702030302020204" pitchFamily="66" charset="0"/>
              </a:rPr>
              <a:t>) untuk x</a:t>
            </a:r>
            <a:r>
              <a:rPr 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sz="1400" b="1" smtClean="0">
                <a:latin typeface="Comic Sans MS" panose="030F0702030302020204" pitchFamily="66" charset="0"/>
              </a:rPr>
              <a:t> = 1,03, jika diketahui fungsi tsb menghasilkan 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     nilai</a:t>
            </a:r>
            <a:r>
              <a:rPr 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latin typeface="Comic Sans MS" panose="030F0702030302020204" pitchFamily="66" charset="0"/>
              </a:rPr>
              <a:t> sbb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x	 1,0	 	 1,3	 	 1,6	 	 1,9	 	 2,2	 	 2,5		 2,8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f(x)	1,449	2,060	2,645	3,216	3,779	4,338	4,898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1 </a:t>
            </a: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beda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x	f(x)		∆f(x)	 ∆</a:t>
            </a:r>
            <a:r>
              <a:rPr 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sz="1400" b="1" baseline="30000" smtClean="0">
                <a:latin typeface="Comic Sans MS" panose="030F0702030302020204" pitchFamily="66" charset="0"/>
              </a:rPr>
              <a:t>3</a:t>
            </a:r>
            <a:r>
              <a:rPr 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sz="1400" b="1" baseline="30000" smtClean="0">
                <a:latin typeface="Comic Sans MS" panose="030F0702030302020204" pitchFamily="66" charset="0"/>
              </a:rPr>
              <a:t>4</a:t>
            </a:r>
            <a:r>
              <a:rPr 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sz="1400" b="1" baseline="30000" smtClean="0">
                <a:latin typeface="Comic Sans MS" panose="030F0702030302020204" pitchFamily="66" charset="0"/>
              </a:rPr>
              <a:t>5</a:t>
            </a:r>
            <a:r>
              <a:rPr lang="en-US" sz="1400" b="1" smtClean="0">
                <a:latin typeface="Comic Sans MS" panose="030F0702030302020204" pitchFamily="66" charset="0"/>
              </a:rPr>
              <a:t>f(x)		∆</a:t>
            </a:r>
            <a:r>
              <a:rPr lang="en-US" sz="1400" b="1" baseline="30000" smtClean="0">
                <a:latin typeface="Comic Sans MS" panose="030F0702030302020204" pitchFamily="66" charset="0"/>
              </a:rPr>
              <a:t>6</a:t>
            </a:r>
            <a:r>
              <a:rPr lang="en-US" sz="1400" b="1" smtClean="0">
                <a:latin typeface="Comic Sans MS" panose="030F0702030302020204" pitchFamily="66" charset="0"/>
              </a:rPr>
              <a:t>f(x)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1,0	</a:t>
            </a:r>
            <a:r>
              <a:rPr lang="en-US" sz="1400" b="1" u="sng" smtClean="0">
                <a:latin typeface="Comic Sans MS" panose="030F0702030302020204" pitchFamily="66" charset="0"/>
              </a:rPr>
              <a:t>1,449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</a:t>
            </a:r>
            <a:r>
              <a:rPr lang="en-US" sz="1400" b="1" u="sng" smtClean="0">
                <a:latin typeface="Comic Sans MS" panose="030F0702030302020204" pitchFamily="66" charset="0"/>
              </a:rPr>
              <a:t>0,611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1,3	2,060			</a:t>
            </a:r>
            <a:r>
              <a:rPr lang="en-US" sz="1400" b="1" u="sng" smtClean="0">
                <a:latin typeface="Comic Sans MS" panose="030F0702030302020204" pitchFamily="66" charset="0"/>
              </a:rPr>
              <a:t>-0,026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0,585				</a:t>
            </a:r>
            <a:r>
              <a:rPr lang="en-US" sz="1400" b="1" u="sng" smtClean="0">
                <a:latin typeface="Comic Sans MS" panose="030F0702030302020204" pitchFamily="66" charset="0"/>
              </a:rPr>
              <a:t>0,012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1,6	2,645			-0,014					</a:t>
            </a:r>
            <a:r>
              <a:rPr lang="en-US" sz="1400" b="1" u="sng" smtClean="0">
                <a:latin typeface="Comic Sans MS" panose="030F0702030302020204" pitchFamily="66" charset="0"/>
              </a:rPr>
              <a:t>-0,006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0,571				0,006					</a:t>
            </a:r>
            <a:r>
              <a:rPr lang="en-US" sz="1400" b="1" u="sng" smtClean="0">
                <a:latin typeface="Comic Sans MS" panose="030F0702030302020204" pitchFamily="66" charset="0"/>
              </a:rPr>
              <a:t>0,004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1,9	3,216			-0,008					-0,002					</a:t>
            </a:r>
            <a:r>
              <a:rPr lang="en-US" sz="1400" b="1" u="sng" smtClean="0">
                <a:latin typeface="Comic Sans MS" panose="030F0702030302020204" pitchFamily="66" charset="0"/>
              </a:rPr>
              <a:t>-0,001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0,563				0,004					0,003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2,2	3,779			-0,004					  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0,559				0,005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2,5	4,338			  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			0,560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</a:rPr>
              <a:t>2,8	4,898	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4" name="AutoShape 5"/>
          <p:cNvSpPr>
            <a:spLocks noChangeArrowheads="1"/>
          </p:cNvSpPr>
          <p:nvPr/>
        </p:nvSpPr>
        <p:spPr bwMode="auto">
          <a:xfrm>
            <a:off x="5943600" y="2667000"/>
            <a:ext cx="2819400" cy="990600"/>
          </a:xfrm>
          <a:prstGeom prst="cloudCallout">
            <a:avLst>
              <a:gd name="adj1" fmla="val -160134"/>
              <a:gd name="adj2" fmla="val -17148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1,03 ada di dekat titik awal, shg NGF lebih cocok digunakan.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EBFE6-4428-463A-BFCC-E81344C93BC2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Metode Newton-Gregory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(3)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9067800" cy="4419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2 </a:t>
            </a: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s (lebar interval)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h = 1,3 – 1        = 0,3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s = (1,03 – 1) / h = 0,1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3 </a:t>
            </a: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menggunakan rumus NG untuk mencari nilai f’(x</a:t>
            </a:r>
            <a:r>
              <a:rPr 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smtClean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  (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2 . 0,1) – 1			   3(0,1)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6(0,1) + 2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f’(1,03) =           0,611 + 			 . -0,026 + 		      	       . 0,012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0,3			     2!					3!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4(0,1)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18(0,1)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+ 22(0,1) - 6		       5(0,1)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40(0,1)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+ 105(0,1)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100(0,1) + 24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. -0,006 +							              . 0,004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 4!								      5!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 6(0,1)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5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75(0,1)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+ 340(0,1)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– 675(0,1)</a:t>
            </a:r>
            <a:r>
              <a:rPr lang="en-US" sz="1200" b="1" baseline="30000" smtClean="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 + 548(0,1) - 120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		                   . -0,001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          6!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=  2,088647</a:t>
            </a: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>
            <a:off x="1371600" y="4191000"/>
            <a:ext cx="449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4800600" y="34290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1295400" y="34290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>
            <a:off x="4419600" y="2590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2362200" y="2590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>
            <a:off x="10668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76200" y="5181600"/>
            <a:ext cx="906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Rumusan </a:t>
            </a:r>
            <a:r>
              <a:rPr lang="en-US" sz="1800" b="1" u="sng">
                <a:solidFill>
                  <a:srgbClr val="FF0000"/>
                </a:solidFill>
                <a:latin typeface="Comic Sans MS" panose="030F0702030302020204" pitchFamily="66" charset="0"/>
              </a:rPr>
              <a:t>diferensiasi</a:t>
            </a: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metode Newton-Gregory memang di-’turun’-kan dari rumus </a:t>
            </a:r>
            <a:r>
              <a:rPr lang="en-US" sz="1800" b="1" u="sng">
                <a:solidFill>
                  <a:srgbClr val="FF0000"/>
                </a:solidFill>
                <a:latin typeface="Comic Sans MS" panose="030F0702030302020204" pitchFamily="66" charset="0"/>
              </a:rPr>
              <a:t>Interpolasi</a:t>
            </a: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Newton-Gregory. Sehingga karakteristik, kelebihan-kekurangan, serta cara penggunaan rumusnya pun sama.</a:t>
            </a:r>
            <a:endParaRPr lang="en-US" sz="1800" b="1" baseline="30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495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20496" name="AutoShape 13"/>
          <p:cNvSpPr>
            <a:spLocks/>
          </p:cNvSpPr>
          <p:nvPr/>
        </p:nvSpPr>
        <p:spPr bwMode="auto">
          <a:xfrm>
            <a:off x="1524000" y="2286000"/>
            <a:ext cx="76200" cy="609600"/>
          </a:xfrm>
          <a:prstGeom prst="leftBracket">
            <a:avLst>
              <a:gd name="adj" fmla="val 6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20497" name="AutoShape 14"/>
          <p:cNvSpPr>
            <a:spLocks/>
          </p:cNvSpPr>
          <p:nvPr/>
        </p:nvSpPr>
        <p:spPr bwMode="auto">
          <a:xfrm>
            <a:off x="6705600" y="3886200"/>
            <a:ext cx="76200" cy="685800"/>
          </a:xfrm>
          <a:prstGeom prst="rightBracket">
            <a:avLst>
              <a:gd name="adj" fmla="val 7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000" dirty="0" err="1" smtClean="0"/>
              <a:t>Carilah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f'(x)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x = 3,3  </a:t>
            </a:r>
            <a:br>
              <a:rPr lang="en-US" sz="2000" dirty="0" smtClean="0"/>
            </a:b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Newton Gregory Forward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T. </a:t>
            </a:r>
            <a:r>
              <a:rPr lang="en-US" dirty="0" err="1" smtClean="0"/>
              <a:t>Inf</a:t>
            </a:r>
            <a:r>
              <a:rPr lang="en-US" dirty="0" smtClean="0"/>
              <a:t> - ITS / 2009 – 2014</a:t>
            </a:r>
          </a:p>
          <a:p>
            <a:pPr>
              <a:defRPr/>
            </a:pPr>
            <a:r>
              <a:rPr lang="en-US" dirty="0" err="1" smtClean="0"/>
              <a:t>Hari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066800"/>
          <a:ext cx="7619999" cy="4571996"/>
        </p:xfrm>
        <a:graphic>
          <a:graphicData uri="http://schemas.openxmlformats.org/drawingml/2006/table">
            <a:tbl>
              <a:tblPr/>
              <a:tblGrid>
                <a:gridCol w="481987"/>
                <a:gridCol w="1147590"/>
                <a:gridCol w="1153330"/>
                <a:gridCol w="1153330"/>
                <a:gridCol w="963975"/>
                <a:gridCol w="963975"/>
                <a:gridCol w="877906"/>
                <a:gridCol w="877906"/>
              </a:tblGrid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2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3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4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5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6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108.53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192.82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301.34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196.42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427.87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389.24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119.69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690.58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316.11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40.55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705.35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160.24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5.90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1,395.93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476.34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46.45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2514.38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1,181.69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206.68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2,577.62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683.03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5092.00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1,864.72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4,442.34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9534.34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000" dirty="0" err="1" smtClean="0"/>
              <a:t>Carilah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f'(x)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x = 3,3  </a:t>
            </a:r>
            <a:br>
              <a:rPr lang="en-US" sz="2000" dirty="0" smtClean="0"/>
            </a:b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Newton Gregory Forward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066800"/>
          <a:ext cx="5867400" cy="3019430"/>
        </p:xfrm>
        <a:graphic>
          <a:graphicData uri="http://schemas.openxmlformats.org/drawingml/2006/table">
            <a:tbl>
              <a:tblPr/>
              <a:tblGrid>
                <a:gridCol w="371130"/>
                <a:gridCol w="883644"/>
                <a:gridCol w="888064"/>
                <a:gridCol w="888064"/>
                <a:gridCol w="742261"/>
                <a:gridCol w="742261"/>
                <a:gridCol w="675988"/>
                <a:gridCol w="675988"/>
              </a:tblGrid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2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3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4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5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6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108.53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192.82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301.34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196.42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427.87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389.24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119.69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690.58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316.11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40.55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705.35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160.24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5.90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1,395.93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476.34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46.45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2514.38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1,181.69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206.68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2,577.62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683.03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5092.00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1,864.72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4,442.34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9534.34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99201" y="1676400"/>
          <a:ext cx="2844799" cy="1920240"/>
        </p:xfrm>
        <a:graphic>
          <a:graphicData uri="http://schemas.openxmlformats.org/drawingml/2006/table">
            <a:tbl>
              <a:tblPr/>
              <a:tblGrid>
                <a:gridCol w="749248"/>
                <a:gridCol w="749248"/>
                <a:gridCol w="187312"/>
                <a:gridCol w="690712"/>
                <a:gridCol w="4682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4572000"/>
          <a:ext cx="8229599" cy="1493520"/>
        </p:xfrm>
        <a:graphic>
          <a:graphicData uri="http://schemas.openxmlformats.org/drawingml/2006/table">
            <a:tbl>
              <a:tblPr/>
              <a:tblGrid>
                <a:gridCol w="776836"/>
                <a:gridCol w="776836"/>
                <a:gridCol w="194208"/>
                <a:gridCol w="716145"/>
                <a:gridCol w="485522"/>
                <a:gridCol w="679732"/>
                <a:gridCol w="485522"/>
                <a:gridCol w="890124"/>
                <a:gridCol w="485522"/>
                <a:gridCol w="485522"/>
                <a:gridCol w="663547"/>
                <a:gridCol w="485522"/>
                <a:gridCol w="485522"/>
                <a:gridCol w="619039"/>
              </a:tblGrid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f'(x)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1100.506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78.26368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^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 ' 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2946.924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000" dirty="0" err="1" smtClean="0"/>
              <a:t>Carilah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f'(x)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x = 3,3  </a:t>
            </a:r>
            <a:br>
              <a:rPr lang="en-US" sz="2000" dirty="0" smtClean="0"/>
            </a:b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Newton Gregory Backward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066800"/>
          <a:ext cx="7620000" cy="4648194"/>
        </p:xfrm>
        <a:graphic>
          <a:graphicData uri="http://schemas.openxmlformats.org/drawingml/2006/table">
            <a:tbl>
              <a:tblPr/>
              <a:tblGrid>
                <a:gridCol w="626302"/>
                <a:gridCol w="1491194"/>
                <a:gridCol w="1498649"/>
                <a:gridCol w="1498649"/>
                <a:gridCol w="1252603"/>
                <a:gridCol w="1252603"/>
              </a:tblGrid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2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3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 4 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108.53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192.82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301.34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196.42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389.24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119.69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690.58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316.11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705.35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160.24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1,395.93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476.34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2514.38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1,181.69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206.68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2,577.62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683.03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5092.00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1,864.72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4,442.34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9534.34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934</Words>
  <Application>Microsoft Office PowerPoint</Application>
  <PresentationFormat>On-screen Show (4:3)</PresentationFormat>
  <Paragraphs>527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Pertemuan 11 Metnum  2017 Bilqis</vt:lpstr>
      <vt:lpstr>Diferensiasi Numerik </vt:lpstr>
      <vt:lpstr>Diferensiasi Numerik    (1) </vt:lpstr>
      <vt:lpstr>Metode Newton-Gregory     (1) </vt:lpstr>
      <vt:lpstr>Metode Newton-Gregory     (2) </vt:lpstr>
      <vt:lpstr>Metode Newton-Gregory     (3) </vt:lpstr>
      <vt:lpstr>Carilah nilai f'(x) ketika x = 3,3   dengan menggunakan Newton Gregory Forward </vt:lpstr>
      <vt:lpstr>Carilah nilai f'(x) ketika x = 3,3   dengan menggunakan Newton Gregory Forward </vt:lpstr>
      <vt:lpstr>Carilah nilai f'(x) ketika x = 3,3   dengan menggunakan Newton Gregory Backward </vt:lpstr>
      <vt:lpstr>Carilah nilai f'(x) ketika x = 3,3   dengan menggunakan Newton Gregory Backward </vt:lpstr>
      <vt:lpstr>Metode Lagrange  (1) </vt:lpstr>
      <vt:lpstr>Metode Lagrange     (2) </vt:lpstr>
      <vt:lpstr>Metode Lagrange     (3) </vt:lpstr>
      <vt:lpstr>PR</vt:lpstr>
    </vt:vector>
  </TitlesOfParts>
  <Company>sby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PENCOCOKAN KURVA: INTERPOLASI</dc:title>
  <dc:creator>its</dc:creator>
  <cp:lastModifiedBy>user</cp:lastModifiedBy>
  <cp:revision>144</cp:revision>
  <dcterms:created xsi:type="dcterms:W3CDTF">2006-05-05T05:02:14Z</dcterms:created>
  <dcterms:modified xsi:type="dcterms:W3CDTF">2017-10-23T19:09:08Z</dcterms:modified>
</cp:coreProperties>
</file>