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7"/>
  </p:handoutMasterIdLst>
  <p:sldIdLst>
    <p:sldId id="256" r:id="rId2"/>
    <p:sldId id="265" r:id="rId3"/>
    <p:sldId id="271" r:id="rId4"/>
    <p:sldId id="261" r:id="rId5"/>
    <p:sldId id="258" r:id="rId6"/>
    <p:sldId id="259" r:id="rId7"/>
    <p:sldId id="260" r:id="rId8"/>
    <p:sldId id="262" r:id="rId9"/>
    <p:sldId id="266" r:id="rId10"/>
    <p:sldId id="267" r:id="rId11"/>
    <p:sldId id="268" r:id="rId12"/>
    <p:sldId id="269" r:id="rId13"/>
    <p:sldId id="263" r:id="rId14"/>
    <p:sldId id="264" r:id="rId15"/>
    <p:sldId id="270" r:id="rId16"/>
  </p:sldIdLst>
  <p:sldSz cx="9144000" cy="6858000" type="screen4x3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3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913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7313" y="0"/>
            <a:ext cx="2982912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FB6AD8-6CC8-45A3-9D62-C412D8F13E44}" type="datetimeFigureOut">
              <a:rPr lang="en-US" smtClean="0"/>
              <a:t>14-Nov-16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2982913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7313" y="8829675"/>
            <a:ext cx="2982912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5AF810-42F2-44FB-9B8B-C719D663489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06C71-6630-4665-BCDC-93C21A7CD0F3}" type="datetimeFigureOut">
              <a:rPr lang="en-US" smtClean="0"/>
              <a:pPr/>
              <a:t>14-Nov-16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214C2-35BA-40C6-81EA-DC5A387096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06C71-6630-4665-BCDC-93C21A7CD0F3}" type="datetimeFigureOut">
              <a:rPr lang="en-US" smtClean="0"/>
              <a:pPr/>
              <a:t>14-Nov-16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214C2-35BA-40C6-81EA-DC5A387096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06C71-6630-4665-BCDC-93C21A7CD0F3}" type="datetimeFigureOut">
              <a:rPr lang="en-US" smtClean="0"/>
              <a:pPr/>
              <a:t>14-Nov-16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214C2-35BA-40C6-81EA-DC5A387096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15C02091-804E-4164-B14E-7F18620F72D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06C71-6630-4665-BCDC-93C21A7CD0F3}" type="datetimeFigureOut">
              <a:rPr lang="en-US" smtClean="0"/>
              <a:pPr/>
              <a:t>14-Nov-16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214C2-35BA-40C6-81EA-DC5A387096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06C71-6630-4665-BCDC-93C21A7CD0F3}" type="datetimeFigureOut">
              <a:rPr lang="en-US" smtClean="0"/>
              <a:pPr/>
              <a:t>14-Nov-16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214C2-35BA-40C6-81EA-DC5A387096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06C71-6630-4665-BCDC-93C21A7CD0F3}" type="datetimeFigureOut">
              <a:rPr lang="en-US" smtClean="0"/>
              <a:pPr/>
              <a:t>14-Nov-16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214C2-35BA-40C6-81EA-DC5A387096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06C71-6630-4665-BCDC-93C21A7CD0F3}" type="datetimeFigureOut">
              <a:rPr lang="en-US" smtClean="0"/>
              <a:pPr/>
              <a:t>14-Nov-16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214C2-35BA-40C6-81EA-DC5A387096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06C71-6630-4665-BCDC-93C21A7CD0F3}" type="datetimeFigureOut">
              <a:rPr lang="en-US" smtClean="0"/>
              <a:pPr/>
              <a:t>14-Nov-16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214C2-35BA-40C6-81EA-DC5A387096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06C71-6630-4665-BCDC-93C21A7CD0F3}" type="datetimeFigureOut">
              <a:rPr lang="en-US" smtClean="0"/>
              <a:pPr/>
              <a:t>14-Nov-16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214C2-35BA-40C6-81EA-DC5A387096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06C71-6630-4665-BCDC-93C21A7CD0F3}" type="datetimeFigureOut">
              <a:rPr lang="en-US" smtClean="0"/>
              <a:pPr/>
              <a:t>14-Nov-16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214C2-35BA-40C6-81EA-DC5A387096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06C71-6630-4665-BCDC-93C21A7CD0F3}" type="datetimeFigureOut">
              <a:rPr lang="en-US" smtClean="0"/>
              <a:pPr/>
              <a:t>14-Nov-16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214C2-35BA-40C6-81EA-DC5A387096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06C71-6630-4665-BCDC-93C21A7CD0F3}" type="datetimeFigureOut">
              <a:rPr lang="en-US" smtClean="0"/>
              <a:pPr/>
              <a:t>14-Nov-16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7214C2-35BA-40C6-81EA-DC5A387096D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5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8.bin"/><Relationship Id="rId4" Type="http://schemas.openxmlformats.org/officeDocument/2006/relationships/oleObject" Target="../embeddings/oleObject7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oleObject11.bin"/><Relationship Id="rId4" Type="http://schemas.openxmlformats.org/officeDocument/2006/relationships/oleObject" Target="../embeddings/oleObject10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Pertemuan 1</a:t>
            </a:r>
            <a:r>
              <a:rPr lang="en-US" dirty="0" smtClean="0"/>
              <a:t>4</a:t>
            </a:r>
            <a:r>
              <a:rPr lang="id-ID" dirty="0" smtClean="0"/>
              <a:t> Metnum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 smtClean="0"/>
              <a:t>Mencari luas bidang </a:t>
            </a:r>
            <a:r>
              <a:rPr lang="id-ID" dirty="0" smtClean="0">
                <a:sym typeface="Wingdings" pitchFamily="2" charset="2"/>
              </a:rPr>
              <a:t></a:t>
            </a:r>
            <a:r>
              <a:rPr lang="id-ID" dirty="0" smtClean="0">
                <a:solidFill>
                  <a:srgbClr val="FF0000"/>
                </a:solidFill>
                <a:sym typeface="Wingdings" pitchFamily="2" charset="2"/>
              </a:rPr>
              <a:t> integrasi</a:t>
            </a:r>
            <a:endParaRPr lang="id-ID" dirty="0" smtClean="0">
              <a:solidFill>
                <a:srgbClr val="FF0000"/>
              </a:solidFill>
            </a:endParaRPr>
          </a:p>
          <a:p>
            <a:r>
              <a:rPr lang="id-ID" dirty="0" smtClean="0"/>
              <a:t>Bilqis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8363" y="1871663"/>
            <a:ext cx="4867275" cy="311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78790" y="762000"/>
            <a:ext cx="4772716" cy="5105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5349" y="685800"/>
            <a:ext cx="7077007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Contoh Soal</a:t>
            </a:r>
          </a:p>
        </p:txBody>
      </p:sp>
      <p:graphicFrame>
        <p:nvGraphicFramePr>
          <p:cNvPr id="104452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807571" y="1447800"/>
          <a:ext cx="7498229" cy="5110163"/>
        </p:xfrm>
        <a:graphic>
          <a:graphicData uri="http://schemas.openxmlformats.org/presentationml/2006/ole">
            <p:oleObj spid="_x0000_s7174" name="Bitmap Image" r:id="rId3" imgW="4904762" imgH="3343742" progId="PBrush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u="sng" dirty="0" err="1"/>
              <a:t>Algoritma</a:t>
            </a:r>
            <a:r>
              <a:rPr lang="en-US" sz="3200" b="1" u="sng" dirty="0"/>
              <a:t> </a:t>
            </a:r>
            <a:r>
              <a:rPr lang="en-US" sz="3200" b="1" u="sng" dirty="0" err="1" smtClean="0"/>
              <a:t>Integrasi</a:t>
            </a:r>
            <a:r>
              <a:rPr lang="en-US" sz="3200" b="1" u="sng" dirty="0" smtClean="0"/>
              <a:t> </a:t>
            </a:r>
            <a:r>
              <a:rPr lang="en-US" sz="3200" b="1" u="sng" dirty="0"/>
              <a:t>Gauss </a:t>
            </a:r>
            <a:r>
              <a:rPr lang="en-US" sz="3200" b="1" u="sng" dirty="0" err="1"/>
              <a:t>Dengan</a:t>
            </a:r>
            <a:r>
              <a:rPr lang="en-US" sz="3200" b="1" u="sng" dirty="0"/>
              <a:t> </a:t>
            </a:r>
            <a:r>
              <a:rPr lang="en-US" sz="3200" b="1" u="sng" dirty="0" smtClean="0"/>
              <a:t>3 </a:t>
            </a:r>
            <a:r>
              <a:rPr lang="en-US" sz="3200" b="1" u="sng" dirty="0" err="1"/>
              <a:t>Titik</a:t>
            </a:r>
            <a:r>
              <a:rPr lang="en-US" sz="3200" dirty="0"/>
              <a:t> </a:t>
            </a:r>
          </a:p>
        </p:txBody>
      </p:sp>
      <p:graphicFrame>
        <p:nvGraphicFramePr>
          <p:cNvPr id="44036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1143000" y="1905000"/>
          <a:ext cx="6553200" cy="4090988"/>
        </p:xfrm>
        <a:graphic>
          <a:graphicData uri="http://schemas.openxmlformats.org/presentationml/2006/ole">
            <p:oleObj spid="_x0000_s8198" name="Bitmap Image" r:id="rId3" imgW="3524742" imgH="2200582" progId="PBrush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3298" y="1143000"/>
            <a:ext cx="6082902" cy="4699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Integrasi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>
                <a:solidFill>
                  <a:srgbClr val="FF0000"/>
                </a:solidFill>
              </a:rPr>
              <a:t>Trapesium</a:t>
            </a:r>
          </a:p>
          <a:p>
            <a:r>
              <a:rPr lang="id-ID" dirty="0" smtClean="0">
                <a:solidFill>
                  <a:srgbClr val="FF0000"/>
                </a:solidFill>
              </a:rPr>
              <a:t>Trapesium segmen berganda</a:t>
            </a:r>
          </a:p>
          <a:p>
            <a:r>
              <a:rPr lang="id-ID" dirty="0" smtClean="0">
                <a:solidFill>
                  <a:srgbClr val="FF0000"/>
                </a:solidFill>
              </a:rPr>
              <a:t>Simpson 1/3</a:t>
            </a:r>
          </a:p>
          <a:p>
            <a:r>
              <a:rPr lang="id-ID" dirty="0" smtClean="0">
                <a:solidFill>
                  <a:srgbClr val="FF0000"/>
                </a:solidFill>
              </a:rPr>
              <a:t>Simpson 1/3 segmen berganda</a:t>
            </a:r>
          </a:p>
          <a:p>
            <a:r>
              <a:rPr lang="id-ID" dirty="0" smtClean="0">
                <a:solidFill>
                  <a:srgbClr val="FF0000"/>
                </a:solidFill>
              </a:rPr>
              <a:t>Simpson 3/8</a:t>
            </a:r>
          </a:p>
          <a:p>
            <a:r>
              <a:rPr lang="id-ID" b="1" dirty="0" smtClean="0"/>
              <a:t>Integral Reimann</a:t>
            </a:r>
          </a:p>
          <a:p>
            <a:r>
              <a:rPr lang="id-ID" b="1" dirty="0" smtClean="0"/>
              <a:t>Integrasi Gauss</a:t>
            </a:r>
          </a:p>
          <a:p>
            <a:endParaRPr lang="id-ID" dirty="0" smtClean="0"/>
          </a:p>
          <a:p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Metode Integral Reimann</a:t>
            </a:r>
            <a:r>
              <a:rPr lang="en-US"/>
              <a:t> </a:t>
            </a:r>
          </a:p>
        </p:txBody>
      </p:sp>
      <p:pic>
        <p:nvPicPr>
          <p:cNvPr id="12292" name="Picture 4"/>
          <p:cNvPicPr>
            <a:picLocks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914400" y="1600200"/>
            <a:ext cx="7391400" cy="4794250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/>
              <a:t>Algoritma Metode Integral Reimann:</a:t>
            </a:r>
            <a:endParaRPr lang="en-US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Membagi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persegi</a:t>
            </a:r>
            <a:r>
              <a:rPr lang="en-US" dirty="0" smtClean="0"/>
              <a:t> </a:t>
            </a:r>
            <a:r>
              <a:rPr lang="en-US" dirty="0" err="1" smtClean="0"/>
              <a:t>panjang</a:t>
            </a:r>
            <a:endParaRPr lang="en-US" dirty="0" smtClean="0"/>
          </a:p>
          <a:p>
            <a:r>
              <a:rPr lang="en-US" dirty="0" err="1" smtClean="0"/>
              <a:t>Lebar</a:t>
            </a:r>
            <a:r>
              <a:rPr lang="en-US" dirty="0" smtClean="0"/>
              <a:t> </a:t>
            </a:r>
            <a:r>
              <a:rPr lang="en-US" dirty="0" err="1" smtClean="0"/>
              <a:t>segmen</a:t>
            </a:r>
            <a:r>
              <a:rPr lang="en-US" dirty="0" smtClean="0"/>
              <a:t> </a:t>
            </a:r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 h</a:t>
            </a:r>
          </a:p>
          <a:p>
            <a:r>
              <a:rPr lang="en-US" dirty="0" err="1" smtClean="0">
                <a:sym typeface="Wingdings" pitchFamily="2" charset="2"/>
              </a:rPr>
              <a:t>Menghitung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luas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persegi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panjang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pada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setiap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segmen</a:t>
            </a:r>
            <a:endParaRPr lang="es-ES" dirty="0"/>
          </a:p>
          <a:p>
            <a:r>
              <a:rPr lang="en-US" dirty="0" err="1" smtClean="0"/>
              <a:t>Hitung</a:t>
            </a:r>
            <a:r>
              <a:rPr lang="en-US" dirty="0" smtClean="0"/>
              <a:t> </a:t>
            </a:r>
            <a:r>
              <a:rPr lang="en-US" dirty="0"/>
              <a:t>h=(b-a)/N</a:t>
            </a:r>
          </a:p>
          <a:p>
            <a:r>
              <a:rPr lang="en-US" dirty="0" err="1"/>
              <a:t>Hitung</a:t>
            </a:r>
            <a:r>
              <a:rPr lang="en-US" dirty="0"/>
              <a:t> </a:t>
            </a:r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1508" name="Object 4"/>
          <p:cNvGraphicFramePr>
            <a:graphicFrameLocks noChangeAspect="1"/>
          </p:cNvGraphicFramePr>
          <p:nvPr/>
        </p:nvGraphicFramePr>
        <p:xfrm>
          <a:off x="2895600" y="4648200"/>
          <a:ext cx="2819400" cy="1322388"/>
        </p:xfrm>
        <a:graphic>
          <a:graphicData uri="http://schemas.openxmlformats.org/presentationml/2006/ole">
            <p:oleObj spid="_x0000_s5126" name="Equation" r:id="rId3" imgW="914400" imgH="431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Metode Integral Reimann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 err="1"/>
              <a:t>Luas</a:t>
            </a:r>
            <a:r>
              <a:rPr lang="en-US" sz="2800" dirty="0"/>
              <a:t> </a:t>
            </a:r>
            <a:r>
              <a:rPr lang="en-US" sz="2800" dirty="0" err="1"/>
              <a:t>keseluruhan</a:t>
            </a:r>
            <a:r>
              <a:rPr lang="en-US" sz="2800" dirty="0"/>
              <a:t> </a:t>
            </a:r>
            <a:r>
              <a:rPr lang="en-US" sz="2800" dirty="0" err="1"/>
              <a:t>adalah</a:t>
            </a:r>
            <a:r>
              <a:rPr lang="en-US" sz="2800" dirty="0"/>
              <a:t> </a:t>
            </a:r>
            <a:r>
              <a:rPr lang="en-US" sz="2800" dirty="0" err="1"/>
              <a:t>jumlah</a:t>
            </a:r>
            <a:r>
              <a:rPr lang="en-US" sz="2800" dirty="0"/>
              <a:t> Li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dituliskan</a:t>
            </a:r>
            <a:r>
              <a:rPr lang="en-US" sz="2800" dirty="0"/>
              <a:t> :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  <a:p>
            <a:r>
              <a:rPr lang="en-US" sz="2800" dirty="0" err="1"/>
              <a:t>Dimana</a:t>
            </a:r>
            <a:r>
              <a:rPr lang="en-US" sz="2800" dirty="0"/>
              <a:t> </a:t>
            </a:r>
          </a:p>
          <a:p>
            <a:r>
              <a:rPr lang="en-US" sz="2800" dirty="0" err="1"/>
              <a:t>Didapat</a:t>
            </a:r>
            <a:endParaRPr lang="en-US" sz="2800" dirty="0"/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5364" name="Object 4"/>
          <p:cNvGraphicFramePr>
            <a:graphicFrameLocks noChangeAspect="1"/>
          </p:cNvGraphicFramePr>
          <p:nvPr/>
        </p:nvGraphicFramePr>
        <p:xfrm>
          <a:off x="1295400" y="2209800"/>
          <a:ext cx="6858000" cy="1957388"/>
        </p:xfrm>
        <a:graphic>
          <a:graphicData uri="http://schemas.openxmlformats.org/presentationml/2006/ole">
            <p:oleObj spid="_x0000_s2062" name="Equation" r:id="rId3" imgW="3175000" imgH="901700" progId="Equation.3">
              <p:embed/>
            </p:oleObj>
          </a:graphicData>
        </a:graphic>
      </p:graphicFrame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369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5368" name="Object 8"/>
          <p:cNvGraphicFramePr>
            <a:graphicFrameLocks noChangeAspect="1"/>
          </p:cNvGraphicFramePr>
          <p:nvPr/>
        </p:nvGraphicFramePr>
        <p:xfrm>
          <a:off x="3048000" y="5029200"/>
          <a:ext cx="3124200" cy="1190625"/>
        </p:xfrm>
        <a:graphic>
          <a:graphicData uri="http://schemas.openxmlformats.org/presentationml/2006/ole">
            <p:oleObj spid="_x0000_s2063" name="Equation" r:id="rId4" imgW="1282680" imgH="482400" progId="Equation.3">
              <p:embed/>
            </p:oleObj>
          </a:graphicData>
        </a:graphic>
      </p:graphicFrame>
      <p:sp>
        <p:nvSpPr>
          <p:cNvPr id="15371" name="Rectangle 11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5370" name="Object 10"/>
          <p:cNvGraphicFramePr>
            <a:graphicFrameLocks noChangeAspect="1"/>
          </p:cNvGraphicFramePr>
          <p:nvPr/>
        </p:nvGraphicFramePr>
        <p:xfrm>
          <a:off x="2895600" y="4114800"/>
          <a:ext cx="4572000" cy="538163"/>
        </p:xfrm>
        <a:graphic>
          <a:graphicData uri="http://schemas.openxmlformats.org/presentationml/2006/ole">
            <p:oleObj spid="_x0000_s2064" name="Equation" r:id="rId5" imgW="194310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Contoh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82688" y="2017713"/>
            <a:ext cx="7351712" cy="4114800"/>
          </a:xfrm>
        </p:spPr>
        <p:txBody>
          <a:bodyPr/>
          <a:lstStyle/>
          <a:p>
            <a:r>
              <a:rPr lang="es-ES" sz="2800"/>
              <a:t>Hitung luas yang dibatasi y = x</a:t>
            </a:r>
            <a:r>
              <a:rPr lang="es-ES" sz="2800" baseline="30000"/>
              <a:t>2</a:t>
            </a:r>
            <a:r>
              <a:rPr lang="es-ES" sz="2800"/>
              <a:t> dan sumbu x untuk range x = [0,1]</a:t>
            </a:r>
          </a:p>
        </p:txBody>
      </p:sp>
      <p:pic>
        <p:nvPicPr>
          <p:cNvPr id="19460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295400" y="2971800"/>
            <a:ext cx="6858000" cy="3690938"/>
          </a:xfrm>
          <a:noFill/>
          <a:ln/>
        </p:spPr>
      </p:pic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9461" name="Object 5"/>
          <p:cNvGraphicFramePr>
            <a:graphicFrameLocks noChangeAspect="1"/>
          </p:cNvGraphicFramePr>
          <p:nvPr/>
        </p:nvGraphicFramePr>
        <p:xfrm>
          <a:off x="7620000" y="685800"/>
          <a:ext cx="1109663" cy="914400"/>
        </p:xfrm>
        <a:graphic>
          <a:graphicData uri="http://schemas.openxmlformats.org/presentationml/2006/ole">
            <p:oleObj spid="_x0000_s3078" name="Equation" r:id="rId4" imgW="418918" imgH="482391" progId="Equation.3">
              <p:embed/>
            </p:oleObj>
          </a:graphicData>
        </a:graphic>
      </p:graphicFrame>
      <p:sp>
        <p:nvSpPr>
          <p:cNvPr id="19463" name="Text Box 7"/>
          <p:cNvSpPr txBox="1">
            <a:spLocks noChangeArrowheads="1"/>
          </p:cNvSpPr>
          <p:nvPr/>
        </p:nvSpPr>
        <p:spPr bwMode="auto">
          <a:xfrm>
            <a:off x="6781800" y="762000"/>
            <a:ext cx="1447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/>
              <a:t>L =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3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Contoh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219200" y="1828800"/>
            <a:ext cx="7351712" cy="46482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mengambil</a:t>
            </a:r>
            <a:r>
              <a:rPr lang="en-US" sz="2000" dirty="0"/>
              <a:t> h=0.1 </a:t>
            </a:r>
            <a:r>
              <a:rPr lang="en-US" sz="2000" dirty="0" err="1"/>
              <a:t>maka</a:t>
            </a:r>
            <a:r>
              <a:rPr lang="en-US" sz="2000" dirty="0"/>
              <a:t> </a:t>
            </a:r>
            <a:r>
              <a:rPr lang="en-US" sz="2000" dirty="0" err="1"/>
              <a:t>diperoleh</a:t>
            </a:r>
            <a:r>
              <a:rPr lang="en-US" sz="2000" dirty="0"/>
              <a:t> </a:t>
            </a:r>
            <a:r>
              <a:rPr lang="en-US" sz="2000" dirty="0" err="1"/>
              <a:t>tabel</a:t>
            </a:r>
            <a:r>
              <a:rPr lang="en-US" sz="2000" dirty="0"/>
              <a:t> :  </a:t>
            </a:r>
          </a:p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 err="1"/>
              <a:t>Secara</a:t>
            </a:r>
            <a:r>
              <a:rPr lang="en-US" sz="2000" dirty="0"/>
              <a:t>  </a:t>
            </a:r>
            <a:r>
              <a:rPr lang="en-US" sz="2000" dirty="0" err="1"/>
              <a:t>kalkulus</a:t>
            </a:r>
            <a:r>
              <a:rPr lang="en-US" sz="2000" dirty="0"/>
              <a:t> :</a:t>
            </a:r>
          </a:p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 err="1"/>
              <a:t>Terdapat</a:t>
            </a:r>
            <a:r>
              <a:rPr lang="en-US" sz="2000" dirty="0"/>
              <a:t> </a:t>
            </a:r>
            <a:r>
              <a:rPr lang="en-US" sz="2000" dirty="0" err="1"/>
              <a:t>kesalahan</a:t>
            </a:r>
            <a:r>
              <a:rPr lang="en-US" sz="2000" dirty="0"/>
              <a:t> </a:t>
            </a:r>
            <a:r>
              <a:rPr lang="id-ID" sz="2000" b="1" dirty="0" smtClean="0">
                <a:solidFill>
                  <a:srgbClr val="FF0000"/>
                </a:solidFill>
              </a:rPr>
              <a:t>Et</a:t>
            </a:r>
            <a:r>
              <a:rPr lang="en-US" sz="2000" dirty="0" smtClean="0"/>
              <a:t>  </a:t>
            </a:r>
            <a:r>
              <a:rPr lang="en-US" sz="2000" dirty="0"/>
              <a:t>= </a:t>
            </a:r>
            <a:r>
              <a:rPr lang="en-US" sz="2000" dirty="0" smtClean="0"/>
              <a:t>|0,333-0,</a:t>
            </a:r>
            <a:r>
              <a:rPr lang="id-ID" sz="2000" dirty="0" smtClean="0"/>
              <a:t>2</a:t>
            </a:r>
            <a:r>
              <a:rPr lang="en-US" sz="2000" dirty="0" smtClean="0"/>
              <a:t>85|</a:t>
            </a:r>
            <a:r>
              <a:rPr lang="id-ID" sz="2000" dirty="0" smtClean="0"/>
              <a:t>/0,333</a:t>
            </a:r>
            <a:r>
              <a:rPr lang="en-US" sz="2000" dirty="0" smtClean="0"/>
              <a:t> x 100%</a:t>
            </a:r>
            <a:endParaRPr lang="en-US" sz="2000" dirty="0"/>
          </a:p>
          <a:p>
            <a:pPr>
              <a:lnSpc>
                <a:spcPct val="80000"/>
              </a:lnSpc>
              <a:buNone/>
            </a:pPr>
            <a:r>
              <a:rPr lang="en-US" sz="2000" dirty="0"/>
              <a:t>                                  </a:t>
            </a:r>
            <a:r>
              <a:rPr lang="en-US" sz="2000" dirty="0" smtClean="0"/>
              <a:t>       </a:t>
            </a:r>
            <a:r>
              <a:rPr lang="id-ID" sz="2000" dirty="0" smtClean="0"/>
              <a:t>	</a:t>
            </a:r>
            <a:r>
              <a:rPr lang="en-US" sz="2000" dirty="0" smtClean="0"/>
              <a:t>=  1</a:t>
            </a:r>
            <a:r>
              <a:rPr lang="id-ID" sz="2000" dirty="0" smtClean="0"/>
              <a:t>4,41</a:t>
            </a:r>
            <a:r>
              <a:rPr lang="en-US" sz="2000" dirty="0" smtClean="0"/>
              <a:t> %</a:t>
            </a:r>
            <a:endParaRPr lang="en-US" sz="2000" dirty="0"/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43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8438" name="Object 6"/>
          <p:cNvGraphicFramePr>
            <a:graphicFrameLocks noChangeAspect="1"/>
          </p:cNvGraphicFramePr>
          <p:nvPr/>
        </p:nvGraphicFramePr>
        <p:xfrm>
          <a:off x="989013" y="3200400"/>
          <a:ext cx="7699375" cy="1673225"/>
        </p:xfrm>
        <a:graphic>
          <a:graphicData uri="http://schemas.openxmlformats.org/presentationml/2006/ole">
            <p:oleObj spid="_x0000_s4110" name="Equation" r:id="rId3" imgW="4076640" imgH="888840" progId="Equation.3">
              <p:embed/>
            </p:oleObj>
          </a:graphicData>
        </a:graphic>
      </p:graphicFrame>
      <p:sp>
        <p:nvSpPr>
          <p:cNvPr id="1844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8440" name="Object 8"/>
          <p:cNvGraphicFramePr>
            <a:graphicFrameLocks noChangeAspect="1"/>
          </p:cNvGraphicFramePr>
          <p:nvPr/>
        </p:nvGraphicFramePr>
        <p:xfrm>
          <a:off x="3944938" y="4648200"/>
          <a:ext cx="3463925" cy="895350"/>
        </p:xfrm>
        <a:graphic>
          <a:graphicData uri="http://schemas.openxmlformats.org/presentationml/2006/ole">
            <p:oleObj spid="_x0000_s4111" name="Equation" r:id="rId4" imgW="1879600" imgH="482600" progId="Equation.3">
              <p:embed/>
            </p:oleObj>
          </a:graphicData>
        </a:graphic>
      </p:graphicFrame>
      <p:graphicFrame>
        <p:nvGraphicFramePr>
          <p:cNvPr id="18442" name="Object 10"/>
          <p:cNvGraphicFramePr>
            <a:graphicFrameLocks noGrp="1" noChangeAspect="1"/>
          </p:cNvGraphicFramePr>
          <p:nvPr>
            <p:ph sz="half" idx="2"/>
          </p:nvPr>
        </p:nvGraphicFramePr>
        <p:xfrm>
          <a:off x="0" y="2667000"/>
          <a:ext cx="9144000" cy="457200"/>
        </p:xfrm>
        <a:graphic>
          <a:graphicData uri="http://schemas.openxmlformats.org/presentationml/2006/ole">
            <p:oleObj spid="_x0000_s4112" name="Bitmap Image" r:id="rId5" imgW="5601482" imgH="314286" progId="PBrush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 dirty="0" err="1"/>
              <a:t>Algoritma</a:t>
            </a:r>
            <a:r>
              <a:rPr lang="en-US" sz="4000" b="1" dirty="0"/>
              <a:t> </a:t>
            </a:r>
            <a:r>
              <a:rPr lang="en-US" sz="4000" b="1" dirty="0" err="1"/>
              <a:t>Integrasi</a:t>
            </a:r>
            <a:r>
              <a:rPr lang="en-US" sz="4000" b="1" dirty="0"/>
              <a:t> </a:t>
            </a:r>
            <a:r>
              <a:rPr lang="en-US" sz="4000" b="1" dirty="0" smtClean="0"/>
              <a:t>Gauss </a:t>
            </a:r>
            <a:r>
              <a:rPr lang="en-US" sz="4000" b="1" dirty="0" err="1" smtClean="0"/>
              <a:t>dengan</a:t>
            </a:r>
            <a:r>
              <a:rPr lang="en-US" sz="4000" b="1" dirty="0" smtClean="0"/>
              <a:t> 2 </a:t>
            </a:r>
            <a:r>
              <a:rPr lang="en-US" sz="4000" b="1" dirty="0" err="1" smtClean="0"/>
              <a:t>titik</a:t>
            </a:r>
            <a:endParaRPr lang="en-US" sz="4000" b="1" dirty="0"/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pPr marL="609600" indent="-609600">
              <a:lnSpc>
                <a:spcPct val="90000"/>
              </a:lnSpc>
            </a:pPr>
            <a:r>
              <a:rPr lang="en-US" sz="2800" dirty="0" err="1"/>
              <a:t>Definisikan</a:t>
            </a:r>
            <a:r>
              <a:rPr lang="en-US" sz="2800" dirty="0"/>
              <a:t> </a:t>
            </a:r>
            <a:r>
              <a:rPr lang="en-US" sz="2800" dirty="0" err="1"/>
              <a:t>fungsi</a:t>
            </a:r>
            <a:r>
              <a:rPr lang="en-US" sz="2800" dirty="0"/>
              <a:t> f(x)</a:t>
            </a:r>
            <a:endParaRPr lang="es-ES" sz="2800" dirty="0"/>
          </a:p>
          <a:p>
            <a:pPr marL="609600" indent="-609600">
              <a:lnSpc>
                <a:spcPct val="90000"/>
              </a:lnSpc>
            </a:pPr>
            <a:r>
              <a:rPr lang="es-ES" sz="2800" dirty="0" err="1"/>
              <a:t>Tentukan</a:t>
            </a:r>
            <a:r>
              <a:rPr lang="es-ES" sz="2800" dirty="0"/>
              <a:t> batas </a:t>
            </a:r>
            <a:r>
              <a:rPr lang="es-ES" sz="2800" dirty="0" err="1"/>
              <a:t>bawah</a:t>
            </a:r>
            <a:r>
              <a:rPr lang="es-ES" sz="2800" dirty="0"/>
              <a:t> (a) dan batas atas </a:t>
            </a:r>
            <a:r>
              <a:rPr lang="es-ES" sz="2800" dirty="0" err="1"/>
              <a:t>integrasi</a:t>
            </a:r>
            <a:r>
              <a:rPr lang="es-ES" sz="2800" dirty="0"/>
              <a:t> (b)</a:t>
            </a:r>
            <a:endParaRPr lang="en-US" sz="2800" dirty="0"/>
          </a:p>
          <a:p>
            <a:pPr marL="609600" indent="-609600">
              <a:lnSpc>
                <a:spcPct val="90000"/>
              </a:lnSpc>
            </a:pPr>
            <a:r>
              <a:rPr lang="en-US" sz="2800" dirty="0" err="1"/>
              <a:t>Hitung</a:t>
            </a:r>
            <a:r>
              <a:rPr lang="en-US" sz="2800" dirty="0"/>
              <a:t> </a:t>
            </a:r>
            <a:r>
              <a:rPr lang="en-US" sz="2800" dirty="0" err="1"/>
              <a:t>nilai</a:t>
            </a:r>
            <a:r>
              <a:rPr lang="en-US" sz="2800" dirty="0"/>
              <a:t> </a:t>
            </a:r>
            <a:r>
              <a:rPr lang="en-US" sz="2800" dirty="0" err="1"/>
              <a:t>konversi</a:t>
            </a:r>
            <a:r>
              <a:rPr lang="en-US" sz="2800" dirty="0"/>
              <a:t> </a:t>
            </a:r>
            <a:r>
              <a:rPr lang="en-US" sz="2800" dirty="0" err="1"/>
              <a:t>variabel</a:t>
            </a:r>
            <a:r>
              <a:rPr lang="en-US" sz="2800" dirty="0"/>
              <a:t> :</a:t>
            </a:r>
          </a:p>
          <a:p>
            <a:pPr marL="609600" indent="-609600">
              <a:lnSpc>
                <a:spcPct val="90000"/>
              </a:lnSpc>
            </a:pPr>
            <a:endParaRPr lang="es-ES" sz="2800" dirty="0"/>
          </a:p>
          <a:p>
            <a:pPr marL="609600" indent="-609600">
              <a:lnSpc>
                <a:spcPct val="90000"/>
              </a:lnSpc>
            </a:pPr>
            <a:r>
              <a:rPr lang="es-ES" sz="2800" dirty="0" err="1"/>
              <a:t>Tentukan</a:t>
            </a:r>
            <a:r>
              <a:rPr lang="es-ES" sz="2800" dirty="0"/>
              <a:t> </a:t>
            </a:r>
            <a:r>
              <a:rPr lang="es-ES" sz="2800" dirty="0" err="1"/>
              <a:t>fungsi</a:t>
            </a:r>
            <a:r>
              <a:rPr lang="es-ES" sz="2800" dirty="0"/>
              <a:t> g(u) </a:t>
            </a:r>
            <a:r>
              <a:rPr lang="es-ES" sz="2800" dirty="0" err="1"/>
              <a:t>dengan</a:t>
            </a:r>
            <a:r>
              <a:rPr lang="es-ES" sz="2800" dirty="0"/>
              <a:t>:</a:t>
            </a:r>
          </a:p>
          <a:p>
            <a:pPr marL="609600" indent="-609600">
              <a:lnSpc>
                <a:spcPct val="90000"/>
              </a:lnSpc>
            </a:pPr>
            <a:endParaRPr lang="es-ES" sz="2800" dirty="0"/>
          </a:p>
          <a:p>
            <a:pPr marL="609600" indent="-609600">
              <a:lnSpc>
                <a:spcPct val="90000"/>
              </a:lnSpc>
            </a:pPr>
            <a:endParaRPr lang="es-ES" sz="2800" dirty="0"/>
          </a:p>
          <a:p>
            <a:pPr marL="609600" indent="-609600">
              <a:lnSpc>
                <a:spcPct val="90000"/>
              </a:lnSpc>
            </a:pPr>
            <a:r>
              <a:rPr lang="es-ES" sz="2800" dirty="0" err="1"/>
              <a:t>Hitung</a:t>
            </a:r>
            <a:endParaRPr lang="en-US" sz="2800" dirty="0"/>
          </a:p>
          <a:p>
            <a:pPr marL="609600" indent="-609600">
              <a:lnSpc>
                <a:spcPct val="90000"/>
              </a:lnSpc>
            </a:pPr>
            <a:endParaRPr lang="en-US" sz="2800" dirty="0"/>
          </a:p>
          <a:p>
            <a:pPr marL="609600" indent="-609600">
              <a:lnSpc>
                <a:spcPct val="90000"/>
              </a:lnSpc>
            </a:pPr>
            <a:endParaRPr lang="en-US" sz="2800" dirty="0"/>
          </a:p>
        </p:txBody>
      </p:sp>
      <p:sp>
        <p:nvSpPr>
          <p:cNvPr id="1003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00357" name="Object 5"/>
          <p:cNvGraphicFramePr>
            <a:graphicFrameLocks noChangeAspect="1"/>
          </p:cNvGraphicFramePr>
          <p:nvPr/>
        </p:nvGraphicFramePr>
        <p:xfrm>
          <a:off x="5715000" y="2590800"/>
          <a:ext cx="2674937" cy="690563"/>
        </p:xfrm>
        <a:graphic>
          <a:graphicData uri="http://schemas.openxmlformats.org/presentationml/2006/ole">
            <p:oleObj spid="_x0000_s6158" name="Equation" r:id="rId3" imgW="1511300" imgH="393700" progId="Equation.3">
              <p:embed/>
            </p:oleObj>
          </a:graphicData>
        </a:graphic>
      </p:graphicFrame>
      <p:sp>
        <p:nvSpPr>
          <p:cNvPr id="10035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00359" name="Object 7"/>
          <p:cNvGraphicFramePr>
            <a:graphicFrameLocks noChangeAspect="1"/>
          </p:cNvGraphicFramePr>
          <p:nvPr/>
        </p:nvGraphicFramePr>
        <p:xfrm>
          <a:off x="3429000" y="4114800"/>
          <a:ext cx="2460625" cy="757238"/>
        </p:xfrm>
        <a:graphic>
          <a:graphicData uri="http://schemas.openxmlformats.org/presentationml/2006/ole">
            <p:oleObj spid="_x0000_s6159" name="Equation" r:id="rId4" imgW="1269449" imgH="393529" progId="Equation.3">
              <p:embed/>
            </p:oleObj>
          </a:graphicData>
        </a:graphic>
      </p:graphicFrame>
      <p:sp>
        <p:nvSpPr>
          <p:cNvPr id="10036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00361" name="Object 9"/>
          <p:cNvGraphicFramePr>
            <a:graphicFrameLocks noChangeAspect="1"/>
          </p:cNvGraphicFramePr>
          <p:nvPr/>
        </p:nvGraphicFramePr>
        <p:xfrm>
          <a:off x="3505200" y="5181600"/>
          <a:ext cx="2514600" cy="788987"/>
        </p:xfrm>
        <a:graphic>
          <a:graphicData uri="http://schemas.openxmlformats.org/presentationml/2006/ole">
            <p:oleObj spid="_x0000_s6160" name="Equation" r:id="rId5" imgW="1460500" imgH="457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762000"/>
            <a:ext cx="723615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</TotalTime>
  <Words>161</Words>
  <Application>Microsoft Office PowerPoint</Application>
  <PresentationFormat>On-screen Show (4:3)</PresentationFormat>
  <Paragraphs>55</Paragraphs>
  <Slides>15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Office Theme</vt:lpstr>
      <vt:lpstr>Microsoft Equation 3.0</vt:lpstr>
      <vt:lpstr>Equation</vt:lpstr>
      <vt:lpstr>Bitmap Image</vt:lpstr>
      <vt:lpstr>Pertemuan 14 Metnum</vt:lpstr>
      <vt:lpstr>Integrasi</vt:lpstr>
      <vt:lpstr>Metode Integral Reimann </vt:lpstr>
      <vt:lpstr>Algoritma Metode Integral Reimann:</vt:lpstr>
      <vt:lpstr>Metode Integral Reimann</vt:lpstr>
      <vt:lpstr>Contoh</vt:lpstr>
      <vt:lpstr>Contoh</vt:lpstr>
      <vt:lpstr>Algoritma Integrasi Gauss dengan 2 titik</vt:lpstr>
      <vt:lpstr>Slide 9</vt:lpstr>
      <vt:lpstr>Slide 10</vt:lpstr>
      <vt:lpstr>Slide 11</vt:lpstr>
      <vt:lpstr>Slide 12</vt:lpstr>
      <vt:lpstr>Contoh Soal</vt:lpstr>
      <vt:lpstr>Algoritma Integrasi Gauss Dengan 3 Titik 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21</cp:revision>
  <dcterms:created xsi:type="dcterms:W3CDTF">2012-11-29T20:12:51Z</dcterms:created>
  <dcterms:modified xsi:type="dcterms:W3CDTF">2016-11-14T17:34:17Z</dcterms:modified>
</cp:coreProperties>
</file>