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xls" ContentType="application/vnd.ms-exce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charts/style1.xml" ContentType="application/vnd.ms-office.chart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charts/colors1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306" r:id="rId2"/>
    <p:sldId id="257" r:id="rId3"/>
    <p:sldId id="293" r:id="rId4"/>
    <p:sldId id="355" r:id="rId5"/>
    <p:sldId id="294" r:id="rId6"/>
    <p:sldId id="258" r:id="rId7"/>
    <p:sldId id="259" r:id="rId8"/>
    <p:sldId id="295" r:id="rId9"/>
    <p:sldId id="360" r:id="rId10"/>
    <p:sldId id="361" r:id="rId11"/>
    <p:sldId id="296" r:id="rId12"/>
    <p:sldId id="298" r:id="rId13"/>
    <p:sldId id="362" r:id="rId14"/>
    <p:sldId id="284" r:id="rId15"/>
    <p:sldId id="343" r:id="rId16"/>
    <p:sldId id="299" r:id="rId17"/>
    <p:sldId id="286" r:id="rId18"/>
    <p:sldId id="307" r:id="rId19"/>
    <p:sldId id="363" r:id="rId20"/>
    <p:sldId id="364" r:id="rId21"/>
    <p:sldId id="365" r:id="rId22"/>
    <p:sldId id="344" r:id="rId23"/>
    <p:sldId id="345" r:id="rId24"/>
    <p:sldId id="348" r:id="rId25"/>
    <p:sldId id="349" r:id="rId26"/>
    <p:sldId id="313" r:id="rId27"/>
    <p:sldId id="351" r:id="rId28"/>
    <p:sldId id="367" r:id="rId29"/>
    <p:sldId id="368" r:id="rId30"/>
    <p:sldId id="366" r:id="rId31"/>
    <p:sldId id="352" r:id="rId32"/>
    <p:sldId id="353" r:id="rId33"/>
    <p:sldId id="354" r:id="rId34"/>
    <p:sldId id="316" r:id="rId35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0099FF"/>
    <a:srgbClr val="0033CC"/>
    <a:srgbClr val="3399FF"/>
    <a:srgbClr val="CC3300"/>
    <a:srgbClr val="006600"/>
    <a:srgbClr val="660066"/>
    <a:srgbClr val="FF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510" y="-114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E:\bilqis\dinamis\metnum\metnum%202015\PPT\excel%20metnum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30"/>
  <c:chart>
    <c:title>
      <c:layout/>
      <c:txPr>
        <a:bodyPr rot="0" vert="horz"/>
        <a:lstStyle/>
        <a:p>
          <a:pPr>
            <a:defRPr/>
          </a:pPr>
          <a:endParaRPr lang="en-US"/>
        </a:p>
      </c:txPr>
    </c:title>
    <c:plotArea>
      <c:layout>
        <c:manualLayout>
          <c:layoutTarget val="inner"/>
          <c:xMode val="edge"/>
          <c:yMode val="edge"/>
          <c:x val="6.7692115408650846E-2"/>
          <c:y val="0.12320129345189976"/>
          <c:w val="0.87796121638641322"/>
          <c:h val="0.84769603880355704"/>
        </c:manualLayout>
      </c:layout>
      <c:scatterChart>
        <c:scatterStyle val="smoothMarker"/>
        <c:ser>
          <c:idx val="0"/>
          <c:order val="0"/>
          <c:xVal>
            <c:numRef>
              <c:f>Sheet1!$B$7:$B$15</c:f>
              <c:numCache>
                <c:formatCode>General</c:formatCode>
                <c:ptCount val="9"/>
                <c:pt idx="0">
                  <c:v>1</c:v>
                </c:pt>
                <c:pt idx="1">
                  <c:v>1.4</c:v>
                </c:pt>
                <c:pt idx="2">
                  <c:v>1.7999999999999994</c:v>
                </c:pt>
                <c:pt idx="3">
                  <c:v>2.1999999999999997</c:v>
                </c:pt>
                <c:pt idx="4">
                  <c:v>2.5999999999999988</c:v>
                </c:pt>
                <c:pt idx="5">
                  <c:v>2.9999999999999987</c:v>
                </c:pt>
                <c:pt idx="6">
                  <c:v>3.3999999999999977</c:v>
                </c:pt>
                <c:pt idx="7">
                  <c:v>3.7999999999999994</c:v>
                </c:pt>
                <c:pt idx="8">
                  <c:v>4.1999999999999975</c:v>
                </c:pt>
              </c:numCache>
            </c:numRef>
          </c:xVal>
          <c:yVal>
            <c:numRef>
              <c:f>Sheet1!$C$7:$C$15</c:f>
              <c:numCache>
                <c:formatCode>General</c:formatCode>
                <c:ptCount val="9"/>
                <c:pt idx="0">
                  <c:v>24</c:v>
                </c:pt>
                <c:pt idx="1">
                  <c:v>13.104000000000005</c:v>
                </c:pt>
                <c:pt idx="2">
                  <c:v>3.8719999999999981</c:v>
                </c:pt>
                <c:pt idx="3">
                  <c:v>-3.3119999999999967</c:v>
                </c:pt>
                <c:pt idx="4">
                  <c:v>-8.0640000000000018</c:v>
                </c:pt>
                <c:pt idx="5">
                  <c:v>-10</c:v>
                </c:pt>
                <c:pt idx="6">
                  <c:v>-8.7360000000000024</c:v>
                </c:pt>
                <c:pt idx="7">
                  <c:v>-3.8880000000000194</c:v>
                </c:pt>
                <c:pt idx="8">
                  <c:v>4.9279999999999688</c:v>
                </c:pt>
              </c:numCache>
            </c:numRef>
          </c:yVal>
          <c:smooth val="1"/>
        </c:ser>
        <c:axId val="54842496"/>
        <c:axId val="54844416"/>
      </c:scatterChart>
      <c:valAx>
        <c:axId val="54842496"/>
        <c:scaling>
          <c:orientation val="minMax"/>
        </c:scaling>
        <c:axPos val="b"/>
        <c:majorGridlines/>
        <c:numFmt formatCode="General" sourceLinked="1"/>
        <c:majorTickMark val="none"/>
        <c:tickLblPos val="nextTo"/>
        <c:txPr>
          <a:bodyPr rot="-60000000" vert="horz"/>
          <a:lstStyle/>
          <a:p>
            <a:pPr>
              <a:defRPr/>
            </a:pPr>
            <a:endParaRPr lang="en-US"/>
          </a:p>
        </c:txPr>
        <c:crossAx val="54844416"/>
        <c:crosses val="autoZero"/>
        <c:crossBetween val="midCat"/>
      </c:valAx>
      <c:valAx>
        <c:axId val="54844416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txPr>
          <a:bodyPr rot="-60000000" vert="horz"/>
          <a:lstStyle/>
          <a:p>
            <a:pPr>
              <a:defRPr/>
            </a:pPr>
            <a:endParaRPr lang="en-US"/>
          </a:p>
        </c:txPr>
        <c:crossAx val="54842496"/>
        <c:crosses val="autoZero"/>
        <c:crossBetween val="midCat"/>
      </c:valAx>
    </c:plotArea>
    <c:plotVisOnly val="1"/>
    <c:dispBlanksAs val="gap"/>
  </c:chart>
  <c:txPr>
    <a:bodyPr/>
    <a:lstStyle/>
    <a:p>
      <a:pPr>
        <a:defRPr sz="1800"/>
      </a:pPr>
      <a:endParaRPr lang="en-US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7E201-9C52-4A9A-9584-04195D52EB5A}" type="datetimeFigureOut">
              <a:rPr lang="en-US" smtClean="0"/>
              <a:pPr/>
              <a:t>6/25/2011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C2C5A-264F-4155-9C76-58690D5917D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8102" y="0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102" y="8829967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8803070-6EE7-45ED-B189-B228093549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619314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T. Inf - ITS / 2009 - 2014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KomNum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A00E3-B9BE-48C6-B8DD-91709B0658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T. Inf - ITS / 2009 - 2014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KomNum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B41808-7126-4EB8-8EEF-E9CCFC7219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T. Inf - ITS / 2009 - 2014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KomNum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8F2B5C-C2DB-4938-8FF3-D99E52CE39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T. Inf - ITS / 2009 - 2014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KomNum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504BCB-7778-4ED1-80F1-EC512CE4C4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T. Inf - ITS / 2009 - 2014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KomNum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71A0DC-C117-4A0E-8CE8-D2205A4B10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T. Inf - ITS / 2009 - 2014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KomNum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FDA8DC-ED09-435E-B5C5-7812128729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cover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T. Inf - ITS / 2009 - 2014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KomNum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083CF1-4E21-40A4-B213-EDC353A457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T. Inf - ITS / 2009 - 2014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KomNum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2C6153-8600-412E-89FD-1E5F4FE78F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T. Inf - ITS / 2009 - 2014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KomNum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7693BE-E14C-4C62-8A8C-321A0AF926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T. Inf - ITS / 2009 - 2014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KomNum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59C2F7-9585-471A-860B-75A598EC7B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T. Inf - ITS / 2009 - 2014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KomNum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56429D-B993-45E6-8B0B-F8A7607D4B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T. Inf - ITS / 2009 - 2014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KomNum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A31DD0-DA07-4E5C-9CD2-8A3B140488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T. Inf - ITS / 2009 - 2014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KomNum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7ABA36-E81D-4486-9930-4856247E66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T. Inf - ITS / 2009 - 2014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KomNum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AB937F-2A7D-486D-AA3C-FB402E0020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r>
              <a:rPr lang="en-US" smtClean="0"/>
              <a:t>T. Inf - ITS / 2009 - 2014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/>
              <a:t>KomNum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CE7E23BA-BE16-4477-A176-EBF4BA077E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5" Type="http://schemas.openxmlformats.org/officeDocument/2006/relationships/package" Target="../embeddings/Microsoft_Office_Excel_Worksheet3.xlsx"/><Relationship Id="rId4" Type="http://schemas.openxmlformats.org/officeDocument/2006/relationships/package" Target="../embeddings/Microsoft_Office_Excel_Worksheet2.xlsx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2209800"/>
            <a:ext cx="8610600" cy="1905000"/>
          </a:xfrm>
        </p:spPr>
        <p:txBody>
          <a:bodyPr/>
          <a:lstStyle/>
          <a:p>
            <a:pPr eaLnBrk="1" hangingPunct="1"/>
            <a:r>
              <a:rPr lang="en-US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Pertemuan</a:t>
            </a:r>
            <a:r>
              <a:rPr lang="en-US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d-ID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Metnum</a:t>
            </a:r>
            <a:r>
              <a:rPr lang="id-ID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2017</a:t>
            </a:r>
            <a:r>
              <a:rPr lang="id-ID" sz="60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id-ID" sz="60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</a:br>
            <a:r>
              <a:rPr lang="id-ID" sz="60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id-ID" sz="60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</a:br>
            <a:r>
              <a:rPr lang="id-ID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Grafik + Tabulasi + Bagi dua + Regula Falsi</a:t>
            </a:r>
            <a:r>
              <a:rPr lang="en-US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60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60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</a:br>
            <a:r>
              <a:rPr lang="en-US" sz="60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60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</a:br>
            <a:r>
              <a:rPr lang="en-US" sz="6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Bilqis</a:t>
            </a:r>
            <a:endParaRPr lang="en-US" sz="60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Metoda Grafik</a:t>
            </a:r>
          </a:p>
        </p:txBody>
      </p:sp>
      <p:sp>
        <p:nvSpPr>
          <p:cNvPr id="12291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b="1" dirty="0" err="1" smtClean="0">
                <a:solidFill>
                  <a:srgbClr val="0033CC"/>
                </a:solidFill>
                <a:latin typeface="Comic Sans MS" pitchFamily="66" charset="0"/>
              </a:rPr>
              <a:t>Diketahui</a:t>
            </a:r>
            <a:r>
              <a:rPr lang="en-US" sz="2800" b="1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2800" b="1" dirty="0" err="1" smtClean="0">
                <a:solidFill>
                  <a:srgbClr val="0033CC"/>
                </a:solidFill>
                <a:latin typeface="Comic Sans MS" pitchFamily="66" charset="0"/>
              </a:rPr>
              <a:t>harga</a:t>
            </a:r>
            <a:r>
              <a:rPr lang="en-US" sz="2800" b="1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2800" b="1" dirty="0" err="1" smtClean="0">
                <a:solidFill>
                  <a:srgbClr val="0033CC"/>
                </a:solidFill>
                <a:latin typeface="Comic Sans MS" pitchFamily="66" charset="0"/>
              </a:rPr>
              <a:t>sebenarnya</a:t>
            </a:r>
            <a:r>
              <a:rPr lang="en-US" sz="2800" b="1" dirty="0" smtClean="0">
                <a:solidFill>
                  <a:srgbClr val="0033CC"/>
                </a:solidFill>
                <a:latin typeface="Comic Sans MS" pitchFamily="66" charset="0"/>
              </a:rPr>
              <a:t> x = </a:t>
            </a:r>
            <a:r>
              <a:rPr lang="id-ID" sz="2800" b="1" dirty="0" smtClean="0">
                <a:solidFill>
                  <a:srgbClr val="0033CC"/>
                </a:solidFill>
                <a:latin typeface="Comic Sans MS" pitchFamily="66" charset="0"/>
              </a:rPr>
              <a:t>2</a:t>
            </a:r>
          </a:p>
          <a:p>
            <a:pPr eaLnBrk="1" hangingPunct="1"/>
            <a:r>
              <a:rPr lang="en-US" sz="2800" b="1" dirty="0" err="1" smtClean="0">
                <a:solidFill>
                  <a:srgbClr val="0033CC"/>
                </a:solidFill>
                <a:latin typeface="Comic Sans MS" pitchFamily="66" charset="0"/>
              </a:rPr>
              <a:t>Sehingga</a:t>
            </a:r>
            <a:r>
              <a:rPr lang="en-US" sz="2800" b="1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2800" b="1" dirty="0" err="1" smtClean="0">
                <a:solidFill>
                  <a:srgbClr val="0033CC"/>
                </a:solidFill>
                <a:latin typeface="Comic Sans MS" pitchFamily="66" charset="0"/>
              </a:rPr>
              <a:t>kita</a:t>
            </a:r>
            <a:r>
              <a:rPr lang="en-US" sz="2800" b="1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2800" b="1" dirty="0" err="1" smtClean="0">
                <a:solidFill>
                  <a:srgbClr val="0033CC"/>
                </a:solidFill>
                <a:latin typeface="Comic Sans MS" pitchFamily="66" charset="0"/>
              </a:rPr>
              <a:t>dapat</a:t>
            </a:r>
            <a:r>
              <a:rPr lang="en-US" sz="2800" b="1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2800" b="1" dirty="0" err="1" smtClean="0">
                <a:solidFill>
                  <a:srgbClr val="0033CC"/>
                </a:solidFill>
                <a:latin typeface="Comic Sans MS" pitchFamily="66" charset="0"/>
              </a:rPr>
              <a:t>menghitung</a:t>
            </a:r>
            <a:r>
              <a:rPr lang="en-US" sz="2800" b="1" dirty="0" smtClean="0">
                <a:solidFill>
                  <a:srgbClr val="0033CC"/>
                </a:solidFill>
                <a:latin typeface="Comic Sans MS" pitchFamily="66" charset="0"/>
              </a:rPr>
              <a:t> E</a:t>
            </a:r>
            <a:r>
              <a:rPr lang="id-ID" sz="2800" b="1" dirty="0" smtClean="0">
                <a:solidFill>
                  <a:srgbClr val="0033CC"/>
                </a:solidFill>
                <a:latin typeface="Comic Sans MS" pitchFamily="66" charset="0"/>
              </a:rPr>
              <a:t>t</a:t>
            </a:r>
            <a:r>
              <a:rPr lang="en-US" sz="2800" b="1" dirty="0" smtClean="0">
                <a:solidFill>
                  <a:srgbClr val="0033CC"/>
                </a:solidFill>
                <a:latin typeface="Comic Sans MS" pitchFamily="66" charset="0"/>
              </a:rPr>
              <a:t>, </a:t>
            </a:r>
            <a:r>
              <a:rPr lang="en-US" sz="2800" b="1" dirty="0" err="1" smtClean="0">
                <a:solidFill>
                  <a:srgbClr val="0033CC"/>
                </a:solidFill>
                <a:latin typeface="Comic Sans MS" pitchFamily="66" charset="0"/>
              </a:rPr>
              <a:t>yaitu</a:t>
            </a:r>
            <a:r>
              <a:rPr lang="en-US" sz="2800" b="1" dirty="0" smtClean="0">
                <a:solidFill>
                  <a:srgbClr val="0033CC"/>
                </a:solidFill>
                <a:latin typeface="Comic Sans MS" pitchFamily="66" charset="0"/>
              </a:rPr>
              <a:t> :</a:t>
            </a:r>
          </a:p>
          <a:p>
            <a:pPr eaLnBrk="1" hangingPunct="1">
              <a:buFontTx/>
              <a:buNone/>
            </a:pPr>
            <a:endParaRPr lang="en-US" sz="2800" b="1" dirty="0" smtClean="0">
              <a:solidFill>
                <a:srgbClr val="0033CC"/>
              </a:solidFill>
              <a:latin typeface="Comic Sans MS" pitchFamily="66" charset="0"/>
            </a:endParaRPr>
          </a:p>
          <a:p>
            <a:pPr eaLnBrk="1" hangingPunct="1">
              <a:buFontTx/>
              <a:buNone/>
            </a:pPr>
            <a:r>
              <a:rPr lang="en-US" sz="2400" b="1" dirty="0" smtClean="0">
                <a:latin typeface="Comic Sans MS" pitchFamily="66" charset="0"/>
              </a:rPr>
              <a:t>E</a:t>
            </a:r>
            <a:r>
              <a:rPr lang="id-ID" sz="2400" b="1" dirty="0" smtClean="0">
                <a:latin typeface="Comic Sans MS" pitchFamily="66" charset="0"/>
              </a:rPr>
              <a:t>t</a:t>
            </a:r>
            <a:r>
              <a:rPr lang="en-US" sz="2400" b="1" dirty="0" smtClean="0">
                <a:latin typeface="Comic Sans MS" pitchFamily="66" charset="0"/>
              </a:rPr>
              <a:t> = </a:t>
            </a:r>
            <a:r>
              <a:rPr lang="en-US" sz="2400" b="1" dirty="0" err="1" smtClean="0">
                <a:latin typeface="Comic Sans MS" pitchFamily="66" charset="0"/>
              </a:rPr>
              <a:t>kesalahan</a:t>
            </a:r>
            <a:r>
              <a:rPr lang="en-US" sz="2400" b="1" dirty="0" smtClean="0">
                <a:latin typeface="Comic Sans MS" pitchFamily="66" charset="0"/>
              </a:rPr>
              <a:t> </a:t>
            </a:r>
            <a:r>
              <a:rPr lang="en-US" sz="2400" b="1" dirty="0" err="1" smtClean="0">
                <a:latin typeface="Comic Sans MS" pitchFamily="66" charset="0"/>
              </a:rPr>
              <a:t>di</a:t>
            </a:r>
            <a:r>
              <a:rPr lang="en-US" sz="2400" b="1" dirty="0" smtClean="0">
                <a:latin typeface="Comic Sans MS" pitchFamily="66" charset="0"/>
              </a:rPr>
              <a:t> </a:t>
            </a:r>
            <a:r>
              <a:rPr lang="en-US" sz="2400" b="1" dirty="0" err="1" smtClean="0">
                <a:latin typeface="Comic Sans MS" pitchFamily="66" charset="0"/>
              </a:rPr>
              <a:t>acu</a:t>
            </a:r>
            <a:r>
              <a:rPr lang="en-US" sz="2400" b="1" dirty="0" smtClean="0">
                <a:latin typeface="Comic Sans MS" pitchFamily="66" charset="0"/>
              </a:rPr>
              <a:t> </a:t>
            </a:r>
            <a:r>
              <a:rPr lang="en-US" sz="2400" b="1" dirty="0" err="1" smtClean="0">
                <a:latin typeface="Comic Sans MS" pitchFamily="66" charset="0"/>
              </a:rPr>
              <a:t>terhadap</a:t>
            </a:r>
            <a:r>
              <a:rPr lang="en-US" sz="2400" b="1" dirty="0" smtClean="0">
                <a:latin typeface="Comic Sans MS" pitchFamily="66" charset="0"/>
              </a:rPr>
              <a:t> </a:t>
            </a:r>
            <a:r>
              <a:rPr lang="en-US" sz="2400" b="1" dirty="0" err="1" smtClean="0">
                <a:latin typeface="Comic Sans MS" pitchFamily="66" charset="0"/>
              </a:rPr>
              <a:t>harga</a:t>
            </a:r>
            <a:r>
              <a:rPr lang="en-US" sz="2400" b="1" dirty="0" smtClean="0">
                <a:latin typeface="Comic Sans MS" pitchFamily="66" charset="0"/>
              </a:rPr>
              <a:t> </a:t>
            </a:r>
            <a:r>
              <a:rPr lang="en-US" sz="2400" b="1" dirty="0" err="1" smtClean="0">
                <a:latin typeface="Comic Sans MS" pitchFamily="66" charset="0"/>
              </a:rPr>
              <a:t>sebenarnya</a:t>
            </a:r>
            <a:endParaRPr lang="en-US" sz="2400" b="1" dirty="0" smtClean="0">
              <a:latin typeface="Comic Sans MS" pitchFamily="66" charset="0"/>
            </a:endParaRPr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r>
              <a:rPr lang="en-US" sz="2400" dirty="0" smtClean="0"/>
              <a:t>				  </a:t>
            </a:r>
            <a:r>
              <a:rPr lang="id-ID" sz="2400" dirty="0" smtClean="0"/>
              <a:t>	</a:t>
            </a:r>
            <a:r>
              <a:rPr lang="en-US" sz="2400" dirty="0" smtClean="0"/>
              <a:t>* 100 % =  </a:t>
            </a:r>
            <a:r>
              <a:rPr lang="id-ID" sz="2400" dirty="0" smtClean="0"/>
              <a:t>10</a:t>
            </a:r>
            <a:r>
              <a:rPr lang="en-US" sz="2400" dirty="0" smtClean="0"/>
              <a:t> %</a:t>
            </a:r>
          </a:p>
          <a:p>
            <a:pPr eaLnBrk="1" hangingPunct="1">
              <a:buFontTx/>
              <a:buNone/>
            </a:pPr>
            <a:r>
              <a:rPr lang="en-US" sz="2400" dirty="0" smtClean="0"/>
              <a:t>E</a:t>
            </a:r>
            <a:r>
              <a:rPr lang="id-ID" sz="2400" dirty="0" smtClean="0"/>
              <a:t>t</a:t>
            </a:r>
            <a:r>
              <a:rPr lang="en-US" sz="2400" dirty="0" smtClean="0"/>
              <a:t> =</a:t>
            </a:r>
          </a:p>
        </p:txBody>
      </p:sp>
      <p:sp>
        <p:nvSpPr>
          <p:cNvPr id="122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9C2585-D557-4DB0-B557-DC3422E7A7FC}" type="slidenum">
              <a:rPr lang="en-US"/>
              <a:pPr/>
              <a:t>10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606426" y="5108575"/>
            <a:ext cx="1071562" cy="1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3608388" y="5178425"/>
            <a:ext cx="1071562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214438" y="5143500"/>
            <a:ext cx="28575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97" name="TextBox 14"/>
          <p:cNvSpPr txBox="1">
            <a:spLocks noChangeArrowheads="1"/>
          </p:cNvSpPr>
          <p:nvPr/>
        </p:nvSpPr>
        <p:spPr bwMode="auto">
          <a:xfrm>
            <a:off x="1428750" y="4643438"/>
            <a:ext cx="23574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id-ID" dirty="0" smtClean="0"/>
              <a:t>2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id-ID" dirty="0" smtClean="0"/>
              <a:t>( 2,2)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298" name="TextBox 15"/>
          <p:cNvSpPr txBox="1">
            <a:spLocks noChangeArrowheads="1"/>
          </p:cNvSpPr>
          <p:nvPr/>
        </p:nvSpPr>
        <p:spPr bwMode="auto">
          <a:xfrm>
            <a:off x="1857375" y="5214938"/>
            <a:ext cx="15001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id-ID" dirty="0" smtClean="0"/>
              <a:t>2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265491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1519D0-FD2A-4953-91A4-B36E4BE984DD}" type="slidenum">
              <a:rPr lang="en-US"/>
              <a:pPr/>
              <a:t>11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Metoda Grafik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12875"/>
            <a:ext cx="9144000" cy="1036638"/>
          </a:xfrm>
        </p:spPr>
        <p:txBody>
          <a:bodyPr/>
          <a:lstStyle/>
          <a:p>
            <a:pPr eaLnBrk="1" hangingPunct="1"/>
            <a:r>
              <a:rPr lang="en-US" sz="2400" b="1" dirty="0" err="1" smtClean="0">
                <a:solidFill>
                  <a:srgbClr val="0033CC"/>
                </a:solidFill>
                <a:latin typeface="Comic Sans MS" pitchFamily="66" charset="0"/>
              </a:rPr>
              <a:t>dapatkan</a:t>
            </a:r>
            <a:r>
              <a:rPr lang="en-US" sz="2400" b="1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2400" b="1" dirty="0" err="1" smtClean="0">
                <a:solidFill>
                  <a:srgbClr val="0033CC"/>
                </a:solidFill>
                <a:latin typeface="Comic Sans MS" pitchFamily="66" charset="0"/>
              </a:rPr>
              <a:t>akar</a:t>
            </a:r>
            <a:r>
              <a:rPr lang="en-US" sz="2400" b="1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2400" b="1" dirty="0" err="1" smtClean="0">
                <a:solidFill>
                  <a:srgbClr val="0033CC"/>
                </a:solidFill>
                <a:latin typeface="Comic Sans MS" pitchFamily="66" charset="0"/>
              </a:rPr>
              <a:t>pendekatan</a:t>
            </a:r>
            <a:r>
              <a:rPr lang="en-US" sz="2400" b="1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2400" b="1" dirty="0" err="1" smtClean="0">
                <a:solidFill>
                  <a:srgbClr val="0033CC"/>
                </a:solidFill>
                <a:latin typeface="Comic Sans MS" pitchFamily="66" charset="0"/>
              </a:rPr>
              <a:t>dari</a:t>
            </a:r>
            <a:r>
              <a:rPr lang="en-US" sz="2400" b="1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2400" b="1" dirty="0" err="1" smtClean="0">
                <a:solidFill>
                  <a:srgbClr val="0033CC"/>
                </a:solidFill>
                <a:latin typeface="Comic Sans MS" pitchFamily="66" charset="0"/>
              </a:rPr>
              <a:t>persamaan</a:t>
            </a:r>
            <a:r>
              <a:rPr lang="en-US" sz="2400" b="1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2400" b="1" dirty="0" smtClean="0">
                <a:solidFill>
                  <a:srgbClr val="000066"/>
                </a:solidFill>
                <a:latin typeface="Comic Sans MS" pitchFamily="66" charset="0"/>
              </a:rPr>
              <a:t>f(x) = e</a:t>
            </a:r>
            <a:r>
              <a:rPr lang="en-US" sz="2400" b="1" baseline="30000" dirty="0" smtClean="0">
                <a:solidFill>
                  <a:srgbClr val="000066"/>
                </a:solidFill>
                <a:latin typeface="Comic Sans MS" pitchFamily="66" charset="0"/>
              </a:rPr>
              <a:t>-x</a:t>
            </a:r>
            <a:r>
              <a:rPr lang="en-US" sz="2400" b="1" dirty="0" smtClean="0">
                <a:solidFill>
                  <a:srgbClr val="000066"/>
                </a:solidFill>
                <a:latin typeface="Comic Sans MS" pitchFamily="66" charset="0"/>
              </a:rPr>
              <a:t> – x</a:t>
            </a:r>
          </a:p>
          <a:p>
            <a:pPr eaLnBrk="1" hangingPunct="1"/>
            <a:r>
              <a:rPr lang="en-US" sz="2400" b="1" dirty="0" err="1" smtClean="0">
                <a:solidFill>
                  <a:srgbClr val="0033CC"/>
                </a:solidFill>
                <a:latin typeface="Comic Sans MS" pitchFamily="66" charset="0"/>
              </a:rPr>
              <a:t>Pertama</a:t>
            </a:r>
            <a:r>
              <a:rPr lang="en-US" sz="2400" b="1" dirty="0" smtClean="0">
                <a:solidFill>
                  <a:srgbClr val="0033CC"/>
                </a:solidFill>
                <a:latin typeface="Comic Sans MS" pitchFamily="66" charset="0"/>
              </a:rPr>
              <a:t>, </a:t>
            </a:r>
            <a:r>
              <a:rPr lang="en-US" sz="2400" b="1" dirty="0" err="1" smtClean="0">
                <a:solidFill>
                  <a:srgbClr val="0033CC"/>
                </a:solidFill>
                <a:latin typeface="Comic Sans MS" pitchFamily="66" charset="0"/>
              </a:rPr>
              <a:t>buat</a:t>
            </a:r>
            <a:r>
              <a:rPr lang="en-US" sz="2400" b="1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2400" b="1" dirty="0" err="1" smtClean="0">
                <a:solidFill>
                  <a:srgbClr val="0033CC"/>
                </a:solidFill>
                <a:latin typeface="Comic Sans MS" pitchFamily="66" charset="0"/>
              </a:rPr>
              <a:t>dulu</a:t>
            </a:r>
            <a:r>
              <a:rPr lang="en-US" sz="2400" b="1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2400" b="1" dirty="0" err="1" smtClean="0">
                <a:solidFill>
                  <a:srgbClr val="0033CC"/>
                </a:solidFill>
                <a:latin typeface="Comic Sans MS" pitchFamily="66" charset="0"/>
              </a:rPr>
              <a:t>tabel</a:t>
            </a:r>
            <a:r>
              <a:rPr lang="en-US" sz="2400" b="1" dirty="0" smtClean="0">
                <a:solidFill>
                  <a:srgbClr val="0033CC"/>
                </a:solidFill>
                <a:latin typeface="Comic Sans MS" pitchFamily="66" charset="0"/>
              </a:rPr>
              <a:t> :</a:t>
            </a:r>
            <a:r>
              <a:rPr lang="id-ID" sz="2400" b="1" dirty="0" smtClean="0">
                <a:solidFill>
                  <a:srgbClr val="0033CC"/>
                </a:solidFill>
                <a:latin typeface="Comic Sans MS" pitchFamily="66" charset="0"/>
              </a:rPr>
              <a:t> Rumus di Excel </a:t>
            </a:r>
            <a:r>
              <a:rPr lang="id-ID" sz="2400" b="1" dirty="0" smtClean="0">
                <a:solidFill>
                  <a:srgbClr val="FF0000"/>
                </a:solidFill>
                <a:latin typeface="Comic Sans MS" pitchFamily="66" charset="0"/>
              </a:rPr>
              <a:t>=EXP(-A1)-A1</a:t>
            </a:r>
            <a:endParaRPr lang="en-US" sz="2400" b="1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pPr eaLnBrk="1" hangingPunct="1"/>
            <a:endParaRPr lang="en-US" dirty="0" smtClean="0"/>
          </a:p>
        </p:txBody>
      </p:sp>
      <p:graphicFrame>
        <p:nvGraphicFramePr>
          <p:cNvPr id="26723" name="Group 9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05991207"/>
              </p:ext>
            </p:extLst>
          </p:nvPr>
        </p:nvGraphicFramePr>
        <p:xfrm>
          <a:off x="685800" y="2514600"/>
          <a:ext cx="2590800" cy="4023360"/>
        </p:xfrm>
        <a:graphic>
          <a:graphicData uri="http://schemas.openxmlformats.org/drawingml/2006/table">
            <a:tbl>
              <a:tblPr/>
              <a:tblGrid>
                <a:gridCol w="1195387"/>
                <a:gridCol w="1395413"/>
              </a:tblGrid>
              <a:tr h="2286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f(x)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0.5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0.106531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0.51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0.090496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0.52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0.074521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0.53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0.058605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0.54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0.042748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0.55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0.02695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0.56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0.011209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0.57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-0.00447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0.58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-0.0201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0.59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-0.03567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0.6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-0.05119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Object 9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003903267"/>
              </p:ext>
            </p:extLst>
          </p:nvPr>
        </p:nvGraphicFramePr>
        <p:xfrm>
          <a:off x="4191000" y="2795587"/>
          <a:ext cx="4191000" cy="3721100"/>
        </p:xfrm>
        <a:graphic>
          <a:graphicData uri="http://schemas.openxmlformats.org/presentationml/2006/ole">
            <p:oleObj spid="_x0000_s34834" name="Worksheet" r:id="rId3" imgW="5848384" imgH="2962224" progId="Excel.Sheet.8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Metoda Grafik</a:t>
            </a:r>
          </a:p>
        </p:txBody>
      </p:sp>
      <p:sp>
        <p:nvSpPr>
          <p:cNvPr id="12291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b="1" dirty="0" err="1" smtClean="0">
                <a:solidFill>
                  <a:srgbClr val="0033CC"/>
                </a:solidFill>
                <a:latin typeface="Comic Sans MS" pitchFamily="66" charset="0"/>
              </a:rPr>
              <a:t>Diketahui</a:t>
            </a:r>
            <a:r>
              <a:rPr lang="en-US" sz="2800" b="1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2800" b="1" dirty="0" err="1" smtClean="0">
                <a:solidFill>
                  <a:srgbClr val="0033CC"/>
                </a:solidFill>
                <a:latin typeface="Comic Sans MS" pitchFamily="66" charset="0"/>
              </a:rPr>
              <a:t>harga</a:t>
            </a:r>
            <a:r>
              <a:rPr lang="en-US" sz="2800" b="1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2800" b="1" dirty="0" err="1" smtClean="0">
                <a:solidFill>
                  <a:srgbClr val="0033CC"/>
                </a:solidFill>
                <a:latin typeface="Comic Sans MS" pitchFamily="66" charset="0"/>
              </a:rPr>
              <a:t>sebenarnya</a:t>
            </a:r>
            <a:r>
              <a:rPr lang="en-US" sz="2800" b="1" dirty="0" smtClean="0">
                <a:solidFill>
                  <a:srgbClr val="0033CC"/>
                </a:solidFill>
                <a:latin typeface="Comic Sans MS" pitchFamily="66" charset="0"/>
              </a:rPr>
              <a:t> x = 0,56714329</a:t>
            </a:r>
          </a:p>
          <a:p>
            <a:pPr eaLnBrk="1" hangingPunct="1"/>
            <a:r>
              <a:rPr lang="en-US" sz="2800" b="1" dirty="0" err="1" smtClean="0">
                <a:solidFill>
                  <a:srgbClr val="0033CC"/>
                </a:solidFill>
                <a:latin typeface="Comic Sans MS" pitchFamily="66" charset="0"/>
              </a:rPr>
              <a:t>Sehingga</a:t>
            </a:r>
            <a:r>
              <a:rPr lang="en-US" sz="2800" b="1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2800" b="1" dirty="0" err="1" smtClean="0">
                <a:solidFill>
                  <a:srgbClr val="0033CC"/>
                </a:solidFill>
                <a:latin typeface="Comic Sans MS" pitchFamily="66" charset="0"/>
              </a:rPr>
              <a:t>kita</a:t>
            </a:r>
            <a:r>
              <a:rPr lang="en-US" sz="2800" b="1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2800" b="1" dirty="0" err="1" smtClean="0">
                <a:solidFill>
                  <a:srgbClr val="0033CC"/>
                </a:solidFill>
                <a:latin typeface="Comic Sans MS" pitchFamily="66" charset="0"/>
              </a:rPr>
              <a:t>dapat</a:t>
            </a:r>
            <a:r>
              <a:rPr lang="en-US" sz="2800" b="1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2800" b="1" dirty="0" err="1" smtClean="0">
                <a:solidFill>
                  <a:srgbClr val="0033CC"/>
                </a:solidFill>
                <a:latin typeface="Comic Sans MS" pitchFamily="66" charset="0"/>
              </a:rPr>
              <a:t>menghitung</a:t>
            </a:r>
            <a:r>
              <a:rPr lang="en-US" sz="2800" b="1" dirty="0" smtClean="0">
                <a:solidFill>
                  <a:srgbClr val="0033CC"/>
                </a:solidFill>
                <a:latin typeface="Comic Sans MS" pitchFamily="66" charset="0"/>
              </a:rPr>
              <a:t> E</a:t>
            </a:r>
            <a:r>
              <a:rPr lang="id-ID" sz="2800" b="1" dirty="0" smtClean="0">
                <a:solidFill>
                  <a:srgbClr val="0033CC"/>
                </a:solidFill>
                <a:latin typeface="Comic Sans MS" pitchFamily="66" charset="0"/>
              </a:rPr>
              <a:t>t</a:t>
            </a:r>
            <a:r>
              <a:rPr lang="en-US" sz="2800" b="1" dirty="0" smtClean="0">
                <a:solidFill>
                  <a:srgbClr val="0033CC"/>
                </a:solidFill>
                <a:latin typeface="Comic Sans MS" pitchFamily="66" charset="0"/>
              </a:rPr>
              <a:t>, </a:t>
            </a:r>
            <a:r>
              <a:rPr lang="en-US" sz="2800" b="1" dirty="0" err="1" smtClean="0">
                <a:solidFill>
                  <a:srgbClr val="0033CC"/>
                </a:solidFill>
                <a:latin typeface="Comic Sans MS" pitchFamily="66" charset="0"/>
              </a:rPr>
              <a:t>yaitu</a:t>
            </a:r>
            <a:r>
              <a:rPr lang="en-US" sz="2800" b="1" dirty="0" smtClean="0">
                <a:solidFill>
                  <a:srgbClr val="0033CC"/>
                </a:solidFill>
                <a:latin typeface="Comic Sans MS" pitchFamily="66" charset="0"/>
              </a:rPr>
              <a:t> :</a:t>
            </a:r>
          </a:p>
          <a:p>
            <a:pPr eaLnBrk="1" hangingPunct="1">
              <a:buFontTx/>
              <a:buNone/>
            </a:pPr>
            <a:endParaRPr lang="en-US" sz="2800" b="1" dirty="0" smtClean="0">
              <a:solidFill>
                <a:srgbClr val="0033CC"/>
              </a:solidFill>
              <a:latin typeface="Comic Sans MS" pitchFamily="66" charset="0"/>
            </a:endParaRPr>
          </a:p>
          <a:p>
            <a:pPr eaLnBrk="1" hangingPunct="1">
              <a:buFontTx/>
              <a:buNone/>
            </a:pPr>
            <a:r>
              <a:rPr lang="en-US" sz="2400" b="1" dirty="0" smtClean="0">
                <a:latin typeface="Comic Sans MS" pitchFamily="66" charset="0"/>
              </a:rPr>
              <a:t>E</a:t>
            </a:r>
            <a:r>
              <a:rPr lang="id-ID" sz="2400" b="1" dirty="0" smtClean="0">
                <a:latin typeface="Comic Sans MS" pitchFamily="66" charset="0"/>
              </a:rPr>
              <a:t>t</a:t>
            </a:r>
            <a:r>
              <a:rPr lang="en-US" sz="2400" b="1" dirty="0" smtClean="0">
                <a:latin typeface="Comic Sans MS" pitchFamily="66" charset="0"/>
              </a:rPr>
              <a:t> = </a:t>
            </a:r>
            <a:r>
              <a:rPr lang="en-US" sz="2400" b="1" dirty="0" err="1" smtClean="0">
                <a:latin typeface="Comic Sans MS" pitchFamily="66" charset="0"/>
              </a:rPr>
              <a:t>kesalahan</a:t>
            </a:r>
            <a:r>
              <a:rPr lang="en-US" sz="2400" b="1" dirty="0" smtClean="0">
                <a:latin typeface="Comic Sans MS" pitchFamily="66" charset="0"/>
              </a:rPr>
              <a:t> </a:t>
            </a:r>
            <a:r>
              <a:rPr lang="en-US" sz="2400" b="1" dirty="0" err="1" smtClean="0">
                <a:latin typeface="Comic Sans MS" pitchFamily="66" charset="0"/>
              </a:rPr>
              <a:t>di</a:t>
            </a:r>
            <a:r>
              <a:rPr lang="en-US" sz="2400" b="1" dirty="0" smtClean="0">
                <a:latin typeface="Comic Sans MS" pitchFamily="66" charset="0"/>
              </a:rPr>
              <a:t> </a:t>
            </a:r>
            <a:r>
              <a:rPr lang="en-US" sz="2400" b="1" dirty="0" err="1" smtClean="0">
                <a:latin typeface="Comic Sans MS" pitchFamily="66" charset="0"/>
              </a:rPr>
              <a:t>acu</a:t>
            </a:r>
            <a:r>
              <a:rPr lang="en-US" sz="2400" b="1" dirty="0" smtClean="0">
                <a:latin typeface="Comic Sans MS" pitchFamily="66" charset="0"/>
              </a:rPr>
              <a:t> </a:t>
            </a:r>
            <a:r>
              <a:rPr lang="en-US" sz="2400" b="1" dirty="0" err="1" smtClean="0">
                <a:latin typeface="Comic Sans MS" pitchFamily="66" charset="0"/>
              </a:rPr>
              <a:t>terhadap</a:t>
            </a:r>
            <a:r>
              <a:rPr lang="en-US" sz="2400" b="1" dirty="0" smtClean="0">
                <a:latin typeface="Comic Sans MS" pitchFamily="66" charset="0"/>
              </a:rPr>
              <a:t> </a:t>
            </a:r>
            <a:r>
              <a:rPr lang="en-US" sz="2400" b="1" dirty="0" err="1" smtClean="0">
                <a:latin typeface="Comic Sans MS" pitchFamily="66" charset="0"/>
              </a:rPr>
              <a:t>harga</a:t>
            </a:r>
            <a:r>
              <a:rPr lang="en-US" sz="2400" b="1" dirty="0" smtClean="0">
                <a:latin typeface="Comic Sans MS" pitchFamily="66" charset="0"/>
              </a:rPr>
              <a:t> </a:t>
            </a:r>
            <a:r>
              <a:rPr lang="en-US" sz="2400" b="1" dirty="0" err="1" smtClean="0">
                <a:latin typeface="Comic Sans MS" pitchFamily="66" charset="0"/>
              </a:rPr>
              <a:t>sebenarnya</a:t>
            </a:r>
            <a:endParaRPr lang="en-US" sz="2400" b="1" dirty="0" smtClean="0">
              <a:latin typeface="Comic Sans MS" pitchFamily="66" charset="0"/>
            </a:endParaRPr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r>
              <a:rPr lang="en-US" sz="2400" dirty="0" smtClean="0"/>
              <a:t>E</a:t>
            </a:r>
            <a:r>
              <a:rPr lang="id-ID" sz="2400" dirty="0" smtClean="0"/>
              <a:t>t</a:t>
            </a:r>
            <a:r>
              <a:rPr lang="en-US" sz="2400" dirty="0" smtClean="0"/>
              <a:t> = 				  * 100 % =  0,5 %</a:t>
            </a:r>
          </a:p>
          <a:p>
            <a:pPr eaLnBrk="1" hangingPunct="1">
              <a:buFontTx/>
              <a:buNone/>
            </a:pPr>
            <a:endParaRPr lang="en-US" sz="2400" dirty="0" smtClean="0"/>
          </a:p>
        </p:txBody>
      </p:sp>
      <p:sp>
        <p:nvSpPr>
          <p:cNvPr id="122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9C2585-D557-4DB0-B557-DC3422E7A7FC}" type="slidenum">
              <a:rPr lang="en-US"/>
              <a:pPr/>
              <a:t>12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606426" y="5108575"/>
            <a:ext cx="1071562" cy="1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3608388" y="5178425"/>
            <a:ext cx="1071562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214438" y="5143500"/>
            <a:ext cx="28575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97" name="TextBox 14"/>
          <p:cNvSpPr txBox="1">
            <a:spLocks noChangeArrowheads="1"/>
          </p:cNvSpPr>
          <p:nvPr/>
        </p:nvSpPr>
        <p:spPr bwMode="auto">
          <a:xfrm>
            <a:off x="1428750" y="4643438"/>
            <a:ext cx="23574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0,56714329 – 0,57 </a:t>
            </a:r>
          </a:p>
        </p:txBody>
      </p:sp>
      <p:sp>
        <p:nvSpPr>
          <p:cNvPr id="12298" name="TextBox 15"/>
          <p:cNvSpPr txBox="1">
            <a:spLocks noChangeArrowheads="1"/>
          </p:cNvSpPr>
          <p:nvPr/>
        </p:nvSpPr>
        <p:spPr bwMode="auto">
          <a:xfrm>
            <a:off x="1857375" y="5214938"/>
            <a:ext cx="15001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0,56714329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838680-7EF6-4793-92BB-18759F8F47F7}" type="slidenum">
              <a:rPr lang="en-US"/>
              <a:pPr/>
              <a:t>13</a:t>
            </a:fld>
            <a:endParaRPr lang="en-US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229600" cy="563563"/>
          </a:xfrm>
        </p:spPr>
        <p:txBody>
          <a:bodyPr/>
          <a:lstStyle/>
          <a:p>
            <a:pPr eaLnBrk="1" hangingPunct="1"/>
            <a:r>
              <a:rPr lang="en-US" sz="4000" b="1" dirty="0" err="1" smtClean="0">
                <a:solidFill>
                  <a:schemeClr val="tx1"/>
                </a:solidFill>
                <a:latin typeface="Albert" pitchFamily="2" charset="0"/>
              </a:rPr>
              <a:t>Metode</a:t>
            </a:r>
            <a:r>
              <a:rPr lang="en-US" sz="4000" b="1" dirty="0" smtClean="0">
                <a:solidFill>
                  <a:schemeClr val="tx1"/>
                </a:solidFill>
                <a:latin typeface="Albert" pitchFamily="2" charset="0"/>
              </a:rPr>
              <a:t> </a:t>
            </a:r>
            <a:r>
              <a:rPr lang="en-US" sz="4000" b="1" dirty="0" err="1" smtClean="0">
                <a:solidFill>
                  <a:schemeClr val="tx1"/>
                </a:solidFill>
                <a:latin typeface="Albert" pitchFamily="2" charset="0"/>
              </a:rPr>
              <a:t>Tabulasi</a:t>
            </a:r>
            <a:r>
              <a:rPr lang="en-US" sz="1800" b="1" dirty="0" smtClean="0">
                <a:solidFill>
                  <a:srgbClr val="000099"/>
                </a:solidFill>
                <a:latin typeface="Albert" pitchFamily="2" charset="0"/>
              </a:rPr>
              <a:t>   </a:t>
            </a:r>
            <a:endParaRPr lang="en-US" sz="1800" b="1" dirty="0" smtClean="0">
              <a:solidFill>
                <a:srgbClr val="969696"/>
              </a:solidFill>
              <a:latin typeface="Arial Unicode MS" pitchFamily="34" charset="-128"/>
            </a:endParaRPr>
          </a:p>
        </p:txBody>
      </p:sp>
      <p:sp>
        <p:nvSpPr>
          <p:cNvPr id="12348" name="Line 4"/>
          <p:cNvSpPr>
            <a:spLocks noChangeShapeType="1"/>
          </p:cNvSpPr>
          <p:nvPr/>
        </p:nvSpPr>
        <p:spPr bwMode="auto">
          <a:xfrm>
            <a:off x="228600" y="609600"/>
            <a:ext cx="8686800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2349" name="Rectangle 5"/>
          <p:cNvSpPr>
            <a:spLocks noChangeArrowheads="1"/>
          </p:cNvSpPr>
          <p:nvPr/>
        </p:nvSpPr>
        <p:spPr bwMode="auto">
          <a:xfrm>
            <a:off x="228600" y="762000"/>
            <a:ext cx="8686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b="1" dirty="0" err="1">
                <a:latin typeface="Comic Sans MS" pitchFamily="66" charset="0"/>
              </a:rPr>
              <a:t>Metode</a:t>
            </a:r>
            <a:r>
              <a:rPr lang="en-US" b="1" dirty="0">
                <a:latin typeface="Comic Sans MS" pitchFamily="66" charset="0"/>
              </a:rPr>
              <a:t> </a:t>
            </a:r>
            <a:r>
              <a:rPr lang="en-US" b="1" dirty="0" err="1">
                <a:latin typeface="Comic Sans MS" pitchFamily="66" charset="0"/>
              </a:rPr>
              <a:t>Tabulasi</a:t>
            </a:r>
            <a:r>
              <a:rPr lang="en-US" b="1" dirty="0">
                <a:latin typeface="Comic Sans MS" pitchFamily="66" charset="0"/>
              </a:rPr>
              <a:t> </a:t>
            </a:r>
            <a:r>
              <a:rPr lang="en-US" b="1" dirty="0" err="1">
                <a:latin typeface="Comic Sans MS" pitchFamily="66" charset="0"/>
              </a:rPr>
              <a:t>ini</a:t>
            </a:r>
            <a:r>
              <a:rPr lang="en-US" b="1" dirty="0">
                <a:latin typeface="Comic Sans MS" pitchFamily="66" charset="0"/>
              </a:rPr>
              <a:t> </a:t>
            </a:r>
            <a:r>
              <a:rPr lang="en-US" b="1" dirty="0" err="1">
                <a:latin typeface="Comic Sans MS" pitchFamily="66" charset="0"/>
              </a:rPr>
              <a:t>sebenarnya</a:t>
            </a:r>
            <a:r>
              <a:rPr lang="en-US" b="1" dirty="0">
                <a:latin typeface="Comic Sans MS" pitchFamily="66" charset="0"/>
              </a:rPr>
              <a:t> </a:t>
            </a:r>
            <a:r>
              <a:rPr lang="en-US" b="1" dirty="0" err="1">
                <a:latin typeface="Comic Sans MS" pitchFamily="66" charset="0"/>
              </a:rPr>
              <a:t>merupakan</a:t>
            </a:r>
            <a:r>
              <a:rPr lang="en-US" b="1" dirty="0">
                <a:latin typeface="Comic Sans MS" pitchFamily="66" charset="0"/>
              </a:rPr>
              <a:t> </a:t>
            </a:r>
            <a:r>
              <a:rPr lang="en-US" b="1" dirty="0" err="1">
                <a:latin typeface="Comic Sans MS" pitchFamily="66" charset="0"/>
              </a:rPr>
              <a:t>perluasan</a:t>
            </a:r>
            <a:r>
              <a:rPr lang="en-US" b="1" dirty="0">
                <a:latin typeface="Comic Sans MS" pitchFamily="66" charset="0"/>
              </a:rPr>
              <a:t> </a:t>
            </a:r>
            <a:r>
              <a:rPr lang="en-US" b="1" dirty="0" err="1">
                <a:latin typeface="Comic Sans MS" pitchFamily="66" charset="0"/>
              </a:rPr>
              <a:t>dari</a:t>
            </a:r>
            <a:r>
              <a:rPr lang="en-US" b="1" dirty="0">
                <a:latin typeface="Comic Sans MS" pitchFamily="66" charset="0"/>
              </a:rPr>
              <a:t> </a:t>
            </a:r>
            <a:r>
              <a:rPr lang="en-US" b="1" dirty="0" err="1">
                <a:latin typeface="Comic Sans MS" pitchFamily="66" charset="0"/>
              </a:rPr>
              <a:t>metode</a:t>
            </a:r>
            <a:r>
              <a:rPr lang="en-US" b="1" dirty="0">
                <a:latin typeface="Comic Sans MS" pitchFamily="66" charset="0"/>
              </a:rPr>
              <a:t> </a:t>
            </a:r>
            <a:r>
              <a:rPr lang="en-US" b="1" dirty="0" err="1">
                <a:latin typeface="Comic Sans MS" pitchFamily="66" charset="0"/>
              </a:rPr>
              <a:t>Grafik</a:t>
            </a:r>
            <a:r>
              <a:rPr lang="en-US" b="1" dirty="0">
                <a:latin typeface="Comic Sans MS" pitchFamily="66" charset="0"/>
              </a:rPr>
              <a:t>. </a:t>
            </a:r>
            <a:r>
              <a:rPr lang="en-US" b="1" dirty="0" err="1">
                <a:latin typeface="Comic Sans MS" pitchFamily="66" charset="0"/>
              </a:rPr>
              <a:t>Karena</a:t>
            </a:r>
            <a:r>
              <a:rPr lang="en-US" b="1" dirty="0">
                <a:latin typeface="Comic Sans MS" pitchFamily="66" charset="0"/>
              </a:rPr>
              <a:t> </a:t>
            </a:r>
            <a:r>
              <a:rPr lang="en-US" b="1" dirty="0" err="1">
                <a:latin typeface="Comic Sans MS" pitchFamily="66" charset="0"/>
              </a:rPr>
              <a:t>Metode</a:t>
            </a:r>
            <a:r>
              <a:rPr lang="en-US" b="1" dirty="0">
                <a:latin typeface="Comic Sans MS" pitchFamily="66" charset="0"/>
              </a:rPr>
              <a:t> </a:t>
            </a:r>
            <a:r>
              <a:rPr lang="en-US" b="1" dirty="0" err="1">
                <a:latin typeface="Comic Sans MS" pitchFamily="66" charset="0"/>
              </a:rPr>
              <a:t>Grafik</a:t>
            </a:r>
            <a:r>
              <a:rPr lang="en-US" b="1" dirty="0">
                <a:latin typeface="Comic Sans MS" pitchFamily="66" charset="0"/>
              </a:rPr>
              <a:t> </a:t>
            </a:r>
            <a:r>
              <a:rPr lang="en-US" b="1" dirty="0" err="1">
                <a:latin typeface="Comic Sans MS" pitchFamily="66" charset="0"/>
              </a:rPr>
              <a:t>hanya</a:t>
            </a:r>
            <a:r>
              <a:rPr lang="en-US" b="1" dirty="0">
                <a:latin typeface="Comic Sans MS" pitchFamily="66" charset="0"/>
              </a:rPr>
              <a:t> </a:t>
            </a:r>
            <a:r>
              <a:rPr lang="en-US" b="1" dirty="0" err="1">
                <a:latin typeface="Comic Sans MS" pitchFamily="66" charset="0"/>
              </a:rPr>
              <a:t>memberikan</a:t>
            </a:r>
            <a:r>
              <a:rPr lang="en-US" b="1" dirty="0">
                <a:latin typeface="Comic Sans MS" pitchFamily="66" charset="0"/>
              </a:rPr>
              <a:t> </a:t>
            </a:r>
            <a:r>
              <a:rPr lang="en-US" b="1" dirty="0" err="1">
                <a:latin typeface="Comic Sans MS" pitchFamily="66" charset="0"/>
              </a:rPr>
              <a:t>pendekatan</a:t>
            </a:r>
            <a:r>
              <a:rPr lang="en-US" b="1" dirty="0">
                <a:latin typeface="Comic Sans MS" pitchFamily="66" charset="0"/>
              </a:rPr>
              <a:t> </a:t>
            </a:r>
            <a:r>
              <a:rPr lang="en-US" b="1" dirty="0" err="1">
                <a:latin typeface="Comic Sans MS" pitchFamily="66" charset="0"/>
              </a:rPr>
              <a:t>kasar</a:t>
            </a:r>
            <a:r>
              <a:rPr lang="en-US" b="1" dirty="0">
                <a:latin typeface="Comic Sans MS" pitchFamily="66" charset="0"/>
              </a:rPr>
              <a:t>, </a:t>
            </a:r>
            <a:r>
              <a:rPr lang="en-US" b="1" dirty="0" err="1">
                <a:latin typeface="Comic Sans MS" pitchFamily="66" charset="0"/>
              </a:rPr>
              <a:t>maka</a:t>
            </a:r>
            <a:r>
              <a:rPr lang="en-US" b="1" dirty="0">
                <a:latin typeface="Comic Sans MS" pitchFamily="66" charset="0"/>
              </a:rPr>
              <a:t> </a:t>
            </a:r>
            <a:r>
              <a:rPr lang="en-US" b="1" dirty="0" err="1">
                <a:latin typeface="Comic Sans MS" pitchFamily="66" charset="0"/>
              </a:rPr>
              <a:t>hasil</a:t>
            </a:r>
            <a:r>
              <a:rPr lang="en-US" b="1" dirty="0">
                <a:latin typeface="Comic Sans MS" pitchFamily="66" charset="0"/>
              </a:rPr>
              <a:t> </a:t>
            </a:r>
            <a:r>
              <a:rPr lang="en-US" b="1" dirty="0" err="1">
                <a:latin typeface="Comic Sans MS" pitchFamily="66" charset="0"/>
              </a:rPr>
              <a:t>lebih</a:t>
            </a:r>
            <a:r>
              <a:rPr lang="en-US" b="1" dirty="0">
                <a:latin typeface="Comic Sans MS" pitchFamily="66" charset="0"/>
              </a:rPr>
              <a:t> </a:t>
            </a:r>
            <a:r>
              <a:rPr lang="en-US" b="1" dirty="0" err="1">
                <a:latin typeface="Comic Sans MS" pitchFamily="66" charset="0"/>
              </a:rPr>
              <a:t>presisi</a:t>
            </a:r>
            <a:r>
              <a:rPr lang="en-US" b="1" dirty="0">
                <a:latin typeface="Comic Sans MS" pitchFamily="66" charset="0"/>
              </a:rPr>
              <a:t> </a:t>
            </a:r>
            <a:r>
              <a:rPr lang="en-US" b="1" dirty="0" err="1">
                <a:latin typeface="Comic Sans MS" pitchFamily="66" charset="0"/>
              </a:rPr>
              <a:t>dapat</a:t>
            </a:r>
            <a:r>
              <a:rPr lang="en-US" b="1" dirty="0">
                <a:latin typeface="Comic Sans MS" pitchFamily="66" charset="0"/>
              </a:rPr>
              <a:t> </a:t>
            </a:r>
            <a:r>
              <a:rPr lang="en-US" b="1" dirty="0" err="1">
                <a:latin typeface="Comic Sans MS" pitchFamily="66" charset="0"/>
              </a:rPr>
              <a:t>diperoleh</a:t>
            </a:r>
            <a:r>
              <a:rPr lang="en-US" b="1" dirty="0">
                <a:latin typeface="Comic Sans MS" pitchFamily="66" charset="0"/>
              </a:rPr>
              <a:t> </a:t>
            </a:r>
            <a:r>
              <a:rPr lang="en-US" b="1" dirty="0" err="1">
                <a:latin typeface="Comic Sans MS" pitchFamily="66" charset="0"/>
              </a:rPr>
              <a:t>melalui</a:t>
            </a:r>
            <a:r>
              <a:rPr lang="en-US" b="1" dirty="0">
                <a:latin typeface="Comic Sans MS" pitchFamily="66" charset="0"/>
              </a:rPr>
              <a:t> </a:t>
            </a:r>
            <a:r>
              <a:rPr lang="en-US" b="1" dirty="0" err="1">
                <a:latin typeface="Comic Sans MS" pitchFamily="66" charset="0"/>
              </a:rPr>
              <a:t>metode</a:t>
            </a:r>
            <a:r>
              <a:rPr lang="en-US" b="1" dirty="0">
                <a:latin typeface="Comic Sans MS" pitchFamily="66" charset="0"/>
              </a:rPr>
              <a:t> </a:t>
            </a:r>
            <a:r>
              <a:rPr lang="en-US" b="1" dirty="0" err="1">
                <a:latin typeface="Comic Sans MS" pitchFamily="66" charset="0"/>
              </a:rPr>
              <a:t>Tabulasi</a:t>
            </a:r>
            <a:r>
              <a:rPr lang="en-US" b="1" dirty="0">
                <a:latin typeface="Comic Sans MS" pitchFamily="66" charset="0"/>
              </a:rPr>
              <a:t> </a:t>
            </a:r>
            <a:r>
              <a:rPr lang="en-US" b="1" dirty="0" err="1">
                <a:latin typeface="Comic Sans MS" pitchFamily="66" charset="0"/>
              </a:rPr>
              <a:t>ini</a:t>
            </a:r>
            <a:r>
              <a:rPr lang="en-US" b="1" dirty="0">
                <a:latin typeface="Comic Sans MS" pitchFamily="66" charset="0"/>
              </a:rPr>
              <a:t>.</a:t>
            </a:r>
          </a:p>
        </p:txBody>
      </p:sp>
      <p:sp>
        <p:nvSpPr>
          <p:cNvPr id="12350" name="Rectangle 8"/>
          <p:cNvSpPr>
            <a:spLocks noChangeArrowheads="1"/>
          </p:cNvSpPr>
          <p:nvPr/>
        </p:nvSpPr>
        <p:spPr bwMode="auto">
          <a:xfrm>
            <a:off x="228600" y="1828800"/>
            <a:ext cx="8610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b="1" dirty="0" err="1">
                <a:solidFill>
                  <a:srgbClr val="CC3300"/>
                </a:solidFill>
                <a:latin typeface="Comic Sans MS" pitchFamily="66" charset="0"/>
              </a:rPr>
              <a:t>contoh</a:t>
            </a:r>
            <a:r>
              <a:rPr lang="en-US" b="1" dirty="0">
                <a:solidFill>
                  <a:srgbClr val="CC3300"/>
                </a:solidFill>
                <a:latin typeface="Comic Sans MS" pitchFamily="66" charset="0"/>
              </a:rPr>
              <a:t> :</a:t>
            </a:r>
            <a:r>
              <a:rPr lang="en-US" b="1" dirty="0">
                <a:solidFill>
                  <a:srgbClr val="3399FF"/>
                </a:solidFill>
                <a:latin typeface="Comic Sans MS" pitchFamily="66" charset="0"/>
              </a:rPr>
              <a:t>  </a:t>
            </a:r>
          </a:p>
          <a:p>
            <a:pPr marL="0" lvl="1" indent="0" eaLnBrk="1" hangingPunct="1">
              <a:buNone/>
            </a:pPr>
            <a:r>
              <a:rPr lang="en-US" b="1" dirty="0" err="1">
                <a:solidFill>
                  <a:srgbClr val="0033CC"/>
                </a:solidFill>
                <a:latin typeface="Comic Sans MS" pitchFamily="66" charset="0"/>
              </a:rPr>
              <a:t>dapatkan</a:t>
            </a:r>
            <a:r>
              <a:rPr lang="en-US" b="1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b="1" dirty="0" err="1">
                <a:solidFill>
                  <a:srgbClr val="0033CC"/>
                </a:solidFill>
                <a:latin typeface="Comic Sans MS" pitchFamily="66" charset="0"/>
              </a:rPr>
              <a:t>akar</a:t>
            </a:r>
            <a:r>
              <a:rPr lang="en-US" b="1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b="1" dirty="0" err="1">
                <a:solidFill>
                  <a:srgbClr val="0033CC"/>
                </a:solidFill>
                <a:latin typeface="Comic Sans MS" pitchFamily="66" charset="0"/>
              </a:rPr>
              <a:t>pendekatan</a:t>
            </a:r>
            <a:r>
              <a:rPr lang="en-US" b="1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b="1" dirty="0" err="1">
                <a:solidFill>
                  <a:srgbClr val="0033CC"/>
                </a:solidFill>
                <a:latin typeface="Comic Sans MS" pitchFamily="66" charset="0"/>
              </a:rPr>
              <a:t>dari</a:t>
            </a:r>
            <a:r>
              <a:rPr lang="en-US" b="1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b="1" dirty="0" err="1">
                <a:solidFill>
                  <a:srgbClr val="0033CC"/>
                </a:solidFill>
                <a:latin typeface="Comic Sans MS" pitchFamily="66" charset="0"/>
              </a:rPr>
              <a:t>persamaan</a:t>
            </a:r>
            <a:r>
              <a:rPr lang="en-US" b="1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2400" dirty="0" smtClean="0">
                <a:solidFill>
                  <a:srgbClr val="000066"/>
                </a:solidFill>
                <a:latin typeface="Calibri" panose="020F0502020204030204" pitchFamily="34" charset="0"/>
              </a:rPr>
              <a:t>f(x</a:t>
            </a:r>
            <a:r>
              <a:rPr lang="en-US" sz="2400" dirty="0">
                <a:solidFill>
                  <a:srgbClr val="000066"/>
                </a:solidFill>
                <a:latin typeface="Calibri" panose="020F0502020204030204" pitchFamily="34" charset="0"/>
              </a:rPr>
              <a:t>) = </a:t>
            </a:r>
            <a:r>
              <a:rPr lang="en-US" sz="2400" dirty="0">
                <a:latin typeface="Calibri" panose="020F0502020204030204" pitchFamily="34" charset="0"/>
              </a:rPr>
              <a:t>x</a:t>
            </a:r>
            <a:r>
              <a:rPr lang="en-US" sz="2400" baseline="30000" dirty="0">
                <a:latin typeface="Calibri" panose="020F0502020204030204" pitchFamily="34" charset="0"/>
              </a:rPr>
              <a:t>3</a:t>
            </a:r>
            <a:r>
              <a:rPr lang="en-US" sz="2400" dirty="0">
                <a:latin typeface="Calibri" panose="020F0502020204030204" pitchFamily="34" charset="0"/>
              </a:rPr>
              <a:t> + x</a:t>
            </a:r>
            <a:r>
              <a:rPr lang="en-US" sz="2400" baseline="30000" dirty="0">
                <a:latin typeface="Calibri" panose="020F0502020204030204" pitchFamily="34" charset="0"/>
              </a:rPr>
              <a:t>2 </a:t>
            </a:r>
            <a:r>
              <a:rPr lang="en-US" sz="2400" dirty="0">
                <a:latin typeface="Calibri" panose="020F0502020204030204" pitchFamily="34" charset="0"/>
              </a:rPr>
              <a:t>- 34 x + 56</a:t>
            </a:r>
            <a:endParaRPr lang="en-US" sz="2400" dirty="0">
              <a:solidFill>
                <a:srgbClr val="000066"/>
              </a:solidFill>
              <a:latin typeface="Calibri" panose="020F0502020204030204" pitchFamily="34" charset="0"/>
            </a:endParaRPr>
          </a:p>
        </p:txBody>
      </p:sp>
      <p:sp>
        <p:nvSpPr>
          <p:cNvPr id="12378" name="AutoShape 30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34400" y="152400"/>
            <a:ext cx="381000" cy="304800"/>
          </a:xfrm>
          <a:prstGeom prst="actionButtonBackPrevious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344499996"/>
              </p:ext>
            </p:extLst>
          </p:nvPr>
        </p:nvGraphicFramePr>
        <p:xfrm>
          <a:off x="5181600" y="2786062"/>
          <a:ext cx="1684777" cy="3683000"/>
        </p:xfrm>
        <a:graphic>
          <a:graphicData uri="http://schemas.openxmlformats.org/presentationml/2006/ole">
            <p:oleObj spid="_x0000_s37893" name="Worksheet" r:id="rId4" imgW="1228870" imgH="2685969" progId="Excel.Sheet.12">
              <p:embed/>
            </p:oleObj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520091246"/>
              </p:ext>
            </p:extLst>
          </p:nvPr>
        </p:nvGraphicFramePr>
        <p:xfrm>
          <a:off x="1143000" y="2645882"/>
          <a:ext cx="2438400" cy="3799367"/>
        </p:xfrm>
        <a:graphic>
          <a:graphicData uri="http://schemas.openxmlformats.org/presentationml/2006/ole">
            <p:oleObj spid="_x0000_s37894" name="Worksheet" r:id="rId5" imgW="1228870" imgH="1914431" progId="Excel.Sheet.1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78706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838680-7EF6-4793-92BB-18759F8F47F7}" type="slidenum">
              <a:rPr lang="en-US"/>
              <a:pPr/>
              <a:t>14</a:t>
            </a:fld>
            <a:endParaRPr lang="en-US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229600" cy="563563"/>
          </a:xfrm>
        </p:spPr>
        <p:txBody>
          <a:bodyPr/>
          <a:lstStyle/>
          <a:p>
            <a:pPr eaLnBrk="1" hangingPunct="1"/>
            <a:r>
              <a:rPr lang="en-US" sz="4000" b="1" dirty="0" err="1" smtClean="0">
                <a:solidFill>
                  <a:schemeClr val="tx1"/>
                </a:solidFill>
                <a:latin typeface="Albert" pitchFamily="2" charset="0"/>
              </a:rPr>
              <a:t>Metode</a:t>
            </a:r>
            <a:r>
              <a:rPr lang="en-US" sz="4000" b="1" dirty="0" smtClean="0">
                <a:solidFill>
                  <a:schemeClr val="tx1"/>
                </a:solidFill>
                <a:latin typeface="Albert" pitchFamily="2" charset="0"/>
              </a:rPr>
              <a:t> </a:t>
            </a:r>
            <a:r>
              <a:rPr lang="en-US" sz="4000" b="1" dirty="0" err="1" smtClean="0">
                <a:solidFill>
                  <a:schemeClr val="tx1"/>
                </a:solidFill>
                <a:latin typeface="Albert" pitchFamily="2" charset="0"/>
              </a:rPr>
              <a:t>Tabulasi</a:t>
            </a:r>
            <a:r>
              <a:rPr lang="en-US" sz="1800" b="1" dirty="0" smtClean="0">
                <a:solidFill>
                  <a:srgbClr val="000099"/>
                </a:solidFill>
                <a:latin typeface="Albert" pitchFamily="2" charset="0"/>
              </a:rPr>
              <a:t>   </a:t>
            </a:r>
            <a:endParaRPr lang="en-US" sz="1800" b="1" dirty="0" smtClean="0">
              <a:solidFill>
                <a:srgbClr val="969696"/>
              </a:solidFill>
              <a:latin typeface="Arial Unicode MS" pitchFamily="34" charset="-128"/>
            </a:endParaRPr>
          </a:p>
        </p:txBody>
      </p:sp>
      <p:graphicFrame>
        <p:nvGraphicFramePr>
          <p:cNvPr id="50480" name="Group 304"/>
          <p:cNvGraphicFramePr>
            <a:graphicFrameLocks noGrp="1"/>
          </p:cNvGraphicFramePr>
          <p:nvPr>
            <p:ph sz="half" idx="1"/>
          </p:nvPr>
        </p:nvGraphicFramePr>
        <p:xfrm>
          <a:off x="3352800" y="2590800"/>
          <a:ext cx="2590800" cy="3581406"/>
        </p:xfrm>
        <a:graphic>
          <a:graphicData uri="http://schemas.openxmlformats.org/drawingml/2006/table">
            <a:tbl>
              <a:tblPr/>
              <a:tblGrid>
                <a:gridCol w="1195388"/>
                <a:gridCol w="1395412"/>
              </a:tblGrid>
              <a:tr h="2968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f(x)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0.106531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0.51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0.090496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0.52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0.074521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0.53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0.058605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0.54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0.042748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0.55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0.02695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0.56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0.011209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0.57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-0.00447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0.58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-0.0201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0.59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-0.03567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-0.05119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0478" name="Group 302"/>
          <p:cNvGraphicFramePr>
            <a:graphicFrameLocks noGrp="1"/>
          </p:cNvGraphicFramePr>
          <p:nvPr>
            <p:ph sz="quarter" idx="2"/>
          </p:nvPr>
        </p:nvGraphicFramePr>
        <p:xfrm>
          <a:off x="152400" y="2590800"/>
          <a:ext cx="2819400" cy="3581400"/>
        </p:xfrm>
        <a:graphic>
          <a:graphicData uri="http://schemas.openxmlformats.org/drawingml/2006/table">
            <a:tbl>
              <a:tblPr/>
              <a:tblGrid>
                <a:gridCol w="1303338"/>
                <a:gridCol w="1516062"/>
              </a:tblGrid>
              <a:tr h="2984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f(x)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0.804837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0.618731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0.440818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0.27032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0.5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0.106531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0.6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-0.05119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-0.20341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0.8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-0.35067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0.9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-0.49343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-0.63212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48" name="Line 4"/>
          <p:cNvSpPr>
            <a:spLocks noChangeShapeType="1"/>
          </p:cNvSpPr>
          <p:nvPr/>
        </p:nvSpPr>
        <p:spPr bwMode="auto">
          <a:xfrm>
            <a:off x="228600" y="609600"/>
            <a:ext cx="8686800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2349" name="Rectangle 5"/>
          <p:cNvSpPr>
            <a:spLocks noChangeArrowheads="1"/>
          </p:cNvSpPr>
          <p:nvPr/>
        </p:nvSpPr>
        <p:spPr bwMode="auto">
          <a:xfrm>
            <a:off x="228600" y="762000"/>
            <a:ext cx="8686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b="1">
                <a:latin typeface="Comic Sans MS" pitchFamily="66" charset="0"/>
              </a:rPr>
              <a:t>Metode Tabulasi ini sebenarnya merupakan perluasan dari metode Grafik. Karena Metode Grafik hanya memberikan pendekatan kasar, maka hasil lebih presisi dapat diperoleh melalui metode Tabulasi ini.</a:t>
            </a:r>
          </a:p>
        </p:txBody>
      </p:sp>
      <p:sp>
        <p:nvSpPr>
          <p:cNvPr id="12350" name="Rectangle 8"/>
          <p:cNvSpPr>
            <a:spLocks noChangeArrowheads="1"/>
          </p:cNvSpPr>
          <p:nvPr/>
        </p:nvSpPr>
        <p:spPr bwMode="auto">
          <a:xfrm>
            <a:off x="228600" y="1828800"/>
            <a:ext cx="8610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b="1">
                <a:solidFill>
                  <a:srgbClr val="CC3300"/>
                </a:solidFill>
                <a:latin typeface="Comic Sans MS" pitchFamily="66" charset="0"/>
              </a:rPr>
              <a:t>contoh :</a:t>
            </a:r>
            <a:r>
              <a:rPr lang="en-US" b="1">
                <a:solidFill>
                  <a:srgbClr val="3399FF"/>
                </a:solidFill>
                <a:latin typeface="Comic Sans MS" pitchFamily="66" charset="0"/>
              </a:rPr>
              <a:t>  </a:t>
            </a:r>
          </a:p>
          <a:p>
            <a:pPr>
              <a:spcBef>
                <a:spcPct val="20000"/>
              </a:spcBef>
            </a:pPr>
            <a:r>
              <a:rPr lang="en-US" b="1">
                <a:solidFill>
                  <a:srgbClr val="0033CC"/>
                </a:solidFill>
                <a:latin typeface="Comic Sans MS" pitchFamily="66" charset="0"/>
              </a:rPr>
              <a:t>dapatkan akar pendekatan dari persamaan f(x) = e</a:t>
            </a:r>
            <a:r>
              <a:rPr lang="en-US" b="1" baseline="30000">
                <a:solidFill>
                  <a:srgbClr val="0033CC"/>
                </a:solidFill>
                <a:latin typeface="Comic Sans MS" pitchFamily="66" charset="0"/>
              </a:rPr>
              <a:t>-x</a:t>
            </a:r>
            <a:r>
              <a:rPr lang="en-US" b="1">
                <a:solidFill>
                  <a:srgbClr val="0033CC"/>
                </a:solidFill>
                <a:latin typeface="Comic Sans MS" pitchFamily="66" charset="0"/>
              </a:rPr>
              <a:t> - x</a:t>
            </a:r>
          </a:p>
        </p:txBody>
      </p:sp>
      <p:graphicFrame>
        <p:nvGraphicFramePr>
          <p:cNvPr id="50476" name="Group 300"/>
          <p:cNvGraphicFramePr>
            <a:graphicFrameLocks noGrp="1"/>
          </p:cNvGraphicFramePr>
          <p:nvPr>
            <p:ph sz="quarter" idx="3"/>
          </p:nvPr>
        </p:nvGraphicFramePr>
        <p:xfrm>
          <a:off x="6248400" y="2590800"/>
          <a:ext cx="2514600" cy="3581400"/>
        </p:xfrm>
        <a:graphic>
          <a:graphicData uri="http://schemas.openxmlformats.org/drawingml/2006/table">
            <a:tbl>
              <a:tblPr/>
              <a:tblGrid>
                <a:gridCol w="1163638"/>
                <a:gridCol w="1350962"/>
              </a:tblGrid>
              <a:tr h="2984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f(x)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0.56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0.011209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0.561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0.009638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0.562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0.008068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0.563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0.006498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0.564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0.004929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0.565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0.00336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0.566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0.001792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0.567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0.000225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0.568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-0.00134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0.569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-0.00291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0.57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-0.00447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78" name="AutoShape 30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34400" y="152400"/>
            <a:ext cx="381000" cy="304800"/>
          </a:xfrm>
          <a:prstGeom prst="actionButtonBackPrevious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Metoda</a:t>
            </a:r>
            <a:r>
              <a:rPr lang="en-US" dirty="0" smtClean="0"/>
              <a:t> </a:t>
            </a:r>
            <a:r>
              <a:rPr lang="en-US" dirty="0" err="1" smtClean="0"/>
              <a:t>Tabulasi</a:t>
            </a:r>
            <a:endParaRPr lang="en-US" dirty="0" smtClean="0"/>
          </a:p>
        </p:txBody>
      </p:sp>
      <p:sp>
        <p:nvSpPr>
          <p:cNvPr id="12291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b="1" dirty="0" err="1" smtClean="0">
                <a:solidFill>
                  <a:srgbClr val="0033CC"/>
                </a:solidFill>
                <a:latin typeface="Comic Sans MS" pitchFamily="66" charset="0"/>
              </a:rPr>
              <a:t>Diketahui</a:t>
            </a:r>
            <a:r>
              <a:rPr lang="en-US" sz="2800" b="1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2800" b="1" dirty="0" err="1" smtClean="0">
                <a:solidFill>
                  <a:srgbClr val="0033CC"/>
                </a:solidFill>
                <a:latin typeface="Comic Sans MS" pitchFamily="66" charset="0"/>
              </a:rPr>
              <a:t>harga</a:t>
            </a:r>
            <a:r>
              <a:rPr lang="en-US" sz="2800" b="1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2800" b="1" dirty="0" err="1" smtClean="0">
                <a:solidFill>
                  <a:srgbClr val="0033CC"/>
                </a:solidFill>
                <a:latin typeface="Comic Sans MS" pitchFamily="66" charset="0"/>
              </a:rPr>
              <a:t>sebenarnya</a:t>
            </a:r>
            <a:r>
              <a:rPr lang="en-US" sz="2800" b="1" dirty="0" smtClean="0">
                <a:solidFill>
                  <a:srgbClr val="0033CC"/>
                </a:solidFill>
                <a:latin typeface="Comic Sans MS" pitchFamily="66" charset="0"/>
              </a:rPr>
              <a:t> x = 0,56714329</a:t>
            </a:r>
          </a:p>
          <a:p>
            <a:pPr eaLnBrk="1" hangingPunct="1"/>
            <a:r>
              <a:rPr lang="en-US" sz="2800" b="1" dirty="0" err="1" smtClean="0">
                <a:solidFill>
                  <a:srgbClr val="0033CC"/>
                </a:solidFill>
                <a:latin typeface="Comic Sans MS" pitchFamily="66" charset="0"/>
              </a:rPr>
              <a:t>Sehingga</a:t>
            </a:r>
            <a:r>
              <a:rPr lang="en-US" sz="2800" b="1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2800" b="1" dirty="0" err="1" smtClean="0">
                <a:solidFill>
                  <a:srgbClr val="0033CC"/>
                </a:solidFill>
                <a:latin typeface="Comic Sans MS" pitchFamily="66" charset="0"/>
              </a:rPr>
              <a:t>kita</a:t>
            </a:r>
            <a:r>
              <a:rPr lang="en-US" sz="2800" b="1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2800" b="1" dirty="0" err="1" smtClean="0">
                <a:solidFill>
                  <a:srgbClr val="0033CC"/>
                </a:solidFill>
                <a:latin typeface="Comic Sans MS" pitchFamily="66" charset="0"/>
              </a:rPr>
              <a:t>dapat</a:t>
            </a:r>
            <a:r>
              <a:rPr lang="en-US" sz="2800" b="1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2800" b="1" dirty="0" err="1" smtClean="0">
                <a:solidFill>
                  <a:srgbClr val="0033CC"/>
                </a:solidFill>
                <a:latin typeface="Comic Sans MS" pitchFamily="66" charset="0"/>
              </a:rPr>
              <a:t>menghitung</a:t>
            </a:r>
            <a:r>
              <a:rPr lang="en-US" sz="2800" b="1" dirty="0" smtClean="0">
                <a:solidFill>
                  <a:srgbClr val="0033CC"/>
                </a:solidFill>
                <a:latin typeface="Comic Sans MS" pitchFamily="66" charset="0"/>
              </a:rPr>
              <a:t> E</a:t>
            </a:r>
            <a:r>
              <a:rPr lang="id-ID" sz="2800" b="1" dirty="0" smtClean="0">
                <a:solidFill>
                  <a:srgbClr val="0033CC"/>
                </a:solidFill>
                <a:latin typeface="Comic Sans MS" pitchFamily="66" charset="0"/>
              </a:rPr>
              <a:t>t</a:t>
            </a:r>
            <a:r>
              <a:rPr lang="en-US" sz="2800" b="1" dirty="0" smtClean="0">
                <a:solidFill>
                  <a:srgbClr val="0033CC"/>
                </a:solidFill>
                <a:latin typeface="Comic Sans MS" pitchFamily="66" charset="0"/>
              </a:rPr>
              <a:t>, </a:t>
            </a:r>
            <a:r>
              <a:rPr lang="en-US" sz="2800" b="1" dirty="0" err="1" smtClean="0">
                <a:solidFill>
                  <a:srgbClr val="0033CC"/>
                </a:solidFill>
                <a:latin typeface="Comic Sans MS" pitchFamily="66" charset="0"/>
              </a:rPr>
              <a:t>yaitu</a:t>
            </a:r>
            <a:r>
              <a:rPr lang="en-US" sz="2800" b="1" dirty="0" smtClean="0">
                <a:solidFill>
                  <a:srgbClr val="0033CC"/>
                </a:solidFill>
                <a:latin typeface="Comic Sans MS" pitchFamily="66" charset="0"/>
              </a:rPr>
              <a:t> :</a:t>
            </a:r>
          </a:p>
          <a:p>
            <a:pPr eaLnBrk="1" hangingPunct="1">
              <a:buFontTx/>
              <a:buNone/>
            </a:pPr>
            <a:endParaRPr lang="en-US" sz="2800" b="1" dirty="0" smtClean="0">
              <a:solidFill>
                <a:srgbClr val="0033CC"/>
              </a:solidFill>
              <a:latin typeface="Comic Sans MS" pitchFamily="66" charset="0"/>
            </a:endParaRPr>
          </a:p>
          <a:p>
            <a:pPr eaLnBrk="1" hangingPunct="1">
              <a:buFontTx/>
              <a:buNone/>
            </a:pPr>
            <a:r>
              <a:rPr lang="en-US" sz="2400" b="1" dirty="0" smtClean="0">
                <a:latin typeface="Comic Sans MS" pitchFamily="66" charset="0"/>
              </a:rPr>
              <a:t>E</a:t>
            </a:r>
            <a:r>
              <a:rPr lang="id-ID" sz="2400" b="1" dirty="0" smtClean="0">
                <a:latin typeface="Comic Sans MS" pitchFamily="66" charset="0"/>
              </a:rPr>
              <a:t>t</a:t>
            </a:r>
            <a:r>
              <a:rPr lang="en-US" sz="2400" b="1" dirty="0" smtClean="0">
                <a:latin typeface="Comic Sans MS" pitchFamily="66" charset="0"/>
              </a:rPr>
              <a:t> = </a:t>
            </a:r>
            <a:r>
              <a:rPr lang="en-US" sz="2400" b="1" dirty="0" err="1" smtClean="0">
                <a:latin typeface="Comic Sans MS" pitchFamily="66" charset="0"/>
              </a:rPr>
              <a:t>kesalahan</a:t>
            </a:r>
            <a:r>
              <a:rPr lang="en-US" sz="2400" b="1" dirty="0" smtClean="0">
                <a:latin typeface="Comic Sans MS" pitchFamily="66" charset="0"/>
              </a:rPr>
              <a:t> </a:t>
            </a:r>
            <a:r>
              <a:rPr lang="en-US" sz="2400" b="1" dirty="0" err="1" smtClean="0">
                <a:latin typeface="Comic Sans MS" pitchFamily="66" charset="0"/>
              </a:rPr>
              <a:t>di</a:t>
            </a:r>
            <a:r>
              <a:rPr lang="en-US" sz="2400" b="1" dirty="0" smtClean="0">
                <a:latin typeface="Comic Sans MS" pitchFamily="66" charset="0"/>
              </a:rPr>
              <a:t> </a:t>
            </a:r>
            <a:r>
              <a:rPr lang="en-US" sz="2400" b="1" dirty="0" err="1" smtClean="0">
                <a:latin typeface="Comic Sans MS" pitchFamily="66" charset="0"/>
              </a:rPr>
              <a:t>acu</a:t>
            </a:r>
            <a:r>
              <a:rPr lang="en-US" sz="2400" b="1" dirty="0" smtClean="0">
                <a:latin typeface="Comic Sans MS" pitchFamily="66" charset="0"/>
              </a:rPr>
              <a:t> </a:t>
            </a:r>
            <a:r>
              <a:rPr lang="en-US" sz="2400" b="1" dirty="0" err="1" smtClean="0">
                <a:latin typeface="Comic Sans MS" pitchFamily="66" charset="0"/>
              </a:rPr>
              <a:t>terhadap</a:t>
            </a:r>
            <a:r>
              <a:rPr lang="en-US" sz="2400" b="1" dirty="0" smtClean="0">
                <a:latin typeface="Comic Sans MS" pitchFamily="66" charset="0"/>
              </a:rPr>
              <a:t> </a:t>
            </a:r>
            <a:r>
              <a:rPr lang="en-US" sz="2400" b="1" dirty="0" err="1" smtClean="0">
                <a:latin typeface="Comic Sans MS" pitchFamily="66" charset="0"/>
              </a:rPr>
              <a:t>harga</a:t>
            </a:r>
            <a:r>
              <a:rPr lang="en-US" sz="2400" b="1" dirty="0" smtClean="0">
                <a:latin typeface="Comic Sans MS" pitchFamily="66" charset="0"/>
              </a:rPr>
              <a:t> </a:t>
            </a:r>
            <a:r>
              <a:rPr lang="en-US" sz="2400" b="1" dirty="0" err="1" smtClean="0">
                <a:latin typeface="Comic Sans MS" pitchFamily="66" charset="0"/>
              </a:rPr>
              <a:t>sebenarnya</a:t>
            </a:r>
            <a:endParaRPr lang="en-US" sz="2400" b="1" dirty="0" smtClean="0">
              <a:latin typeface="Comic Sans MS" pitchFamily="66" charset="0"/>
            </a:endParaRPr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r>
              <a:rPr lang="en-US" sz="2400" dirty="0" smtClean="0"/>
              <a:t>E</a:t>
            </a:r>
            <a:r>
              <a:rPr lang="id-ID" sz="2400" dirty="0" smtClean="0"/>
              <a:t>t</a:t>
            </a:r>
            <a:r>
              <a:rPr lang="en-US" sz="2400" dirty="0" smtClean="0"/>
              <a:t> = 				  * 100 % =  0,025 %</a:t>
            </a:r>
          </a:p>
          <a:p>
            <a:pPr eaLnBrk="1" hangingPunct="1">
              <a:buFontTx/>
              <a:buNone/>
            </a:pPr>
            <a:endParaRPr lang="en-US" sz="2400" dirty="0" smtClean="0"/>
          </a:p>
        </p:txBody>
      </p:sp>
      <p:sp>
        <p:nvSpPr>
          <p:cNvPr id="122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9C2585-D557-4DB0-B557-DC3422E7A7FC}" type="slidenum">
              <a:rPr lang="en-US"/>
              <a:pPr/>
              <a:t>15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606426" y="5108575"/>
            <a:ext cx="1071562" cy="1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3608388" y="5178425"/>
            <a:ext cx="1071562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214438" y="5143500"/>
            <a:ext cx="28575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97" name="TextBox 14"/>
          <p:cNvSpPr txBox="1">
            <a:spLocks noChangeArrowheads="1"/>
          </p:cNvSpPr>
          <p:nvPr/>
        </p:nvSpPr>
        <p:spPr bwMode="auto">
          <a:xfrm>
            <a:off x="1428750" y="4643438"/>
            <a:ext cx="23574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0,56714329 – </a:t>
            </a:r>
            <a:r>
              <a:rPr lang="en-US" dirty="0" smtClean="0"/>
              <a:t>0,567 </a:t>
            </a:r>
            <a:endParaRPr lang="en-US" dirty="0"/>
          </a:p>
        </p:txBody>
      </p:sp>
      <p:sp>
        <p:nvSpPr>
          <p:cNvPr id="12298" name="TextBox 15"/>
          <p:cNvSpPr txBox="1">
            <a:spLocks noChangeArrowheads="1"/>
          </p:cNvSpPr>
          <p:nvPr/>
        </p:nvSpPr>
        <p:spPr bwMode="auto">
          <a:xfrm>
            <a:off x="1857375" y="5214938"/>
            <a:ext cx="15001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0,56714329 </a:t>
            </a:r>
          </a:p>
        </p:txBody>
      </p:sp>
    </p:spTree>
    <p:extLst>
      <p:ext uri="{BB962C8B-B14F-4D97-AF65-F5344CB8AC3E}">
        <p14:creationId xmlns="" xmlns:p14="http://schemas.microsoft.com/office/powerpoint/2010/main" val="10108333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869962-92A0-41F2-B1F0-17F83EE157ED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Metoda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dirty="0" smtClean="0"/>
              <a:t>(Bolzano / Biseksi)</a:t>
            </a:r>
            <a:endParaRPr lang="en-US" dirty="0" smtClean="0"/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391400" cy="4525963"/>
          </a:xfrm>
        </p:spPr>
        <p:txBody>
          <a:bodyPr/>
          <a:lstStyle/>
          <a:p>
            <a:pPr marL="457200" indent="-457200" eaLnBrk="1" hangingPunct="1"/>
            <a:r>
              <a:rPr lang="en-US" sz="2400" dirty="0" err="1" smtClean="0"/>
              <a:t>Taksiran</a:t>
            </a:r>
            <a:r>
              <a:rPr lang="en-US" sz="2400" dirty="0" smtClean="0"/>
              <a:t>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halus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grafik</a:t>
            </a:r>
            <a:endParaRPr lang="id-ID" sz="2400" dirty="0" smtClean="0"/>
          </a:p>
          <a:p>
            <a:pPr marL="457200" indent="-457200" eaLnBrk="1" hangingPunct="1"/>
            <a:r>
              <a:rPr lang="id-ID" sz="2400" dirty="0" smtClean="0"/>
              <a:t>Disebut juga metoda setengah interfal (interval halfing), bolzano atau biseksi</a:t>
            </a:r>
            <a:endParaRPr lang="en-US" sz="2400" dirty="0" smtClean="0"/>
          </a:p>
          <a:p>
            <a:pPr marL="457200" indent="-457200" eaLnBrk="1" hangingPunct="1"/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dihitung</a:t>
            </a:r>
            <a:r>
              <a:rPr lang="en-US" sz="2400" dirty="0" smtClean="0"/>
              <a:t> Ea </a:t>
            </a:r>
            <a:r>
              <a:rPr lang="en-US" sz="2400" dirty="0" err="1" smtClean="0"/>
              <a:t>dan</a:t>
            </a:r>
            <a:r>
              <a:rPr lang="en-US" sz="2400" dirty="0" smtClean="0"/>
              <a:t> E</a:t>
            </a:r>
            <a:r>
              <a:rPr lang="id-ID" sz="2400" dirty="0" smtClean="0"/>
              <a:t>t</a:t>
            </a:r>
            <a:endParaRPr lang="en-US" sz="2400" dirty="0" smtClean="0"/>
          </a:p>
          <a:p>
            <a:pPr marL="457200" indent="-457200" eaLnBrk="1" hangingPunct="1"/>
            <a:r>
              <a:rPr lang="en-US" sz="2400" dirty="0" err="1" smtClean="0"/>
              <a:t>Algoritma</a:t>
            </a:r>
            <a:r>
              <a:rPr lang="en-US" sz="2400" dirty="0" smtClean="0"/>
              <a:t> :</a:t>
            </a:r>
          </a:p>
          <a:p>
            <a:pPr marL="457200" indent="-457200" eaLnBrk="1" hangingPunct="1">
              <a:buFontTx/>
              <a:buNone/>
            </a:pPr>
            <a:r>
              <a:rPr lang="en-US" sz="2400" dirty="0" smtClean="0"/>
              <a:t>1.  </a:t>
            </a:r>
            <a:r>
              <a:rPr lang="en-US" sz="2400" dirty="0" err="1" smtClean="0"/>
              <a:t>pilih</a:t>
            </a:r>
            <a:r>
              <a:rPr lang="en-US" sz="2400" dirty="0" smtClean="0"/>
              <a:t> </a:t>
            </a:r>
            <a:r>
              <a:rPr lang="en-US" sz="2400" dirty="0" err="1" smtClean="0"/>
              <a:t>taksiran</a:t>
            </a:r>
            <a:r>
              <a:rPr lang="en-US" sz="2400" dirty="0" smtClean="0"/>
              <a:t> </a:t>
            </a:r>
            <a:r>
              <a:rPr lang="en-US" sz="2400" dirty="0" err="1" smtClean="0"/>
              <a:t>awal</a:t>
            </a:r>
            <a:r>
              <a:rPr lang="en-US" sz="2400" dirty="0" smtClean="0"/>
              <a:t> XL (</a:t>
            </a:r>
            <a:r>
              <a:rPr lang="en-US" sz="2400" dirty="0" err="1" smtClean="0"/>
              <a:t>Xlower</a:t>
            </a:r>
            <a:r>
              <a:rPr lang="en-US" sz="2400" dirty="0" smtClean="0"/>
              <a:t>)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Xu</a:t>
            </a:r>
            <a:r>
              <a:rPr lang="en-US" sz="2400" dirty="0" smtClean="0"/>
              <a:t> (</a:t>
            </a:r>
            <a:r>
              <a:rPr lang="en-US" sz="2400" dirty="0" err="1" smtClean="0"/>
              <a:t>Xupper</a:t>
            </a:r>
            <a:r>
              <a:rPr lang="en-US" sz="2400" dirty="0" smtClean="0"/>
              <a:t>),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syarat</a:t>
            </a:r>
            <a:r>
              <a:rPr lang="en-US" sz="2400" dirty="0" smtClean="0"/>
              <a:t> f(XL) x f(</a:t>
            </a:r>
            <a:r>
              <a:rPr lang="en-US" sz="2400" dirty="0" err="1" smtClean="0"/>
              <a:t>Xu</a:t>
            </a:r>
            <a:r>
              <a:rPr lang="en-US" sz="2400" dirty="0" smtClean="0"/>
              <a:t>) &lt; 0,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berarti</a:t>
            </a:r>
            <a:r>
              <a:rPr lang="en-US" sz="2400" dirty="0" smtClean="0"/>
              <a:t> </a:t>
            </a:r>
            <a:r>
              <a:rPr lang="id-ID" sz="2400" dirty="0" smtClean="0"/>
              <a:t>terjadi perubahan tanda antara f(Xl) dan f(Xu)</a:t>
            </a:r>
            <a:endParaRPr lang="en-US" sz="2400" dirty="0" smtClean="0"/>
          </a:p>
        </p:txBody>
      </p:sp>
    </p:spTree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918F13-1E83-4BA6-920A-FC4B5731CA3B}" type="slidenum">
              <a:rPr lang="en-US"/>
              <a:pPr/>
              <a:t>17</a:t>
            </a:fld>
            <a:endParaRPr lang="en-US"/>
          </a:p>
        </p:txBody>
      </p:sp>
      <p:sp>
        <p:nvSpPr>
          <p:cNvPr id="20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229600" cy="762000"/>
          </a:xfrm>
        </p:spPr>
        <p:txBody>
          <a:bodyPr/>
          <a:lstStyle/>
          <a:p>
            <a:pPr algn="l" eaLnBrk="1" hangingPunct="1"/>
            <a:r>
              <a:rPr lang="en-US" b="1" dirty="0" err="1" smtClean="0">
                <a:solidFill>
                  <a:schemeClr val="tx1"/>
                </a:solidFill>
                <a:latin typeface="Albert" pitchFamily="2" charset="0"/>
              </a:rPr>
              <a:t>Metode</a:t>
            </a:r>
            <a:r>
              <a:rPr lang="en-US" b="1" dirty="0" smtClean="0">
                <a:solidFill>
                  <a:schemeClr val="tx1"/>
                </a:solidFill>
                <a:latin typeface="Albert" pitchFamily="2" charset="0"/>
              </a:rPr>
              <a:t> Bolzano</a:t>
            </a:r>
            <a:r>
              <a:rPr lang="en-US" sz="2000" b="1" dirty="0" smtClean="0">
                <a:solidFill>
                  <a:srgbClr val="000099"/>
                </a:solidFill>
                <a:latin typeface="Albert" pitchFamily="2" charset="0"/>
              </a:rPr>
              <a:t>    </a:t>
            </a:r>
            <a:r>
              <a:rPr lang="en-US" sz="2000" b="1" dirty="0" smtClean="0">
                <a:solidFill>
                  <a:srgbClr val="969696"/>
                </a:solidFill>
              </a:rPr>
              <a:t>(2)</a:t>
            </a:r>
            <a:r>
              <a:rPr lang="en-US" sz="2000" b="1" dirty="0" smtClean="0">
                <a:solidFill>
                  <a:srgbClr val="000099"/>
                </a:solidFill>
                <a:latin typeface="Albert" pitchFamily="2" charset="0"/>
              </a:rPr>
              <a:t>  </a:t>
            </a:r>
            <a:endParaRPr lang="en-US" sz="2000" b="1" dirty="0" smtClean="0">
              <a:solidFill>
                <a:srgbClr val="969696"/>
              </a:solidFill>
              <a:latin typeface="Arial Unicode MS" pitchFamily="34" charset="-128"/>
            </a:endParaRPr>
          </a:p>
        </p:txBody>
      </p:sp>
      <p:sp>
        <p:nvSpPr>
          <p:cNvPr id="2055" name="Line 3"/>
          <p:cNvSpPr>
            <a:spLocks noChangeShapeType="1"/>
          </p:cNvSpPr>
          <p:nvPr/>
        </p:nvSpPr>
        <p:spPr bwMode="auto">
          <a:xfrm>
            <a:off x="228600" y="609600"/>
            <a:ext cx="8686800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2056" name="Rectangle 4"/>
          <p:cNvSpPr>
            <a:spLocks noChangeArrowheads="1"/>
          </p:cNvSpPr>
          <p:nvPr/>
        </p:nvSpPr>
        <p:spPr bwMode="auto">
          <a:xfrm>
            <a:off x="228600" y="838200"/>
            <a:ext cx="8686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b="1">
                <a:latin typeface="Comic Sans MS" pitchFamily="66" charset="0"/>
              </a:rPr>
              <a:t>Istilah “</a:t>
            </a:r>
            <a:r>
              <a:rPr lang="en-US" b="1">
                <a:solidFill>
                  <a:srgbClr val="FF0000"/>
                </a:solidFill>
                <a:latin typeface="Comic Sans MS" pitchFamily="66" charset="0"/>
              </a:rPr>
              <a:t>perubahan tanda</a:t>
            </a:r>
            <a:r>
              <a:rPr lang="en-US" b="1">
                <a:latin typeface="Comic Sans MS" pitchFamily="66" charset="0"/>
              </a:rPr>
              <a:t>” dalam metode ini memiliki arti penting. Karena mengingat sifat fungsi yang kontinu, maka adanya 2 nilai fungsi f(x</a:t>
            </a:r>
            <a:r>
              <a:rPr lang="en-US" b="1" baseline="-25000">
                <a:latin typeface="Comic Sans MS" pitchFamily="66" charset="0"/>
              </a:rPr>
              <a:t>i</a:t>
            </a:r>
            <a:r>
              <a:rPr lang="en-US" b="1">
                <a:latin typeface="Comic Sans MS" pitchFamily="66" charset="0"/>
              </a:rPr>
              <a:t>) dan f(x</a:t>
            </a:r>
            <a:r>
              <a:rPr lang="en-US" b="1" baseline="-25000">
                <a:latin typeface="Comic Sans MS" pitchFamily="66" charset="0"/>
              </a:rPr>
              <a:t>i+n</a:t>
            </a:r>
            <a:r>
              <a:rPr lang="en-US" b="1">
                <a:latin typeface="Comic Sans MS" pitchFamily="66" charset="0"/>
              </a:rPr>
              <a:t>) yang memiliki tanda berbeda menunjukkan fungsi tersebut memotong koordinat (setidaknya satu kali) di antara x</a:t>
            </a:r>
            <a:r>
              <a:rPr lang="en-US" b="1" baseline="-25000">
                <a:latin typeface="Comic Sans MS" pitchFamily="66" charset="0"/>
              </a:rPr>
              <a:t>i</a:t>
            </a:r>
            <a:r>
              <a:rPr lang="en-US" b="1">
                <a:latin typeface="Comic Sans MS" pitchFamily="66" charset="0"/>
              </a:rPr>
              <a:t> dan x</a:t>
            </a:r>
            <a:r>
              <a:rPr lang="en-US" b="1" baseline="-25000">
                <a:latin typeface="Comic Sans MS" pitchFamily="66" charset="0"/>
              </a:rPr>
              <a:t>i+n</a:t>
            </a:r>
            <a:endParaRPr lang="en-US" b="1">
              <a:solidFill>
                <a:srgbClr val="CC3300"/>
              </a:solidFill>
              <a:latin typeface="Comic Sans MS" pitchFamily="66" charset="0"/>
            </a:endParaRPr>
          </a:p>
          <a:p>
            <a:pPr>
              <a:spcBef>
                <a:spcPct val="20000"/>
              </a:spcBef>
            </a:pPr>
            <a:r>
              <a:rPr lang="en-US" b="1">
                <a:solidFill>
                  <a:srgbClr val="CC3300"/>
                </a:solidFill>
                <a:latin typeface="Comic Sans MS" pitchFamily="66" charset="0"/>
              </a:rPr>
              <a:t>(ingat!... yang kita cari adalah nilai x dimana f(x) = 0)</a:t>
            </a:r>
          </a:p>
        </p:txBody>
      </p:sp>
      <p:graphicFrame>
        <p:nvGraphicFramePr>
          <p:cNvPr id="2050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2133600" y="2528888"/>
          <a:ext cx="4495800" cy="3657600"/>
        </p:xfrm>
        <a:graphic>
          <a:graphicData uri="http://schemas.openxmlformats.org/presentationml/2006/ole">
            <p:oleObj spid="_x0000_s2107" name="Visio" r:id="rId3" imgW="2553462" imgH="2075688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375D-17A1-48B5-9DEF-6C3287E0EBF5}" type="slidenum">
              <a:rPr lang="en-US"/>
              <a:pPr/>
              <a:t>18</a:t>
            </a:fld>
            <a:endParaRPr lang="en-US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Metoda Bagi Dua</a:t>
            </a:r>
          </a:p>
        </p:txBody>
      </p:sp>
      <p:pic>
        <p:nvPicPr>
          <p:cNvPr id="32775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068388" y="1600200"/>
            <a:ext cx="7007225" cy="4525963"/>
          </a:xfrm>
          <a:noFill/>
          <a:ln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375D-17A1-48B5-9DEF-6C3287E0EBF5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(1)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/>
              <a:t>Diketahui</a:t>
            </a:r>
            <a:r>
              <a:rPr lang="en-US" sz="2400" dirty="0"/>
              <a:t> :</a:t>
            </a:r>
            <a:endParaRPr lang="id-ID" sz="2400" dirty="0"/>
          </a:p>
          <a:p>
            <a:pPr marL="400050" lvl="1" indent="0">
              <a:buNone/>
            </a:pPr>
            <a:r>
              <a:rPr lang="en-US" sz="2000" dirty="0"/>
              <a:t>f(x) = </a:t>
            </a:r>
            <a:r>
              <a:rPr lang="en-US" sz="2000" dirty="0" smtClean="0"/>
              <a:t>x</a:t>
            </a:r>
            <a:r>
              <a:rPr lang="en-US" sz="2000" baseline="30000" dirty="0" smtClean="0"/>
              <a:t>3</a:t>
            </a:r>
            <a:r>
              <a:rPr lang="en-US" sz="2000" dirty="0" smtClean="0"/>
              <a:t> + </a:t>
            </a:r>
            <a:r>
              <a:rPr lang="id-ID" sz="2000" dirty="0" smtClean="0"/>
              <a:t>1</a:t>
            </a:r>
            <a:r>
              <a:rPr lang="en-US" sz="2000" dirty="0" smtClean="0"/>
              <a:t>0 x</a:t>
            </a:r>
            <a:r>
              <a:rPr lang="en-US" sz="2000" baseline="30000" dirty="0" smtClean="0"/>
              <a:t>2 </a:t>
            </a:r>
            <a:r>
              <a:rPr lang="en-US" sz="2000" dirty="0" smtClean="0"/>
              <a:t>- 7 x </a:t>
            </a:r>
            <a:r>
              <a:rPr lang="id-ID" sz="2000" dirty="0" smtClean="0"/>
              <a:t>– </a:t>
            </a:r>
            <a:r>
              <a:rPr lang="en-US" sz="2000" dirty="0" smtClean="0"/>
              <a:t>196</a:t>
            </a:r>
            <a:endParaRPr lang="id-ID" sz="2000" dirty="0"/>
          </a:p>
          <a:p>
            <a:pPr marL="400050" lvl="1" indent="0">
              <a:buNone/>
            </a:pPr>
            <a:r>
              <a:rPr lang="id-ID" sz="2000" dirty="0"/>
              <a:t>Batas bawah </a:t>
            </a:r>
            <a:r>
              <a:rPr lang="en-US" sz="2000" dirty="0" smtClean="0"/>
              <a:t>(Xl) </a:t>
            </a:r>
            <a:r>
              <a:rPr lang="id-ID" sz="2000" dirty="0" smtClean="0"/>
              <a:t>= </a:t>
            </a:r>
            <a:r>
              <a:rPr lang="id-ID" sz="2000" dirty="0"/>
              <a:t>- </a:t>
            </a:r>
            <a:r>
              <a:rPr lang="en-US" sz="2000" dirty="0" smtClean="0"/>
              <a:t>5</a:t>
            </a:r>
            <a:r>
              <a:rPr lang="id-ID" sz="2000" dirty="0" smtClean="0"/>
              <a:t> </a:t>
            </a:r>
            <a:endParaRPr lang="id-ID" sz="2000" dirty="0"/>
          </a:p>
          <a:p>
            <a:pPr marL="400050" lvl="1" indent="0">
              <a:buNone/>
            </a:pPr>
            <a:r>
              <a:rPr lang="id-ID" sz="2000" dirty="0"/>
              <a:t>Batas atas </a:t>
            </a:r>
            <a:r>
              <a:rPr lang="en-US" sz="2000" dirty="0" smtClean="0"/>
              <a:t>(</a:t>
            </a:r>
            <a:r>
              <a:rPr lang="en-US" sz="2000" dirty="0" err="1" smtClean="0"/>
              <a:t>Xu</a:t>
            </a:r>
            <a:r>
              <a:rPr lang="en-US" sz="2000" dirty="0" smtClean="0"/>
              <a:t>) </a:t>
            </a:r>
            <a:r>
              <a:rPr lang="id-ID" sz="2000" dirty="0" smtClean="0"/>
              <a:t>= </a:t>
            </a:r>
            <a:r>
              <a:rPr lang="en-US" sz="2000" dirty="0" smtClean="0"/>
              <a:t>8</a:t>
            </a:r>
            <a:endParaRPr lang="id-ID" sz="2000" dirty="0"/>
          </a:p>
          <a:p>
            <a:pPr marL="400050" lvl="1" indent="0">
              <a:buNone/>
            </a:pPr>
            <a:r>
              <a:rPr lang="id-ID" sz="2000" dirty="0"/>
              <a:t>Nilai X sebenarnya = </a:t>
            </a:r>
            <a:r>
              <a:rPr lang="en-US" sz="2000" dirty="0" smtClean="0"/>
              <a:t>4</a:t>
            </a:r>
            <a:endParaRPr lang="id-ID" sz="2000" dirty="0"/>
          </a:p>
          <a:p>
            <a:pPr marL="0" indent="0">
              <a:buNone/>
            </a:pPr>
            <a:r>
              <a:rPr lang="en-US" sz="2400" dirty="0"/>
              <a:t> </a:t>
            </a:r>
            <a:endParaRPr lang="id-ID" sz="2400" dirty="0"/>
          </a:p>
          <a:p>
            <a:pPr marL="0" indent="0">
              <a:buNone/>
            </a:pPr>
            <a:r>
              <a:rPr lang="id-ID" sz="2000" dirty="0"/>
              <a:t>Cari akar x dengan menggunakan </a:t>
            </a:r>
            <a:r>
              <a:rPr lang="id-ID" sz="2000" dirty="0" smtClean="0"/>
              <a:t>metoda  </a:t>
            </a:r>
            <a:r>
              <a:rPr lang="id-ID" sz="2000" dirty="0"/>
              <a:t>bagi </a:t>
            </a:r>
            <a:r>
              <a:rPr lang="id-ID" sz="2000" dirty="0" smtClean="0"/>
              <a:t>dua</a:t>
            </a:r>
            <a:r>
              <a:rPr lang="en-US" sz="2000" dirty="0" smtClean="0"/>
              <a:t> (</a:t>
            </a:r>
            <a:r>
              <a:rPr lang="en-US" sz="2000" dirty="0" err="1" smtClean="0"/>
              <a:t>nilai</a:t>
            </a:r>
            <a:r>
              <a:rPr lang="en-US" sz="2000" dirty="0" smtClean="0"/>
              <a:t> 24) </a:t>
            </a:r>
            <a:endParaRPr lang="id-ID" sz="2000" dirty="0" smtClean="0"/>
          </a:p>
          <a:p>
            <a:endParaRPr lang="id-ID" sz="1200" dirty="0" smtClean="0"/>
          </a:p>
          <a:p>
            <a:r>
              <a:rPr lang="id-ID" sz="1800" dirty="0" smtClean="0"/>
              <a:t>Catt :</a:t>
            </a:r>
          </a:p>
          <a:p>
            <a:pPr lvl="1"/>
            <a:r>
              <a:rPr lang="id-ID" sz="1800" dirty="0"/>
              <a:t>Tiap iterasi cari Et dan Ea</a:t>
            </a:r>
          </a:p>
          <a:p>
            <a:pPr lvl="1"/>
            <a:r>
              <a:rPr lang="id-ID" sz="1800" dirty="0"/>
              <a:t>Ketelitian 2 angka dibelakang koma</a:t>
            </a:r>
          </a:p>
          <a:p>
            <a:pPr lvl="1"/>
            <a:r>
              <a:rPr lang="id-ID" sz="1800" dirty="0"/>
              <a:t>C</a:t>
            </a:r>
            <a:r>
              <a:rPr lang="it-IT" sz="1800" dirty="0"/>
              <a:t>ari dari iterasi 1 sampai iterasi </a:t>
            </a:r>
            <a:r>
              <a:rPr lang="id-ID" sz="1800" dirty="0"/>
              <a:t>3</a:t>
            </a:r>
          </a:p>
          <a:p>
            <a:pPr lvl="1"/>
            <a:r>
              <a:rPr lang="id-ID" sz="1800" dirty="0"/>
              <a:t>Tuliskan rumusnya terlebih dahulu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="" xmlns:p14="http://schemas.microsoft.com/office/powerpoint/2010/main" val="30126706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B5CE456-328D-4213-92BD-E1136998825B}" type="slidenum">
              <a:rPr lang="en-US"/>
              <a:pPr/>
              <a:t>2</a:t>
            </a:fld>
            <a:endParaRPr lang="en-US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92163"/>
          </a:xfrm>
        </p:spPr>
        <p:txBody>
          <a:bodyPr/>
          <a:lstStyle/>
          <a:p>
            <a:pPr algn="l" eaLnBrk="1" hangingPunct="1"/>
            <a:r>
              <a:rPr lang="en-US" b="1" smtClean="0">
                <a:solidFill>
                  <a:schemeClr val="tx1"/>
                </a:solidFill>
                <a:latin typeface="Albert" pitchFamily="2" charset="0"/>
              </a:rPr>
              <a:t>Materi Minggu Ini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3505200"/>
          </a:xfrm>
        </p:spPr>
        <p:txBody>
          <a:bodyPr/>
          <a:lstStyle/>
          <a:p>
            <a:pPr eaLnBrk="1" hangingPunct="1"/>
            <a:r>
              <a:rPr lang="en-US" b="1" dirty="0" err="1" smtClean="0">
                <a:solidFill>
                  <a:srgbClr val="000099"/>
                </a:solidFill>
                <a:latin typeface="Comic Sans MS" pitchFamily="66" charset="0"/>
              </a:rPr>
              <a:t>Pengertian</a:t>
            </a:r>
            <a:r>
              <a:rPr lang="en-US" b="1" dirty="0" smtClean="0">
                <a:solidFill>
                  <a:srgbClr val="000099"/>
                </a:solidFill>
                <a:latin typeface="Comic Sans MS" pitchFamily="66" charset="0"/>
              </a:rPr>
              <a:t> </a:t>
            </a:r>
            <a:r>
              <a:rPr lang="en-US" b="1" dirty="0" err="1" smtClean="0">
                <a:solidFill>
                  <a:srgbClr val="000099"/>
                </a:solidFill>
                <a:latin typeface="Comic Sans MS" pitchFamily="66" charset="0"/>
              </a:rPr>
              <a:t>Akar</a:t>
            </a:r>
            <a:r>
              <a:rPr lang="en-US" b="1" dirty="0" smtClean="0">
                <a:solidFill>
                  <a:srgbClr val="000099"/>
                </a:solidFill>
                <a:latin typeface="Comic Sans MS" pitchFamily="66" charset="0"/>
              </a:rPr>
              <a:t> </a:t>
            </a:r>
            <a:r>
              <a:rPr lang="en-US" b="1" dirty="0" err="1" smtClean="0">
                <a:solidFill>
                  <a:srgbClr val="000099"/>
                </a:solidFill>
                <a:latin typeface="Comic Sans MS" pitchFamily="66" charset="0"/>
              </a:rPr>
              <a:t>Persamaan</a:t>
            </a:r>
            <a:endParaRPr lang="en-US" b="1" dirty="0" smtClean="0">
              <a:solidFill>
                <a:srgbClr val="000099"/>
              </a:solidFill>
              <a:latin typeface="Comic Sans MS" pitchFamily="66" charset="0"/>
            </a:endParaRPr>
          </a:p>
          <a:p>
            <a:pPr eaLnBrk="1" hangingPunct="1"/>
            <a:r>
              <a:rPr lang="id-ID" b="1" dirty="0" smtClean="0">
                <a:solidFill>
                  <a:srgbClr val="336600"/>
                </a:solidFill>
                <a:latin typeface="Comic Sans MS" pitchFamily="66" charset="0"/>
              </a:rPr>
              <a:t>Metoda Akolade</a:t>
            </a:r>
          </a:p>
          <a:p>
            <a:pPr lvl="1" eaLnBrk="1" hangingPunct="1"/>
            <a:r>
              <a:rPr lang="en-US" b="1" dirty="0" err="1" smtClean="0">
                <a:solidFill>
                  <a:srgbClr val="336600"/>
                </a:solidFill>
                <a:latin typeface="Comic Sans MS" pitchFamily="66" charset="0"/>
              </a:rPr>
              <a:t>Metode</a:t>
            </a:r>
            <a:r>
              <a:rPr lang="en-US" b="1" dirty="0" smtClean="0">
                <a:solidFill>
                  <a:srgbClr val="336600"/>
                </a:solidFill>
                <a:latin typeface="Comic Sans MS" pitchFamily="66" charset="0"/>
              </a:rPr>
              <a:t> </a:t>
            </a:r>
            <a:r>
              <a:rPr lang="en-US" b="1" dirty="0" err="1" smtClean="0">
                <a:solidFill>
                  <a:srgbClr val="336600"/>
                </a:solidFill>
                <a:latin typeface="Comic Sans MS" pitchFamily="66" charset="0"/>
              </a:rPr>
              <a:t>Grafik</a:t>
            </a:r>
            <a:endParaRPr lang="en-US" b="1" dirty="0" smtClean="0">
              <a:solidFill>
                <a:srgbClr val="336600"/>
              </a:solidFill>
              <a:latin typeface="Comic Sans MS" pitchFamily="66" charset="0"/>
            </a:endParaRPr>
          </a:p>
          <a:p>
            <a:pPr lvl="1" eaLnBrk="1" hangingPunct="1"/>
            <a:r>
              <a:rPr lang="en-US" b="1" dirty="0" err="1" smtClean="0">
                <a:solidFill>
                  <a:srgbClr val="000099"/>
                </a:solidFill>
                <a:latin typeface="Comic Sans MS" pitchFamily="66" charset="0"/>
              </a:rPr>
              <a:t>Metode</a:t>
            </a:r>
            <a:r>
              <a:rPr lang="en-US" b="1" dirty="0" smtClean="0">
                <a:solidFill>
                  <a:srgbClr val="000099"/>
                </a:solidFill>
                <a:latin typeface="Comic Sans MS" pitchFamily="66" charset="0"/>
              </a:rPr>
              <a:t> </a:t>
            </a:r>
            <a:r>
              <a:rPr lang="en-US" b="1" dirty="0" err="1" smtClean="0">
                <a:solidFill>
                  <a:srgbClr val="000099"/>
                </a:solidFill>
                <a:latin typeface="Comic Sans MS" pitchFamily="66" charset="0"/>
              </a:rPr>
              <a:t>Tabulasi</a:t>
            </a:r>
            <a:endParaRPr lang="en-US" b="1" dirty="0" smtClean="0">
              <a:solidFill>
                <a:srgbClr val="000099"/>
              </a:solidFill>
              <a:latin typeface="Comic Sans MS" pitchFamily="66" charset="0"/>
            </a:endParaRPr>
          </a:p>
          <a:p>
            <a:pPr lvl="1" eaLnBrk="1" hangingPunct="1"/>
            <a:r>
              <a:rPr lang="en-US" b="1" dirty="0" err="1" smtClean="0">
                <a:solidFill>
                  <a:srgbClr val="336600"/>
                </a:solidFill>
                <a:latin typeface="Comic Sans MS" pitchFamily="66" charset="0"/>
              </a:rPr>
              <a:t>Metode</a:t>
            </a:r>
            <a:r>
              <a:rPr lang="en-US" b="1" dirty="0" smtClean="0">
                <a:solidFill>
                  <a:srgbClr val="336600"/>
                </a:solidFill>
                <a:latin typeface="Comic Sans MS" pitchFamily="66" charset="0"/>
              </a:rPr>
              <a:t> Bolzano</a:t>
            </a:r>
            <a:r>
              <a:rPr lang="id-ID" b="1" dirty="0" smtClean="0">
                <a:solidFill>
                  <a:srgbClr val="336600"/>
                </a:solidFill>
                <a:latin typeface="Comic Sans MS" pitchFamily="66" charset="0"/>
              </a:rPr>
              <a:t> (Bagi dua/biseksi)</a:t>
            </a:r>
            <a:endParaRPr lang="en-US" b="1" dirty="0" smtClean="0">
              <a:solidFill>
                <a:srgbClr val="336600"/>
              </a:solidFill>
              <a:latin typeface="Comic Sans MS" pitchFamily="66" charset="0"/>
            </a:endParaRPr>
          </a:p>
          <a:p>
            <a:pPr lvl="1" eaLnBrk="1" hangingPunct="1"/>
            <a:r>
              <a:rPr lang="en-US" b="1" dirty="0" err="1" smtClean="0">
                <a:solidFill>
                  <a:srgbClr val="000099"/>
                </a:solidFill>
                <a:latin typeface="Comic Sans MS" pitchFamily="66" charset="0"/>
              </a:rPr>
              <a:t>Metode</a:t>
            </a:r>
            <a:r>
              <a:rPr lang="en-US" b="1" dirty="0" smtClean="0">
                <a:solidFill>
                  <a:srgbClr val="000099"/>
                </a:solidFill>
                <a:latin typeface="Comic Sans MS" pitchFamily="66" charset="0"/>
              </a:rPr>
              <a:t> </a:t>
            </a:r>
            <a:r>
              <a:rPr lang="en-US" b="1" dirty="0" err="1" smtClean="0">
                <a:solidFill>
                  <a:srgbClr val="000099"/>
                </a:solidFill>
                <a:latin typeface="Comic Sans MS" pitchFamily="66" charset="0"/>
              </a:rPr>
              <a:t>Regula</a:t>
            </a:r>
            <a:r>
              <a:rPr lang="en-US" b="1" dirty="0" smtClean="0">
                <a:solidFill>
                  <a:srgbClr val="000099"/>
                </a:solidFill>
                <a:latin typeface="Comic Sans MS" pitchFamily="66" charset="0"/>
              </a:rPr>
              <a:t> </a:t>
            </a:r>
            <a:r>
              <a:rPr lang="en-US" b="1" dirty="0" err="1" smtClean="0">
                <a:solidFill>
                  <a:srgbClr val="000099"/>
                </a:solidFill>
                <a:latin typeface="Comic Sans MS" pitchFamily="66" charset="0"/>
              </a:rPr>
              <a:t>Falsi</a:t>
            </a:r>
            <a:endParaRPr lang="en-US" b="1" dirty="0" smtClean="0">
              <a:solidFill>
                <a:srgbClr val="000099"/>
              </a:solidFill>
              <a:latin typeface="Comic Sans MS" pitchFamily="66" charset="0"/>
            </a:endParaRPr>
          </a:p>
          <a:p>
            <a:pPr eaLnBrk="1" hangingPunct="1"/>
            <a:r>
              <a:rPr lang="en-US" b="1" dirty="0" err="1" smtClean="0">
                <a:solidFill>
                  <a:srgbClr val="800080"/>
                </a:solidFill>
                <a:latin typeface="Comic Sans MS" pitchFamily="66" charset="0"/>
              </a:rPr>
              <a:t>Tugas</a:t>
            </a:r>
            <a:r>
              <a:rPr lang="en-US" b="1" dirty="0" smtClean="0">
                <a:solidFill>
                  <a:srgbClr val="800080"/>
                </a:solidFill>
                <a:latin typeface="Comic Sans MS" pitchFamily="66" charset="0"/>
              </a:rPr>
              <a:t> I</a:t>
            </a:r>
          </a:p>
        </p:txBody>
      </p:sp>
      <p:sp>
        <p:nvSpPr>
          <p:cNvPr id="9223" name="Line 4"/>
          <p:cNvSpPr>
            <a:spLocks noChangeShapeType="1"/>
          </p:cNvSpPr>
          <p:nvPr/>
        </p:nvSpPr>
        <p:spPr bwMode="auto">
          <a:xfrm>
            <a:off x="533400" y="1066800"/>
            <a:ext cx="8001000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dirty="0" err="1" smtClean="0"/>
              <a:t>Jawab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marL="1588" lvl="1" indent="0">
              <a:buNone/>
            </a:pPr>
            <a:r>
              <a:rPr lang="en-US" sz="1800" dirty="0" smtClean="0"/>
              <a:t>f(x) = x</a:t>
            </a:r>
            <a:r>
              <a:rPr lang="en-US" sz="1800" baseline="30000" dirty="0" smtClean="0"/>
              <a:t>3</a:t>
            </a:r>
            <a:r>
              <a:rPr lang="en-US" sz="1800" dirty="0" smtClean="0"/>
              <a:t> + </a:t>
            </a:r>
            <a:r>
              <a:rPr lang="id-ID" sz="1800" dirty="0" smtClean="0"/>
              <a:t>1</a:t>
            </a:r>
            <a:r>
              <a:rPr lang="en-US" sz="1800" dirty="0" smtClean="0"/>
              <a:t>0 x</a:t>
            </a:r>
            <a:r>
              <a:rPr lang="en-US" sz="1800" baseline="30000" dirty="0" smtClean="0"/>
              <a:t>2 </a:t>
            </a:r>
            <a:r>
              <a:rPr lang="en-US" sz="1800" dirty="0" smtClean="0"/>
              <a:t>- 7 x </a:t>
            </a:r>
            <a:r>
              <a:rPr lang="id-ID" sz="1800" dirty="0" smtClean="0"/>
              <a:t>– </a:t>
            </a:r>
            <a:r>
              <a:rPr lang="en-US" sz="1800" dirty="0" smtClean="0"/>
              <a:t>196</a:t>
            </a:r>
            <a:endParaRPr lang="id-ID" sz="1800" dirty="0" smtClean="0"/>
          </a:p>
          <a:p>
            <a:pPr marL="1588" lvl="1" indent="0">
              <a:buNone/>
            </a:pPr>
            <a:r>
              <a:rPr lang="id-ID" sz="1800" dirty="0" smtClean="0"/>
              <a:t>Batas bawah </a:t>
            </a:r>
            <a:r>
              <a:rPr lang="en-US" sz="1800" dirty="0" smtClean="0"/>
              <a:t>(Xl) </a:t>
            </a:r>
            <a:r>
              <a:rPr lang="id-ID" sz="1800" dirty="0" smtClean="0"/>
              <a:t>= - </a:t>
            </a:r>
            <a:r>
              <a:rPr lang="en-US" sz="1800" dirty="0" smtClean="0"/>
              <a:t>5</a:t>
            </a:r>
            <a:r>
              <a:rPr lang="id-ID" sz="1800" dirty="0" smtClean="0"/>
              <a:t> </a:t>
            </a:r>
          </a:p>
          <a:p>
            <a:pPr marL="1588" lvl="1" indent="0">
              <a:buNone/>
            </a:pPr>
            <a:r>
              <a:rPr lang="id-ID" sz="1800" dirty="0" smtClean="0"/>
              <a:t>Batas atas </a:t>
            </a:r>
            <a:r>
              <a:rPr lang="en-US" sz="1800" dirty="0" smtClean="0"/>
              <a:t>(</a:t>
            </a:r>
            <a:r>
              <a:rPr lang="en-US" sz="1800" dirty="0" err="1" smtClean="0"/>
              <a:t>Xu</a:t>
            </a:r>
            <a:r>
              <a:rPr lang="en-US" sz="1800" dirty="0" smtClean="0"/>
              <a:t>) </a:t>
            </a:r>
            <a:r>
              <a:rPr lang="id-ID" sz="1800" dirty="0" smtClean="0"/>
              <a:t>= </a:t>
            </a:r>
            <a:r>
              <a:rPr lang="en-US" sz="1800" dirty="0" smtClean="0"/>
              <a:t>8</a:t>
            </a:r>
            <a:endParaRPr lang="id-ID" sz="1800" dirty="0" smtClean="0"/>
          </a:p>
          <a:p>
            <a:pPr marL="1588" lvl="1" indent="0">
              <a:buNone/>
            </a:pPr>
            <a:r>
              <a:rPr lang="id-ID" sz="1800" dirty="0" smtClean="0"/>
              <a:t>Nilai X sebenarnya = </a:t>
            </a:r>
            <a:r>
              <a:rPr lang="en-US" sz="1800" dirty="0" smtClean="0"/>
              <a:t>4</a:t>
            </a:r>
            <a:endParaRPr lang="id-ID" sz="18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083CF1-4E21-40A4-B213-EDC353A457F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2600" y="990600"/>
            <a:ext cx="2971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590800"/>
            <a:ext cx="3429000" cy="40386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76800" y="1828800"/>
            <a:ext cx="3733800" cy="50292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083CF1-4E21-40A4-B213-EDC353A457F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1752600"/>
            <a:ext cx="2895600" cy="38862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375D-17A1-48B5-9DEF-6C3287E0EBF5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/>
              <a:t>Diketahui</a:t>
            </a:r>
            <a:r>
              <a:rPr lang="en-US" sz="2400" dirty="0"/>
              <a:t> :</a:t>
            </a:r>
            <a:endParaRPr lang="id-ID" sz="2400" dirty="0"/>
          </a:p>
          <a:p>
            <a:pPr marL="400050" lvl="1" indent="0">
              <a:buNone/>
            </a:pPr>
            <a:r>
              <a:rPr lang="en-US" sz="2000" dirty="0"/>
              <a:t>f(x) = x</a:t>
            </a:r>
            <a:r>
              <a:rPr lang="en-US" sz="2000" baseline="30000" dirty="0"/>
              <a:t>3</a:t>
            </a:r>
            <a:r>
              <a:rPr lang="en-US" sz="2000" dirty="0"/>
              <a:t> + x</a:t>
            </a:r>
            <a:r>
              <a:rPr lang="en-US" sz="2000" baseline="30000" dirty="0"/>
              <a:t>2 </a:t>
            </a:r>
            <a:r>
              <a:rPr lang="en-US" sz="2000" dirty="0"/>
              <a:t>- 34 x + 56</a:t>
            </a:r>
            <a:endParaRPr lang="id-ID" sz="2000" dirty="0"/>
          </a:p>
          <a:p>
            <a:pPr marL="400050" lvl="1" indent="0">
              <a:buNone/>
            </a:pPr>
            <a:r>
              <a:rPr lang="id-ID" sz="2000" dirty="0"/>
              <a:t>Batas bawah = - 2 </a:t>
            </a:r>
          </a:p>
          <a:p>
            <a:pPr marL="400050" lvl="1" indent="0">
              <a:buNone/>
            </a:pPr>
            <a:r>
              <a:rPr lang="id-ID" sz="2000" dirty="0"/>
              <a:t>Batas atas = 3</a:t>
            </a:r>
          </a:p>
          <a:p>
            <a:pPr marL="400050" lvl="1" indent="0">
              <a:buNone/>
            </a:pPr>
            <a:r>
              <a:rPr lang="id-ID" sz="2000" dirty="0"/>
              <a:t>Nilai X sebenarnya = 2</a:t>
            </a:r>
          </a:p>
          <a:p>
            <a:pPr marL="0" indent="0">
              <a:buNone/>
            </a:pPr>
            <a:r>
              <a:rPr lang="en-US" sz="2400" dirty="0"/>
              <a:t> </a:t>
            </a:r>
            <a:endParaRPr lang="id-ID" sz="2400" dirty="0"/>
          </a:p>
          <a:p>
            <a:pPr marL="0" indent="0">
              <a:buNone/>
            </a:pPr>
            <a:r>
              <a:rPr lang="id-ID" sz="2400" dirty="0"/>
              <a:t>Cari akar x dengan menggunakan </a:t>
            </a:r>
          </a:p>
          <a:p>
            <a:pPr marL="0" indent="0">
              <a:buNone/>
            </a:pPr>
            <a:r>
              <a:rPr lang="en-US" sz="2400" dirty="0"/>
              <a:t>(</a:t>
            </a:r>
            <a:r>
              <a:rPr lang="en-US" sz="2400" dirty="0" err="1"/>
              <a:t>nilai</a:t>
            </a:r>
            <a:r>
              <a:rPr lang="en-US" sz="2400" dirty="0"/>
              <a:t> 24) </a:t>
            </a:r>
            <a:r>
              <a:rPr lang="id-ID" sz="2400" dirty="0"/>
              <a:t>metoda  bagi dua</a:t>
            </a:r>
            <a:endParaRPr lang="id-ID" sz="2400" dirty="0" smtClean="0"/>
          </a:p>
          <a:p>
            <a:endParaRPr lang="id-ID" sz="1200" dirty="0" smtClean="0"/>
          </a:p>
          <a:p>
            <a:r>
              <a:rPr lang="id-ID" sz="2000" dirty="0" smtClean="0"/>
              <a:t>Catt :</a:t>
            </a:r>
          </a:p>
          <a:p>
            <a:pPr lvl="1"/>
            <a:r>
              <a:rPr lang="id-ID" sz="2000" dirty="0"/>
              <a:t>Tiap iterasi cari Et dan Ea</a:t>
            </a:r>
          </a:p>
          <a:p>
            <a:pPr lvl="1"/>
            <a:r>
              <a:rPr lang="id-ID" sz="2000" dirty="0"/>
              <a:t>Ketelitian 2 angka dibelakang koma</a:t>
            </a:r>
          </a:p>
          <a:p>
            <a:pPr lvl="1"/>
            <a:r>
              <a:rPr lang="id-ID" sz="2000" dirty="0"/>
              <a:t>C</a:t>
            </a:r>
            <a:r>
              <a:rPr lang="it-IT" sz="2000" dirty="0"/>
              <a:t>ari dari iterasi 1 sampai iterasi </a:t>
            </a:r>
            <a:r>
              <a:rPr lang="id-ID" sz="2000" dirty="0"/>
              <a:t>3</a:t>
            </a:r>
          </a:p>
          <a:p>
            <a:pPr lvl="1"/>
            <a:r>
              <a:rPr lang="id-ID" sz="2000" dirty="0"/>
              <a:t>Tuliskan rumusnya terlebih dahulu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="" xmlns:p14="http://schemas.microsoft.com/office/powerpoint/2010/main" val="30126706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id-ID" dirty="0" smtClean="0"/>
              <a:t>Jawab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083CF1-4E21-40A4-B213-EDC353A457F3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19272154"/>
              </p:ext>
            </p:extLst>
          </p:nvPr>
        </p:nvGraphicFramePr>
        <p:xfrm>
          <a:off x="457202" y="457195"/>
          <a:ext cx="8458197" cy="6264294"/>
        </p:xfrm>
        <a:graphic>
          <a:graphicData uri="http://schemas.openxmlformats.org/drawingml/2006/table">
            <a:tbl>
              <a:tblPr/>
              <a:tblGrid>
                <a:gridCol w="1187115"/>
                <a:gridCol w="1335507"/>
                <a:gridCol w="1187115"/>
                <a:gridCol w="1187115"/>
                <a:gridCol w="1187115"/>
                <a:gridCol w="1187115"/>
                <a:gridCol w="1187115"/>
              </a:tblGrid>
              <a:tr h="248911">
                <a:tc gridSpan="3">
                  <a:txBody>
                    <a:bodyPr/>
                    <a:lstStyle/>
                    <a:p>
                      <a:pPr algn="l" fontAlgn="b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f(x) = x</a:t>
                      </a:r>
                      <a:r>
                        <a:rPr lang="id-ID" sz="12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+ x</a:t>
                      </a:r>
                      <a:r>
                        <a:rPr lang="id-ID" sz="12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</a:t>
                      </a:r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- 34 x + 56</a:t>
                      </a: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42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Batas bawah = - 2</a:t>
                      </a:r>
                    </a:p>
                  </a:txBody>
                  <a:tcPr marL="7493" marR="7493" marT="74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42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Batas atas = 3</a:t>
                      </a:r>
                    </a:p>
                  </a:txBody>
                  <a:tcPr marL="7493" marR="7493" marT="74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427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Nilai X sebenarnya = 2</a:t>
                      </a:r>
                    </a:p>
                  </a:txBody>
                  <a:tcPr marL="7493" marR="7493" marT="74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 =</a:t>
                      </a: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427"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427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Xr =</a:t>
                      </a:r>
                    </a:p>
                  </a:txBody>
                  <a:tcPr marL="7493" marR="7493" marT="74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Xl</a:t>
                      </a: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Xu</a:t>
                      </a: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427"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427"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427">
                <a:tc>
                  <a:txBody>
                    <a:bodyPr/>
                    <a:lstStyle/>
                    <a:p>
                      <a:pPr algn="l" fontAlgn="ctr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iterasi 1</a:t>
                      </a:r>
                    </a:p>
                  </a:txBody>
                  <a:tcPr marL="7493" marR="7493" marT="74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427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Xl =</a:t>
                      </a:r>
                    </a:p>
                  </a:txBody>
                  <a:tcPr marL="7493" marR="7493" marT="74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f(Xl) =</a:t>
                      </a: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427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Xu =</a:t>
                      </a:r>
                    </a:p>
                  </a:txBody>
                  <a:tcPr marL="7493" marR="7493" marT="74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f(Xu) =</a:t>
                      </a: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</a:t>
                      </a: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427"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427"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Xr =</a:t>
                      </a: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427"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427"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427"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Xr =</a:t>
                      </a: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</a:t>
                      </a: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427"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427"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 =</a:t>
                      </a: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</a:t>
                      </a: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427"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427"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427"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 =</a:t>
                      </a: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427"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 =</a:t>
                      </a: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belum bisa</a:t>
                      </a: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427"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427"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427"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f(Xl) </a:t>
                      </a:r>
                      <a:r>
                        <a:rPr lang="id-ID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 f (-2)</a:t>
                      </a:r>
                      <a:r>
                        <a:rPr lang="id-ID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</a:t>
                      </a:r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427"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f(Xr) </a:t>
                      </a:r>
                      <a:r>
                        <a:rPr lang="id-ID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 f (0,5) =</a:t>
                      </a:r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39,38</a:t>
                      </a: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427"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427">
                <a:tc gridSpan="2">
                  <a:txBody>
                    <a:bodyPr/>
                    <a:lstStyle/>
                    <a:p>
                      <a:pPr algn="l" fontAlgn="b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f(xl) x f(xu) =</a:t>
                      </a: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39,38</a:t>
                      </a: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427"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 0</a:t>
                      </a: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427"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maka ==&gt; interval ke 2 (kanan)</a:t>
                      </a: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03238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A31DD0-DA07-4E5C-9CD2-8A3B140488F4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13410115"/>
              </p:ext>
            </p:extLst>
          </p:nvPr>
        </p:nvGraphicFramePr>
        <p:xfrm>
          <a:off x="761999" y="76194"/>
          <a:ext cx="7620001" cy="6596620"/>
        </p:xfrm>
        <a:graphic>
          <a:graphicData uri="http://schemas.openxmlformats.org/drawingml/2006/table">
            <a:tbl>
              <a:tblPr/>
              <a:tblGrid>
                <a:gridCol w="1486829"/>
                <a:gridCol w="165702"/>
                <a:gridCol w="1506983"/>
                <a:gridCol w="1486829"/>
                <a:gridCol w="1486829"/>
                <a:gridCol w="1486829"/>
              </a:tblGrid>
              <a:tr h="241999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id-ID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iterasi 2</a:t>
                      </a:r>
                    </a:p>
                  </a:txBody>
                  <a:tcPr marL="9052" marR="9052" marT="90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99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Xl =</a:t>
                      </a:r>
                    </a:p>
                  </a:txBody>
                  <a:tcPr marL="9052" marR="9052" marT="90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99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Xu =</a:t>
                      </a:r>
                    </a:p>
                  </a:txBody>
                  <a:tcPr marL="9052" marR="9052" marT="90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999">
                <a:tc gridSpan="2"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99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Xr =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99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999">
                <a:tc gridSpan="2"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99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Xr =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1,75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999">
                <a:tc gridSpan="2">
                  <a:txBody>
                    <a:bodyPr/>
                    <a:lstStyle/>
                    <a:p>
                      <a:pPr algn="ctr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99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 =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1,75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99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999">
                <a:tc gridSpan="2"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99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 =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12,5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999">
                <a:tc gridSpan="2">
                  <a:txBody>
                    <a:bodyPr/>
                    <a:lstStyle/>
                    <a:p>
                      <a:pPr algn="ctr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99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 =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1,75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99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1,75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999">
                <a:tc gridSpan="2">
                  <a:txBody>
                    <a:bodyPr/>
                    <a:lstStyle/>
                    <a:p>
                      <a:pPr algn="ctr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99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 =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71,43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999">
                <a:tc gridSpan="2"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99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f(Xl) </a:t>
                      </a:r>
                      <a:r>
                        <a:rPr lang="id-ID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 f (0,5) = </a:t>
                      </a:r>
                      <a:endParaRPr lang="id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39,38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99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f(Xr) </a:t>
                      </a:r>
                      <a:r>
                        <a:rPr lang="id-ID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 f (1,75) =</a:t>
                      </a:r>
                      <a:endParaRPr lang="id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4,92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999">
                <a:tc gridSpan="2"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999">
                <a:tc gridSpan="3">
                  <a:txBody>
                    <a:bodyPr/>
                    <a:lstStyle/>
                    <a:p>
                      <a:pPr algn="l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f(xl) x f(xu) =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39,38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4,92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999">
                <a:tc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 0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999">
                <a:tc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maka ==&gt; interval ke 2 (kanan)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id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34412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A31DD0-DA07-4E5C-9CD2-8A3B140488F4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890867657"/>
              </p:ext>
            </p:extLst>
          </p:nvPr>
        </p:nvGraphicFramePr>
        <p:xfrm>
          <a:off x="762002" y="228594"/>
          <a:ext cx="8077197" cy="6324600"/>
        </p:xfrm>
        <a:graphic>
          <a:graphicData uri="http://schemas.openxmlformats.org/drawingml/2006/table">
            <a:tbl>
              <a:tblPr/>
              <a:tblGrid>
                <a:gridCol w="1576038"/>
                <a:gridCol w="1773045"/>
                <a:gridCol w="1576038"/>
                <a:gridCol w="1576038"/>
                <a:gridCol w="1576038"/>
              </a:tblGrid>
              <a:tr h="252984">
                <a:tc>
                  <a:txBody>
                    <a:bodyPr/>
                    <a:lstStyle/>
                    <a:p>
                      <a:pPr algn="l" fontAlgn="ctr"/>
                      <a:r>
                        <a:rPr lang="id-ID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iterasi 3</a:t>
                      </a:r>
                    </a:p>
                  </a:txBody>
                  <a:tcPr marL="9052" marR="9052" marT="90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2984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Xl =</a:t>
                      </a:r>
                    </a:p>
                  </a:txBody>
                  <a:tcPr marL="9052" marR="9052" marT="90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1,75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2984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Xu =</a:t>
                      </a:r>
                    </a:p>
                  </a:txBody>
                  <a:tcPr marL="9052" marR="9052" marT="90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2984">
                <a:tc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2984"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Xr =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1,75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2984"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2984">
                <a:tc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2984"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Xr =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2,375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2984">
                <a:tc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2984"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 =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2,375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2984"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2984">
                <a:tc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2984"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 =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18,75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2984">
                <a:tc>
                  <a:txBody>
                    <a:bodyPr/>
                    <a:lstStyle/>
                    <a:p>
                      <a:pPr algn="ctr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2984"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 =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2,375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1,75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2984"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2,375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2984">
                <a:tc>
                  <a:txBody>
                    <a:bodyPr/>
                    <a:lstStyle/>
                    <a:p>
                      <a:pPr algn="ctr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2984"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 =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26,32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2984">
                <a:tc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2984"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f(Xl) </a:t>
                      </a:r>
                      <a:r>
                        <a:rPr lang="id-ID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 f (1,75) =</a:t>
                      </a:r>
                      <a:endParaRPr lang="id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4,92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2984"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f(Xr) </a:t>
                      </a:r>
                      <a:r>
                        <a:rPr lang="id-ID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 f (2,375) =</a:t>
                      </a:r>
                      <a:endParaRPr lang="id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-5,71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2984">
                <a:tc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2984">
                <a:tc gridSpan="2">
                  <a:txBody>
                    <a:bodyPr/>
                    <a:lstStyle/>
                    <a:p>
                      <a:pPr algn="l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f(xl) x f(xu) =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4,92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-5,71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2984">
                <a:tc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 0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2984">
                <a:tc>
                  <a:txBody>
                    <a:bodyPr/>
                    <a:lstStyle/>
                    <a:p>
                      <a:pPr algn="l" fontAlgn="b"/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maka ==&gt; interval ke 1 (kiri)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id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52630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C60D4-19F8-47A9-BD4D-AF7EBC21DA09}" type="slidenum">
              <a:rPr lang="en-US"/>
              <a:pPr/>
              <a:t>26</a:t>
            </a:fld>
            <a:endParaRPr lang="en-US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Metoda Posisi Salah</a:t>
            </a:r>
          </a:p>
        </p:txBody>
      </p:sp>
      <p:pic>
        <p:nvPicPr>
          <p:cNvPr id="3994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57200" y="2468563"/>
            <a:ext cx="8229600" cy="2787650"/>
          </a:xfrm>
          <a:noFill/>
          <a:ln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375D-17A1-48B5-9DEF-6C3287E0EBF5}" type="slidenum">
              <a:rPr lang="en-US"/>
              <a:pPr/>
              <a:t>27</a:t>
            </a:fld>
            <a:endParaRPr lang="en-US" dirty="0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id-ID" dirty="0" smtClean="0"/>
              <a:t>Posisi Salah</a:t>
            </a:r>
            <a:r>
              <a:rPr lang="en-US" dirty="0" smtClean="0"/>
              <a:t> (1)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 smtClean="0"/>
              <a:t>Diketahui</a:t>
            </a:r>
            <a:r>
              <a:rPr lang="en-US" sz="2400" dirty="0" smtClean="0"/>
              <a:t> :</a:t>
            </a:r>
            <a:endParaRPr lang="id-ID" sz="2400" dirty="0" smtClean="0"/>
          </a:p>
          <a:p>
            <a:pPr marL="400050" lvl="1" indent="0">
              <a:buNone/>
            </a:pPr>
            <a:r>
              <a:rPr lang="en-US" sz="2000" dirty="0" smtClean="0"/>
              <a:t>f(x) = x</a:t>
            </a:r>
            <a:r>
              <a:rPr lang="en-US" sz="2000" baseline="30000" dirty="0" smtClean="0"/>
              <a:t>3</a:t>
            </a:r>
            <a:r>
              <a:rPr lang="en-US" sz="2000" dirty="0" smtClean="0"/>
              <a:t> + </a:t>
            </a:r>
            <a:r>
              <a:rPr lang="id-ID" sz="2000" dirty="0" smtClean="0"/>
              <a:t>1</a:t>
            </a:r>
            <a:r>
              <a:rPr lang="en-US" sz="2000" dirty="0" smtClean="0"/>
              <a:t>0 x</a:t>
            </a:r>
            <a:r>
              <a:rPr lang="en-US" sz="2000" baseline="30000" dirty="0" smtClean="0"/>
              <a:t>2 </a:t>
            </a:r>
            <a:r>
              <a:rPr lang="en-US" sz="2000" dirty="0" smtClean="0"/>
              <a:t>- 7 x </a:t>
            </a:r>
            <a:r>
              <a:rPr lang="id-ID" sz="2000" dirty="0" smtClean="0"/>
              <a:t>– </a:t>
            </a:r>
            <a:r>
              <a:rPr lang="en-US" sz="2000" dirty="0" smtClean="0"/>
              <a:t>196</a:t>
            </a:r>
            <a:endParaRPr lang="id-ID" sz="2000" dirty="0" smtClean="0"/>
          </a:p>
          <a:p>
            <a:pPr marL="400050" lvl="1" indent="0">
              <a:buNone/>
            </a:pPr>
            <a:r>
              <a:rPr lang="id-ID" sz="2000" dirty="0" smtClean="0"/>
              <a:t>Batas bawah </a:t>
            </a:r>
            <a:r>
              <a:rPr lang="en-US" sz="2000" dirty="0" smtClean="0"/>
              <a:t>(Xl) </a:t>
            </a:r>
            <a:r>
              <a:rPr lang="id-ID" sz="2000" dirty="0" smtClean="0"/>
              <a:t>= - </a:t>
            </a:r>
            <a:r>
              <a:rPr lang="en-US" sz="2000" dirty="0" smtClean="0"/>
              <a:t>5</a:t>
            </a:r>
            <a:r>
              <a:rPr lang="id-ID" sz="2000" dirty="0" smtClean="0"/>
              <a:t> </a:t>
            </a:r>
          </a:p>
          <a:p>
            <a:pPr marL="400050" lvl="1" indent="0">
              <a:buNone/>
            </a:pPr>
            <a:r>
              <a:rPr lang="id-ID" sz="2000" dirty="0" smtClean="0"/>
              <a:t>Batas atas </a:t>
            </a:r>
            <a:r>
              <a:rPr lang="en-US" sz="2000" dirty="0" smtClean="0"/>
              <a:t>(</a:t>
            </a:r>
            <a:r>
              <a:rPr lang="en-US" sz="2000" dirty="0" err="1" smtClean="0"/>
              <a:t>Xu</a:t>
            </a:r>
            <a:r>
              <a:rPr lang="en-US" sz="2000" dirty="0" smtClean="0"/>
              <a:t>) </a:t>
            </a:r>
            <a:r>
              <a:rPr lang="id-ID" sz="2000" dirty="0" smtClean="0"/>
              <a:t>= </a:t>
            </a:r>
            <a:r>
              <a:rPr lang="en-US" sz="2000" dirty="0" smtClean="0"/>
              <a:t>8</a:t>
            </a:r>
            <a:endParaRPr lang="id-ID" sz="2000" dirty="0" smtClean="0"/>
          </a:p>
          <a:p>
            <a:pPr marL="400050" lvl="1" indent="0">
              <a:buNone/>
            </a:pPr>
            <a:r>
              <a:rPr lang="id-ID" sz="2000" dirty="0" smtClean="0"/>
              <a:t>Nilai X sebenarnya = </a:t>
            </a:r>
            <a:r>
              <a:rPr lang="en-US" sz="2000" dirty="0" smtClean="0"/>
              <a:t>4 </a:t>
            </a:r>
          </a:p>
          <a:p>
            <a:pPr marL="400050" lvl="1" indent="0">
              <a:buNone/>
            </a:pPr>
            <a:r>
              <a:rPr lang="en-US" sz="2400" dirty="0"/>
              <a:t> </a:t>
            </a:r>
            <a:endParaRPr lang="id-ID" sz="2400" dirty="0"/>
          </a:p>
          <a:p>
            <a:pPr marL="0" indent="0">
              <a:buNone/>
            </a:pPr>
            <a:r>
              <a:rPr lang="id-ID" sz="2400" dirty="0"/>
              <a:t>Cari akar x dengan menggunakan </a:t>
            </a:r>
          </a:p>
          <a:p>
            <a:pPr marL="0" indent="0">
              <a:buNone/>
            </a:pPr>
            <a:r>
              <a:rPr lang="en-US" sz="2400" dirty="0"/>
              <a:t>(</a:t>
            </a:r>
            <a:r>
              <a:rPr lang="en-US" sz="2400" dirty="0" err="1"/>
              <a:t>nilai</a:t>
            </a:r>
            <a:r>
              <a:rPr lang="en-US" sz="2400" dirty="0"/>
              <a:t> 24) </a:t>
            </a:r>
            <a:r>
              <a:rPr lang="id-ID" sz="2400" dirty="0"/>
              <a:t>metoda  </a:t>
            </a:r>
            <a:r>
              <a:rPr lang="id-ID" sz="2400" dirty="0" smtClean="0"/>
              <a:t>posisi salah</a:t>
            </a:r>
          </a:p>
          <a:p>
            <a:endParaRPr lang="id-ID" sz="1200" dirty="0" smtClean="0"/>
          </a:p>
          <a:p>
            <a:r>
              <a:rPr lang="id-ID" sz="1800" dirty="0" smtClean="0"/>
              <a:t>Catt :</a:t>
            </a:r>
          </a:p>
          <a:p>
            <a:pPr lvl="1"/>
            <a:r>
              <a:rPr lang="id-ID" sz="1800" dirty="0"/>
              <a:t>Tiap iterasi cari Et dan Ea</a:t>
            </a:r>
          </a:p>
          <a:p>
            <a:pPr lvl="1"/>
            <a:r>
              <a:rPr lang="id-ID" sz="1800" dirty="0"/>
              <a:t>Ketelitian 2 angka dibelakang koma</a:t>
            </a:r>
          </a:p>
          <a:p>
            <a:pPr lvl="1"/>
            <a:r>
              <a:rPr lang="id-ID" sz="1800" dirty="0"/>
              <a:t>C</a:t>
            </a:r>
            <a:r>
              <a:rPr lang="it-IT" sz="1800" dirty="0"/>
              <a:t>ari dari iterasi 1 sampai iterasi </a:t>
            </a:r>
            <a:r>
              <a:rPr lang="id-ID" sz="1800" dirty="0"/>
              <a:t>3</a:t>
            </a:r>
          </a:p>
          <a:p>
            <a:pPr lvl="1"/>
            <a:r>
              <a:rPr lang="id-ID" sz="1800" dirty="0"/>
              <a:t>Tuliskan rumusnya terlebih dahulu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="" xmlns:p14="http://schemas.microsoft.com/office/powerpoint/2010/main" val="18721420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dirty="0" err="1" smtClean="0"/>
              <a:t>Jawab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4525963"/>
          </a:xfrm>
        </p:spPr>
        <p:txBody>
          <a:bodyPr/>
          <a:lstStyle/>
          <a:p>
            <a:pPr marL="1588" lvl="1" indent="0">
              <a:buNone/>
            </a:pPr>
            <a:r>
              <a:rPr lang="en-US" sz="1800" dirty="0" smtClean="0"/>
              <a:t>f(x) = x</a:t>
            </a:r>
            <a:r>
              <a:rPr lang="en-US" sz="1800" baseline="30000" dirty="0" smtClean="0"/>
              <a:t>3</a:t>
            </a:r>
            <a:r>
              <a:rPr lang="en-US" sz="1800" dirty="0" smtClean="0"/>
              <a:t> + </a:t>
            </a:r>
            <a:r>
              <a:rPr lang="id-ID" sz="1800" dirty="0" smtClean="0"/>
              <a:t>1</a:t>
            </a:r>
            <a:r>
              <a:rPr lang="en-US" sz="1800" dirty="0" smtClean="0"/>
              <a:t>0 x</a:t>
            </a:r>
            <a:r>
              <a:rPr lang="en-US" sz="1800" baseline="30000" dirty="0" smtClean="0"/>
              <a:t>2 </a:t>
            </a:r>
            <a:r>
              <a:rPr lang="en-US" sz="1800" dirty="0" smtClean="0"/>
              <a:t>- 7 x </a:t>
            </a:r>
            <a:r>
              <a:rPr lang="id-ID" sz="1800" dirty="0" smtClean="0"/>
              <a:t>– </a:t>
            </a:r>
            <a:r>
              <a:rPr lang="en-US" sz="1800" dirty="0" smtClean="0"/>
              <a:t>196</a:t>
            </a:r>
            <a:endParaRPr lang="id-ID" sz="1800" dirty="0" smtClean="0"/>
          </a:p>
          <a:p>
            <a:pPr marL="1588" lvl="1" indent="0">
              <a:buNone/>
            </a:pPr>
            <a:r>
              <a:rPr lang="id-ID" sz="1800" dirty="0" smtClean="0"/>
              <a:t>Batas bawah </a:t>
            </a:r>
            <a:r>
              <a:rPr lang="en-US" sz="1800" dirty="0" smtClean="0"/>
              <a:t>(Xl) </a:t>
            </a:r>
            <a:r>
              <a:rPr lang="id-ID" sz="1800" dirty="0" smtClean="0"/>
              <a:t>= - </a:t>
            </a:r>
            <a:r>
              <a:rPr lang="en-US" sz="1800" dirty="0" smtClean="0"/>
              <a:t>5</a:t>
            </a:r>
            <a:r>
              <a:rPr lang="id-ID" sz="1800" dirty="0" smtClean="0"/>
              <a:t> </a:t>
            </a:r>
          </a:p>
          <a:p>
            <a:pPr marL="1588" lvl="1" indent="0">
              <a:buNone/>
            </a:pPr>
            <a:r>
              <a:rPr lang="id-ID" sz="1800" dirty="0" smtClean="0"/>
              <a:t>Batas atas </a:t>
            </a:r>
            <a:r>
              <a:rPr lang="en-US" sz="1800" dirty="0" smtClean="0"/>
              <a:t>(</a:t>
            </a:r>
            <a:r>
              <a:rPr lang="en-US" sz="1800" dirty="0" err="1" smtClean="0"/>
              <a:t>Xu</a:t>
            </a:r>
            <a:r>
              <a:rPr lang="en-US" sz="1800" dirty="0" smtClean="0"/>
              <a:t>) </a:t>
            </a:r>
            <a:r>
              <a:rPr lang="id-ID" sz="1800" dirty="0" smtClean="0"/>
              <a:t>= </a:t>
            </a:r>
            <a:r>
              <a:rPr lang="en-US" sz="1800" dirty="0" smtClean="0"/>
              <a:t>8</a:t>
            </a:r>
            <a:endParaRPr lang="id-ID" sz="1800" dirty="0" smtClean="0"/>
          </a:p>
          <a:p>
            <a:pPr marL="1588" lvl="1" indent="0">
              <a:buNone/>
            </a:pPr>
            <a:r>
              <a:rPr lang="id-ID" sz="1800" dirty="0" smtClean="0"/>
              <a:t>Nilai X sebenarnya = </a:t>
            </a:r>
            <a:r>
              <a:rPr lang="en-US" sz="1800" dirty="0" smtClean="0"/>
              <a:t>4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083CF1-4E21-40A4-B213-EDC353A457F3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533400"/>
            <a:ext cx="327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590800"/>
            <a:ext cx="3962400" cy="4191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1066800"/>
            <a:ext cx="4419600" cy="51054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083CF1-4E21-40A4-B213-EDC353A457F3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06440" y="1759478"/>
            <a:ext cx="4227760" cy="4260321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ADACD1-C43C-4B28-9D15-AEF2CA8FE4F9}" type="slidenum">
              <a:rPr lang="en-US"/>
              <a:pPr/>
              <a:t>3</a:t>
            </a:fld>
            <a:endParaRPr lang="en-US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Tujuan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5613" cy="4525963"/>
          </a:xfrm>
        </p:spPr>
        <p:txBody>
          <a:bodyPr/>
          <a:lstStyle/>
          <a:p>
            <a:pPr eaLnBrk="1" hangingPunct="1"/>
            <a:r>
              <a:rPr lang="en-US" sz="2800" dirty="0" err="1" smtClean="0"/>
              <a:t>Mencari</a:t>
            </a:r>
            <a:r>
              <a:rPr lang="en-US" sz="2800" dirty="0" smtClean="0"/>
              <a:t> </a:t>
            </a:r>
          </a:p>
          <a:p>
            <a:pPr lvl="1" eaLnBrk="1" hangingPunct="1"/>
            <a:r>
              <a:rPr lang="en-US" sz="2400" dirty="0" smtClean="0">
                <a:sym typeface="Wingdings" pitchFamily="2" charset="2"/>
              </a:rPr>
              <a:t> </a:t>
            </a:r>
            <a:r>
              <a:rPr lang="en-US" sz="2400" dirty="0" err="1" smtClean="0">
                <a:sym typeface="Wingdings" pitchFamily="2" charset="2"/>
              </a:rPr>
              <a:t>akar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persamaan</a:t>
            </a:r>
            <a:r>
              <a:rPr lang="en-US" sz="2400" dirty="0" smtClean="0">
                <a:sym typeface="Wingdings" pitchFamily="2" charset="2"/>
              </a:rPr>
              <a:t>, </a:t>
            </a:r>
            <a:r>
              <a:rPr lang="en-US" sz="2400" dirty="0" err="1" smtClean="0">
                <a:sym typeface="Wingdings" pitchFamily="2" charset="2"/>
              </a:rPr>
              <a:t>artinya</a:t>
            </a:r>
            <a:r>
              <a:rPr lang="en-US" sz="2400" dirty="0" smtClean="0">
                <a:sym typeface="Wingdings" pitchFamily="2" charset="2"/>
              </a:rPr>
              <a:t> </a:t>
            </a:r>
          </a:p>
          <a:p>
            <a:pPr lvl="1" eaLnBrk="1" hangingPunct="1"/>
            <a:r>
              <a:rPr lang="en-US" sz="2400" dirty="0" smtClean="0">
                <a:sym typeface="Wingdings" pitchFamily="2" charset="2"/>
              </a:rPr>
              <a:t> </a:t>
            </a:r>
            <a:r>
              <a:rPr lang="en-US" sz="2400" dirty="0" err="1" smtClean="0">
                <a:sym typeface="Wingdings" pitchFamily="2" charset="2"/>
              </a:rPr>
              <a:t>menentukan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harga</a:t>
            </a:r>
            <a:r>
              <a:rPr lang="en-US" sz="2400" dirty="0" smtClean="0">
                <a:sym typeface="Wingdings" pitchFamily="2" charset="2"/>
              </a:rPr>
              <a:t> X </a:t>
            </a:r>
            <a:r>
              <a:rPr lang="en-US" sz="2400" dirty="0" err="1" smtClean="0">
                <a:sym typeface="Wingdings" pitchFamily="2" charset="2"/>
              </a:rPr>
              <a:t>untuk</a:t>
            </a:r>
            <a:r>
              <a:rPr lang="en-US" sz="2400" dirty="0" smtClean="0">
                <a:sym typeface="Wingdings" pitchFamily="2" charset="2"/>
              </a:rPr>
              <a:t> f(x) = 0</a:t>
            </a:r>
          </a:p>
          <a:p>
            <a:pPr eaLnBrk="1" hangingPunct="1"/>
            <a:r>
              <a:rPr lang="en-US" sz="2800" dirty="0" err="1" smtClean="0"/>
              <a:t>Contoh</a:t>
            </a:r>
            <a:r>
              <a:rPr lang="id-ID" sz="2800" dirty="0" smtClean="0"/>
              <a:t>, carilah akar </a:t>
            </a:r>
          </a:p>
          <a:p>
            <a:pPr marL="0" indent="0" eaLnBrk="1" hangingPunct="1">
              <a:buNone/>
            </a:pPr>
            <a:r>
              <a:rPr lang="id-ID" sz="2800" dirty="0"/>
              <a:t>	</a:t>
            </a:r>
            <a:r>
              <a:rPr lang="id-ID" sz="2800" dirty="0" smtClean="0"/>
              <a:t>f(x) = x</a:t>
            </a:r>
            <a:r>
              <a:rPr lang="en-US" sz="2400" baseline="30000" dirty="0"/>
              <a:t>2</a:t>
            </a:r>
            <a:r>
              <a:rPr lang="id-ID" sz="2800" dirty="0" smtClean="0"/>
              <a:t> – x – 6</a:t>
            </a:r>
          </a:p>
          <a:p>
            <a:pPr eaLnBrk="1" hangingPunct="1"/>
            <a:r>
              <a:rPr lang="id-ID" sz="2800" dirty="0" smtClean="0"/>
              <a:t>Jawab dengan cara mudah</a:t>
            </a:r>
          </a:p>
          <a:p>
            <a:pPr marL="0" indent="0" eaLnBrk="1" hangingPunct="1">
              <a:buNone/>
            </a:pPr>
            <a:r>
              <a:rPr lang="id-ID" sz="2800" dirty="0" smtClean="0"/>
              <a:t>	(x – 3 ) (x +2) = 0</a:t>
            </a:r>
          </a:p>
          <a:p>
            <a:pPr marL="0" indent="0" eaLnBrk="1" hangingPunct="1">
              <a:buNone/>
            </a:pPr>
            <a:r>
              <a:rPr lang="id-ID" sz="2800" dirty="0"/>
              <a:t>	</a:t>
            </a:r>
            <a:r>
              <a:rPr lang="id-ID" sz="2800" dirty="0" smtClean="0"/>
              <a:t>x = 3 </a:t>
            </a:r>
            <a:r>
              <a:rPr lang="id-ID" sz="2800" dirty="0" smtClean="0">
                <a:sym typeface="Wingdings" panose="05000000000000000000" pitchFamily="2" charset="2"/>
              </a:rPr>
              <a:t> f(x) = 0</a:t>
            </a:r>
          </a:p>
          <a:p>
            <a:pPr marL="0" indent="0" eaLnBrk="1" hangingPunct="1">
              <a:buNone/>
            </a:pPr>
            <a:r>
              <a:rPr lang="id-ID" sz="2800" dirty="0">
                <a:sym typeface="Wingdings" panose="05000000000000000000" pitchFamily="2" charset="2"/>
              </a:rPr>
              <a:t>	</a:t>
            </a:r>
            <a:r>
              <a:rPr lang="id-ID" sz="2800" dirty="0" smtClean="0">
                <a:sym typeface="Wingdings" panose="05000000000000000000" pitchFamily="2" charset="2"/>
              </a:rPr>
              <a:t>x = -2  f(x) = 0</a:t>
            </a:r>
            <a:endParaRPr lang="id-ID" sz="2800" dirty="0" smtClean="0"/>
          </a:p>
          <a:p>
            <a:pPr eaLnBrk="1" hangingPunct="1"/>
            <a:endParaRPr lang="en-US" sz="2800" dirty="0" smtClean="0"/>
          </a:p>
        </p:txBody>
      </p:sp>
    </p:spTree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375D-17A1-48B5-9DEF-6C3287E0EBF5}" type="slidenum">
              <a:rPr lang="en-US"/>
              <a:pPr/>
              <a:t>30</a:t>
            </a:fld>
            <a:endParaRPr lang="en-US" dirty="0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id-ID" dirty="0" smtClean="0"/>
              <a:t>Posisi Salah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/>
              <a:t>Diketahui</a:t>
            </a:r>
            <a:r>
              <a:rPr lang="en-US" sz="2400" dirty="0"/>
              <a:t> :</a:t>
            </a:r>
            <a:endParaRPr lang="id-ID" sz="2400" dirty="0"/>
          </a:p>
          <a:p>
            <a:pPr marL="400050" lvl="1" indent="0">
              <a:buNone/>
            </a:pPr>
            <a:r>
              <a:rPr lang="en-US" sz="2000" dirty="0"/>
              <a:t>f(x) = x</a:t>
            </a:r>
            <a:r>
              <a:rPr lang="en-US" sz="2000" baseline="30000" dirty="0"/>
              <a:t>3</a:t>
            </a:r>
            <a:r>
              <a:rPr lang="en-US" sz="2000" dirty="0"/>
              <a:t> + x</a:t>
            </a:r>
            <a:r>
              <a:rPr lang="en-US" sz="2000" baseline="30000" dirty="0"/>
              <a:t>2 </a:t>
            </a:r>
            <a:r>
              <a:rPr lang="en-US" sz="2000" dirty="0"/>
              <a:t>- 34 x + 56</a:t>
            </a:r>
            <a:endParaRPr lang="id-ID" sz="2000" dirty="0"/>
          </a:p>
          <a:p>
            <a:pPr marL="400050" lvl="1" indent="0">
              <a:buNone/>
            </a:pPr>
            <a:r>
              <a:rPr lang="id-ID" sz="2000" dirty="0"/>
              <a:t>Batas bawah = - 2 </a:t>
            </a:r>
          </a:p>
          <a:p>
            <a:pPr marL="400050" lvl="1" indent="0">
              <a:buNone/>
            </a:pPr>
            <a:r>
              <a:rPr lang="id-ID" sz="2000" dirty="0"/>
              <a:t>Batas atas = 3</a:t>
            </a:r>
          </a:p>
          <a:p>
            <a:pPr marL="400050" lvl="1" indent="0">
              <a:buNone/>
            </a:pPr>
            <a:r>
              <a:rPr lang="id-ID" sz="2000" dirty="0"/>
              <a:t>Nilai X sebenarnya = 2</a:t>
            </a:r>
          </a:p>
          <a:p>
            <a:pPr marL="0" indent="0">
              <a:buNone/>
            </a:pPr>
            <a:r>
              <a:rPr lang="en-US" sz="2400" dirty="0"/>
              <a:t> </a:t>
            </a:r>
            <a:endParaRPr lang="id-ID" sz="2400" dirty="0"/>
          </a:p>
          <a:p>
            <a:pPr marL="0" indent="0">
              <a:buNone/>
            </a:pPr>
            <a:r>
              <a:rPr lang="id-ID" sz="2400" dirty="0"/>
              <a:t>Cari akar x dengan menggunakan </a:t>
            </a:r>
          </a:p>
          <a:p>
            <a:pPr marL="0" indent="0">
              <a:buNone/>
            </a:pPr>
            <a:r>
              <a:rPr lang="en-US" sz="2400" dirty="0"/>
              <a:t>(</a:t>
            </a:r>
            <a:r>
              <a:rPr lang="en-US" sz="2400" dirty="0" err="1"/>
              <a:t>nilai</a:t>
            </a:r>
            <a:r>
              <a:rPr lang="en-US" sz="2400" dirty="0"/>
              <a:t> 24) </a:t>
            </a:r>
            <a:r>
              <a:rPr lang="id-ID" sz="2400" dirty="0"/>
              <a:t>metoda  </a:t>
            </a:r>
            <a:r>
              <a:rPr lang="id-ID" sz="2400" dirty="0" smtClean="0"/>
              <a:t>posisi salah</a:t>
            </a:r>
          </a:p>
          <a:p>
            <a:endParaRPr lang="id-ID" sz="1200" dirty="0" smtClean="0"/>
          </a:p>
          <a:p>
            <a:r>
              <a:rPr lang="id-ID" sz="1800" dirty="0" smtClean="0"/>
              <a:t>Catt :</a:t>
            </a:r>
          </a:p>
          <a:p>
            <a:pPr lvl="1"/>
            <a:r>
              <a:rPr lang="id-ID" sz="1800" dirty="0"/>
              <a:t>Tiap iterasi cari Et dan Ea</a:t>
            </a:r>
          </a:p>
          <a:p>
            <a:pPr lvl="1"/>
            <a:r>
              <a:rPr lang="id-ID" sz="1800" dirty="0"/>
              <a:t>Ketelitian 2 angka dibelakang koma</a:t>
            </a:r>
          </a:p>
          <a:p>
            <a:pPr lvl="1"/>
            <a:r>
              <a:rPr lang="id-ID" sz="1800" dirty="0"/>
              <a:t>C</a:t>
            </a:r>
            <a:r>
              <a:rPr lang="it-IT" sz="1800" dirty="0"/>
              <a:t>ari dari iterasi 1 sampai iterasi </a:t>
            </a:r>
            <a:r>
              <a:rPr lang="id-ID" sz="1800" dirty="0"/>
              <a:t>3</a:t>
            </a:r>
          </a:p>
          <a:p>
            <a:pPr lvl="1"/>
            <a:r>
              <a:rPr lang="id-ID" sz="1800" dirty="0"/>
              <a:t>Tuliskan rumusnya terlebih dahulu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="" xmlns:p14="http://schemas.microsoft.com/office/powerpoint/2010/main" val="18721420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785"/>
            <a:ext cx="8229600" cy="1143000"/>
          </a:xfrm>
        </p:spPr>
        <p:txBody>
          <a:bodyPr/>
          <a:lstStyle/>
          <a:p>
            <a:r>
              <a:rPr lang="id-ID" dirty="0" smtClean="0"/>
              <a:t>Jawab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083CF1-4E21-40A4-B213-EDC353A457F3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40351870"/>
              </p:ext>
            </p:extLst>
          </p:nvPr>
        </p:nvGraphicFramePr>
        <p:xfrm>
          <a:off x="228603" y="152414"/>
          <a:ext cx="8686804" cy="6361218"/>
        </p:xfrm>
        <a:graphic>
          <a:graphicData uri="http://schemas.openxmlformats.org/drawingml/2006/table">
            <a:tbl>
              <a:tblPr/>
              <a:tblGrid>
                <a:gridCol w="1219197"/>
                <a:gridCol w="676106"/>
                <a:gridCol w="314495"/>
                <a:gridCol w="633158"/>
                <a:gridCol w="205043"/>
                <a:gridCol w="900550"/>
                <a:gridCol w="947651"/>
                <a:gridCol w="947651"/>
                <a:gridCol w="947651"/>
                <a:gridCol w="947651"/>
                <a:gridCol w="947651"/>
              </a:tblGrid>
              <a:tr h="225543">
                <a:tc gridSpan="4">
                  <a:txBody>
                    <a:bodyPr/>
                    <a:lstStyle/>
                    <a:p>
                      <a:pPr algn="l" fontAlgn="b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f(x) = x</a:t>
                      </a:r>
                      <a:r>
                        <a:rPr lang="id-ID" sz="12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+ x</a:t>
                      </a:r>
                      <a:r>
                        <a:rPr lang="id-ID" sz="12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</a:t>
                      </a:r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- 34 x + 56</a:t>
                      </a: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9164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Batas bawah = -2</a:t>
                      </a:r>
                    </a:p>
                  </a:txBody>
                  <a:tcPr marL="5147" marR="5147" marT="51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sv-S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9164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Batas atas = 3</a:t>
                      </a:r>
                    </a:p>
                  </a:txBody>
                  <a:tcPr marL="5147" marR="5147" marT="51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555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Nilai X sebenarnya = 2</a:t>
                      </a:r>
                    </a:p>
                  </a:txBody>
                  <a:tcPr marL="5147" marR="5147" marT="51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 =</a:t>
                      </a: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1597"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582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Xr =</a:t>
                      </a:r>
                    </a:p>
                  </a:txBody>
                  <a:tcPr marL="5147" marR="5147" marT="51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Xu      -</a:t>
                      </a:r>
                    </a:p>
                  </a:txBody>
                  <a:tcPr marL="5147" marR="5147" marT="51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f(Xu) (XL - Xu)</a:t>
                      </a: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5820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f(XL)  - f(Xu)</a:t>
                      </a: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1597"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1597">
                <a:tc>
                  <a:txBody>
                    <a:bodyPr/>
                    <a:lstStyle/>
                    <a:p>
                      <a:pPr algn="l" fontAlgn="ctr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iterasi 1</a:t>
                      </a:r>
                    </a:p>
                  </a:txBody>
                  <a:tcPr marL="5147" marR="5147" marT="51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5820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Xl =</a:t>
                      </a:r>
                    </a:p>
                  </a:txBody>
                  <a:tcPr marL="5147" marR="5147" marT="51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id-ID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</a:t>
                      </a:r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f(Xl) </a:t>
                      </a:r>
                      <a:r>
                        <a:rPr lang="id-ID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 f</a:t>
                      </a:r>
                      <a:r>
                        <a:rPr lang="id-ID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 -2) =</a:t>
                      </a:r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8755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Xu =</a:t>
                      </a:r>
                    </a:p>
                  </a:txBody>
                  <a:tcPr marL="5147" marR="5147" marT="51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id-ID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</a:t>
                      </a:r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f(Xu) </a:t>
                      </a:r>
                      <a:r>
                        <a:rPr lang="id-ID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 f (3) =</a:t>
                      </a:r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</a:t>
                      </a: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1597"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582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Xr =</a:t>
                      </a:r>
                    </a:p>
                  </a:txBody>
                  <a:tcPr marL="5147" marR="5147" marT="51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147" marR="5147" marT="51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algn="ctr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147" marR="5147" marT="51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</a:t>
                      </a: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55820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</a:t>
                      </a: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231597"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Xr =</a:t>
                      </a: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2,62</a:t>
                      </a: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1597"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5820"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 =</a:t>
                      </a: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2,62</a:t>
                      </a: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5820"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1597"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 =</a:t>
                      </a: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30,77</a:t>
                      </a: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1597"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 =</a:t>
                      </a: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belum bisa</a:t>
                      </a: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1597"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id-ID"/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id-ID" dirty="0"/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1597"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f(Xl) </a:t>
                      </a:r>
                      <a:r>
                        <a:rPr lang="id-ID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 f (-2) =</a:t>
                      </a:r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id-ID"/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1597"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f(Xr) </a:t>
                      </a:r>
                      <a:r>
                        <a:rPr lang="id-ID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 f (2,62) =</a:t>
                      </a:r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-8,19</a:t>
                      </a: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id-ID"/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1597"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id-ID"/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id-ID"/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5820">
                <a:tc gridSpan="3">
                  <a:txBody>
                    <a:bodyPr/>
                    <a:lstStyle/>
                    <a:p>
                      <a:pPr algn="l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f(xl) x f(xu) =</a:t>
                      </a: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-8,19</a:t>
                      </a: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1241"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 0</a:t>
                      </a: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id-ID"/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5820"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maka ==&gt; interval ke 1 (kiri)</a:t>
                      </a: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7" marR="5147" marT="51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03156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A31DD0-DA07-4E5C-9CD2-8A3B140488F4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24214622"/>
              </p:ext>
            </p:extLst>
          </p:nvPr>
        </p:nvGraphicFramePr>
        <p:xfrm>
          <a:off x="838200" y="457206"/>
          <a:ext cx="6934205" cy="5519886"/>
        </p:xfrm>
        <a:graphic>
          <a:graphicData uri="http://schemas.openxmlformats.org/drawingml/2006/table">
            <a:tbl>
              <a:tblPr/>
              <a:tblGrid>
                <a:gridCol w="756458"/>
                <a:gridCol w="538942"/>
                <a:gridCol w="914401"/>
                <a:gridCol w="609601"/>
                <a:gridCol w="838200"/>
                <a:gridCol w="457198"/>
                <a:gridCol w="685800"/>
                <a:gridCol w="620689"/>
                <a:gridCol w="756458"/>
                <a:gridCol w="756458"/>
              </a:tblGrid>
              <a:tr h="202463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id-ID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iterasi 2</a:t>
                      </a:r>
                    </a:p>
                  </a:txBody>
                  <a:tcPr marL="8082" marR="8082" marT="80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46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Xl =</a:t>
                      </a:r>
                    </a:p>
                  </a:txBody>
                  <a:tcPr marL="8082" marR="8082" marT="80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-2,00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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f(Xl) </a:t>
                      </a:r>
                      <a:r>
                        <a:rPr lang="id-ID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 f (-2) =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120,00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46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Xu =</a:t>
                      </a:r>
                    </a:p>
                  </a:txBody>
                  <a:tcPr marL="8082" marR="8082" marT="80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2,62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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f(Xu) </a:t>
                      </a:r>
                      <a:r>
                        <a:rPr lang="id-ID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 f</a:t>
                      </a:r>
                      <a:r>
                        <a:rPr lang="id-ID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(2,62) =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-8,19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463">
                <a:tc gridSpan="2"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463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Xr =</a:t>
                      </a:r>
                    </a:p>
                  </a:txBody>
                  <a:tcPr marL="8082" marR="8082" marT="80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ctr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2,62</a:t>
                      </a:r>
                    </a:p>
                  </a:txBody>
                  <a:tcPr marL="8082" marR="8082" marT="80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8082" marR="8082" marT="80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-8,19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2,62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02463">
                <a:tc gridSpan="2"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-8,19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20246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Xr =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2,32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463">
                <a:tc gridSpan="2">
                  <a:txBody>
                    <a:bodyPr/>
                    <a:lstStyle/>
                    <a:p>
                      <a:pPr algn="l" fontAlgn="b"/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46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 =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2,32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46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46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 =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16,02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463">
                <a:tc gridSpan="2">
                  <a:txBody>
                    <a:bodyPr/>
                    <a:lstStyle/>
                    <a:p>
                      <a:pPr algn="ctr" fontAlgn="b"/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46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 =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2,32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2,62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46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2,32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463">
                <a:tc gridSpan="2">
                  <a:txBody>
                    <a:bodyPr/>
                    <a:lstStyle/>
                    <a:p>
                      <a:pPr algn="ctr" fontAlgn="b"/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46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 =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12,71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463">
                <a:tc gridSpan="2">
                  <a:txBody>
                    <a:bodyPr/>
                    <a:lstStyle/>
                    <a:p>
                      <a:pPr algn="l" fontAlgn="b"/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46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f(Xl) </a:t>
                      </a:r>
                      <a:r>
                        <a:rPr lang="id-ID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 f (-2) =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120,00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46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f(Xr) </a:t>
                      </a:r>
                      <a:r>
                        <a:rPr lang="id-ID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 f (2,32) =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-5,02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463">
                <a:tc gridSpan="2"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463">
                <a:tc gridSpan="3">
                  <a:txBody>
                    <a:bodyPr/>
                    <a:lstStyle/>
                    <a:p>
                      <a:pPr algn="l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f(xl) x f(xu) =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-5,02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463"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 0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463"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maka ==&gt; interval ke 1 (kiri)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895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A31DD0-DA07-4E5C-9CD2-8A3B140488F4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16073346"/>
              </p:ext>
            </p:extLst>
          </p:nvPr>
        </p:nvGraphicFramePr>
        <p:xfrm>
          <a:off x="685796" y="380990"/>
          <a:ext cx="7086605" cy="6084690"/>
        </p:xfrm>
        <a:graphic>
          <a:graphicData uri="http://schemas.openxmlformats.org/drawingml/2006/table">
            <a:tbl>
              <a:tblPr/>
              <a:tblGrid>
                <a:gridCol w="773084"/>
                <a:gridCol w="674720"/>
                <a:gridCol w="533401"/>
                <a:gridCol w="457199"/>
                <a:gridCol w="782781"/>
                <a:gridCol w="773084"/>
                <a:gridCol w="773084"/>
                <a:gridCol w="773084"/>
                <a:gridCol w="773084"/>
                <a:gridCol w="773084"/>
              </a:tblGrid>
              <a:tr h="220436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id-ID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iterasi 3</a:t>
                      </a:r>
                    </a:p>
                  </a:txBody>
                  <a:tcPr marL="8082" marR="8082" marT="80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043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Xl =</a:t>
                      </a:r>
                    </a:p>
                  </a:txBody>
                  <a:tcPr marL="8082" marR="8082" marT="80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-2,00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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f(Xl) </a:t>
                      </a:r>
                      <a:r>
                        <a:rPr lang="id-ID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 f (-2) =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120,00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043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Xu =</a:t>
                      </a:r>
                    </a:p>
                  </a:txBody>
                  <a:tcPr marL="8082" marR="8082" marT="80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2,32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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f(Xu) </a:t>
                      </a:r>
                      <a:r>
                        <a:rPr lang="id-ID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 f(2,32) =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-5,02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0436">
                <a:tc gridSpan="2">
                  <a:txBody>
                    <a:bodyPr/>
                    <a:lstStyle/>
                    <a:p>
                      <a:pPr algn="l" fontAlgn="b"/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0436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Xr =</a:t>
                      </a:r>
                    </a:p>
                  </a:txBody>
                  <a:tcPr marL="8082" marR="8082" marT="80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ctr"/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2,32</a:t>
                      </a:r>
                    </a:p>
                  </a:txBody>
                  <a:tcPr marL="8082" marR="8082" marT="80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8082" marR="8082" marT="80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-5,02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2,32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20436">
                <a:tc gridSpan="2"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-5,02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220436">
                <a:tc gridSpan="2"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0436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Xr =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2,15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0436">
                <a:tc gridSpan="2"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0436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 =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2,15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0436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0436">
                <a:tc gridSpan="2"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0436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 =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7,35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0436">
                <a:tc gridSpan="2">
                  <a:txBody>
                    <a:bodyPr/>
                    <a:lstStyle/>
                    <a:p>
                      <a:pPr algn="ctr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0436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 =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2,15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2,32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0436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2,15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0436">
                <a:tc gridSpan="2">
                  <a:txBody>
                    <a:bodyPr/>
                    <a:lstStyle/>
                    <a:p>
                      <a:pPr algn="ctr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0436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 =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8,07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0436">
                <a:tc gridSpan="2"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0436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f(Xl) </a:t>
                      </a:r>
                      <a:r>
                        <a:rPr lang="id-ID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 f (-2) =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120,00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0436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f(Xr) </a:t>
                      </a:r>
                      <a:r>
                        <a:rPr lang="id-ID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 f (2.15) =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-2,49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0436">
                <a:tc gridSpan="2"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0436">
                <a:tc gridSpan="3">
                  <a:txBody>
                    <a:bodyPr/>
                    <a:lstStyle/>
                    <a:p>
                      <a:pPr algn="l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f(xl) x f(xu) =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-2,49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0436"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 0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0436"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maka ==&gt; interval ke 1 (kiri)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66396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4811-016B-47AB-949E-53C6B9369B34}" type="slidenum">
              <a:rPr lang="en-US"/>
              <a:pPr/>
              <a:t>34</a:t>
            </a:fld>
            <a:endParaRPr lang="en-US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Tugas</a:t>
            </a:r>
            <a:r>
              <a:rPr lang="id-ID" sz="4000" dirty="0" smtClean="0"/>
              <a:t/>
            </a:r>
            <a:br>
              <a:rPr lang="id-ID" sz="4000" dirty="0" smtClean="0"/>
            </a:br>
            <a:endParaRPr lang="en-US" sz="3200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763000" cy="4800600"/>
          </a:xfrm>
        </p:spPr>
        <p:txBody>
          <a:bodyPr/>
          <a:lstStyle/>
          <a:p>
            <a:pPr marL="0" indent="0">
              <a:buNone/>
            </a:pPr>
            <a:r>
              <a:rPr lang="id-ID" sz="2000" dirty="0" smtClean="0"/>
              <a:t>1. Buatlah Contoh Soal Sendiri dan Jawab dengan menggunakan   : </a:t>
            </a:r>
          </a:p>
          <a:p>
            <a:pPr marL="0" indent="0">
              <a:buNone/>
            </a:pPr>
            <a:r>
              <a:rPr lang="id-ID" sz="2000" dirty="0" smtClean="0"/>
              <a:t>    metoda  </a:t>
            </a:r>
            <a:r>
              <a:rPr lang="id-ID" sz="2000" dirty="0"/>
              <a:t>grafik + tabulasi + bagi dua + posisi </a:t>
            </a:r>
            <a:r>
              <a:rPr lang="id-ID" sz="2000" dirty="0" smtClean="0"/>
              <a:t>salah</a:t>
            </a:r>
          </a:p>
          <a:p>
            <a:pPr marL="0" indent="0">
              <a:buNone/>
            </a:pPr>
            <a:r>
              <a:rPr lang="id-ID" sz="2000" dirty="0" smtClean="0">
                <a:sym typeface="Wingdings" panose="05000000000000000000" pitchFamily="2" charset="2"/>
              </a:rPr>
              <a:t>2. Bentuk file  PPT + nama kelompok dan anggota</a:t>
            </a:r>
          </a:p>
          <a:p>
            <a:pPr>
              <a:buNone/>
            </a:pPr>
            <a:r>
              <a:rPr lang="id-ID" sz="2000" dirty="0" smtClean="0"/>
              <a:t>3. Kumpulkan di </a:t>
            </a:r>
            <a:r>
              <a:rPr lang="en-US" sz="2000" dirty="0" err="1" smtClean="0"/>
              <a:t>elearning</a:t>
            </a:r>
            <a:endParaRPr lang="id-ID" sz="2000" dirty="0" smtClean="0"/>
          </a:p>
          <a:p>
            <a:pPr>
              <a:buNone/>
            </a:pPr>
            <a:endParaRPr lang="id-ID" sz="2000" dirty="0" smtClean="0"/>
          </a:p>
          <a:p>
            <a:pPr>
              <a:buNone/>
            </a:pPr>
            <a:r>
              <a:rPr lang="id-ID" sz="2000" dirty="0" smtClean="0"/>
              <a:t>Ditanya : </a:t>
            </a:r>
          </a:p>
          <a:p>
            <a:r>
              <a:rPr lang="id-ID" sz="2000" dirty="0" smtClean="0"/>
              <a:t>Tiap iterasi cari Et dan Ea</a:t>
            </a:r>
          </a:p>
          <a:p>
            <a:r>
              <a:rPr lang="id-ID" sz="2000" dirty="0" smtClean="0"/>
              <a:t>Ketelitian 2 angka dibelakang koma</a:t>
            </a:r>
          </a:p>
          <a:p>
            <a:r>
              <a:rPr lang="id-ID" sz="2000" dirty="0" smtClean="0"/>
              <a:t>C</a:t>
            </a:r>
            <a:r>
              <a:rPr lang="it-IT" sz="2000" dirty="0" smtClean="0"/>
              <a:t>ari dari iterasi 1 sampai iterasi </a:t>
            </a:r>
            <a:r>
              <a:rPr lang="id-ID" sz="2000" dirty="0" smtClean="0"/>
              <a:t>3</a:t>
            </a:r>
          </a:p>
          <a:p>
            <a:r>
              <a:rPr lang="id-ID" sz="2000" dirty="0" smtClean="0"/>
              <a:t>Tuliskan rumusnya terlebih dahulu</a:t>
            </a:r>
          </a:p>
          <a:p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ADACD1-C43C-4B28-9D15-AEF2CA8FE4F9}" type="slidenum">
              <a:rPr lang="en-US"/>
              <a:pPr/>
              <a:t>4</a:t>
            </a:fld>
            <a:endParaRPr lang="en-US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Tujuan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5613" cy="4525963"/>
          </a:xfrm>
        </p:spPr>
        <p:txBody>
          <a:bodyPr/>
          <a:lstStyle/>
          <a:p>
            <a:pPr eaLnBrk="1" hangingPunct="1"/>
            <a:r>
              <a:rPr lang="en-US" sz="2800" dirty="0" err="1" smtClean="0"/>
              <a:t>Mencari</a:t>
            </a:r>
            <a:r>
              <a:rPr lang="en-US" sz="2800" dirty="0" smtClean="0"/>
              <a:t> </a:t>
            </a:r>
          </a:p>
          <a:p>
            <a:pPr lvl="1" eaLnBrk="1" hangingPunct="1"/>
            <a:r>
              <a:rPr lang="en-US" sz="2400" dirty="0" smtClean="0">
                <a:sym typeface="Wingdings" pitchFamily="2" charset="2"/>
              </a:rPr>
              <a:t> </a:t>
            </a:r>
            <a:r>
              <a:rPr lang="en-US" sz="2400" dirty="0" err="1" smtClean="0">
                <a:sym typeface="Wingdings" pitchFamily="2" charset="2"/>
              </a:rPr>
              <a:t>akar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persamaan</a:t>
            </a:r>
            <a:r>
              <a:rPr lang="en-US" sz="2400" dirty="0" smtClean="0">
                <a:sym typeface="Wingdings" pitchFamily="2" charset="2"/>
              </a:rPr>
              <a:t>, </a:t>
            </a:r>
            <a:r>
              <a:rPr lang="en-US" sz="2400" dirty="0" err="1" smtClean="0">
                <a:sym typeface="Wingdings" pitchFamily="2" charset="2"/>
              </a:rPr>
              <a:t>artinya</a:t>
            </a:r>
            <a:r>
              <a:rPr lang="en-US" sz="2400" dirty="0" smtClean="0">
                <a:sym typeface="Wingdings" pitchFamily="2" charset="2"/>
              </a:rPr>
              <a:t> </a:t>
            </a:r>
          </a:p>
          <a:p>
            <a:pPr lvl="1" eaLnBrk="1" hangingPunct="1"/>
            <a:r>
              <a:rPr lang="en-US" sz="2400" dirty="0" smtClean="0">
                <a:sym typeface="Wingdings" pitchFamily="2" charset="2"/>
              </a:rPr>
              <a:t> </a:t>
            </a:r>
            <a:r>
              <a:rPr lang="en-US" sz="2400" dirty="0" err="1" smtClean="0">
                <a:sym typeface="Wingdings" pitchFamily="2" charset="2"/>
              </a:rPr>
              <a:t>menentukan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harga</a:t>
            </a:r>
            <a:r>
              <a:rPr lang="en-US" sz="2400" dirty="0" smtClean="0">
                <a:sym typeface="Wingdings" pitchFamily="2" charset="2"/>
              </a:rPr>
              <a:t> X </a:t>
            </a:r>
            <a:r>
              <a:rPr lang="en-US" sz="2400" dirty="0" err="1" smtClean="0">
                <a:sym typeface="Wingdings" pitchFamily="2" charset="2"/>
              </a:rPr>
              <a:t>untuk</a:t>
            </a:r>
            <a:r>
              <a:rPr lang="en-US" sz="2400" dirty="0" smtClean="0">
                <a:sym typeface="Wingdings" pitchFamily="2" charset="2"/>
              </a:rPr>
              <a:t> f(x) = 0</a:t>
            </a:r>
          </a:p>
          <a:p>
            <a:pPr eaLnBrk="1" hangingPunct="1"/>
            <a:r>
              <a:rPr lang="en-US" sz="2800" dirty="0" err="1" smtClean="0"/>
              <a:t>Contoh</a:t>
            </a:r>
            <a:r>
              <a:rPr lang="en-US" sz="2800" dirty="0" smtClean="0"/>
              <a:t> </a:t>
            </a:r>
            <a:r>
              <a:rPr lang="en-US" sz="2800" dirty="0" err="1" smtClean="0"/>
              <a:t>umum</a:t>
            </a:r>
            <a:r>
              <a:rPr lang="en-US" sz="2800" dirty="0" smtClean="0"/>
              <a:t> :</a:t>
            </a:r>
          </a:p>
          <a:p>
            <a:pPr lvl="1" eaLnBrk="1" hangingPunct="1"/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persamaan</a:t>
            </a:r>
            <a:r>
              <a:rPr lang="en-US" sz="2400" dirty="0" smtClean="0"/>
              <a:t> </a:t>
            </a:r>
            <a:r>
              <a:rPr lang="en-US" sz="2400" dirty="0" err="1" smtClean="0"/>
              <a:t>polinomial</a:t>
            </a:r>
            <a:r>
              <a:rPr lang="en-US" sz="2400" dirty="0" smtClean="0"/>
              <a:t> </a:t>
            </a:r>
            <a:r>
              <a:rPr lang="en-US" sz="2400" dirty="0" err="1" smtClean="0"/>
              <a:t>pangkat</a:t>
            </a:r>
            <a:r>
              <a:rPr lang="en-US" sz="2400" dirty="0" smtClean="0"/>
              <a:t> 2 </a:t>
            </a:r>
            <a:r>
              <a:rPr lang="en-US" sz="2400" dirty="0" err="1" smtClean="0"/>
              <a:t>misal</a:t>
            </a:r>
            <a:r>
              <a:rPr lang="en-US" sz="2400" dirty="0" smtClean="0"/>
              <a:t> </a:t>
            </a:r>
          </a:p>
          <a:p>
            <a:pPr lvl="1" eaLnBrk="1" hangingPunct="1"/>
            <a:r>
              <a:rPr lang="en-US" sz="2400" dirty="0" smtClean="0"/>
              <a:t>f(x) = X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+x-2,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mencari</a:t>
            </a:r>
            <a:r>
              <a:rPr lang="en-US" sz="2400" dirty="0" smtClean="0"/>
              <a:t> 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x</a:t>
            </a:r>
            <a:r>
              <a:rPr lang="en-US" sz="2400" baseline="-25000" dirty="0" smtClean="0"/>
              <a:t>2 </a:t>
            </a:r>
            <a:r>
              <a:rPr lang="en-US" sz="2400" dirty="0" err="1" smtClean="0"/>
              <a:t>kita</a:t>
            </a:r>
            <a:r>
              <a:rPr lang="en-US" sz="2400" dirty="0" smtClean="0"/>
              <a:t> </a:t>
            </a:r>
            <a:r>
              <a:rPr lang="en-US" sz="2400" dirty="0" err="1" smtClean="0"/>
              <a:t>bisa</a:t>
            </a:r>
            <a:r>
              <a:rPr lang="en-US" sz="2400" dirty="0" smtClean="0"/>
              <a:t>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rumus</a:t>
            </a:r>
            <a:r>
              <a:rPr lang="en-US" sz="2400" dirty="0" smtClean="0"/>
              <a:t> ABC </a:t>
            </a:r>
            <a:r>
              <a:rPr lang="en-US" sz="2400" dirty="0" smtClean="0">
                <a:sym typeface="Wingdings" pitchFamily="2" charset="2"/>
              </a:rPr>
              <a:t></a:t>
            </a:r>
            <a:endParaRPr lang="en-US" sz="2400" baseline="-25000" dirty="0" smtClean="0">
              <a:cs typeface="Arial" charset="0"/>
            </a:endParaRPr>
          </a:p>
          <a:p>
            <a:pPr eaLnBrk="1" hangingPunct="1"/>
            <a:endParaRPr lang="en-US" sz="2800" dirty="0" smtClean="0"/>
          </a:p>
        </p:txBody>
      </p:sp>
      <p:graphicFrame>
        <p:nvGraphicFramePr>
          <p:cNvPr id="102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425700" y="5229225"/>
          <a:ext cx="3211513" cy="985838"/>
        </p:xfrm>
        <a:graphic>
          <a:graphicData uri="http://schemas.openxmlformats.org/presentationml/2006/ole">
            <p:oleObj spid="_x0000_s33823" name="Equation" r:id="rId3" imgW="1447172" imgH="444307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612549534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AE2CE2-6622-4399-9E67-D43CFFBD7E9F}" type="slidenum">
              <a:rPr lang="en-US"/>
              <a:pPr/>
              <a:t>5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id-ID" smtClean="0"/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Bagaimana untuk mencari akar persamaan :</a:t>
            </a:r>
          </a:p>
          <a:p>
            <a:pPr eaLnBrk="1" hangingPunct="1">
              <a:buFontTx/>
              <a:buNone/>
            </a:pPr>
            <a:r>
              <a:rPr lang="en-US" sz="1800" b="1" smtClean="0">
                <a:latin typeface="Comic Sans MS" pitchFamily="66" charset="0"/>
              </a:rPr>
              <a:t>	</a:t>
            </a:r>
            <a:r>
              <a:rPr lang="en-US" sz="2400" b="1" smtClean="0">
                <a:latin typeface="Comic Sans MS" pitchFamily="66" charset="0"/>
              </a:rPr>
              <a:t>	f(x) = x</a:t>
            </a:r>
            <a:r>
              <a:rPr lang="en-US" sz="2400" baseline="30000" smtClean="0"/>
              <a:t>4</a:t>
            </a:r>
            <a:r>
              <a:rPr lang="en-US" sz="2400" b="1" smtClean="0">
                <a:latin typeface="Comic Sans MS" pitchFamily="66" charset="0"/>
              </a:rPr>
              <a:t> – 3x – 2 = 0</a:t>
            </a:r>
          </a:p>
          <a:p>
            <a:pPr lvl="1" eaLnBrk="1" hangingPunct="1">
              <a:buFontTx/>
              <a:buNone/>
            </a:pPr>
            <a:r>
              <a:rPr lang="en-US" sz="2400" b="1" smtClean="0">
                <a:latin typeface="Comic Sans MS" pitchFamily="66" charset="0"/>
              </a:rPr>
              <a:t>		f(x) = e</a:t>
            </a:r>
            <a:r>
              <a:rPr lang="en-US" sz="2400" baseline="30000" smtClean="0"/>
              <a:t>-x</a:t>
            </a:r>
            <a:r>
              <a:rPr lang="en-US" sz="2400" b="1" smtClean="0">
                <a:latin typeface="Comic Sans MS" pitchFamily="66" charset="0"/>
              </a:rPr>
              <a:t> – x = 0</a:t>
            </a:r>
          </a:p>
          <a:p>
            <a:pPr lvl="1" eaLnBrk="1" hangingPunct="1">
              <a:buFontTx/>
              <a:buNone/>
            </a:pPr>
            <a:r>
              <a:rPr lang="en-US" sz="2400" b="1" smtClean="0">
                <a:latin typeface="Comic Sans MS" pitchFamily="66" charset="0"/>
              </a:rPr>
              <a:t>	 f(x) = x</a:t>
            </a:r>
            <a:r>
              <a:rPr lang="en-US" sz="2400" baseline="30000" smtClean="0"/>
              <a:t>3</a:t>
            </a:r>
            <a:r>
              <a:rPr lang="en-US" sz="2400" b="1" smtClean="0">
                <a:latin typeface="Comic Sans MS" pitchFamily="66" charset="0"/>
              </a:rPr>
              <a:t> + x</a:t>
            </a:r>
            <a:r>
              <a:rPr lang="en-US" sz="2400" baseline="30000" smtClean="0"/>
              <a:t>2</a:t>
            </a:r>
            <a:r>
              <a:rPr lang="en-US" sz="2400" b="1" smtClean="0">
                <a:latin typeface="Comic Sans MS" pitchFamily="66" charset="0"/>
              </a:rPr>
              <a:t> – 3x – 3 = 0</a:t>
            </a:r>
          </a:p>
          <a:p>
            <a:pPr eaLnBrk="1" hangingPunct="1"/>
            <a:r>
              <a:rPr lang="en-US" smtClean="0"/>
              <a:t>Cara pemecahan </a:t>
            </a:r>
            <a:r>
              <a:rPr lang="en-US" smtClean="0">
                <a:sym typeface="Wingdings" pitchFamily="2" charset="2"/>
              </a:rPr>
              <a:t> mencoba-coba, memasukkan nilai x, agar f(x) menjadi 0</a:t>
            </a:r>
          </a:p>
          <a:p>
            <a:pPr eaLnBrk="1" hangingPunct="1"/>
            <a:r>
              <a:rPr lang="en-US" smtClean="0">
                <a:sym typeface="Wingdings" pitchFamily="2" charset="2"/>
              </a:rPr>
              <a:t>Hasil  lama dan belum tentu ketemu </a:t>
            </a:r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9484E9-E951-4BC0-9CD3-551FF2ABB85D}" type="slidenum">
              <a:rPr lang="en-US"/>
              <a:pPr/>
              <a:t>6</a:t>
            </a:fld>
            <a:endParaRPr lang="en-US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09600"/>
          </a:xfrm>
        </p:spPr>
        <p:txBody>
          <a:bodyPr/>
          <a:lstStyle/>
          <a:p>
            <a:pPr algn="l" eaLnBrk="1" hangingPunct="1"/>
            <a:r>
              <a:rPr lang="en-US" b="1" dirty="0" err="1" smtClean="0">
                <a:solidFill>
                  <a:schemeClr val="tx1"/>
                </a:solidFill>
                <a:latin typeface="Albert" pitchFamily="2" charset="0"/>
              </a:rPr>
              <a:t>Pengertian</a:t>
            </a:r>
            <a:r>
              <a:rPr lang="en-US" b="1" dirty="0" smtClean="0">
                <a:solidFill>
                  <a:schemeClr val="tx1"/>
                </a:solidFill>
                <a:latin typeface="Albert" pitchFamily="2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Albert" pitchFamily="2" charset="0"/>
              </a:rPr>
              <a:t>Akar</a:t>
            </a:r>
            <a:r>
              <a:rPr lang="en-US" b="1" dirty="0" smtClean="0">
                <a:solidFill>
                  <a:schemeClr val="tx1"/>
                </a:solidFill>
                <a:latin typeface="Albert" pitchFamily="2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Albert" pitchFamily="2" charset="0"/>
              </a:rPr>
              <a:t>Persamaan</a:t>
            </a:r>
            <a:r>
              <a:rPr lang="en-US" sz="1800" b="1" dirty="0" smtClean="0">
                <a:solidFill>
                  <a:schemeClr val="tx1"/>
                </a:solidFill>
                <a:latin typeface="Albert" pitchFamily="2" charset="0"/>
              </a:rPr>
              <a:t>    </a:t>
            </a:r>
            <a:r>
              <a:rPr lang="en-US" sz="1800" b="1" dirty="0" smtClean="0">
                <a:solidFill>
                  <a:srgbClr val="969696"/>
                </a:solidFill>
                <a:latin typeface="Arial Unicode MS" pitchFamily="34" charset="-128"/>
              </a:rPr>
              <a:t>(1)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6858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00099"/>
                </a:solidFill>
                <a:latin typeface="Comic Sans MS" pitchFamily="66" charset="0"/>
              </a:rPr>
              <a:t>Dalam 2 pertemuan ke depan kita akan mempelajari beberapa metode untuk mencari akar</a:t>
            </a:r>
            <a:r>
              <a:rPr lang="en-US" sz="2000" b="1" baseline="30000" smtClean="0">
                <a:solidFill>
                  <a:srgbClr val="000099"/>
                </a:solidFill>
                <a:latin typeface="Comic Sans MS" pitchFamily="66" charset="0"/>
              </a:rPr>
              <a:t>2</a:t>
            </a:r>
            <a:r>
              <a:rPr lang="en-US" sz="2000" b="1" smtClean="0">
                <a:solidFill>
                  <a:srgbClr val="000099"/>
                </a:solidFill>
                <a:latin typeface="Comic Sans MS" pitchFamily="66" charset="0"/>
              </a:rPr>
              <a:t> persamaan.</a:t>
            </a:r>
          </a:p>
        </p:txBody>
      </p:sp>
      <p:sp>
        <p:nvSpPr>
          <p:cNvPr id="10247" name="Line 4"/>
          <p:cNvSpPr>
            <a:spLocks noChangeShapeType="1"/>
          </p:cNvSpPr>
          <p:nvPr/>
        </p:nvSpPr>
        <p:spPr bwMode="auto">
          <a:xfrm>
            <a:off x="152400" y="609600"/>
            <a:ext cx="8763000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228600" y="2971800"/>
            <a:ext cx="8763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US" sz="2000" b="1">
                <a:solidFill>
                  <a:srgbClr val="800080"/>
                </a:solidFill>
                <a:latin typeface="Comic Sans MS" pitchFamily="66" charset="0"/>
              </a:rPr>
              <a:t>Sementara untuk polynomial berderajat 3 atau 4, rumus</a:t>
            </a:r>
            <a:r>
              <a:rPr lang="en-US" sz="2000" b="1" baseline="30000">
                <a:solidFill>
                  <a:srgbClr val="800080"/>
                </a:solidFill>
                <a:latin typeface="Comic Sans MS" pitchFamily="66" charset="0"/>
              </a:rPr>
              <a:t>2</a:t>
            </a:r>
            <a:r>
              <a:rPr lang="en-US" sz="2000" b="1">
                <a:solidFill>
                  <a:srgbClr val="800080"/>
                </a:solidFill>
                <a:latin typeface="Comic Sans MS" pitchFamily="66" charset="0"/>
              </a:rPr>
              <a:t> yang ada cukup kompleks. Kita perlu berkali</a:t>
            </a:r>
            <a:r>
              <a:rPr lang="en-US" sz="2000" b="1" baseline="30000">
                <a:solidFill>
                  <a:srgbClr val="800080"/>
                </a:solidFill>
                <a:latin typeface="Comic Sans MS" pitchFamily="66" charset="0"/>
              </a:rPr>
              <a:t>2</a:t>
            </a:r>
            <a:r>
              <a:rPr lang="en-US" sz="2000" b="1">
                <a:solidFill>
                  <a:srgbClr val="800080"/>
                </a:solidFill>
                <a:latin typeface="Comic Sans MS" pitchFamily="66" charset="0"/>
              </a:rPr>
              <a:t> mengucap “gladium laviosa” sebelum dapat menggunakannya. Tetapi bagaimanapun juga (secara analitis) rumus</a:t>
            </a:r>
            <a:r>
              <a:rPr lang="en-US" sz="2000" b="1" baseline="30000">
                <a:solidFill>
                  <a:srgbClr val="800080"/>
                </a:solidFill>
                <a:latin typeface="Comic Sans MS" pitchFamily="66" charset="0"/>
              </a:rPr>
              <a:t>2</a:t>
            </a:r>
            <a:r>
              <a:rPr lang="en-US" sz="2000" b="1">
                <a:solidFill>
                  <a:srgbClr val="800080"/>
                </a:solidFill>
                <a:latin typeface="Comic Sans MS" pitchFamily="66" charset="0"/>
              </a:rPr>
              <a:t> tsb masih dapat digunakan.</a:t>
            </a:r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152400" y="1965325"/>
            <a:ext cx="8839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006600"/>
                </a:solidFill>
                <a:latin typeface="Comic Sans MS" pitchFamily="66" charset="0"/>
              </a:rPr>
              <a:t>Untuk polynomial berderajat 2, tersedia </a:t>
            </a:r>
            <a:r>
              <a:rPr lang="en-US" sz="2000" b="1" i="1">
                <a:solidFill>
                  <a:srgbClr val="006600"/>
                </a:solidFill>
                <a:latin typeface="Comic Sans MS" pitchFamily="66" charset="0"/>
              </a:rPr>
              <a:t>magical formula</a:t>
            </a:r>
            <a:r>
              <a:rPr lang="en-US" sz="2000" b="1">
                <a:solidFill>
                  <a:srgbClr val="006600"/>
                </a:solidFill>
                <a:latin typeface="Comic Sans MS" pitchFamily="66" charset="0"/>
              </a:rPr>
              <a:t> “ABC”, yang secara analitis </a:t>
            </a:r>
            <a:r>
              <a:rPr lang="en-US" b="1">
                <a:solidFill>
                  <a:srgbClr val="006600"/>
                </a:solidFill>
                <a:latin typeface="Comic Sans MS" pitchFamily="66" charset="0"/>
              </a:rPr>
              <a:t>dapat membantu mencari</a:t>
            </a: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 sz="2000" b="1">
                <a:solidFill>
                  <a:srgbClr val="006600"/>
                </a:solidFill>
                <a:latin typeface="Comic Sans MS" pitchFamily="66" charset="0"/>
              </a:rPr>
              <a:t>akar</a:t>
            </a:r>
            <a:r>
              <a:rPr lang="en-US" sz="2000" b="1" baseline="30000">
                <a:solidFill>
                  <a:srgbClr val="006600"/>
                </a:solidFill>
                <a:latin typeface="Comic Sans MS" pitchFamily="66" charset="0"/>
              </a:rPr>
              <a:t>2</a:t>
            </a:r>
            <a:r>
              <a:rPr lang="en-US" sz="2000" b="1">
                <a:solidFill>
                  <a:srgbClr val="006600"/>
                </a:solidFill>
                <a:latin typeface="Comic Sans MS" pitchFamily="66" charset="0"/>
              </a:rPr>
              <a:t> persamaan tersebut.</a:t>
            </a: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304800" y="4419600"/>
            <a:ext cx="8534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US" sz="2000" b="1">
                <a:solidFill>
                  <a:srgbClr val="CC3300"/>
                </a:solidFill>
                <a:latin typeface="Comic Sans MS" pitchFamily="66" charset="0"/>
              </a:rPr>
              <a:t>Tapi untuk polynomial berderajat </a:t>
            </a:r>
            <a:r>
              <a:rPr lang="en-US" sz="3200" b="1">
                <a:solidFill>
                  <a:srgbClr val="CC3300"/>
                </a:solidFill>
                <a:latin typeface="Comic Sans MS" pitchFamily="66" charset="0"/>
              </a:rPr>
              <a:t>&gt;</a:t>
            </a:r>
            <a:r>
              <a:rPr lang="en-US" sz="2000" b="1">
                <a:solidFill>
                  <a:srgbClr val="CC3300"/>
                </a:solidFill>
                <a:latin typeface="Comic Sans MS" pitchFamily="66" charset="0"/>
              </a:rPr>
              <a:t> 4 ?...</a:t>
            </a:r>
            <a:endParaRPr lang="en-US" sz="2000" b="1" i="1">
              <a:solidFill>
                <a:srgbClr val="CC3300"/>
              </a:solidFill>
              <a:latin typeface="Comic Sans MS" pitchFamily="66" charset="0"/>
            </a:endParaRPr>
          </a:p>
          <a:p>
            <a:pPr marL="342900" indent="-342900" algn="ctr">
              <a:spcBef>
                <a:spcPct val="20000"/>
              </a:spcBef>
            </a:pPr>
            <a:r>
              <a:rPr lang="en-US" sz="2000" b="1">
                <a:solidFill>
                  <a:srgbClr val="CC3300"/>
                </a:solidFill>
                <a:latin typeface="Comic Sans MS" pitchFamily="66" charset="0"/>
              </a:rPr>
              <a:t>yang bisa kita lakukan hanyalah mencoba menyelesaikan melalui serangkaian pendekatan numeris. Dan untuk itu tersedia beragam metode yang dapat kita pilih.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5923437-B0A1-4C7D-9612-67846D91A601}" type="slidenum">
              <a:rPr lang="en-US"/>
              <a:pPr/>
              <a:t>7</a:t>
            </a:fld>
            <a:endParaRPr lang="en-US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8686800" cy="762000"/>
          </a:xfrm>
        </p:spPr>
        <p:txBody>
          <a:bodyPr/>
          <a:lstStyle/>
          <a:p>
            <a:pPr algn="l" eaLnBrk="1" hangingPunct="1"/>
            <a:r>
              <a:rPr lang="en-US" b="1" dirty="0" err="1" smtClean="0">
                <a:solidFill>
                  <a:schemeClr val="tx1"/>
                </a:solidFill>
                <a:latin typeface="Albert" pitchFamily="2" charset="0"/>
              </a:rPr>
              <a:t>Pengertian</a:t>
            </a:r>
            <a:r>
              <a:rPr lang="en-US" b="1" dirty="0" smtClean="0">
                <a:solidFill>
                  <a:schemeClr val="tx1"/>
                </a:solidFill>
                <a:latin typeface="Albert" pitchFamily="2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Albert" pitchFamily="2" charset="0"/>
              </a:rPr>
              <a:t>Akar</a:t>
            </a:r>
            <a:r>
              <a:rPr lang="en-US" b="1" dirty="0" smtClean="0">
                <a:solidFill>
                  <a:schemeClr val="tx1"/>
                </a:solidFill>
                <a:latin typeface="Albert" pitchFamily="2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Albert" pitchFamily="2" charset="0"/>
              </a:rPr>
              <a:t>Persamaan</a:t>
            </a:r>
            <a:r>
              <a:rPr lang="en-US" sz="2000" b="1" dirty="0" smtClean="0">
                <a:solidFill>
                  <a:srgbClr val="000099"/>
                </a:solidFill>
                <a:latin typeface="Albert" pitchFamily="2" charset="0"/>
              </a:rPr>
              <a:t>   </a:t>
            </a:r>
            <a:r>
              <a:rPr lang="en-US" sz="2000" b="1" dirty="0" smtClean="0">
                <a:solidFill>
                  <a:srgbClr val="969696"/>
                </a:solidFill>
                <a:latin typeface="Arial Unicode MS" pitchFamily="34" charset="-128"/>
              </a:rPr>
              <a:t>(2)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981200"/>
            <a:ext cx="9067800" cy="13716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1800" b="1" smtClean="0">
                <a:solidFill>
                  <a:srgbClr val="0033CC"/>
                </a:solidFill>
                <a:latin typeface="Comic Sans MS" pitchFamily="66" charset="0"/>
              </a:rPr>
              <a:t>Cara mudah lainnya?!...</a:t>
            </a:r>
          </a:p>
          <a:p>
            <a:pPr algn="ctr" eaLnBrk="1" hangingPunct="1">
              <a:buFontTx/>
              <a:buNone/>
            </a:pPr>
            <a:r>
              <a:rPr lang="en-US" sz="1800" b="1" smtClean="0">
                <a:solidFill>
                  <a:srgbClr val="0033CC"/>
                </a:solidFill>
                <a:latin typeface="Comic Sans MS" pitchFamily="66" charset="0"/>
              </a:rPr>
              <a:t>Ada, tapi butuh kesabaran. Yaitu dengan mencoba</a:t>
            </a:r>
            <a:r>
              <a:rPr lang="en-US" sz="1800" b="1" baseline="30000" smtClean="0">
                <a:solidFill>
                  <a:srgbClr val="0033CC"/>
                </a:solidFill>
                <a:latin typeface="Comic Sans MS" pitchFamily="66" charset="0"/>
              </a:rPr>
              <a:t>2</a:t>
            </a:r>
            <a:r>
              <a:rPr lang="en-US" sz="1800" b="1" smtClean="0">
                <a:solidFill>
                  <a:srgbClr val="0033CC"/>
                </a:solidFill>
                <a:latin typeface="Comic Sans MS" pitchFamily="66" charset="0"/>
              </a:rPr>
              <a:t> (</a:t>
            </a:r>
            <a:r>
              <a:rPr lang="en-US" sz="1800" b="1" i="1" smtClean="0">
                <a:solidFill>
                  <a:srgbClr val="0033CC"/>
                </a:solidFill>
                <a:latin typeface="Comic Sans MS" pitchFamily="66" charset="0"/>
              </a:rPr>
              <a:t>trial error</a:t>
            </a:r>
            <a:r>
              <a:rPr lang="en-US" sz="1800" b="1" smtClean="0">
                <a:solidFill>
                  <a:srgbClr val="0033CC"/>
                </a:solidFill>
                <a:latin typeface="Comic Sans MS" pitchFamily="66" charset="0"/>
              </a:rPr>
              <a:t>). Tetapkan sebarang nilai x dan teliti apakah anda bisa mendapatkan f(x) = 0.</a:t>
            </a:r>
          </a:p>
          <a:p>
            <a:pPr algn="ctr" eaLnBrk="1" hangingPunct="1">
              <a:buFontTx/>
              <a:buNone/>
            </a:pPr>
            <a:r>
              <a:rPr lang="en-US" sz="1800" b="1" smtClean="0">
                <a:solidFill>
                  <a:srgbClr val="0033CC"/>
                </a:solidFill>
                <a:latin typeface="Comic Sans MS" pitchFamily="66" charset="0"/>
              </a:rPr>
              <a:t>Jika gagal, coba nilai x lainnya. Sampai anda ‘beruntung’ menemukan f(x) = 0. </a:t>
            </a:r>
          </a:p>
        </p:txBody>
      </p:sp>
      <p:sp>
        <p:nvSpPr>
          <p:cNvPr id="11271" name="Line 4"/>
          <p:cNvSpPr>
            <a:spLocks noChangeShapeType="1"/>
          </p:cNvSpPr>
          <p:nvPr/>
        </p:nvSpPr>
        <p:spPr bwMode="auto">
          <a:xfrm>
            <a:off x="152400" y="609600"/>
            <a:ext cx="8839200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1272" name="Rectangle 5"/>
          <p:cNvSpPr>
            <a:spLocks noChangeArrowheads="1"/>
          </p:cNvSpPr>
          <p:nvPr/>
        </p:nvSpPr>
        <p:spPr bwMode="auto">
          <a:xfrm>
            <a:off x="152400" y="3657600"/>
            <a:ext cx="88392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US" b="1">
                <a:solidFill>
                  <a:srgbClr val="800080"/>
                </a:solidFill>
                <a:latin typeface="Comic Sans MS" pitchFamily="66" charset="0"/>
              </a:rPr>
              <a:t>Kedua cara di atas sebenarnya sudah dapat dikategorikan sebagai upaya pendekatan (walaupun tidak sistematis). Di sisi lain terdapat banyak teknik pendekatan yang secara garis besar dikelompokkan dalam 2 kelompok besar, yaitu :</a:t>
            </a:r>
          </a:p>
          <a:p>
            <a:pPr marL="342900" indent="-342900" algn="ctr">
              <a:spcBef>
                <a:spcPct val="20000"/>
              </a:spcBef>
            </a:pPr>
            <a:endParaRPr lang="en-US" sz="1200" b="1">
              <a:solidFill>
                <a:srgbClr val="800080"/>
              </a:solidFill>
              <a:latin typeface="Comic Sans MS" pitchFamily="66" charset="0"/>
            </a:endParaRPr>
          </a:p>
          <a:p>
            <a:pPr marL="342900" indent="-342900" algn="ctr">
              <a:spcBef>
                <a:spcPct val="20000"/>
              </a:spcBef>
            </a:pPr>
            <a:r>
              <a:rPr lang="en-US" sz="2000" b="1">
                <a:latin typeface="Comic Sans MS" pitchFamily="66" charset="0"/>
              </a:rPr>
              <a:t>Kelompok </a:t>
            </a:r>
            <a:r>
              <a:rPr lang="en-US" sz="2000" b="1">
                <a:solidFill>
                  <a:srgbClr val="FF0000"/>
                </a:solidFill>
                <a:latin typeface="Comic Sans MS" pitchFamily="66" charset="0"/>
              </a:rPr>
              <a:t>Metode Akolade</a:t>
            </a:r>
            <a:r>
              <a:rPr lang="en-US" sz="2400" b="1">
                <a:latin typeface="Comic Sans MS" pitchFamily="66" charset="0"/>
              </a:rPr>
              <a:t> </a:t>
            </a:r>
            <a:r>
              <a:rPr lang="en-US" b="1">
                <a:solidFill>
                  <a:schemeClr val="bg2"/>
                </a:solidFill>
                <a:latin typeface="Comic Sans MS" pitchFamily="66" charset="0"/>
              </a:rPr>
              <a:t>(minggu ini)</a:t>
            </a:r>
          </a:p>
          <a:p>
            <a:pPr marL="342900" indent="-342900" algn="ctr">
              <a:spcBef>
                <a:spcPct val="20000"/>
              </a:spcBef>
            </a:pPr>
            <a:r>
              <a:rPr lang="en-US" sz="2000" b="1">
                <a:latin typeface="Comic Sans MS" pitchFamily="66" charset="0"/>
              </a:rPr>
              <a:t>Kelompok </a:t>
            </a:r>
            <a:r>
              <a:rPr lang="en-US" sz="2000" b="1">
                <a:solidFill>
                  <a:srgbClr val="FF0000"/>
                </a:solidFill>
                <a:latin typeface="Comic Sans MS" pitchFamily="66" charset="0"/>
              </a:rPr>
              <a:t>Metode Terbuka</a:t>
            </a:r>
            <a:r>
              <a:rPr lang="en-US" sz="2400" b="1">
                <a:latin typeface="Comic Sans MS" pitchFamily="66" charset="0"/>
              </a:rPr>
              <a:t> </a:t>
            </a:r>
            <a:r>
              <a:rPr lang="en-US" b="1">
                <a:solidFill>
                  <a:schemeClr val="bg2"/>
                </a:solidFill>
                <a:latin typeface="Comic Sans MS" pitchFamily="66" charset="0"/>
              </a:rPr>
              <a:t>(pertemuan berikutnya)</a:t>
            </a:r>
            <a:endParaRPr lang="en-US" b="1" u="sng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11273" name="Rectangle 6"/>
          <p:cNvSpPr>
            <a:spLocks noChangeArrowheads="1"/>
          </p:cNvSpPr>
          <p:nvPr/>
        </p:nvSpPr>
        <p:spPr bwMode="auto">
          <a:xfrm>
            <a:off x="152400" y="762000"/>
            <a:ext cx="8839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US" b="1">
                <a:solidFill>
                  <a:srgbClr val="006600"/>
                </a:solidFill>
                <a:latin typeface="Comic Sans MS" pitchFamily="66" charset="0"/>
              </a:rPr>
              <a:t>Cara termudah mencari akar persamaan polynomial berderajat tinggi adalah dengan menggambarkan fungsi tersebut pada koordinat cartesian. Kemudian mencari titik potong fungsi pada sumbu X.</a:t>
            </a:r>
          </a:p>
        </p:txBody>
      </p:sp>
      <p:sp>
        <p:nvSpPr>
          <p:cNvPr id="11274" name="AutoShape 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152400"/>
            <a:ext cx="381000" cy="304800"/>
          </a:xfrm>
          <a:prstGeom prst="actionButtonBackPrevious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3040A71-A653-4B08-9633-C892E39CE06D}" type="slidenum">
              <a:rPr lang="en-US"/>
              <a:pPr/>
              <a:t>8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Metoda</a:t>
            </a:r>
            <a:r>
              <a:rPr lang="en-US" dirty="0" smtClean="0"/>
              <a:t> </a:t>
            </a:r>
            <a:r>
              <a:rPr lang="en-US" dirty="0" err="1" smtClean="0"/>
              <a:t>Grafik</a:t>
            </a:r>
            <a:endParaRPr lang="en-US" dirty="0" smtClean="0"/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err="1" smtClean="0"/>
              <a:t>Taksiran</a:t>
            </a:r>
            <a:r>
              <a:rPr lang="en-US" dirty="0" smtClean="0"/>
              <a:t> </a:t>
            </a:r>
            <a:r>
              <a:rPr lang="en-US" dirty="0" err="1" smtClean="0"/>
              <a:t>kasar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dihitung</a:t>
            </a:r>
            <a:r>
              <a:rPr lang="en-US" dirty="0" smtClean="0"/>
              <a:t> E</a:t>
            </a:r>
            <a:r>
              <a:rPr lang="id-ID" dirty="0" smtClean="0"/>
              <a:t>a</a:t>
            </a:r>
            <a:r>
              <a:rPr lang="en-US" dirty="0" smtClean="0"/>
              <a:t> (error </a:t>
            </a:r>
            <a:r>
              <a:rPr lang="id-ID" dirty="0" smtClean="0"/>
              <a:t>aproximate</a:t>
            </a:r>
            <a:r>
              <a:rPr lang="en-US" dirty="0" smtClean="0"/>
              <a:t>),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dihitung</a:t>
            </a:r>
            <a:r>
              <a:rPr lang="en-US" dirty="0" smtClean="0"/>
              <a:t> E</a:t>
            </a:r>
            <a:r>
              <a:rPr lang="id-ID" dirty="0" smtClean="0"/>
              <a:t>t</a:t>
            </a:r>
            <a:r>
              <a:rPr lang="en-US" dirty="0" smtClean="0"/>
              <a:t> (error </a:t>
            </a:r>
            <a:r>
              <a:rPr lang="id-ID" dirty="0" smtClean="0"/>
              <a:t>true/sebenarnya</a:t>
            </a:r>
            <a:r>
              <a:rPr lang="en-US" dirty="0" smtClean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menggambar</a:t>
            </a:r>
            <a:r>
              <a:rPr lang="en-US" dirty="0" smtClean="0"/>
              <a:t> </a:t>
            </a:r>
            <a:r>
              <a:rPr lang="en-US" dirty="0" err="1" smtClean="0"/>
              <a:t>grafik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Dari </a:t>
            </a:r>
            <a:r>
              <a:rPr lang="en-US" dirty="0" err="1" smtClean="0"/>
              <a:t>grafik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dilihat</a:t>
            </a:r>
            <a:r>
              <a:rPr lang="en-US" dirty="0" smtClean="0"/>
              <a:t>,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f(x) </a:t>
            </a:r>
            <a:r>
              <a:rPr lang="en-US" dirty="0" err="1" smtClean="0"/>
              <a:t>memotong</a:t>
            </a:r>
            <a:r>
              <a:rPr lang="en-US" dirty="0" smtClean="0"/>
              <a:t> </a:t>
            </a:r>
            <a:r>
              <a:rPr lang="en-US" dirty="0" err="1" smtClean="0"/>
              <a:t>sumbu</a:t>
            </a:r>
            <a:r>
              <a:rPr lang="en-US" dirty="0" smtClean="0"/>
              <a:t> x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 smtClean="0"/>
              <a:t>inilah</a:t>
            </a:r>
            <a:r>
              <a:rPr lang="en-US" dirty="0" smtClean="0"/>
              <a:t> yang ,</a:t>
            </a:r>
            <a:r>
              <a:rPr lang="en-US" dirty="0" err="1" smtClean="0"/>
              <a:t>menyatakan</a:t>
            </a:r>
            <a:r>
              <a:rPr lang="en-US" dirty="0" smtClean="0"/>
              <a:t> </a:t>
            </a:r>
            <a:r>
              <a:rPr lang="en-US" dirty="0" err="1" smtClean="0"/>
              <a:t>harga</a:t>
            </a:r>
            <a:r>
              <a:rPr lang="en-US" dirty="0" smtClean="0"/>
              <a:t> x </a:t>
            </a:r>
            <a:r>
              <a:rPr lang="en-US" dirty="0" err="1" smtClean="0"/>
              <a:t>untuk</a:t>
            </a:r>
            <a:r>
              <a:rPr lang="en-US" dirty="0" smtClean="0"/>
              <a:t> f(x)=0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1519D0-FD2A-4953-91A4-B36E4BE984DD}" type="slidenum">
              <a:rPr lang="en-US"/>
              <a:pPr/>
              <a:t>9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Metoda Grafik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12875"/>
            <a:ext cx="9144000" cy="1036638"/>
          </a:xfrm>
        </p:spPr>
        <p:txBody>
          <a:bodyPr/>
          <a:lstStyle/>
          <a:p>
            <a:pPr marL="342900" lvl="1" indent="-342900" eaLnBrk="1" hangingPunct="1">
              <a:buFontTx/>
              <a:buChar char="•"/>
            </a:pPr>
            <a:r>
              <a:rPr lang="en-US" sz="2400" b="1" dirty="0" err="1" smtClean="0">
                <a:solidFill>
                  <a:srgbClr val="0033CC"/>
                </a:solidFill>
                <a:latin typeface="Comic Sans MS" pitchFamily="66" charset="0"/>
              </a:rPr>
              <a:t>dapatkan</a:t>
            </a:r>
            <a:r>
              <a:rPr lang="en-US" sz="2400" b="1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2400" b="1" dirty="0" err="1" smtClean="0">
                <a:solidFill>
                  <a:srgbClr val="0033CC"/>
                </a:solidFill>
                <a:latin typeface="Comic Sans MS" pitchFamily="66" charset="0"/>
              </a:rPr>
              <a:t>akar</a:t>
            </a:r>
            <a:r>
              <a:rPr lang="en-US" sz="2400" b="1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2400" b="1" dirty="0" err="1" smtClean="0">
                <a:solidFill>
                  <a:srgbClr val="0033CC"/>
                </a:solidFill>
                <a:latin typeface="Comic Sans MS" pitchFamily="66" charset="0"/>
              </a:rPr>
              <a:t>pendekatan</a:t>
            </a:r>
            <a:r>
              <a:rPr lang="en-US" sz="2400" b="1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2400" b="1" dirty="0" err="1" smtClean="0">
                <a:solidFill>
                  <a:srgbClr val="0033CC"/>
                </a:solidFill>
                <a:latin typeface="Comic Sans MS" pitchFamily="66" charset="0"/>
              </a:rPr>
              <a:t>dari</a:t>
            </a:r>
            <a:r>
              <a:rPr lang="en-US" sz="2400" b="1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2400" b="1" dirty="0" err="1" smtClean="0">
                <a:solidFill>
                  <a:srgbClr val="0033CC"/>
                </a:solidFill>
                <a:latin typeface="Comic Sans MS" pitchFamily="66" charset="0"/>
              </a:rPr>
              <a:t>persamaan</a:t>
            </a:r>
            <a:r>
              <a:rPr lang="en-US" sz="2400" b="1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endParaRPr lang="id-ID" sz="2400" b="1" dirty="0" smtClean="0">
              <a:solidFill>
                <a:srgbClr val="0033CC"/>
              </a:solidFill>
              <a:latin typeface="Comic Sans MS" pitchFamily="66" charset="0"/>
            </a:endParaRPr>
          </a:p>
          <a:p>
            <a:pPr marL="0" lvl="1" indent="0" eaLnBrk="1" hangingPunct="1">
              <a:buNone/>
            </a:pPr>
            <a:r>
              <a:rPr lang="id-ID" sz="2400" b="1" dirty="0">
                <a:solidFill>
                  <a:srgbClr val="0033CC"/>
                </a:solidFill>
                <a:latin typeface="Comic Sans MS" pitchFamily="66" charset="0"/>
              </a:rPr>
              <a:t>	</a:t>
            </a:r>
            <a:r>
              <a:rPr lang="en-US" sz="2400" dirty="0" smtClean="0">
                <a:solidFill>
                  <a:srgbClr val="000066"/>
                </a:solidFill>
                <a:latin typeface="Calibri" panose="020F0502020204030204" pitchFamily="34" charset="0"/>
              </a:rPr>
              <a:t>f(x) = </a:t>
            </a:r>
            <a:r>
              <a:rPr lang="en-US" sz="2400" dirty="0">
                <a:latin typeface="Calibri" panose="020F0502020204030204" pitchFamily="34" charset="0"/>
              </a:rPr>
              <a:t>x</a:t>
            </a:r>
            <a:r>
              <a:rPr lang="en-US" sz="2400" baseline="30000" dirty="0">
                <a:latin typeface="Calibri" panose="020F0502020204030204" pitchFamily="34" charset="0"/>
              </a:rPr>
              <a:t>3</a:t>
            </a:r>
            <a:r>
              <a:rPr lang="en-US" sz="2400" dirty="0">
                <a:latin typeface="Calibri" panose="020F0502020204030204" pitchFamily="34" charset="0"/>
              </a:rPr>
              <a:t> + x</a:t>
            </a:r>
            <a:r>
              <a:rPr lang="en-US" sz="2400" baseline="30000" dirty="0">
                <a:latin typeface="Calibri" panose="020F0502020204030204" pitchFamily="34" charset="0"/>
              </a:rPr>
              <a:t>2 </a:t>
            </a:r>
            <a:r>
              <a:rPr lang="en-US" sz="2400" dirty="0">
                <a:latin typeface="Calibri" panose="020F0502020204030204" pitchFamily="34" charset="0"/>
              </a:rPr>
              <a:t>- 34 x + </a:t>
            </a:r>
            <a:r>
              <a:rPr lang="en-US" sz="2400" dirty="0" smtClean="0">
                <a:latin typeface="Calibri" panose="020F0502020204030204" pitchFamily="34" charset="0"/>
              </a:rPr>
              <a:t>56</a:t>
            </a:r>
            <a:endParaRPr lang="en-US" sz="2400" dirty="0" smtClean="0">
              <a:solidFill>
                <a:srgbClr val="000066"/>
              </a:solidFill>
              <a:latin typeface="Calibri" panose="020F0502020204030204" pitchFamily="34" charset="0"/>
            </a:endParaRPr>
          </a:p>
          <a:p>
            <a:pPr eaLnBrk="1" hangingPunct="1"/>
            <a:r>
              <a:rPr lang="en-US" sz="2400" b="1" dirty="0" err="1" smtClean="0">
                <a:solidFill>
                  <a:srgbClr val="0033CC"/>
                </a:solidFill>
                <a:latin typeface="Comic Sans MS" pitchFamily="66" charset="0"/>
              </a:rPr>
              <a:t>Pertama</a:t>
            </a:r>
            <a:r>
              <a:rPr lang="en-US" sz="2400" b="1" dirty="0" smtClean="0">
                <a:solidFill>
                  <a:srgbClr val="0033CC"/>
                </a:solidFill>
                <a:latin typeface="Comic Sans MS" pitchFamily="66" charset="0"/>
              </a:rPr>
              <a:t>, </a:t>
            </a:r>
            <a:r>
              <a:rPr lang="en-US" sz="2400" b="1" dirty="0" err="1" smtClean="0">
                <a:solidFill>
                  <a:srgbClr val="0033CC"/>
                </a:solidFill>
                <a:latin typeface="Comic Sans MS" pitchFamily="66" charset="0"/>
              </a:rPr>
              <a:t>buat</a:t>
            </a:r>
            <a:r>
              <a:rPr lang="en-US" sz="2400" b="1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2400" b="1" dirty="0" err="1" smtClean="0">
                <a:solidFill>
                  <a:srgbClr val="0033CC"/>
                </a:solidFill>
                <a:latin typeface="Comic Sans MS" pitchFamily="66" charset="0"/>
              </a:rPr>
              <a:t>dulu</a:t>
            </a:r>
            <a:r>
              <a:rPr lang="en-US" sz="2400" b="1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2400" b="1" dirty="0" err="1" smtClean="0">
                <a:solidFill>
                  <a:srgbClr val="0033CC"/>
                </a:solidFill>
                <a:latin typeface="Comic Sans MS" pitchFamily="66" charset="0"/>
              </a:rPr>
              <a:t>tabel</a:t>
            </a:r>
            <a:endParaRPr lang="en-US" dirty="0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569474044"/>
              </p:ext>
            </p:extLst>
          </p:nvPr>
        </p:nvGraphicFramePr>
        <p:xfrm>
          <a:off x="762000" y="2922108"/>
          <a:ext cx="2438400" cy="3799367"/>
        </p:xfrm>
        <a:graphic>
          <a:graphicData uri="http://schemas.openxmlformats.org/presentationml/2006/ole">
            <p:oleObj spid="_x0000_s35848" name="Worksheet" r:id="rId3" imgW="1228870" imgH="1914431" progId="Excel.Sheet.12">
              <p:embed/>
            </p:oleObj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101779993"/>
              </p:ext>
            </p:extLst>
          </p:nvPr>
        </p:nvGraphicFramePr>
        <p:xfrm>
          <a:off x="3486150" y="2555874"/>
          <a:ext cx="5200650" cy="3927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="" xmlns:p14="http://schemas.microsoft.com/office/powerpoint/2010/main" val="27202838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3367</TotalTime>
  <Words>1774</Words>
  <Application>Microsoft Office PowerPoint</Application>
  <PresentationFormat>On-screen Show (4:3)</PresentationFormat>
  <Paragraphs>647</Paragraphs>
  <Slides>34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Default Design</vt:lpstr>
      <vt:lpstr>Worksheet</vt:lpstr>
      <vt:lpstr>Equation</vt:lpstr>
      <vt:lpstr>Microsoft Office Excel 97-2003 Worksheet</vt:lpstr>
      <vt:lpstr>Visio</vt:lpstr>
      <vt:lpstr>Pertemuan 2 Metnum 2017  Grafik + Tabulasi + Bagi dua + Regula Falsi   Bilqis</vt:lpstr>
      <vt:lpstr>Materi Minggu Ini</vt:lpstr>
      <vt:lpstr>Tujuan</vt:lpstr>
      <vt:lpstr>Tujuan</vt:lpstr>
      <vt:lpstr>Slide 5</vt:lpstr>
      <vt:lpstr>Pengertian Akar Persamaan    (1)</vt:lpstr>
      <vt:lpstr>Pengertian Akar Persamaan   (2)</vt:lpstr>
      <vt:lpstr>Metoda Grafik</vt:lpstr>
      <vt:lpstr>Metoda Grafik</vt:lpstr>
      <vt:lpstr>Metoda Grafik</vt:lpstr>
      <vt:lpstr>Metoda Grafik</vt:lpstr>
      <vt:lpstr>Metoda Grafik</vt:lpstr>
      <vt:lpstr>Metode Tabulasi   </vt:lpstr>
      <vt:lpstr>Metode Tabulasi   </vt:lpstr>
      <vt:lpstr>Metoda Tabulasi</vt:lpstr>
      <vt:lpstr>Metoda Bagi Dua (Bolzano / Biseksi)</vt:lpstr>
      <vt:lpstr>Metode Bolzano    (2)  </vt:lpstr>
      <vt:lpstr>Metoda Bagi Dua</vt:lpstr>
      <vt:lpstr>Metoda Bagi Dua (1)</vt:lpstr>
      <vt:lpstr>Jawab</vt:lpstr>
      <vt:lpstr>Slide 21</vt:lpstr>
      <vt:lpstr>Metoda Bagi Dua (2)</vt:lpstr>
      <vt:lpstr>Jawab</vt:lpstr>
      <vt:lpstr>Slide 24</vt:lpstr>
      <vt:lpstr>Slide 25</vt:lpstr>
      <vt:lpstr>Metoda Posisi Salah</vt:lpstr>
      <vt:lpstr>Metoda Posisi Salah (1)</vt:lpstr>
      <vt:lpstr>Jawab</vt:lpstr>
      <vt:lpstr>Slide 29</vt:lpstr>
      <vt:lpstr>Metoda Posisi Salah (2)</vt:lpstr>
      <vt:lpstr>Jawab</vt:lpstr>
      <vt:lpstr>Slide 32</vt:lpstr>
      <vt:lpstr>Slide 33</vt:lpstr>
      <vt:lpstr>Tugas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METODE NUMERIK</dc:title>
  <dc:creator>Viktor</dc:creator>
  <cp:lastModifiedBy>KULIAH-IF</cp:lastModifiedBy>
  <cp:revision>167</cp:revision>
  <dcterms:created xsi:type="dcterms:W3CDTF">2006-02-17T22:34:15Z</dcterms:created>
  <dcterms:modified xsi:type="dcterms:W3CDTF">2011-06-24T19:53:25Z</dcterms:modified>
</cp:coreProperties>
</file>