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0" r:id="rId2"/>
    <p:sldId id="274" r:id="rId3"/>
    <p:sldId id="294" r:id="rId4"/>
    <p:sldId id="295" r:id="rId5"/>
    <p:sldId id="343" r:id="rId6"/>
    <p:sldId id="344" r:id="rId7"/>
    <p:sldId id="345" r:id="rId8"/>
    <p:sldId id="346" r:id="rId9"/>
    <p:sldId id="347" r:id="rId10"/>
    <p:sldId id="331" r:id="rId11"/>
    <p:sldId id="349" r:id="rId12"/>
    <p:sldId id="350" r:id="rId13"/>
    <p:sldId id="351" r:id="rId14"/>
    <p:sldId id="332" r:id="rId15"/>
    <p:sldId id="333" r:id="rId16"/>
    <p:sldId id="299" r:id="rId17"/>
    <p:sldId id="302" r:id="rId18"/>
    <p:sldId id="303" r:id="rId19"/>
    <p:sldId id="300" r:id="rId20"/>
    <p:sldId id="352" r:id="rId21"/>
    <p:sldId id="340" r:id="rId22"/>
    <p:sldId id="304" r:id="rId23"/>
    <p:sldId id="305" r:id="rId24"/>
    <p:sldId id="341" r:id="rId25"/>
    <p:sldId id="354" r:id="rId26"/>
    <p:sldId id="353" r:id="rId27"/>
    <p:sldId id="342" r:id="rId28"/>
    <p:sldId id="307" r:id="rId29"/>
    <p:sldId id="308" r:id="rId30"/>
    <p:sldId id="309" r:id="rId31"/>
    <p:sldId id="339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1653-6878-445B-99F4-7920E4949BF8}" type="datetimeFigureOut">
              <a:rPr lang="en-US" smtClean="0"/>
              <a:pPr/>
              <a:t>28-Aug-17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BDEBA-DE7C-45C8-98DD-CC92BBF4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DDEBA-A61E-46DC-8193-4AD567512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138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2E4C2-D411-476E-9275-0FC72663E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A5C18-8DAF-46D7-AD1C-53B7C3D2DF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07A1F-2C6E-453A-AF64-6BE555C95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B562658-6753-47A4-84B6-106547056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58A15-7194-41E7-84F9-33A5F17853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F8A5A-7D65-4658-9DCD-A7C7A2C82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9B51-F19D-4766-B9D7-839DFEC88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8FFFA-3E36-4747-BD04-4B6433EED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61A6A-0A9D-4593-AA59-CE766B8FD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DE422-81F8-4133-9648-B24EE38EEF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611E4-CDE1-45F7-A72E-6060F39BC3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0FC55-034E-4B26-B790-5FE07E6E7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bilqis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FABD8D-DED2-4419-B1FD-18E7DBD89A5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 dir="d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610600" cy="1905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Pertemuan</a:t>
            </a:r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Metnum</a:t>
            </a:r>
            <a: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2017</a:t>
            </a:r>
            <a: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id-ID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Iterasi satu titik + Newton-Raphson + Secant</a:t>
            </a:r>
            <a: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id-ID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sz="6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6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Bilqis</a:t>
            </a:r>
            <a:endParaRPr lang="en-US" sz="6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4C2-D411-476E-9275-0FC72663E0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Perlu</a:t>
            </a:r>
            <a:r>
              <a:rPr lang="en-US" dirty="0" smtClean="0"/>
              <a:t> di </a:t>
            </a:r>
            <a:r>
              <a:rPr lang="en-US" dirty="0" err="1" smtClean="0"/>
              <a:t>coba-coba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salah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coba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rubah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bentuk</a:t>
            </a:r>
            <a:r>
              <a:rPr lang="en-US" dirty="0" smtClean="0">
                <a:sym typeface="Wingdings" pitchFamily="2" charset="2"/>
              </a:rPr>
              <a:t> yang lain</a:t>
            </a:r>
          </a:p>
          <a:p>
            <a:r>
              <a:rPr lang="en-US" dirty="0" err="1" smtClean="0">
                <a:sym typeface="Wingdings" pitchFamily="2" charset="2"/>
              </a:rPr>
              <a:t>Berikut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2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,</a:t>
            </a:r>
          </a:p>
          <a:p>
            <a:r>
              <a:rPr lang="en-US" dirty="0" err="1" smtClean="0">
                <a:sym typeface="Wingdings" pitchFamily="2" charset="2"/>
              </a:rPr>
              <a:t>Dimana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pertama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ditemukan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hasilnya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contoh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dua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ditemukan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jawabannya</a:t>
            </a:r>
            <a:r>
              <a:rPr lang="en-US" dirty="0" smtClean="0">
                <a:sym typeface="Wingdings" pitchFamily="2" charset="2"/>
              </a:rPr>
              <a:t> 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44052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Carilah akar x dengan menggunakan metode iterasi, jika diketahui  </a:t>
            </a:r>
          </a:p>
          <a:p>
            <a:pPr lvl="1">
              <a:buNone/>
            </a:pPr>
            <a:r>
              <a:rPr lang="id-ID" dirty="0" smtClean="0"/>
              <a:t>f(x) = x</a:t>
            </a:r>
            <a:r>
              <a:rPr lang="id-ID" baseline="30000" dirty="0" smtClean="0"/>
              <a:t>2</a:t>
            </a:r>
            <a:r>
              <a:rPr lang="id-ID" dirty="0" smtClean="0"/>
              <a:t> </a:t>
            </a:r>
            <a:r>
              <a:rPr lang="en-US" dirty="0" smtClean="0"/>
              <a:t>-</a:t>
            </a:r>
            <a:r>
              <a:rPr lang="id-ID" dirty="0" smtClean="0"/>
              <a:t> </a:t>
            </a:r>
            <a:r>
              <a:rPr lang="en-US" dirty="0" smtClean="0"/>
              <a:t>2</a:t>
            </a:r>
            <a:r>
              <a:rPr lang="id-ID" dirty="0" smtClean="0"/>
              <a:t> x </a:t>
            </a:r>
            <a:r>
              <a:rPr lang="en-US" dirty="0" smtClean="0"/>
              <a:t>- 3</a:t>
            </a:r>
            <a:endParaRPr lang="id-ID" dirty="0" smtClean="0"/>
          </a:p>
          <a:p>
            <a:r>
              <a:rPr lang="id-ID" dirty="0" smtClean="0"/>
              <a:t>Mulai dari xo = </a:t>
            </a:r>
            <a:r>
              <a:rPr lang="en-US" dirty="0" smtClean="0"/>
              <a:t>4</a:t>
            </a:r>
            <a:endParaRPr lang="id-ID" dirty="0" smtClean="0"/>
          </a:p>
          <a:p>
            <a:r>
              <a:rPr lang="en-US" dirty="0" smtClean="0"/>
              <a:t>X</a:t>
            </a:r>
            <a:r>
              <a:rPr lang="id-ID" dirty="0" smtClean="0"/>
              <a:t> sebenarnya adalah -</a:t>
            </a:r>
            <a:r>
              <a:rPr lang="en-US" dirty="0" smtClean="0"/>
              <a:t>1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24030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381000"/>
            <a:ext cx="4040188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2 x = </a:t>
            </a:r>
            <a:r>
              <a:rPr lang="id-ID" dirty="0" smtClean="0"/>
              <a:t>x</a:t>
            </a:r>
            <a:r>
              <a:rPr lang="id-ID" baseline="30000" dirty="0" smtClean="0"/>
              <a:t>2</a:t>
            </a:r>
            <a:r>
              <a:rPr lang="id-ID" dirty="0" smtClean="0"/>
              <a:t> </a:t>
            </a:r>
            <a:r>
              <a:rPr lang="en-US" dirty="0" smtClean="0"/>
              <a:t>– 3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Iterasi</a:t>
            </a:r>
            <a:r>
              <a:rPr lang="en-US" dirty="0" smtClean="0"/>
              <a:t> 0 </a:t>
            </a:r>
            <a:r>
              <a:rPr lang="en-US" dirty="0" smtClean="0">
                <a:sym typeface="Wingdings" pitchFamily="2" charset="2"/>
              </a:rPr>
              <a:t> Xo = 4</a:t>
            </a: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Iterasi</a:t>
            </a:r>
            <a:r>
              <a:rPr lang="en-US" dirty="0" smtClean="0">
                <a:sym typeface="Wingdings" pitchFamily="2" charset="2"/>
              </a:rPr>
              <a:t> 1 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   X1 = 6,5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381000"/>
            <a:ext cx="4041775" cy="5668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Iterasi</a:t>
            </a:r>
            <a:r>
              <a:rPr lang="en-US" dirty="0" smtClean="0"/>
              <a:t> 2 </a:t>
            </a:r>
            <a:r>
              <a:rPr lang="en-US" dirty="0" smtClean="0">
                <a:sym typeface="Wingdings" pitchFamily="2" charset="2"/>
              </a:rPr>
              <a:t>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X2 = 19,625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Iterasi</a:t>
            </a:r>
            <a:r>
              <a:rPr lang="en-US" dirty="0" smtClean="0">
                <a:sym typeface="Wingdings" pitchFamily="2" charset="2"/>
              </a:rPr>
              <a:t> 3 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X3 = 191,07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Hasil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menjauhi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-1,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sehingga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Divergen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46163" y="838200"/>
          <a:ext cx="1489075" cy="963613"/>
        </p:xfrm>
        <a:graphic>
          <a:graphicData uri="http://schemas.openxmlformats.org/presentationml/2006/ole">
            <p:oleObj spid="_x0000_s3074" name="Equation" r:id="rId3" imgW="64764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06463" y="1676400"/>
          <a:ext cx="2103437" cy="963613"/>
        </p:xfrm>
        <a:graphic>
          <a:graphicData uri="http://schemas.openxmlformats.org/presentationml/2006/ole">
            <p:oleObj spid="_x0000_s3075" name="Equation" r:id="rId4" imgW="914400" imgH="4190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260600" y="4876800"/>
          <a:ext cx="1841500" cy="963613"/>
        </p:xfrm>
        <a:graphic>
          <a:graphicData uri="http://schemas.openxmlformats.org/presentationml/2006/ole">
            <p:oleObj spid="_x0000_s3076" name="Equation" r:id="rId5" imgW="799920" imgH="4190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189163" y="3886200"/>
          <a:ext cx="1957387" cy="963613"/>
        </p:xfrm>
        <a:graphic>
          <a:graphicData uri="http://schemas.openxmlformats.org/presentationml/2006/ole">
            <p:oleObj spid="_x0000_s3077" name="Equation" r:id="rId6" imgW="850680" imgH="419040" progId="Equation.3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362200" y="35052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532563" y="0"/>
          <a:ext cx="1957387" cy="963613"/>
        </p:xfrm>
        <a:graphic>
          <a:graphicData uri="http://schemas.openxmlformats.org/presentationml/2006/ole">
            <p:oleObj spid="_x0000_s3078" name="Equation" r:id="rId7" imgW="850680" imgH="4190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550025" y="914400"/>
          <a:ext cx="2101850" cy="963613"/>
        </p:xfrm>
        <a:graphic>
          <a:graphicData uri="http://schemas.openxmlformats.org/presentationml/2006/ole">
            <p:oleObj spid="_x0000_s3079" name="Equation" r:id="rId8" imgW="914400" imgH="4190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380163" y="2743200"/>
          <a:ext cx="1985962" cy="963613"/>
        </p:xfrm>
        <a:graphic>
          <a:graphicData uri="http://schemas.openxmlformats.org/presentationml/2006/ole">
            <p:oleObj spid="_x0000_s3080" name="Equation" r:id="rId9" imgW="863280" imgH="4190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310313" y="3810000"/>
          <a:ext cx="2598737" cy="963613"/>
        </p:xfrm>
        <a:graphic>
          <a:graphicData uri="http://schemas.openxmlformats.org/presentationml/2006/ole">
            <p:oleObj spid="_x0000_s3081" name="Equation" r:id="rId10" imgW="1130040" imgH="419040" progId="Equation.3">
              <p:embed/>
            </p:oleObj>
          </a:graphicData>
        </a:graphic>
      </p:graphicFrame>
    </p:spTree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381000"/>
            <a:ext cx="4040188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Coba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jika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id-ID" dirty="0" smtClean="0"/>
              <a:t>x</a:t>
            </a:r>
            <a:r>
              <a:rPr lang="id-ID" baseline="30000" dirty="0" smtClean="0"/>
              <a:t>2 </a:t>
            </a:r>
            <a:r>
              <a:rPr lang="en-US" baseline="30000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yang </a:t>
            </a:r>
            <a:r>
              <a:rPr lang="en-US" dirty="0" err="1" smtClean="0">
                <a:solidFill>
                  <a:srgbClr val="FF0000"/>
                </a:solidFill>
              </a:rPr>
              <a:t>di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uraikan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dirty="0" smtClean="0"/>
              <a:t>x</a:t>
            </a:r>
            <a:r>
              <a:rPr lang="id-ID" baseline="30000" dirty="0" smtClean="0"/>
              <a:t>2</a:t>
            </a:r>
            <a:r>
              <a:rPr lang="id-ID" dirty="0" smtClean="0"/>
              <a:t> </a:t>
            </a:r>
            <a:r>
              <a:rPr lang="en-US" dirty="0" smtClean="0"/>
              <a:t>-</a:t>
            </a:r>
            <a:r>
              <a:rPr lang="id-ID" dirty="0" smtClean="0"/>
              <a:t> </a:t>
            </a:r>
            <a:r>
              <a:rPr lang="en-US" dirty="0" smtClean="0"/>
              <a:t>2</a:t>
            </a:r>
            <a:r>
              <a:rPr lang="id-ID" dirty="0" smtClean="0"/>
              <a:t> x </a:t>
            </a:r>
            <a:r>
              <a:rPr lang="en-US" dirty="0" smtClean="0"/>
              <a:t>– 3 = 0</a:t>
            </a:r>
          </a:p>
          <a:p>
            <a:pPr>
              <a:buNone/>
            </a:pPr>
            <a:r>
              <a:rPr lang="en-US" dirty="0" smtClean="0"/>
              <a:t>X(x-2) -3    = 0</a:t>
            </a:r>
          </a:p>
          <a:p>
            <a:pPr>
              <a:buNone/>
            </a:pPr>
            <a:r>
              <a:rPr lang="en-US" dirty="0" smtClean="0"/>
              <a:t>X(x-2)        = 3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Iterasi</a:t>
            </a:r>
            <a:r>
              <a:rPr lang="en-US" dirty="0" smtClean="0"/>
              <a:t> 0 </a:t>
            </a:r>
            <a:r>
              <a:rPr lang="en-US" dirty="0" smtClean="0">
                <a:sym typeface="Wingdings" pitchFamily="2" charset="2"/>
              </a:rPr>
              <a:t> Xo = 4</a:t>
            </a: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Iterasi</a:t>
            </a:r>
            <a:r>
              <a:rPr lang="en-US" dirty="0" smtClean="0">
                <a:sym typeface="Wingdings" pitchFamily="2" charset="2"/>
              </a:rPr>
              <a:t> 1 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   X1 = -4,4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381000"/>
            <a:ext cx="4041775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X1 = 1,5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Iterasi</a:t>
            </a:r>
            <a:r>
              <a:rPr lang="en-US" dirty="0" smtClean="0"/>
              <a:t> 2 </a:t>
            </a:r>
            <a:r>
              <a:rPr lang="en-US" dirty="0" smtClean="0">
                <a:sym typeface="Wingdings" pitchFamily="2" charset="2"/>
              </a:rPr>
              <a:t></a:t>
            </a:r>
          </a:p>
          <a:p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X2 = - 6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Iterasi</a:t>
            </a:r>
            <a:r>
              <a:rPr lang="en-US" dirty="0" smtClean="0">
                <a:sym typeface="Wingdings" pitchFamily="2" charset="2"/>
              </a:rPr>
              <a:t> 3 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X3 = - 0,375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76400" y="2667000"/>
          <a:ext cx="1489075" cy="904875"/>
        </p:xfrm>
        <a:graphic>
          <a:graphicData uri="http://schemas.openxmlformats.org/presentationml/2006/ole">
            <p:oleObj spid="_x0000_s4099" name="Equation" r:id="rId3" imgW="647640" imgH="393480" progId="Equation.3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16200000" flipH="1">
            <a:off x="2324100" y="5295900"/>
            <a:ext cx="7620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544638" y="3538538"/>
          <a:ext cx="1752600" cy="992187"/>
        </p:xfrm>
        <a:graphic>
          <a:graphicData uri="http://schemas.openxmlformats.org/presentationml/2006/ole">
            <p:oleObj spid="_x0000_s4106" name="Equation" r:id="rId4" imgW="761760" imgH="43164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2220913" y="5334000"/>
          <a:ext cx="1576387" cy="992188"/>
        </p:xfrm>
        <a:graphic>
          <a:graphicData uri="http://schemas.openxmlformats.org/presentationml/2006/ole">
            <p:oleObj spid="_x0000_s4107" name="Equation" r:id="rId5" imgW="685800" imgH="43164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383338" y="42863"/>
          <a:ext cx="1458912" cy="904875"/>
        </p:xfrm>
        <a:graphic>
          <a:graphicData uri="http://schemas.openxmlformats.org/presentationml/2006/ole">
            <p:oleObj spid="_x0000_s4109" name="Equation" r:id="rId6" imgW="634680" imgH="393480" progId="Equation.3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6223000" y="1800225"/>
          <a:ext cx="1662113" cy="963613"/>
        </p:xfrm>
        <a:graphic>
          <a:graphicData uri="http://schemas.openxmlformats.org/presentationml/2006/ole">
            <p:oleObj spid="_x0000_s4110" name="Equation" r:id="rId7" imgW="723600" imgH="419040" progId="Equation.3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6219825" y="3609975"/>
          <a:ext cx="1720850" cy="904875"/>
        </p:xfrm>
        <a:graphic>
          <a:graphicData uri="http://schemas.openxmlformats.org/presentationml/2006/ole">
            <p:oleObj spid="_x0000_s4111" name="Equation" r:id="rId8" imgW="74916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3809" y="202625"/>
            <a:ext cx="8229600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3809" y="1528187"/>
            <a:ext cx="4038600" cy="4525963"/>
          </a:xfrm>
        </p:spPr>
        <p:txBody>
          <a:bodyPr/>
          <a:lstStyle/>
          <a:p>
            <a:r>
              <a:rPr lang="en-US" sz="2800"/>
              <a:t>x</a:t>
            </a:r>
            <a:r>
              <a:rPr lang="en-US" sz="2800" baseline="30000"/>
              <a:t>2</a:t>
            </a:r>
            <a:r>
              <a:rPr lang="en-US" sz="2800"/>
              <a:t>-2x-3 = 0</a:t>
            </a:r>
          </a:p>
          <a:p>
            <a:r>
              <a:rPr lang="en-US" sz="2800"/>
              <a:t>X(x-2) = 3</a:t>
            </a:r>
          </a:p>
          <a:p>
            <a:r>
              <a:rPr lang="en-US" sz="2800"/>
              <a:t>X = 3 /(x-2)</a:t>
            </a:r>
          </a:p>
          <a:p>
            <a:r>
              <a:rPr lang="en-US" sz="2400"/>
              <a:t>Tebakan awal = 4</a:t>
            </a:r>
          </a:p>
          <a:p>
            <a:r>
              <a:rPr lang="en-US" sz="2400"/>
              <a:t>E = 0.00001</a:t>
            </a:r>
          </a:p>
          <a:p>
            <a:r>
              <a:rPr lang="en-US" sz="2400"/>
              <a:t>Hasil = -1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7066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60609" y="1556787"/>
            <a:ext cx="3810000" cy="4114800"/>
          </a:xfr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30457" y="2039084"/>
          <a:ext cx="1977752" cy="3406140"/>
        </p:xfrm>
        <a:graphic>
          <a:graphicData uri="http://schemas.openxmlformats.org/drawingml/2006/table">
            <a:tbl>
              <a:tblPr/>
              <a:tblGrid>
                <a:gridCol w="988876"/>
                <a:gridCol w="988876"/>
              </a:tblGrid>
              <a:tr h="281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-1.26316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-0.91935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-1.02762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-0.99088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-1.00305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-0.99898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2658-6753-47A4-84B6-106547056B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930751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x</a:t>
            </a:r>
            <a:r>
              <a:rPr lang="en-US" sz="2800" baseline="30000"/>
              <a:t>2</a:t>
            </a:r>
            <a:r>
              <a:rPr lang="en-US" sz="2800"/>
              <a:t>-2x-3 = 0</a:t>
            </a:r>
          </a:p>
          <a:p>
            <a:r>
              <a:rPr lang="en-US" sz="2800"/>
              <a:t>X = (x</a:t>
            </a:r>
            <a:r>
              <a:rPr lang="en-US" sz="2800" baseline="30000"/>
              <a:t>2</a:t>
            </a:r>
            <a:r>
              <a:rPr lang="en-US" sz="2800"/>
              <a:t>-3)/2 </a:t>
            </a:r>
          </a:p>
          <a:p>
            <a:r>
              <a:rPr lang="en-US" sz="2400"/>
              <a:t>Tebakan awal = 4</a:t>
            </a:r>
          </a:p>
          <a:p>
            <a:r>
              <a:rPr lang="en-US" sz="2400"/>
              <a:t>E = 0.00001</a:t>
            </a:r>
          </a:p>
          <a:p>
            <a:r>
              <a:rPr lang="en-US" sz="2400"/>
              <a:t>Hasil divergen</a:t>
            </a:r>
            <a:endParaRPr lang="en-US" sz="2800"/>
          </a:p>
          <a:p>
            <a:endParaRPr lang="en-US" sz="2800"/>
          </a:p>
        </p:txBody>
      </p:sp>
      <p:pic>
        <p:nvPicPr>
          <p:cNvPr id="72710" name="Picture 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454"/>
          <a:stretch/>
        </p:blipFill>
        <p:spPr>
          <a:xfrm>
            <a:off x="5940152" y="1844824"/>
            <a:ext cx="2840182" cy="4114800"/>
          </a:xfr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491880" y="1988840"/>
          <a:ext cx="2016224" cy="3888430"/>
        </p:xfrm>
        <a:graphic>
          <a:graphicData uri="http://schemas.openxmlformats.org/drawingml/2006/table">
            <a:tbl>
              <a:tblPr/>
              <a:tblGrid>
                <a:gridCol w="1008112"/>
                <a:gridCol w="1008112"/>
              </a:tblGrid>
              <a:tr h="299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iterasi, 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191.0703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18252.43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1.67E+08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9.62E+31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4.63E+63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1.1E+127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5.7E+253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#NUM!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2658-6753-47A4-84B6-106547056B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37256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8E40-9862-4E24-9EAB-828803EB4A50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Metoda Newton - Raphson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2276475"/>
            <a:ext cx="8496300" cy="2813050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462-6421-443F-81FB-86C1DEB48B4C}" type="slidenum">
              <a:rPr lang="en-US"/>
              <a:pPr/>
              <a:t>17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Menjawab</a:t>
            </a:r>
          </a:p>
        </p:txBody>
      </p:sp>
      <p:pic>
        <p:nvPicPr>
          <p:cNvPr id="614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654175"/>
            <a:ext cx="8229600" cy="4416425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F964-61FD-4518-8DFF-5AC767C84188}" type="slidenum">
              <a:rPr lang="en-US"/>
              <a:pPr/>
              <a:t>18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Menjawab</a:t>
            </a:r>
          </a:p>
        </p:txBody>
      </p:sp>
      <p:pic>
        <p:nvPicPr>
          <p:cNvPr id="6246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1600200"/>
            <a:ext cx="6910387" cy="4525963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D299-687D-4B49-BF97-D2C78B82CE75}" type="slidenum">
              <a:rPr lang="en-US"/>
              <a:pPr/>
              <a:t>19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Metoda Newton - Raphson</a:t>
            </a:r>
          </a:p>
        </p:txBody>
      </p:sp>
      <p:pic>
        <p:nvPicPr>
          <p:cNvPr id="583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412875"/>
            <a:ext cx="8207375" cy="4414838"/>
          </a:xfrm>
          <a:noFill/>
          <a:ln/>
        </p:spPr>
      </p:pic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896225" y="3087688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Ea  %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7627938" y="3573463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DBA1-1DE5-4F7A-9E8E-6BCFB5D47D97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Berbedaan Akolade dan Terbuka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M. </a:t>
            </a:r>
            <a:r>
              <a:rPr lang="en-US" sz="2800" dirty="0" err="1"/>
              <a:t>Akolade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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ym typeface="Wingdings" pitchFamily="2" charset="2"/>
              </a:rPr>
              <a:t>Konvergen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Jawaban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ditemukan</a:t>
            </a:r>
            <a:r>
              <a:rPr lang="en-US" sz="2400" dirty="0" smtClean="0">
                <a:sym typeface="Wingdings" pitchFamily="2" charset="2"/>
              </a:rPr>
              <a:t>) </a:t>
            </a:r>
            <a:r>
              <a:rPr lang="en-US" sz="2400" dirty="0" err="1">
                <a:sym typeface="Wingdings" pitchFamily="2" charset="2"/>
              </a:rPr>
              <a:t>krn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penerapan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metoda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berulang</a:t>
            </a:r>
            <a:r>
              <a:rPr lang="en-US" sz="2400" dirty="0">
                <a:sym typeface="Wingdings" pitchFamily="2" charset="2"/>
              </a:rPr>
              <a:t> kali </a:t>
            </a:r>
            <a:r>
              <a:rPr lang="en-US" sz="2400" dirty="0" err="1">
                <a:sym typeface="Wingdings" pitchFamily="2" charset="2"/>
              </a:rPr>
              <a:t>akan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mendekati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akar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sebenarnya</a:t>
            </a:r>
            <a:endParaRPr lang="en-US" sz="24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sym typeface="Wingdings" pitchFamily="2" charset="2"/>
              </a:rPr>
              <a:t>Diketahui</a:t>
            </a:r>
            <a:r>
              <a:rPr lang="en-US" sz="2400" dirty="0">
                <a:sym typeface="Wingdings" pitchFamily="2" charset="2"/>
              </a:rPr>
              <a:t> 2 </a:t>
            </a:r>
            <a:r>
              <a:rPr lang="en-US" sz="2400" dirty="0" err="1">
                <a:sym typeface="Wingdings" pitchFamily="2" charset="2"/>
              </a:rPr>
              <a:t>titik</a:t>
            </a:r>
            <a:r>
              <a:rPr lang="en-US" sz="2400" dirty="0">
                <a:sym typeface="Wingdings" pitchFamily="2" charset="2"/>
              </a:rPr>
              <a:t> XL </a:t>
            </a:r>
            <a:r>
              <a:rPr lang="en-US" sz="2400" dirty="0" err="1">
                <a:sym typeface="Wingdings" pitchFamily="2" charset="2"/>
              </a:rPr>
              <a:t>dan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Xu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jawaban</a:t>
            </a:r>
            <a:r>
              <a:rPr lang="en-US" sz="2400" dirty="0">
                <a:sym typeface="Wingdings" pitchFamily="2" charset="2"/>
              </a:rPr>
              <a:t> (</a:t>
            </a:r>
            <a:r>
              <a:rPr lang="en-US" sz="2400" dirty="0" err="1">
                <a:sym typeface="Wingdings" pitchFamily="2" charset="2"/>
              </a:rPr>
              <a:t>Xr</a:t>
            </a:r>
            <a:r>
              <a:rPr lang="en-US" sz="2400" dirty="0">
                <a:sym typeface="Wingdings" pitchFamily="2" charset="2"/>
              </a:rPr>
              <a:t>) </a:t>
            </a:r>
            <a:r>
              <a:rPr lang="en-US" sz="2400" dirty="0" err="1">
                <a:sym typeface="Wingdings" pitchFamily="2" charset="2"/>
              </a:rPr>
              <a:t>berada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diantara</a:t>
            </a:r>
            <a:r>
              <a:rPr lang="en-US" sz="2400" dirty="0">
                <a:sym typeface="Wingdings" pitchFamily="2" charset="2"/>
              </a:rPr>
              <a:t> 2 </a:t>
            </a:r>
            <a:r>
              <a:rPr lang="en-US" sz="2400" dirty="0" err="1">
                <a:sym typeface="Wingdings" pitchFamily="2" charset="2"/>
              </a:rPr>
              <a:t>titik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ini</a:t>
            </a:r>
            <a:endParaRPr lang="en-US" sz="24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M. Terbuka 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ym typeface="Wingdings" pitchFamily="2" charset="2"/>
              </a:rPr>
              <a:t>Kadang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divergen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Jawaban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ditemukan</a:t>
            </a:r>
            <a:r>
              <a:rPr lang="en-US" sz="2400" dirty="0" smtClean="0">
                <a:sym typeface="Wingdings" pitchFamily="2" charset="2"/>
              </a:rPr>
              <a:t>)  </a:t>
            </a:r>
            <a:endParaRPr lang="en-US" sz="2400" dirty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sz="2000" dirty="0" err="1">
                <a:sym typeface="Wingdings" pitchFamily="2" charset="2"/>
              </a:rPr>
              <a:t>bergerak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menjauhi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akar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sebenarnya</a:t>
            </a:r>
            <a:endParaRPr lang="en-US" sz="2000" dirty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sz="2000" dirty="0" err="1">
                <a:sym typeface="Wingdings" pitchFamily="2" charset="2"/>
              </a:rPr>
              <a:t>Krn</a:t>
            </a:r>
            <a:r>
              <a:rPr lang="en-US" sz="2000" dirty="0">
                <a:sym typeface="Wingdings" pitchFamily="2" charset="2"/>
              </a:rPr>
              <a:t>  </a:t>
            </a:r>
            <a:r>
              <a:rPr lang="en-US" sz="2000" dirty="0" err="1">
                <a:sym typeface="Wingdings" pitchFamily="2" charset="2"/>
              </a:rPr>
              <a:t>hanya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dibutuhkan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sebuah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harga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tunggal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dari</a:t>
            </a:r>
            <a:r>
              <a:rPr lang="en-US" sz="2000" dirty="0">
                <a:sym typeface="Wingdings" pitchFamily="2" charset="2"/>
              </a:rPr>
              <a:t> X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ym typeface="Wingdings" pitchFamily="2" charset="2"/>
              </a:rPr>
              <a:t>Kadang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konvergen</a:t>
            </a:r>
            <a:r>
              <a:rPr lang="en-US" sz="2400" dirty="0">
                <a:sym typeface="Wingdings" pitchFamily="2" charset="2"/>
              </a:rPr>
              <a:t>  </a:t>
            </a:r>
          </a:p>
          <a:p>
            <a:pPr lvl="2">
              <a:lnSpc>
                <a:spcPct val="90000"/>
              </a:lnSpc>
            </a:pPr>
            <a:r>
              <a:rPr lang="en-US" sz="2000" dirty="0" err="1">
                <a:sym typeface="Wingdings" pitchFamily="2" charset="2"/>
              </a:rPr>
              <a:t>Kadang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lebih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cepat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dari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metoda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akolade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sz="2800" baseline="-250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0"/>
            <a:ext cx="1676400" cy="715962"/>
          </a:xfrm>
        </p:spPr>
        <p:txBody>
          <a:bodyPr/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28601"/>
            <a:ext cx="38862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Diketahui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742950" lvl="1" indent="-285750">
              <a:spcBef>
                <a:spcPct val="20000"/>
              </a:spcBef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f(x) =  </a:t>
            </a:r>
            <a:r>
              <a:rPr lang="en-US" sz="1400" kern="0" dirty="0" smtClean="0"/>
              <a:t>x</a:t>
            </a:r>
            <a:r>
              <a:rPr lang="en-US" sz="1400" kern="0" baseline="30000" dirty="0" smtClean="0"/>
              <a:t>3</a:t>
            </a:r>
            <a:r>
              <a:rPr lang="en-US" sz="1400" kern="0" dirty="0" smtClean="0">
                <a:latin typeface="+mn-lt"/>
              </a:rPr>
              <a:t> </a:t>
            </a:r>
            <a:r>
              <a:rPr lang="en-US" sz="1400" kern="0" dirty="0" smtClean="0">
                <a:latin typeface="+mn-lt"/>
              </a:rPr>
              <a:t> +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10 x</a:t>
            </a:r>
            <a:r>
              <a:rPr kumimoji="0" lang="en-US" sz="1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2 </a:t>
            </a:r>
            <a:r>
              <a:rPr lang="en-US" sz="1400" kern="0" dirty="0" smtClean="0">
                <a:latin typeface="+mn-lt"/>
              </a:rPr>
              <a:t> </a:t>
            </a:r>
            <a:r>
              <a:rPr lang="en-US" sz="1400" kern="0" dirty="0" smtClean="0">
                <a:latin typeface="+mn-lt"/>
              </a:rPr>
              <a:t>-</a:t>
            </a: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7 x </a:t>
            </a: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–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196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Nilai X sebenarnya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Cari akar x dengan menggunakan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nilai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27)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metoda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Newton-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Raphson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Xo = -5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200" y="228600"/>
            <a:ext cx="388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Catt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Tiap iterasi cari Et dan Ea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Ketelitian 2 angka dibelakang koma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ari dari iterasi 1 sampai iterasi </a:t>
            </a: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Tuliskan rumusnya terlebih dahulu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76400"/>
            <a:ext cx="281432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1905000"/>
            <a:ext cx="194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F’ (x) = </a:t>
            </a:r>
            <a:r>
              <a:rPr lang="en-US" sz="1600" kern="0" dirty="0" smtClean="0"/>
              <a:t>3</a:t>
            </a:r>
            <a:r>
              <a:rPr lang="en-US" sz="1600" kern="0" dirty="0" smtClean="0"/>
              <a:t> </a:t>
            </a:r>
            <a:r>
              <a:rPr lang="en-US" sz="1600" kern="0" dirty="0" smtClean="0"/>
              <a:t>x</a:t>
            </a:r>
            <a:r>
              <a:rPr lang="en-US" sz="1600" kern="0" baseline="30000" dirty="0" smtClean="0"/>
              <a:t>2 </a:t>
            </a:r>
            <a:r>
              <a:rPr lang="en-US" sz="1600" kern="0" dirty="0" smtClean="0"/>
              <a:t> </a:t>
            </a:r>
            <a:r>
              <a:rPr lang="en-US" sz="1600" kern="0" dirty="0" smtClean="0"/>
              <a:t>+</a:t>
            </a:r>
            <a:r>
              <a:rPr lang="id-ID" sz="1600" kern="0" dirty="0" smtClean="0"/>
              <a:t> </a:t>
            </a:r>
            <a:r>
              <a:rPr lang="en-US" sz="1600" kern="0" dirty="0" smtClean="0"/>
              <a:t> 20 </a:t>
            </a:r>
            <a:r>
              <a:rPr lang="en-US" sz="1600" kern="0" dirty="0" smtClean="0"/>
              <a:t>x</a:t>
            </a:r>
            <a:endParaRPr lang="en-US" sz="16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362200"/>
            <a:ext cx="2667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362200"/>
            <a:ext cx="2743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2362200"/>
            <a:ext cx="2743200" cy="3657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1"/>
            <a:ext cx="3886200" cy="1828799"/>
          </a:xfrm>
        </p:spPr>
        <p:txBody>
          <a:bodyPr/>
          <a:lstStyle/>
          <a:p>
            <a:r>
              <a:rPr lang="en-US" sz="1400" dirty="0" err="1" smtClean="0"/>
              <a:t>Diketahui</a:t>
            </a:r>
            <a:r>
              <a:rPr lang="en-US" sz="1400" dirty="0" smtClean="0"/>
              <a:t> :</a:t>
            </a:r>
          </a:p>
          <a:p>
            <a:pPr lvl="1">
              <a:buNone/>
            </a:pPr>
            <a:r>
              <a:rPr lang="en-US" sz="1400" dirty="0" smtClean="0"/>
              <a:t>f(x) = </a:t>
            </a:r>
            <a:r>
              <a:rPr lang="id-ID" sz="1400" dirty="0" smtClean="0"/>
              <a:t>15</a:t>
            </a:r>
            <a:r>
              <a:rPr lang="en-US" sz="1400" dirty="0" smtClean="0"/>
              <a:t> x</a:t>
            </a:r>
            <a:r>
              <a:rPr lang="en-US" sz="1400" baseline="30000" dirty="0" smtClean="0"/>
              <a:t>2 </a:t>
            </a:r>
            <a:r>
              <a:rPr lang="id-ID" sz="1400" dirty="0" smtClean="0"/>
              <a:t>+ 15</a:t>
            </a:r>
            <a:r>
              <a:rPr lang="en-US" sz="1400" dirty="0" smtClean="0"/>
              <a:t> x </a:t>
            </a:r>
            <a:r>
              <a:rPr lang="id-ID" sz="1400" dirty="0" smtClean="0"/>
              <a:t>– 90</a:t>
            </a:r>
            <a:endParaRPr lang="en-US" sz="1400" dirty="0" smtClean="0"/>
          </a:p>
          <a:p>
            <a:pPr lvl="1">
              <a:buNone/>
            </a:pPr>
            <a:r>
              <a:rPr lang="id-ID" sz="1400" dirty="0" smtClean="0"/>
              <a:t>Nilai X sebenarnya = - 3</a:t>
            </a:r>
            <a:endParaRPr lang="en-US" sz="1400" dirty="0" smtClean="0"/>
          </a:p>
          <a:p>
            <a:pPr lvl="1">
              <a:buNone/>
            </a:pPr>
            <a:r>
              <a:rPr lang="id-ID" sz="1400" dirty="0" smtClean="0"/>
              <a:t>Cari akar x dengan menggunakan </a:t>
            </a:r>
            <a:endParaRPr lang="en-US" sz="1400" dirty="0" smtClean="0"/>
          </a:p>
          <a:p>
            <a:pPr lvl="1"/>
            <a:r>
              <a:rPr lang="en-US" sz="1400" dirty="0" smtClean="0"/>
              <a:t>(</a:t>
            </a:r>
            <a:r>
              <a:rPr lang="en-US" sz="1400" dirty="0" err="1" smtClean="0"/>
              <a:t>nilai</a:t>
            </a:r>
            <a:r>
              <a:rPr lang="en-US" sz="1400" dirty="0" smtClean="0"/>
              <a:t> 27) </a:t>
            </a:r>
            <a:r>
              <a:rPr lang="en-US" sz="1400" dirty="0" err="1" smtClean="0"/>
              <a:t>metoda</a:t>
            </a:r>
            <a:r>
              <a:rPr lang="en-US" sz="1400" dirty="0" smtClean="0"/>
              <a:t>  Newton-</a:t>
            </a:r>
            <a:r>
              <a:rPr lang="en-US" sz="1400" dirty="0" err="1" smtClean="0"/>
              <a:t>Raphson</a:t>
            </a:r>
            <a:r>
              <a:rPr lang="en-US" sz="1400" dirty="0" smtClean="0"/>
              <a:t>, </a:t>
            </a:r>
          </a:p>
          <a:p>
            <a:pPr lvl="1"/>
            <a:r>
              <a:rPr lang="en-US" sz="1400" dirty="0" smtClean="0"/>
              <a:t>Xo = -5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/>
          <a:p>
            <a:fld id="{57658A15-7194-41E7-84F9-33A5F17853D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76400"/>
            <a:ext cx="281432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274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438400"/>
            <a:ext cx="2667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438400"/>
            <a:ext cx="274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228600"/>
            <a:ext cx="388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Catt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Tiap iterasi cari Et dan Ea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Ketelitian 2 angka dibelakang koma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ari dari iterasi 1 sampai iterasi </a:t>
            </a: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Tuliskan rumusnya terlebih dahulu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905000"/>
            <a:ext cx="1731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F’ (x) = 30 x + 15</a:t>
            </a:r>
            <a:endParaRPr lang="en-US" sz="1600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AADB-0889-4F77-8BBE-1FF31B3F3B19}" type="slidenum">
              <a:rPr lang="en-US"/>
              <a:pPr/>
              <a:t>22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Metoda Secant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916113"/>
            <a:ext cx="8569325" cy="3154362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E23F-8D46-4923-A271-3F084BC507DD}" type="slidenum">
              <a:rPr lang="en-US"/>
              <a:pPr/>
              <a:t>23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Metoda Secant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23850" y="1412875"/>
            <a:ext cx="88201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 err="1">
                <a:solidFill>
                  <a:srgbClr val="0033CC"/>
                </a:solidFill>
              </a:rPr>
              <a:t>Metode</a:t>
            </a:r>
            <a:r>
              <a:rPr lang="en-US" b="1" dirty="0">
                <a:solidFill>
                  <a:srgbClr val="0033CC"/>
                </a:solidFill>
              </a:rPr>
              <a:t> Secant </a:t>
            </a:r>
            <a:r>
              <a:rPr lang="en-US" b="1" dirty="0" err="1">
                <a:solidFill>
                  <a:srgbClr val="0033CC"/>
                </a:solidFill>
              </a:rPr>
              <a:t>perlu</a:t>
            </a:r>
            <a:r>
              <a:rPr lang="en-US" b="1" dirty="0">
                <a:solidFill>
                  <a:srgbClr val="0033CC"/>
                </a:solidFill>
              </a:rPr>
              <a:t> 2 </a:t>
            </a:r>
            <a:r>
              <a:rPr lang="en-US" b="1" dirty="0" err="1">
                <a:solidFill>
                  <a:srgbClr val="0033CC"/>
                </a:solidFill>
              </a:rPr>
              <a:t>nilai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awal</a:t>
            </a:r>
            <a:r>
              <a:rPr lang="en-US" b="1" dirty="0">
                <a:solidFill>
                  <a:srgbClr val="0033CC"/>
                </a:solidFill>
              </a:rPr>
              <a:t> x. </a:t>
            </a:r>
          </a:p>
          <a:p>
            <a:pPr>
              <a:spcBef>
                <a:spcPct val="20000"/>
              </a:spcBef>
            </a:pPr>
            <a:r>
              <a:rPr lang="en-US" b="1" dirty="0" err="1">
                <a:solidFill>
                  <a:srgbClr val="0033CC"/>
                </a:solidFill>
              </a:rPr>
              <a:t>Tetapi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karena</a:t>
            </a:r>
            <a:r>
              <a:rPr lang="en-US" b="1" dirty="0">
                <a:solidFill>
                  <a:srgbClr val="0033CC"/>
                </a:solidFill>
              </a:rPr>
              <a:t> f(x) </a:t>
            </a:r>
            <a:r>
              <a:rPr lang="en-US" b="1" dirty="0" err="1">
                <a:solidFill>
                  <a:srgbClr val="0033CC"/>
                </a:solidFill>
              </a:rPr>
              <a:t>tidak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membutuhkan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perubahan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tanda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antara</a:t>
            </a:r>
            <a:r>
              <a:rPr lang="en-US" b="1" dirty="0">
                <a:solidFill>
                  <a:srgbClr val="0033CC"/>
                </a:solidFill>
              </a:rPr>
              <a:t> batas2 </a:t>
            </a:r>
            <a:r>
              <a:rPr lang="en-US" b="1" dirty="0" err="1">
                <a:solidFill>
                  <a:srgbClr val="0033CC"/>
                </a:solidFill>
              </a:rPr>
              <a:t>intervalnya</a:t>
            </a:r>
            <a:r>
              <a:rPr lang="en-US" b="1" dirty="0">
                <a:solidFill>
                  <a:srgbClr val="0033CC"/>
                </a:solidFill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b="1" dirty="0" err="1">
                <a:solidFill>
                  <a:srgbClr val="0033CC"/>
                </a:solidFill>
              </a:rPr>
              <a:t>maka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metode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ini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tidak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digolongkan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ke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dalam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kelompok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metode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Akolade</a:t>
            </a:r>
            <a:r>
              <a:rPr lang="en-US" b="1" dirty="0">
                <a:solidFill>
                  <a:srgbClr val="0033CC"/>
                </a:solidFill>
              </a:rPr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1"/>
            <a:ext cx="3886200" cy="1752599"/>
          </a:xfrm>
        </p:spPr>
        <p:txBody>
          <a:bodyPr/>
          <a:lstStyle/>
          <a:p>
            <a:r>
              <a:rPr lang="en-US" sz="1400" dirty="0" err="1" smtClean="0"/>
              <a:t>Diketahui</a:t>
            </a:r>
            <a:r>
              <a:rPr lang="en-US" sz="1400" dirty="0" smtClean="0"/>
              <a:t> :</a:t>
            </a:r>
          </a:p>
          <a:p>
            <a:pPr lvl="1">
              <a:buNone/>
            </a:pPr>
            <a:r>
              <a:rPr lang="en-US" sz="1400" dirty="0" smtClean="0"/>
              <a:t>f(x) </a:t>
            </a:r>
            <a:r>
              <a:rPr lang="en-US" sz="1400" dirty="0" smtClean="0"/>
              <a:t>=  x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  + 10 x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 -</a:t>
            </a:r>
            <a:r>
              <a:rPr lang="id-ID" sz="1400" dirty="0" smtClean="0"/>
              <a:t> </a:t>
            </a:r>
            <a:r>
              <a:rPr lang="en-US" sz="1400" dirty="0" smtClean="0"/>
              <a:t> 7 x </a:t>
            </a:r>
            <a:r>
              <a:rPr lang="id-ID" sz="1400" dirty="0" smtClean="0"/>
              <a:t>– </a:t>
            </a:r>
            <a:r>
              <a:rPr lang="en-US" sz="1400" dirty="0" smtClean="0"/>
              <a:t>196</a:t>
            </a:r>
            <a:endParaRPr lang="en-US" sz="1400" dirty="0" smtClean="0"/>
          </a:p>
          <a:p>
            <a:pPr lvl="1">
              <a:buNone/>
            </a:pPr>
            <a:r>
              <a:rPr lang="id-ID" sz="1400" dirty="0" smtClean="0"/>
              <a:t>Nilai X sebenarnya = </a:t>
            </a:r>
            <a:r>
              <a:rPr lang="en-US" sz="1400" dirty="0" smtClean="0"/>
              <a:t>4</a:t>
            </a:r>
            <a:endParaRPr lang="en-US" sz="1400" dirty="0" smtClean="0"/>
          </a:p>
          <a:p>
            <a:pPr lvl="1">
              <a:buNone/>
            </a:pPr>
            <a:r>
              <a:rPr lang="id-ID" sz="1400" dirty="0" smtClean="0"/>
              <a:t>Cari akar x dengan menggunakan </a:t>
            </a:r>
            <a:endParaRPr lang="en-US" sz="1400" dirty="0" smtClean="0"/>
          </a:p>
          <a:p>
            <a:pPr lvl="1"/>
            <a:r>
              <a:rPr lang="en-US" sz="1400" dirty="0" smtClean="0"/>
              <a:t>(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smtClean="0"/>
              <a:t>27) </a:t>
            </a:r>
            <a:r>
              <a:rPr lang="en-US" sz="1400" dirty="0" err="1" smtClean="0"/>
              <a:t>metoda</a:t>
            </a:r>
            <a:r>
              <a:rPr lang="en-US" sz="1400" dirty="0" smtClean="0"/>
              <a:t>  Secant</a:t>
            </a:r>
            <a:r>
              <a:rPr lang="id-ID" sz="1400" dirty="0" smtClean="0"/>
              <a:t>, </a:t>
            </a:r>
            <a:endParaRPr lang="en-US" sz="1400" dirty="0" smtClean="0"/>
          </a:p>
          <a:p>
            <a:pPr lvl="1"/>
            <a:r>
              <a:rPr lang="id-ID" sz="1400" dirty="0" smtClean="0"/>
              <a:t>Xo = - 5 dan X1 = </a:t>
            </a:r>
            <a:r>
              <a:rPr lang="en-US" sz="1400" dirty="0" smtClean="0"/>
              <a:t>8, </a:t>
            </a:r>
            <a:endParaRPr lang="en-US" sz="1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/>
          <a:p>
            <a:fld id="{57658A15-7194-41E7-84F9-33A5F17853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228600"/>
            <a:ext cx="388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Catt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Tiap iterasi cari Et dan Ea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Ketelitian 2 angka dibelakang koma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ari dari iterasi 1 sampai iterasi </a:t>
            </a: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Tuliskan rumusnya terlebih dahulu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76400"/>
            <a:ext cx="2957195" cy="47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4038600" cy="373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438400"/>
            <a:ext cx="3962400" cy="373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234" y="1762266"/>
            <a:ext cx="3905532" cy="333346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1"/>
            <a:ext cx="3886200" cy="1752599"/>
          </a:xfrm>
        </p:spPr>
        <p:txBody>
          <a:bodyPr/>
          <a:lstStyle/>
          <a:p>
            <a:r>
              <a:rPr lang="en-US" sz="1400" dirty="0" err="1" smtClean="0"/>
              <a:t>Diketahui</a:t>
            </a:r>
            <a:r>
              <a:rPr lang="en-US" sz="1400" dirty="0" smtClean="0"/>
              <a:t> :</a:t>
            </a:r>
          </a:p>
          <a:p>
            <a:pPr lvl="1">
              <a:buNone/>
            </a:pPr>
            <a:r>
              <a:rPr lang="en-US" sz="1400" dirty="0" smtClean="0"/>
              <a:t>f(x) = </a:t>
            </a:r>
            <a:r>
              <a:rPr lang="id-ID" sz="1400" dirty="0" smtClean="0"/>
              <a:t>15</a:t>
            </a:r>
            <a:r>
              <a:rPr lang="en-US" sz="1400" dirty="0" smtClean="0"/>
              <a:t> x</a:t>
            </a:r>
            <a:r>
              <a:rPr lang="en-US" sz="1400" baseline="30000" dirty="0" smtClean="0"/>
              <a:t>2 </a:t>
            </a:r>
            <a:r>
              <a:rPr lang="id-ID" sz="1400" dirty="0" smtClean="0"/>
              <a:t>+ 15</a:t>
            </a:r>
            <a:r>
              <a:rPr lang="en-US" sz="1400" dirty="0" smtClean="0"/>
              <a:t> x </a:t>
            </a:r>
            <a:r>
              <a:rPr lang="id-ID" sz="1400" dirty="0" smtClean="0"/>
              <a:t>– 90</a:t>
            </a:r>
            <a:endParaRPr lang="en-US" sz="1400" dirty="0" smtClean="0"/>
          </a:p>
          <a:p>
            <a:pPr lvl="1">
              <a:buNone/>
            </a:pPr>
            <a:r>
              <a:rPr lang="id-ID" sz="1400" dirty="0" smtClean="0"/>
              <a:t>Nilai X sebenarnya = - 3</a:t>
            </a:r>
            <a:endParaRPr lang="en-US" sz="1400" dirty="0" smtClean="0"/>
          </a:p>
          <a:p>
            <a:pPr lvl="1">
              <a:buNone/>
            </a:pPr>
            <a:r>
              <a:rPr lang="id-ID" sz="1400" dirty="0" smtClean="0"/>
              <a:t>Cari akar x dengan menggunakan </a:t>
            </a:r>
            <a:endParaRPr lang="en-US" sz="1400" dirty="0" smtClean="0"/>
          </a:p>
          <a:p>
            <a:pPr lvl="1"/>
            <a:r>
              <a:rPr lang="en-US" sz="1400" dirty="0" smtClean="0"/>
              <a:t>(</a:t>
            </a:r>
            <a:r>
              <a:rPr lang="en-US" sz="1400" dirty="0" err="1" smtClean="0"/>
              <a:t>nilai</a:t>
            </a:r>
            <a:r>
              <a:rPr lang="en-US" sz="1400" dirty="0" smtClean="0"/>
              <a:t> 24) </a:t>
            </a:r>
            <a:r>
              <a:rPr lang="en-US" sz="1400" dirty="0" err="1" smtClean="0"/>
              <a:t>metoda</a:t>
            </a:r>
            <a:r>
              <a:rPr lang="en-US" sz="1400" dirty="0" smtClean="0"/>
              <a:t>  Secant</a:t>
            </a:r>
            <a:r>
              <a:rPr lang="id-ID" sz="1400" dirty="0" smtClean="0"/>
              <a:t>, </a:t>
            </a:r>
            <a:endParaRPr lang="en-US" sz="1400" dirty="0" smtClean="0"/>
          </a:p>
          <a:p>
            <a:pPr lvl="1"/>
            <a:r>
              <a:rPr lang="id-ID" sz="1400" dirty="0" smtClean="0"/>
              <a:t>Xo = - 5 dan X1 = 1</a:t>
            </a:r>
            <a:r>
              <a:rPr lang="en-US" sz="1400" dirty="0" smtClean="0"/>
              <a:t>, 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/>
          <a:p>
            <a:fld id="{57658A15-7194-41E7-84F9-33A5F17853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228600"/>
            <a:ext cx="388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Catt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Tiap iterasi cari Et dan Ea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Ketelitian 2 angka dibelakang koma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ari dari iterasi 1 sampai iterasi </a:t>
            </a: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id-ID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Tuliskan rumusnya terlebih dahulu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76400"/>
            <a:ext cx="2957195" cy="47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38400"/>
            <a:ext cx="5474335" cy="401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5474335" cy="401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386965"/>
            <a:ext cx="5474335" cy="401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4EC6-A9CF-4847-AD44-A87F3B8BB0A6}" type="slidenum">
              <a:rPr lang="en-US"/>
              <a:pPr/>
              <a:t>28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Perbedaan antara metoda secant dan posisi salah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6113" y="2471738"/>
            <a:ext cx="7850187" cy="2781300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520A-89D4-4689-BD07-E0AF5DF64181}" type="slidenum">
              <a:rPr lang="en-US"/>
              <a:pPr/>
              <a:t>29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Perbedaan antara metoda secant dan posisi salah</a:t>
            </a:r>
          </a:p>
        </p:txBody>
      </p:sp>
      <p:pic>
        <p:nvPicPr>
          <p:cNvPr id="6963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773238"/>
            <a:ext cx="8424862" cy="3333750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A328-8802-49CF-A98A-458C075F1495}" type="slidenum">
              <a:rPr lang="en-US"/>
              <a:pPr/>
              <a:t>3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Metoda Terbuka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M. Newton – </a:t>
            </a:r>
            <a:r>
              <a:rPr lang="en-US" dirty="0" err="1"/>
              <a:t>Raphson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M. Secant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M. Newton – </a:t>
            </a:r>
            <a:r>
              <a:rPr lang="en-US" dirty="0" err="1"/>
              <a:t>Raphson</a:t>
            </a:r>
            <a:r>
              <a:rPr lang="en-US" dirty="0"/>
              <a:t> yang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endParaRPr lang="id-ID" dirty="0"/>
          </a:p>
          <a:p>
            <a:pPr marL="609600" indent="-609600">
              <a:buFontTx/>
              <a:buAutoNum type="arabicPeriod"/>
            </a:pPr>
            <a:r>
              <a:rPr lang="id-ID" dirty="0" smtClean="0"/>
              <a:t>M. Factorisasi</a:t>
            </a:r>
          </a:p>
          <a:p>
            <a:pPr marL="609600" indent="-609600"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4B6B-EA81-43DF-92EF-CEE848A7A09D}" type="slidenum">
              <a:rPr lang="en-US"/>
              <a:pPr/>
              <a:t>30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Perbedaan antara metoda secant dan posisi salah</a:t>
            </a:r>
          </a:p>
        </p:txBody>
      </p:sp>
      <p:pic>
        <p:nvPicPr>
          <p:cNvPr id="7066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773238"/>
            <a:ext cx="8353425" cy="2998787"/>
          </a:xfrm>
          <a:noFill/>
          <a:ln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811-016B-47AB-949E-53C6B9369B34}" type="slidenum">
              <a:rPr lang="en-US"/>
              <a:pPr/>
              <a:t>31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Tugas</a:t>
            </a:r>
            <a:r>
              <a:rPr lang="id-ID" sz="4000" dirty="0" smtClean="0"/>
              <a:t/>
            </a:r>
            <a:br>
              <a:rPr lang="id-ID" sz="4000" dirty="0" smtClean="0"/>
            </a:br>
            <a:endParaRPr lang="en-US" sz="32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800600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 smtClean="0"/>
              <a:t>1. Buatlah Contoh Soal Sendiri dan Jawab dengan menggunakan   : </a:t>
            </a:r>
          </a:p>
          <a:p>
            <a:pPr marL="0" indent="0">
              <a:buNone/>
            </a:pPr>
            <a:r>
              <a:rPr lang="id-ID" sz="2000" dirty="0" smtClean="0"/>
              <a:t>    metoda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Iterasi satu titik + Newton-Raphson + Secant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id-ID" sz="2000" dirty="0" smtClean="0">
                <a:sym typeface="Wingdings" panose="05000000000000000000" pitchFamily="2" charset="2"/>
              </a:rPr>
              <a:t>2. Bentuk file  PPT + nama kelompok dan anggota</a:t>
            </a:r>
          </a:p>
          <a:p>
            <a:pPr>
              <a:buNone/>
            </a:pPr>
            <a:r>
              <a:rPr lang="id-ID" sz="2000" dirty="0" smtClean="0"/>
              <a:t>3. Kumpulkan di </a:t>
            </a:r>
            <a:r>
              <a:rPr lang="en-US" sz="2000" dirty="0" err="1" smtClean="0"/>
              <a:t>freeshare</a:t>
            </a:r>
            <a:r>
              <a:rPr lang="id-ID" sz="2000" dirty="0" smtClean="0"/>
              <a:t> 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Ditanya : </a:t>
            </a:r>
          </a:p>
          <a:p>
            <a:r>
              <a:rPr lang="id-ID" sz="2000" dirty="0" smtClean="0"/>
              <a:t>Tiap iterasi cari Et dan Ea</a:t>
            </a:r>
          </a:p>
          <a:p>
            <a:r>
              <a:rPr lang="id-ID" sz="2000" dirty="0" smtClean="0"/>
              <a:t>Ketelitian 2 angka dibelakang koma</a:t>
            </a:r>
          </a:p>
          <a:p>
            <a:r>
              <a:rPr lang="id-ID" sz="2000" dirty="0" smtClean="0"/>
              <a:t>C</a:t>
            </a:r>
            <a:r>
              <a:rPr lang="it-IT" sz="2000" dirty="0" smtClean="0"/>
              <a:t>ari dari iterasi 1 sampai iterasi </a:t>
            </a:r>
            <a:r>
              <a:rPr lang="id-ID" sz="2000" dirty="0" smtClean="0"/>
              <a:t>3</a:t>
            </a:r>
          </a:p>
          <a:p>
            <a:r>
              <a:rPr lang="id-ID" sz="2000" dirty="0" smtClean="0"/>
              <a:t>Tuliskan rumusnya terlebih dahulu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764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48F-6432-4043-AC6D-4BE7EF634073}" type="slidenum">
              <a:rPr lang="en-US"/>
              <a:pPr/>
              <a:t>4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Iterasi Satu Titik Sederhana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id-ID" dirty="0" smtClean="0">
                <a:sym typeface="Wingdings" pitchFamily="2" charset="2"/>
              </a:rPr>
              <a:t>Variabel 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id-ID" dirty="0" smtClean="0">
                <a:sym typeface="Wingdings" pitchFamily="2" charset="2"/>
              </a:rPr>
              <a:t>X, dibawa ke kiri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Rubah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 X </a:t>
            </a:r>
            <a:r>
              <a:rPr lang="en-US" dirty="0" err="1" smtClean="0">
                <a:sym typeface="Wingdings" pitchFamily="2" charset="2"/>
              </a:rPr>
              <a:t>dikiri</a:t>
            </a:r>
            <a:r>
              <a:rPr lang="en-US" dirty="0" smtClean="0">
                <a:sym typeface="Wingdings" pitchFamily="2" charset="2"/>
              </a:rPr>
              <a:t>   Xi+1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Rubah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X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kanan</a:t>
            </a:r>
            <a:r>
              <a:rPr lang="en-US" dirty="0" smtClean="0">
                <a:sym typeface="Wingdings" pitchFamily="2" charset="2"/>
              </a:rPr>
              <a:t>  Xi</a:t>
            </a: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Carilah akar x dengan menggunakan metode iterasi, jika diketahui  </a:t>
            </a:r>
          </a:p>
          <a:p>
            <a:pPr lvl="1">
              <a:buNone/>
            </a:pPr>
            <a:r>
              <a:rPr lang="id-ID" dirty="0" smtClean="0"/>
              <a:t>f(x) = x</a:t>
            </a:r>
            <a:r>
              <a:rPr lang="id-ID" baseline="30000" dirty="0" smtClean="0"/>
              <a:t>2</a:t>
            </a:r>
            <a:r>
              <a:rPr lang="id-ID" dirty="0" smtClean="0"/>
              <a:t> </a:t>
            </a:r>
            <a:r>
              <a:rPr lang="en-US" dirty="0" smtClean="0"/>
              <a:t>+</a:t>
            </a:r>
            <a:r>
              <a:rPr lang="id-ID" dirty="0" smtClean="0"/>
              <a:t> </a:t>
            </a:r>
            <a:r>
              <a:rPr lang="en-US" dirty="0" smtClean="0"/>
              <a:t>5</a:t>
            </a:r>
            <a:r>
              <a:rPr lang="id-ID" dirty="0" smtClean="0"/>
              <a:t> x </a:t>
            </a:r>
            <a:r>
              <a:rPr lang="en-US" dirty="0" smtClean="0"/>
              <a:t>+ 6</a:t>
            </a:r>
            <a:endParaRPr lang="id-ID" dirty="0" smtClean="0"/>
          </a:p>
          <a:p>
            <a:r>
              <a:rPr lang="id-ID" dirty="0" smtClean="0"/>
              <a:t>Mulai dari xo = </a:t>
            </a:r>
            <a:r>
              <a:rPr lang="en-US" dirty="0" smtClean="0"/>
              <a:t>-1</a:t>
            </a:r>
            <a:endParaRPr lang="id-ID" dirty="0" smtClean="0"/>
          </a:p>
          <a:p>
            <a:r>
              <a:rPr lang="en-US" dirty="0" smtClean="0"/>
              <a:t>X</a:t>
            </a:r>
            <a:r>
              <a:rPr lang="id-ID" dirty="0" smtClean="0"/>
              <a:t> sebenarnya adalah -</a:t>
            </a:r>
            <a:r>
              <a:rPr lang="en-US" dirty="0" smtClean="0"/>
              <a:t>2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24030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381000"/>
            <a:ext cx="4040188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- 5 x = </a:t>
            </a:r>
            <a:r>
              <a:rPr lang="id-ID" dirty="0" smtClean="0"/>
              <a:t>x</a:t>
            </a:r>
            <a:r>
              <a:rPr lang="id-ID" baseline="30000" dirty="0" smtClean="0"/>
              <a:t>2</a:t>
            </a:r>
            <a:r>
              <a:rPr lang="id-ID" dirty="0" smtClean="0"/>
              <a:t> </a:t>
            </a:r>
            <a:r>
              <a:rPr lang="en-US" dirty="0" smtClean="0"/>
              <a:t>+ 6 </a:t>
            </a:r>
          </a:p>
          <a:p>
            <a:pPr>
              <a:buNone/>
            </a:pPr>
            <a:r>
              <a:rPr lang="en-US" dirty="0" smtClean="0"/>
              <a:t>   5 x = - </a:t>
            </a:r>
            <a:r>
              <a:rPr lang="id-ID" dirty="0" smtClean="0"/>
              <a:t>x</a:t>
            </a:r>
            <a:r>
              <a:rPr lang="id-ID" baseline="30000" dirty="0" smtClean="0"/>
              <a:t>2</a:t>
            </a:r>
            <a:r>
              <a:rPr lang="id-ID" dirty="0" smtClean="0"/>
              <a:t> </a:t>
            </a:r>
            <a:r>
              <a:rPr lang="en-US" dirty="0" smtClean="0"/>
              <a:t>– 6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Iterasi</a:t>
            </a:r>
            <a:r>
              <a:rPr lang="en-US" dirty="0" smtClean="0"/>
              <a:t> 0 </a:t>
            </a:r>
            <a:r>
              <a:rPr lang="en-US" dirty="0" smtClean="0">
                <a:sym typeface="Wingdings" pitchFamily="2" charset="2"/>
              </a:rPr>
              <a:t> Xo = -1</a:t>
            </a: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Iterasi</a:t>
            </a:r>
            <a:r>
              <a:rPr lang="en-US" dirty="0" smtClean="0">
                <a:sym typeface="Wingdings" pitchFamily="2" charset="2"/>
              </a:rPr>
              <a:t> 1 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X1 = -1,4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381000"/>
            <a:ext cx="4041775" cy="5668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Iterasi</a:t>
            </a:r>
            <a:r>
              <a:rPr lang="en-US" dirty="0" smtClean="0"/>
              <a:t> 2 </a:t>
            </a:r>
            <a:r>
              <a:rPr lang="en-US" dirty="0" smtClean="0">
                <a:sym typeface="Wingdings" pitchFamily="2" charset="2"/>
              </a:rPr>
              <a:t>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X2 = -1,59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Iterasi</a:t>
            </a:r>
            <a:r>
              <a:rPr lang="en-US" dirty="0" smtClean="0">
                <a:sym typeface="Wingdings" pitchFamily="2" charset="2"/>
              </a:rPr>
              <a:t> 3 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X3 = -1,705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1752600" cy="963613"/>
        </p:xfrm>
        <a:graphic>
          <a:graphicData uri="http://schemas.openxmlformats.org/presentationml/2006/ole">
            <p:oleObj spid="_x0000_s1027" name="Equation" r:id="rId3" imgW="76176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62000" y="2514600"/>
          <a:ext cx="2393950" cy="963613"/>
        </p:xfrm>
        <a:graphic>
          <a:graphicData uri="http://schemas.openxmlformats.org/presentationml/2006/ole">
            <p:oleObj spid="_x0000_s1028" name="Equation" r:id="rId4" imgW="1041120" imgH="4190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133600" y="4953000"/>
          <a:ext cx="2249488" cy="963613"/>
        </p:xfrm>
        <a:graphic>
          <a:graphicData uri="http://schemas.openxmlformats.org/presentationml/2006/ole">
            <p:oleObj spid="_x0000_s1029" name="Equation" r:id="rId5" imgW="977760" imgH="4190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133600" y="4038600"/>
          <a:ext cx="2220912" cy="963613"/>
        </p:xfrm>
        <a:graphic>
          <a:graphicData uri="http://schemas.openxmlformats.org/presentationml/2006/ole">
            <p:oleObj spid="_x0000_s1030" name="Equation" r:id="rId6" imgW="965160" imgH="419040" progId="Equation.3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362200" y="38862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386513" y="0"/>
          <a:ext cx="2249487" cy="963613"/>
        </p:xfrm>
        <a:graphic>
          <a:graphicData uri="http://schemas.openxmlformats.org/presentationml/2006/ole">
            <p:oleObj spid="_x0000_s1031" name="Equation" r:id="rId7" imgW="977760" imgH="4190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316663" y="914400"/>
          <a:ext cx="2570162" cy="963613"/>
        </p:xfrm>
        <a:graphic>
          <a:graphicData uri="http://schemas.openxmlformats.org/presentationml/2006/ole">
            <p:oleObj spid="_x0000_s1032" name="Equation" r:id="rId8" imgW="1117440" imgH="4190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248400" y="2743200"/>
          <a:ext cx="2249487" cy="963613"/>
        </p:xfrm>
        <a:graphic>
          <a:graphicData uri="http://schemas.openxmlformats.org/presentationml/2006/ole">
            <p:oleObj spid="_x0000_s1033" name="Equation" r:id="rId9" imgW="977760" imgH="4190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251575" y="3810000"/>
          <a:ext cx="2716213" cy="963613"/>
        </p:xfrm>
        <a:graphic>
          <a:graphicData uri="http://schemas.openxmlformats.org/presentationml/2006/ole">
            <p:oleObj spid="_x0000_s1034" name="Equation" r:id="rId10" imgW="1180800" imgH="419040" progId="Equation.3">
              <p:embed/>
            </p:oleObj>
          </a:graphicData>
        </a:graphic>
      </p:graphicFrame>
    </p:spTree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381000"/>
            <a:ext cx="4040188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Coba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jika</a:t>
            </a:r>
            <a:r>
              <a:rPr lang="en-US" dirty="0" smtClean="0">
                <a:solidFill>
                  <a:srgbClr val="FF0000"/>
                </a:solidFill>
              </a:rPr>
              <a:t> Xo = -4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Iterasi</a:t>
            </a:r>
            <a:r>
              <a:rPr lang="en-US" dirty="0" smtClean="0"/>
              <a:t> 0 </a:t>
            </a:r>
            <a:r>
              <a:rPr lang="en-US" dirty="0" smtClean="0">
                <a:sym typeface="Wingdings" pitchFamily="2" charset="2"/>
              </a:rPr>
              <a:t> Xo = -4</a:t>
            </a: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Iterasi</a:t>
            </a:r>
            <a:r>
              <a:rPr lang="en-US" dirty="0" smtClean="0">
                <a:sym typeface="Wingdings" pitchFamily="2" charset="2"/>
              </a:rPr>
              <a:t> 1 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   X1 = -4,4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381000"/>
            <a:ext cx="4041775" cy="5668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Iterasi</a:t>
            </a:r>
            <a:r>
              <a:rPr lang="en-US" dirty="0" smtClean="0"/>
              <a:t> 2 </a:t>
            </a:r>
            <a:r>
              <a:rPr lang="en-US" dirty="0" smtClean="0">
                <a:sym typeface="Wingdings" pitchFamily="2" charset="2"/>
              </a:rPr>
              <a:t>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X2 = -5,07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Iterasi</a:t>
            </a:r>
            <a:r>
              <a:rPr lang="en-US" dirty="0" smtClean="0">
                <a:sym typeface="Wingdings" pitchFamily="2" charset="2"/>
              </a:rPr>
              <a:t> 3 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X3 = -6,34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Hasil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menjauhi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-2,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sehingga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Divergen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8A15-7194-41E7-84F9-33A5F17853D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00200" y="990600"/>
          <a:ext cx="1752600" cy="963613"/>
        </p:xfrm>
        <a:graphic>
          <a:graphicData uri="http://schemas.openxmlformats.org/presentationml/2006/ole">
            <p:oleObj spid="_x0000_s2050" name="Equation" r:id="rId3" imgW="76176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47800" y="1752600"/>
          <a:ext cx="2393950" cy="963613"/>
        </p:xfrm>
        <a:graphic>
          <a:graphicData uri="http://schemas.openxmlformats.org/presentationml/2006/ole">
            <p:oleObj spid="_x0000_s2051" name="Equation" r:id="rId4" imgW="1041120" imgH="4190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119313" y="4953000"/>
          <a:ext cx="2279650" cy="963613"/>
        </p:xfrm>
        <a:graphic>
          <a:graphicData uri="http://schemas.openxmlformats.org/presentationml/2006/ole">
            <p:oleObj spid="_x0000_s2052" name="Equation" r:id="rId5" imgW="990360" imgH="4190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133600" y="4038600"/>
          <a:ext cx="2220912" cy="963613"/>
        </p:xfrm>
        <a:graphic>
          <a:graphicData uri="http://schemas.openxmlformats.org/presentationml/2006/ole">
            <p:oleObj spid="_x0000_s2053" name="Equation" r:id="rId6" imgW="965160" imgH="419040" progId="Equation.3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362200" y="38862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386513" y="0"/>
          <a:ext cx="2249487" cy="963613"/>
        </p:xfrm>
        <a:graphic>
          <a:graphicData uri="http://schemas.openxmlformats.org/presentationml/2006/ole">
            <p:oleObj spid="_x0000_s2054" name="Equation" r:id="rId7" imgW="977760" imgH="4190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302375" y="914400"/>
          <a:ext cx="2600325" cy="963613"/>
        </p:xfrm>
        <a:graphic>
          <a:graphicData uri="http://schemas.openxmlformats.org/presentationml/2006/ole">
            <p:oleObj spid="_x0000_s2055" name="Equation" r:id="rId8" imgW="1130040" imgH="4190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248400" y="2743200"/>
          <a:ext cx="2249487" cy="963613"/>
        </p:xfrm>
        <a:graphic>
          <a:graphicData uri="http://schemas.openxmlformats.org/presentationml/2006/ole">
            <p:oleObj spid="_x0000_s2056" name="Equation" r:id="rId9" imgW="977760" imgH="4190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237288" y="3810000"/>
          <a:ext cx="2746375" cy="963613"/>
        </p:xfrm>
        <a:graphic>
          <a:graphicData uri="http://schemas.openxmlformats.org/presentationml/2006/ole">
            <p:oleObj spid="_x0000_s2057" name="Equation" r:id="rId10" imgW="1193760" imgH="419040" progId="Equation.3">
              <p:embed/>
            </p:oleObj>
          </a:graphicData>
        </a:graphic>
      </p:graphicFrame>
    </p:spTree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X^2 + 5 x + 6 =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5 x = - x ^ 2 – 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x </a:t>
            </a:r>
            <a:r>
              <a:rPr lang="en-US" dirty="0"/>
              <a:t>= </a:t>
            </a:r>
            <a:r>
              <a:rPr lang="en-US" dirty="0" smtClean="0"/>
              <a:t>(- </a:t>
            </a:r>
            <a:r>
              <a:rPr lang="en-US" dirty="0"/>
              <a:t>x ^ 2 – </a:t>
            </a:r>
            <a:r>
              <a:rPr lang="en-US" dirty="0" smtClean="0"/>
              <a:t>6)/5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Jawaban</a:t>
            </a:r>
            <a:r>
              <a:rPr lang="en-US" dirty="0" smtClean="0"/>
              <a:t> X = -2</a:t>
            </a:r>
          </a:p>
          <a:p>
            <a:pPr marL="0" indent="0">
              <a:buNone/>
            </a:pP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Xi = -1 </a:t>
            </a:r>
            <a:r>
              <a:rPr lang="en-US" dirty="0" err="1" smtClean="0"/>
              <a:t>dan</a:t>
            </a:r>
            <a:r>
              <a:rPr lang="en-US" dirty="0" smtClean="0"/>
              <a:t> -4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2658-6753-47A4-84B6-106547056BF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943500053"/>
              </p:ext>
            </p:extLst>
          </p:nvPr>
        </p:nvGraphicFramePr>
        <p:xfrm>
          <a:off x="4572000" y="2132856"/>
          <a:ext cx="1800200" cy="3384375"/>
        </p:xfrm>
        <a:graphic>
          <a:graphicData uri="http://schemas.openxmlformats.org/drawingml/2006/table">
            <a:tbl>
              <a:tblPr/>
              <a:tblGrid>
                <a:gridCol w="900100"/>
                <a:gridCol w="900100"/>
              </a:tblGrid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0666187"/>
              </p:ext>
            </p:extLst>
          </p:nvPr>
        </p:nvGraphicFramePr>
        <p:xfrm>
          <a:off x="6804248" y="2132852"/>
          <a:ext cx="1800200" cy="3240365"/>
        </p:xfrm>
        <a:graphic>
          <a:graphicData uri="http://schemas.openxmlformats.org/drawingml/2006/table">
            <a:tbl>
              <a:tblPr/>
              <a:tblGrid>
                <a:gridCol w="864096"/>
                <a:gridCol w="936104"/>
              </a:tblGrid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-68.32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-934.75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#########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#########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#########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60032" y="1655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tepat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0693511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X^2 + 5 x + 6 = 0</a:t>
            </a:r>
          </a:p>
          <a:p>
            <a:pPr marL="0" indent="0">
              <a:buNone/>
            </a:pPr>
            <a:r>
              <a:rPr lang="en-US" dirty="0" smtClean="0"/>
              <a:t>X(x + 5) + 6 = 0</a:t>
            </a:r>
          </a:p>
          <a:p>
            <a:pPr marL="0" indent="0">
              <a:buNone/>
            </a:pPr>
            <a:r>
              <a:rPr lang="en-US" dirty="0" smtClean="0"/>
              <a:t>X(x + 5) = -6</a:t>
            </a:r>
          </a:p>
          <a:p>
            <a:pPr marL="0" indent="0">
              <a:buNone/>
            </a:pPr>
            <a:r>
              <a:rPr lang="en-US" dirty="0" smtClean="0"/>
              <a:t>X = -6 / (x + 5)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Mirip</a:t>
            </a:r>
            <a:r>
              <a:rPr lang="en-US" dirty="0" smtClean="0">
                <a:sym typeface="Wingdings" pitchFamily="2" charset="2"/>
              </a:rPr>
              <a:t> 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530460695"/>
              </p:ext>
            </p:extLst>
          </p:nvPr>
        </p:nvGraphicFramePr>
        <p:xfrm>
          <a:off x="4644010" y="1556790"/>
          <a:ext cx="4248470" cy="4680521"/>
        </p:xfrm>
        <a:graphic>
          <a:graphicData uri="http://schemas.openxmlformats.org/drawingml/2006/table">
            <a:tbl>
              <a:tblPr/>
              <a:tblGrid>
                <a:gridCol w="849694"/>
                <a:gridCol w="849694"/>
                <a:gridCol w="849694"/>
                <a:gridCol w="849694"/>
                <a:gridCol w="849694"/>
              </a:tblGrid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7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2658-6753-47A4-84B6-106547056BF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X^2 </a:t>
            </a:r>
            <a:r>
              <a:rPr lang="en-US" dirty="0" err="1" smtClean="0"/>
              <a:t>diuraikan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003627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1092</Words>
  <Application>Microsoft Office PowerPoint</Application>
  <PresentationFormat>On-screen Show (4:3)</PresentationFormat>
  <Paragraphs>421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 Design</vt:lpstr>
      <vt:lpstr>Equation</vt:lpstr>
      <vt:lpstr>Pertemuan 3 Metnum 2017  Iterasi satu titik + Newton-Raphson + Secant  Bilqis</vt:lpstr>
      <vt:lpstr>Berbedaan Akolade dan Terbuka</vt:lpstr>
      <vt:lpstr>Metoda Terbuka</vt:lpstr>
      <vt:lpstr>1. Iterasi Satu Titik Sederhana</vt:lpstr>
      <vt:lpstr>Contoh 1 </vt:lpstr>
      <vt:lpstr>Slide 6</vt:lpstr>
      <vt:lpstr>Slide 7</vt:lpstr>
      <vt:lpstr>Contoh 1</vt:lpstr>
      <vt:lpstr>Contoh 1</vt:lpstr>
      <vt:lpstr>Slide 10</vt:lpstr>
      <vt:lpstr>Contoh 2 </vt:lpstr>
      <vt:lpstr>Slide 12</vt:lpstr>
      <vt:lpstr>Slide 13</vt:lpstr>
      <vt:lpstr>Contoh ditemukan jawaban</vt:lpstr>
      <vt:lpstr>Contoh tidak ditemukan jawaban</vt:lpstr>
      <vt:lpstr>2. Metoda Newton - Raphson</vt:lpstr>
      <vt:lpstr>Cara Menjawab</vt:lpstr>
      <vt:lpstr>Cara Menjawab</vt:lpstr>
      <vt:lpstr>2. Metoda Newton - Raphson</vt:lpstr>
      <vt:lpstr>Contoh 1</vt:lpstr>
      <vt:lpstr>Slide 21</vt:lpstr>
      <vt:lpstr>3. Metoda Secant</vt:lpstr>
      <vt:lpstr>3. Metoda Secant</vt:lpstr>
      <vt:lpstr>Slide 24</vt:lpstr>
      <vt:lpstr>Slide 25</vt:lpstr>
      <vt:lpstr>Slide 26</vt:lpstr>
      <vt:lpstr>Slide 27</vt:lpstr>
      <vt:lpstr>Perbedaan antara metoda secant dan posisi salah</vt:lpstr>
      <vt:lpstr>Perbedaan antara metoda secant dan posisi salah</vt:lpstr>
      <vt:lpstr>Perbedaan antara metoda secant dan posisi salah</vt:lpstr>
      <vt:lpstr>Tugas </vt:lpstr>
    </vt:vector>
  </TitlesOfParts>
  <Company>FTIf - 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 1 2008</dc:title>
  <dc:creator>Bilqis Amaliah, S.Kom</dc:creator>
  <cp:lastModifiedBy>user</cp:lastModifiedBy>
  <cp:revision>164</cp:revision>
  <dcterms:created xsi:type="dcterms:W3CDTF">2008-02-13T02:24:22Z</dcterms:created>
  <dcterms:modified xsi:type="dcterms:W3CDTF">2017-08-28T23:25:06Z</dcterms:modified>
</cp:coreProperties>
</file>