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0" r:id="rId2"/>
    <p:sldId id="311" r:id="rId3"/>
    <p:sldId id="274" r:id="rId4"/>
    <p:sldId id="294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1" r:id="rId21"/>
    <p:sldId id="322" r:id="rId22"/>
    <p:sldId id="323" r:id="rId23"/>
    <p:sldId id="374" r:id="rId24"/>
    <p:sldId id="375" r:id="rId25"/>
    <p:sldId id="376" r:id="rId26"/>
    <p:sldId id="377" r:id="rId27"/>
    <p:sldId id="378" r:id="rId28"/>
    <p:sldId id="361" r:id="rId29"/>
    <p:sldId id="363" r:id="rId30"/>
    <p:sldId id="366" r:id="rId31"/>
    <p:sldId id="326" r:id="rId32"/>
    <p:sldId id="379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E5C2-8598-4214-A39A-6E9F1A0BF8AA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E257D-1DA3-4AA5-B3FB-56A158546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234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DDEBA-A61E-46DC-8193-4AD567512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14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2E4C2-D411-476E-9275-0FC72663E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A5C18-8DAF-46D7-AD1C-53B7C3D2DF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07A1F-2C6E-453A-AF64-6BE555C95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B562658-6753-47A4-84B6-106547056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55D75-A285-4CE5-8944-ED9C2F380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52CD8-85A0-4B90-B660-8323E8D0C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58A15-7194-41E7-84F9-33A5F17853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F8A5A-7D65-4658-9DCD-A7C7A2C82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9B51-F19D-4766-B9D7-839DFEC88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8FFFA-3E36-4747-BD04-4B6433EED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61A6A-0A9D-4593-AA59-CE766B8FD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DE422-81F8-4133-9648-B24EE38EEF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611E4-CDE1-45F7-A72E-6060F39BC3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bilqis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0FC55-034E-4B26-B790-5FE07E6E7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bilqis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FABD8D-DED2-4419-B1FD-18E7DBD89A5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cover dir="d"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610600" cy="1905000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Pertemuan</a:t>
            </a:r>
            <a: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id-ID" sz="6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sz="6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id-ID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NR Modif + faktorisasi </a:t>
            </a:r>
            <a: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2017</a:t>
            </a:r>
            <a: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6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Bilqis</a:t>
            </a:r>
            <a:endParaRPr lang="en-US" sz="6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FEDE-70A8-49B3-891F-A59EBB4E26FF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4. M. Newton – Raphson yang dimodifikasi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23850" y="1557338"/>
            <a:ext cx="65532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819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520950"/>
            <a:ext cx="8229600" cy="2684463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9D88-9E1C-4DC0-A4A1-BE13DB4662F8}" type="slidenum">
              <a:rPr lang="en-US"/>
              <a:pPr/>
              <a:t>11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4. M. Newton – Raphson yang dimodifikasi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23850" y="1557338"/>
            <a:ext cx="65532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8397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0375" y="2724150"/>
            <a:ext cx="8221663" cy="2276475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20C-6D44-4ECE-9A6B-9768403A92DA}" type="slidenum">
              <a:rPr lang="en-US"/>
              <a:pPr/>
              <a:t>12</a:t>
            </a:fld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Perhatian </a:t>
            </a:r>
          </a:p>
        </p:txBody>
      </p:sp>
      <p:pic>
        <p:nvPicPr>
          <p:cNvPr id="849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597150"/>
            <a:ext cx="8229600" cy="2532063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Nilai</a:t>
            </a:r>
            <a:r>
              <a:rPr lang="en-US" sz="2000" dirty="0" smtClean="0"/>
              <a:t> 18)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: </a:t>
            </a:r>
          </a:p>
          <a:p>
            <a:pPr>
              <a:buNone/>
            </a:pPr>
            <a:r>
              <a:rPr lang="en-US" sz="2000" dirty="0" smtClean="0"/>
              <a:t>	f(x</a:t>
            </a:r>
            <a:r>
              <a:rPr lang="en-US" sz="2000" dirty="0" smtClean="0"/>
              <a:t>) = </a:t>
            </a:r>
            <a:r>
              <a:rPr lang="id-ID" sz="2000" dirty="0" smtClean="0"/>
              <a:t>2 </a:t>
            </a:r>
            <a:r>
              <a:rPr lang="en-US" sz="2000" dirty="0" smtClean="0"/>
              <a:t>x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– 2 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- 42 x + 90</a:t>
            </a:r>
          </a:p>
          <a:p>
            <a:pPr>
              <a:buNone/>
            </a:pPr>
            <a:r>
              <a:rPr lang="en-US" sz="2000" dirty="0" smtClean="0"/>
              <a:t>	xo </a:t>
            </a:r>
            <a:r>
              <a:rPr lang="en-US" sz="2000" dirty="0" smtClean="0"/>
              <a:t>= 2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smtClean="0"/>
              <a:t>x </a:t>
            </a:r>
            <a:r>
              <a:rPr lang="en-US" sz="2000" dirty="0" err="1" smtClean="0"/>
              <a:t>sebenarnya</a:t>
            </a:r>
            <a:r>
              <a:rPr lang="en-US" sz="2000" dirty="0" smtClean="0"/>
              <a:t> = 3</a:t>
            </a:r>
          </a:p>
          <a:p>
            <a:pPr>
              <a:buNone/>
            </a:pPr>
            <a:r>
              <a:rPr lang="en-US" sz="2000" dirty="0" err="1" smtClean="0"/>
              <a:t>Ditanya</a:t>
            </a:r>
            <a:r>
              <a:rPr lang="en-US" sz="2000" dirty="0" smtClean="0"/>
              <a:t> :</a:t>
            </a:r>
          </a:p>
          <a:p>
            <a:pPr marL="741363"/>
            <a:r>
              <a:rPr lang="en-US" sz="2000" dirty="0" smtClean="0"/>
              <a:t>	</a:t>
            </a:r>
            <a:r>
              <a:rPr lang="en-US" sz="2000" dirty="0" err="1" smtClean="0"/>
              <a:t>Cari</a:t>
            </a:r>
            <a:r>
              <a:rPr lang="en-US" sz="2000" dirty="0" smtClean="0"/>
              <a:t> </a:t>
            </a:r>
            <a:r>
              <a:rPr lang="en-US" sz="2000" dirty="0" err="1" smtClean="0"/>
              <a:t>akar</a:t>
            </a:r>
            <a:r>
              <a:rPr lang="en-US" sz="2000" dirty="0" smtClean="0"/>
              <a:t> x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metoda</a:t>
            </a:r>
            <a:r>
              <a:rPr lang="en-US" sz="2000" dirty="0" smtClean="0"/>
              <a:t> </a:t>
            </a:r>
            <a:r>
              <a:rPr lang="en-US" sz="2000" dirty="0" err="1" smtClean="0"/>
              <a:t>newton</a:t>
            </a:r>
            <a:r>
              <a:rPr lang="en-US" sz="2000" dirty="0" smtClean="0"/>
              <a:t> </a:t>
            </a:r>
            <a:r>
              <a:rPr lang="en-US" sz="2000" dirty="0" err="1" smtClean="0"/>
              <a:t>raphson</a:t>
            </a:r>
            <a:r>
              <a:rPr lang="en-US" sz="2000" dirty="0" smtClean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modifikasi</a:t>
            </a:r>
            <a:endParaRPr lang="en-US" sz="2000" dirty="0" smtClean="0"/>
          </a:p>
          <a:p>
            <a:pPr marL="741363"/>
            <a:r>
              <a:rPr lang="en-US" sz="2000" dirty="0" smtClean="0"/>
              <a:t>	</a:t>
            </a:r>
            <a:r>
              <a:rPr lang="en-US" sz="2000" dirty="0" err="1" smtClean="0"/>
              <a:t>Tiap</a:t>
            </a:r>
            <a:r>
              <a:rPr lang="en-US" sz="2000" dirty="0" smtClean="0"/>
              <a:t> </a:t>
            </a:r>
            <a:r>
              <a:rPr lang="en-US" sz="2000" dirty="0" err="1" smtClean="0"/>
              <a:t>iterasi</a:t>
            </a:r>
            <a:r>
              <a:rPr lang="en-US" sz="2000" dirty="0" smtClean="0"/>
              <a:t> </a:t>
            </a:r>
            <a:r>
              <a:rPr lang="en-US" sz="2000" dirty="0" err="1" smtClean="0"/>
              <a:t>cari</a:t>
            </a:r>
            <a:r>
              <a:rPr lang="en-US" sz="2000" dirty="0" smtClean="0"/>
              <a:t> Et </a:t>
            </a:r>
            <a:r>
              <a:rPr lang="en-US" sz="2000" dirty="0" err="1" smtClean="0"/>
              <a:t>dan</a:t>
            </a:r>
            <a:r>
              <a:rPr lang="en-US" sz="2000" dirty="0" smtClean="0"/>
              <a:t> Ea</a:t>
            </a:r>
          </a:p>
          <a:p>
            <a:pPr marL="741363"/>
            <a:r>
              <a:rPr lang="en-US" sz="2000" dirty="0" smtClean="0"/>
              <a:t>	</a:t>
            </a:r>
            <a:r>
              <a:rPr lang="en-US" sz="2000" dirty="0" err="1" smtClean="0"/>
              <a:t>Ketelitian</a:t>
            </a:r>
            <a:r>
              <a:rPr lang="en-US" sz="2000" dirty="0" smtClean="0"/>
              <a:t> </a:t>
            </a:r>
            <a:r>
              <a:rPr lang="en-US" sz="2000" dirty="0" smtClean="0"/>
              <a:t>2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dibelakang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endParaRPr lang="en-US" sz="2000" dirty="0" smtClean="0"/>
          </a:p>
          <a:p>
            <a:pPr marL="741363"/>
            <a:r>
              <a:rPr lang="en-US" sz="2000" dirty="0" smtClean="0"/>
              <a:t>	</a:t>
            </a:r>
            <a:r>
              <a:rPr lang="en-US" sz="2000" dirty="0" err="1" smtClean="0"/>
              <a:t>Cari</a:t>
            </a:r>
            <a:r>
              <a:rPr lang="en-US" sz="2000" dirty="0" smtClean="0"/>
              <a:t> </a:t>
            </a:r>
            <a:r>
              <a:rPr lang="en-US" sz="2000" dirty="0" err="1" smtClean="0"/>
              <a:t>iterasi</a:t>
            </a:r>
            <a:r>
              <a:rPr lang="en-US" sz="2000" dirty="0" smtClean="0"/>
              <a:t> 1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E422-81F8-4133-9648-B24EE38EEFA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810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24000"/>
            <a:ext cx="693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E422-81F8-4133-9648-B24EE38EEFA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7696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Nilai</a:t>
            </a:r>
            <a:r>
              <a:rPr lang="en-US" sz="2800" dirty="0" smtClean="0"/>
              <a:t> 2</a:t>
            </a:r>
            <a:r>
              <a:rPr lang="id-ID" sz="2800" dirty="0" smtClean="0"/>
              <a:t>1</a:t>
            </a:r>
            <a:r>
              <a:rPr lang="en-US" sz="2800" dirty="0" smtClean="0"/>
              <a:t>) </a:t>
            </a:r>
            <a:r>
              <a:rPr lang="en-US" sz="2800" dirty="0" err="1" smtClean="0"/>
              <a:t>Diketahui</a:t>
            </a:r>
            <a:r>
              <a:rPr lang="en-US" sz="2800" dirty="0" smtClean="0"/>
              <a:t> : </a:t>
            </a:r>
          </a:p>
          <a:p>
            <a:pPr>
              <a:buNone/>
            </a:pPr>
            <a:r>
              <a:rPr lang="en-US" sz="2800" dirty="0" smtClean="0"/>
              <a:t>	f(x</a:t>
            </a:r>
            <a:r>
              <a:rPr lang="en-US" sz="2800" dirty="0" smtClean="0"/>
              <a:t>) = </a:t>
            </a:r>
            <a:r>
              <a:rPr lang="id-ID" sz="2800" dirty="0" smtClean="0"/>
              <a:t>12 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– </a:t>
            </a:r>
            <a:r>
              <a:rPr lang="id-ID" sz="2800" dirty="0" smtClean="0"/>
              <a:t>30 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- 84 x + 48</a:t>
            </a:r>
          </a:p>
          <a:p>
            <a:pPr>
              <a:buNone/>
            </a:pPr>
            <a:r>
              <a:rPr lang="en-US" sz="2800" dirty="0" smtClean="0"/>
              <a:t>	xo </a:t>
            </a:r>
            <a:r>
              <a:rPr lang="en-US" sz="2800" dirty="0" smtClean="0"/>
              <a:t>= </a:t>
            </a:r>
            <a:r>
              <a:rPr lang="id-ID" sz="2800" dirty="0" smtClean="0"/>
              <a:t>- </a:t>
            </a:r>
            <a:r>
              <a:rPr lang="en-US" sz="2800" dirty="0" smtClean="0"/>
              <a:t>1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smtClean="0"/>
              <a:t>x </a:t>
            </a:r>
            <a:r>
              <a:rPr lang="en-US" sz="2800" dirty="0" err="1" smtClean="0"/>
              <a:t>sebenarnya</a:t>
            </a:r>
            <a:r>
              <a:rPr lang="en-US" sz="2800" dirty="0" smtClean="0"/>
              <a:t> = -2</a:t>
            </a:r>
          </a:p>
          <a:p>
            <a:pPr>
              <a:buNone/>
            </a:pPr>
            <a:r>
              <a:rPr lang="en-US" sz="2800" dirty="0" err="1" smtClean="0"/>
              <a:t>Ditanya</a:t>
            </a:r>
            <a:r>
              <a:rPr lang="en-US" sz="2800" dirty="0" smtClean="0"/>
              <a:t> :</a:t>
            </a:r>
          </a:p>
          <a:p>
            <a:r>
              <a:rPr lang="en-US" sz="2400" dirty="0" err="1" smtClean="0"/>
              <a:t>Cari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x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newton</a:t>
            </a:r>
            <a:r>
              <a:rPr lang="en-US" sz="2400" dirty="0" smtClean="0"/>
              <a:t> 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</a:t>
            </a:r>
            <a:r>
              <a:rPr lang="en-US" sz="2400" dirty="0" err="1" smtClean="0"/>
              <a:t>modifikasi</a:t>
            </a:r>
            <a:endParaRPr lang="en-US" sz="2400" dirty="0" smtClean="0"/>
          </a:p>
          <a:p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cari</a:t>
            </a:r>
            <a:r>
              <a:rPr lang="en-US" sz="2400" dirty="0" smtClean="0"/>
              <a:t> Et </a:t>
            </a:r>
            <a:r>
              <a:rPr lang="en-US" sz="2400" dirty="0" err="1" smtClean="0"/>
              <a:t>dan</a:t>
            </a:r>
            <a:r>
              <a:rPr lang="en-US" sz="2400" dirty="0" smtClean="0"/>
              <a:t> Ea</a:t>
            </a:r>
          </a:p>
          <a:p>
            <a:r>
              <a:rPr lang="en-US" sz="2400" dirty="0" err="1" smtClean="0"/>
              <a:t>Ketelitian</a:t>
            </a:r>
            <a:r>
              <a:rPr lang="en-US" sz="2400" dirty="0" smtClean="0"/>
              <a:t> 2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dibelakang</a:t>
            </a:r>
            <a:r>
              <a:rPr lang="en-US" sz="2400" dirty="0" smtClean="0"/>
              <a:t> </a:t>
            </a:r>
            <a:r>
              <a:rPr lang="en-US" sz="2400" dirty="0" err="1" smtClean="0"/>
              <a:t>koma</a:t>
            </a:r>
            <a:endParaRPr lang="en-US" sz="2400" dirty="0" smtClean="0"/>
          </a:p>
          <a:p>
            <a:r>
              <a:rPr lang="en-US" sz="2400" dirty="0" err="1" smtClean="0"/>
              <a:t>Cari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1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3</a:t>
            </a:r>
            <a:endParaRPr lang="en-US" sz="2400" dirty="0"/>
          </a:p>
        </p:txBody>
      </p:sp>
    </p:spTree>
  </p:cSld>
  <p:clrMapOvr>
    <a:masterClrMapping/>
  </p:clrMapOvr>
  <p:transition spd="slow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681574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343400"/>
            <a:ext cx="426228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697505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97149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CE57-583B-41D9-B081-12445F8D1494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772400" cy="1905000"/>
          </a:xfrm>
        </p:spPr>
        <p:txBody>
          <a:bodyPr/>
          <a:lstStyle/>
          <a:p>
            <a:r>
              <a:rPr lang="en-US" sz="6000">
                <a:solidFill>
                  <a:schemeClr val="tx1"/>
                </a:solidFill>
                <a:latin typeface="Albert" pitchFamily="2" charset="0"/>
              </a:rPr>
              <a:t>Lanjutan </a:t>
            </a:r>
            <a:br>
              <a:rPr lang="en-US" sz="6000">
                <a:solidFill>
                  <a:schemeClr val="tx1"/>
                </a:solidFill>
                <a:latin typeface="Albert" pitchFamily="2" charset="0"/>
              </a:rPr>
            </a:br>
            <a:r>
              <a:rPr lang="en-US" sz="6000">
                <a:solidFill>
                  <a:schemeClr val="tx1"/>
                </a:solidFill>
                <a:latin typeface="Albert" pitchFamily="2" charset="0"/>
              </a:rPr>
              <a:t>AKAR PERSAMAAN:</a:t>
            </a:r>
            <a:br>
              <a:rPr lang="en-US" sz="6000">
                <a:solidFill>
                  <a:schemeClr val="tx1"/>
                </a:solidFill>
                <a:latin typeface="Albert" pitchFamily="2" charset="0"/>
              </a:rPr>
            </a:br>
            <a:r>
              <a:rPr lang="en-US" sz="600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sz="6000">
                <a:solidFill>
                  <a:srgbClr val="800080"/>
                </a:solidFill>
                <a:latin typeface="Albert" pitchFamily="2" charset="0"/>
              </a:rPr>
              <a:t>Metode Terbuka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T. Inf - ITS / 2009 - 2014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KomNum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63F7C9-D0EF-438A-837C-609CE419B3A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228600" y="914400"/>
            <a:ext cx="853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spcBef>
                <a:spcPct val="20000"/>
              </a:spcBef>
            </a:pPr>
            <a:r>
              <a:rPr lang="en-US" b="1" dirty="0" err="1">
                <a:solidFill>
                  <a:srgbClr val="FF0000"/>
                </a:solidFill>
                <a:latin typeface="Comic Sans MS" pitchFamily="66" charset="0"/>
              </a:rPr>
              <a:t>Metode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mic Sans MS" pitchFamily="66" charset="0"/>
              </a:rPr>
              <a:t>Faktorisasi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hanya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memberikan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rumusan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untuk</a:t>
            </a:r>
            <a:r>
              <a:rPr lang="en-US" b="1" dirty="0">
                <a:latin typeface="Comic Sans MS" pitchFamily="66" charset="0"/>
              </a:rPr>
              <a:t> polynomial 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 err="1">
                <a:latin typeface="Comic Sans MS" pitchFamily="66" charset="0"/>
              </a:rPr>
              <a:t>berderajat</a:t>
            </a:r>
            <a:r>
              <a:rPr lang="en-US" b="1" dirty="0">
                <a:latin typeface="Comic Sans MS" pitchFamily="66" charset="0"/>
              </a:rPr>
              <a:t> 3, 4 </a:t>
            </a:r>
            <a:r>
              <a:rPr lang="en-US" b="1" dirty="0" err="1">
                <a:latin typeface="Comic Sans MS" pitchFamily="66" charset="0"/>
              </a:rPr>
              <a:t>dan</a:t>
            </a:r>
            <a:r>
              <a:rPr lang="en-US" b="1" dirty="0">
                <a:latin typeface="Comic Sans MS" pitchFamily="66" charset="0"/>
              </a:rPr>
              <a:t> 5.</a:t>
            </a:r>
          </a:p>
          <a:p>
            <a:pPr marL="463550" indent="-463550">
              <a:spcBef>
                <a:spcPct val="20000"/>
              </a:spcBef>
            </a:pPr>
            <a:endParaRPr lang="en-US" b="1" dirty="0"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  <a:buFontTx/>
              <a:buAutoNum type="alphaLcPeriod"/>
            </a:pP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b="1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(x) : (1,2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Syarat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 </a:t>
            </a: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Ao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, A1 </a:t>
            </a:r>
            <a:r>
              <a:rPr lang="en-US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dan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A2 </a:t>
            </a:r>
            <a:r>
              <a:rPr lang="en-US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harus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 </a:t>
            </a:r>
            <a:r>
              <a:rPr lang="en-US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ada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nilainya</a:t>
            </a:r>
            <a:endParaRPr lang="en-US" b="1" dirty="0" smtClean="0">
              <a:solidFill>
                <a:srgbClr val="00B050"/>
              </a:solidFill>
              <a:latin typeface="Comic Sans MS" pitchFamily="66" charset="0"/>
              <a:sym typeface="Wingdings" pitchFamily="2" charset="2"/>
            </a:endParaRP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Konstanta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X3 </a:t>
            </a:r>
            <a:r>
              <a:rPr lang="en-US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harus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 1</a:t>
            </a:r>
          </a:p>
          <a:p>
            <a:pPr>
              <a:spcBef>
                <a:spcPct val="20000"/>
              </a:spcBef>
            </a:pP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misal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P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(x) = x</a:t>
            </a:r>
            <a:r>
              <a:rPr lang="en-US" b="1" baseline="30000" dirty="0">
                <a:solidFill>
                  <a:srgbClr val="000099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x</a:t>
            </a:r>
            <a:r>
              <a:rPr lang="en-US" b="1" baseline="30000" dirty="0">
                <a:solidFill>
                  <a:srgbClr val="000099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x +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= (x + b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) (x</a:t>
            </a:r>
            <a:r>
              <a:rPr lang="en-US" b="1" baseline="30000" dirty="0">
                <a:solidFill>
                  <a:srgbClr val="000099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x +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)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maka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b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=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/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; 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=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– b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; 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=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– a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b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0;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sebagai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inisialisasi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b</a:t>
            </a:r>
            <a:r>
              <a:rPr lang="en-US" b="1" baseline="-25000" dirty="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= 0;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dan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proses 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iterasinya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dapat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ditabelkan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seperti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mic Sans MS" pitchFamily="66" charset="0"/>
              </a:rPr>
              <a:t>berikut</a:t>
            </a:r>
            <a:r>
              <a:rPr lang="en-US" b="1" dirty="0">
                <a:solidFill>
                  <a:srgbClr val="000099"/>
                </a:solidFill>
                <a:latin typeface="Comic Sans MS" pitchFamily="66" charset="0"/>
              </a:rPr>
              <a:t> :</a:t>
            </a:r>
            <a:endParaRPr lang="en-US" b="1" baseline="-25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96679995"/>
              </p:ext>
            </p:extLst>
          </p:nvPr>
        </p:nvGraphicFramePr>
        <p:xfrm>
          <a:off x="2105000" y="5013176"/>
          <a:ext cx="4267200" cy="1143000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1143000"/>
                <a:gridCol w="1219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Iterasi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634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Factorisasi</a:t>
            </a: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bert" pitchFamily="2" charset="0"/>
                <a:ea typeface="+mj-ea"/>
                <a:cs typeface="+mj-cs"/>
              </a:rPr>
              <a:t> 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(6)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lbert" pitchFamily="2" charset="0"/>
                <a:ea typeface="+mj-ea"/>
                <a:cs typeface="+mj-cs"/>
              </a:rPr>
              <a:t>  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lbert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T. Inf - ITS / 2009 - 2014</a:t>
            </a:r>
          </a:p>
        </p:txBody>
      </p:sp>
      <p:sp>
        <p:nvSpPr>
          <p:cNvPr id="1536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KomNum</a:t>
            </a: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22BB3-F485-4DC4-926E-2F5EF2E07F5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2286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76200" y="914400"/>
            <a:ext cx="9067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spcBef>
                <a:spcPct val="20000"/>
              </a:spcBef>
              <a:buAutoNum type="alphaLcPeriod" startAt="2"/>
            </a:pP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b="1" baseline="-25000" dirty="0" smtClean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</a:rPr>
              <a:t>(x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) : (2,2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Syarat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 </a:t>
            </a: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Ao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A1, A2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dan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A3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harus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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ada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nilainya</a:t>
            </a:r>
            <a:endParaRPr lang="en-US" b="1" dirty="0">
              <a:solidFill>
                <a:srgbClr val="00B050"/>
              </a:solidFill>
              <a:latin typeface="Comic Sans MS" pitchFamily="66" charset="0"/>
              <a:sym typeface="Wingdings" pitchFamily="2" charset="2"/>
            </a:endParaRP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Konstanta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X4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harus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 1</a:t>
            </a:r>
          </a:p>
          <a:p>
            <a:pPr>
              <a:spcBef>
                <a:spcPct val="20000"/>
              </a:spcBef>
            </a:pPr>
            <a:endParaRPr lang="en-US" b="1" dirty="0">
              <a:solidFill>
                <a:srgbClr val="0033CC"/>
              </a:solidFill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misal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P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(x) = x</a:t>
            </a:r>
            <a:r>
              <a:rPr lang="en-US" b="1" baseline="30000" dirty="0">
                <a:solidFill>
                  <a:srgbClr val="00660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x</a:t>
            </a:r>
            <a:r>
              <a:rPr lang="en-US" b="1" baseline="30000" dirty="0">
                <a:solidFill>
                  <a:srgbClr val="006600"/>
                </a:solidFill>
                <a:latin typeface="Comic Sans MS" pitchFamily="66" charset="0"/>
              </a:rPr>
              <a:t>3 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+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x</a:t>
            </a:r>
            <a:r>
              <a:rPr lang="en-US" b="1" baseline="30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x +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= (x</a:t>
            </a:r>
            <a:r>
              <a:rPr lang="en-US" b="1" baseline="30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+ b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x + b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) (x</a:t>
            </a:r>
            <a:r>
              <a:rPr lang="en-US" b="1" baseline="30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x +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)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maka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 b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=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/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	        b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= (A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–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b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) /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	       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A</a:t>
            </a:r>
            <a:r>
              <a:rPr lang="id-ID" b="1" baseline="-25000" dirty="0" smtClean="0">
                <a:solidFill>
                  <a:srgbClr val="006600"/>
                </a:solidFill>
                <a:latin typeface="Comic Sans MS" pitchFamily="66" charset="0"/>
              </a:rPr>
              <a:t>3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– 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b</a:t>
            </a:r>
            <a:r>
              <a:rPr lang="id-ID" b="1" baseline="-25000" dirty="0" smtClean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;</a:t>
            </a:r>
            <a:endParaRPr lang="en-US" b="1" dirty="0">
              <a:solidFill>
                <a:srgbClr val="006600"/>
              </a:solidFill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		   a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A</a:t>
            </a:r>
            <a:r>
              <a:rPr lang="id-ID" b="1" baseline="-25000" dirty="0" smtClean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– 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b</a:t>
            </a:r>
            <a:r>
              <a:rPr lang="en-US" b="1" baseline="-25000" dirty="0" smtClean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id-ID" b="1" baseline="-25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id-ID" b="1" dirty="0" smtClean="0">
                <a:solidFill>
                  <a:srgbClr val="006600"/>
                </a:solidFill>
                <a:latin typeface="Comic Sans MS" pitchFamily="66" charset="0"/>
              </a:rPr>
              <a:t>-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 a</a:t>
            </a:r>
            <a:r>
              <a:rPr lang="en-US" b="1" baseline="-25000" dirty="0" smtClean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b</a:t>
            </a:r>
            <a:r>
              <a:rPr lang="id-ID" b="1" baseline="-25000" dirty="0" smtClean="0">
                <a:solidFill>
                  <a:srgbClr val="006600"/>
                </a:solidFill>
                <a:latin typeface="Comic Sans MS" pitchFamily="66" charset="0"/>
              </a:rPr>
              <a:t>1</a:t>
            </a:r>
            <a:endParaRPr lang="en-US" b="1" baseline="-25000" dirty="0">
              <a:solidFill>
                <a:srgbClr val="006600"/>
              </a:solidFill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sebagai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inisialisasi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b</a:t>
            </a:r>
            <a:r>
              <a:rPr lang="en-US" b="1" baseline="-25000" dirty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= </a:t>
            </a:r>
            <a:r>
              <a:rPr lang="id-ID" b="1" dirty="0" smtClean="0">
                <a:solidFill>
                  <a:srgbClr val="006600"/>
                </a:solidFill>
                <a:latin typeface="Comic Sans MS" pitchFamily="66" charset="0"/>
              </a:rPr>
              <a:t>b</a:t>
            </a:r>
            <a:r>
              <a:rPr lang="id-ID" b="1" baseline="-25000" dirty="0" smtClean="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id-ID" b="1" dirty="0" smtClean="0">
                <a:solidFill>
                  <a:srgbClr val="006600"/>
                </a:solidFill>
                <a:latin typeface="Comic Sans MS" pitchFamily="66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dan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proses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iterasinya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dapat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ditabelkan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seperti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mic Sans MS" pitchFamily="66" charset="0"/>
              </a:rPr>
              <a:t>berikut</a:t>
            </a: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 :</a:t>
            </a:r>
          </a:p>
        </p:txBody>
      </p:sp>
      <p:graphicFrame>
        <p:nvGraphicFramePr>
          <p:cNvPr id="77829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9670428"/>
              </p:ext>
            </p:extLst>
          </p:nvPr>
        </p:nvGraphicFramePr>
        <p:xfrm>
          <a:off x="1749896" y="5094312"/>
          <a:ext cx="5486400" cy="1143000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1143000"/>
                <a:gridCol w="1219200"/>
                <a:gridCol w="1219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634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Factorisasi</a:t>
            </a: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bert" pitchFamily="2" charset="0"/>
                <a:ea typeface="+mj-ea"/>
                <a:cs typeface="+mj-cs"/>
              </a:rPr>
              <a:t> 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(6)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lbert" pitchFamily="2" charset="0"/>
                <a:ea typeface="+mj-ea"/>
                <a:cs typeface="+mj-cs"/>
              </a:rPr>
              <a:t>  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lbert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T. Inf - ITS / 2009 - 2014</a:t>
            </a:r>
          </a:p>
        </p:txBody>
      </p:sp>
      <p:sp>
        <p:nvSpPr>
          <p:cNvPr id="1638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KomNum</a:t>
            </a:r>
          </a:p>
        </p:txBody>
      </p:sp>
      <p:sp>
        <p:nvSpPr>
          <p:cNvPr id="1638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538FD-E1E5-46A9-9F6E-EABFC8BF33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228600" y="914400"/>
            <a:ext cx="7010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spcBef>
                <a:spcPct val="20000"/>
              </a:spcBef>
              <a:buAutoNum type="alphaLcPeriod" startAt="3"/>
            </a:pPr>
            <a:r>
              <a:rPr lang="en-US" b="1" dirty="0" smtClean="0">
                <a:solidFill>
                  <a:srgbClr val="00CC00"/>
                </a:solidFill>
                <a:latin typeface="Comic Sans MS" pitchFamily="66" charset="0"/>
              </a:rPr>
              <a:t>P</a:t>
            </a:r>
            <a:r>
              <a:rPr lang="en-US" b="1" baseline="-25000" dirty="0" smtClean="0">
                <a:solidFill>
                  <a:srgbClr val="00CC00"/>
                </a:solidFill>
                <a:latin typeface="Comic Sans MS" pitchFamily="66" charset="0"/>
              </a:rPr>
              <a:t>5</a:t>
            </a:r>
            <a:r>
              <a:rPr lang="en-US" b="1" dirty="0" smtClean="0">
                <a:solidFill>
                  <a:srgbClr val="00CC00"/>
                </a:solidFill>
                <a:latin typeface="Comic Sans MS" pitchFamily="66" charset="0"/>
              </a:rPr>
              <a:t>(x</a:t>
            </a:r>
            <a:r>
              <a:rPr lang="en-US" b="1" dirty="0">
                <a:solidFill>
                  <a:srgbClr val="00CC00"/>
                </a:solidFill>
                <a:latin typeface="Comic Sans MS" pitchFamily="66" charset="0"/>
              </a:rPr>
              <a:t>) : (1,2,2</a:t>
            </a:r>
            <a:r>
              <a:rPr lang="en-US" b="1" dirty="0" smtClean="0">
                <a:solidFill>
                  <a:srgbClr val="00CC00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Syarat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 </a:t>
            </a: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Ao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A1, A2, A3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dan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A5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harus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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ada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nilainya</a:t>
            </a:r>
            <a:endParaRPr lang="en-US" b="1" dirty="0">
              <a:solidFill>
                <a:srgbClr val="00B050"/>
              </a:solidFill>
              <a:latin typeface="Comic Sans MS" pitchFamily="66" charset="0"/>
              <a:sym typeface="Wingdings" pitchFamily="2" charset="2"/>
            </a:endParaRP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Konstanta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X5 </a:t>
            </a:r>
            <a:r>
              <a:rPr lang="en-US" b="1" dirty="0" err="1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harus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 1</a:t>
            </a:r>
          </a:p>
          <a:p>
            <a:pPr>
              <a:spcBef>
                <a:spcPct val="20000"/>
              </a:spcBef>
            </a:pPr>
            <a:endParaRPr lang="en-US" b="1" dirty="0">
              <a:solidFill>
                <a:srgbClr val="00CC00"/>
              </a:solidFill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misal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P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(x) = x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5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x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x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3 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x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x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		        = (x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) (x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x + 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) (x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</a:t>
            </a:r>
            <a:r>
              <a:rPr lang="id-ID" b="1" dirty="0" smtClean="0">
                <a:solidFill>
                  <a:srgbClr val="800080"/>
                </a:solidFill>
                <a:latin typeface="Comic Sans MS" pitchFamily="66" charset="0"/>
              </a:rPr>
              <a:t>c</a:t>
            </a:r>
            <a:r>
              <a:rPr lang="en-US" b="1" baseline="-25000" dirty="0" smtClean="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b="1" dirty="0" smtClean="0">
                <a:solidFill>
                  <a:srgbClr val="800080"/>
                </a:solidFill>
                <a:latin typeface="Comic Sans MS" pitchFamily="66" charset="0"/>
              </a:rPr>
              <a:t>x 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+ </a:t>
            </a:r>
            <a:r>
              <a:rPr lang="id-ID" b="1" dirty="0" smtClean="0">
                <a:solidFill>
                  <a:srgbClr val="800080"/>
                </a:solidFill>
                <a:latin typeface="Comic Sans MS" pitchFamily="66" charset="0"/>
              </a:rPr>
              <a:t>c</a:t>
            </a:r>
            <a:r>
              <a:rPr lang="en-US" b="1" baseline="-25000" dirty="0" smtClean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)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	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maka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= (A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–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–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) /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		 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= (A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–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–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c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 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) /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		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=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/ 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c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		 c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=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–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– 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		 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c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=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3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–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4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+ a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2 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–</a:t>
            </a:r>
            <a:r>
              <a:rPr lang="en-US" b="1" baseline="30000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– c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b</a:t>
            </a:r>
            <a:r>
              <a:rPr lang="en-US" b="1" baseline="-25000" dirty="0">
                <a:solidFill>
                  <a:srgbClr val="800080"/>
                </a:solidFill>
                <a:latin typeface="Comic Sans MS" pitchFamily="66" charset="0"/>
              </a:rPr>
              <a:t>1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	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sebagai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inisialisasi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id-ID" b="1" dirty="0" smtClean="0">
                <a:solidFill>
                  <a:srgbClr val="800080"/>
                </a:solidFill>
                <a:latin typeface="Comic Sans MS" pitchFamily="66" charset="0"/>
              </a:rPr>
              <a:t>a</a:t>
            </a:r>
            <a:r>
              <a:rPr lang="en-US" b="1" baseline="-25000" dirty="0" smtClean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id-ID" b="1" baseline="-25000" dirty="0" smtClean="0">
                <a:solidFill>
                  <a:srgbClr val="800080"/>
                </a:solidFill>
                <a:latin typeface="Comic Sans MS" pitchFamily="66" charset="0"/>
              </a:rPr>
              <a:t> =</a:t>
            </a:r>
            <a:r>
              <a:rPr lang="en-US" b="1" baseline="-25000" dirty="0" smtClean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800080"/>
                </a:solidFill>
                <a:latin typeface="Comic Sans MS" pitchFamily="66" charset="0"/>
              </a:rPr>
              <a:t>b</a:t>
            </a:r>
            <a:r>
              <a:rPr lang="id-ID" b="1" baseline="-25000" dirty="0" smtClean="0">
                <a:solidFill>
                  <a:srgbClr val="800080"/>
                </a:solidFill>
                <a:latin typeface="Comic Sans MS" pitchFamily="66" charset="0"/>
              </a:rPr>
              <a:t>1 =</a:t>
            </a:r>
            <a:r>
              <a:rPr lang="en-US" b="1" baseline="-25000" dirty="0" smtClean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800080"/>
                </a:solidFill>
                <a:latin typeface="Comic Sans MS" pitchFamily="66" charset="0"/>
              </a:rPr>
              <a:t>b</a:t>
            </a:r>
            <a:r>
              <a:rPr lang="en-US" b="1" baseline="-25000" dirty="0" smtClean="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b="1" dirty="0" smtClean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= 0;</a:t>
            </a:r>
          </a:p>
          <a:p>
            <a:pPr marL="463550" indent="-463550">
              <a:spcBef>
                <a:spcPct val="20000"/>
              </a:spcBef>
            </a:pP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	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dan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proses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iterasinya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dapat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ditabelkan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seperti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mic Sans MS" pitchFamily="66" charset="0"/>
              </a:rPr>
              <a:t>berikut</a:t>
            </a:r>
            <a:r>
              <a:rPr lang="en-US" b="1" dirty="0">
                <a:solidFill>
                  <a:srgbClr val="800080"/>
                </a:solidFill>
                <a:latin typeface="Comic Sans MS" pitchFamily="66" charset="0"/>
              </a:rPr>
              <a:t> :</a:t>
            </a:r>
          </a:p>
        </p:txBody>
      </p:sp>
      <p:graphicFrame>
        <p:nvGraphicFramePr>
          <p:cNvPr id="78853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54451152"/>
              </p:ext>
            </p:extLst>
          </p:nvPr>
        </p:nvGraphicFramePr>
        <p:xfrm>
          <a:off x="838200" y="5598368"/>
          <a:ext cx="7620000" cy="1143000"/>
        </p:xfrm>
        <a:graphic>
          <a:graphicData uri="http://schemas.openxmlformats.org/drawingml/2006/table">
            <a:tbl>
              <a:tblPr/>
              <a:tblGrid>
                <a:gridCol w="838200"/>
                <a:gridCol w="685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634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Factorisasi</a:t>
            </a: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bert" pitchFamily="2" charset="0"/>
                <a:ea typeface="+mj-ea"/>
                <a:cs typeface="+mj-cs"/>
              </a:rPr>
              <a:t> 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(6)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lbert" pitchFamily="2" charset="0"/>
                <a:ea typeface="+mj-ea"/>
                <a:cs typeface="+mj-cs"/>
              </a:rPr>
              <a:t>  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lbert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Nilai</a:t>
            </a:r>
            <a:r>
              <a:rPr lang="en-US" dirty="0" smtClean="0"/>
              <a:t> 18) </a:t>
            </a:r>
            <a:r>
              <a:rPr lang="en-US" dirty="0" err="1" smtClean="0"/>
              <a:t>Diketahui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	f(x</a:t>
            </a:r>
            <a:r>
              <a:rPr lang="en-US" dirty="0" smtClean="0"/>
              <a:t>) = 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id-ID" dirty="0" smtClean="0"/>
              <a:t>+ 4</a:t>
            </a:r>
            <a:r>
              <a:rPr lang="en-US" dirty="0" smtClean="0"/>
              <a:t> x</a:t>
            </a:r>
            <a:r>
              <a:rPr lang="en-US" baseline="30000" dirty="0" smtClean="0"/>
              <a:t>2</a:t>
            </a:r>
            <a:r>
              <a:rPr lang="en-US" dirty="0" smtClean="0"/>
              <a:t> - 51 x + 90</a:t>
            </a:r>
          </a:p>
          <a:p>
            <a:pPr>
              <a:buNone/>
            </a:pPr>
            <a:r>
              <a:rPr lang="en-US" dirty="0" err="1" smtClean="0"/>
              <a:t>Ditanya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bo</a:t>
            </a:r>
            <a:r>
              <a:rPr lang="en-US" dirty="0" smtClean="0"/>
              <a:t>, a1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faktorisasi</a:t>
            </a:r>
            <a:endParaRPr lang="en-US" dirty="0" smtClean="0"/>
          </a:p>
          <a:p>
            <a:r>
              <a:rPr lang="en-US" dirty="0" err="1" smtClean="0"/>
              <a:t>Ketelitian</a:t>
            </a:r>
            <a:r>
              <a:rPr lang="en-US" dirty="0" smtClean="0"/>
              <a:t> 2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dibelakang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endParaRPr lang="en-US" dirty="0" smtClean="0"/>
          </a:p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2CD8-85A0-4B90-B660-8323E8D0C48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3200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533400"/>
            <a:ext cx="3276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lvl="0"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Nilai</a:t>
            </a:r>
            <a:r>
              <a:rPr lang="en-US" sz="2400" dirty="0" smtClean="0"/>
              <a:t> 2</a:t>
            </a:r>
            <a:r>
              <a:rPr lang="id-ID" sz="24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: </a:t>
            </a:r>
          </a:p>
          <a:p>
            <a:pPr>
              <a:buNone/>
            </a:pPr>
            <a:r>
              <a:rPr lang="en-US" sz="2400" dirty="0" smtClean="0"/>
              <a:t>	f(x</a:t>
            </a:r>
            <a:r>
              <a:rPr lang="en-US" sz="2400" dirty="0" smtClean="0"/>
              <a:t>) = 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id-ID" sz="2400" dirty="0" smtClean="0"/>
              <a:t>+ 4</a:t>
            </a:r>
            <a:r>
              <a:rPr lang="en-US" sz="2400" dirty="0" smtClean="0"/>
              <a:t>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- 59 x -126</a:t>
            </a:r>
          </a:p>
          <a:p>
            <a:pPr>
              <a:buNone/>
            </a:pPr>
            <a:r>
              <a:rPr lang="en-US" sz="2400" dirty="0" err="1" smtClean="0"/>
              <a:t>Ditanya</a:t>
            </a:r>
            <a:r>
              <a:rPr lang="en-US" sz="2400" dirty="0" smtClean="0"/>
              <a:t> :</a:t>
            </a:r>
          </a:p>
          <a:p>
            <a:r>
              <a:rPr lang="id-ID" sz="2400" dirty="0" smtClean="0"/>
              <a:t>Carilah akar x dari persamaan diatas dengan menggunakan faktorisasi</a:t>
            </a:r>
            <a:endParaRPr lang="en-US" sz="2400" dirty="0" smtClean="0"/>
          </a:p>
          <a:p>
            <a:r>
              <a:rPr lang="en-US" sz="2400" dirty="0" err="1" smtClean="0"/>
              <a:t>Carilah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bo</a:t>
            </a:r>
            <a:r>
              <a:rPr lang="en-US" sz="2400" dirty="0" smtClean="0"/>
              <a:t>, a1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faktorisasi</a:t>
            </a:r>
            <a:endParaRPr lang="en-US" sz="2400" dirty="0" smtClean="0"/>
          </a:p>
          <a:p>
            <a:r>
              <a:rPr lang="en-US" sz="2400" dirty="0" err="1" smtClean="0"/>
              <a:t>Ketelitian</a:t>
            </a:r>
            <a:r>
              <a:rPr lang="en-US" sz="2400" dirty="0" smtClean="0"/>
              <a:t> 2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dibelakang</a:t>
            </a:r>
            <a:r>
              <a:rPr lang="en-US" sz="2400" dirty="0" smtClean="0"/>
              <a:t> </a:t>
            </a:r>
            <a:r>
              <a:rPr lang="en-US" sz="2400" dirty="0" err="1" smtClean="0"/>
              <a:t>koma</a:t>
            </a:r>
            <a:endParaRPr lang="en-US" sz="2400" dirty="0" smtClean="0"/>
          </a:p>
          <a:p>
            <a:r>
              <a:rPr lang="en-US" sz="2400" dirty="0" err="1" smtClean="0"/>
              <a:t>Cari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1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id-ID" sz="2400" dirty="0" smtClean="0"/>
              <a:t>3</a:t>
            </a:r>
            <a:endParaRPr lang="en-US" sz="2400" dirty="0" smtClean="0"/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bo</a:t>
            </a:r>
            <a:r>
              <a:rPr lang="en-US" sz="2400" dirty="0" smtClean="0"/>
              <a:t>, a1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</a:t>
            </a:r>
            <a:r>
              <a:rPr lang="en-US" sz="2400" dirty="0" smtClean="0"/>
              <a:t> </a:t>
            </a:r>
            <a:r>
              <a:rPr lang="en-US" sz="2400" dirty="0" err="1" smtClean="0"/>
              <a:t>bulatkan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integer, </a:t>
            </a:r>
            <a:r>
              <a:rPr lang="en-US" sz="2400" dirty="0" err="1" smtClean="0"/>
              <a:t>hilangkan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desimalnya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15,4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15;   16, 8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17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9B51-F19D-4766-B9D7-839DFEC886C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E422-81F8-4133-9648-B24EE38EEFA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4419600" cy="672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295400"/>
            <a:ext cx="3429000" cy="335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E422-81F8-4133-9648-B24EE38EEFA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890727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4</a:t>
            </a: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1138804744"/>
              </p:ext>
            </p:extLst>
          </p:nvPr>
        </p:nvGraphicFramePr>
        <p:xfrm>
          <a:off x="971599" y="836718"/>
          <a:ext cx="6552728" cy="5213682"/>
        </p:xfrm>
        <a:graphic>
          <a:graphicData uri="http://schemas.openxmlformats.org/drawingml/2006/table">
            <a:tbl>
              <a:tblPr/>
              <a:tblGrid>
                <a:gridCol w="1199355"/>
                <a:gridCol w="1255575"/>
                <a:gridCol w="1349275"/>
                <a:gridCol w="1349275"/>
                <a:gridCol w="1399248"/>
              </a:tblGrid>
              <a:tr h="31866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f(X) = X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- 8 X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+ 39 X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- 62 x + 50 =0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669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f(x) =(x</a:t>
                      </a:r>
                      <a:r>
                        <a:rPr lang="pt-BR" sz="18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b1 x + bo)(x</a:t>
                      </a:r>
                      <a:r>
                        <a:rPr lang="pt-BR" sz="18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+a1x+ao)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669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b0 = A0 / a0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 = (A1 - a1.b0) / a0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 A3 - b1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A3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 = A2 - b0 - a1.b1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104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55D75-A285-4CE5-8944-ED9C2F38068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4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faktorisasi</a:t>
            </a: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367168576"/>
              </p:ext>
            </p:extLst>
          </p:nvPr>
        </p:nvGraphicFramePr>
        <p:xfrm>
          <a:off x="1259630" y="1700807"/>
          <a:ext cx="5832650" cy="4104456"/>
        </p:xfrm>
        <a:graphic>
          <a:graphicData uri="http://schemas.openxmlformats.org/drawingml/2006/table">
            <a:tbl>
              <a:tblPr/>
              <a:tblGrid>
                <a:gridCol w="1166530"/>
                <a:gridCol w="1166530"/>
                <a:gridCol w="1166530"/>
                <a:gridCol w="1166530"/>
                <a:gridCol w="1166530"/>
              </a:tblGrid>
              <a:tr h="3791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f(X) = X</a:t>
                      </a:r>
                      <a:r>
                        <a:rPr lang="en-US" sz="18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- 8  x -57 =0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9127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f(x) =(x</a:t>
                      </a:r>
                      <a:r>
                        <a:rPr lang="pt-BR" sz="18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b1 x + bo)(x</a:t>
                      </a:r>
                      <a:r>
                        <a:rPr lang="pt-BR" sz="18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+a1x+ao)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9127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b0 = A0 / a0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 = (A1 - a1.b0) / a0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 A3 - b1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A3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 = A2 - b0 - a1.b1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75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2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55D75-A285-4CE5-8944-ED9C2F38068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9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DBA1-1DE5-4F7A-9E8E-6BCFB5D47D97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Berbedaan Akolade dan Terbuka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M. Akolade </a:t>
            </a:r>
            <a:r>
              <a:rPr lang="en-US" sz="2800">
                <a:sym typeface="Wingdings" pitchFamily="2" charset="2"/>
              </a:rPr>
              <a:t>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Wingdings" pitchFamily="2" charset="2"/>
              </a:rPr>
              <a:t>Konvergen  krn penerapan metoda berulang kali akan mendekati akar sebenarnya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Wingdings" pitchFamily="2" charset="2"/>
              </a:rPr>
              <a:t>Diketahui 2 titik XL dan Xu dan jawaban (Xr) berada diantara 2 titik ini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Wingdings" pitchFamily="2" charset="2"/>
              </a:rPr>
              <a:t>M. Terbuka 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Wingdings" pitchFamily="2" charset="2"/>
              </a:rPr>
              <a:t>Kadang divergen  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Wingdings" pitchFamily="2" charset="2"/>
              </a:rPr>
              <a:t>bergerak menjauhi akar sebenarnya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Wingdings" pitchFamily="2" charset="2"/>
              </a:rPr>
              <a:t>Krn  hanya dibutuhkan sebuah harga tunggal dari 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Wingdings" pitchFamily="2" charset="2"/>
              </a:rPr>
              <a:t>Kadang konvergen  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Wingdings" pitchFamily="2" charset="2"/>
              </a:rPr>
              <a:t>Kadang lebih cepat dari metoda akolade</a:t>
            </a:r>
          </a:p>
          <a:p>
            <a:pPr>
              <a:lnSpc>
                <a:spcPct val="90000"/>
              </a:lnSpc>
            </a:pPr>
            <a:endParaRPr lang="en-US" sz="2800" baseline="-2500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A2, A1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endParaRPr lang="en-US" dirty="0"/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2733280857"/>
              </p:ext>
            </p:extLst>
          </p:nvPr>
        </p:nvGraphicFramePr>
        <p:xfrm>
          <a:off x="1907704" y="1988840"/>
          <a:ext cx="5832648" cy="4104456"/>
        </p:xfrm>
        <a:graphic>
          <a:graphicData uri="http://schemas.openxmlformats.org/drawingml/2006/table">
            <a:tbl>
              <a:tblPr/>
              <a:tblGrid>
                <a:gridCol w="1458162"/>
                <a:gridCol w="1458162"/>
                <a:gridCol w="1458162"/>
                <a:gridCol w="1458162"/>
              </a:tblGrid>
              <a:tr h="2844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f(x) = x^3 - 5 x + 12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 = 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439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4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b0 = A0 / a0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4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 = A2 - bo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4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 = A1 - a1.bo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439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84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T. </a:t>
            </a:r>
            <a:r>
              <a:rPr lang="en-US" dirty="0" err="1" smtClean="0"/>
              <a:t>Inf</a:t>
            </a:r>
            <a:r>
              <a:rPr lang="en-US" dirty="0" smtClean="0"/>
              <a:t> - ITS / 2009 - 2014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55D75-A285-4CE5-8944-ED9C2F38068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T. Inf - ITS / 2009 - 2014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KomNum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B5998-1328-450C-B13C-C0F8137E818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sz="4000" b="1" dirty="0" err="1" smtClean="0">
                <a:solidFill>
                  <a:schemeClr val="tx1"/>
                </a:solidFill>
                <a:latin typeface="Albert" pitchFamily="2" charset="0"/>
              </a:rPr>
              <a:t>Akar</a:t>
            </a:r>
            <a:r>
              <a:rPr lang="en-US" sz="4000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Albert" pitchFamily="2" charset="0"/>
              </a:rPr>
              <a:t>Ganda</a:t>
            </a:r>
            <a:r>
              <a:rPr lang="en-US" sz="4000" b="1" dirty="0" smtClean="0">
                <a:solidFill>
                  <a:schemeClr val="tx1"/>
                </a:solidFill>
                <a:latin typeface="Albert" pitchFamily="2" charset="0"/>
              </a:rPr>
              <a:t>  </a:t>
            </a:r>
            <a:r>
              <a:rPr lang="en-US" sz="2000" b="1" dirty="0" smtClean="0">
                <a:solidFill>
                  <a:srgbClr val="969696"/>
                </a:solidFill>
              </a:rPr>
              <a:t>(7)</a:t>
            </a:r>
            <a:r>
              <a:rPr lang="en-US" sz="1800" b="1" dirty="0" smtClean="0">
                <a:solidFill>
                  <a:srgbClr val="000099"/>
                </a:solidFill>
                <a:latin typeface="Albert" pitchFamily="2" charset="0"/>
              </a:rPr>
              <a:t>  </a:t>
            </a: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228600" y="762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CC3300"/>
                </a:solidFill>
                <a:latin typeface="Comic Sans MS" pitchFamily="66" charset="0"/>
              </a:rPr>
              <a:t>contoh :</a:t>
            </a:r>
            <a:r>
              <a:rPr lang="en-US" sz="1600" b="1">
                <a:latin typeface="Comic Sans MS" pitchFamily="66" charset="0"/>
              </a:rPr>
              <a:t> Selesaikan persamaan x</a:t>
            </a:r>
            <a:r>
              <a:rPr lang="en-US" sz="1600" b="1" baseline="30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– x</a:t>
            </a:r>
            <a:r>
              <a:rPr lang="en-US" sz="1600" b="1" baseline="30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- 27x</a:t>
            </a:r>
            <a:r>
              <a:rPr lang="en-US" sz="1600" b="1" baseline="30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+ x</a:t>
            </a:r>
            <a:r>
              <a:rPr lang="en-US" sz="1600" b="1" baseline="30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+ 146x – 120 = 0</a:t>
            </a:r>
          </a:p>
          <a:p>
            <a:pPr marL="463550" indent="-463550">
              <a:spcBef>
                <a:spcPct val="20000"/>
              </a:spcBef>
            </a:pPr>
            <a:endParaRPr lang="en-US" sz="1600" b="1"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Persamaan di atas bertipe P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(x) = (1,2,2)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304800" y="1828800"/>
            <a:ext cx="533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harga awal diasumsikan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0</a:t>
            </a:r>
          </a:p>
          <a:p>
            <a:pPr marL="463550" indent="-463550">
              <a:spcBef>
                <a:spcPct val="20000"/>
              </a:spcBef>
            </a:pPr>
            <a:endParaRPr lang="en-US" sz="1600" b="1">
              <a:solidFill>
                <a:srgbClr val="0033CC"/>
              </a:solidFill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Iterasi 1: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yang dpt dihitung hanya 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dan 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yaitu: 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0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-1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+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 baseline="30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-27</a:t>
            </a:r>
          </a:p>
          <a:p>
            <a:pPr marL="463550" indent="-463550">
              <a:spcBef>
                <a:spcPct val="20000"/>
              </a:spcBef>
            </a:pPr>
            <a:endParaRPr lang="en-US" sz="1600" b="1">
              <a:solidFill>
                <a:srgbClr val="0033CC"/>
              </a:solidFill>
              <a:latin typeface="Comic Sans MS" pitchFamily="66" charset="0"/>
            </a:endParaRP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Iterasi 2: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dicari nilai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,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, 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dan 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yaitu: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(A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+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 baseline="30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 baseline="30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+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 baseline="3000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)/c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-5,407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(A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+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 baseline="30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 baseline="30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+ 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)/c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0,163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/(b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) = 0,822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-1,985</a:t>
            </a:r>
          </a:p>
          <a:p>
            <a:pPr marL="463550" indent="-463550">
              <a:spcBef>
                <a:spcPct val="20000"/>
              </a:spcBef>
            </a:pP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 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+ a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 baseline="30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– c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1600" b="1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0033CC"/>
                </a:solidFill>
                <a:latin typeface="Comic Sans MS" pitchFamily="66" charset="0"/>
              </a:rPr>
              <a:t> = -19,771</a:t>
            </a:r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5638800" y="2892425"/>
            <a:ext cx="3276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80"/>
                </a:solidFill>
                <a:latin typeface="Comic Sans MS" pitchFamily="66" charset="0"/>
              </a:rPr>
              <a:t>Iterasi di samping harus terus dilanjutkan sampai diperoleh nilai</a:t>
            </a:r>
            <a:r>
              <a:rPr lang="en-US" sz="1600" b="1" baseline="3000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rgbClr val="800080"/>
                </a:solidFill>
                <a:latin typeface="Comic Sans MS" pitchFamily="66" charset="0"/>
              </a:rPr>
              <a:t> b</a:t>
            </a:r>
            <a:r>
              <a:rPr lang="en-US" sz="1600" b="1" baseline="-2500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mic Sans MS" pitchFamily="66" charset="0"/>
              </a:rPr>
              <a:t>, b</a:t>
            </a:r>
            <a:r>
              <a:rPr lang="en-US" sz="1600" b="1" baseline="-2500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800080"/>
                </a:solidFill>
                <a:latin typeface="Comic Sans MS" pitchFamily="66" charset="0"/>
              </a:rPr>
              <a:t>, a</a:t>
            </a:r>
            <a:r>
              <a:rPr lang="en-US" sz="1600" b="1" baseline="-2500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mic Sans MS" pitchFamily="66" charset="0"/>
              </a:rPr>
              <a:t>, c</a:t>
            </a:r>
            <a:r>
              <a:rPr lang="en-US" sz="1600" b="1" baseline="-25000">
                <a:solidFill>
                  <a:srgbClr val="800080"/>
                </a:solidFill>
                <a:latin typeface="Comic Sans MS" pitchFamily="66" charset="0"/>
              </a:rPr>
              <a:t>1</a:t>
            </a:r>
            <a:r>
              <a:rPr lang="en-US" sz="1600" b="1">
                <a:solidFill>
                  <a:srgbClr val="800080"/>
                </a:solidFill>
                <a:latin typeface="Comic Sans MS" pitchFamily="66" charset="0"/>
              </a:rPr>
              <a:t> dan c</a:t>
            </a:r>
            <a:r>
              <a:rPr lang="en-US" sz="1600" b="1" baseline="-25000">
                <a:solidFill>
                  <a:srgbClr val="800080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mic Sans MS" pitchFamily="66" charset="0"/>
              </a:rPr>
              <a:t> yang relatif tetap (tidak berubah).</a:t>
            </a:r>
          </a:p>
        </p:txBody>
      </p:sp>
      <p:sp>
        <p:nvSpPr>
          <p:cNvPr id="19466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811-016B-47AB-949E-53C6B9369B34}" type="slidenum">
              <a:rPr lang="en-US"/>
              <a:pPr/>
              <a:t>32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Tugas</a:t>
            </a:r>
            <a:r>
              <a:rPr lang="id-ID" sz="4000" dirty="0" smtClean="0"/>
              <a:t/>
            </a:r>
            <a:br>
              <a:rPr lang="id-ID" sz="4000" dirty="0" smtClean="0"/>
            </a:br>
            <a:endParaRPr lang="en-US" sz="32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800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id-ID" sz="2000" dirty="0" smtClean="0"/>
              <a:t>Buatlah </a:t>
            </a:r>
            <a:r>
              <a:rPr lang="id-ID" sz="2000" dirty="0" smtClean="0"/>
              <a:t>Contoh Soal Sendiri dan Jawab dengan menggunakan   : </a:t>
            </a: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Newton-Raphson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Modifikasi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faktorisasi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id-ID" sz="2000" dirty="0" smtClean="0">
                <a:sym typeface="Wingdings" panose="05000000000000000000" pitchFamily="2" charset="2"/>
              </a:rPr>
              <a:t>2. Bentuk file  PPT + nama kelompok dan anggota</a:t>
            </a:r>
          </a:p>
          <a:p>
            <a:pPr>
              <a:buNone/>
            </a:pPr>
            <a:r>
              <a:rPr lang="id-ID" sz="2000" dirty="0" smtClean="0"/>
              <a:t>3. Kumpulkan di </a:t>
            </a:r>
            <a:r>
              <a:rPr lang="en-US" sz="2000" dirty="0" err="1" smtClean="0"/>
              <a:t>freeshare</a:t>
            </a:r>
            <a:r>
              <a:rPr lang="id-ID" sz="2000" dirty="0" smtClean="0"/>
              <a:t> 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Ditanya : </a:t>
            </a:r>
          </a:p>
          <a:p>
            <a:r>
              <a:rPr lang="id-ID" sz="2000" dirty="0" smtClean="0"/>
              <a:t>Tiap iterasi cari Et dan Ea</a:t>
            </a:r>
          </a:p>
          <a:p>
            <a:r>
              <a:rPr lang="id-ID" sz="2000" dirty="0" smtClean="0"/>
              <a:t>Ketelitian 2 angka dibelakang koma</a:t>
            </a:r>
          </a:p>
          <a:p>
            <a:r>
              <a:rPr lang="id-ID" sz="2000" dirty="0" smtClean="0"/>
              <a:t>C</a:t>
            </a:r>
            <a:r>
              <a:rPr lang="it-IT" sz="2000" dirty="0" smtClean="0"/>
              <a:t>ari dari iterasi 1 sampai iterasi </a:t>
            </a:r>
            <a:r>
              <a:rPr lang="id-ID" sz="2000" dirty="0" smtClean="0"/>
              <a:t>3</a:t>
            </a:r>
          </a:p>
          <a:p>
            <a:r>
              <a:rPr lang="id-ID" sz="2000" dirty="0" smtClean="0"/>
              <a:t>Tuliskan rumusnya terlebih dahulu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764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A328-8802-49CF-A98A-458C075F1495}" type="slidenum">
              <a:rPr lang="en-US"/>
              <a:pPr/>
              <a:t>4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Metoda Terbuka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M. Newton – </a:t>
            </a:r>
            <a:r>
              <a:rPr lang="en-US" dirty="0" err="1"/>
              <a:t>Raphson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M. Secant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M. Newton – </a:t>
            </a:r>
            <a:r>
              <a:rPr lang="en-US" dirty="0" err="1"/>
              <a:t>Raphson</a:t>
            </a:r>
            <a:r>
              <a:rPr lang="en-US" dirty="0"/>
              <a:t> yang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endParaRPr lang="id-ID" dirty="0"/>
          </a:p>
          <a:p>
            <a:pPr marL="609600" indent="-609600">
              <a:buFontTx/>
              <a:buAutoNum type="arabicPeriod"/>
            </a:pPr>
            <a:r>
              <a:rPr lang="id-ID" dirty="0" smtClean="0"/>
              <a:t>M. Factorisasi</a:t>
            </a:r>
          </a:p>
          <a:p>
            <a:pPr marL="609600" indent="-609600"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40B2-132C-44F7-9EEE-8E04430D60A3}" type="slidenum">
              <a:rPr lang="en-US"/>
              <a:pPr/>
              <a:t>5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4. M. Newton – Raphson yang dimodifikasi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23850" y="1557338"/>
            <a:ext cx="65532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522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3238" y="1600200"/>
            <a:ext cx="8137525" cy="4525963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5CB2-014B-40DD-B6A7-5B6219F0E10C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4. M. Newton – Raphson yang dimodifikasi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23850" y="1557338"/>
            <a:ext cx="65532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778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746250"/>
            <a:ext cx="8229600" cy="4233863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737-F25B-4AF3-955E-84D63D635294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4. M. Newton – Raphson yang dimodifikasi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23850" y="1557338"/>
            <a:ext cx="65532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788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9113" y="2152650"/>
            <a:ext cx="8104187" cy="3419475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7094-F297-4443-AA91-AA797989EBEB}" type="slidenum">
              <a:rPr lang="en-US"/>
              <a:pPr/>
              <a:t>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4. M. Newton – Raphson yang dimodifikasi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23850" y="1557338"/>
            <a:ext cx="65532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798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7213" y="2024063"/>
            <a:ext cx="8027987" cy="3676650"/>
          </a:xfrm>
          <a:noFill/>
          <a:ln/>
        </p:spPr>
      </p:pic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7216775" y="3573463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Ea  %</a:t>
            </a:r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6948488" y="40592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A71C-D79A-4134-B220-C3877F36A39D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4. M. Newton – Raphson yang dimodifikasi</a:t>
            </a:r>
          </a:p>
        </p:txBody>
      </p:sp>
      <p:pic>
        <p:nvPicPr>
          <p:cNvPr id="80902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773238"/>
            <a:ext cx="8351838" cy="2382837"/>
          </a:xfrm>
          <a:noFill/>
          <a:ln/>
        </p:spPr>
      </p:pic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23850" y="1557338"/>
            <a:ext cx="65532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80904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00113" y="4149725"/>
            <a:ext cx="6696075" cy="2419350"/>
          </a:xfrm>
          <a:noFill/>
          <a:ln/>
        </p:spPr>
      </p:pic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7432675" y="423862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Ea  %</a:t>
            </a: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6372225" y="4724400"/>
            <a:ext cx="20161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904</Words>
  <Application>Microsoft Office PowerPoint</Application>
  <PresentationFormat>On-screen Show (4:3)</PresentationFormat>
  <Paragraphs>348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Pertemuan 5 NR Modif + faktorisasi  2017 Bilqis</vt:lpstr>
      <vt:lpstr>Lanjutan  AKAR PERSAMAAN:  Metode Terbuka</vt:lpstr>
      <vt:lpstr>Berbedaan Akolade dan Terbuka</vt:lpstr>
      <vt:lpstr>Metoda Terbuka</vt:lpstr>
      <vt:lpstr>4. M. Newton – Raphson yang dimodifikasi</vt:lpstr>
      <vt:lpstr>4. M. Newton – Raphson yang dimodifikasi</vt:lpstr>
      <vt:lpstr>4. M. Newton – Raphson yang dimodifikasi</vt:lpstr>
      <vt:lpstr>4. M. Newton – Raphson yang dimodifikasi</vt:lpstr>
      <vt:lpstr>4. M. Newton – Raphson yang dimodifikasi</vt:lpstr>
      <vt:lpstr>4. M. Newton – Raphson yang dimodifikasi</vt:lpstr>
      <vt:lpstr>4. M. Newton – Raphson yang dimodifikasi</vt:lpstr>
      <vt:lpstr>Perhatian </vt:lpstr>
      <vt:lpstr>Contoh Soal</vt:lpstr>
      <vt:lpstr>Slide 14</vt:lpstr>
      <vt:lpstr>Slide 15</vt:lpstr>
      <vt:lpstr>Contoh 2</vt:lpstr>
      <vt:lpstr>Slide 17</vt:lpstr>
      <vt:lpstr>Slide 18</vt:lpstr>
      <vt:lpstr>Slide 19</vt:lpstr>
      <vt:lpstr>Slide 20</vt:lpstr>
      <vt:lpstr>Slide 21</vt:lpstr>
      <vt:lpstr>Slide 22</vt:lpstr>
      <vt:lpstr>Contoh soal pangkat 3</vt:lpstr>
      <vt:lpstr>Slide 24</vt:lpstr>
      <vt:lpstr>Contoh soal pangkat 3</vt:lpstr>
      <vt:lpstr>Slide 26</vt:lpstr>
      <vt:lpstr>Slide 27</vt:lpstr>
      <vt:lpstr>Contoh soal pangkat 4</vt:lpstr>
      <vt:lpstr>Tidak dapat di jawab dengan faktorisasi</vt:lpstr>
      <vt:lpstr>Contoh soal jika A2, A1 atau Ao tidak ada nilainya</vt:lpstr>
      <vt:lpstr>Akar Ganda  (7)  </vt:lpstr>
      <vt:lpstr>Tugas </vt:lpstr>
    </vt:vector>
  </TitlesOfParts>
  <Company>FTIf - 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 1 2008</dc:title>
  <dc:creator>Bilqis Amaliah, S.Kom</dc:creator>
  <cp:lastModifiedBy>user</cp:lastModifiedBy>
  <cp:revision>143</cp:revision>
  <dcterms:created xsi:type="dcterms:W3CDTF">2008-02-13T02:24:22Z</dcterms:created>
  <dcterms:modified xsi:type="dcterms:W3CDTF">2017-09-19T18:24:36Z</dcterms:modified>
</cp:coreProperties>
</file>