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4" r:id="rId3"/>
    <p:sldId id="311" r:id="rId4"/>
    <p:sldId id="299" r:id="rId5"/>
    <p:sldId id="300" r:id="rId6"/>
    <p:sldId id="301" r:id="rId7"/>
    <p:sldId id="302" r:id="rId8"/>
    <p:sldId id="303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04" r:id="rId18"/>
    <p:sldId id="305" r:id="rId19"/>
    <p:sldId id="306" r:id="rId20"/>
    <p:sldId id="307" r:id="rId21"/>
    <p:sldId id="308" r:id="rId22"/>
    <p:sldId id="309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</p:sldIdLst>
  <p:sldSz cx="9144000" cy="6858000" type="screen4x3"/>
  <p:notesSz cx="6881813" cy="9296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528A-8F15-47DF-B1DB-F1BEABAD4BB1}" type="datetimeFigureOut">
              <a:rPr lang="en-US" smtClean="0"/>
              <a:t>02-Oct-17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3AD5-A045-4900-86C1-E515E2DF5D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F2B004-6414-428F-B325-EECAA47B5A24}" type="datetimeFigureOut">
              <a:rPr lang="en-US" smtClean="0"/>
              <a:pPr/>
              <a:t>02-Oct-17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72E2220-0714-475D-B798-0A4E8C0E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21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2220-0714-475D-B798-0A4E8C0E89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050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9036-68F3-4053-B0CA-205FE98B8D46}" type="datetimeFigureOut">
              <a:rPr lang="id-ID" smtClean="0"/>
              <a:pPr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C6E6-629A-4A47-9EAC-5E9938CD302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Pertemuan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49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9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Metnum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2017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SPL 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Jacobi dan gauss-</a:t>
            </a:r>
            <a:r>
              <a:rPr lang="en-US" sz="49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seidel</a:t>
            </a:r>
            <a: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9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Bilqis</a:t>
            </a:r>
            <a:endParaRPr lang="en-US" sz="4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071538" y="1000108"/>
          <a:ext cx="7741022" cy="4500594"/>
        </p:xfrm>
        <a:graphic>
          <a:graphicData uri="http://schemas.openxmlformats.org/presentationml/2006/ole">
            <p:oleObj spid="_x0000_s32776" name="Worksheet" r:id="rId3" imgW="8725029" imgH="5076911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948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14414" y="142852"/>
          <a:ext cx="6618288" cy="6427788"/>
        </p:xfrm>
        <a:graphic>
          <a:graphicData uri="http://schemas.openxmlformats.org/presentationml/2006/ole">
            <p:oleObj spid="_x0000_s33800" name="Worksheet" r:id="rId3" imgW="5686304" imgH="5591134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396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, a1, dan a2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smtClean="0"/>
              <a:t>Jacobi</a:t>
            </a:r>
            <a:r>
              <a:rPr lang="id-ID" dirty="0" smtClean="0"/>
              <a:t> dan Gauss-Seidel</a:t>
            </a:r>
            <a:r>
              <a:rPr lang="en-US" dirty="0" smtClean="0"/>
              <a:t>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0, 1, 2 dan 3.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7599985"/>
              </p:ext>
            </p:extLst>
          </p:nvPr>
        </p:nvGraphicFramePr>
        <p:xfrm>
          <a:off x="1547666" y="3572669"/>
          <a:ext cx="5475433" cy="2016571"/>
        </p:xfrm>
        <a:graphic>
          <a:graphicData uri="http://schemas.openxmlformats.org/drawingml/2006/table">
            <a:tbl>
              <a:tblPr/>
              <a:tblGrid>
                <a:gridCol w="567035"/>
                <a:gridCol w="623739"/>
                <a:gridCol w="425276"/>
                <a:gridCol w="712339"/>
                <a:gridCol w="425276"/>
                <a:gridCol w="425276"/>
                <a:gridCol w="765498"/>
                <a:gridCol w="425276"/>
                <a:gridCol w="425276"/>
                <a:gridCol w="680442"/>
              </a:tblGrid>
              <a:tr h="6611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611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942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887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17458027"/>
              </p:ext>
            </p:extLst>
          </p:nvPr>
        </p:nvGraphicFramePr>
        <p:xfrm>
          <a:off x="611560" y="476672"/>
          <a:ext cx="6984778" cy="6178699"/>
        </p:xfrm>
        <a:graphic>
          <a:graphicData uri="http://schemas.openxmlformats.org/drawingml/2006/table">
            <a:tbl>
              <a:tblPr/>
              <a:tblGrid>
                <a:gridCol w="702871"/>
                <a:gridCol w="834658"/>
                <a:gridCol w="702871"/>
                <a:gridCol w="702871"/>
                <a:gridCol w="702871"/>
                <a:gridCol w="702871"/>
                <a:gridCol w="702871"/>
                <a:gridCol w="702871"/>
                <a:gridCol w="585726"/>
                <a:gridCol w="644297"/>
              </a:tblGrid>
              <a:tr h="204658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ao, a1, a2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 METODA     JACOBI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2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-1,04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465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39" marR="7139" marT="713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491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9" marR="7139" marT="71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6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0055944"/>
              </p:ext>
            </p:extLst>
          </p:nvPr>
        </p:nvGraphicFramePr>
        <p:xfrm>
          <a:off x="683569" y="332664"/>
          <a:ext cx="7272806" cy="6413727"/>
        </p:xfrm>
        <a:graphic>
          <a:graphicData uri="http://schemas.openxmlformats.org/drawingml/2006/table">
            <a:tbl>
              <a:tblPr/>
              <a:tblGrid>
                <a:gridCol w="731855"/>
                <a:gridCol w="869076"/>
                <a:gridCol w="731855"/>
                <a:gridCol w="731855"/>
                <a:gridCol w="731855"/>
                <a:gridCol w="731855"/>
                <a:gridCol w="731855"/>
                <a:gridCol w="731855"/>
                <a:gridCol w="609878"/>
                <a:gridCol w="670867"/>
              </a:tblGrid>
              <a:tr h="22099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-1,04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1,005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1,005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-1,04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4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1,0025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1,0025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6036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555489"/>
              </p:ext>
            </p:extLst>
          </p:nvPr>
        </p:nvGraphicFramePr>
        <p:xfrm>
          <a:off x="683568" y="260648"/>
          <a:ext cx="7704858" cy="6438376"/>
        </p:xfrm>
        <a:graphic>
          <a:graphicData uri="http://schemas.openxmlformats.org/drawingml/2006/table">
            <a:tbl>
              <a:tblPr/>
              <a:tblGrid>
                <a:gridCol w="790242"/>
                <a:gridCol w="790242"/>
                <a:gridCol w="790242"/>
                <a:gridCol w="790242"/>
                <a:gridCol w="790242"/>
                <a:gridCol w="790242"/>
                <a:gridCol w="790242"/>
                <a:gridCol w="790242"/>
                <a:gridCol w="658534"/>
                <a:gridCol w="724388"/>
              </a:tblGrid>
              <a:tr h="175378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ao, a1, a2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 METODA     GAUSS  SEIDEL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-1,22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-1,22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2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-1,22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7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8414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4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6484" marR="6484" marT="64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4" marR="6484" marT="6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252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74493322"/>
              </p:ext>
            </p:extLst>
          </p:nvPr>
        </p:nvGraphicFramePr>
        <p:xfrm>
          <a:off x="683568" y="188650"/>
          <a:ext cx="7272807" cy="6413727"/>
        </p:xfrm>
        <a:graphic>
          <a:graphicData uri="http://schemas.openxmlformats.org/drawingml/2006/table">
            <a:tbl>
              <a:tblPr/>
              <a:tblGrid>
                <a:gridCol w="745929"/>
                <a:gridCol w="745929"/>
                <a:gridCol w="745929"/>
                <a:gridCol w="745929"/>
                <a:gridCol w="745929"/>
                <a:gridCol w="745929"/>
                <a:gridCol w="745929"/>
                <a:gridCol w="745929"/>
                <a:gridCol w="621606"/>
                <a:gridCol w="683769"/>
              </a:tblGrid>
              <a:tr h="22099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4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9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099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 =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85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967-8E6D-43B4-A548-7B0A120E6C7C}" type="slidenum">
              <a:rPr lang="en-US"/>
              <a:pPr/>
              <a:t>17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566863"/>
            <a:ext cx="78390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066D-F9AF-45A7-80F7-2570E5A2D9CA}" type="slidenum">
              <a:rPr lang="en-US"/>
              <a:pPr/>
              <a:t>18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00075"/>
            <a:ext cx="6400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6EED-C92F-42B1-904D-E9029159E3ED}" type="slidenum">
              <a:rPr lang="en-US"/>
              <a:pPr/>
              <a:t>19</a:t>
            </a:fld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2071688"/>
            <a:ext cx="6781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4182-40E3-4309-A6A0-710FD10FCF6E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Soal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berapa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nilai</a:t>
            </a:r>
            <a:r>
              <a:rPr lang="en-US" sz="2800" dirty="0">
                <a:sym typeface="Wingdings" pitchFamily="2" charset="2"/>
              </a:rPr>
              <a:t> x, y </a:t>
            </a:r>
            <a:r>
              <a:rPr lang="en-US" sz="2800" dirty="0" err="1">
                <a:sym typeface="Wingdings" pitchFamily="2" charset="2"/>
              </a:rPr>
              <a:t>dan</a:t>
            </a:r>
            <a:r>
              <a:rPr lang="en-US" sz="2800" dirty="0">
                <a:sym typeface="Wingdings" pitchFamily="2" charset="2"/>
              </a:rPr>
              <a:t> Z</a:t>
            </a:r>
            <a:endParaRPr lang="en-US" sz="28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4525963"/>
          </a:xfrm>
        </p:spPr>
        <p:txBody>
          <a:bodyPr/>
          <a:lstStyle/>
          <a:p>
            <a:pPr lvl="3">
              <a:buFontTx/>
              <a:buNone/>
            </a:pPr>
            <a:r>
              <a:rPr lang="en-US" dirty="0"/>
              <a:t>x +   y + 2z  =  9			</a:t>
            </a:r>
          </a:p>
          <a:p>
            <a:pPr lvl="3">
              <a:buFontTx/>
              <a:buNone/>
            </a:pPr>
            <a:r>
              <a:rPr lang="en-US" dirty="0"/>
              <a:t>2x + 4y – 3z  =  1			</a:t>
            </a:r>
          </a:p>
          <a:p>
            <a:pPr lvl="3">
              <a:buFontTx/>
              <a:buNone/>
            </a:pPr>
            <a:r>
              <a:rPr lang="en-US" dirty="0"/>
              <a:t>3x + 6y – 5z  =  0</a:t>
            </a:r>
          </a:p>
          <a:p>
            <a:pPr lvl="3">
              <a:buFontTx/>
              <a:buNone/>
            </a:pPr>
            <a:endParaRPr lang="en-US" dirty="0"/>
          </a:p>
          <a:p>
            <a:pPr lvl="3">
              <a:buFontTx/>
              <a:buNone/>
            </a:pPr>
            <a:endParaRPr lang="en-US" dirty="0"/>
          </a:p>
          <a:p>
            <a:pPr lvl="3">
              <a:buFontTx/>
              <a:buNone/>
            </a:pPr>
            <a:r>
              <a:rPr lang="en-US" dirty="0"/>
              <a:t>X  +  y  = 3</a:t>
            </a:r>
          </a:p>
          <a:p>
            <a:pPr lvl="3">
              <a:buFontTx/>
              <a:buNone/>
            </a:pPr>
            <a:r>
              <a:rPr lang="en-US" dirty="0"/>
              <a:t>3x – 5y =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7620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Persamaan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Linier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3B-A2F1-4AF3-8EF7-86912A56BC4C}" type="slidenum">
              <a:rPr lang="en-US"/>
              <a:pPr/>
              <a:t>20</a:t>
            </a:fld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885825"/>
            <a:ext cx="8743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5D43-F791-4035-88FF-98A638B96EB5}" type="slidenum">
              <a:rPr lang="en-US"/>
              <a:pPr/>
              <a:t>21</a:t>
            </a:fld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2300288"/>
            <a:ext cx="8543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5AB2-9F90-4A41-BEA6-563A919109EE}" type="slidenum">
              <a:rPr lang="en-US"/>
              <a:pPr/>
              <a:t>22</a:t>
            </a:fld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390525"/>
            <a:ext cx="90011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polynomial </a:t>
            </a:r>
            <a:r>
              <a:rPr lang="en-US" dirty="0" err="1"/>
              <a:t>ber-orde</a:t>
            </a:r>
            <a:r>
              <a:rPr lang="en-US" dirty="0"/>
              <a:t> 2 </a:t>
            </a:r>
            <a:r>
              <a:rPr lang="en-US" dirty="0" err="1"/>
              <a:t>terhadap</a:t>
            </a:r>
            <a:r>
              <a:rPr lang="en-US" dirty="0"/>
              <a:t> table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 algn="ctr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y =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fr-FR" dirty="0"/>
              <a:t>x</a:t>
            </a:r>
            <a:r>
              <a:rPr lang="id-ID" baseline="30000" dirty="0"/>
              <a:t>2</a:t>
            </a:r>
            <a:r>
              <a:rPr lang="id-ID" dirty="0"/>
              <a:t> 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fr-FR" dirty="0"/>
              <a:t>x </a:t>
            </a:r>
            <a:r>
              <a:rPr lang="en-US" dirty="0"/>
              <a:t>+ a</a:t>
            </a:r>
            <a:r>
              <a:rPr lang="en-US" baseline="-25000" dirty="0"/>
              <a:t>0</a:t>
            </a:r>
            <a:endParaRPr lang="en-US" dirty="0"/>
          </a:p>
          <a:p>
            <a:pPr marL="0" indent="0" algn="ctr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 algn="ctr">
              <a:buNone/>
            </a:pPr>
            <a:r>
              <a:rPr lang="fr-FR" dirty="0" err="1"/>
              <a:t>Carilah</a:t>
            </a:r>
            <a:r>
              <a:rPr lang="fr-FR" dirty="0"/>
              <a:t> </a:t>
            </a:r>
            <a:r>
              <a:rPr lang="fr-FR" dirty="0" err="1"/>
              <a:t>nilai</a:t>
            </a:r>
            <a:r>
              <a:rPr lang="fr-FR" dirty="0"/>
              <a:t>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0 </a:t>
            </a:r>
            <a:r>
              <a:rPr lang="fr-FR" dirty="0" err="1"/>
              <a:t>dengan</a:t>
            </a:r>
            <a:r>
              <a:rPr lang="fr-FR" dirty="0"/>
              <a:t> </a:t>
            </a:r>
            <a:r>
              <a:rPr lang="fr-FR" dirty="0" err="1"/>
              <a:t>menggunakan</a:t>
            </a:r>
            <a:r>
              <a:rPr lang="fr-FR" dirty="0"/>
              <a:t> Jacobi dan Gauss-Seidel (</a:t>
            </a:r>
            <a:r>
              <a:rPr lang="fr-FR" dirty="0" err="1"/>
              <a:t>antar</a:t>
            </a:r>
            <a:r>
              <a:rPr lang="fr-FR" dirty="0"/>
              <a:t> </a:t>
            </a:r>
            <a:r>
              <a:rPr lang="fr-FR" dirty="0" err="1"/>
              <a:t>baris</a:t>
            </a:r>
            <a:r>
              <a:rPr lang="fr-FR" dirty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fr-FR" dirty="0" err="1"/>
              <a:t>jangan</a:t>
            </a:r>
            <a:r>
              <a:rPr lang="fr-FR" dirty="0"/>
              <a:t> di </a:t>
            </a:r>
            <a:r>
              <a:rPr lang="fr-FR" dirty="0" err="1"/>
              <a:t>tukar</a:t>
            </a:r>
            <a:r>
              <a:rPr lang="fr-FR" dirty="0"/>
              <a:t>) </a:t>
            </a:r>
            <a:r>
              <a:rPr lang="fr-FR" dirty="0" err="1"/>
              <a:t>carilah</a:t>
            </a:r>
            <a:r>
              <a:rPr lang="fr-FR" dirty="0"/>
              <a:t> </a:t>
            </a:r>
            <a:r>
              <a:rPr lang="fr-FR" dirty="0" err="1"/>
              <a:t>iterasi</a:t>
            </a:r>
            <a:r>
              <a:rPr lang="fr-FR" dirty="0"/>
              <a:t> 1 dan </a:t>
            </a:r>
            <a:r>
              <a:rPr lang="fr-FR" dirty="0" err="1"/>
              <a:t>iterasi</a:t>
            </a:r>
            <a:r>
              <a:rPr lang="fr-FR" dirty="0"/>
              <a:t> 2.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4646675"/>
              </p:ext>
            </p:extLst>
          </p:nvPr>
        </p:nvGraphicFramePr>
        <p:xfrm>
          <a:off x="6012160" y="2492896"/>
          <a:ext cx="2083296" cy="1791072"/>
        </p:xfrm>
        <a:graphic>
          <a:graphicData uri="http://schemas.openxmlformats.org/drawingml/2006/table">
            <a:tbl>
              <a:tblPr firstRow="1" firstCol="1" bandRow="1"/>
              <a:tblGrid>
                <a:gridCol w="1041648"/>
                <a:gridCol w="1041648"/>
              </a:tblGrid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x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84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119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50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85377899"/>
              </p:ext>
            </p:extLst>
          </p:nvPr>
        </p:nvGraphicFramePr>
        <p:xfrm>
          <a:off x="1043608" y="2420888"/>
          <a:ext cx="7200797" cy="2724150"/>
        </p:xfrm>
        <a:graphic>
          <a:graphicData uri="http://schemas.openxmlformats.org/drawingml/2006/table">
            <a:tbl>
              <a:tblPr/>
              <a:tblGrid>
                <a:gridCol w="859862"/>
                <a:gridCol w="859862"/>
                <a:gridCol w="859862"/>
                <a:gridCol w="1005378"/>
                <a:gridCol w="1322866"/>
                <a:gridCol w="1164122"/>
                <a:gridCol w="1128845"/>
              </a:tblGrid>
              <a:tr h="3429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y = a</a:t>
                      </a:r>
                      <a:r>
                        <a:rPr lang="es-E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x</a:t>
                      </a:r>
                      <a:r>
                        <a:rPr lang="es-E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+ a</a:t>
                      </a:r>
                      <a:r>
                        <a:rPr lang="es-E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x + a</a:t>
                      </a:r>
                      <a:r>
                        <a:rPr lang="es-ES" sz="18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.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. x .x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. x .x .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.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. X .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259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8602471"/>
              </p:ext>
            </p:extLst>
          </p:nvPr>
        </p:nvGraphicFramePr>
        <p:xfrm>
          <a:off x="395536" y="1556788"/>
          <a:ext cx="8043615" cy="3539044"/>
        </p:xfrm>
        <a:graphic>
          <a:graphicData uri="http://schemas.openxmlformats.org/drawingml/2006/table">
            <a:tbl>
              <a:tblPr/>
              <a:tblGrid>
                <a:gridCol w="654867"/>
                <a:gridCol w="644944"/>
                <a:gridCol w="644944"/>
                <a:gridCol w="935565"/>
                <a:gridCol w="810746"/>
                <a:gridCol w="873156"/>
                <a:gridCol w="1230356"/>
                <a:gridCol w="635022"/>
                <a:gridCol w="635022"/>
                <a:gridCol w="978993"/>
              </a:tblGrid>
              <a:tr h="357556">
                <a:tc gridSpan="5"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Persamaan Simulasi untuk orde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09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5755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xi.xi.xi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643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xi.xi.xi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xi.xi.xi.xi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xi.xi.yi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755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90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57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98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57996288"/>
              </p:ext>
            </p:extLst>
          </p:nvPr>
        </p:nvGraphicFramePr>
        <p:xfrm>
          <a:off x="179509" y="1628796"/>
          <a:ext cx="8964490" cy="4825365"/>
        </p:xfrm>
        <a:graphic>
          <a:graphicData uri="http://schemas.openxmlformats.org/drawingml/2006/table">
            <a:tbl>
              <a:tblPr/>
              <a:tblGrid>
                <a:gridCol w="919435"/>
                <a:gridCol w="919435"/>
                <a:gridCol w="919435"/>
                <a:gridCol w="919435"/>
                <a:gridCol w="919435"/>
                <a:gridCol w="919435"/>
                <a:gridCol w="919435"/>
                <a:gridCol w="919435"/>
                <a:gridCol w="766195"/>
                <a:gridCol w="842815"/>
              </a:tblGrid>
              <a:tr h="234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ao, a1, 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DENGAN METODA     JACOBI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8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6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063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3456305"/>
              </p:ext>
            </p:extLst>
          </p:nvPr>
        </p:nvGraphicFramePr>
        <p:xfrm>
          <a:off x="827581" y="1412778"/>
          <a:ext cx="7704859" cy="4752526"/>
        </p:xfrm>
        <a:graphic>
          <a:graphicData uri="http://schemas.openxmlformats.org/drawingml/2006/table">
            <a:tbl>
              <a:tblPr/>
              <a:tblGrid>
                <a:gridCol w="790242"/>
                <a:gridCol w="790242"/>
                <a:gridCol w="790242"/>
                <a:gridCol w="790242"/>
                <a:gridCol w="790242"/>
                <a:gridCol w="790242"/>
                <a:gridCol w="790242"/>
                <a:gridCol w="790242"/>
                <a:gridCol w="658535"/>
                <a:gridCol w="724388"/>
              </a:tblGrid>
              <a:tr h="33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-68.15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9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742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Gauss-Seidel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8124121"/>
              </p:ext>
            </p:extLst>
          </p:nvPr>
        </p:nvGraphicFramePr>
        <p:xfrm>
          <a:off x="323526" y="1340762"/>
          <a:ext cx="8568953" cy="5040562"/>
        </p:xfrm>
        <a:graphic>
          <a:graphicData uri="http://schemas.openxmlformats.org/drawingml/2006/table">
            <a:tbl>
              <a:tblPr/>
              <a:tblGrid>
                <a:gridCol w="878867"/>
                <a:gridCol w="878867"/>
                <a:gridCol w="878867"/>
                <a:gridCol w="878867"/>
                <a:gridCol w="878867"/>
                <a:gridCol w="878867"/>
                <a:gridCol w="878867"/>
                <a:gridCol w="878867"/>
                <a:gridCol w="732389"/>
                <a:gridCol w="805628"/>
              </a:tblGrid>
              <a:tr h="35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DENGAN METODA     GAUSS  SEIDEL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48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1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908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9700049"/>
              </p:ext>
            </p:extLst>
          </p:nvPr>
        </p:nvGraphicFramePr>
        <p:xfrm>
          <a:off x="683564" y="980729"/>
          <a:ext cx="7560842" cy="5184574"/>
        </p:xfrm>
        <a:graphic>
          <a:graphicData uri="http://schemas.openxmlformats.org/drawingml/2006/table">
            <a:tbl>
              <a:tblPr/>
              <a:tblGrid>
                <a:gridCol w="775471"/>
                <a:gridCol w="775471"/>
                <a:gridCol w="775471"/>
                <a:gridCol w="775471"/>
                <a:gridCol w="775471"/>
                <a:gridCol w="775471"/>
                <a:gridCol w="775471"/>
                <a:gridCol w="775471"/>
                <a:gridCol w="646226"/>
                <a:gridCol w="710848"/>
              </a:tblGrid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0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9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34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B38F-2DED-43BF-8339-BE3B8DF94953}" type="slidenum">
              <a:rPr lang="en-US"/>
              <a:pPr/>
              <a:t>3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409700"/>
            <a:ext cx="8915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4797425"/>
            <a:ext cx="2916238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c</a:t>
            </a:r>
            <a:r>
              <a:rPr lang="id-ID" dirty="0" smtClean="0"/>
              <a:t>arilah nilai  x1, x2 dan x3 dengan menggunakan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Gauss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Gauss – jourdan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Invers adjoint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Invers OBE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Cramer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Jacobi </a:t>
            </a:r>
            <a:r>
              <a:rPr lang="id-ID" dirty="0" smtClean="0">
                <a:sym typeface="Wingdings" pitchFamily="2" charset="2"/>
              </a:rPr>
              <a:t> 6 iterasi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Gauss – seidel  6 iterasi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4044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38FE-A68F-4293-9D7A-9CA042D44200}" type="slidenum">
              <a:rPr lang="en-US"/>
              <a:pPr/>
              <a:t>4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781050"/>
            <a:ext cx="81629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716463" y="620713"/>
            <a:ext cx="2916237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2ACE-7C97-412B-9239-7112F35D7781}" type="slidenum">
              <a:rPr lang="en-US"/>
              <a:pPr/>
              <a:t>5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95425"/>
            <a:ext cx="7391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0F64-744E-4808-B500-92B001121577}" type="slidenum">
              <a:rPr lang="en-US"/>
              <a:pPr/>
              <a:t>6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776413"/>
            <a:ext cx="7000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B110-F12C-4AFE-99D3-7B0A96E12D62}" type="slidenum">
              <a:rPr lang="en-US"/>
              <a:pPr/>
              <a:t>7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42988"/>
            <a:ext cx="88392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42E-5855-48A5-B9E6-D11FAE8AE591}" type="slidenum">
              <a:rPr lang="en-US"/>
              <a:pPr/>
              <a:t>8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990600"/>
            <a:ext cx="88582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(</a:t>
            </a:r>
            <a:r>
              <a:rPr lang="en-US" dirty="0" err="1" smtClean="0"/>
              <a:t>Nilai</a:t>
            </a:r>
            <a:r>
              <a:rPr lang="en-US" dirty="0" smtClean="0"/>
              <a:t> 18)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, a1, </a:t>
            </a:r>
            <a:r>
              <a:rPr lang="en-US" dirty="0" err="1" smtClean="0"/>
              <a:t>dan</a:t>
            </a:r>
            <a:r>
              <a:rPr lang="en-US" dirty="0" smtClean="0"/>
              <a:t> a2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Jacobi. </a:t>
            </a: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0, 1, 2 </a:t>
            </a:r>
            <a:r>
              <a:rPr lang="en-US" dirty="0" err="1" smtClean="0"/>
              <a:t>dan</a:t>
            </a:r>
            <a:r>
              <a:rPr lang="en-US" dirty="0" smtClean="0"/>
              <a:t> 3.</a:t>
            </a:r>
          </a:p>
          <a:p>
            <a:pPr lvl="0">
              <a:buNone/>
            </a:pPr>
            <a:endParaRPr lang="en-US" dirty="0" smtClean="0"/>
          </a:p>
          <a:p>
            <a:pPr marL="2168525" lvl="1">
              <a:buNone/>
            </a:pPr>
            <a:r>
              <a:rPr lang="en-US" dirty="0" smtClean="0"/>
              <a:t>8 </a:t>
            </a:r>
            <a:r>
              <a:rPr lang="en-US" dirty="0" err="1" smtClean="0"/>
              <a:t>ao</a:t>
            </a:r>
            <a:r>
              <a:rPr lang="en-US" dirty="0" smtClean="0"/>
              <a:t> + 5 a2 = 59</a:t>
            </a:r>
          </a:p>
          <a:p>
            <a:pPr marL="2168525" lvl="1">
              <a:buNone/>
            </a:pPr>
            <a:r>
              <a:rPr lang="en-US" dirty="0" smtClean="0"/>
              <a:t>-2 </a:t>
            </a:r>
            <a:r>
              <a:rPr lang="en-US" dirty="0" err="1" smtClean="0"/>
              <a:t>ao</a:t>
            </a:r>
            <a:r>
              <a:rPr lang="en-US" dirty="0" smtClean="0"/>
              <a:t> – 7 a1 + 3 a2 = 41</a:t>
            </a:r>
          </a:p>
          <a:p>
            <a:pPr marL="2168525" lvl="1">
              <a:buNone/>
            </a:pPr>
            <a:r>
              <a:rPr lang="en-US" dirty="0" smtClean="0"/>
              <a:t>-5 a1 + 12 a2 = 104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4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1041</Words>
  <Application>Microsoft Office PowerPoint</Application>
  <PresentationFormat>On-screen Show (4:3)</PresentationFormat>
  <Paragraphs>713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Worksheet</vt:lpstr>
      <vt:lpstr>Pertemuan 7 Metnum  2017 SPL  Jacobi dan gauss-seidel Bilqis</vt:lpstr>
      <vt:lpstr>Contoh Soal  berapa nilai x, y dan Z</vt:lpstr>
      <vt:lpstr>Slide 3</vt:lpstr>
      <vt:lpstr>Slide 4</vt:lpstr>
      <vt:lpstr>Slide 5</vt:lpstr>
      <vt:lpstr>Slide 6</vt:lpstr>
      <vt:lpstr>Slide 7</vt:lpstr>
      <vt:lpstr>Slide 8</vt:lpstr>
      <vt:lpstr>Contoh Lain</vt:lpstr>
      <vt:lpstr>Slide 10</vt:lpstr>
      <vt:lpstr>Slide 11</vt:lpstr>
      <vt:lpstr>Contoh lain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Contoh Soal 1</vt:lpstr>
      <vt:lpstr>Slide 24</vt:lpstr>
      <vt:lpstr>Slide 25</vt:lpstr>
      <vt:lpstr>Jacobi</vt:lpstr>
      <vt:lpstr>Slide 27</vt:lpstr>
      <vt:lpstr>Gauss-Seidel</vt:lpstr>
      <vt:lpstr>Slide 29</vt:lpstr>
      <vt:lpstr>PR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 Metnum  2011 Bilqis</dc:title>
  <dc:creator>Bilqis</dc:creator>
  <cp:lastModifiedBy>user</cp:lastModifiedBy>
  <cp:revision>49</cp:revision>
  <dcterms:created xsi:type="dcterms:W3CDTF">2011-11-18T04:15:17Z</dcterms:created>
  <dcterms:modified xsi:type="dcterms:W3CDTF">2017-10-02T22:42:19Z</dcterms:modified>
</cp:coreProperties>
</file>