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83" r:id="rId7"/>
    <p:sldId id="262" r:id="rId8"/>
    <p:sldId id="263" r:id="rId9"/>
    <p:sldId id="295" r:id="rId10"/>
    <p:sldId id="264" r:id="rId11"/>
    <p:sldId id="265" r:id="rId12"/>
    <p:sldId id="266" r:id="rId13"/>
    <p:sldId id="282" r:id="rId14"/>
    <p:sldId id="268" r:id="rId15"/>
    <p:sldId id="269" r:id="rId16"/>
    <p:sldId id="284" r:id="rId17"/>
    <p:sldId id="271" r:id="rId18"/>
    <p:sldId id="288" r:id="rId19"/>
    <p:sldId id="289" r:id="rId20"/>
    <p:sldId id="272" r:id="rId21"/>
    <p:sldId id="273" r:id="rId22"/>
    <p:sldId id="285" r:id="rId23"/>
    <p:sldId id="286" r:id="rId24"/>
    <p:sldId id="287" r:id="rId25"/>
    <p:sldId id="274" r:id="rId26"/>
    <p:sldId id="294" r:id="rId27"/>
    <p:sldId id="275" r:id="rId28"/>
    <p:sldId id="291" r:id="rId29"/>
    <p:sldId id="292" r:id="rId30"/>
    <p:sldId id="293" r:id="rId31"/>
    <p:sldId id="278" r:id="rId32"/>
    <p:sldId id="279" r:id="rId33"/>
    <p:sldId id="280" r:id="rId34"/>
    <p:sldId id="297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77086-9783-43A6-AC03-BB3CEE709A77}" type="datetimeFigureOut">
              <a:rPr lang="id-ID" smtClean="0"/>
              <a:t>02/10/2017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B11A-B07D-4E35-8080-5FCBDA1704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372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591EC9-68F4-4AB6-8D46-1D080AA6DC3E}" type="slidenum">
              <a:rPr lang="id-ID"/>
              <a:pPr>
                <a:spcBef>
                  <a:spcPct val="0"/>
                </a:spcBef>
              </a:pPr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77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2190A4-851C-4291-93F3-8C408E965C64}" type="slidenum">
              <a:rPr lang="id-ID"/>
              <a:pPr>
                <a:spcBef>
                  <a:spcPct val="0"/>
                </a:spcBef>
              </a:pPr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99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A4200A-1E47-410A-9B20-85ECF6A078DE}" type="slidenum">
              <a:rPr lang="id-ID"/>
              <a:pPr>
                <a:spcBef>
                  <a:spcPct val="0"/>
                </a:spcBef>
              </a:pPr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34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9D7CC-998D-46E3-84FC-E3ED9462B744}" type="slidenum">
              <a:rPr lang="id-ID"/>
              <a:pPr>
                <a:spcBef>
                  <a:spcPct val="0"/>
                </a:spcBef>
              </a:pPr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33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4A7CDC-4C50-438D-B298-A3910B3E42D9}" type="slidenum">
              <a:rPr lang="id-ID"/>
              <a:pPr>
                <a:spcBef>
                  <a:spcPct val="0"/>
                </a:spcBef>
              </a:pPr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839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0A6CB-2FC7-4CAD-9077-B136D7411453}" type="slidenum">
              <a:rPr lang="id-ID"/>
              <a:pPr>
                <a:spcBef>
                  <a:spcPct val="0"/>
                </a:spcBef>
              </a:pPr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0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0A6CB-2FC7-4CAD-9077-B136D7411453}" type="slidenum">
              <a:rPr lang="id-ID"/>
              <a:pPr>
                <a:spcBef>
                  <a:spcPct val="0"/>
                </a:spcBef>
              </a:pPr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058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B19863-FE72-41A8-A438-CE19C5B0F63D}" type="slidenum">
              <a:rPr lang="id-ID"/>
              <a:pPr>
                <a:spcBef>
                  <a:spcPct val="0"/>
                </a:spcBef>
              </a:pPr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46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0A6CB-2FC7-4CAD-9077-B136D7411453}" type="slidenum">
              <a:rPr lang="id-ID"/>
              <a:pPr>
                <a:spcBef>
                  <a:spcPct val="0"/>
                </a:spcBef>
              </a:pPr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714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7DB439-BBD7-4AB8-8B56-57525E2E8F05}" type="slidenum">
              <a:rPr lang="id-ID"/>
              <a:pPr>
                <a:spcBef>
                  <a:spcPct val="0"/>
                </a:spcBef>
              </a:pPr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25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6EADFB-8000-4EDA-9FB1-AF066CD01720}" type="slidenum">
              <a:rPr lang="id-ID"/>
              <a:pPr>
                <a:spcBef>
                  <a:spcPct val="0"/>
                </a:spcBef>
              </a:pPr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9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2BA5EF-22F7-4F11-9EEE-4157B4F5C3C0}" type="slidenum">
              <a:rPr lang="id-ID"/>
              <a:pPr>
                <a:spcBef>
                  <a:spcPct val="0"/>
                </a:spcBef>
              </a:pPr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846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7B016-65CB-4C8B-A73E-394CDCADCDCA}" type="slidenum">
              <a:rPr lang="id-ID"/>
              <a:pPr>
                <a:spcBef>
                  <a:spcPct val="0"/>
                </a:spcBef>
              </a:pPr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24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82465E-0D4E-4676-A7A9-45F705D36941}" type="slidenum">
              <a:rPr lang="id-ID"/>
              <a:pPr>
                <a:spcBef>
                  <a:spcPct val="0"/>
                </a:spcBef>
              </a:pPr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6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1A37DD-DA2E-4A47-A8ED-4DDC85B6E809}" type="slidenum">
              <a:rPr lang="id-ID"/>
              <a:pPr>
                <a:spcBef>
                  <a:spcPct val="0"/>
                </a:spcBef>
              </a:pPr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67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5F4E98-300B-4E9B-A36A-EFFD5FA59061}" type="slidenum">
              <a:rPr lang="id-ID"/>
              <a:pPr>
                <a:spcBef>
                  <a:spcPct val="0"/>
                </a:spcBef>
              </a:pPr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47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AF9910-2C4B-4829-A29E-ECE5A447E036}" type="slidenum">
              <a:rPr lang="id-ID"/>
              <a:pPr>
                <a:spcBef>
                  <a:spcPct val="0"/>
                </a:spcBef>
              </a:pPr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46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D3D82-CF00-4B08-97F8-475B8EF8027F}" type="slidenum">
              <a:rPr lang="id-ID"/>
              <a:pPr>
                <a:spcBef>
                  <a:spcPct val="0"/>
                </a:spcBef>
              </a:pPr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06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FF9542-4CF4-4A1D-A36B-8CC929C46D2E}" type="slidenum">
              <a:rPr lang="id-ID"/>
              <a:pPr>
                <a:spcBef>
                  <a:spcPct val="0"/>
                </a:spcBef>
              </a:pPr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917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B20245-FCBF-497F-92B3-AEAFD16EF853}" type="slidenum">
              <a:rPr lang="id-ID"/>
              <a:pPr>
                <a:spcBef>
                  <a:spcPct val="0"/>
                </a:spcBef>
              </a:pPr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75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E55C2A75-F5D5-4F7C-8074-5DCE23239D04}" type="datetime1">
              <a:rPr lang="id-ID" smtClean="0"/>
              <a:t>02/10/2017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246064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CD37-1ECD-4727-8037-291B42FEC1FF}" type="datetime1">
              <a:rPr lang="id-ID" smtClean="0"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37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CAEF-F90C-4653-85CA-2F79E3F6C64C}" type="datetime1">
              <a:rPr lang="id-ID" smtClean="0"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4667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65079-3D68-4F48-A169-43309272313C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12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F65D2-DF94-495B-8127-4BD5C45F30B7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46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3A69A-302A-4B85-A498-49E662AF273D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44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815CB-E0B4-46C2-A0BE-8CA163212C9C}" type="datetime1">
              <a:rPr lang="id-ID" smtClean="0"/>
              <a:t>02/10/2017</a:t>
            </a:fld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9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9419-7C26-4737-A0D3-FF2F476C318F}" type="datetime1">
              <a:rPr lang="id-ID" smtClean="0"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63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50684B-8CCB-46EF-8C67-2BA6816DEABA}" type="datetime1">
              <a:rPr lang="id-ID" smtClean="0"/>
              <a:t>02/10/2017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6052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BCB6-5096-4165-B6F4-D743990B3F65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417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4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4F9C-C42E-4D86-B625-5CDE7EDF8C2B}" type="datetime1">
              <a:rPr lang="id-ID" smtClean="0"/>
              <a:t>02/10/2017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347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488A-5A4D-4840-80E2-5AEC7200F08C}" type="datetime1">
              <a:rPr lang="id-ID" smtClean="0"/>
              <a:t>02/10/2017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6359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1A1D-2AA0-4E54-A208-E5243E9D6D78}" type="datetime1">
              <a:rPr lang="id-ID" smtClean="0"/>
              <a:t>02/10/2017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42658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2A8C-C0E1-47F0-9521-712FF85CFE04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5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D5AB-24FD-4F68-8A3A-A2452831A6D1}" type="datetime1">
              <a:rPr lang="id-ID" smtClean="0"/>
              <a:t>02/10/2017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670576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968CE5E9-F193-4787-9513-34594553EAE2}" type="datetime1">
              <a:rPr lang="id-ID" smtClean="0"/>
              <a:t>02/10/2017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4C98C090-3581-41C9-9656-879AD3AFFAA8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4" y="6467479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3205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35" indent="-205735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205735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17204" indent="-171446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indent="-171446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09" indent="-137156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37156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79" indent="-137156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Tim Pengajar PPL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04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6172200" cy="5369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Class</a:t>
            </a:r>
            <a:r>
              <a:rPr lang="en-US" dirty="0" smtClean="0"/>
              <a:t> Diagram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00200"/>
            <a:ext cx="66294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99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486150" y="5624514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199" indent="-214308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28" indent="-171446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20" indent="-171446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12" indent="-171446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03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795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686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577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4AF5BDC-A433-4B91-8561-5BA88621D8F2}" type="slidenum">
              <a:rPr lang="en-US" sz="900">
                <a:solidFill>
                  <a:srgbClr val="FFFFFF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id-ID" dirty="0" smtClean="0"/>
              <a:t>Class </a:t>
            </a:r>
            <a:r>
              <a:rPr lang="en-US" dirty="0" smtClean="0"/>
              <a:t>(1)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6915150" cy="325755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Tempat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benar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mulai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menemukan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kelas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aliran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kejadian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sebuah</a:t>
            </a:r>
            <a:r>
              <a:rPr lang="en-US" sz="1800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use case</a:t>
            </a:r>
          </a:p>
          <a:p>
            <a:r>
              <a:rPr lang="en-US" sz="1800" dirty="0" err="1">
                <a:latin typeface="+mj-lt"/>
              </a:rPr>
              <a:t>Carilah</a:t>
            </a:r>
            <a:r>
              <a:rPr lang="en-US" sz="1800" dirty="0">
                <a:latin typeface="+mj-lt"/>
              </a:rPr>
              <a:t> kata </a:t>
            </a:r>
            <a:r>
              <a:rPr lang="en-US" sz="1800" dirty="0" err="1">
                <a:latin typeface="+mj-lt"/>
              </a:rPr>
              <a:t>benda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aliran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kejadian</a:t>
            </a:r>
            <a:r>
              <a:rPr lang="en-US" sz="1800" dirty="0">
                <a:latin typeface="+mj-lt"/>
              </a:rPr>
              <a:t>.</a:t>
            </a:r>
          </a:p>
          <a:p>
            <a:r>
              <a:rPr lang="en-US" sz="1800" dirty="0" err="1">
                <a:latin typeface="+mj-lt"/>
              </a:rPr>
              <a:t>Ketika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melihat</a:t>
            </a:r>
            <a:r>
              <a:rPr lang="en-US" sz="1800" dirty="0">
                <a:latin typeface="+mj-lt"/>
              </a:rPr>
              <a:t> kata </a:t>
            </a:r>
            <a:r>
              <a:rPr lang="en-US" sz="1800" dirty="0" err="1">
                <a:latin typeface="+mj-lt"/>
              </a:rPr>
              <a:t>benda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maka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menjadi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satu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empat</a:t>
            </a:r>
            <a:r>
              <a:rPr lang="en-US" sz="1800" dirty="0">
                <a:latin typeface="+mj-lt"/>
              </a:rPr>
              <a:t>  </a:t>
            </a:r>
            <a:r>
              <a:rPr lang="en-US" sz="1800" dirty="0" err="1">
                <a:latin typeface="+mj-lt"/>
              </a:rPr>
              <a:t>hal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berikut</a:t>
            </a:r>
            <a:r>
              <a:rPr lang="en-US" sz="1800" dirty="0">
                <a:latin typeface="+mj-lt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800" i="1" dirty="0">
                <a:latin typeface="+mj-lt"/>
              </a:rPr>
              <a:t>-  actor</a:t>
            </a: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-  </a:t>
            </a:r>
            <a:r>
              <a:rPr lang="id-ID" sz="1800" i="1" dirty="0">
                <a:latin typeface="+mj-lt"/>
              </a:rPr>
              <a:t>class</a:t>
            </a:r>
            <a:endParaRPr lang="en-US" sz="1800" i="1" dirty="0">
              <a:latin typeface="+mj-lt"/>
            </a:endParaRPr>
          </a:p>
          <a:p>
            <a:pPr>
              <a:buFontTx/>
              <a:buNone/>
            </a:pPr>
            <a:r>
              <a:rPr lang="en-US" sz="1800" i="1" dirty="0">
                <a:latin typeface="+mj-lt"/>
              </a:rPr>
              <a:t>	-  </a:t>
            </a:r>
            <a:r>
              <a:rPr lang="id-ID" sz="1800" dirty="0">
                <a:latin typeface="+mj-lt"/>
              </a:rPr>
              <a:t>atribut dari </a:t>
            </a:r>
            <a:r>
              <a:rPr lang="id-ID" sz="1800" i="1" dirty="0">
                <a:latin typeface="+mj-lt"/>
              </a:rPr>
              <a:t>class</a:t>
            </a:r>
            <a:endParaRPr lang="en-US" sz="1800" dirty="0">
              <a:latin typeface="+mj-lt"/>
            </a:endParaRPr>
          </a:p>
          <a:p>
            <a:pPr>
              <a:buFontTx/>
              <a:buNone/>
            </a:pPr>
            <a:r>
              <a:rPr lang="en-US" sz="180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15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486150" y="5624514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199" indent="-214308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28" indent="-171446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20" indent="-171446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12" indent="-171446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03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795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686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577" indent="-171446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379EC1D-BC34-4393-A9A8-9C8D9E49AE45}" type="slidenum">
              <a:rPr lang="en-US" sz="900">
                <a:solidFill>
                  <a:srgbClr val="FFFFFF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Menemukan kelas (2)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448" y="2057400"/>
            <a:ext cx="7007552" cy="36576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melihat</a:t>
            </a:r>
            <a:r>
              <a:rPr lang="en-US" dirty="0" smtClean="0">
                <a:latin typeface="+mj-lt"/>
              </a:rPr>
              <a:t> </a:t>
            </a:r>
            <a:r>
              <a:rPr lang="id-ID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Sequence Diagram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id-ID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Communication Diagram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ditemukan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obyek-obyek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dimana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obyek-obyek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menjadi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kandidat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kelas</a:t>
            </a:r>
            <a:r>
              <a:rPr lang="en-US" dirty="0" smtClean="0">
                <a:latin typeface="+mj-lt"/>
              </a:rPr>
              <a:t>. </a:t>
            </a:r>
            <a:r>
              <a:rPr lang="en-US" i="1" dirty="0" smtClean="0">
                <a:latin typeface="+mj-lt"/>
              </a:rPr>
              <a:t>Message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sebuah</a:t>
            </a:r>
            <a:r>
              <a:rPr lang="en-US" dirty="0" smtClean="0">
                <a:latin typeface="+mj-lt"/>
              </a:rPr>
              <a:t> diagram </a:t>
            </a:r>
            <a:r>
              <a:rPr lang="en-US" dirty="0" err="1" smtClean="0">
                <a:latin typeface="+mj-lt"/>
              </a:rPr>
              <a:t>sekuensial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menjadi</a:t>
            </a:r>
            <a:r>
              <a:rPr lang="en-US" dirty="0" smtClean="0">
                <a:latin typeface="+mj-lt"/>
              </a:rPr>
              <a:t> method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kelas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endParaRPr 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350" dirty="0">
              <a:latin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sz="1350" dirty="0">
              <a:latin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7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Elemen-elemen </a:t>
            </a:r>
            <a:r>
              <a:rPr lang="id-ID" i="1" dirty="0" smtClean="0"/>
              <a:t>Class Diagram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41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6172200" cy="15430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</a:t>
            </a:r>
            <a:r>
              <a:rPr lang="en-US" dirty="0" err="1" smtClean="0"/>
              <a:t>sangkar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950" dirty="0">
                <a:solidFill>
                  <a:schemeClr val="tx1"/>
                </a:solidFill>
              </a:rPr>
              <a:t>1. </a:t>
            </a:r>
            <a:r>
              <a:rPr lang="en-US" sz="1950" dirty="0" err="1">
                <a:solidFill>
                  <a:schemeClr val="tx1"/>
                </a:solidFill>
              </a:rPr>
              <a:t>Nama</a:t>
            </a:r>
            <a:endParaRPr lang="en-US" sz="195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1950" dirty="0">
                <a:solidFill>
                  <a:schemeClr val="tx1"/>
                </a:solidFill>
              </a:rPr>
              <a:t>2. </a:t>
            </a:r>
            <a:r>
              <a:rPr lang="en-US" sz="1950" dirty="0" err="1">
                <a:solidFill>
                  <a:schemeClr val="tx1"/>
                </a:solidFill>
              </a:rPr>
              <a:t>Atribut</a:t>
            </a:r>
            <a:endParaRPr lang="en-US" sz="195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1950" dirty="0">
                <a:solidFill>
                  <a:schemeClr val="tx1"/>
                </a:solidFill>
              </a:rPr>
              <a:t>3. Method/Operation</a:t>
            </a:r>
          </a:p>
          <a:p>
            <a:pPr lvl="1"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07" y="3600450"/>
            <a:ext cx="2228850" cy="171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3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id-ID" dirty="0" smtClean="0"/>
              <a:t>Kelas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3429000" cy="2971800"/>
          </a:xfrm>
        </p:spPr>
        <p:txBody>
          <a:bodyPr/>
          <a:lstStyle/>
          <a:p>
            <a:r>
              <a:rPr lang="id-ID" dirty="0" smtClean="0"/>
              <a:t>Kelas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judul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pengarang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– Method : </a:t>
            </a:r>
            <a:r>
              <a:rPr lang="en-US" dirty="0" err="1" smtClean="0">
                <a:solidFill>
                  <a:schemeClr val="tx1"/>
                </a:solidFill>
              </a:rPr>
              <a:t>setJenis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ambilHalaman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96" y="2344751"/>
            <a:ext cx="3150394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7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54" y="1884584"/>
            <a:ext cx="4632228" cy="3439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5423"/>
            <a:ext cx="3381836" cy="43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71621" y="507941"/>
            <a:ext cx="6172200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id-ID" dirty="0" smtClean="0"/>
              <a:t>Kelas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98789" y="1486969"/>
            <a:ext cx="6172200" cy="2857500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Operation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650" dirty="0">
                <a:solidFill>
                  <a:schemeClr val="tx1"/>
                </a:solidFill>
              </a:rPr>
              <a:t>Private (-) , </a:t>
            </a:r>
            <a:r>
              <a:rPr lang="en-US" sz="1650" dirty="0" err="1">
                <a:solidFill>
                  <a:schemeClr val="tx1"/>
                </a:solidFill>
              </a:rPr>
              <a:t>tidak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dapat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dipanggil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dari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luar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kelas</a:t>
            </a:r>
            <a:r>
              <a:rPr lang="en-US" sz="1650" dirty="0">
                <a:solidFill>
                  <a:schemeClr val="tx1"/>
                </a:solidFill>
              </a:rPr>
              <a:t> yang </a:t>
            </a:r>
            <a:r>
              <a:rPr lang="en-US" sz="1650" dirty="0" err="1">
                <a:solidFill>
                  <a:schemeClr val="tx1"/>
                </a:solidFill>
              </a:rPr>
              <a:t>bersangkutan</a:t>
            </a:r>
            <a:endParaRPr lang="en-US" sz="165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50" dirty="0">
                <a:solidFill>
                  <a:schemeClr val="tx1"/>
                </a:solidFill>
              </a:rPr>
              <a:t>Protected (#) , </a:t>
            </a:r>
            <a:r>
              <a:rPr lang="en-US" sz="1650" dirty="0" err="1">
                <a:solidFill>
                  <a:schemeClr val="tx1"/>
                </a:solidFill>
              </a:rPr>
              <a:t>hanya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dapat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dipanggil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oleh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kelas</a:t>
            </a:r>
            <a:r>
              <a:rPr lang="en-US" sz="1650" dirty="0">
                <a:solidFill>
                  <a:schemeClr val="tx1"/>
                </a:solidFill>
              </a:rPr>
              <a:t> yang </a:t>
            </a:r>
            <a:r>
              <a:rPr lang="en-US" sz="1650" dirty="0" err="1">
                <a:solidFill>
                  <a:schemeClr val="tx1"/>
                </a:solidFill>
              </a:rPr>
              <a:t>bersangkutan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dan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anak-anak</a:t>
            </a:r>
            <a:r>
              <a:rPr lang="en-US" sz="1650" dirty="0">
                <a:solidFill>
                  <a:schemeClr val="tx1"/>
                </a:solidFill>
              </a:rPr>
              <a:t> yang </a:t>
            </a:r>
            <a:r>
              <a:rPr lang="en-US" sz="1650" dirty="0" err="1">
                <a:solidFill>
                  <a:schemeClr val="tx1"/>
                </a:solidFill>
              </a:rPr>
              <a:t>mewarisinya</a:t>
            </a:r>
            <a:endParaRPr lang="en-US" sz="165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50" dirty="0">
                <a:solidFill>
                  <a:schemeClr val="tx1"/>
                </a:solidFill>
              </a:rPr>
              <a:t>Public (+), </a:t>
            </a:r>
            <a:r>
              <a:rPr lang="en-US" sz="1650" dirty="0" err="1">
                <a:solidFill>
                  <a:schemeClr val="tx1"/>
                </a:solidFill>
              </a:rPr>
              <a:t>dapat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dipanggil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oleh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siapa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saja</a:t>
            </a:r>
            <a:endParaRPr lang="en-US" sz="165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1650" dirty="0">
                <a:solidFill>
                  <a:schemeClr val="tx1"/>
                </a:solidFill>
              </a:rPr>
              <a:t>Package (~), </a:t>
            </a:r>
            <a:r>
              <a:rPr lang="en-US" sz="1650" dirty="0" err="1">
                <a:solidFill>
                  <a:schemeClr val="tx1"/>
                </a:solidFill>
              </a:rPr>
              <a:t>hanya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dapat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dipanggil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oleh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kelas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dalam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paket</a:t>
            </a:r>
            <a:r>
              <a:rPr lang="en-US" sz="1650" dirty="0">
                <a:solidFill>
                  <a:schemeClr val="tx1"/>
                </a:solidFill>
              </a:rPr>
              <a:t> yang </a:t>
            </a:r>
            <a:r>
              <a:rPr lang="en-US" sz="1650" dirty="0" err="1">
                <a:solidFill>
                  <a:schemeClr val="tx1"/>
                </a:solidFill>
              </a:rPr>
              <a:t>sama</a:t>
            </a:r>
            <a:r>
              <a:rPr lang="en-US" sz="1650" dirty="0">
                <a:solidFill>
                  <a:schemeClr val="tx1"/>
                </a:solidFill>
              </a:rPr>
              <a:t>.</a:t>
            </a:r>
          </a:p>
          <a:p>
            <a:pPr marL="685783" lvl="1" indent="-385754"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02295" y="4613661"/>
            <a:ext cx="46291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50" b="1" dirty="0" err="1">
                <a:solidFill>
                  <a:schemeClr val="tx1">
                    <a:lumMod val="95000"/>
                  </a:schemeClr>
                </a:solidFill>
              </a:rPr>
              <a:t>Sifat</a:t>
            </a:r>
            <a:r>
              <a:rPr lang="en-US" sz="225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50" b="1" dirty="0" err="1">
                <a:solidFill>
                  <a:schemeClr val="tx1">
                    <a:lumMod val="95000"/>
                  </a:schemeClr>
                </a:solidFill>
              </a:rPr>
              <a:t>kelas</a:t>
            </a:r>
            <a:r>
              <a:rPr lang="en-US" sz="225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50" b="1" dirty="0" err="1">
                <a:solidFill>
                  <a:schemeClr val="tx1">
                    <a:lumMod val="95000"/>
                  </a:schemeClr>
                </a:solidFill>
              </a:rPr>
              <a:t>ini</a:t>
            </a:r>
            <a:r>
              <a:rPr lang="en-US" sz="225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50" b="1" dirty="0" err="1">
                <a:solidFill>
                  <a:schemeClr val="tx1">
                    <a:lumMod val="95000"/>
                  </a:schemeClr>
                </a:solidFill>
              </a:rPr>
              <a:t>disebut</a:t>
            </a:r>
            <a:r>
              <a:rPr lang="en-US" sz="225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25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Enkapsulasi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Penyembunyian informasi</a:t>
            </a:r>
          </a:p>
          <a:p>
            <a:r>
              <a:rPr lang="id-ID" dirty="0" smtClean="0"/>
              <a:t>Teknik untuk membuat atribut-atribut dalam sebuah class menjadi </a:t>
            </a:r>
            <a:r>
              <a:rPr lang="id-ID" i="1" dirty="0" smtClean="0"/>
              <a:t>private</a:t>
            </a:r>
            <a:r>
              <a:rPr lang="id-ID" dirty="0" smtClean="0"/>
              <a:t> dan menyediakan akses ke atribut tersebut melalui method/operation yang </a:t>
            </a:r>
            <a:r>
              <a:rPr lang="id-ID" i="1" dirty="0" smtClean="0"/>
              <a:t>public</a:t>
            </a:r>
            <a:r>
              <a:rPr lang="id-ID" dirty="0" smtClean="0"/>
              <a:t>.</a:t>
            </a:r>
          </a:p>
          <a:p>
            <a:r>
              <a:rPr lang="id-ID" dirty="0" smtClean="0"/>
              <a:t>Enkapsulisasi = penghalang</a:t>
            </a:r>
          </a:p>
          <a:p>
            <a:pPr lvl="1"/>
            <a:r>
              <a:rPr lang="id-ID" dirty="0" smtClean="0"/>
              <a:t>Mencegah kode dan data diakses secara randem oleh kode yang didefinisikan di luar class. Akses ke data dan kode dikontrol ketat melalui sebuah </a:t>
            </a:r>
            <a:r>
              <a:rPr lang="id-ID" i="1" dirty="0" smtClean="0"/>
              <a:t>interface</a:t>
            </a:r>
            <a:r>
              <a:rPr lang="id-ID" dirty="0" smtClean="0"/>
              <a:t>.</a:t>
            </a:r>
          </a:p>
          <a:p>
            <a:r>
              <a:rPr lang="id-ID" dirty="0" smtClean="0"/>
              <a:t>Pro’s:</a:t>
            </a:r>
          </a:p>
          <a:p>
            <a:pPr lvl="1"/>
            <a:r>
              <a:rPr lang="id-ID" dirty="0" smtClean="0"/>
              <a:t>Kita dapat memodifikasi kode tanpa merusak kode lain yang menggunakan kode kita</a:t>
            </a:r>
          </a:p>
          <a:p>
            <a:pPr lvl="1"/>
            <a:r>
              <a:rPr lang="id-ID" i="1" dirty="0" smtClean="0"/>
              <a:t>Maintainability, flexibility, and extensibility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7437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Enkapsulasi (2)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19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68" y="1815378"/>
            <a:ext cx="40767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Class</a:t>
            </a:r>
            <a:r>
              <a:rPr lang="en-US" dirty="0" smtClean="0"/>
              <a:t> diagram;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id-ID" dirty="0" smtClean="0">
                <a:solidFill>
                  <a:schemeClr val="tx1"/>
                </a:solidFill>
              </a:rPr>
              <a:t>ttribute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Relasi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kelas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Visibility</a:t>
            </a:r>
          </a:p>
          <a:p>
            <a:pPr lvl="1"/>
            <a:r>
              <a:rPr lang="id-ID" dirty="0" smtClean="0">
                <a:solidFill>
                  <a:schemeClr val="tx1"/>
                </a:solidFill>
              </a:rPr>
              <a:t>Cardinality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2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Relasi kelas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87694" y="1571626"/>
            <a:ext cx="6172200" cy="13144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diagram</a:t>
            </a:r>
          </a:p>
          <a:p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14703"/>
            <a:ext cx="2457450" cy="239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691140" y="1415932"/>
            <a:ext cx="7309859" cy="200025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Asosiasi</a:t>
            </a:r>
            <a:r>
              <a:rPr lang="en-US" sz="2400" dirty="0" smtClean="0"/>
              <a:t>: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navigasi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.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dirty="0" smtClean="0"/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88" y="3235325"/>
            <a:ext cx="3600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21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62" y="4410016"/>
            <a:ext cx="7159276" cy="1447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Association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22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4" y="1174865"/>
            <a:ext cx="5772335" cy="536436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Association (2)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47" y="2644613"/>
            <a:ext cx="5464453" cy="11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0" y="1489709"/>
            <a:ext cx="6123048" cy="42743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23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Association (3)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49" y="769619"/>
            <a:ext cx="5179051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Association (4)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60" y="671267"/>
            <a:ext cx="5104240" cy="1163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4" y="2034522"/>
            <a:ext cx="5648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514327" y="1691977"/>
            <a:ext cx="4958218" cy="1143000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Sama seperti asosiasi, hanya saja terdapat kepemilikan terhadap instance.</a:t>
            </a:r>
          </a:p>
          <a:p>
            <a:r>
              <a:rPr lang="id-ID" dirty="0" smtClean="0"/>
              <a:t>Asosiasi tidak ada kepemilikan terhadap instance.</a:t>
            </a:r>
            <a:endParaRPr lang="en-US" dirty="0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12" y="2926754"/>
            <a:ext cx="371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9979" y="4055899"/>
            <a:ext cx="1771650" cy="8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650" dirty="0" err="1"/>
              <a:t>Kelas</a:t>
            </a:r>
            <a:r>
              <a:rPr lang="en-US" sz="1650" dirty="0"/>
              <a:t> </a:t>
            </a:r>
            <a:r>
              <a:rPr lang="en-US" sz="1650" dirty="0" err="1"/>
              <a:t>Induk</a:t>
            </a:r>
            <a:r>
              <a:rPr lang="en-US" sz="1650" dirty="0"/>
              <a:t> </a:t>
            </a:r>
            <a:r>
              <a:rPr lang="en-US" sz="1650" dirty="0" err="1"/>
              <a:t>adalah</a:t>
            </a:r>
            <a:r>
              <a:rPr lang="en-US" sz="1650" dirty="0"/>
              <a:t> </a:t>
            </a:r>
            <a:r>
              <a:rPr lang="id-ID" sz="1650" dirty="0"/>
              <a:t>kelas </a:t>
            </a:r>
            <a:r>
              <a:rPr lang="en-US" sz="1650" dirty="0" err="1"/>
              <a:t>yg</a:t>
            </a:r>
            <a:r>
              <a:rPr lang="en-US" sz="1650" dirty="0"/>
              <a:t> </a:t>
            </a:r>
            <a:r>
              <a:rPr lang="en-US" sz="1650" b="1" dirty="0" err="1"/>
              <a:t>ditempeli</a:t>
            </a:r>
            <a:r>
              <a:rPr lang="en-US" sz="1650" dirty="0"/>
              <a:t> diamond </a:t>
            </a:r>
            <a:r>
              <a:rPr lang="en-US" sz="1650" dirty="0" err="1"/>
              <a:t>putih</a:t>
            </a:r>
            <a:endParaRPr lang="en-US" sz="16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25</a:t>
            </a:fld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Aggregation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9" y="2057904"/>
            <a:ext cx="163749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26</a:t>
            </a:fld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Aggregation (2)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5" y="1489075"/>
            <a:ext cx="6019800" cy="486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153" y="1370445"/>
            <a:ext cx="163749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612648" y="1493459"/>
            <a:ext cx="3484548" cy="17145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Composition: </a:t>
            </a:r>
            <a:endParaRPr lang="id-ID" dirty="0" smtClean="0"/>
          </a:p>
          <a:p>
            <a:pPr lvl="1"/>
            <a:r>
              <a:rPr lang="id-ID" dirty="0" smtClean="0"/>
              <a:t>A</a:t>
            </a:r>
            <a:r>
              <a:rPr lang="en-US" dirty="0" err="1" smtClean="0"/>
              <a:t>ggregasi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ikatan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. Di </a:t>
            </a:r>
            <a:r>
              <a:rPr lang="en-US" dirty="0" err="1"/>
              <a:t>dalam</a:t>
            </a:r>
            <a:r>
              <a:rPr lang="en-US" dirty="0"/>
              <a:t> composition aggregation,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i="1" dirty="0"/>
              <a:t>part </a:t>
            </a:r>
            <a:r>
              <a:rPr lang="id-ID" i="1" dirty="0" smtClean="0"/>
              <a:t>class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whole </a:t>
            </a:r>
            <a:r>
              <a:rPr lang="id-ID" i="1" dirty="0" smtClean="0"/>
              <a:t>class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whole </a:t>
            </a:r>
            <a:r>
              <a:rPr lang="id-ID" i="1" dirty="0" smtClean="0"/>
              <a:t>class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instance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part </a:t>
            </a:r>
            <a:r>
              <a:rPr lang="id-ID" i="1" dirty="0" smtClean="0"/>
              <a:t>class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.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80" y="198934"/>
            <a:ext cx="40005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83618" y="3288308"/>
            <a:ext cx="246172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650" dirty="0" err="1"/>
              <a:t>Kelas</a:t>
            </a:r>
            <a:r>
              <a:rPr lang="en-US" sz="1650" dirty="0"/>
              <a:t> </a:t>
            </a:r>
            <a:r>
              <a:rPr lang="en-US" sz="1650" dirty="0" err="1"/>
              <a:t>Induk</a:t>
            </a:r>
            <a:r>
              <a:rPr lang="id-ID" sz="1650" dirty="0"/>
              <a:t> </a:t>
            </a:r>
            <a:r>
              <a:rPr lang="id-ID" sz="1650" i="1" dirty="0"/>
              <a:t>(whole class)</a:t>
            </a:r>
            <a:r>
              <a:rPr lang="en-US" sz="1650" dirty="0"/>
              <a:t> </a:t>
            </a:r>
            <a:r>
              <a:rPr lang="en-US" sz="1650" dirty="0" err="1"/>
              <a:t>adalah</a:t>
            </a:r>
            <a:r>
              <a:rPr lang="en-US" sz="1650" dirty="0"/>
              <a:t> </a:t>
            </a:r>
            <a:r>
              <a:rPr lang="id-ID" sz="1650" dirty="0"/>
              <a:t>kelas </a:t>
            </a:r>
            <a:r>
              <a:rPr lang="en-US" sz="1650" dirty="0" err="1"/>
              <a:t>yg</a:t>
            </a:r>
            <a:r>
              <a:rPr lang="en-US" sz="1650" dirty="0"/>
              <a:t> </a:t>
            </a:r>
            <a:r>
              <a:rPr lang="en-US" sz="1650" b="1" dirty="0" err="1"/>
              <a:t>ditempeli</a:t>
            </a:r>
            <a:r>
              <a:rPr lang="en-US" sz="1650" b="1" dirty="0"/>
              <a:t> </a:t>
            </a:r>
            <a:r>
              <a:rPr lang="en-US" sz="1650" dirty="0"/>
              <a:t>diamond </a:t>
            </a:r>
            <a:r>
              <a:rPr lang="en-US" sz="1650" dirty="0" err="1"/>
              <a:t>hitam</a:t>
            </a:r>
            <a:endParaRPr lang="en-US" sz="1650" dirty="0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65" y="1771651"/>
            <a:ext cx="1794015" cy="368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27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89" y="3810000"/>
            <a:ext cx="2207419" cy="181451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Composition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06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28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7" y="1292596"/>
            <a:ext cx="3549395" cy="4595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7" y="1985818"/>
            <a:ext cx="2754544" cy="2997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Composition 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6987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29</a:t>
            </a:fld>
            <a:endParaRPr lang="id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Generalization</a:t>
            </a:r>
            <a:endParaRPr lang="id-ID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337209"/>
            <a:ext cx="2238375" cy="62960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48" y="1140717"/>
            <a:ext cx="4114800" cy="5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74236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94760" y="1771650"/>
            <a:ext cx="3205741" cy="25594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35" indent="-205735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70" indent="-205735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04" indent="-171446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40" indent="-171446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675" indent="-171446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09" indent="-137156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566" indent="-137156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23" indent="-137156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879" indent="-137156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Generalisasi:</a:t>
            </a:r>
            <a:endParaRPr lang="id-ID" sz="1800" smtClean="0"/>
          </a:p>
          <a:p>
            <a:pPr lvl="1"/>
            <a:r>
              <a:rPr lang="en-US" sz="1575" smtClean="0"/>
              <a:t>Adalah hubungan pewarisan (</a:t>
            </a:r>
            <a:r>
              <a:rPr lang="en-US" sz="1575" i="1" smtClean="0"/>
              <a:t>inheritance</a:t>
            </a:r>
            <a:r>
              <a:rPr lang="en-US" sz="1575" smtClean="0"/>
              <a:t>) antar unsur dalam kelas diagram. Pewarisan memungkinkan suatu kelas mewarisi semua atribut, operasi, relasi dari kelas yang berada dalam hirarki pewarisannya.</a:t>
            </a:r>
            <a:endParaRPr lang="en-US" sz="1575" dirty="0"/>
          </a:p>
        </p:txBody>
      </p:sp>
      <p:sp>
        <p:nvSpPr>
          <p:cNvPr id="11" name="Rectangle 10"/>
          <p:cNvSpPr/>
          <p:nvPr/>
        </p:nvSpPr>
        <p:spPr>
          <a:xfrm>
            <a:off x="1085850" y="4763693"/>
            <a:ext cx="2914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650" dirty="0" err="1"/>
              <a:t>Ket</a:t>
            </a:r>
            <a:r>
              <a:rPr lang="en-US" sz="1650" dirty="0"/>
              <a:t>: </a:t>
            </a:r>
            <a:r>
              <a:rPr lang="en-US" sz="1650" dirty="0" err="1"/>
              <a:t>kelas</a:t>
            </a:r>
            <a:r>
              <a:rPr lang="en-US" sz="1650" dirty="0"/>
              <a:t> </a:t>
            </a:r>
            <a:r>
              <a:rPr lang="en-US" sz="1650" dirty="0" err="1"/>
              <a:t>Induk</a:t>
            </a:r>
            <a:r>
              <a:rPr lang="en-US" sz="1650" dirty="0"/>
              <a:t> </a:t>
            </a:r>
            <a:r>
              <a:rPr lang="en-US" sz="1650" dirty="0" err="1"/>
              <a:t>adalah</a:t>
            </a:r>
            <a:r>
              <a:rPr lang="en-US" sz="1650" dirty="0"/>
              <a:t> </a:t>
            </a:r>
            <a:r>
              <a:rPr lang="en-US" sz="1650" dirty="0" err="1"/>
              <a:t>kelas</a:t>
            </a:r>
            <a:r>
              <a:rPr lang="en-US" sz="1650" dirty="0"/>
              <a:t> yang </a:t>
            </a:r>
            <a:r>
              <a:rPr lang="en-US" sz="1650" dirty="0" err="1"/>
              <a:t>ditempeli</a:t>
            </a:r>
            <a:r>
              <a:rPr lang="en-US" sz="1650" dirty="0"/>
              <a:t> </a:t>
            </a:r>
            <a:r>
              <a:rPr lang="en-US" sz="1650" dirty="0" err="1"/>
              <a:t>segitiga</a:t>
            </a:r>
            <a:r>
              <a:rPr 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UML (1)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Unified Modeling Language </a:t>
            </a:r>
            <a:r>
              <a:rPr lang="en-US" sz="2400" dirty="0"/>
              <a:t>(UML)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standart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, </a:t>
            </a:r>
            <a:r>
              <a:rPr lang="en-US" sz="2400" dirty="0" err="1"/>
              <a:t>visualisasi</a:t>
            </a:r>
            <a:r>
              <a:rPr lang="en-US" sz="2400" dirty="0"/>
              <a:t>, </a:t>
            </a:r>
            <a:r>
              <a:rPr lang="en-US" sz="2400" dirty="0" err="1"/>
              <a:t>konstruksi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komponen-komponen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pemodelan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UML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</a:t>
            </a:r>
            <a:r>
              <a:rPr lang="en-US" sz="2400" dirty="0" err="1"/>
              <a:t>grafis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(</a:t>
            </a:r>
            <a:r>
              <a:rPr lang="en-US" sz="2400" i="1" dirty="0"/>
              <a:t>Modelling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Pemodelan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UML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dipahami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UML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30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" y="1369435"/>
            <a:ext cx="432435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43" y="435494"/>
            <a:ext cx="1957657" cy="5506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0" y="3620584"/>
            <a:ext cx="6627797" cy="240420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Generalization (2)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175904" y="1825336"/>
            <a:ext cx="6172200" cy="1885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Realization: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keharusan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realization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interface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19" y="209553"/>
            <a:ext cx="43434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24" y="3470564"/>
            <a:ext cx="172045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31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id-ID" b="1" smtClean="0">
                <a:solidFill>
                  <a:srgbClr val="0070C0"/>
                </a:solidFill>
              </a:rPr>
              <a:t>Realization</a:t>
            </a:r>
            <a:endParaRPr lang="id-ID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6172200" cy="594122"/>
          </a:xfrm>
        </p:spPr>
        <p:txBody>
          <a:bodyPr>
            <a:normAutofit fontScale="90000"/>
          </a:bodyPr>
          <a:lstStyle/>
          <a:p>
            <a:r>
              <a:rPr lang="en-US" smtClean="0"/>
              <a:t>Multiplicity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485900" y="1828800"/>
            <a:ext cx="6172200" cy="1257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Multiplicity: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 yang </a:t>
            </a:r>
            <a:r>
              <a:rPr lang="en-US" dirty="0" err="1"/>
              <a:t>berasosiasi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tersbut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5950" y="3143251"/>
          <a:ext cx="4572000" cy="1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285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Multiplicity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Arti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  <a:tr h="2857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Banyak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  <a:tr h="2857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Tepat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nol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  <a:tr h="2857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Tepat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satu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  <a:tr h="2857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Nol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Lebih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  <a:tr h="2857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1..*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atau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Lebih</a:t>
                      </a:r>
                      <a:endParaRPr lang="en-US" sz="1400" dirty="0"/>
                    </a:p>
                  </a:txBody>
                  <a:tcPr marL="68580" marR="68580" marT="34300" marB="3430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Multiplicity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28803"/>
            <a:ext cx="4972050" cy="382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Pemodelan Perpustakaan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34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://www.programsformca.com/2012/03/uml-diagrams-library-mgmt-system.html</a:t>
            </a:r>
          </a:p>
        </p:txBody>
      </p:sp>
    </p:spTree>
    <p:extLst>
      <p:ext uri="{BB962C8B-B14F-4D97-AF65-F5344CB8AC3E}">
        <p14:creationId xmlns:p14="http://schemas.microsoft.com/office/powerpoint/2010/main" val="24047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UML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UML </a:t>
            </a:r>
            <a:r>
              <a:rPr lang="en-US" sz="2400" dirty="0" err="1"/>
              <a:t>adalah</a:t>
            </a:r>
            <a:r>
              <a:rPr lang="en-US" sz="2400" dirty="0"/>
              <a:t> UML 2.4</a:t>
            </a:r>
          </a:p>
          <a:p>
            <a:r>
              <a:rPr lang="en-US" sz="2400" dirty="0" err="1"/>
              <a:t>Pemodelan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UML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13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sv-SE" sz="2400" dirty="0"/>
              <a:t>diagram yang berbeda untuk memodelkan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Masing-masing</a:t>
            </a:r>
            <a:r>
              <a:rPr lang="en-US" sz="2400" dirty="0"/>
              <a:t> diagram UML </a:t>
            </a:r>
            <a:r>
              <a:rPr lang="en-US" sz="2400" dirty="0" err="1"/>
              <a:t>didesain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bermacam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sudut</a:t>
            </a:r>
            <a:r>
              <a:rPr lang="en-US" sz="2400" dirty="0"/>
              <a:t> </a:t>
            </a:r>
            <a:r>
              <a:rPr lang="en-US" sz="2400" dirty="0" err="1"/>
              <a:t>pandang</a:t>
            </a:r>
            <a:r>
              <a:rPr lang="en-US" sz="2400" dirty="0"/>
              <a:t> (</a:t>
            </a:r>
            <a:r>
              <a:rPr lang="en-US" sz="2400" dirty="0" err="1"/>
              <a:t>perspektif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abstraksi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1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 Kategori Diagram UML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Structure diagrams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Behavior diagrams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02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8 Tipe Diagram UML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Use Case </a:t>
            </a:r>
            <a:r>
              <a:rPr lang="id-ID" dirty="0" smtClean="0"/>
              <a:t>Diagram </a:t>
            </a:r>
            <a:r>
              <a:rPr lang="id-ID" sz="2400" dirty="0" smtClean="0">
                <a:solidFill>
                  <a:srgbClr val="0070C0"/>
                </a:solidFill>
              </a:rPr>
              <a:t>(behavior)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Activity </a:t>
            </a:r>
            <a:r>
              <a:rPr lang="id-ID" dirty="0" smtClean="0"/>
              <a:t>Diagram </a:t>
            </a:r>
            <a:r>
              <a:rPr lang="id-ID" sz="2400" dirty="0">
                <a:solidFill>
                  <a:srgbClr val="0070C0"/>
                </a:solidFill>
              </a:rPr>
              <a:t>(behavior)</a:t>
            </a:r>
            <a:endParaRPr lang="id-ID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Sequence </a:t>
            </a:r>
            <a:r>
              <a:rPr lang="id-ID" dirty="0" smtClean="0"/>
              <a:t>Diagram </a:t>
            </a:r>
            <a:r>
              <a:rPr lang="id-ID" sz="2400" dirty="0">
                <a:solidFill>
                  <a:srgbClr val="0070C0"/>
                </a:solidFill>
              </a:rPr>
              <a:t>(behavior)</a:t>
            </a:r>
            <a:endParaRPr lang="id-ID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Collaboration/Communication </a:t>
            </a:r>
            <a:r>
              <a:rPr lang="id-ID" dirty="0" smtClean="0"/>
              <a:t>Diagram </a:t>
            </a:r>
            <a:r>
              <a:rPr lang="id-ID" sz="2400" dirty="0">
                <a:solidFill>
                  <a:srgbClr val="0070C0"/>
                </a:solidFill>
              </a:rPr>
              <a:t>(behavior</a:t>
            </a:r>
            <a:r>
              <a:rPr lang="id-ID" sz="2400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Class </a:t>
            </a:r>
            <a:r>
              <a:rPr lang="id-ID" dirty="0" smtClean="0"/>
              <a:t>Diagram </a:t>
            </a:r>
            <a:r>
              <a:rPr lang="id-ID" sz="2400" dirty="0" smtClean="0">
                <a:solidFill>
                  <a:srgbClr val="FF0000"/>
                </a:solidFill>
              </a:rPr>
              <a:t>(structure)</a:t>
            </a:r>
            <a:endParaRPr lang="id-ID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State </a:t>
            </a:r>
            <a:r>
              <a:rPr lang="id-ID" dirty="0" smtClean="0"/>
              <a:t>Diagram </a:t>
            </a:r>
            <a:r>
              <a:rPr lang="id-ID" sz="2400" dirty="0">
                <a:solidFill>
                  <a:srgbClr val="0070C0"/>
                </a:solidFill>
              </a:rPr>
              <a:t>(behavior</a:t>
            </a:r>
            <a:r>
              <a:rPr lang="id-ID" sz="2400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Component Diagram </a:t>
            </a:r>
            <a:r>
              <a:rPr lang="id-ID" sz="2400" dirty="0">
                <a:solidFill>
                  <a:srgbClr val="FF0000"/>
                </a:solidFill>
              </a:rPr>
              <a:t>(structure)</a:t>
            </a:r>
            <a:endParaRPr lang="id-ID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Deployment </a:t>
            </a:r>
            <a:r>
              <a:rPr lang="id-ID" dirty="0" smtClean="0"/>
              <a:t>Diagram </a:t>
            </a:r>
            <a:r>
              <a:rPr lang="id-ID" sz="2400" dirty="0">
                <a:solidFill>
                  <a:srgbClr val="FF0000"/>
                </a:solidFill>
              </a:rPr>
              <a:t>(structure)</a:t>
            </a:r>
            <a:endParaRPr lang="id-ID" sz="2400" dirty="0"/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67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Class</a:t>
            </a:r>
            <a:endParaRPr lang="en-US" i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i="1" dirty="0">
                <a:solidFill>
                  <a:srgbClr val="0070C0"/>
                </a:solidFill>
              </a:rPr>
              <a:t>Class</a:t>
            </a:r>
            <a:r>
              <a:rPr lang="id-ID" sz="2400" b="1" i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i="1" dirty="0"/>
              <a:t>behavior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semantic/kata yang </a:t>
            </a:r>
            <a:r>
              <a:rPr lang="en-US" sz="2400" dirty="0" err="1"/>
              <a:t>umum</a:t>
            </a:r>
            <a:r>
              <a:rPr lang="en-US" sz="2400" dirty="0"/>
              <a:t>. </a:t>
            </a:r>
          </a:p>
          <a:p>
            <a:r>
              <a:rPr lang="id-ID" sz="2400" i="1" dirty="0">
                <a:solidFill>
                  <a:srgbClr val="0070C0"/>
                </a:solidFill>
              </a:rPr>
              <a:t>Class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ditentukan</a:t>
            </a:r>
            <a:r>
              <a:rPr lang="en-US" sz="2400" dirty="0"/>
              <a:t>/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memeriksa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sequence diagram </a:t>
            </a:r>
            <a:r>
              <a:rPr lang="en-US" sz="2400" dirty="0" err="1"/>
              <a:t>dan</a:t>
            </a:r>
            <a:r>
              <a:rPr lang="en-US" sz="2400" dirty="0"/>
              <a:t> collaboration diagram.</a:t>
            </a:r>
          </a:p>
          <a:p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id-ID" sz="2400" i="1" dirty="0">
                <a:solidFill>
                  <a:srgbClr val="0070C0"/>
                </a:solidFill>
              </a:rPr>
              <a:t>class</a:t>
            </a:r>
            <a:r>
              <a:rPr lang="id-ID" sz="2400" i="1" dirty="0"/>
              <a:t> </a:t>
            </a:r>
            <a:r>
              <a:rPr lang="en-US" sz="2400" dirty="0" err="1"/>
              <a:t>digambarkan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bujur</a:t>
            </a:r>
            <a:r>
              <a:rPr lang="en-US" sz="2400" dirty="0"/>
              <a:t> </a:t>
            </a:r>
            <a:r>
              <a:rPr lang="en-US" sz="2400" dirty="0" err="1"/>
              <a:t>sangkar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ruangan</a:t>
            </a:r>
            <a:r>
              <a:rPr lang="en-US" sz="2400" dirty="0"/>
              <a:t>. </a:t>
            </a:r>
          </a:p>
          <a:p>
            <a:r>
              <a:rPr lang="id-ID" sz="2400" i="1" dirty="0">
                <a:solidFill>
                  <a:srgbClr val="0070C0"/>
                </a:solidFill>
              </a:rPr>
              <a:t>Class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kata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domain/</a:t>
            </a:r>
            <a:r>
              <a:rPr lang="en-US" sz="2400" dirty="0" err="1"/>
              <a:t>bagian</a:t>
            </a:r>
            <a:r>
              <a:rPr lang="en-US" sz="2400" dirty="0"/>
              <a:t>/</a:t>
            </a:r>
            <a:r>
              <a:rPr lang="en-US" sz="2400" dirty="0" err="1"/>
              <a:t>kelompoknya</a:t>
            </a:r>
            <a:r>
              <a:rPr lang="en-US" sz="2400" dirty="0"/>
              <a:t> 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US" sz="1500" dirty="0"/>
              <a:t>(Whitten L. Jeffery et al, 2004) 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19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00175"/>
            <a:ext cx="8237479" cy="3943350"/>
          </a:xfrm>
        </p:spPr>
        <p:txBody>
          <a:bodyPr>
            <a:noAutofit/>
          </a:bodyPr>
          <a:lstStyle/>
          <a:p>
            <a:r>
              <a:rPr lang="id-ID" sz="2400" b="1" dirty="0"/>
              <a:t>Class </a:t>
            </a:r>
            <a:r>
              <a:rPr lang="en-US" sz="2400" b="1" dirty="0"/>
              <a:t>Diagram </a:t>
            </a:r>
            <a:r>
              <a:rPr lang="en-US" sz="2400" dirty="0" err="1"/>
              <a:t>adalah</a:t>
            </a:r>
            <a:r>
              <a:rPr lang="en-US" sz="2400" dirty="0"/>
              <a:t> diagram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kelas-kelas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hubungannya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. </a:t>
            </a:r>
            <a:r>
              <a:rPr lang="id-ID" sz="2400" dirty="0"/>
              <a:t>Class</a:t>
            </a:r>
            <a:r>
              <a:rPr lang="en-US" sz="2400" dirty="0"/>
              <a:t> </a:t>
            </a:r>
            <a:r>
              <a:rPr lang="id-ID" sz="2400" dirty="0"/>
              <a:t>D</a:t>
            </a:r>
            <a:r>
              <a:rPr lang="en-US" sz="2400" dirty="0" err="1"/>
              <a:t>iagram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statis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id-ID" sz="2400" i="1" dirty="0"/>
              <a:t>class </a:t>
            </a:r>
            <a:r>
              <a:rPr lang="en-US" sz="2400" i="1" dirty="0"/>
              <a:t>diagram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tulang</a:t>
            </a:r>
            <a:r>
              <a:rPr lang="en-US" sz="2400" dirty="0"/>
              <a:t> </a:t>
            </a:r>
            <a:r>
              <a:rPr lang="en-US" sz="2400" dirty="0" err="1"/>
              <a:t>punggung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UML </a:t>
            </a:r>
            <a:r>
              <a:rPr lang="en-US" sz="2000" dirty="0"/>
              <a:t>(</a:t>
            </a:r>
            <a:r>
              <a:rPr lang="en-US" sz="2000" dirty="0" err="1"/>
              <a:t>Henderi</a:t>
            </a:r>
            <a:r>
              <a:rPr lang="en-US" sz="2000" dirty="0"/>
              <a:t>, 2008)</a:t>
            </a:r>
          </a:p>
          <a:p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000" dirty="0"/>
              <a:t>(Whitten L. Jeffery et al 2004:432) </a:t>
            </a:r>
            <a:r>
              <a:rPr lang="id-ID" sz="2400" i="1" dirty="0"/>
              <a:t>class diagram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grafis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statis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menunjukan</a:t>
            </a:r>
            <a:r>
              <a:rPr lang="en-US" sz="2400" dirty="0"/>
              <a:t> </a:t>
            </a:r>
            <a:r>
              <a:rPr lang="en-US" sz="2400" dirty="0" err="1"/>
              <a:t>kelas-kelas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8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Class Diagram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1205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Class Diagram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C090-3581-41C9-9656-879AD3AFFAA8}" type="slidenum">
              <a:rPr lang="id-ID" smtClean="0"/>
              <a:t>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Tujuan </a:t>
            </a:r>
            <a:r>
              <a:rPr lang="id-ID" i="1" dirty="0" smtClean="0"/>
              <a:t>Class Diagram </a:t>
            </a:r>
            <a:r>
              <a:rPr lang="id-ID" dirty="0" smtClean="0"/>
              <a:t>adalah untuk menunjukkan tipe-tipe yang dimodelkan dalam sistem, meliputi:</a:t>
            </a:r>
          </a:p>
          <a:p>
            <a:pPr lvl="1"/>
            <a:r>
              <a:rPr lang="id-ID" dirty="0" smtClean="0"/>
              <a:t>Class</a:t>
            </a:r>
          </a:p>
          <a:p>
            <a:pPr lvl="1"/>
            <a:r>
              <a:rPr lang="id-ID" dirty="0" smtClean="0"/>
              <a:t>Interface</a:t>
            </a:r>
          </a:p>
          <a:p>
            <a:pPr lvl="1"/>
            <a:r>
              <a:rPr lang="id-ID" dirty="0" smtClean="0"/>
              <a:t>Data type</a:t>
            </a:r>
          </a:p>
          <a:p>
            <a:pPr lvl="1"/>
            <a:r>
              <a:rPr lang="id-ID" dirty="0" smtClean="0"/>
              <a:t>Component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04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NFgre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NFgrey" id="{457DA00A-8F68-4789-B904-CB4A26955C44}" vid="{FD93F9A3-CF67-45F4-BEE2-D64C9422DE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ThemeNFgrey</Template>
  <TotalTime>1416</TotalTime>
  <Words>915</Words>
  <Application>Microsoft Office PowerPoint</Application>
  <PresentationFormat>On-screen Show (4:3)</PresentationFormat>
  <Paragraphs>180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Wingdings 3</vt:lpstr>
      <vt:lpstr>ThemeNFgrey</vt:lpstr>
      <vt:lpstr>Class Diagram</vt:lpstr>
      <vt:lpstr>Materi</vt:lpstr>
      <vt:lpstr>Overview UML (1)</vt:lpstr>
      <vt:lpstr>Overview UML (2)</vt:lpstr>
      <vt:lpstr>2 Kategori Diagram UML</vt:lpstr>
      <vt:lpstr>8 Tipe Diagram UML</vt:lpstr>
      <vt:lpstr>Class</vt:lpstr>
      <vt:lpstr>Class Diagram</vt:lpstr>
      <vt:lpstr>Tujuan Class Diagram</vt:lpstr>
      <vt:lpstr>Contoh Class Diagram</vt:lpstr>
      <vt:lpstr>Menemukan Class (1)</vt:lpstr>
      <vt:lpstr>Menemukan kelas (2)</vt:lpstr>
      <vt:lpstr>Elemen-elemen Class Diagram</vt:lpstr>
      <vt:lpstr>Class</vt:lpstr>
      <vt:lpstr>Contoh Kelas</vt:lpstr>
      <vt:lpstr>Contoh Lain</vt:lpstr>
      <vt:lpstr>Sifat Kelas</vt:lpstr>
      <vt:lpstr>Enkapsulasi</vt:lpstr>
      <vt:lpstr>Enkapsulasi (2)</vt:lpstr>
      <vt:lpstr>Relasi kelas</vt:lpstr>
      <vt:lpstr>Association</vt:lpstr>
      <vt:lpstr>Association (2)</vt:lpstr>
      <vt:lpstr>Association (3)</vt:lpstr>
      <vt:lpstr>Association (4)</vt:lpstr>
      <vt:lpstr>Aggregation</vt:lpstr>
      <vt:lpstr>Aggregation (2)</vt:lpstr>
      <vt:lpstr>Composition </vt:lpstr>
      <vt:lpstr>Composition (2)</vt:lpstr>
      <vt:lpstr>Generalization</vt:lpstr>
      <vt:lpstr>Generalization (2)</vt:lpstr>
      <vt:lpstr>Realization</vt:lpstr>
      <vt:lpstr>Multiplicity</vt:lpstr>
      <vt:lpstr>Contoh Multiplicity</vt:lpstr>
      <vt:lpstr>Contoh Pemodelan Perpustakaan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lenovo</dc:creator>
  <cp:lastModifiedBy>lenovo</cp:lastModifiedBy>
  <cp:revision>43</cp:revision>
  <dcterms:created xsi:type="dcterms:W3CDTF">2016-10-10T02:44:16Z</dcterms:created>
  <dcterms:modified xsi:type="dcterms:W3CDTF">2017-10-02T02:24:11Z</dcterms:modified>
</cp:coreProperties>
</file>