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sldIdLst>
    <p:sldId id="256" r:id="rId2"/>
    <p:sldId id="316" r:id="rId3"/>
    <p:sldId id="413" r:id="rId4"/>
    <p:sldId id="416" r:id="rId5"/>
    <p:sldId id="417" r:id="rId6"/>
    <p:sldId id="418" r:id="rId7"/>
    <p:sldId id="419" r:id="rId8"/>
    <p:sldId id="426" r:id="rId9"/>
    <p:sldId id="427" r:id="rId10"/>
    <p:sldId id="428" r:id="rId11"/>
    <p:sldId id="431" r:id="rId12"/>
    <p:sldId id="432" r:id="rId13"/>
    <p:sldId id="433" r:id="rId14"/>
    <p:sldId id="436" r:id="rId15"/>
    <p:sldId id="438" r:id="rId16"/>
    <p:sldId id="337" r:id="rId17"/>
    <p:sldId id="439" r:id="rId18"/>
    <p:sldId id="487" r:id="rId19"/>
    <p:sldId id="488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11" r:id="rId39"/>
    <p:sldId id="460" r:id="rId40"/>
    <p:sldId id="461" r:id="rId41"/>
    <p:sldId id="462" r:id="rId42"/>
    <p:sldId id="463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1" r:id="rId59"/>
    <p:sldId id="482" r:id="rId60"/>
    <p:sldId id="483" r:id="rId61"/>
    <p:sldId id="314" r:id="rId62"/>
    <p:sldId id="484" r:id="rId63"/>
    <p:sldId id="486" r:id="rId6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7634" autoAdjust="0"/>
  </p:normalViewPr>
  <p:slideViewPr>
    <p:cSldViewPr>
      <p:cViewPr varScale="1">
        <p:scale>
          <a:sx n="86" d="100"/>
          <a:sy n="86" d="100"/>
        </p:scale>
        <p:origin x="82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4CD7AB63-2396-4A53-9BCB-B69574FB1F6D}" type="datetime1">
              <a:rPr lang="en-US" smtClean="0">
                <a:solidFill>
                  <a:srgbClr val="FFFFFF"/>
                </a:solidFill>
              </a:rPr>
              <a:pPr algn="ctr"/>
              <a:t>9/25/2017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42875"/>
            <a:ext cx="8561387" cy="4857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00100"/>
            <a:ext cx="8553450" cy="38862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AA0CD2-9879-44FA-A16D-6E94ADC96546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B2EACC-756B-4D23-A72D-3F274E320161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E7C-8D82-4450-AF81-C0667657CEFF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C6-E824-4BE0-A245-0898B6E64986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8542-0C20-46F9-A143-A8820ABCE2F1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63D70A9-C3BF-4EC8-949B-107C4AC9A2D5}" type="datetime1">
              <a:rPr lang="en-US" smtClean="0"/>
              <a:pPr/>
              <a:t>9/25/2017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832113B-6D34-4A97-A6D7-2DD5B53A8572}" type="datetime1">
              <a:rPr lang="en-US" smtClean="0"/>
              <a:pPr/>
              <a:t>9/25/2017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Semester 5 </a:t>
            </a:r>
            <a:r>
              <a:rPr lang="en-US" dirty="0"/>
              <a:t>– Department of Informatics </a:t>
            </a:r>
            <a:r>
              <a:rPr lang="id-ID" dirty="0"/>
              <a:t>ITS </a:t>
            </a:r>
            <a:r>
              <a:rPr lang="id-ID" dirty="0" smtClean="0"/>
              <a:t>201</a:t>
            </a:r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Viewports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504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not have use the entire window for the image: </a:t>
            </a:r>
            <a:r>
              <a:rPr lang="en-US" b="1" dirty="0" err="1" smtClean="0">
                <a:latin typeface="Courier New" charset="0"/>
              </a:rPr>
              <a:t>glViewport</a:t>
            </a:r>
            <a:r>
              <a:rPr lang="en-US" b="1" dirty="0" smtClean="0">
                <a:latin typeface="Courier New" charset="0"/>
              </a:rPr>
              <a:t>(</a:t>
            </a:r>
            <a:r>
              <a:rPr lang="en-US" b="1" dirty="0" err="1" smtClean="0">
                <a:latin typeface="Courier New" charset="0"/>
              </a:rPr>
              <a:t>x,y,w,h</a:t>
            </a:r>
            <a:r>
              <a:rPr lang="en-US" b="1" dirty="0" smtClean="0">
                <a:latin typeface="Courier New" charset="0"/>
              </a:rPr>
              <a:t>)</a:t>
            </a:r>
          </a:p>
          <a:p>
            <a:r>
              <a:rPr lang="en-US" dirty="0" smtClean="0"/>
              <a:t>Values in pixels (screen</a:t>
            </a:r>
            <a:r>
              <a:rPr lang="id-ID" dirty="0" smtClean="0"/>
              <a:t>/window</a:t>
            </a:r>
            <a:r>
              <a:rPr lang="en-US" dirty="0" smtClean="0"/>
              <a:t> coordinates)</a:t>
            </a:r>
          </a:p>
        </p:txBody>
      </p:sp>
      <p:pic>
        <p:nvPicPr>
          <p:cNvPr id="35846" name="Picture 5" descr="an02f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2801557"/>
            <a:ext cx="6645275" cy="212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Geometric transformations </a:t>
            </a:r>
          </a:p>
          <a:p>
            <a:pPr lvl="1"/>
            <a:r>
              <a:rPr lang="en-US" dirty="0" smtClean="0"/>
              <a:t>Change relative location, rotation, scale of objects/camera </a:t>
            </a:r>
          </a:p>
          <a:p>
            <a:pPr lvl="1"/>
            <a:r>
              <a:rPr lang="en-US" dirty="0" smtClean="0"/>
              <a:t>3D perspective transformation – make far objects smaller </a:t>
            </a:r>
          </a:p>
          <a:p>
            <a:r>
              <a:rPr lang="en-US" dirty="0" smtClean="0"/>
              <a:t>Moving vertices </a:t>
            </a:r>
          </a:p>
          <a:p>
            <a:pPr lvl="1"/>
            <a:r>
              <a:rPr lang="en-US" dirty="0" smtClean="0"/>
              <a:t>Morphing </a:t>
            </a:r>
          </a:p>
          <a:p>
            <a:pPr lvl="1"/>
            <a:r>
              <a:rPr lang="en-US" dirty="0" smtClean="0"/>
              <a:t>Wave motion &amp; deformation due to physical forces </a:t>
            </a:r>
          </a:p>
          <a:p>
            <a:pPr lvl="1"/>
            <a:r>
              <a:rPr lang="en-US" dirty="0" smtClean="0"/>
              <a:t>Particle effects – for fire, smoke, rain, waterfalls, … </a:t>
            </a:r>
          </a:p>
          <a:p>
            <a:pPr lvl="1"/>
            <a:r>
              <a:rPr lang="en-US" dirty="0" smtClean="0"/>
              <a:t>Fractals </a:t>
            </a:r>
          </a:p>
          <a:p>
            <a:r>
              <a:rPr lang="en-US" dirty="0" smtClean="0"/>
              <a:t>Lighting </a:t>
            </a:r>
          </a:p>
          <a:p>
            <a:pPr lvl="1"/>
            <a:r>
              <a:rPr lang="en-US" dirty="0" smtClean="0"/>
              <a:t>Calculate shading color using light and surface properties </a:t>
            </a:r>
          </a:p>
          <a:p>
            <a:pPr lvl="1"/>
            <a:r>
              <a:rPr lang="en-US" dirty="0" smtClean="0"/>
              <a:t>Can choose between less/more realistic models (unlike the fixed pipeline) </a:t>
            </a:r>
          </a:p>
          <a:p>
            <a:pPr lvl="1"/>
            <a:r>
              <a:rPr lang="en-US" dirty="0" smtClean="0"/>
              <a:t>Cartoon </a:t>
            </a:r>
            <a:r>
              <a:rPr lang="en-US" dirty="0" err="1" smtClean="0"/>
              <a:t>shaders</a:t>
            </a:r>
            <a:r>
              <a:rPr lang="en-US" dirty="0" smtClean="0"/>
              <a:t>, other special effects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Review: </a:t>
            </a:r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 fragment lighting calculations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5" y="2000246"/>
            <a:ext cx="382359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5" y="2000456"/>
            <a:ext cx="4028573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15616" y="394446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per vertex lighting</a:t>
            </a:r>
            <a:r>
              <a:rPr lang="id-ID" b="1" dirty="0" smtClean="0"/>
              <a:t> </a:t>
            </a:r>
            <a:r>
              <a:rPr lang="id-ID" dirty="0" smtClean="0"/>
              <a:t>		</a:t>
            </a:r>
            <a:r>
              <a:rPr lang="id-ID" b="1" dirty="0" smtClean="0"/>
              <a:t>	</a:t>
            </a:r>
            <a:r>
              <a:rPr lang="en-US" b="1" dirty="0" smtClean="0"/>
              <a:t>per fragment lighting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Review: </a:t>
            </a:r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Texture mapping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71684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071684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071684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27584" y="401590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smooth shading</a:t>
            </a:r>
            <a:r>
              <a:rPr lang="id-ID" b="1" dirty="0" smtClean="0"/>
              <a:t>          </a:t>
            </a:r>
            <a:r>
              <a:rPr lang="en-US" b="1" dirty="0" smtClean="0"/>
              <a:t>      environment</a:t>
            </a:r>
            <a:r>
              <a:rPr lang="id-ID" b="1" dirty="0" smtClean="0"/>
              <a:t> </a:t>
            </a:r>
            <a:r>
              <a:rPr lang="en-US" b="1" dirty="0" smtClean="0"/>
              <a:t>mapping</a:t>
            </a:r>
            <a:r>
              <a:rPr lang="id-ID" b="1" dirty="0" smtClean="0"/>
              <a:t> 	</a:t>
            </a:r>
            <a:r>
              <a:rPr lang="en-US" b="1" dirty="0" smtClean="0"/>
              <a:t>    bump mapping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117475"/>
            <a:ext cx="8153400" cy="1006475"/>
          </a:xfrm>
        </p:spPr>
        <p:txBody>
          <a:bodyPr/>
          <a:lstStyle/>
          <a:p>
            <a:r>
              <a:rPr lang="en-US" dirty="0" smtClean="0"/>
              <a:t>Simple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 l="12491" t="17587" r="28671" b="8285"/>
          <a:stretch>
            <a:fillRect/>
          </a:stretch>
        </p:blipFill>
        <p:spPr bwMode="auto">
          <a:xfrm>
            <a:off x="0" y="207963"/>
            <a:ext cx="585787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Fragment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#version 150 </a:t>
            </a:r>
          </a:p>
          <a:p>
            <a:pPr>
              <a:buNone/>
            </a:pPr>
            <a:endParaRPr lang="id-ID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out vec4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fragcolor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id-ID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main(void) { </a:t>
            </a:r>
          </a:p>
          <a:p>
            <a:pPr>
              <a:buNone/>
            </a:pPr>
            <a:r>
              <a:rPr lang="id-ID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fragcolor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vec4(1.0, 0.0, 0.0, 1.0);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1</a:t>
            </a:r>
            <a:r>
              <a:rPr lang="id-ID" dirty="0" smtClean="0"/>
              <a:t>: </a:t>
            </a:r>
            <a:r>
              <a:rPr lang="en-US" dirty="0" smtClean="0"/>
              <a:t>P</a:t>
            </a:r>
            <a:r>
              <a:rPr lang="id-ID" dirty="0" smtClean="0"/>
              <a:t>olygons and Attributes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16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Expanding primitive set </a:t>
            </a:r>
          </a:p>
          <a:p>
            <a:endParaRPr lang="id-ID" dirty="0" smtClean="0"/>
          </a:p>
          <a:p>
            <a:r>
              <a:rPr lang="en-US" dirty="0" smtClean="0"/>
              <a:t>Adding color </a:t>
            </a:r>
          </a:p>
          <a:p>
            <a:endParaRPr lang="id-ID" dirty="0" smtClean="0"/>
          </a:p>
          <a:p>
            <a:r>
              <a:rPr lang="en-US" dirty="0" smtClean="0"/>
              <a:t>Vertex attributes </a:t>
            </a:r>
          </a:p>
          <a:p>
            <a:endParaRPr lang="id-ID" dirty="0" smtClean="0"/>
          </a:p>
          <a:p>
            <a:r>
              <a:rPr lang="en-US" dirty="0" smtClean="0"/>
              <a:t>Uniform variables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Objek Geometri Primitif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Salah satu isi dari API adalah fungsi untuk menspesifikasikan objek geometri primitif, seperti titik, garis, poligon, dsb.</a:t>
            </a:r>
          </a:p>
          <a:p>
            <a:r>
              <a:rPr lang="id-ID" dirty="0" smtClean="0"/>
              <a:t>Di komunitas grafika, objek apa saja yang harus disediakan sebuah API menjadi perdebatan:</a:t>
            </a:r>
          </a:p>
          <a:p>
            <a:pPr lvl="1"/>
            <a:r>
              <a:rPr lang="id-ID" dirty="0" smtClean="0"/>
              <a:t>Sisi minimalis: API hanya mendukung objek-objek primitif yang bisa dihasilkan semua hardware, seperti garis, poligon, dan teks </a:t>
            </a:r>
          </a:p>
          <a:p>
            <a:pPr lvl="1"/>
            <a:r>
              <a:rPr lang="id-ID" dirty="0" smtClean="0"/>
              <a:t>Sisi yang lain menginginkan objek seperti lingkaran, kurva, surface, dan benda padat juga disupport. Kelemahannya kurang portable.</a:t>
            </a:r>
          </a:p>
          <a:p>
            <a:r>
              <a:rPr lang="id-ID" dirty="0" smtClean="0"/>
              <a:t>Dengan berkembangnya hardware dan meningkatnya kecepatan rendering poligon per detik, sisi mana yang akhirnya dikembangkan?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Objek Primitif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227312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Ada dua jenis objek primitif:</a:t>
            </a:r>
          </a:p>
          <a:p>
            <a:pPr lvl="1"/>
            <a:r>
              <a:rPr lang="id-ID" dirty="0" smtClean="0"/>
              <a:t>Primitif geometri</a:t>
            </a:r>
          </a:p>
          <a:p>
            <a:pPr lvl="1"/>
            <a:r>
              <a:rPr lang="id-ID" dirty="0" smtClean="0"/>
              <a:t>Primitif raster/gambar</a:t>
            </a:r>
          </a:p>
          <a:p>
            <a:r>
              <a:rPr lang="id-ID" dirty="0" smtClean="0"/>
              <a:t>Primitif geometri (titik, segmen garis, poligon, kurva, surface) diproses melalui </a:t>
            </a:r>
            <a:r>
              <a:rPr lang="id-ID" i="1" dirty="0" smtClean="0"/>
              <a:t>geometric pipeline</a:t>
            </a:r>
          </a:p>
          <a:p>
            <a:r>
              <a:rPr lang="id-ID" dirty="0" smtClean="0"/>
              <a:t>Primitif raster (arrays of pixels) diproses melalui pipeline yang berbeda: </a:t>
            </a:r>
            <a:r>
              <a:rPr lang="id-ID" i="1" dirty="0" smtClean="0"/>
              <a:t>pixel pipeline</a:t>
            </a:r>
            <a:r>
              <a:rPr lang="id-ID" dirty="0" smtClean="0"/>
              <a:t>. More on this: texture mapping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3543858"/>
            <a:ext cx="5857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  <a:noFill/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id-ID" dirty="0" smtClean="0"/>
              <a:t>3</a:t>
            </a:r>
            <a:endParaRPr lang="en-US" dirty="0" smtClean="0"/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endParaRPr lang="en-US" dirty="0" smtClean="0"/>
          </a:p>
          <a:p>
            <a:pPr lvl="1"/>
            <a:r>
              <a:rPr lang="en-US" dirty="0" smtClean="0"/>
              <a:t>Programmer’s Interface </a:t>
            </a:r>
          </a:p>
          <a:p>
            <a:pPr lvl="1"/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endParaRPr lang="en-US" dirty="0" smtClean="0"/>
          </a:p>
          <a:p>
            <a:pPr lvl="1"/>
            <a:r>
              <a:rPr lang="en-US" dirty="0" smtClean="0"/>
              <a:t>Programmable Pipeline</a:t>
            </a:r>
          </a:p>
          <a:p>
            <a:pPr lvl="1"/>
            <a:r>
              <a:rPr lang="en-US" dirty="0" err="1" smtClean="0"/>
              <a:t>Karakteristik</a:t>
            </a:r>
            <a:r>
              <a:rPr lang="en-US" dirty="0" smtClean="0"/>
              <a:t> Performa</a:t>
            </a:r>
          </a:p>
          <a:p>
            <a:pPr lvl="1"/>
            <a:r>
              <a:rPr lang="en-US" dirty="0" smtClean="0"/>
              <a:t>Programming in OpenGL 1: Background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1: Complete Programs</a:t>
            </a:r>
          </a:p>
          <a:p>
            <a:r>
              <a:rPr lang="en-US" dirty="0" err="1" smtClean="0"/>
              <a:t>Sesi</a:t>
            </a:r>
            <a:r>
              <a:rPr lang="en-US" dirty="0" smtClean="0"/>
              <a:t> 2: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Primitives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101551" y="3894125"/>
            <a:ext cx="219932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GL_TRIANGLE_STRIP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55626" y="2789225"/>
            <a:ext cx="1068388" cy="1015604"/>
            <a:chOff x="858" y="2910"/>
            <a:chExt cx="673" cy="913"/>
          </a:xfrm>
        </p:grpSpPr>
        <p:sp>
          <p:nvSpPr>
            <p:cNvPr id="28707" name="Freeform 15"/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16"/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17"/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19"/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20"/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29001" y="3309529"/>
            <a:ext cx="1220788" cy="428625"/>
            <a:chOff x="2679" y="3379"/>
            <a:chExt cx="769" cy="385"/>
          </a:xfrm>
        </p:grpSpPr>
        <p:sp>
          <p:nvSpPr>
            <p:cNvPr id="93207" name="Freeform 23"/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4"/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5"/>
            <p:cNvSpPr>
              <a:spLocks/>
            </p:cNvSpPr>
            <p:nvPr/>
          </p:nvSpPr>
          <p:spPr bwMode="auto">
            <a:xfrm>
              <a:off x="2679" y="3523"/>
              <a:ext cx="769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Freeform 26"/>
            <p:cNvSpPr>
              <a:spLocks/>
            </p:cNvSpPr>
            <p:nvPr/>
          </p:nvSpPr>
          <p:spPr bwMode="auto">
            <a:xfrm>
              <a:off x="2679" y="3572"/>
              <a:ext cx="769" cy="19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4203526" y="3854835"/>
            <a:ext cx="207422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GL_TRIANGLE_FAN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1315864" y="1849823"/>
            <a:ext cx="1290418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GL_POINTS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950864" y="1566454"/>
            <a:ext cx="285750" cy="182165"/>
            <a:chOff x="740" y="2067"/>
            <a:chExt cx="180" cy="164"/>
          </a:xfrm>
        </p:grpSpPr>
        <p:sp>
          <p:nvSpPr>
            <p:cNvPr id="28699" name="Rectangle 31"/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32"/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33"/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Rectangle 34"/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914476" y="1746238"/>
            <a:ext cx="838200" cy="373856"/>
            <a:chOff x="1434" y="1514"/>
            <a:chExt cx="528" cy="336"/>
          </a:xfrm>
        </p:grpSpPr>
        <p:sp>
          <p:nvSpPr>
            <p:cNvPr id="28697" name="Line 37"/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8"/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2631901" y="2172481"/>
            <a:ext cx="109485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GL_LINES</a:t>
            </a:r>
          </a:p>
        </p:txBody>
      </p:sp>
      <p:sp>
        <p:nvSpPr>
          <p:cNvPr id="28690" name="Freeform 41"/>
          <p:cNvSpPr>
            <a:spLocks/>
          </p:cNvSpPr>
          <p:nvPr/>
        </p:nvSpPr>
        <p:spPr bwMode="auto">
          <a:xfrm>
            <a:off x="6603826" y="1747429"/>
            <a:ext cx="1055688" cy="795338"/>
          </a:xfrm>
          <a:custGeom>
            <a:avLst/>
            <a:gdLst>
              <a:gd name="T0" fmla="*/ 336 w 665"/>
              <a:gd name="T1" fmla="*/ 307 h 715"/>
              <a:gd name="T2" fmla="*/ 243 w 665"/>
              <a:gd name="T3" fmla="*/ 50 h 715"/>
              <a:gd name="T4" fmla="*/ 586 w 665"/>
              <a:gd name="T5" fmla="*/ 0 h 715"/>
              <a:gd name="T6" fmla="*/ 0 w 665"/>
              <a:gd name="T7" fmla="*/ 264 h 715"/>
              <a:gd name="T8" fmla="*/ 429 w 665"/>
              <a:gd name="T9" fmla="*/ 714 h 715"/>
              <a:gd name="T10" fmla="*/ 664 w 665"/>
              <a:gd name="T11" fmla="*/ 278 h 715"/>
              <a:gd name="T12" fmla="*/ 336 w 665"/>
              <a:gd name="T13" fmla="*/ 307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6124402" y="2611823"/>
            <a:ext cx="166007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GL_LINE_LOOP</a:t>
            </a:r>
          </a:p>
        </p:txBody>
      </p:sp>
      <p:sp>
        <p:nvSpPr>
          <p:cNvPr id="28692" name="Freeform 44"/>
          <p:cNvSpPr>
            <a:spLocks/>
          </p:cNvSpPr>
          <p:nvPr/>
        </p:nvSpPr>
        <p:spPr bwMode="auto">
          <a:xfrm>
            <a:off x="4419426" y="1209267"/>
            <a:ext cx="1441450" cy="740569"/>
          </a:xfrm>
          <a:custGeom>
            <a:avLst/>
            <a:gdLst>
              <a:gd name="T0" fmla="*/ 393 w 908"/>
              <a:gd name="T1" fmla="*/ 471 h 665"/>
              <a:gd name="T2" fmla="*/ 115 w 908"/>
              <a:gd name="T3" fmla="*/ 79 h 665"/>
              <a:gd name="T4" fmla="*/ 0 w 908"/>
              <a:gd name="T5" fmla="*/ 379 h 665"/>
              <a:gd name="T6" fmla="*/ 907 w 908"/>
              <a:gd name="T7" fmla="*/ 229 h 665"/>
              <a:gd name="T8" fmla="*/ 407 w 908"/>
              <a:gd name="T9" fmla="*/ 0 h 665"/>
              <a:gd name="T10" fmla="*/ 715 w 908"/>
              <a:gd name="T11" fmla="*/ 557 h 665"/>
              <a:gd name="T12" fmla="*/ 315 w 908"/>
              <a:gd name="T13" fmla="*/ 664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4055889" y="2114142"/>
            <a:ext cx="1636666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GL_LINE_STRIP</a:t>
            </a:r>
          </a:p>
        </p:txBody>
      </p:sp>
      <p:sp>
        <p:nvSpPr>
          <p:cNvPr id="28694" name="Freeform 47"/>
          <p:cNvSpPr>
            <a:spLocks/>
          </p:cNvSpPr>
          <p:nvPr/>
        </p:nvSpPr>
        <p:spPr bwMode="auto">
          <a:xfrm>
            <a:off x="3452639" y="2613013"/>
            <a:ext cx="387350" cy="208360"/>
          </a:xfrm>
          <a:custGeom>
            <a:avLst/>
            <a:gdLst>
              <a:gd name="T0" fmla="*/ 158 w 244"/>
              <a:gd name="T1" fmla="*/ 0 h 187"/>
              <a:gd name="T2" fmla="*/ 0 w 244"/>
              <a:gd name="T3" fmla="*/ 171 h 187"/>
              <a:gd name="T4" fmla="*/ 243 w 244"/>
              <a:gd name="T5" fmla="*/ 186 h 187"/>
              <a:gd name="T6" fmla="*/ 158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48"/>
          <p:cNvSpPr>
            <a:spLocks/>
          </p:cNvSpPr>
          <p:nvPr/>
        </p:nvSpPr>
        <p:spPr bwMode="auto">
          <a:xfrm>
            <a:off x="3895552" y="2779700"/>
            <a:ext cx="715963" cy="320279"/>
          </a:xfrm>
          <a:custGeom>
            <a:avLst/>
            <a:gdLst>
              <a:gd name="T0" fmla="*/ 129 w 451"/>
              <a:gd name="T1" fmla="*/ 0 h 287"/>
              <a:gd name="T2" fmla="*/ 0 w 451"/>
              <a:gd name="T3" fmla="*/ 179 h 287"/>
              <a:gd name="T4" fmla="*/ 450 w 451"/>
              <a:gd name="T5" fmla="*/ 286 h 287"/>
              <a:gd name="T6" fmla="*/ 129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3024015" y="3191656"/>
            <a:ext cx="1657505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dirty="0" smtClean="0"/>
              <a:t>Menampilkan objek primitif di Modern OpenGL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299320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/>
              <a:t>Objek primitif di OpenGL dispesifikasikan dengan kumpulan verteks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Setelah data verteks dihitung dan disimpan dalam array, program mengirim data tsb ke </a:t>
            </a:r>
            <a:r>
              <a:rPr lang="en-US" dirty="0" smtClean="0"/>
              <a:t>GPU. </a:t>
            </a:r>
            <a:endParaRPr lang="id-ID" dirty="0" smtClean="0"/>
          </a:p>
          <a:p>
            <a:r>
              <a:rPr lang="id-ID" dirty="0" smtClean="0"/>
              <a:t>Saat ingin ditampilkan objek geometri tertentu, fungsi dengan parameter objek primitif tsb dieksekusi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id-ID" dirty="0" smtClean="0"/>
              <a:t>Contoh apabila verteks Sierpinski gasket ingin digambar sebagai sebuah titik maka fungsi berikut dipanggil setelah data verteks telah dikirim ke GPUL: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glDrawArrays</a:t>
            </a:r>
            <a:r>
              <a:rPr lang="en-US" dirty="0" smtClean="0"/>
              <a:t>(GL_POINTS, 0, </a:t>
            </a:r>
            <a:r>
              <a:rPr lang="en-US" dirty="0" err="1" smtClean="0"/>
              <a:t>NumPoints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25313" r="20586" b="52140"/>
          <a:stretch>
            <a:fillRect/>
          </a:stretch>
        </p:blipFill>
        <p:spPr bwMode="auto">
          <a:xfrm>
            <a:off x="683568" y="3597864"/>
            <a:ext cx="7632848" cy="12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Lines: infinite</a:t>
            </a:r>
          </a:p>
          <a:p>
            <a:r>
              <a:rPr lang="id-ID" dirty="0" smtClean="0"/>
              <a:t>Line segments: finite between two vertices</a:t>
            </a:r>
          </a:p>
          <a:p>
            <a:pPr lvl="1"/>
            <a:r>
              <a:rPr lang="id-ID" dirty="0" smtClean="0"/>
              <a:t>Useful for approximating curves, displaying edges of closed objects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07854"/>
            <a:ext cx="57054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587352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Polygon (fill area): </a:t>
            </a:r>
            <a:r>
              <a:rPr lang="en-US" dirty="0" smtClean="0"/>
              <a:t>an object that has</a:t>
            </a:r>
            <a:r>
              <a:rPr lang="id-ID" dirty="0" smtClean="0"/>
              <a:t> </a:t>
            </a:r>
            <a:r>
              <a:rPr lang="en-US" dirty="0" smtClean="0"/>
              <a:t>a border that can be described by a line loop but also has a well-defined interior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The performance of graphics systems</a:t>
            </a:r>
            <a:r>
              <a:rPr lang="id-ID" dirty="0" smtClean="0"/>
              <a:t> </a:t>
            </a:r>
            <a:r>
              <a:rPr lang="en-US" dirty="0" smtClean="0"/>
              <a:t>is characterized by the number of polygons per second that can be rendered.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Methods of displaying</a:t>
            </a:r>
            <a:r>
              <a:rPr lang="id-ID" dirty="0" smtClean="0"/>
              <a:t> </a:t>
            </a:r>
            <a:r>
              <a:rPr lang="en-US" dirty="0" smtClean="0"/>
              <a:t>a polygon</a:t>
            </a:r>
            <a:r>
              <a:rPr lang="id-ID" dirty="0" smtClean="0"/>
              <a:t>: </a:t>
            </a:r>
            <a:r>
              <a:rPr lang="en-US" dirty="0" smtClean="0"/>
              <a:t>render only its edges, render its</a:t>
            </a:r>
            <a:r>
              <a:rPr lang="id-ID" dirty="0" smtClean="0"/>
              <a:t> </a:t>
            </a:r>
            <a:r>
              <a:rPr lang="en-US" dirty="0" smtClean="0"/>
              <a:t>interior with a solid color or a pattern, and render or not render the edges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3719289"/>
            <a:ext cx="1657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 Issues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2587352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 smtClean="0"/>
              <a:t>OpenGL will only display triangles</a:t>
            </a:r>
          </a:p>
          <a:p>
            <a:pPr lvl="1"/>
            <a:r>
              <a:rPr lang="en-US" sz="2200" u="sng" dirty="0" smtClean="0"/>
              <a:t>Simple</a:t>
            </a:r>
            <a:r>
              <a:rPr lang="en-US" sz="2200" dirty="0" smtClean="0"/>
              <a:t>: edges cannot cross</a:t>
            </a:r>
          </a:p>
          <a:p>
            <a:pPr lvl="1"/>
            <a:r>
              <a:rPr lang="en-US" sz="2200" u="sng" dirty="0" smtClean="0"/>
              <a:t>Convex</a:t>
            </a:r>
            <a:r>
              <a:rPr lang="en-US" sz="2200" dirty="0" smtClean="0"/>
              <a:t>: All points on line segment between two points in a polygon are also in the polygon</a:t>
            </a:r>
          </a:p>
          <a:p>
            <a:pPr lvl="1"/>
            <a:r>
              <a:rPr lang="en-US" sz="2200" u="sng" dirty="0" smtClean="0"/>
              <a:t>Flat</a:t>
            </a:r>
            <a:r>
              <a:rPr lang="en-US" sz="2200" dirty="0" smtClean="0"/>
              <a:t>: all vertices are in the same plane</a:t>
            </a:r>
          </a:p>
          <a:p>
            <a:r>
              <a:rPr lang="id-ID" sz="2700" dirty="0" smtClean="0"/>
              <a:t>Application </a:t>
            </a:r>
            <a:r>
              <a:rPr lang="en-US" sz="2700" dirty="0" smtClean="0"/>
              <a:t>program</a:t>
            </a:r>
            <a:r>
              <a:rPr lang="id-ID" sz="2700" dirty="0" smtClean="0"/>
              <a:t> </a:t>
            </a:r>
            <a:r>
              <a:rPr lang="en-US" sz="2700" dirty="0" smtClean="0"/>
              <a:t>must tessellate a polygon into triangles (triangulation)</a:t>
            </a:r>
            <a:endParaRPr lang="id-ID" sz="2700" dirty="0" smtClean="0"/>
          </a:p>
          <a:p>
            <a:r>
              <a:rPr lang="en-US" sz="2700" dirty="0" smtClean="0"/>
              <a:t>OpenGL 4.1 contains a </a:t>
            </a:r>
            <a:r>
              <a:rPr lang="en-US" sz="2700" dirty="0" err="1" smtClean="0"/>
              <a:t>tessellator</a:t>
            </a:r>
            <a:endParaRPr lang="en-US" sz="1800" dirty="0" smtClean="0"/>
          </a:p>
        </p:txBody>
      </p:sp>
      <p:sp>
        <p:nvSpPr>
          <p:cNvPr id="29702" name="AutoShape 4"/>
          <p:cNvSpPr>
            <a:spLocks noChangeArrowheads="1"/>
          </p:cNvSpPr>
          <p:nvPr/>
        </p:nvSpPr>
        <p:spPr bwMode="auto">
          <a:xfrm>
            <a:off x="1447800" y="4000500"/>
            <a:ext cx="2057400" cy="514350"/>
          </a:xfrm>
          <a:prstGeom prst="flowChartCollat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7086600" y="3600450"/>
            <a:ext cx="1066800" cy="6858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600200" y="4514851"/>
            <a:ext cx="215475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Times New Roman" charset="0"/>
              </a:rPr>
              <a:t>nonsimple polygon</a:t>
            </a:r>
          </a:p>
        </p:txBody>
      </p:sp>
      <p:sp>
        <p:nvSpPr>
          <p:cNvPr id="29705" name="Text Box 7"/>
          <p:cNvSpPr txBox="1">
            <a:spLocks noChangeArrowheads="1"/>
          </p:cNvSpPr>
          <p:nvPr/>
        </p:nvSpPr>
        <p:spPr bwMode="auto">
          <a:xfrm>
            <a:off x="6324601" y="4400551"/>
            <a:ext cx="22140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Times New Roman" charset="0"/>
              </a:rPr>
              <a:t>nonconvex polygon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Conceptually simple to test for simplicity and convexity 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Time consuming 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Earlier versions assumed both and left testing to the application 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Present version only renders triangles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Need algorithm to triangulate an arbitrary polygon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Long thin triangles render badly </a:t>
            </a:r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Equilateral triangles render well </a:t>
            </a:r>
          </a:p>
          <a:p>
            <a:r>
              <a:rPr lang="en-US" dirty="0" smtClean="0"/>
              <a:t>Maximize minimum angle </a:t>
            </a:r>
          </a:p>
          <a:p>
            <a:r>
              <a:rPr lang="en-US" dirty="0" smtClean="0"/>
              <a:t>Delaunay triangulation for unstructured points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439"/>
          <a:stretch>
            <a:fillRect/>
          </a:stretch>
        </p:blipFill>
        <p:spPr bwMode="auto">
          <a:xfrm>
            <a:off x="1979713" y="1851670"/>
            <a:ext cx="4733925" cy="93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Triangularization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Convex polygon 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Start with </a:t>
            </a:r>
            <a:r>
              <a:rPr lang="en-US" dirty="0" err="1" smtClean="0"/>
              <a:t>abc</a:t>
            </a:r>
            <a:r>
              <a:rPr lang="en-US" dirty="0" smtClean="0"/>
              <a:t>, remove b, then </a:t>
            </a:r>
            <a:r>
              <a:rPr lang="en-US" dirty="0" err="1" smtClean="0"/>
              <a:t>acd</a:t>
            </a:r>
            <a:r>
              <a:rPr lang="en-US" dirty="0" smtClean="0"/>
              <a:t>, ….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563638"/>
            <a:ext cx="3390900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Non-convex (concave)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57562" y="1476375"/>
            <a:ext cx="2657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leftmost vertex and split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139702"/>
            <a:ext cx="2638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Program Structure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700" dirty="0" smtClean="0"/>
              <a:t>Most OpenGL programs have a similar structure that consists of the following functions</a:t>
            </a:r>
          </a:p>
          <a:p>
            <a:pPr lvl="1"/>
            <a:r>
              <a:rPr lang="en-US" sz="2200" b="1" dirty="0" smtClean="0">
                <a:latin typeface="Courier New" charset="0"/>
              </a:rPr>
              <a:t>main()</a:t>
            </a:r>
            <a:r>
              <a:rPr lang="en-US" sz="2200" dirty="0" smtClean="0"/>
              <a:t>: </a:t>
            </a:r>
          </a:p>
          <a:p>
            <a:pPr lvl="2"/>
            <a:r>
              <a:rPr lang="id-ID" sz="1800" dirty="0" smtClean="0"/>
              <a:t>specifies </a:t>
            </a:r>
            <a:r>
              <a:rPr lang="en-US" sz="1800" dirty="0" smtClean="0"/>
              <a:t>the callback functions </a:t>
            </a:r>
          </a:p>
          <a:p>
            <a:pPr lvl="2"/>
            <a:r>
              <a:rPr lang="en-US" sz="1800" dirty="0" smtClean="0"/>
              <a:t>opens one or more windows with the required properties</a:t>
            </a:r>
          </a:p>
          <a:p>
            <a:pPr lvl="2"/>
            <a:r>
              <a:rPr lang="en-US" sz="1800" dirty="0" smtClean="0"/>
              <a:t>enters event loop (last executable statement)</a:t>
            </a:r>
          </a:p>
          <a:p>
            <a:pPr lvl="1"/>
            <a:r>
              <a:rPr lang="en-US" sz="2200" b="1" dirty="0" smtClean="0">
                <a:latin typeface="Courier New" charset="0"/>
              </a:rPr>
              <a:t>init()</a:t>
            </a:r>
            <a:r>
              <a:rPr lang="en-US" sz="2200" dirty="0" smtClean="0"/>
              <a:t>: sets the state variables</a:t>
            </a:r>
          </a:p>
          <a:p>
            <a:pPr lvl="2"/>
            <a:r>
              <a:rPr lang="en-US" sz="1800" dirty="0" smtClean="0"/>
              <a:t>Viewing</a:t>
            </a:r>
          </a:p>
          <a:p>
            <a:pPr lvl="2"/>
            <a:r>
              <a:rPr lang="en-US" sz="1800" dirty="0" smtClean="0"/>
              <a:t>Attributes</a:t>
            </a:r>
          </a:p>
          <a:p>
            <a:pPr lvl="1"/>
            <a:r>
              <a:rPr lang="id-ID" sz="2200" dirty="0" smtClean="0"/>
              <a:t>initShader(): read, compile, and link shaders</a:t>
            </a:r>
          </a:p>
          <a:p>
            <a:pPr lvl="1"/>
            <a:r>
              <a:rPr lang="en-US" sz="2200" dirty="0" smtClean="0"/>
              <a:t>callbacks</a:t>
            </a:r>
          </a:p>
          <a:p>
            <a:pPr lvl="2"/>
            <a:r>
              <a:rPr lang="en-US" sz="1800" dirty="0" smtClean="0"/>
              <a:t>Display function</a:t>
            </a:r>
          </a:p>
          <a:p>
            <a:pPr lvl="2"/>
            <a:r>
              <a:rPr lang="en-US" sz="1800" dirty="0" smtClean="0"/>
              <a:t>Input and window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Polygons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17232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only OpenGL polygons that</a:t>
            </a:r>
            <a:r>
              <a:rPr lang="id-ID" dirty="0" smtClean="0"/>
              <a:t> </a:t>
            </a:r>
            <a:r>
              <a:rPr lang="en-US" dirty="0" smtClean="0"/>
              <a:t>OpenGL supports are triangles.</a:t>
            </a:r>
            <a:endParaRPr lang="id-ID" dirty="0" smtClean="0"/>
          </a:p>
          <a:p>
            <a:r>
              <a:rPr lang="en-US" dirty="0" smtClean="0"/>
              <a:t>Triangles can be displayed in three ways: as points</a:t>
            </a:r>
            <a:r>
              <a:rPr lang="id-ID" dirty="0" smtClean="0"/>
              <a:t> </a:t>
            </a:r>
            <a:r>
              <a:rPr lang="en-US" dirty="0" smtClean="0"/>
              <a:t>corresponding to the vertices, as edges, or with the interiors filled.</a:t>
            </a:r>
            <a:endParaRPr lang="id-ID" dirty="0" smtClean="0"/>
          </a:p>
          <a:p>
            <a:pPr lvl="1"/>
            <a:r>
              <a:rPr lang="id-ID" dirty="0" smtClean="0"/>
              <a:t>glPolygonMode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304" y="2571750"/>
            <a:ext cx="4191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Attributes determine the appearance of objects</a:t>
            </a:r>
          </a:p>
          <a:p>
            <a:pPr lvl="1"/>
            <a:r>
              <a:rPr lang="en-US" dirty="0" smtClean="0"/>
              <a:t>Color (points, lines, polygons)</a:t>
            </a:r>
          </a:p>
          <a:p>
            <a:pPr lvl="1"/>
            <a:r>
              <a:rPr lang="en-US" dirty="0" smtClean="0"/>
              <a:t>Size and width (points, lines)</a:t>
            </a:r>
          </a:p>
          <a:p>
            <a:pPr lvl="1"/>
            <a:r>
              <a:rPr lang="en-US" dirty="0" smtClean="0"/>
              <a:t>Stipple pattern (lines, polygons)</a:t>
            </a:r>
          </a:p>
          <a:p>
            <a:pPr lvl="1"/>
            <a:r>
              <a:rPr lang="en-US" dirty="0" smtClean="0"/>
              <a:t>Polygon mode</a:t>
            </a:r>
          </a:p>
          <a:p>
            <a:pPr lvl="2"/>
            <a:r>
              <a:rPr lang="en-US" sz="2400" dirty="0" smtClean="0"/>
              <a:t>Display as filled: solid color or stipple pattern</a:t>
            </a:r>
          </a:p>
          <a:p>
            <a:pPr lvl="2"/>
            <a:r>
              <a:rPr lang="en-US" sz="2400" dirty="0" smtClean="0"/>
              <a:t>Display edges</a:t>
            </a:r>
          </a:p>
          <a:p>
            <a:pPr lvl="2"/>
            <a:r>
              <a:rPr lang="en-US" sz="2400" dirty="0" smtClean="0"/>
              <a:t>Display vertices</a:t>
            </a:r>
          </a:p>
          <a:p>
            <a:r>
              <a:rPr lang="en-US" sz="3200" dirty="0" smtClean="0"/>
              <a:t>Only a few (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glPointSize</a:t>
            </a:r>
            <a:r>
              <a:rPr lang="en-US" sz="3200" dirty="0" smtClean="0"/>
              <a:t>) are supported by OpenGL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color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dirty="0" smtClean="0"/>
              <a:t>Each color component is stored separately in the frame buffer</a:t>
            </a:r>
          </a:p>
          <a:p>
            <a:r>
              <a:rPr lang="en-US" sz="2700" dirty="0" smtClean="0"/>
              <a:t>Usually 8 bits per component in buffer</a:t>
            </a:r>
          </a:p>
          <a:p>
            <a:r>
              <a:rPr lang="en-US" sz="2700" dirty="0" smtClean="0"/>
              <a:t>Color values can range from 0.0 (none) to 1.0 (all) using floats or over the range from 0 to 255 using unsigned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Color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Colors are indices into tables of RGB values</a:t>
            </a:r>
          </a:p>
          <a:p>
            <a:r>
              <a:rPr lang="en-US" dirty="0" smtClean="0"/>
              <a:t>Requires less memory</a:t>
            </a:r>
          </a:p>
          <a:p>
            <a:pPr lvl="1"/>
            <a:r>
              <a:rPr lang="en-US" dirty="0" smtClean="0"/>
              <a:t>indices usually 8 bits</a:t>
            </a:r>
          </a:p>
          <a:p>
            <a:pPr lvl="1"/>
            <a:r>
              <a:rPr lang="en-US" dirty="0" smtClean="0"/>
              <a:t>not as important now</a:t>
            </a:r>
          </a:p>
        </p:txBody>
      </p:sp>
      <p:pic>
        <p:nvPicPr>
          <p:cNvPr id="32774" name="Picture 4" descr="an02f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3314700"/>
            <a:ext cx="55022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Smooth Color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Default is </a:t>
            </a:r>
            <a:r>
              <a:rPr lang="en-US" sz="2700" i="1" dirty="0" smtClean="0"/>
              <a:t>smooth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OpenGL interpolates vertex colors across visible polygons</a:t>
            </a:r>
          </a:p>
          <a:p>
            <a:r>
              <a:rPr lang="en-US" sz="2700" dirty="0" smtClean="0"/>
              <a:t>Alternative is </a:t>
            </a:r>
            <a:r>
              <a:rPr lang="en-US" sz="2700" i="1" dirty="0" smtClean="0"/>
              <a:t>flat shading</a:t>
            </a:r>
          </a:p>
          <a:p>
            <a:pPr lvl="1"/>
            <a:r>
              <a:rPr lang="en-US" dirty="0" smtClean="0"/>
              <a:t>Color of first vertex </a:t>
            </a:r>
          </a:p>
          <a:p>
            <a:pPr lvl="1">
              <a:buFontTx/>
              <a:buNone/>
            </a:pPr>
            <a:r>
              <a:rPr lang="en-US" dirty="0" smtClean="0"/>
              <a:t>determines fill color</a:t>
            </a:r>
          </a:p>
          <a:p>
            <a:pPr lvl="1">
              <a:buFontTx/>
              <a:buNone/>
            </a:pPr>
            <a:r>
              <a:rPr lang="en-US" dirty="0" smtClean="0"/>
              <a:t>Handle in </a:t>
            </a:r>
            <a:r>
              <a:rPr lang="en-US" dirty="0" err="1" smtClean="0"/>
              <a:t>shader</a:t>
            </a:r>
            <a:endParaRPr lang="en-US" dirty="0" smtClean="0"/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55726"/>
            <a:ext cx="3157538" cy="245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Colors are ultimately set in the fragment </a:t>
            </a:r>
            <a:r>
              <a:rPr lang="en-US" dirty="0" err="1" smtClean="0"/>
              <a:t>shader</a:t>
            </a:r>
            <a:r>
              <a:rPr lang="en-US" dirty="0" smtClean="0"/>
              <a:t> but can be determined in either </a:t>
            </a:r>
            <a:r>
              <a:rPr lang="en-US" dirty="0" err="1" smtClean="0"/>
              <a:t>shader</a:t>
            </a:r>
            <a:r>
              <a:rPr lang="en-US" dirty="0" smtClean="0"/>
              <a:t> or in the application</a:t>
            </a:r>
          </a:p>
          <a:p>
            <a:r>
              <a:rPr lang="en-US" dirty="0" smtClean="0"/>
              <a:t>Application color: pass to vertex </a:t>
            </a:r>
            <a:r>
              <a:rPr lang="en-US" dirty="0" err="1" smtClean="0"/>
              <a:t>shader</a:t>
            </a:r>
            <a:r>
              <a:rPr lang="en-US" dirty="0" smtClean="0"/>
              <a:t> as a uniform variable or as a vertex attribute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color: pass to fragment </a:t>
            </a:r>
            <a:r>
              <a:rPr lang="en-US" dirty="0" err="1" smtClean="0"/>
              <a:t>shader</a:t>
            </a:r>
            <a:r>
              <a:rPr lang="en-US" dirty="0" smtClean="0"/>
              <a:t> as varying variable</a:t>
            </a:r>
          </a:p>
          <a:p>
            <a:r>
              <a:rPr lang="en-US" dirty="0" smtClean="0"/>
              <a:t>Fragment color: can alter via </a:t>
            </a:r>
            <a:r>
              <a:rPr lang="en-US" dirty="0" err="1" smtClean="0"/>
              <a:t>shader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 smtClean="0"/>
              <a:t>Output: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91630"/>
            <a:ext cx="4102100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2347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Example1.cpp – GLSL shaders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d-ID" dirty="0" smtClean="0"/>
              <a:t>In example1.cpp, c</a:t>
            </a:r>
            <a:r>
              <a:rPr lang="en-US" dirty="0" err="1" smtClean="0"/>
              <a:t>olors</a:t>
            </a:r>
            <a:r>
              <a:rPr lang="en-US" dirty="0" smtClean="0"/>
              <a:t> are ultimately set in the fragment </a:t>
            </a:r>
            <a:r>
              <a:rPr lang="en-US" dirty="0" err="1" smtClean="0"/>
              <a:t>shader</a:t>
            </a:r>
            <a:r>
              <a:rPr lang="id-ID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20196" t="24328" r="44384" b="11688"/>
          <a:stretch>
            <a:fillRect/>
          </a:stretch>
        </p:blipFill>
        <p:spPr bwMode="auto">
          <a:xfrm>
            <a:off x="3923928" y="1966243"/>
            <a:ext cx="41021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2</a:t>
            </a:r>
            <a:r>
              <a:rPr lang="id-ID" dirty="0" smtClean="0"/>
              <a:t>: </a:t>
            </a:r>
            <a:r>
              <a:rPr lang="en-US" dirty="0" smtClean="0"/>
              <a:t>M</a:t>
            </a:r>
            <a:r>
              <a:rPr lang="id-ID" dirty="0" smtClean="0"/>
              <a:t>ore GLSL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38</a:t>
            </a:fld>
            <a:endParaRPr 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813491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Coupling </a:t>
            </a:r>
            <a:r>
              <a:rPr lang="en-US" dirty="0" err="1" smtClean="0"/>
              <a:t>shaders</a:t>
            </a:r>
            <a:r>
              <a:rPr lang="en-US" dirty="0" smtClean="0"/>
              <a:t> to applications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Compiling</a:t>
            </a:r>
          </a:p>
          <a:p>
            <a:pPr lvl="1"/>
            <a:r>
              <a:rPr lang="en-US" dirty="0" smtClean="0"/>
              <a:t>Linking</a:t>
            </a:r>
          </a:p>
          <a:p>
            <a:r>
              <a:rPr lang="en-US" dirty="0" smtClean="0"/>
              <a:t>Vertex Attributes</a:t>
            </a:r>
          </a:p>
          <a:p>
            <a:r>
              <a:rPr lang="en-US" dirty="0" smtClean="0"/>
              <a:t>Setting up uniform variables</a:t>
            </a:r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400" dirty="0" smtClean="0"/>
              <a:t>Review: </a:t>
            </a:r>
            <a:r>
              <a:rPr lang="en-US" sz="3400" dirty="0" smtClean="0"/>
              <a:t>GLUT 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b="1" dirty="0" err="1" smtClean="0">
                <a:latin typeface="Courier New" charset="0"/>
              </a:rPr>
              <a:t>glutInit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initializes </a:t>
            </a:r>
            <a:r>
              <a:rPr lang="id-ID" sz="2300" dirty="0" smtClean="0"/>
              <a:t>the GLUT </a:t>
            </a:r>
            <a:r>
              <a:rPr lang="en-US" sz="2300" dirty="0" smtClean="0"/>
              <a:t>system</a:t>
            </a:r>
            <a:r>
              <a:rPr lang="id-ID" sz="2300" dirty="0" smtClean="0"/>
              <a:t> </a:t>
            </a:r>
            <a:r>
              <a:rPr lang="en-US" sz="2300" dirty="0" smtClean="0"/>
              <a:t>allows it to receive command line arguments (always include this line)</a:t>
            </a:r>
            <a:endParaRPr lang="en-US" sz="2300" b="1" dirty="0" smtClean="0"/>
          </a:p>
          <a:p>
            <a:pPr>
              <a:lnSpc>
                <a:spcPct val="90000"/>
              </a:lnSpc>
            </a:pPr>
            <a:endParaRPr lang="id-ID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gluInitDisplayMode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requests properties for the window (the </a:t>
            </a:r>
            <a:r>
              <a:rPr lang="en-US" sz="2300" i="1" dirty="0" smtClean="0"/>
              <a:t>rendering context</a:t>
            </a:r>
            <a:r>
              <a:rPr lang="en-US" sz="2300" dirty="0" smtClean="0"/>
              <a:t>)</a:t>
            </a:r>
          </a:p>
          <a:p>
            <a:pPr lvl="1"/>
            <a:r>
              <a:rPr lang="en-US" sz="2000" dirty="0" smtClean="0"/>
              <a:t>RGB</a:t>
            </a:r>
            <a:r>
              <a:rPr lang="id-ID" sz="2000" dirty="0" smtClean="0"/>
              <a:t>A</a:t>
            </a:r>
            <a:r>
              <a:rPr lang="en-US" sz="2000" dirty="0" smtClean="0"/>
              <a:t> color</a:t>
            </a:r>
            <a:r>
              <a:rPr lang="id-ID" sz="2000" dirty="0" smtClean="0"/>
              <a:t> </a:t>
            </a:r>
            <a:r>
              <a:rPr lang="en-US" sz="2000" dirty="0" smtClean="0"/>
              <a:t>(default) or indexed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(rare now)</a:t>
            </a:r>
          </a:p>
          <a:p>
            <a:pPr lvl="1"/>
            <a:r>
              <a:rPr lang="en-US" sz="2000" dirty="0" smtClean="0"/>
              <a:t>Double buffering (usually) or Single buffering (redraw flickers)</a:t>
            </a:r>
            <a:endParaRPr lang="id-ID" sz="2000" dirty="0" smtClean="0"/>
          </a:p>
          <a:p>
            <a:pPr lvl="1"/>
            <a:r>
              <a:rPr lang="en-US" sz="2000" dirty="0" smtClean="0"/>
              <a:t>Depth buffer (usually in 3D) stores pixel depths to find closest surfaces [usually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(GL_DEPTH_TEST);</a:t>
            </a:r>
            <a:r>
              <a:rPr lang="en-US" sz="2000" dirty="0" smtClean="0"/>
              <a:t>]</a:t>
            </a:r>
            <a:endParaRPr lang="id-ID" sz="2000" dirty="0" smtClean="0"/>
          </a:p>
          <a:p>
            <a:pPr lvl="1"/>
            <a:r>
              <a:rPr lang="en-US" sz="2000" dirty="0" smtClean="0"/>
              <a:t>Properties are bitwise </a:t>
            </a:r>
            <a:r>
              <a:rPr lang="en-US" sz="2000" dirty="0" err="1" smtClean="0"/>
              <a:t>ORed</a:t>
            </a:r>
            <a:r>
              <a:rPr lang="en-US" sz="2000" dirty="0" smtClean="0"/>
              <a:t> together with | (vertical bar)</a:t>
            </a:r>
          </a:p>
          <a:p>
            <a:pPr>
              <a:lnSpc>
                <a:spcPct val="90000"/>
              </a:lnSpc>
            </a:pPr>
            <a:endParaRPr lang="id-ID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glutInitWindowSize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in pixels</a:t>
            </a:r>
            <a:endParaRPr lang="en-US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id-ID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glutInitWindowPosition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from top-left corner of display</a:t>
            </a:r>
            <a:endParaRPr lang="en-US" sz="2300" b="1" dirty="0" smtClean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</a:t>
            </a:r>
            <a:r>
              <a:rPr lang="en-US" dirty="0" err="1" smtClean="0"/>
              <a:t>Shaders</a:t>
            </a:r>
            <a:r>
              <a:rPr lang="en-US" dirty="0" smtClean="0"/>
              <a:t> with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Compile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b="1" dirty="0" smtClean="0"/>
              <a:t>program object</a:t>
            </a:r>
          </a:p>
          <a:p>
            <a:r>
              <a:rPr lang="en-US" dirty="0" smtClean="0"/>
              <a:t>Link everything together</a:t>
            </a:r>
          </a:p>
          <a:p>
            <a:r>
              <a:rPr lang="en-US" dirty="0" smtClean="0"/>
              <a:t>Link variables in application with variables in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Vertex attributes</a:t>
            </a:r>
          </a:p>
          <a:p>
            <a:pPr lvl="1"/>
            <a:r>
              <a:rPr lang="en-US" dirty="0" smtClean="0"/>
              <a:t>Uniform variables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Container for </a:t>
            </a:r>
            <a:r>
              <a:rPr lang="en-US" sz="1800" dirty="0" err="1" smtClean="0"/>
              <a:t>shaders</a:t>
            </a:r>
            <a:endParaRPr lang="en-US" sz="1800" dirty="0" smtClean="0"/>
          </a:p>
          <a:p>
            <a:pPr lvl="1"/>
            <a:r>
              <a:rPr lang="en-US" sz="1600" dirty="0" smtClean="0"/>
              <a:t>Can contain multiple </a:t>
            </a:r>
            <a:r>
              <a:rPr lang="en-US" sz="1600" dirty="0" err="1" smtClean="0"/>
              <a:t>shaders</a:t>
            </a:r>
            <a:r>
              <a:rPr lang="id-ID" sz="1600" dirty="0" smtClean="0"/>
              <a:t> (fragment shader, vertex shader)</a:t>
            </a:r>
            <a:endParaRPr lang="en-US" sz="1600" dirty="0" smtClean="0"/>
          </a:p>
          <a:p>
            <a:pPr lvl="1"/>
            <a:r>
              <a:rPr lang="en-US" sz="1600" dirty="0" smtClean="0"/>
              <a:t>Other GLSL functions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glCreateProgram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define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objects here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see InitShader.cpp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glLinkProgram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glUseProgram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myProgObj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added to the program object and compiled</a:t>
            </a:r>
          </a:p>
          <a:p>
            <a:r>
              <a:rPr lang="en-US" dirty="0" smtClean="0"/>
              <a:t>Usual method of passing a </a:t>
            </a:r>
            <a:r>
              <a:rPr lang="en-US" dirty="0" err="1" smtClean="0"/>
              <a:t>shader</a:t>
            </a:r>
            <a:r>
              <a:rPr lang="en-US" dirty="0" smtClean="0"/>
              <a:t> is as a null-terminated string using the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glShaderSource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If the </a:t>
            </a:r>
            <a:r>
              <a:rPr lang="en-US" dirty="0" err="1" smtClean="0"/>
              <a:t>shader</a:t>
            </a:r>
            <a:r>
              <a:rPr lang="en-US" dirty="0" smtClean="0"/>
              <a:t> is in a file, we can write a reader to convert the file to a string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92080" y="117475"/>
            <a:ext cx="3851920" cy="100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a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8153400" cy="3276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program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glCreateProgram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//Create vertex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glCreateShader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(GL_VERTEX_SHADER);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//Get vertex source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GLchar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vertexShaderSource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 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"#version 140\n in vec4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void main() {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;}"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//Set vertex source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glShaderSource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vertexShaderSource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NULL );</a:t>
            </a: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//Compile vertex source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glCompileShader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//Attach vertex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program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glAttachShader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program,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vertexShader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id-ID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Vertex attributes are named in the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Linker forms a table </a:t>
            </a:r>
          </a:p>
          <a:p>
            <a:endParaRPr lang="en-US" dirty="0" smtClean="0"/>
          </a:p>
          <a:p>
            <a:r>
              <a:rPr lang="en-US" dirty="0" smtClean="0"/>
              <a:t>Application can get index from table and tie it to an application variable </a:t>
            </a:r>
          </a:p>
          <a:p>
            <a:endParaRPr lang="en-US" dirty="0" smtClean="0"/>
          </a:p>
          <a:p>
            <a:r>
              <a:rPr lang="en-US" dirty="0" smtClean="0"/>
              <a:t>Similar process for uniform variables 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Attribute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#define BUFFER_OFFSET( offset 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*) (offset))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loc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program,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loc );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 loc, 2, GL_FLOAT, GL_FALSE, 0, BUFFER_OFFSET(0) 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angleParam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angleParam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glGetUniformLocation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myProgObj,"angle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 angle defined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set in application */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5.0 /* or some other value */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glUniform1f(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angleParam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my_angle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Updating the value of a uniform variable opens the door to animating an application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glUniform</a:t>
            </a:r>
            <a:r>
              <a:rPr lang="en-US" dirty="0" smtClean="0"/>
              <a:t> in display callback</a:t>
            </a:r>
          </a:p>
          <a:p>
            <a:pPr lvl="1"/>
            <a:r>
              <a:rPr lang="en-US" dirty="0" smtClean="0"/>
              <a:t>Force a redraw through </a:t>
            </a:r>
            <a:r>
              <a:rPr lang="en-US" dirty="0" err="1" smtClean="0"/>
              <a:t>glutPostRedisplay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Need to prevent a partially redrawn frame buffer from being displayed</a:t>
            </a:r>
          </a:p>
          <a:p>
            <a:r>
              <a:rPr lang="en-US" dirty="0" smtClean="0"/>
              <a:t>Draw into back buffer</a:t>
            </a:r>
          </a:p>
          <a:p>
            <a:r>
              <a:rPr lang="en-US" dirty="0" smtClean="0"/>
              <a:t>Display front buffer</a:t>
            </a:r>
          </a:p>
          <a:p>
            <a:r>
              <a:rPr lang="en-US" dirty="0" smtClean="0"/>
              <a:t>Swap buffers after updating finished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Double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Request a double buffer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(GLUT_DOUBLE)</a:t>
            </a:r>
          </a:p>
          <a:p>
            <a:r>
              <a:rPr lang="en-US" dirty="0" smtClean="0"/>
              <a:t>Swap buffers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(……);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glDrawArrays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Idle callback specifies function to be executed when no other actions pending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glutIdleFunc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recompute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display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glutPostRedisplay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400" dirty="0" smtClean="0"/>
              <a:t>Review: </a:t>
            </a:r>
            <a:r>
              <a:rPr lang="en-US" sz="3400" dirty="0" smtClean="0"/>
              <a:t>GLUT 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glutCreateWindow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create window with title “</a:t>
            </a:r>
            <a:r>
              <a:rPr lang="id-ID" sz="2300" dirty="0" smtClean="0"/>
              <a:t>Title</a:t>
            </a:r>
            <a:r>
              <a:rPr lang="en-US" sz="2300" dirty="0" smtClean="0"/>
              <a:t>”</a:t>
            </a:r>
            <a:endParaRPr lang="en-US" sz="2300" b="1" dirty="0" smtClean="0">
              <a:latin typeface="Courier New" charset="0"/>
            </a:endParaRPr>
          </a:p>
          <a:p>
            <a:pPr lvl="1"/>
            <a:r>
              <a:rPr lang="en-US" sz="1900" dirty="0" smtClean="0"/>
              <a:t>many functions need to be called prior to creating the window</a:t>
            </a:r>
          </a:p>
          <a:p>
            <a:pPr lvl="1"/>
            <a:r>
              <a:rPr lang="en-US" sz="1900" dirty="0" smtClean="0"/>
              <a:t>similarly many other functions can only be called afterwards</a:t>
            </a:r>
            <a:endParaRPr lang="id-ID" sz="1900" dirty="0" smtClean="0"/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glutDisplayFunc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d</a:t>
            </a:r>
            <a:r>
              <a:rPr lang="en-US" sz="2300" dirty="0" err="1" smtClean="0"/>
              <a:t>isplay</a:t>
            </a:r>
            <a:r>
              <a:rPr lang="en-US" sz="2300" dirty="0" smtClean="0"/>
              <a:t> 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Keyboard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keyboard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Reshape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window resize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Timer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timer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r>
              <a:rPr lang="en-US" sz="2300" b="1" dirty="0" smtClean="0">
                <a:latin typeface="Courier New" charset="0"/>
              </a:rPr>
              <a:t>glut</a:t>
            </a:r>
            <a:r>
              <a:rPr lang="id-ID" sz="2300" b="1" dirty="0" smtClean="0">
                <a:latin typeface="Courier New" charset="0"/>
              </a:rPr>
              <a:t>Idle</a:t>
            </a:r>
            <a:r>
              <a:rPr lang="en-US" sz="2300" b="1" dirty="0" err="1" smtClean="0">
                <a:latin typeface="Courier New" charset="0"/>
              </a:rPr>
              <a:t>Func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id-ID" sz="2300" dirty="0" smtClean="0"/>
              <a:t>set idle </a:t>
            </a:r>
            <a:r>
              <a:rPr lang="en-US" sz="2300" dirty="0" smtClean="0"/>
              <a:t>callback</a:t>
            </a:r>
            <a:endParaRPr lang="id-ID" sz="2300" dirty="0" smtClean="0"/>
          </a:p>
          <a:p>
            <a:pPr>
              <a:lnSpc>
                <a:spcPct val="90000"/>
              </a:lnSpc>
            </a:pPr>
            <a:endParaRPr lang="en-US" sz="2300" b="1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300" b="1" dirty="0" err="1" smtClean="0">
                <a:latin typeface="Courier New" charset="0"/>
              </a:rPr>
              <a:t>glutMainLoop</a:t>
            </a:r>
            <a:r>
              <a:rPr lang="en-US" sz="2300" b="1" dirty="0" smtClean="0">
                <a:latin typeface="Courier New" charset="0"/>
              </a:rPr>
              <a:t> </a:t>
            </a:r>
            <a:r>
              <a:rPr lang="en-US" sz="2300" dirty="0" smtClean="0"/>
              <a:t>enter infinite event loop</a:t>
            </a:r>
            <a:endParaRPr lang="id-ID" sz="2300" dirty="0" smtClean="0"/>
          </a:p>
          <a:p>
            <a:pPr lvl="1"/>
            <a:r>
              <a:rPr lang="id-ID" sz="1900" dirty="0" smtClean="0"/>
              <a:t>never returns, but may exit</a:t>
            </a:r>
            <a:endParaRPr lang="en-US" sz="1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and Varying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Starting with GLSL 1.5 attribute and varying qualifiers have been replaced by in and out qualifiers</a:t>
            </a:r>
          </a:p>
          <a:p>
            <a:r>
              <a:rPr lang="en-US" dirty="0" smtClean="0"/>
              <a:t>No changes needed in application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example: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#version 1.4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attribute vec3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varying vec3 color;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#version 1.5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vec3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 vec3 color;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we set a color in the application, we can send it to the </a:t>
            </a:r>
            <a:r>
              <a:rPr lang="en-US" dirty="0" err="1" smtClean="0"/>
              <a:t>shaders</a:t>
            </a:r>
            <a:r>
              <a:rPr lang="en-US" dirty="0" smtClean="0"/>
              <a:t> as a vertex attribute or as a uniform variable depending on how often it changes </a:t>
            </a:r>
          </a:p>
          <a:p>
            <a:r>
              <a:rPr lang="en-US" dirty="0" smtClean="0"/>
              <a:t>Let’s associate a color with each vertex </a:t>
            </a:r>
          </a:p>
          <a:p>
            <a:r>
              <a:rPr lang="en-US" dirty="0" smtClean="0"/>
              <a:t>Set up an array of same size as positions </a:t>
            </a:r>
          </a:p>
          <a:p>
            <a:r>
              <a:rPr lang="en-US" dirty="0" smtClean="0"/>
              <a:t>Send to GPU as a vertex buffer object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vec3 color3;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color3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base_colors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[4] = {color3(1.0, 0.0, 0.0), ….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color3 colors[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vec3 points[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NumVertices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//in loop setting positions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colors[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basecolors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color_index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position[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…….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//need larger buffer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(colors), NULL, GL_STATIC_DRAW);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//load data separately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glBufferSubData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(points), points);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glBufferSubData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(GL_ARRAY_BUFFER,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(points),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(colors), colors);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Vertex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identifiers in vertex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(program,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(loc, 3, GL_FLOAT, GL_FALSE, 0, BUFFER_OFFSET(0));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(program,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(loc2); 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(loc2, 3, GL_FLOAT, GL_FALSE, 0,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BUFFER_OFFSET(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sizeofpoints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Moving vertices </a:t>
            </a:r>
          </a:p>
          <a:p>
            <a:pPr lvl="1"/>
            <a:r>
              <a:rPr lang="en-US" dirty="0" smtClean="0"/>
              <a:t>Morphing </a:t>
            </a:r>
          </a:p>
          <a:p>
            <a:pPr lvl="1"/>
            <a:r>
              <a:rPr lang="en-US" dirty="0" smtClean="0"/>
              <a:t>Wave motion </a:t>
            </a:r>
          </a:p>
          <a:p>
            <a:pPr lvl="1"/>
            <a:r>
              <a:rPr lang="en-US" dirty="0" smtClean="0"/>
              <a:t>Fractals </a:t>
            </a:r>
          </a:p>
          <a:p>
            <a:endParaRPr lang="en-US" dirty="0" smtClean="0"/>
          </a:p>
          <a:p>
            <a:r>
              <a:rPr lang="en-US" dirty="0" smtClean="0"/>
              <a:t>Lighting </a:t>
            </a:r>
          </a:p>
          <a:p>
            <a:pPr lvl="1"/>
            <a:r>
              <a:rPr lang="en-US" dirty="0" smtClean="0"/>
              <a:t>More realistic models </a:t>
            </a:r>
          </a:p>
          <a:p>
            <a:pPr lvl="1"/>
            <a:r>
              <a:rPr lang="en-US" dirty="0" smtClean="0"/>
              <a:t>Cartoon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Motion 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vec4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uniform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// frequencies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uniform float h; // height scale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vec4 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vPosition.y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+ h*sin(time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+ h*sin(time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vPosition.z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vec3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mat4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ModelViewProjectionMatrix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vec3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init_vel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float g, m, 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vec3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vel.x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*t;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vel.y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+ g/(2.0*m)*t*t;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object_pos.z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vPosition.z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vel.z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*t;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ModelViewProjectionMatrix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*vec4(object_pos,1);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Through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pass-through fragment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 vec4 color;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main(void)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color;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vs</a:t>
            </a:r>
            <a:r>
              <a:rPr lang="en-US" dirty="0" smtClean="0"/>
              <a:t> Fragment Lighting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94"/>
            <a:ext cx="3867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660916"/>
            <a:ext cx="3962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3482584"/>
            <a:ext cx="307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per vertex lighting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286396" y="3482584"/>
            <a:ext cx="307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per fragment lighting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Immediate Mode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Geometry specified by vertices </a:t>
            </a:r>
          </a:p>
          <a:p>
            <a:pPr lvl="1"/>
            <a:r>
              <a:rPr lang="en-US" dirty="0" smtClean="0"/>
              <a:t>Locations in space( 2 or 3 dimensional) </a:t>
            </a:r>
          </a:p>
          <a:p>
            <a:pPr lvl="1"/>
            <a:r>
              <a:rPr lang="fr-FR" dirty="0" smtClean="0"/>
              <a:t>Points, </a:t>
            </a:r>
            <a:r>
              <a:rPr lang="fr-FR" dirty="0" err="1" smtClean="0"/>
              <a:t>lines</a:t>
            </a:r>
            <a:r>
              <a:rPr lang="fr-FR" dirty="0" smtClean="0"/>
              <a:t>, </a:t>
            </a:r>
            <a:r>
              <a:rPr lang="fr-FR" dirty="0" err="1" smtClean="0"/>
              <a:t>circles</a:t>
            </a:r>
            <a:r>
              <a:rPr lang="fr-FR" dirty="0" smtClean="0"/>
              <a:t>, </a:t>
            </a:r>
            <a:r>
              <a:rPr lang="fr-FR" dirty="0" err="1" smtClean="0"/>
              <a:t>polygons</a:t>
            </a:r>
            <a:r>
              <a:rPr lang="fr-FR" dirty="0" smtClean="0"/>
              <a:t>, </a:t>
            </a:r>
            <a:r>
              <a:rPr lang="fr-FR" dirty="0" err="1" smtClean="0"/>
              <a:t>curves</a:t>
            </a:r>
            <a:r>
              <a:rPr lang="fr-FR" dirty="0" smtClean="0"/>
              <a:t>, surfaces </a:t>
            </a:r>
          </a:p>
          <a:p>
            <a:endParaRPr lang="id-ID" dirty="0" smtClean="0"/>
          </a:p>
          <a:p>
            <a:r>
              <a:rPr lang="en-US" dirty="0" smtClean="0"/>
              <a:t>Immediate mode </a:t>
            </a:r>
          </a:p>
          <a:p>
            <a:pPr lvl="1"/>
            <a:r>
              <a:rPr lang="en-US" dirty="0" smtClean="0"/>
              <a:t>Each time a vertex is specified in application, its location is sent to the GPU </a:t>
            </a:r>
          </a:p>
          <a:p>
            <a:pPr lvl="1"/>
            <a:r>
              <a:rPr lang="en-US" dirty="0" smtClean="0"/>
              <a:t>Old style uses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glVertex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/>
              <a:t>Creates bottleneck between CPU and GPU </a:t>
            </a:r>
          </a:p>
          <a:p>
            <a:pPr lvl="1"/>
            <a:r>
              <a:rPr lang="en-US" dirty="0" smtClean="0"/>
              <a:t>Removed from OpenGL 3.1 </a:t>
            </a:r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Texture mapping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0410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130410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130410"/>
            <a:ext cx="2520000" cy="18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27584" y="407462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smooth shading</a:t>
            </a:r>
            <a:r>
              <a:rPr lang="id-ID" b="1" dirty="0" smtClean="0"/>
              <a:t>          	</a:t>
            </a:r>
            <a:r>
              <a:rPr lang="en-US" b="1" dirty="0" smtClean="0"/>
              <a:t>environment</a:t>
            </a:r>
            <a:r>
              <a:rPr lang="id-ID" b="1" dirty="0" smtClean="0"/>
              <a:t> </a:t>
            </a:r>
            <a:r>
              <a:rPr lang="en-US" b="1" dirty="0" smtClean="0"/>
              <a:t>mapping</a:t>
            </a:r>
            <a:r>
              <a:rPr lang="id-ID" b="1" dirty="0" smtClean="0"/>
              <a:t> 	</a:t>
            </a:r>
            <a:r>
              <a:rPr lang="en-US" b="1" dirty="0" smtClean="0"/>
              <a:t>bump mapping 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Also Input and Interaction</a:t>
            </a:r>
          </a:p>
          <a:p>
            <a:endParaRPr lang="id-ID" dirty="0" smtClean="0"/>
          </a:p>
          <a:p>
            <a:r>
              <a:rPr lang="id-ID" dirty="0" smtClean="0"/>
              <a:t>Read the Textbook Ch. </a:t>
            </a:r>
            <a:r>
              <a:rPr lang="en-US" dirty="0" smtClean="0"/>
              <a:t>2</a:t>
            </a:r>
            <a:r>
              <a:rPr lang="id-ID" dirty="0" smtClean="0"/>
              <a:t> (pp 91 – 107)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Next Week: </a:t>
            </a:r>
            <a:r>
              <a:rPr lang="en-US" sz="2400" dirty="0" smtClean="0"/>
              <a:t>Programming in OpenGL: </a:t>
            </a:r>
            <a:r>
              <a:rPr lang="id-ID" sz="2400" dirty="0" smtClean="0"/>
              <a:t>Three Dimensions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61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r>
              <a:rPr lang="id-ID" dirty="0" smtClean="0"/>
              <a:t> #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358775" indent="-336550"/>
            <a:r>
              <a:rPr lang="en-US" dirty="0" smtClean="0"/>
              <a:t>Based on Example 1 in Chapter 2, create a program that shows two dimensional points specified directly using a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id-ID" dirty="0" smtClean="0"/>
              <a:t> </a:t>
            </a:r>
            <a:r>
              <a:rPr lang="en-US" dirty="0" smtClean="0"/>
              <a:t>array.</a:t>
            </a:r>
            <a:endParaRPr lang="id-ID" dirty="0" smtClean="0"/>
          </a:p>
          <a:p>
            <a:r>
              <a:rPr lang="en-US" dirty="0" smtClean="0"/>
              <a:t>For example, using a 256x256 window, and 9 points as the following coordinates: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(-0.1, -0.1 ), (-0.1, 0.0), (-0.1, 0.1), ( 0.0, -0.1),  ( 0.0, 0.0), ( 0.0, 0.1), ( 0.1, -0.1), ( 0.1, 0.0), ( 0.1, 0.1) 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the program will show this figure</a:t>
            </a:r>
            <a:r>
              <a:rPr lang="id-ID" dirty="0" smtClean="0"/>
              <a:t> </a:t>
            </a:r>
            <a:r>
              <a:rPr lang="id-ID" dirty="0" smtClean="0">
                <a:sym typeface="Wingdings" pitchFamily="2" charset="2"/>
              </a:rPr>
              <a:t>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Create an image as artistic as possible 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62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t="8163"/>
          <a:stretch>
            <a:fillRect/>
          </a:stretch>
        </p:blipFill>
        <p:spPr bwMode="auto">
          <a:xfrm>
            <a:off x="5492750" y="1701003"/>
            <a:ext cx="2590800" cy="257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358775" indent="-336550"/>
            <a:r>
              <a:rPr lang="en-US" dirty="0"/>
              <a:t>Based on Example </a:t>
            </a:r>
            <a:r>
              <a:rPr lang="en-US" dirty="0" smtClean="0"/>
              <a:t>2 </a:t>
            </a:r>
            <a:r>
              <a:rPr lang="en-US" dirty="0"/>
              <a:t>in Chapter 2, create a program that shows two dimensional </a:t>
            </a:r>
            <a:r>
              <a:rPr lang="en-US" dirty="0" smtClean="0"/>
              <a:t>triangles specified </a:t>
            </a:r>
            <a:r>
              <a:rPr lang="en-US" dirty="0"/>
              <a:t>directly using a 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id-ID" dirty="0"/>
              <a:t> </a:t>
            </a:r>
            <a:r>
              <a:rPr lang="en-US" dirty="0"/>
              <a:t>array.</a:t>
            </a:r>
            <a:endParaRPr lang="id-ID" dirty="0"/>
          </a:p>
          <a:p>
            <a:r>
              <a:rPr lang="en-US" dirty="0"/>
              <a:t>For example, using a 256x256 window</a:t>
            </a:r>
            <a:r>
              <a:rPr lang="en-US" dirty="0" smtClean="0"/>
              <a:t>, and 3 triangles of the following coordinates:</a:t>
            </a:r>
            <a:endParaRPr lang="en-US" dirty="0"/>
          </a:p>
          <a:p>
            <a:pPr lvl="1"/>
            <a:r>
              <a:rPr lang="id-ID" dirty="0" smtClean="0"/>
              <a:t>	(-0.5, -0.5 ), (-0.5, 0.0), ( 0.0, 0.5)</a:t>
            </a:r>
          </a:p>
          <a:p>
            <a:pPr lvl="1"/>
            <a:r>
              <a:rPr lang="id-ID" dirty="0" smtClean="0"/>
              <a:t>	( 0.0, -0.5),  ( 0.0, 0.0), ( 0.5, 0.5)</a:t>
            </a:r>
          </a:p>
          <a:p>
            <a:pPr lvl="1"/>
            <a:r>
              <a:rPr lang="id-ID" dirty="0" smtClean="0"/>
              <a:t>	( 0.5, -0.5),  ( 0.5, 0.0), (-0.5, 0.5) 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/>
              <a:t>the program will show this </a:t>
            </a:r>
            <a:r>
              <a:rPr lang="en-US" dirty="0" smtClean="0"/>
              <a:t>figure </a:t>
            </a:r>
            <a:r>
              <a:rPr lang="id-ID" dirty="0" smtClean="0">
                <a:sym typeface="Wingdings" pitchFamily="2" charset="2"/>
              </a:rPr>
              <a:t>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Create an image as artistic as possible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63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/>
          <a:srcRect t="6890"/>
          <a:stretch>
            <a:fillRect/>
          </a:stretch>
        </p:blipFill>
        <p:spPr bwMode="auto">
          <a:xfrm>
            <a:off x="5492750" y="1779662"/>
            <a:ext cx="2590800" cy="26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Retained</a:t>
            </a:r>
            <a:r>
              <a:rPr lang="id-ID" dirty="0" smtClean="0"/>
              <a:t> </a:t>
            </a:r>
            <a:r>
              <a:rPr lang="en-US" dirty="0" smtClean="0"/>
              <a:t>Mode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all vertex and attribute data in array </a:t>
            </a:r>
          </a:p>
          <a:p>
            <a:endParaRPr lang="id-ID" dirty="0" smtClean="0"/>
          </a:p>
          <a:p>
            <a:r>
              <a:rPr lang="en-US" dirty="0" smtClean="0"/>
              <a:t>Send array to GPU to be rendered immediately </a:t>
            </a:r>
          </a:p>
          <a:p>
            <a:endParaRPr lang="id-ID" dirty="0" smtClean="0"/>
          </a:p>
          <a:p>
            <a:r>
              <a:rPr lang="en-US" dirty="0" smtClean="0"/>
              <a:t>Almost OK but problem is we would have to send array over each time we need another render of it </a:t>
            </a:r>
          </a:p>
          <a:p>
            <a:endParaRPr lang="id-ID" dirty="0" smtClean="0"/>
          </a:p>
          <a:p>
            <a:r>
              <a:rPr lang="en-US" dirty="0" smtClean="0"/>
              <a:t>Better to send array over and store on GPU for multiple renderings 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OpenGL Camera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OpenGL places a camera at the origin in object space pointing in the negative </a:t>
            </a:r>
            <a:r>
              <a:rPr lang="en-US" i="1" smtClean="0">
                <a:latin typeface="Times New Roman" charset="0"/>
              </a:rPr>
              <a:t>z</a:t>
            </a:r>
            <a:r>
              <a:rPr lang="en-US" smtClean="0"/>
              <a:t> direction</a:t>
            </a:r>
          </a:p>
          <a:p>
            <a:endParaRPr lang="en-US" smtClean="0"/>
          </a:p>
          <a:p>
            <a:r>
              <a:rPr lang="en-US" smtClean="0"/>
              <a:t>The default viewing volume</a:t>
            </a:r>
          </a:p>
          <a:p>
            <a:pPr>
              <a:buFontTx/>
              <a:buNone/>
            </a:pPr>
            <a:r>
              <a:rPr lang="en-US" smtClean="0"/>
              <a:t>  is a box centered at the</a:t>
            </a:r>
          </a:p>
          <a:p>
            <a:pPr>
              <a:buFontTx/>
              <a:buNone/>
            </a:pPr>
            <a:r>
              <a:rPr lang="en-US" smtClean="0"/>
              <a:t>  origin with a side of </a:t>
            </a:r>
          </a:p>
          <a:p>
            <a:pPr>
              <a:buFontTx/>
              <a:buNone/>
            </a:pPr>
            <a:r>
              <a:rPr lang="en-US" smtClean="0"/>
              <a:t>  length 2</a:t>
            </a:r>
          </a:p>
        </p:txBody>
      </p:sp>
      <p:pic>
        <p:nvPicPr>
          <p:cNvPr id="23556" name="Picture 5" descr="an02f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74107"/>
            <a:ext cx="4572000" cy="219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17475"/>
            <a:ext cx="8153400" cy="1006475"/>
          </a:xfrm>
        </p:spPr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Orthographic Viewing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838200" y="2228851"/>
            <a:ext cx="4516438" cy="2288381"/>
            <a:chOff x="672" y="1248"/>
            <a:chExt cx="2845" cy="1922"/>
          </a:xfrm>
        </p:grpSpPr>
        <p:pic>
          <p:nvPicPr>
            <p:cNvPr id="24589" name="Picture 5" descr="an02f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0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318" cy="2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r>
                <a:rPr lang="en-US" sz="1600" i="1">
                  <a:latin typeface="Times New Roman" charset="0"/>
                </a:rPr>
                <a:t>z=0</a:t>
              </a:r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324600" y="2228851"/>
            <a:ext cx="2363788" cy="2135981"/>
            <a:chOff x="3600" y="1248"/>
            <a:chExt cx="1489" cy="1794"/>
          </a:xfrm>
        </p:grpSpPr>
        <p:pic>
          <p:nvPicPr>
            <p:cNvPr id="24584" name="Picture 7" descr="an02f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5" name="Rectangle 59"/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" name="Group 61"/>
            <p:cNvGrpSpPr>
              <a:grpSpLocks/>
            </p:cNvGrpSpPr>
            <p:nvPr/>
          </p:nvGrpSpPr>
          <p:grpSpPr bwMode="auto">
            <a:xfrm>
              <a:off x="4416" y="1680"/>
              <a:ext cx="384" cy="284"/>
              <a:chOff x="4848" y="1200"/>
              <a:chExt cx="384" cy="284"/>
            </a:xfrm>
          </p:grpSpPr>
          <p:sp>
            <p:nvSpPr>
              <p:cNvPr id="24587" name="Rectangle 60"/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Text Box 58"/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8" cy="2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Ctr="1">
                <a:spAutoFit/>
              </a:bodyPr>
              <a:lstStyle/>
              <a:p>
                <a:r>
                  <a:rPr lang="en-US" sz="1600" i="1">
                    <a:latin typeface="Times New Roman" charset="0"/>
                  </a:rPr>
                  <a:t>z=0</a:t>
                </a:r>
              </a:p>
            </p:txBody>
          </p:sp>
        </p:grpSp>
      </p:grpSp>
      <p:sp>
        <p:nvSpPr>
          <p:cNvPr id="24583" name="Text Box 65"/>
          <p:cNvSpPr txBox="1">
            <a:spLocks noChangeArrowheads="1"/>
          </p:cNvSpPr>
          <p:nvPr/>
        </p:nvSpPr>
        <p:spPr bwMode="auto">
          <a:xfrm>
            <a:off x="820739" y="1200150"/>
            <a:ext cx="4583371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 the default orthographic view, points are </a:t>
            </a:r>
          </a:p>
          <a:p>
            <a:r>
              <a:rPr lang="en-US">
                <a:latin typeface="Arial" charset="0"/>
              </a:rPr>
              <a:t>projected forward along the </a:t>
            </a:r>
            <a:r>
              <a:rPr lang="en-US" i="1">
                <a:latin typeface="Times New Roman" charset="0"/>
              </a:rPr>
              <a:t>z</a:t>
            </a:r>
            <a:r>
              <a:rPr lang="en-US">
                <a:latin typeface="Arial" charset="0"/>
              </a:rPr>
              <a:t> axis onto the</a:t>
            </a:r>
          </a:p>
          <a:p>
            <a:r>
              <a:rPr lang="en-US">
                <a:latin typeface="Arial" charset="0"/>
              </a:rPr>
              <a:t>plane </a:t>
            </a:r>
            <a:r>
              <a:rPr lang="en-US" i="1">
                <a:latin typeface="Times New Roman" charset="0"/>
              </a:rPr>
              <a:t>z=0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2246</Words>
  <Application>Microsoft Office PowerPoint</Application>
  <PresentationFormat>On-screen Show (16:9)</PresentationFormat>
  <Paragraphs>467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WidescreenPresentation</vt:lpstr>
      <vt:lpstr>Computer graphics</vt:lpstr>
      <vt:lpstr>Outline</vt:lpstr>
      <vt:lpstr>Review: Program Structure</vt:lpstr>
      <vt:lpstr>Review: GLUT functions</vt:lpstr>
      <vt:lpstr>Review: GLUT functions</vt:lpstr>
      <vt:lpstr>Review: Immediate Mode Graphics</vt:lpstr>
      <vt:lpstr>Review: Retained Mode Graphics</vt:lpstr>
      <vt:lpstr>Review: OpenGL Camera</vt:lpstr>
      <vt:lpstr>Review: Orthographic Viewing</vt:lpstr>
      <vt:lpstr>Review: Viewports</vt:lpstr>
      <vt:lpstr>Review: Vertex Shader Applications</vt:lpstr>
      <vt:lpstr>Review: Fragment Shader Applications</vt:lpstr>
      <vt:lpstr>Review: Fragment Shader Applications</vt:lpstr>
      <vt:lpstr>Simple Vertex Shader</vt:lpstr>
      <vt:lpstr>Simple Fragment Program</vt:lpstr>
      <vt:lpstr>Session 1: Polygons and Attributes</vt:lpstr>
      <vt:lpstr>Objectives</vt:lpstr>
      <vt:lpstr>Objek Geometri Primitif</vt:lpstr>
      <vt:lpstr>Jenis Objek Primitif</vt:lpstr>
      <vt:lpstr>OpenGL Primitives</vt:lpstr>
      <vt:lpstr>Menampilkan objek primitif di Modern OpenGL </vt:lpstr>
      <vt:lpstr>Line Segments</vt:lpstr>
      <vt:lpstr>Polygons</vt:lpstr>
      <vt:lpstr>Polygon Issues</vt:lpstr>
      <vt:lpstr>Polygon Testing</vt:lpstr>
      <vt:lpstr>Good and Bad Triangles</vt:lpstr>
      <vt:lpstr>Triangularization</vt:lpstr>
      <vt:lpstr>Non-convex (concave)</vt:lpstr>
      <vt:lpstr>Recursive Division</vt:lpstr>
      <vt:lpstr>Polygons in OpenGL</vt:lpstr>
      <vt:lpstr>Attributes</vt:lpstr>
      <vt:lpstr>RGB color</vt:lpstr>
      <vt:lpstr>Indexed Color</vt:lpstr>
      <vt:lpstr>Smooth Color</vt:lpstr>
      <vt:lpstr>Setting Colors</vt:lpstr>
      <vt:lpstr>Example1.cpp</vt:lpstr>
      <vt:lpstr>PowerPoint Presentation</vt:lpstr>
      <vt:lpstr>Session 2: More GLSL</vt:lpstr>
      <vt:lpstr>Objectives</vt:lpstr>
      <vt:lpstr>Linking Shaders with Application</vt:lpstr>
      <vt:lpstr>Program Object</vt:lpstr>
      <vt:lpstr>Reading a Shader</vt:lpstr>
      <vt:lpstr>Adding a Vertex Shader</vt:lpstr>
      <vt:lpstr>Vertex Attributes</vt:lpstr>
      <vt:lpstr>Vertex Attribute Example</vt:lpstr>
      <vt:lpstr>Uniform Variable Example</vt:lpstr>
      <vt:lpstr>Double Buffering</vt:lpstr>
      <vt:lpstr>Adding Double Buffering</vt:lpstr>
      <vt:lpstr>Idle Callback</vt:lpstr>
      <vt:lpstr>Attribute and Varying Qualifiers</vt:lpstr>
      <vt:lpstr>Adding Color</vt:lpstr>
      <vt:lpstr>Setting Colors</vt:lpstr>
      <vt:lpstr>Setting Up Buffer Object</vt:lpstr>
      <vt:lpstr>Second Vertex Array</vt:lpstr>
      <vt:lpstr>Vertex Shader Applications</vt:lpstr>
      <vt:lpstr>Wave Motion Vertex Shader</vt:lpstr>
      <vt:lpstr>Particle System</vt:lpstr>
      <vt:lpstr>Pass Through Fragment Shader</vt:lpstr>
      <vt:lpstr>Vertex vs Fragment Lighting</vt:lpstr>
      <vt:lpstr>Fragment Shader Applications</vt:lpstr>
      <vt:lpstr>Next Week: Programming in OpenGL: Three Dimensions</vt:lpstr>
      <vt:lpstr>Task #2</vt:lpstr>
      <vt:lpstr>Task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2014-01-30T21:58:16Z</dcterms:created>
  <dcterms:modified xsi:type="dcterms:W3CDTF">2017-09-25T13:36:58Z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