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1"/>
  </p:notesMasterIdLst>
  <p:sldIdLst>
    <p:sldId id="272" r:id="rId2"/>
    <p:sldId id="273" r:id="rId3"/>
    <p:sldId id="274" r:id="rId4"/>
    <p:sldId id="301" r:id="rId5"/>
    <p:sldId id="302" r:id="rId6"/>
    <p:sldId id="300" r:id="rId7"/>
    <p:sldId id="303" r:id="rId8"/>
    <p:sldId id="280" r:id="rId9"/>
    <p:sldId id="281" r:id="rId10"/>
    <p:sldId id="282" r:id="rId11"/>
    <p:sldId id="283" r:id="rId12"/>
    <p:sldId id="284" r:id="rId13"/>
    <p:sldId id="304" r:id="rId14"/>
    <p:sldId id="285" r:id="rId15"/>
    <p:sldId id="30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9" r:id="rId29"/>
    <p:sldId id="298" r:id="rId30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1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3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2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0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4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9/5/2017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9/5/2017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8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9/5/2017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6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8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1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61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machinelearningmastery.com/tutorial-to-implement-k-nearest-neighbors-in-python-from-scratch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3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Kecerdasan</a:t>
            </a:r>
            <a:r>
              <a:rPr lang="en-US" dirty="0" smtClean="0"/>
              <a:t> </a:t>
            </a:r>
            <a:r>
              <a:rPr lang="en-US" dirty="0" err="1" smtClean="0"/>
              <a:t>Komputasional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Kelas</a:t>
            </a:r>
            <a:r>
              <a:rPr lang="en-US" dirty="0" smtClean="0"/>
              <a:t> 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Definition of Nearest Neighbor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20E9D7B-6B31-4CFC-BD82-797C7F49E077}" type="slidenum">
              <a:rPr lang="id-ID" smtClean="0"/>
              <a:pPr/>
              <a:t>10</a:t>
            </a:fld>
            <a:endParaRPr lang="id-ID"/>
          </a:p>
        </p:txBody>
      </p:sp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2057400" y="1600200"/>
          <a:ext cx="7848600" cy="364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VISIO" r:id="rId3" imgW="9761220" imgH="4517136" progId="Visio.Drawing.11">
                  <p:embed/>
                </p:oleObj>
              </mc:Choice>
              <mc:Fallback>
                <p:oleObj name="VISIO" r:id="rId3" imgW="9761220" imgH="4517136" progId="Visio.Drawing.11">
                  <p:embed/>
                  <p:pic>
                    <p:nvPicPr>
                      <p:cNvPr id="409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600200"/>
                        <a:ext cx="7848600" cy="364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2286000" y="5257800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2400"/>
              <a:t>    K-nearest neighbors of a record x are data points that have the k smallest distance to x</a:t>
            </a:r>
          </a:p>
        </p:txBody>
      </p:sp>
    </p:spTree>
    <p:extLst>
      <p:ext uri="{BB962C8B-B14F-4D97-AF65-F5344CB8AC3E}">
        <p14:creationId xmlns:p14="http://schemas.microsoft.com/office/powerpoint/2010/main" val="186940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Nearest Neighbor Classification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mtClean="0"/>
              <a:t>Compute distance between two points:</a:t>
            </a:r>
          </a:p>
          <a:p>
            <a:pPr lvl="1"/>
            <a:r>
              <a:rPr lang="en-US" altLang="en-US" smtClean="0"/>
              <a:t>Euclidean distance </a:t>
            </a:r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>
              <a:buFont typeface="Monotype Sorts" pitchFamily="2" charset="2"/>
              <a:buNone/>
            </a:pPr>
            <a:endParaRPr lang="en-US" altLang="en-US" smtClean="0"/>
          </a:p>
          <a:p>
            <a:r>
              <a:rPr lang="en-US" altLang="en-US" smtClean="0"/>
              <a:t>Determine the class from nearest neighbor list</a:t>
            </a:r>
          </a:p>
          <a:p>
            <a:pPr lvl="1"/>
            <a:r>
              <a:rPr lang="en-US" altLang="en-US" smtClean="0"/>
              <a:t>take the majority vote of class labels among the k-nearest neighbors</a:t>
            </a:r>
          </a:p>
          <a:p>
            <a:pPr lvl="1"/>
            <a:r>
              <a:rPr lang="en-US" altLang="en-US" smtClean="0"/>
              <a:t>Weigh the vote according to distance</a:t>
            </a:r>
          </a:p>
          <a:p>
            <a:pPr lvl="2"/>
            <a:r>
              <a:rPr lang="en-US" altLang="en-US" smtClean="0"/>
              <a:t> weight factor, w = 1/d</a:t>
            </a:r>
            <a:r>
              <a:rPr lang="en-US" altLang="en-US" baseline="30000" smtClean="0"/>
              <a:t>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20E9D7B-6B31-4CFC-BD82-797C7F49E077}" type="slidenum">
              <a:rPr lang="id-ID" smtClean="0"/>
              <a:pPr/>
              <a:t>11</a:t>
            </a:fld>
            <a:endParaRPr lang="id-ID"/>
          </a:p>
        </p:txBody>
      </p:sp>
      <p:graphicFrame>
        <p:nvGraphicFramePr>
          <p:cNvPr id="43012" name="Object 4"/>
          <p:cNvGraphicFramePr>
            <a:graphicFrameLocks noChangeAspect="1"/>
          </p:cNvGraphicFramePr>
          <p:nvPr>
            <p:extLst/>
          </p:nvPr>
        </p:nvGraphicFramePr>
        <p:xfrm>
          <a:off x="3429000" y="2743201"/>
          <a:ext cx="487680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3" imgW="2705100" imgH="457200" progId="Equation.3">
                  <p:embed/>
                </p:oleObj>
              </mc:Choice>
              <mc:Fallback>
                <p:oleObj name="Equation" r:id="rId3" imgW="2705100" imgH="457200" progId="Equation.3">
                  <p:embed/>
                  <p:pic>
                    <p:nvPicPr>
                      <p:cNvPr id="430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743201"/>
                        <a:ext cx="4876800" cy="823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12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k</a:t>
            </a:r>
            <a:r>
              <a:rPr lang="en-US" dirty="0" smtClean="0"/>
              <a:t>-Nearest Neighbor (</a:t>
            </a:r>
            <a:r>
              <a:rPr lang="en-US" i="1" dirty="0" smtClean="0"/>
              <a:t>k</a:t>
            </a:r>
            <a:r>
              <a:rPr lang="en-US" dirty="0" smtClean="0"/>
              <a:t>-NN)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every point in </a:t>
            </a:r>
            <a:r>
              <a:rPr lang="en-US" dirty="0" smtClean="0"/>
              <a:t>dataset:</a:t>
            </a:r>
            <a:endParaRPr lang="en-US" dirty="0"/>
          </a:p>
          <a:p>
            <a:r>
              <a:rPr lang="en-US" dirty="0"/>
              <a:t>calculate the distance between </a:t>
            </a:r>
            <a:r>
              <a:rPr lang="en-US" i="1" dirty="0" smtClean="0"/>
              <a:t>X</a:t>
            </a:r>
            <a:r>
              <a:rPr lang="en-US" dirty="0" smtClean="0"/>
              <a:t> </a:t>
            </a:r>
            <a:r>
              <a:rPr lang="en-US" dirty="0"/>
              <a:t>and the current point</a:t>
            </a:r>
          </a:p>
          <a:p>
            <a:r>
              <a:rPr lang="en-US" dirty="0"/>
              <a:t>sort the distances in increasing order</a:t>
            </a:r>
          </a:p>
          <a:p>
            <a:r>
              <a:rPr lang="en-US" dirty="0"/>
              <a:t>take </a:t>
            </a:r>
            <a:r>
              <a:rPr lang="en-US" i="1" dirty="0"/>
              <a:t>k</a:t>
            </a:r>
            <a:r>
              <a:rPr lang="en-US" dirty="0"/>
              <a:t> items with lowest distances to </a:t>
            </a:r>
            <a:r>
              <a:rPr lang="en-US" i="1" dirty="0" smtClean="0"/>
              <a:t>X</a:t>
            </a:r>
            <a:endParaRPr lang="en-US" i="1" dirty="0"/>
          </a:p>
          <a:p>
            <a:r>
              <a:rPr lang="en-US" dirty="0"/>
              <a:t>find the majority class among these items</a:t>
            </a:r>
          </a:p>
          <a:p>
            <a:r>
              <a:rPr lang="en-US" dirty="0"/>
              <a:t>return the majority class as our prediction for the class of </a:t>
            </a:r>
            <a:r>
              <a:rPr lang="en-US" i="1" dirty="0" smtClean="0"/>
              <a:t>X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20E9D7B-6B31-4CFC-BD82-797C7F49E077}" type="slidenum">
              <a:rPr lang="id-ID" smtClean="0"/>
              <a:pPr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0739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9218" name="Picture 2" descr="https://cambridgecoding.files.wordpress.com/2016/01/knn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055" y="-349717"/>
            <a:ext cx="6693890" cy="752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42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implement </a:t>
            </a:r>
            <a:r>
              <a:rPr lang="en-US" i="1" dirty="0" smtClean="0"/>
              <a:t>k</a:t>
            </a:r>
            <a:r>
              <a:rPr lang="en-US" dirty="0" smtClean="0"/>
              <a:t>-NN </a:t>
            </a:r>
            <a:r>
              <a:rPr lang="en-US" dirty="0"/>
              <a:t>in 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b="1" dirty="0" smtClean="0"/>
              <a:t>Handle</a:t>
            </a:r>
            <a:r>
              <a:rPr lang="en-US" dirty="0"/>
              <a:t> Data: Open the dataset from CSV and split into test/train datasets.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b="1" dirty="0"/>
              <a:t>Similarity</a:t>
            </a:r>
            <a:r>
              <a:rPr lang="en-US" dirty="0"/>
              <a:t>: Calculate the distance between two data instances.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b="1" dirty="0"/>
              <a:t>Neighbors</a:t>
            </a:r>
            <a:r>
              <a:rPr lang="en-US" dirty="0"/>
              <a:t>: Locate </a:t>
            </a:r>
            <a:r>
              <a:rPr lang="en-US" i="1" dirty="0"/>
              <a:t>k</a:t>
            </a:r>
            <a:r>
              <a:rPr lang="en-US" dirty="0"/>
              <a:t> most similar data instances.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b="1" dirty="0"/>
              <a:t>Response</a:t>
            </a:r>
            <a:r>
              <a:rPr lang="en-US" dirty="0"/>
              <a:t>: </a:t>
            </a:r>
            <a:r>
              <a:rPr lang="en-US" dirty="0" smtClean="0"/>
              <a:t>getting </a:t>
            </a:r>
            <a:r>
              <a:rPr lang="en-US" dirty="0"/>
              <a:t>the majority voted response from a number of neighbors</a:t>
            </a:r>
            <a:r>
              <a:rPr lang="en-US" dirty="0" smtClean="0"/>
              <a:t>.</a:t>
            </a:r>
            <a:endParaRPr lang="en-US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b="1" dirty="0"/>
              <a:t>Accuracy</a:t>
            </a:r>
            <a:r>
              <a:rPr lang="en-US" dirty="0"/>
              <a:t>: Summarize the accuracy of predictions</a:t>
            </a:r>
            <a:r>
              <a:rPr lang="en-US" dirty="0" smtClean="0"/>
              <a:t>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b="1" dirty="0"/>
              <a:t>Main</a:t>
            </a:r>
            <a:r>
              <a:rPr lang="en-US" dirty="0"/>
              <a:t>: Tie it all together</a:t>
            </a:r>
            <a:r>
              <a:rPr lang="en-US" dirty="0" smtClean="0"/>
              <a:t>.</a:t>
            </a:r>
            <a:endParaRPr lang="en-US" dirty="0"/>
          </a:p>
          <a:p>
            <a:pPr marL="0" indent="0" fontAlgn="base">
              <a:buNone/>
            </a:pPr>
            <a:endParaRPr lang="en-US" dirty="0" smtClean="0">
              <a:hlinkClick r:id="rId2"/>
            </a:endParaRPr>
          </a:p>
          <a:p>
            <a:pPr marL="0" indent="0" fontAlgn="base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://machinelearningmastery.com/tutorial-to-implement-k-nearest-neighbors-in-python-from-scratch/</a:t>
            </a:r>
            <a:endParaRPr lang="en-US" dirty="0"/>
          </a:p>
          <a:p>
            <a:pPr fontAlgn="base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20E9D7B-6B31-4CFC-BD82-797C7F49E077}" type="slidenum">
              <a:rPr lang="id-ID" smtClean="0"/>
              <a:pPr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0437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0242" name="Picture 2" descr="https://cambridgecoding.files.wordpress.com/2016/01/knn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622" y="-156179"/>
            <a:ext cx="8342966" cy="738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97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implement </a:t>
            </a:r>
            <a:r>
              <a:rPr lang="en-US" i="1" dirty="0"/>
              <a:t>k</a:t>
            </a:r>
            <a:r>
              <a:rPr lang="en-US" dirty="0"/>
              <a:t>-NN in Python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20E9D7B-6B31-4CFC-BD82-797C7F49E077}" type="slidenum">
              <a:rPr lang="id-ID" smtClean="0"/>
              <a:pPr/>
              <a:t>16</a:t>
            </a:fld>
            <a:endParaRPr lang="id-ID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309" y="2484456"/>
            <a:ext cx="8216049" cy="30099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33600" y="1420222"/>
            <a:ext cx="78360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b="1" dirty="0"/>
              <a:t>1. Handle</a:t>
            </a:r>
            <a:r>
              <a:rPr lang="en-US" sz="2400" dirty="0"/>
              <a:t> Data: Open the dataset from CSV and split into test/train datasets.</a:t>
            </a:r>
          </a:p>
        </p:txBody>
      </p:sp>
    </p:spTree>
    <p:extLst>
      <p:ext uri="{BB962C8B-B14F-4D97-AF65-F5344CB8AC3E}">
        <p14:creationId xmlns:p14="http://schemas.microsoft.com/office/powerpoint/2010/main" val="207906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implement </a:t>
            </a:r>
            <a:r>
              <a:rPr lang="en-US" i="1" dirty="0"/>
              <a:t>k</a:t>
            </a:r>
            <a:r>
              <a:rPr lang="en-US" dirty="0"/>
              <a:t>-NN in Python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20E9D7B-6B31-4CFC-BD82-797C7F49E077}" type="slidenum">
              <a:rPr lang="id-ID" smtClean="0"/>
              <a:pPr/>
              <a:t>17</a:t>
            </a:fld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791707"/>
            <a:ext cx="8610600" cy="155169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01849" y="1528684"/>
            <a:ext cx="79121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800" b="1" dirty="0"/>
              <a:t>2. Similarity</a:t>
            </a:r>
            <a:r>
              <a:rPr lang="en-US" sz="2800" dirty="0"/>
              <a:t>: Calculate the distance between two data instances.</a:t>
            </a:r>
          </a:p>
        </p:txBody>
      </p:sp>
    </p:spTree>
    <p:extLst>
      <p:ext uri="{BB962C8B-B14F-4D97-AF65-F5344CB8AC3E}">
        <p14:creationId xmlns:p14="http://schemas.microsoft.com/office/powerpoint/2010/main" val="47758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implement </a:t>
            </a:r>
            <a:r>
              <a:rPr lang="en-US" i="1" dirty="0"/>
              <a:t>k</a:t>
            </a:r>
            <a:r>
              <a:rPr lang="en-US" dirty="0"/>
              <a:t>-NN in Python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20E9D7B-6B31-4CFC-BD82-797C7F49E077}" type="slidenum">
              <a:rPr lang="id-ID" smtClean="0"/>
              <a:pPr/>
              <a:t>18</a:t>
            </a:fld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800" y="2197100"/>
            <a:ext cx="8432800" cy="26797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09800" y="1411181"/>
            <a:ext cx="7772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800" b="1" dirty="0"/>
              <a:t>3. Neighbors</a:t>
            </a:r>
            <a:r>
              <a:rPr lang="en-US" sz="2800" dirty="0"/>
              <a:t>: Locate </a:t>
            </a:r>
            <a:r>
              <a:rPr lang="en-US" sz="2800" i="1" dirty="0"/>
              <a:t>k</a:t>
            </a:r>
            <a:r>
              <a:rPr lang="en-US" sz="2800" dirty="0"/>
              <a:t> most similar data instances.</a:t>
            </a:r>
          </a:p>
        </p:txBody>
      </p:sp>
    </p:spTree>
    <p:extLst>
      <p:ext uri="{BB962C8B-B14F-4D97-AF65-F5344CB8AC3E}">
        <p14:creationId xmlns:p14="http://schemas.microsoft.com/office/powerpoint/2010/main" val="360006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implement </a:t>
            </a:r>
            <a:r>
              <a:rPr lang="en-US" i="1" dirty="0"/>
              <a:t>k</a:t>
            </a:r>
            <a:r>
              <a:rPr lang="en-US" dirty="0"/>
              <a:t>-NN in Python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20E9D7B-6B31-4CFC-BD82-797C7F49E077}" type="slidenum">
              <a:rPr lang="id-ID" smtClean="0"/>
              <a:pPr/>
              <a:t>19</a:t>
            </a:fld>
            <a:endParaRPr lang="id-ID"/>
          </a:p>
        </p:txBody>
      </p:sp>
      <p:sp>
        <p:nvSpPr>
          <p:cNvPr id="4" name="Rectangle 3"/>
          <p:cNvSpPr/>
          <p:nvPr/>
        </p:nvSpPr>
        <p:spPr>
          <a:xfrm>
            <a:off x="2209800" y="1417639"/>
            <a:ext cx="7772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800" b="1" dirty="0"/>
              <a:t>4. Response</a:t>
            </a:r>
            <a:r>
              <a:rPr lang="en-US" sz="2800" dirty="0"/>
              <a:t>: a function for getting the majority voted response from a number of </a:t>
            </a:r>
            <a:r>
              <a:rPr lang="en-US" sz="2800" dirty="0"/>
              <a:t>neighbors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499149"/>
            <a:ext cx="80391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20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Previous Week Assignments</a:t>
            </a:r>
          </a:p>
          <a:p>
            <a:r>
              <a:rPr lang="en-US" dirty="0" smtClean="0"/>
              <a:t>Intro to Machine Learning</a:t>
            </a:r>
          </a:p>
          <a:p>
            <a:r>
              <a:rPr lang="en-US" dirty="0" smtClean="0"/>
              <a:t>k-NN Classifiers</a:t>
            </a:r>
          </a:p>
          <a:p>
            <a:r>
              <a:rPr lang="en-US" dirty="0" smtClean="0"/>
              <a:t>Next Week </a:t>
            </a:r>
            <a:r>
              <a:rPr lang="en-US" dirty="0" smtClean="0"/>
              <a:t>Assignments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implement </a:t>
            </a:r>
            <a:r>
              <a:rPr lang="en-US" i="1" dirty="0"/>
              <a:t>k</a:t>
            </a:r>
            <a:r>
              <a:rPr lang="en-US" dirty="0"/>
              <a:t>-NN in Python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20E9D7B-6B31-4CFC-BD82-797C7F49E077}" type="slidenum">
              <a:rPr lang="id-ID" smtClean="0"/>
              <a:pPr/>
              <a:t>20</a:t>
            </a:fld>
            <a:endParaRPr lang="id-ID"/>
          </a:p>
        </p:txBody>
      </p:sp>
      <p:sp>
        <p:nvSpPr>
          <p:cNvPr id="4" name="Rectangle 3"/>
          <p:cNvSpPr/>
          <p:nvPr/>
        </p:nvSpPr>
        <p:spPr>
          <a:xfrm>
            <a:off x="2133600" y="1600201"/>
            <a:ext cx="7848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5. Accuracy</a:t>
            </a:r>
            <a:r>
              <a:rPr lang="en-US" sz="2800" dirty="0"/>
              <a:t>: Summarize the accuracy of predictions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514600"/>
            <a:ext cx="8610600" cy="155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24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implement </a:t>
            </a:r>
            <a:r>
              <a:rPr lang="en-US" i="1" dirty="0"/>
              <a:t>k</a:t>
            </a:r>
            <a:r>
              <a:rPr lang="en-US" dirty="0"/>
              <a:t>-NN in Python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20E9D7B-6B31-4CFC-BD82-797C7F49E077}" type="slidenum">
              <a:rPr lang="id-ID" smtClean="0"/>
              <a:pPr/>
              <a:t>21</a:t>
            </a:fld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058217"/>
            <a:ext cx="8458200" cy="40401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5026320"/>
            <a:ext cx="8267700" cy="154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50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Nearest Neighbor Classification…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19201"/>
            <a:ext cx="8229600" cy="4906963"/>
          </a:xfrm>
        </p:spPr>
        <p:txBody>
          <a:bodyPr/>
          <a:lstStyle/>
          <a:p>
            <a:r>
              <a:rPr lang="en-US" altLang="en-US" dirty="0" smtClean="0"/>
              <a:t>Choosing the value of </a:t>
            </a:r>
            <a:r>
              <a:rPr lang="en-US" altLang="en-US" i="1" dirty="0" smtClean="0"/>
              <a:t>k</a:t>
            </a:r>
            <a:r>
              <a:rPr lang="en-US" altLang="en-US" dirty="0" smtClean="0"/>
              <a:t>:</a:t>
            </a:r>
          </a:p>
          <a:p>
            <a:pPr lvl="1"/>
            <a:r>
              <a:rPr lang="en-US" altLang="en-US" dirty="0"/>
              <a:t>If k is too small, sensitive to noise points</a:t>
            </a:r>
          </a:p>
          <a:p>
            <a:pPr lvl="1"/>
            <a:r>
              <a:rPr lang="en-US" altLang="en-US" dirty="0"/>
              <a:t>If k is too large, neighborhood may include points from other classes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20E9D7B-6B31-4CFC-BD82-797C7F49E077}" type="slidenum">
              <a:rPr lang="id-ID" smtClean="0"/>
              <a:pPr/>
              <a:t>22</a:t>
            </a:fld>
            <a:endParaRPr lang="id-ID"/>
          </a:p>
        </p:txBody>
      </p:sp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5181601" y="3078164"/>
          <a:ext cx="3738563" cy="317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Visio" r:id="rId3" imgW="6582512" imgH="5298053" progId="Visio.Drawing.11">
                  <p:embed/>
                </p:oleObj>
              </mc:Choice>
              <mc:Fallback>
                <p:oleObj name="Visio" r:id="rId3" imgW="6582512" imgH="5298053" progId="Visio.Drawing.11">
                  <p:embed/>
                  <p:pic>
                    <p:nvPicPr>
                      <p:cNvPr id="440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1" y="3078164"/>
                        <a:ext cx="3738563" cy="317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715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Nearest Neighbor Classification…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Scaling issues</a:t>
            </a:r>
          </a:p>
          <a:p>
            <a:pPr lvl="1"/>
            <a:r>
              <a:rPr lang="en-US" altLang="en-US" dirty="0" smtClean="0"/>
              <a:t>Attributes may have to be scaled to prevent distance measures from being dominated by one of the attributes</a:t>
            </a:r>
          </a:p>
          <a:p>
            <a:pPr lvl="1"/>
            <a:r>
              <a:rPr lang="en-US" altLang="en-US" dirty="0" smtClean="0"/>
              <a:t>Example:</a:t>
            </a:r>
          </a:p>
          <a:p>
            <a:pPr lvl="2"/>
            <a:r>
              <a:rPr lang="en-US" altLang="en-US" dirty="0" smtClean="0"/>
              <a:t> height of a person may vary from 1.5m to 1.8m</a:t>
            </a:r>
          </a:p>
          <a:p>
            <a:pPr lvl="2"/>
            <a:r>
              <a:rPr lang="en-US" altLang="en-US" dirty="0" smtClean="0"/>
              <a:t> weight of a person may vary from 90lb to 300lb</a:t>
            </a:r>
          </a:p>
          <a:p>
            <a:pPr lvl="2"/>
            <a:r>
              <a:rPr lang="en-US" altLang="en-US" dirty="0" smtClean="0"/>
              <a:t> income of a person may vary from $10K to $1M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20E9D7B-6B31-4CFC-BD82-797C7F49E077}" type="slidenum">
              <a:rPr lang="id-ID" smtClean="0"/>
              <a:pPr/>
              <a:t>23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6826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Nearest Neighbor Classification…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Problem with Euclidean measure:</a:t>
            </a:r>
          </a:p>
          <a:p>
            <a:pPr lvl="1"/>
            <a:r>
              <a:rPr lang="en-US" altLang="en-US" smtClean="0"/>
              <a:t>High dimensional data </a:t>
            </a:r>
          </a:p>
          <a:p>
            <a:pPr lvl="2"/>
            <a:r>
              <a:rPr lang="en-US" altLang="en-US" smtClean="0"/>
              <a:t> </a:t>
            </a:r>
            <a:r>
              <a:rPr lang="en-US" altLang="en-US" smtClean="0">
                <a:solidFill>
                  <a:srgbClr val="FF0000"/>
                </a:solidFill>
              </a:rPr>
              <a:t>curse of dimensionality</a:t>
            </a:r>
          </a:p>
          <a:p>
            <a:pPr lvl="1"/>
            <a:r>
              <a:rPr lang="en-US" altLang="en-US" smtClean="0"/>
              <a:t>Can produce counter-intuitive results</a:t>
            </a:r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20E9D7B-6B31-4CFC-BD82-797C7F49E077}" type="slidenum">
              <a:rPr lang="id-ID" smtClean="0"/>
              <a:pPr/>
              <a:t>24</a:t>
            </a:fld>
            <a:endParaRPr lang="id-ID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2362200" y="3873500"/>
            <a:ext cx="32004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dirty="0"/>
              <a:t>1 1 1 1 1 1 1 1 1 1 1 0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2362200" y="4559300"/>
            <a:ext cx="32004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dirty="0"/>
              <a:t>0 1 1 1 1 1 1 1 1 1 1 1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6781800" y="3886200"/>
            <a:ext cx="32004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/>
              <a:t>1 0 0 0 0 0 0 0 0 0 0 0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6781800" y="4572000"/>
            <a:ext cx="32004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/>
              <a:t>0 0 0 0 0 0 0 0 0 0 0 1</a:t>
            </a: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5867400" y="4191000"/>
            <a:ext cx="558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2400"/>
              <a:t>vs</a:t>
            </a:r>
          </a:p>
        </p:txBody>
      </p:sp>
      <p:sp>
        <p:nvSpPr>
          <p:cNvPr id="1061897" name="Text Box 9"/>
          <p:cNvSpPr txBox="1">
            <a:spLocks noChangeArrowheads="1"/>
          </p:cNvSpPr>
          <p:nvPr/>
        </p:nvSpPr>
        <p:spPr bwMode="auto">
          <a:xfrm>
            <a:off x="3200400" y="5168901"/>
            <a:ext cx="167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d = 1.4142</a:t>
            </a:r>
          </a:p>
        </p:txBody>
      </p:sp>
      <p:sp>
        <p:nvSpPr>
          <p:cNvPr id="1061898" name="Text Box 10"/>
          <p:cNvSpPr txBox="1">
            <a:spLocks noChangeArrowheads="1"/>
          </p:cNvSpPr>
          <p:nvPr/>
        </p:nvSpPr>
        <p:spPr bwMode="auto">
          <a:xfrm>
            <a:off x="7620000" y="5168901"/>
            <a:ext cx="167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d = 1.4142</a:t>
            </a:r>
          </a:p>
        </p:txBody>
      </p:sp>
      <p:sp>
        <p:nvSpPr>
          <p:cNvPr id="1061899" name="Rectangle 11"/>
          <p:cNvSpPr>
            <a:spLocks noChangeArrowheads="1"/>
          </p:cNvSpPr>
          <p:nvPr/>
        </p:nvSpPr>
        <p:spPr bwMode="auto">
          <a:xfrm>
            <a:off x="1981200" y="5334000"/>
            <a:ext cx="83185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2">
              <a:buFont typeface="Wingdings" pitchFamily="2" charset="2"/>
              <a:buNone/>
            </a:pPr>
            <a:r>
              <a:rPr lang="en-US" altLang="en-US" dirty="0"/>
              <a:t> </a:t>
            </a:r>
          </a:p>
          <a:p>
            <a:pPr lvl="2"/>
            <a:r>
              <a:rPr lang="en-US" altLang="en-US" dirty="0"/>
              <a:t> Solution: Normalize the vectors to unit length</a:t>
            </a:r>
          </a:p>
        </p:txBody>
      </p:sp>
    </p:spTree>
    <p:extLst>
      <p:ext uri="{BB962C8B-B14F-4D97-AF65-F5344CB8AC3E}">
        <p14:creationId xmlns:p14="http://schemas.microsoft.com/office/powerpoint/2010/main" val="299111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1897" grpId="0" autoUpdateAnimBg="0"/>
      <p:bldP spid="1061898" grpId="0" autoUpdateAnimBg="0"/>
      <p:bldP spid="1061899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Other Distance Measures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17639"/>
            <a:ext cx="8229600" cy="4525963"/>
          </a:xfrm>
        </p:spPr>
        <p:txBody>
          <a:bodyPr>
            <a:normAutofit/>
          </a:bodyPr>
          <a:lstStyle/>
          <a:p>
            <a:pPr fontAlgn="base"/>
            <a:r>
              <a:rPr lang="en-US" b="1" dirty="0"/>
              <a:t>Hamming Distance</a:t>
            </a:r>
            <a:r>
              <a:rPr lang="en-US" dirty="0"/>
              <a:t>: Calculate the distance between binary </a:t>
            </a:r>
            <a:r>
              <a:rPr lang="en-US" dirty="0" smtClean="0"/>
              <a:t>vectors</a:t>
            </a:r>
            <a:endParaRPr lang="en-US" dirty="0"/>
          </a:p>
          <a:p>
            <a:pPr fontAlgn="base"/>
            <a:r>
              <a:rPr lang="en-US" b="1" dirty="0"/>
              <a:t>Manhattan Distance</a:t>
            </a:r>
            <a:r>
              <a:rPr lang="en-US" dirty="0"/>
              <a:t>: Calculate the distance between real vectors using the sum of their absolute difference. Also called City Block </a:t>
            </a:r>
            <a:r>
              <a:rPr lang="en-US" dirty="0" smtClean="0"/>
              <a:t>Distance </a:t>
            </a:r>
            <a:endParaRPr lang="en-US" b="1" dirty="0" smtClean="0"/>
          </a:p>
          <a:p>
            <a:pPr fontAlgn="base"/>
            <a:r>
              <a:rPr lang="en-US" b="1" dirty="0" err="1" smtClean="0"/>
              <a:t>Minkowski</a:t>
            </a:r>
            <a:r>
              <a:rPr lang="en-US" b="1" dirty="0" smtClean="0"/>
              <a:t> </a:t>
            </a:r>
            <a:r>
              <a:rPr lang="en-US" b="1" dirty="0"/>
              <a:t>Distance</a:t>
            </a:r>
            <a:r>
              <a:rPr lang="en-US" dirty="0"/>
              <a:t>: Generalization of Euclidean and Manhattan </a:t>
            </a:r>
            <a:r>
              <a:rPr lang="en-US" dirty="0" smtClean="0"/>
              <a:t>distance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20E9D7B-6B31-4CFC-BD82-797C7F49E077}" type="slidenum">
              <a:rPr lang="id-ID" smtClean="0"/>
              <a:pPr/>
              <a:t>25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3201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Nearest neighbor Classification…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600" i="1" dirty="0"/>
              <a:t>k</a:t>
            </a:r>
            <a:r>
              <a:rPr lang="en-US" altLang="en-US" sz="3600" dirty="0"/>
              <a:t>-NN classifiers are lazy learners </a:t>
            </a:r>
          </a:p>
          <a:p>
            <a:pPr lvl="1"/>
            <a:r>
              <a:rPr lang="en-US" altLang="en-US" sz="3200" dirty="0"/>
              <a:t>It does not build models explicitly</a:t>
            </a:r>
          </a:p>
          <a:p>
            <a:pPr lvl="1"/>
            <a:r>
              <a:rPr lang="en-US" altLang="en-US" sz="3200" dirty="0"/>
              <a:t>Unlike eager learners such as decision tree induction and rule-based systems</a:t>
            </a:r>
          </a:p>
          <a:p>
            <a:pPr lvl="1"/>
            <a:r>
              <a:rPr lang="en-US" altLang="en-US" sz="3200" dirty="0"/>
              <a:t>Classifying unknown records are relatively expensive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20E9D7B-6B31-4CFC-BD82-797C7F49E077}" type="slidenum">
              <a:rPr lang="id-ID" smtClean="0"/>
              <a:pPr/>
              <a:t>26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5710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Tan, Steinbach</a:t>
            </a:r>
            <a:r>
              <a:rPr lang="en-US" altLang="en-US" dirty="0"/>
              <a:t>, </a:t>
            </a:r>
            <a:r>
              <a:rPr lang="en-US" altLang="en-US" dirty="0" smtClean="0"/>
              <a:t>Kumar, Introduction </a:t>
            </a:r>
            <a:r>
              <a:rPr lang="en-US" altLang="en-US" dirty="0"/>
              <a:t>to Data </a:t>
            </a:r>
            <a:r>
              <a:rPr lang="en-US" altLang="en-US" dirty="0" smtClean="0"/>
              <a:t>Mining, 2000</a:t>
            </a:r>
          </a:p>
          <a:p>
            <a:r>
              <a:rPr lang="en-US" dirty="0"/>
              <a:t>https://</a:t>
            </a:r>
            <a:r>
              <a:rPr lang="en-US" dirty="0" err="1"/>
              <a:t>machinelearningmastery.com</a:t>
            </a:r>
            <a:r>
              <a:rPr lang="en-US" dirty="0"/>
              <a:t>/k-nearest-neighbors-for-machine-learning/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20E9D7B-6B31-4CFC-BD82-797C7F49E077}" type="slidenum">
              <a:rPr lang="id-ID" smtClean="0"/>
              <a:pPr/>
              <a:t>27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7140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about UCI Machine Learning Dataset</a:t>
            </a:r>
          </a:p>
          <a:p>
            <a:r>
              <a:rPr lang="en-US" dirty="0" smtClean="0"/>
              <a:t>More about Distance Measures</a:t>
            </a:r>
          </a:p>
          <a:p>
            <a:r>
              <a:rPr lang="en-US" dirty="0" smtClean="0"/>
              <a:t>Exercises and Assignments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4585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kNN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Buatlah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program </a:t>
            </a:r>
            <a:r>
              <a:rPr lang="en-US" dirty="0" err="1" smtClean="0"/>
              <a:t>klasifikasi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k-nearest neighbor.</a:t>
            </a:r>
          </a:p>
          <a:p>
            <a:pPr lvl="1"/>
            <a:r>
              <a:rPr lang="en-US" dirty="0" smtClean="0"/>
              <a:t>Program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membaca</a:t>
            </a:r>
            <a:r>
              <a:rPr lang="en-US" dirty="0" smtClean="0"/>
              <a:t> file dataset </a:t>
            </a:r>
            <a:r>
              <a:rPr lang="en-US" dirty="0" err="1" smtClean="0"/>
              <a:t>dari</a:t>
            </a:r>
            <a:r>
              <a:rPr lang="en-US" dirty="0" smtClean="0"/>
              <a:t> UCI machine learning databases: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https://archive.ics.uci.edu/ml/machine-learning-databases/spambase/</a:t>
            </a:r>
          </a:p>
          <a:p>
            <a:pPr lvl="1"/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pengukuran</a:t>
            </a:r>
            <a:r>
              <a:rPr lang="en-US" dirty="0" smtClean="0"/>
              <a:t> Cosine Similarity</a:t>
            </a:r>
          </a:p>
          <a:p>
            <a:pPr lvl="1"/>
            <a:r>
              <a:rPr lang="en-US" dirty="0" err="1" smtClean="0"/>
              <a:t>Nilai</a:t>
            </a:r>
            <a:r>
              <a:rPr lang="en-US" dirty="0" smtClean="0"/>
              <a:t> K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bervariasi</a:t>
            </a:r>
            <a:r>
              <a:rPr lang="en-US" dirty="0" smtClean="0"/>
              <a:t> (</a:t>
            </a:r>
            <a:r>
              <a:rPr lang="en-US" dirty="0" err="1" smtClean="0"/>
              <a:t>menjadi</a:t>
            </a:r>
            <a:r>
              <a:rPr lang="en-US" dirty="0" smtClean="0"/>
              <a:t> parameter </a:t>
            </a:r>
            <a:r>
              <a:rPr lang="en-US" dirty="0" err="1" smtClean="0"/>
              <a:t>saat</a:t>
            </a:r>
            <a:r>
              <a:rPr lang="en-US" dirty="0" smtClean="0"/>
              <a:t> demo program)</a:t>
            </a:r>
          </a:p>
          <a:p>
            <a:pPr lvl="1"/>
            <a:r>
              <a:rPr lang="en-US" dirty="0" err="1" smtClean="0"/>
              <a:t>Saat</a:t>
            </a:r>
            <a:r>
              <a:rPr lang="en-US" dirty="0" smtClean="0"/>
              <a:t> demo, data train dan test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diberikan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Setelah</a:t>
            </a:r>
            <a:r>
              <a:rPr lang="en-US" dirty="0" smtClean="0"/>
              <a:t> data train dan test </a:t>
            </a:r>
            <a:r>
              <a:rPr lang="en-US" dirty="0" err="1" smtClean="0"/>
              <a:t>diberikan</a:t>
            </a:r>
            <a:r>
              <a:rPr lang="en-US" dirty="0" smtClean="0"/>
              <a:t>, </a:t>
            </a:r>
            <a:r>
              <a:rPr lang="en-US" dirty="0" err="1" smtClean="0"/>
              <a:t>hitung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akurasi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data test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K </a:t>
            </a:r>
            <a:r>
              <a:rPr lang="en-US" dirty="0" err="1" smtClean="0"/>
              <a:t>bervariasi</a:t>
            </a:r>
            <a:r>
              <a:rPr lang="en-US" dirty="0" smtClean="0"/>
              <a:t>, </a:t>
            </a:r>
            <a:r>
              <a:rPr lang="en-US" dirty="0" err="1" smtClean="0"/>
              <a:t>a.l</a:t>
            </a:r>
            <a:r>
              <a:rPr lang="en-US" dirty="0" smtClean="0"/>
              <a:t>: 1, 3, 5, 19.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2516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Pengenalan</a:t>
            </a:r>
            <a:r>
              <a:rPr lang="en-US" dirty="0" smtClean="0"/>
              <a:t> Supervised Learning</a:t>
            </a:r>
          </a:p>
          <a:p>
            <a:r>
              <a:rPr lang="en-US" dirty="0" err="1" smtClean="0"/>
              <a:t>Pengenalan</a:t>
            </a:r>
            <a:r>
              <a:rPr lang="en-US" dirty="0" smtClean="0"/>
              <a:t> </a:t>
            </a:r>
            <a:r>
              <a:rPr lang="en-US" dirty="0" err="1" smtClean="0"/>
              <a:t>Klasifikasi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k-Nearest </a:t>
            </a:r>
            <a:r>
              <a:rPr lang="en-US" dirty="0" err="1" smtClean="0"/>
              <a:t>Neighbour</a:t>
            </a:r>
            <a:r>
              <a:rPr lang="en-US" dirty="0" smtClean="0"/>
              <a:t> (</a:t>
            </a:r>
            <a:r>
              <a:rPr lang="en-US" dirty="0" err="1" smtClean="0"/>
              <a:t>kNN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 Dataset</a:t>
            </a:r>
          </a:p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kNN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7772400" cy="914400"/>
          </a:xfrm>
        </p:spPr>
        <p:txBody>
          <a:bodyPr/>
          <a:lstStyle/>
          <a:p>
            <a:pPr>
              <a:defRPr/>
            </a:pPr>
            <a:r>
              <a:rPr lang="en-US" altLang="id-ID"/>
              <a:t>Learning Algorithm TYPES</a:t>
            </a:r>
            <a:endParaRPr lang="id-ID" alt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95401"/>
            <a:ext cx="7620000" cy="4602163"/>
          </a:xfrm>
        </p:spPr>
        <p:txBody>
          <a:bodyPr rtlCol="0">
            <a:normAutofit/>
          </a:bodyPr>
          <a:lstStyle/>
          <a:p>
            <a:pPr marL="457200" indent="-457200">
              <a:buClr>
                <a:schemeClr val="accent1">
                  <a:lumMod val="75000"/>
                </a:schemeClr>
              </a:buClr>
              <a:buFont typeface="Arial" charset="0"/>
              <a:buAutoNum type="arabicPeriod"/>
              <a:defRPr/>
            </a:pPr>
            <a:r>
              <a:rPr lang="en-US" dirty="0"/>
              <a:t>Supervised</a:t>
            </a:r>
          </a:p>
          <a:p>
            <a:pPr marL="800100" lvl="1" indent="-342900">
              <a:buClr>
                <a:schemeClr val="accent1">
                  <a:lumMod val="75000"/>
                </a:schemeClr>
              </a:buClr>
              <a:buFont typeface="Wingdings 2" pitchFamily="18" charset="2"/>
              <a:buChar char=""/>
              <a:defRPr/>
            </a:pPr>
            <a:r>
              <a:rPr lang="en-US" sz="2800" dirty="0"/>
              <a:t>If </a:t>
            </a:r>
            <a:r>
              <a:rPr lang="en-US" sz="2800" b="1" dirty="0">
                <a:solidFill>
                  <a:srgbClr val="FFC000"/>
                </a:solidFill>
              </a:rPr>
              <a:t>labelled training data</a:t>
            </a:r>
            <a:r>
              <a:rPr lang="en-US" sz="2800" dirty="0">
                <a:solidFill>
                  <a:srgbClr val="FFC000"/>
                </a:solidFill>
              </a:rPr>
              <a:t> </a:t>
            </a:r>
            <a:r>
              <a:rPr lang="en-US" sz="2800" dirty="0"/>
              <a:t>that associates input observations with class labels are </a:t>
            </a:r>
            <a:r>
              <a:rPr lang="en-US" sz="2800" b="1" dirty="0">
                <a:solidFill>
                  <a:srgbClr val="FFC000"/>
                </a:solidFill>
              </a:rPr>
              <a:t>available</a:t>
            </a: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Font typeface="Arial" charset="0"/>
              <a:buChar char="•"/>
              <a:defRPr/>
            </a:pPr>
            <a:endParaRPr lang="en-US" sz="2800" dirty="0"/>
          </a:p>
        </p:txBody>
      </p:sp>
      <p:sp>
        <p:nvSpPr>
          <p:cNvPr id="30724" name="Slide Number Placeholder 1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F78B8684-8532-447D-ADE9-D6A1B54CBD9B}" type="slidenum">
              <a:rPr lang="en-US" altLang="en-US">
                <a:solidFill>
                  <a:srgbClr val="AFADA5"/>
                </a:solidFill>
              </a:rPr>
              <a:pPr>
                <a:defRPr/>
              </a:pPr>
              <a:t>4</a:t>
            </a:fld>
            <a:endParaRPr lang="en-US" altLang="en-US">
              <a:solidFill>
                <a:srgbClr val="AFADA5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576" y="3151188"/>
            <a:ext cx="718502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838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7848600" cy="685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id-ID"/>
              <a:t>Learning Algorithm TYPES</a:t>
            </a:r>
            <a:endParaRPr lang="id-ID" alt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90601"/>
            <a:ext cx="8001000" cy="4602163"/>
          </a:xfrm>
        </p:spPr>
        <p:txBody>
          <a:bodyPr rtlCol="0">
            <a:normAutofit/>
          </a:bodyPr>
          <a:lstStyle/>
          <a:p>
            <a:pPr marL="457200" indent="-457200">
              <a:buClr>
                <a:schemeClr val="accent1">
                  <a:lumMod val="75000"/>
                </a:schemeClr>
              </a:buClr>
              <a:buFont typeface="Arial" charset="0"/>
              <a:buAutoNum type="arabicPeriod" startAt="2"/>
              <a:defRPr/>
            </a:pPr>
            <a:r>
              <a:rPr lang="en-US" sz="3200" dirty="0"/>
              <a:t>Unsupervised</a:t>
            </a:r>
          </a:p>
          <a:p>
            <a:pPr marL="800100" lvl="1" indent="-342900">
              <a:buClr>
                <a:schemeClr val="accent1">
                  <a:lumMod val="75000"/>
                </a:schemeClr>
              </a:buClr>
              <a:buFont typeface="Wingdings 2" pitchFamily="18" charset="2"/>
              <a:buChar char=""/>
              <a:defRPr/>
            </a:pPr>
            <a:r>
              <a:rPr lang="en-US" dirty="0"/>
              <a:t>If the training data consist of input observations of unknown class</a:t>
            </a:r>
          </a:p>
          <a:p>
            <a:pPr marL="800100" lvl="1" indent="-342900">
              <a:buClr>
                <a:schemeClr val="accent1">
                  <a:lumMod val="75000"/>
                </a:schemeClr>
              </a:buClr>
              <a:buFont typeface="Wingdings 2" pitchFamily="18" charset="2"/>
              <a:buChar char=""/>
              <a:defRPr/>
            </a:pPr>
            <a:r>
              <a:rPr lang="id-ID" dirty="0"/>
              <a:t>This is called </a:t>
            </a:r>
            <a:r>
              <a:rPr lang="id-ID" b="1" dirty="0">
                <a:solidFill>
                  <a:srgbClr val="FFC000"/>
                </a:solidFill>
              </a:rPr>
              <a:t>clustering</a:t>
            </a:r>
            <a:endParaRPr lang="en-US" b="1" dirty="0">
              <a:solidFill>
                <a:srgbClr val="FFC000"/>
              </a:solidFill>
            </a:endParaRPr>
          </a:p>
          <a:p>
            <a:pPr marL="457200" indent="-457200">
              <a:buClr>
                <a:schemeClr val="accent1">
                  <a:lumMod val="75000"/>
                </a:schemeClr>
              </a:buClr>
              <a:buFont typeface="Arial" charset="0"/>
              <a:buAutoNum type="arabicPeriod"/>
              <a:defRPr/>
            </a:pPr>
            <a:endParaRPr lang="en-US" dirty="0"/>
          </a:p>
          <a:p>
            <a:pPr marL="182880" indent="-182880">
              <a:buClr>
                <a:schemeClr val="accent1">
                  <a:lumMod val="75000"/>
                </a:schemeClr>
              </a:buClr>
              <a:buNone/>
              <a:defRPr/>
            </a:pPr>
            <a:endParaRPr lang="id-ID" dirty="0"/>
          </a:p>
        </p:txBody>
      </p:sp>
      <p:sp>
        <p:nvSpPr>
          <p:cNvPr id="31748" name="Slide Number Placeholder 1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FACF5962-5322-4A4E-AA0D-0F7D02FEE048}" type="slidenum">
              <a:rPr lang="en-US" altLang="en-US">
                <a:solidFill>
                  <a:srgbClr val="AFADA5"/>
                </a:solidFill>
              </a:rPr>
              <a:pPr>
                <a:defRPr/>
              </a:pPr>
              <a:t>5</a:t>
            </a:fld>
            <a:endParaRPr lang="en-US" altLang="en-US">
              <a:solidFill>
                <a:srgbClr val="AFADA5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1" y="2743200"/>
            <a:ext cx="6323013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706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2171700" y="1"/>
            <a:ext cx="7772400" cy="16097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Illustrating Classification Task</a:t>
            </a:r>
          </a:p>
        </p:txBody>
      </p:sp>
      <p:graphicFrame>
        <p:nvGraphicFramePr>
          <p:cNvPr id="33794" name="Object 26"/>
          <p:cNvGraphicFramePr>
            <a:graphicFrameLocks noChangeAspect="1"/>
          </p:cNvGraphicFramePr>
          <p:nvPr>
            <p:ph idx="1"/>
          </p:nvPr>
        </p:nvGraphicFramePr>
        <p:xfrm>
          <a:off x="2617788" y="1143000"/>
          <a:ext cx="6951662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Visio" r:id="rId3" imgW="8432800" imgH="6286500" progId="Visio.Drawing.6">
                  <p:embed/>
                </p:oleObj>
              </mc:Choice>
              <mc:Fallback>
                <p:oleObj name="Visio" r:id="rId3" imgW="8432800" imgH="6286500" progId="Visio.Drawing.6">
                  <p:embed/>
                  <p:pic>
                    <p:nvPicPr>
                      <p:cNvPr id="3379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7788" y="1143000"/>
                        <a:ext cx="6951662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5" name="Rectangle 1"/>
          <p:cNvSpPr>
            <a:spLocks noChangeArrowheads="1"/>
          </p:cNvSpPr>
          <p:nvPr/>
        </p:nvSpPr>
        <p:spPr bwMode="auto">
          <a:xfrm>
            <a:off x="1676400" y="6327776"/>
            <a:ext cx="8763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/>
              <a:t>© Tan,Steinbach, Kumar 	    	Introduction to Data Mining        		      4/18/2004 </a:t>
            </a:r>
            <a:endParaRPr lang="id-ID" altLang="id-ID" sz="1400" b="1"/>
          </a:p>
        </p:txBody>
      </p:sp>
    </p:spTree>
    <p:extLst>
      <p:ext uri="{BB962C8B-B14F-4D97-AF65-F5344CB8AC3E}">
        <p14:creationId xmlns:p14="http://schemas.microsoft.com/office/powerpoint/2010/main" val="382447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122" name="Picture 2" descr="https://s3.amazonaws.com/MLMastery/MachineLearningAlgorithms.png?__s=zmsasuyhifu2xhwcohv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781" y="0"/>
            <a:ext cx="10608219" cy="6777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9000309" y="5133703"/>
            <a:ext cx="300445" cy="287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id-ID" dirty="0"/>
          </a:p>
        </p:txBody>
      </p:sp>
      <p:sp>
        <p:nvSpPr>
          <p:cNvPr id="6" name="Oval 5"/>
          <p:cNvSpPr/>
          <p:nvPr/>
        </p:nvSpPr>
        <p:spPr>
          <a:xfrm>
            <a:off x="8473441" y="2116773"/>
            <a:ext cx="300445" cy="287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id-ID" dirty="0"/>
          </a:p>
        </p:txBody>
      </p:sp>
      <p:sp>
        <p:nvSpPr>
          <p:cNvPr id="7" name="Oval 6"/>
          <p:cNvSpPr/>
          <p:nvPr/>
        </p:nvSpPr>
        <p:spPr>
          <a:xfrm>
            <a:off x="2146664" y="6445398"/>
            <a:ext cx="300445" cy="287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2447109" y="6445398"/>
            <a:ext cx="2181497" cy="26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Fuzzy Systems</a:t>
            </a:r>
          </a:p>
        </p:txBody>
      </p:sp>
      <p:sp>
        <p:nvSpPr>
          <p:cNvPr id="9" name="Oval 8"/>
          <p:cNvSpPr/>
          <p:nvPr/>
        </p:nvSpPr>
        <p:spPr>
          <a:xfrm>
            <a:off x="5477692" y="3245298"/>
            <a:ext cx="300445" cy="287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id-ID" dirty="0"/>
          </a:p>
        </p:txBody>
      </p:sp>
      <p:sp>
        <p:nvSpPr>
          <p:cNvPr id="10" name="Oval 9"/>
          <p:cNvSpPr/>
          <p:nvPr/>
        </p:nvSpPr>
        <p:spPr>
          <a:xfrm>
            <a:off x="8429898" y="6023797"/>
            <a:ext cx="300445" cy="287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</a:p>
        </p:txBody>
      </p:sp>
      <p:sp>
        <p:nvSpPr>
          <p:cNvPr id="11" name="Oval 10"/>
          <p:cNvSpPr/>
          <p:nvPr/>
        </p:nvSpPr>
        <p:spPr>
          <a:xfrm>
            <a:off x="5094520" y="6454105"/>
            <a:ext cx="300445" cy="287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id-ID" dirty="0"/>
          </a:p>
        </p:txBody>
      </p:sp>
      <p:sp>
        <p:nvSpPr>
          <p:cNvPr id="12" name="Rectangle 11"/>
          <p:cNvSpPr/>
          <p:nvPr/>
        </p:nvSpPr>
        <p:spPr>
          <a:xfrm>
            <a:off x="5394965" y="6454105"/>
            <a:ext cx="2181497" cy="26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Genetic Algorithms</a:t>
            </a:r>
          </a:p>
        </p:txBody>
      </p:sp>
      <p:sp>
        <p:nvSpPr>
          <p:cNvPr id="8" name="Rectangle 7"/>
          <p:cNvSpPr/>
          <p:nvPr/>
        </p:nvSpPr>
        <p:spPr>
          <a:xfrm>
            <a:off x="428543" y="475008"/>
            <a:ext cx="21852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err="1" smtClean="0">
                <a:solidFill>
                  <a:srgbClr val="555555"/>
                </a:solidFill>
                <a:effectLst/>
                <a:latin typeface="Helvetica Neue"/>
              </a:rPr>
              <a:t>Mindmap</a:t>
            </a:r>
            <a:r>
              <a:rPr lang="en-US" b="0" i="0" dirty="0" smtClean="0">
                <a:solidFill>
                  <a:srgbClr val="555555"/>
                </a:solidFill>
                <a:effectLst/>
                <a:latin typeface="Helvetica Neue"/>
              </a:rPr>
              <a:t> By:</a:t>
            </a:r>
          </a:p>
          <a:p>
            <a:r>
              <a:rPr lang="en-US" b="0" i="0" dirty="0" smtClean="0">
                <a:solidFill>
                  <a:srgbClr val="555555"/>
                </a:solidFill>
                <a:effectLst/>
                <a:latin typeface="Helvetica Neue"/>
              </a:rPr>
              <a:t>D</a:t>
            </a:r>
            <a:r>
              <a:rPr lang="id-ID" b="0" i="0" dirty="0" smtClean="0">
                <a:solidFill>
                  <a:srgbClr val="555555"/>
                </a:solidFill>
                <a:effectLst/>
                <a:latin typeface="Helvetica Neue"/>
              </a:rPr>
              <a:t>r. Jason Brownlee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4418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Nearest Neighbor Classifier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518161" y="1869647"/>
            <a:ext cx="8229600" cy="4857403"/>
          </a:xfrm>
        </p:spPr>
        <p:txBody>
          <a:bodyPr/>
          <a:lstStyle/>
          <a:p>
            <a:r>
              <a:rPr lang="en-US" altLang="en-US" dirty="0" smtClean="0"/>
              <a:t>Basic idea:</a:t>
            </a:r>
          </a:p>
          <a:p>
            <a:pPr lvl="1"/>
            <a:r>
              <a:rPr lang="en-US" altLang="en-US" dirty="0" smtClean="0"/>
              <a:t>If it walks like a duck, quacks like a duck, then it’s probably a duck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20E9D7B-6B31-4CFC-BD82-797C7F49E077}" type="slidenum">
              <a:rPr lang="id-ID" smtClean="0"/>
              <a:pPr/>
              <a:t>8</a:t>
            </a:fld>
            <a:endParaRPr lang="id-ID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90800" y="2819400"/>
            <a:ext cx="7467600" cy="3429000"/>
            <a:chOff x="672" y="1776"/>
            <a:chExt cx="4704" cy="2160"/>
          </a:xfrm>
        </p:grpSpPr>
        <p:pic>
          <p:nvPicPr>
            <p:cNvPr id="38930" name="Picture 5" descr="j034580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" y="2160"/>
              <a:ext cx="528" cy="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31" name="Picture 6" descr="j0239589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" y="2640"/>
              <a:ext cx="720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32" name="Picture 7" descr="j035038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6" y="1968"/>
              <a:ext cx="44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33" name="Picture 8" descr="j033063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2976"/>
              <a:ext cx="373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34" name="Picture 9" descr="j0350389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3168"/>
              <a:ext cx="624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35" name="Picture 10" descr="j035035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" y="2448"/>
              <a:ext cx="720" cy="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36" name="Oval 11"/>
            <p:cNvSpPr>
              <a:spLocks noChangeArrowheads="1"/>
            </p:cNvSpPr>
            <p:nvPr/>
          </p:nvSpPr>
          <p:spPr bwMode="auto">
            <a:xfrm>
              <a:off x="816" y="1776"/>
              <a:ext cx="2544" cy="216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8937" name="Text Box 12"/>
            <p:cNvSpPr txBox="1">
              <a:spLocks noChangeArrowheads="1"/>
            </p:cNvSpPr>
            <p:nvPr/>
          </p:nvSpPr>
          <p:spPr bwMode="auto">
            <a:xfrm>
              <a:off x="672" y="3426"/>
              <a:ext cx="864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dirty="0"/>
                <a:t>Training </a:t>
              </a:r>
              <a:r>
                <a:rPr lang="en-US" altLang="en-US" sz="1800" dirty="0"/>
                <a:t>records</a:t>
              </a:r>
              <a:endParaRPr lang="en-US" altLang="en-US" sz="1800" dirty="0"/>
            </a:p>
          </p:txBody>
        </p:sp>
        <p:sp>
          <p:nvSpPr>
            <p:cNvPr id="38938" name="Text Box 13"/>
            <p:cNvSpPr txBox="1">
              <a:spLocks noChangeArrowheads="1"/>
            </p:cNvSpPr>
            <p:nvPr/>
          </p:nvSpPr>
          <p:spPr bwMode="auto">
            <a:xfrm>
              <a:off x="4512" y="2064"/>
              <a:ext cx="8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dirty="0"/>
                <a:t>Test </a:t>
              </a:r>
              <a:r>
                <a:rPr lang="en-US" altLang="en-US" sz="1800" dirty="0"/>
                <a:t>record</a:t>
              </a:r>
              <a:endParaRPr lang="en-US" altLang="en-US" sz="1800" dirty="0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4191000" y="3048000"/>
            <a:ext cx="4572000" cy="2286000"/>
            <a:chOff x="1680" y="1920"/>
            <a:chExt cx="2880" cy="1440"/>
          </a:xfrm>
        </p:grpSpPr>
        <p:sp>
          <p:nvSpPr>
            <p:cNvPr id="38923" name="Text Box 15"/>
            <p:cNvSpPr txBox="1">
              <a:spLocks noChangeArrowheads="1"/>
            </p:cNvSpPr>
            <p:nvPr/>
          </p:nvSpPr>
          <p:spPr bwMode="auto">
            <a:xfrm>
              <a:off x="3312" y="1920"/>
              <a:ext cx="86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/>
                <a:t>Compute Distance</a:t>
              </a:r>
            </a:p>
          </p:txBody>
        </p:sp>
        <p:grpSp>
          <p:nvGrpSpPr>
            <p:cNvPr id="38924" name="Group 16"/>
            <p:cNvGrpSpPr>
              <a:grpSpLocks/>
            </p:cNvGrpSpPr>
            <p:nvPr/>
          </p:nvGrpSpPr>
          <p:grpSpPr bwMode="auto">
            <a:xfrm>
              <a:off x="1680" y="2256"/>
              <a:ext cx="2880" cy="1104"/>
              <a:chOff x="1680" y="2256"/>
              <a:chExt cx="2880" cy="1104"/>
            </a:xfrm>
          </p:grpSpPr>
          <p:sp>
            <p:nvSpPr>
              <p:cNvPr id="38925" name="Line 17"/>
              <p:cNvSpPr>
                <a:spLocks noChangeShapeType="1"/>
              </p:cNvSpPr>
              <p:nvPr/>
            </p:nvSpPr>
            <p:spPr bwMode="auto">
              <a:xfrm>
                <a:off x="2832" y="2256"/>
                <a:ext cx="1680" cy="57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8926" name="Line 18"/>
              <p:cNvSpPr>
                <a:spLocks noChangeShapeType="1"/>
              </p:cNvSpPr>
              <p:nvPr/>
            </p:nvSpPr>
            <p:spPr bwMode="auto">
              <a:xfrm>
                <a:off x="2544" y="2880"/>
                <a:ext cx="2016" cy="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8927" name="Line 19"/>
              <p:cNvSpPr>
                <a:spLocks noChangeShapeType="1"/>
              </p:cNvSpPr>
              <p:nvPr/>
            </p:nvSpPr>
            <p:spPr bwMode="auto">
              <a:xfrm flipV="1">
                <a:off x="2928" y="3072"/>
                <a:ext cx="1584" cy="28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8928" name="Line 20"/>
              <p:cNvSpPr>
                <a:spLocks noChangeShapeType="1"/>
              </p:cNvSpPr>
              <p:nvPr/>
            </p:nvSpPr>
            <p:spPr bwMode="auto">
              <a:xfrm flipV="1">
                <a:off x="1680" y="3024"/>
                <a:ext cx="2832" cy="19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8929" name="Line 21"/>
              <p:cNvSpPr>
                <a:spLocks noChangeShapeType="1"/>
              </p:cNvSpPr>
              <p:nvPr/>
            </p:nvSpPr>
            <p:spPr bwMode="auto">
              <a:xfrm>
                <a:off x="1920" y="2352"/>
                <a:ext cx="2544" cy="52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</p:grp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5562600" y="4572000"/>
            <a:ext cx="3352800" cy="1327150"/>
            <a:chOff x="2544" y="2880"/>
            <a:chExt cx="2112" cy="836"/>
          </a:xfrm>
        </p:grpSpPr>
        <p:sp>
          <p:nvSpPr>
            <p:cNvPr id="38919" name="Text Box 23"/>
            <p:cNvSpPr txBox="1">
              <a:spLocks noChangeArrowheads="1"/>
            </p:cNvSpPr>
            <p:nvPr/>
          </p:nvSpPr>
          <p:spPr bwMode="auto">
            <a:xfrm>
              <a:off x="3264" y="3312"/>
              <a:ext cx="13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dirty="0"/>
                <a:t>Choose k of the “nearest” </a:t>
              </a:r>
              <a:r>
                <a:rPr lang="en-US" altLang="en-US" sz="1800" dirty="0"/>
                <a:t>records</a:t>
              </a:r>
              <a:endParaRPr lang="en-US" altLang="en-US" sz="1800" dirty="0"/>
            </a:p>
          </p:txBody>
        </p:sp>
        <p:grpSp>
          <p:nvGrpSpPr>
            <p:cNvPr id="38920" name="Group 24"/>
            <p:cNvGrpSpPr>
              <a:grpSpLocks/>
            </p:cNvGrpSpPr>
            <p:nvPr/>
          </p:nvGrpSpPr>
          <p:grpSpPr bwMode="auto">
            <a:xfrm>
              <a:off x="2544" y="2880"/>
              <a:ext cx="2016" cy="480"/>
              <a:chOff x="2544" y="2880"/>
              <a:chExt cx="2016" cy="480"/>
            </a:xfrm>
          </p:grpSpPr>
          <p:sp>
            <p:nvSpPr>
              <p:cNvPr id="38921" name="Line 25"/>
              <p:cNvSpPr>
                <a:spLocks noChangeShapeType="1"/>
              </p:cNvSpPr>
              <p:nvPr/>
            </p:nvSpPr>
            <p:spPr bwMode="auto">
              <a:xfrm>
                <a:off x="2544" y="2880"/>
                <a:ext cx="2016" cy="48"/>
              </a:xfrm>
              <a:prstGeom prst="line">
                <a:avLst/>
              </a:prstGeom>
              <a:noFill/>
              <a:ln w="4445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8922" name="Line 26"/>
              <p:cNvSpPr>
                <a:spLocks noChangeShapeType="1"/>
              </p:cNvSpPr>
              <p:nvPr/>
            </p:nvSpPr>
            <p:spPr bwMode="auto">
              <a:xfrm flipV="1">
                <a:off x="2928" y="3072"/>
                <a:ext cx="1584" cy="288"/>
              </a:xfrm>
              <a:prstGeom prst="line">
                <a:avLst/>
              </a:prstGeom>
              <a:noFill/>
              <a:ln w="4445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6083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90241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Nearest-Neighbor Classifier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20E9D7B-6B31-4CFC-BD82-797C7F49E077}" type="slidenum">
              <a:rPr lang="id-ID" smtClean="0"/>
              <a:pPr/>
              <a:t>9</a:t>
            </a:fld>
            <a:endParaRPr lang="id-ID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6553200" y="1143000"/>
            <a:ext cx="3962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 dirty="0"/>
              <a:t>Requires three things</a:t>
            </a:r>
          </a:p>
          <a:p>
            <a:pPr lvl="1"/>
            <a:r>
              <a:rPr lang="en-US" altLang="en-US" sz="1800" dirty="0"/>
              <a:t>The set of stored records</a:t>
            </a:r>
          </a:p>
          <a:p>
            <a:pPr lvl="1"/>
            <a:r>
              <a:rPr lang="en-US" altLang="en-US" sz="1800" dirty="0"/>
              <a:t>Distance Metric to compute distance between records</a:t>
            </a:r>
          </a:p>
          <a:p>
            <a:pPr lvl="1"/>
            <a:r>
              <a:rPr lang="en-US" altLang="en-US" sz="1800" dirty="0"/>
              <a:t>The value of </a:t>
            </a:r>
            <a:r>
              <a:rPr lang="en-US" altLang="en-US" sz="1800" i="1" dirty="0"/>
              <a:t>k</a:t>
            </a:r>
            <a:r>
              <a:rPr lang="en-US" altLang="en-US" sz="1800" dirty="0"/>
              <a:t>, the number of nearest neighbors to retrieve</a:t>
            </a:r>
          </a:p>
          <a:p>
            <a:pPr lvl="1"/>
            <a:endParaRPr lang="en-US" altLang="en-US" sz="1800" dirty="0"/>
          </a:p>
          <a:p>
            <a:r>
              <a:rPr lang="en-US" altLang="en-US" sz="1800" dirty="0"/>
              <a:t>To classify an unknown record:</a:t>
            </a:r>
          </a:p>
          <a:p>
            <a:pPr lvl="1"/>
            <a:r>
              <a:rPr lang="en-US" altLang="en-US" sz="1800" dirty="0"/>
              <a:t>Compute distance to other training records</a:t>
            </a:r>
          </a:p>
          <a:p>
            <a:pPr lvl="1"/>
            <a:r>
              <a:rPr lang="en-US" altLang="en-US" sz="1800" dirty="0"/>
              <a:t>Identify </a:t>
            </a:r>
            <a:r>
              <a:rPr lang="en-US" altLang="en-US" sz="1800" i="1" dirty="0"/>
              <a:t>k</a:t>
            </a:r>
            <a:r>
              <a:rPr lang="en-US" altLang="en-US" sz="1800" dirty="0"/>
              <a:t> nearest neighbors </a:t>
            </a:r>
          </a:p>
          <a:p>
            <a:pPr lvl="1"/>
            <a:r>
              <a:rPr lang="en-US" altLang="en-US" sz="1800" dirty="0"/>
              <a:t>Use class labels of nearest neighbors to determine the class label of unknown record (e.g., by taking majority vote)</a:t>
            </a:r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1981201" y="1143000"/>
          <a:ext cx="4316413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Visio" r:id="rId3" imgW="7007454" imgH="8108144" progId="Visio.Drawing.11">
                  <p:embed/>
                </p:oleObj>
              </mc:Choice>
              <mc:Fallback>
                <p:oleObj name="Visio" r:id="rId3" imgW="7007454" imgH="8108144" progId="Visio.Drawing.11">
                  <p:embed/>
                  <p:pic>
                    <p:nvPicPr>
                      <p:cNvPr id="399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1" y="1143000"/>
                        <a:ext cx="4316413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495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1676</TotalTime>
  <Words>741</Words>
  <Application>Microsoft Office PowerPoint</Application>
  <PresentationFormat>Widescreen</PresentationFormat>
  <Paragraphs>159</Paragraphs>
  <Slides>29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29</vt:i4>
      </vt:variant>
    </vt:vector>
  </HeadingPairs>
  <TitlesOfParts>
    <vt:vector size="41" baseType="lpstr">
      <vt:lpstr>Arial</vt:lpstr>
      <vt:lpstr>Calibri</vt:lpstr>
      <vt:lpstr>Calibri Light</vt:lpstr>
      <vt:lpstr>Helvetica Neue</vt:lpstr>
      <vt:lpstr>Monotype Sorts</vt:lpstr>
      <vt:lpstr>Wingdings</vt:lpstr>
      <vt:lpstr>Wingdings 2</vt:lpstr>
      <vt:lpstr>Office Theme</vt:lpstr>
      <vt:lpstr>Visio</vt:lpstr>
      <vt:lpstr>VISIO</vt:lpstr>
      <vt:lpstr>Equation</vt:lpstr>
      <vt:lpstr>Microsoft Visio Drawing</vt:lpstr>
      <vt:lpstr>Kecerdasan Komputasional</vt:lpstr>
      <vt:lpstr>Agenda</vt:lpstr>
      <vt:lpstr>Overview</vt:lpstr>
      <vt:lpstr>Learning Algorithm TYPES</vt:lpstr>
      <vt:lpstr>Learning Algorithm TYPES</vt:lpstr>
      <vt:lpstr>Illustrating Classification Task</vt:lpstr>
      <vt:lpstr>PowerPoint Presentation</vt:lpstr>
      <vt:lpstr>Nearest Neighbor Classifier</vt:lpstr>
      <vt:lpstr>Nearest-Neighbor Classifier</vt:lpstr>
      <vt:lpstr>Definition of Nearest Neighbor</vt:lpstr>
      <vt:lpstr>Nearest Neighbor Classification</vt:lpstr>
      <vt:lpstr>k-Nearest Neighbor (k-NN) Algorithm</vt:lpstr>
      <vt:lpstr>PowerPoint Presentation</vt:lpstr>
      <vt:lpstr>How to implement k-NN in Python</vt:lpstr>
      <vt:lpstr>PowerPoint Presentation</vt:lpstr>
      <vt:lpstr>How to implement k-NN in Python</vt:lpstr>
      <vt:lpstr>How to implement k-NN in Python</vt:lpstr>
      <vt:lpstr>How to implement k-NN in Python</vt:lpstr>
      <vt:lpstr>How to implement k-NN in Python</vt:lpstr>
      <vt:lpstr>How to implement k-NN in Python</vt:lpstr>
      <vt:lpstr>How to implement k-NN in Python</vt:lpstr>
      <vt:lpstr>Nearest Neighbor Classification…</vt:lpstr>
      <vt:lpstr>Nearest Neighbor Classification…</vt:lpstr>
      <vt:lpstr>Nearest Neighbor Classification…</vt:lpstr>
      <vt:lpstr>Other Distance Measures</vt:lpstr>
      <vt:lpstr>Nearest neighbor Classification…</vt:lpstr>
      <vt:lpstr>References</vt:lpstr>
      <vt:lpstr>What’s Next</vt:lpstr>
      <vt:lpstr>Tugas kNN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Kecerdasan Komputasional</dc:title>
  <dc:creator>Anny Yuniarti, S.Kom, M.Comp.Sc</dc:creator>
  <cp:lastModifiedBy>Anny Yuniarti, S.Kom, M.Comp.Sc</cp:lastModifiedBy>
  <cp:revision>12</cp:revision>
  <dcterms:created xsi:type="dcterms:W3CDTF">2017-08-31T23:20:31Z</dcterms:created>
  <dcterms:modified xsi:type="dcterms:W3CDTF">2017-09-06T02:29:14Z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