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88" r:id="rId13"/>
    <p:sldId id="291" r:id="rId14"/>
    <p:sldId id="292" r:id="rId15"/>
    <p:sldId id="293" r:id="rId16"/>
    <p:sldId id="289" r:id="rId17"/>
    <p:sldId id="268" r:id="rId18"/>
    <p:sldId id="269" r:id="rId19"/>
    <p:sldId id="273" r:id="rId20"/>
    <p:sldId id="274" r:id="rId21"/>
    <p:sldId id="287" r:id="rId22"/>
    <p:sldId id="275" r:id="rId23"/>
    <p:sldId id="278" r:id="rId24"/>
    <p:sldId id="280" r:id="rId25"/>
    <p:sldId id="281" r:id="rId26"/>
    <p:sldId id="284" r:id="rId27"/>
    <p:sldId id="285" r:id="rId28"/>
    <p:sldId id="286" r:id="rId2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1" d="100"/>
          <a:sy n="71"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BE49520-8D94-49E0-B6C7-46D59047AE24}" type="datetimeFigureOut">
              <a:rPr lang="id-ID" smtClean="0"/>
              <a:t>27/02/2017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41703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BE49520-8D94-49E0-B6C7-46D59047AE24}" type="datetimeFigureOut">
              <a:rPr lang="id-ID" smtClean="0"/>
              <a:t>27/02/2017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94348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BE49520-8D94-49E0-B6C7-46D59047AE24}" type="datetimeFigureOut">
              <a:rPr lang="id-ID" smtClean="0"/>
              <a:t>27/02/2017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66981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BE49520-8D94-49E0-B6C7-46D59047AE24}" type="datetimeFigureOut">
              <a:rPr lang="id-ID" smtClean="0"/>
              <a:t>27/02/2017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60923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49520-8D94-49E0-B6C7-46D59047AE24}" type="datetimeFigureOut">
              <a:rPr lang="id-ID" smtClean="0"/>
              <a:t>27/02/2017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66072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BE49520-8D94-49E0-B6C7-46D59047AE24}" type="datetimeFigureOut">
              <a:rPr lang="id-ID" smtClean="0"/>
              <a:t>27/02/2017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392770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BE49520-8D94-49E0-B6C7-46D59047AE24}" type="datetimeFigureOut">
              <a:rPr lang="id-ID" smtClean="0"/>
              <a:t>27/02/2017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122671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BE49520-8D94-49E0-B6C7-46D59047AE24}" type="datetimeFigureOut">
              <a:rPr lang="id-ID" smtClean="0"/>
              <a:t>27/02/2017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70040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49520-8D94-49E0-B6C7-46D59047AE24}" type="datetimeFigureOut">
              <a:rPr lang="id-ID" smtClean="0"/>
              <a:t>27/02/2017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157601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49520-8D94-49E0-B6C7-46D59047AE24}" type="datetimeFigureOut">
              <a:rPr lang="id-ID" smtClean="0"/>
              <a:t>27/02/2017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02442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49520-8D94-49E0-B6C7-46D59047AE24}" type="datetimeFigureOut">
              <a:rPr lang="id-ID" smtClean="0"/>
              <a:t>27/02/2017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62899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49520-8D94-49E0-B6C7-46D59047AE24}" type="datetimeFigureOut">
              <a:rPr lang="id-ID" smtClean="0"/>
              <a:t>27/02/2017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8C519-F0F5-4FB4-9848-49A1DC2C2793}" type="slidenum">
              <a:rPr lang="id-ID" smtClean="0"/>
              <a:t>‹#›</a:t>
            </a:fld>
            <a:endParaRPr lang="id-ID"/>
          </a:p>
        </p:txBody>
      </p:sp>
    </p:spTree>
    <p:extLst>
      <p:ext uri="{BB962C8B-B14F-4D97-AF65-F5344CB8AC3E}">
        <p14:creationId xmlns:p14="http://schemas.microsoft.com/office/powerpoint/2010/main" val="197599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solidFill>
                  <a:schemeClr val="tx1"/>
                </a:solidFill>
              </a:rPr>
              <a:t>Dynamic Programming (2)</a:t>
            </a:r>
            <a:endParaRPr lang="id-ID" dirty="0">
              <a:solidFill>
                <a:schemeClr val="tx1"/>
              </a:solidFill>
            </a:endParaRPr>
          </a:p>
        </p:txBody>
      </p:sp>
      <p:sp>
        <p:nvSpPr>
          <p:cNvPr id="3" name="Subtitle 2"/>
          <p:cNvSpPr>
            <a:spLocks noGrp="1"/>
          </p:cNvSpPr>
          <p:nvPr>
            <p:ph type="subTitle" idx="1"/>
          </p:nvPr>
        </p:nvSpPr>
        <p:spPr>
          <a:xfrm>
            <a:off x="-2161983" y="6030119"/>
            <a:ext cx="9144000" cy="1655762"/>
          </a:xfrm>
        </p:spPr>
        <p:txBody>
          <a:bodyPr/>
          <a:lstStyle/>
          <a:p>
            <a:r>
              <a:rPr lang="id-ID" dirty="0" smtClean="0"/>
              <a:t>Wijayanti n khotimah, M.Sc.</a:t>
            </a:r>
            <a:endParaRPr lang="id-ID" dirty="0"/>
          </a:p>
        </p:txBody>
      </p:sp>
      <p:sp>
        <p:nvSpPr>
          <p:cNvPr id="4" name="Rectangle 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5" name="TextBox 34"/>
          <p:cNvSpPr txBox="1"/>
          <p:nvPr/>
        </p:nvSpPr>
        <p:spPr>
          <a:xfrm>
            <a:off x="274987" y="720856"/>
            <a:ext cx="3144856" cy="430887"/>
          </a:xfrm>
          <a:prstGeom prst="rect">
            <a:avLst/>
          </a:prstGeom>
          <a:noFill/>
        </p:spPr>
        <p:txBody>
          <a:bodyPr wrap="square" rtlCol="0">
            <a:spAutoFit/>
          </a:bodyPr>
          <a:lstStyle/>
          <a:p>
            <a:r>
              <a:rPr lang="id-ID" sz="2200" b="1" dirty="0">
                <a:solidFill>
                  <a:schemeClr val="bg1"/>
                </a:solidFill>
                <a:ea typeface="Open Sans" panose="020B0606030504020204" pitchFamily="34" charset="0"/>
                <a:cs typeface="Open Sans" panose="020B0606030504020204" pitchFamily="34" charset="0"/>
              </a:rPr>
              <a:t>CONTOH 1</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16368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3578914" y="1409681"/>
            <a:ext cx="7845798" cy="4351338"/>
          </a:xfrm>
        </p:spPr>
        <p:txBody>
          <a:bodyPr>
            <a:normAutofit lnSpcReduction="10000"/>
          </a:bodyPr>
          <a:lstStyle/>
          <a:p>
            <a:pPr marL="363538" indent="-363538">
              <a:buFont typeface="Wingdings" panose="05000000000000000000" pitchFamily="2" charset="2"/>
              <a:buChar char="ü"/>
            </a:pPr>
            <a:r>
              <a:rPr lang="id-ID" sz="2200" dirty="0" smtClean="0">
                <a:solidFill>
                  <a:schemeClr val="tx1"/>
                </a:solidFill>
              </a:rPr>
              <a:t>Misal m[i,j] adalah perkalian skalar minimum yang digunakan untuk mengalikan matriks A</a:t>
            </a:r>
            <a:r>
              <a:rPr lang="id-ID" sz="2200" baseline="-25000" dirty="0" smtClean="0">
                <a:solidFill>
                  <a:schemeClr val="tx1"/>
                </a:solidFill>
              </a:rPr>
              <a:t>i...j</a:t>
            </a:r>
            <a:r>
              <a:rPr lang="id-ID" sz="2200" dirty="0" smtClean="0">
                <a:solidFill>
                  <a:schemeClr val="tx1"/>
                </a:solidFill>
              </a:rPr>
              <a:t>. </a:t>
            </a:r>
          </a:p>
          <a:p>
            <a:pPr marL="363538" indent="-363538">
              <a:buFont typeface="Wingdings" panose="05000000000000000000" pitchFamily="2" charset="2"/>
              <a:buChar char="ü"/>
            </a:pPr>
            <a:r>
              <a:rPr lang="id-ID" sz="2200" dirty="0" smtClean="0">
                <a:solidFill>
                  <a:schemeClr val="tx1"/>
                </a:solidFill>
              </a:rPr>
              <a:t>Maka m[1,n] adalah perkalian skalar minimum yang </a:t>
            </a:r>
            <a:r>
              <a:rPr lang="id-ID" sz="2200" dirty="0">
                <a:solidFill>
                  <a:schemeClr val="tx1"/>
                </a:solidFill>
              </a:rPr>
              <a:t>digunakan untuk mengalikan matriks </a:t>
            </a:r>
            <a:r>
              <a:rPr lang="id-ID" sz="2200" dirty="0" smtClean="0">
                <a:solidFill>
                  <a:schemeClr val="tx1"/>
                </a:solidFill>
              </a:rPr>
              <a:t>A</a:t>
            </a:r>
            <a:r>
              <a:rPr lang="id-ID" sz="2200" baseline="-25000" dirty="0" smtClean="0">
                <a:solidFill>
                  <a:schemeClr val="tx1"/>
                </a:solidFill>
              </a:rPr>
              <a:t>1...n</a:t>
            </a:r>
            <a:r>
              <a:rPr lang="id-ID" sz="2200" dirty="0" smtClean="0">
                <a:solidFill>
                  <a:schemeClr val="tx1"/>
                </a:solidFill>
              </a:rPr>
              <a:t> (problem secara utuh). </a:t>
            </a:r>
          </a:p>
          <a:p>
            <a:pPr marL="363538" indent="-363538">
              <a:buFont typeface="Wingdings" panose="05000000000000000000" pitchFamily="2" charset="2"/>
              <a:buChar char="ü"/>
            </a:pPr>
            <a:r>
              <a:rPr lang="id-ID" sz="2200" dirty="0" smtClean="0">
                <a:solidFill>
                  <a:schemeClr val="tx1"/>
                </a:solidFill>
              </a:rPr>
              <a:t>2 Kondisi untuk rekursi</a:t>
            </a:r>
          </a:p>
          <a:p>
            <a:pPr marL="900113" indent="-536575">
              <a:buFont typeface="+mj-lt"/>
              <a:buAutoNum type="arabicPeriod"/>
            </a:pPr>
            <a:r>
              <a:rPr lang="id-ID" sz="2200" dirty="0" smtClean="0"/>
              <a:t>Untuk m[i,j] dimana i=j,  subproblemnya adalah A</a:t>
            </a:r>
            <a:r>
              <a:rPr lang="id-ID" sz="2200" baseline="-25000" dirty="0" smtClean="0"/>
              <a:t>i...i</a:t>
            </a:r>
            <a:r>
              <a:rPr lang="id-ID" sz="2200" dirty="0" smtClean="0"/>
              <a:t>=A</a:t>
            </a:r>
            <a:r>
              <a:rPr lang="id-ID" sz="2200" baseline="-25000" dirty="0" smtClean="0"/>
              <a:t>i</a:t>
            </a:r>
            <a:r>
              <a:rPr lang="id-ID" sz="2200" dirty="0" smtClean="0"/>
              <a:t>, jadi tidak perlu perkalian skalar. Jadi m[i,j] untuk i=j adalah 0 (kondisi </a:t>
            </a:r>
            <a:r>
              <a:rPr lang="id-ID" sz="2200" b="1" dirty="0" smtClean="0">
                <a:solidFill>
                  <a:srgbClr val="FF0000"/>
                </a:solidFill>
              </a:rPr>
              <a:t>best case </a:t>
            </a:r>
            <a:r>
              <a:rPr lang="id-ID" sz="2200" dirty="0" smtClean="0"/>
              <a:t>didalam rekursi)</a:t>
            </a:r>
          </a:p>
          <a:p>
            <a:pPr marL="900113" indent="-536575">
              <a:buFont typeface="+mj-lt"/>
              <a:buAutoNum type="arabicPeriod"/>
            </a:pPr>
            <a:r>
              <a:rPr lang="id-ID" sz="2200" dirty="0" smtClean="0"/>
              <a:t>Untuk  m[i,j] dimana i&lt;j, dengan partisi berada pada indeks k dengan k+1, maka perkalian skalar minimumnya adalah perkalian skalar minimum dari subproblem A</a:t>
            </a:r>
            <a:r>
              <a:rPr lang="id-ID" sz="2200" baseline="-25000" dirty="0" smtClean="0"/>
              <a:t>i</a:t>
            </a:r>
            <a:r>
              <a:rPr lang="id-ID" sz="2200" dirty="0" smtClean="0"/>
              <a:t>...A</a:t>
            </a:r>
            <a:r>
              <a:rPr lang="id-ID" sz="2200" baseline="-25000" dirty="0" smtClean="0"/>
              <a:t>k</a:t>
            </a:r>
            <a:r>
              <a:rPr lang="id-ID" sz="2200" dirty="0" smtClean="0"/>
              <a:t> </a:t>
            </a:r>
            <a:r>
              <a:rPr lang="id-ID" sz="2200" b="1" dirty="0" smtClean="0">
                <a:solidFill>
                  <a:srgbClr val="FF0000"/>
                </a:solidFill>
              </a:rPr>
              <a:t>ditambah</a:t>
            </a:r>
            <a:r>
              <a:rPr lang="id-ID" sz="2200" dirty="0" smtClean="0">
                <a:solidFill>
                  <a:srgbClr val="FF0000"/>
                </a:solidFill>
              </a:rPr>
              <a:t> </a:t>
            </a:r>
            <a:r>
              <a:rPr lang="id-ID" sz="2200" dirty="0" smtClean="0"/>
              <a:t>perkalian skalar minimum dari subproblem A</a:t>
            </a:r>
            <a:r>
              <a:rPr lang="id-ID" sz="2200" baseline="-25000" dirty="0" smtClean="0"/>
              <a:t>k+1</a:t>
            </a:r>
            <a:r>
              <a:rPr lang="id-ID" sz="2200" dirty="0" smtClean="0"/>
              <a:t>...A</a:t>
            </a:r>
            <a:r>
              <a:rPr lang="id-ID" sz="2200" baseline="-25000" dirty="0" smtClean="0"/>
              <a:t>j</a:t>
            </a:r>
            <a:r>
              <a:rPr lang="id-ID" sz="2200" dirty="0" smtClean="0"/>
              <a:t> </a:t>
            </a:r>
            <a:r>
              <a:rPr lang="id-ID" sz="2200" b="1" dirty="0" smtClean="0">
                <a:solidFill>
                  <a:srgbClr val="FF0000"/>
                </a:solidFill>
              </a:rPr>
              <a:t>ditambah</a:t>
            </a:r>
            <a:r>
              <a:rPr lang="id-ID" sz="2200" dirty="0" smtClean="0">
                <a:solidFill>
                  <a:srgbClr val="FF0000"/>
                </a:solidFill>
              </a:rPr>
              <a:t> </a:t>
            </a:r>
            <a:r>
              <a:rPr lang="id-ID" sz="2200" dirty="0" smtClean="0"/>
              <a:t>cost perkalian skalar kedua sbproblem tersebut.</a:t>
            </a:r>
            <a:endParaRPr lang="id-ID" sz="2200" dirty="0"/>
          </a:p>
          <a:p>
            <a:endParaRPr lang="id-ID" dirty="0"/>
          </a:p>
        </p:txBody>
      </p:sp>
      <p:pic>
        <p:nvPicPr>
          <p:cNvPr id="4" name="Picture 3"/>
          <p:cNvPicPr>
            <a:picLocks noChangeAspect="1"/>
          </p:cNvPicPr>
          <p:nvPr/>
        </p:nvPicPr>
        <p:blipFill>
          <a:blip r:embed="rId2"/>
          <a:stretch>
            <a:fillRect/>
          </a:stretch>
        </p:blipFill>
        <p:spPr>
          <a:xfrm>
            <a:off x="4199004" y="5648874"/>
            <a:ext cx="5347447" cy="570951"/>
          </a:xfrm>
          <a:prstGeom prst="rect">
            <a:avLst/>
          </a:prstGeom>
        </p:spPr>
      </p:pic>
      <p:sp>
        <p:nvSpPr>
          <p:cNvPr id="5" name="Rectangle 4"/>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6438435" y="431004"/>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0" y="431016"/>
            <a:ext cx="64384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2" name="Straight Connector 11"/>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4" name="Rectangle 13"/>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5" name="Rectangle 14"/>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6" name="Straight Connector 15"/>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1" name="Straight Connector 20"/>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4" name="Rounded Rectangle 23"/>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8" name="Group 27"/>
          <p:cNvGrpSpPr/>
          <p:nvPr/>
        </p:nvGrpSpPr>
        <p:grpSpPr>
          <a:xfrm>
            <a:off x="3322824" y="1492117"/>
            <a:ext cx="115117" cy="4364986"/>
            <a:chOff x="6645648" y="2984234"/>
            <a:chExt cx="0" cy="7891089"/>
          </a:xfrm>
        </p:grpSpPr>
        <p:cxnSp>
          <p:nvCxnSpPr>
            <p:cNvPr id="29" name="Straight Connector 28"/>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3" name="Half Frame 32"/>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4" name="4-Point Star 33"/>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10</a:t>
            </a:fld>
            <a:endParaRPr lang="en-US"/>
          </a:p>
        </p:txBody>
      </p:sp>
      <p:sp>
        <p:nvSpPr>
          <p:cNvPr id="36" name="TextBox 35"/>
          <p:cNvSpPr txBox="1"/>
          <p:nvPr/>
        </p:nvSpPr>
        <p:spPr>
          <a:xfrm>
            <a:off x="274987" y="720856"/>
            <a:ext cx="4737884" cy="461665"/>
          </a:xfrm>
          <a:prstGeom prst="rect">
            <a:avLst/>
          </a:prstGeom>
          <a:noFill/>
        </p:spPr>
        <p:txBody>
          <a:bodyPr wrap="square" rtlCol="0">
            <a:spAutoFit/>
          </a:bodyPr>
          <a:lstStyle/>
          <a:p>
            <a:r>
              <a:rPr lang="id-ID" sz="2400" dirty="0" smtClean="0">
                <a:solidFill>
                  <a:schemeClr val="bg1"/>
                </a:solidFill>
              </a:rPr>
              <a:t>SOLUSI DENGAN REKURSIF</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22617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3691712" y="1534250"/>
            <a:ext cx="7487236" cy="884019"/>
          </a:xfrm>
        </p:spPr>
        <p:txBody>
          <a:bodyPr>
            <a:normAutofit fontScale="85000" lnSpcReduction="10000"/>
          </a:bodyPr>
          <a:lstStyle/>
          <a:p>
            <a:r>
              <a:rPr lang="id-ID" dirty="0" smtClean="0"/>
              <a:t>Kemungkinan nilai k adalah sebanyak j-i, k=i, i+1,...,j-1. Sehingga di dapatkan persamaan recurrencenya adalah:</a:t>
            </a:r>
            <a:endParaRPr lang="id-ID" dirty="0"/>
          </a:p>
        </p:txBody>
      </p:sp>
      <p:pic>
        <p:nvPicPr>
          <p:cNvPr id="4" name="Picture 3"/>
          <p:cNvPicPr>
            <a:picLocks noChangeAspect="1"/>
          </p:cNvPicPr>
          <p:nvPr/>
        </p:nvPicPr>
        <p:blipFill>
          <a:blip r:embed="rId2"/>
          <a:stretch>
            <a:fillRect/>
          </a:stretch>
        </p:blipFill>
        <p:spPr>
          <a:xfrm>
            <a:off x="3935395" y="2280240"/>
            <a:ext cx="8108354" cy="1275790"/>
          </a:xfrm>
          <a:prstGeom prst="rect">
            <a:avLst/>
          </a:prstGeom>
        </p:spPr>
      </p:pic>
      <p:sp>
        <p:nvSpPr>
          <p:cNvPr id="6" name="TextBox 5"/>
          <p:cNvSpPr txBox="1"/>
          <p:nvPr/>
        </p:nvSpPr>
        <p:spPr>
          <a:xfrm>
            <a:off x="1097280" y="4180114"/>
            <a:ext cx="750526" cy="369332"/>
          </a:xfrm>
          <a:prstGeom prst="rect">
            <a:avLst/>
          </a:prstGeom>
          <a:noFill/>
        </p:spPr>
        <p:txBody>
          <a:bodyPr wrap="none" rtlCol="0">
            <a:spAutoFit/>
          </a:bodyPr>
          <a:lstStyle/>
          <a:p>
            <a:r>
              <a:rPr lang="id-ID" dirty="0" smtClean="0"/>
              <a:t>Misal:</a:t>
            </a:r>
            <a:endParaRPr lang="id-ID" dirty="0"/>
          </a:p>
        </p:txBody>
      </p:sp>
      <p:pic>
        <p:nvPicPr>
          <p:cNvPr id="7" name="Picture 6"/>
          <p:cNvPicPr>
            <a:picLocks noChangeAspect="1"/>
          </p:cNvPicPr>
          <p:nvPr/>
        </p:nvPicPr>
        <p:blipFill>
          <a:blip r:embed="rId3"/>
          <a:stretch>
            <a:fillRect/>
          </a:stretch>
        </p:blipFill>
        <p:spPr>
          <a:xfrm>
            <a:off x="3935395" y="3552950"/>
            <a:ext cx="7642704" cy="799984"/>
          </a:xfrm>
          <a:prstGeom prst="rect">
            <a:avLst/>
          </a:prstGeom>
        </p:spPr>
      </p:pic>
      <p:sp>
        <p:nvSpPr>
          <p:cNvPr id="8" name="TextBox 7"/>
          <p:cNvSpPr txBox="1"/>
          <p:nvPr/>
        </p:nvSpPr>
        <p:spPr>
          <a:xfrm>
            <a:off x="4019419" y="4578473"/>
            <a:ext cx="765787" cy="369332"/>
          </a:xfrm>
          <a:prstGeom prst="rect">
            <a:avLst/>
          </a:prstGeom>
          <a:noFill/>
        </p:spPr>
        <p:txBody>
          <a:bodyPr wrap="none" rtlCol="0">
            <a:spAutoFit/>
          </a:bodyPr>
          <a:lstStyle/>
          <a:p>
            <a:r>
              <a:rPr lang="id-ID" dirty="0" smtClean="0"/>
              <a:t>Maka:</a:t>
            </a:r>
            <a:endParaRPr lang="id-ID" dirty="0"/>
          </a:p>
        </p:txBody>
      </p:sp>
      <p:pic>
        <p:nvPicPr>
          <p:cNvPr id="9" name="Picture 8"/>
          <p:cNvPicPr>
            <a:picLocks noChangeAspect="1"/>
          </p:cNvPicPr>
          <p:nvPr/>
        </p:nvPicPr>
        <p:blipFill>
          <a:blip r:embed="rId4"/>
          <a:stretch>
            <a:fillRect/>
          </a:stretch>
        </p:blipFill>
        <p:spPr>
          <a:xfrm>
            <a:off x="3948612" y="5149838"/>
            <a:ext cx="7462986" cy="1271472"/>
          </a:xfrm>
          <a:prstGeom prst="rect">
            <a:avLst/>
          </a:prstGeom>
        </p:spPr>
      </p:pic>
      <p:sp>
        <p:nvSpPr>
          <p:cNvPr id="10" name="Rectangle 9"/>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p:cNvSpPr/>
          <p:nvPr/>
        </p:nvSpPr>
        <p:spPr>
          <a:xfrm>
            <a:off x="4867937" y="424140"/>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ectangle 15"/>
          <p:cNvSpPr/>
          <p:nvPr/>
        </p:nvSpPr>
        <p:spPr>
          <a:xfrm>
            <a:off x="0" y="431016"/>
            <a:ext cx="4867937"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7" name="Straight Connector 16"/>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Rounded Rectangular Callout 17"/>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9" name="Rectangle 18"/>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0" name="Rectangle 19"/>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1" name="Straight Connector 20"/>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6" name="Straight Connector 25"/>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9" name="Rounded Rectangle 28"/>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0" name="Rounded Rectangle 29"/>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1" name="Rounded Rectangle 30"/>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2" name="Rounded Rectangle 31"/>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33" name="Group 32"/>
          <p:cNvGrpSpPr/>
          <p:nvPr/>
        </p:nvGrpSpPr>
        <p:grpSpPr>
          <a:xfrm>
            <a:off x="3322824" y="1492117"/>
            <a:ext cx="115117" cy="4364986"/>
            <a:chOff x="6645648" y="2984234"/>
            <a:chExt cx="0" cy="7891089"/>
          </a:xfrm>
        </p:grpSpPr>
        <p:cxnSp>
          <p:nvCxnSpPr>
            <p:cNvPr id="34" name="Straight Connector 33"/>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8" name="Half Frame 37"/>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9" name="4-Point Star 38"/>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40"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11</a:t>
            </a:fld>
            <a:endParaRPr lang="en-US"/>
          </a:p>
        </p:txBody>
      </p:sp>
      <p:sp>
        <p:nvSpPr>
          <p:cNvPr id="41" name="TextBox 40"/>
          <p:cNvSpPr txBox="1"/>
          <p:nvPr/>
        </p:nvSpPr>
        <p:spPr>
          <a:xfrm>
            <a:off x="274987" y="720856"/>
            <a:ext cx="3144856" cy="830997"/>
          </a:xfrm>
          <a:prstGeom prst="rect">
            <a:avLst/>
          </a:prstGeom>
          <a:noFill/>
        </p:spPr>
        <p:txBody>
          <a:bodyPr wrap="square" rtlCol="0">
            <a:spAutoFit/>
          </a:bodyPr>
          <a:lstStyle/>
          <a:p>
            <a:r>
              <a:rPr lang="id-ID" sz="2400" b="1" dirty="0" smtClean="0">
                <a:solidFill>
                  <a:schemeClr val="bg1"/>
                </a:solidFill>
              </a:rPr>
              <a:t>SOLUSI DENGAN REKURSIF</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6658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4" name="Content Placeholder 3"/>
          <p:cNvSpPr>
            <a:spLocks noGrp="1"/>
          </p:cNvSpPr>
          <p:nvPr>
            <p:ph sz="half" idx="1"/>
          </p:nvPr>
        </p:nvSpPr>
        <p:spPr>
          <a:xfrm>
            <a:off x="436749" y="1834975"/>
            <a:ext cx="4937760" cy="453713"/>
          </a:xfrm>
        </p:spPr>
        <p:txBody>
          <a:bodyPr>
            <a:normAutofit lnSpcReduction="10000"/>
          </a:bodyPr>
          <a:lstStyle/>
          <a:p>
            <a:r>
              <a:rPr lang="id-ID" b="1" dirty="0" smtClean="0">
                <a:solidFill>
                  <a:srgbClr val="FF0000"/>
                </a:solidFill>
              </a:rPr>
              <a:t>Rekursi</a:t>
            </a:r>
            <a:endParaRPr lang="id-ID" b="1" dirty="0">
              <a:solidFill>
                <a:srgbClr val="FF0000"/>
              </a:solidFill>
            </a:endParaRPr>
          </a:p>
        </p:txBody>
      </p:sp>
      <p:pic>
        <p:nvPicPr>
          <p:cNvPr id="6" name="Picture 5"/>
          <p:cNvPicPr>
            <a:picLocks noChangeAspect="1"/>
          </p:cNvPicPr>
          <p:nvPr/>
        </p:nvPicPr>
        <p:blipFill>
          <a:blip r:embed="rId2"/>
          <a:stretch>
            <a:fillRect/>
          </a:stretch>
        </p:blipFill>
        <p:spPr>
          <a:xfrm>
            <a:off x="3566160" y="178228"/>
            <a:ext cx="8108354" cy="1275790"/>
          </a:xfrm>
          <a:prstGeom prst="rect">
            <a:avLst/>
          </a:prstGeom>
        </p:spPr>
      </p:pic>
      <p:pic>
        <p:nvPicPr>
          <p:cNvPr id="7" name="Picture 6"/>
          <p:cNvPicPr>
            <a:picLocks noChangeAspect="1"/>
          </p:cNvPicPr>
          <p:nvPr/>
        </p:nvPicPr>
        <p:blipFill>
          <a:blip r:embed="rId3"/>
          <a:stretch>
            <a:fillRect/>
          </a:stretch>
        </p:blipFill>
        <p:spPr>
          <a:xfrm>
            <a:off x="436749" y="2407820"/>
            <a:ext cx="5408360" cy="3334073"/>
          </a:xfrm>
          <a:prstGeom prst="rect">
            <a:avLst/>
          </a:prstGeom>
        </p:spPr>
      </p:pic>
      <p:sp>
        <p:nvSpPr>
          <p:cNvPr id="10" name="Rectangle 9"/>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ectangle 15"/>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3" name="Group 32"/>
          <p:cNvGrpSpPr/>
          <p:nvPr/>
        </p:nvGrpSpPr>
        <p:grpSpPr>
          <a:xfrm>
            <a:off x="217428" y="1860417"/>
            <a:ext cx="115117" cy="4364986"/>
            <a:chOff x="6645648" y="2984234"/>
            <a:chExt cx="0" cy="7891089"/>
          </a:xfrm>
        </p:grpSpPr>
        <p:cxnSp>
          <p:nvCxnSpPr>
            <p:cNvPr id="34" name="Straight Connector 33"/>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40"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12</a:t>
            </a:fld>
            <a:endParaRPr lang="en-US"/>
          </a:p>
        </p:txBody>
      </p:sp>
      <p:sp>
        <p:nvSpPr>
          <p:cNvPr id="41" name="TextBox 40"/>
          <p:cNvSpPr txBox="1"/>
          <p:nvPr/>
        </p:nvSpPr>
        <p:spPr>
          <a:xfrm>
            <a:off x="274987" y="720856"/>
            <a:ext cx="3144856" cy="461665"/>
          </a:xfrm>
          <a:prstGeom prst="rect">
            <a:avLst/>
          </a:prstGeom>
          <a:noFill/>
        </p:spPr>
        <p:txBody>
          <a:bodyPr wrap="square" rtlCol="0">
            <a:spAutoFit/>
          </a:bodyPr>
          <a:lstStyle/>
          <a:p>
            <a:r>
              <a:rPr lang="id-ID" sz="2400" b="1" dirty="0" smtClean="0">
                <a:solidFill>
                  <a:schemeClr val="bg1"/>
                </a:solidFill>
              </a:rPr>
              <a:t>SOLUSI top down</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95088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pic>
        <p:nvPicPr>
          <p:cNvPr id="4" name="Picture 3"/>
          <p:cNvPicPr>
            <a:picLocks noChangeAspect="1"/>
          </p:cNvPicPr>
          <p:nvPr/>
        </p:nvPicPr>
        <p:blipFill>
          <a:blip r:embed="rId2"/>
          <a:stretch>
            <a:fillRect/>
          </a:stretch>
        </p:blipFill>
        <p:spPr>
          <a:xfrm>
            <a:off x="1322613" y="1859191"/>
            <a:ext cx="8637388" cy="3772353"/>
          </a:xfrm>
          <a:prstGeom prst="rect">
            <a:avLst/>
          </a:prstGeom>
        </p:spPr>
      </p:pic>
      <p:sp>
        <p:nvSpPr>
          <p:cNvPr id="5" name="TextBox 4"/>
          <p:cNvSpPr txBox="1"/>
          <p:nvPr/>
        </p:nvSpPr>
        <p:spPr>
          <a:xfrm>
            <a:off x="1806002" y="5631544"/>
            <a:ext cx="4320478" cy="369332"/>
          </a:xfrm>
          <a:prstGeom prst="rect">
            <a:avLst/>
          </a:prstGeom>
          <a:noFill/>
        </p:spPr>
        <p:txBody>
          <a:bodyPr wrap="none" rtlCol="0">
            <a:spAutoFit/>
          </a:bodyPr>
          <a:lstStyle/>
          <a:p>
            <a:r>
              <a:rPr lang="id-ID" dirty="0" smtClean="0"/>
              <a:t>Sub problem untuk berbagai kemungkinan k</a:t>
            </a:r>
            <a:endParaRPr lang="id-ID" dirty="0"/>
          </a:p>
        </p:txBody>
      </p:sp>
      <p:pic>
        <p:nvPicPr>
          <p:cNvPr id="3" name="Picture 2"/>
          <p:cNvPicPr>
            <a:picLocks noChangeAspect="1"/>
          </p:cNvPicPr>
          <p:nvPr/>
        </p:nvPicPr>
        <p:blipFill>
          <a:blip r:embed="rId3"/>
          <a:stretch>
            <a:fillRect/>
          </a:stretch>
        </p:blipFill>
        <p:spPr>
          <a:xfrm>
            <a:off x="2814637" y="5984107"/>
            <a:ext cx="6562725" cy="676275"/>
          </a:xfrm>
          <a:prstGeom prst="rect">
            <a:avLst/>
          </a:prstGeom>
        </p:spPr>
      </p:pic>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6245877"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6245877"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593481" y="1690688"/>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65801" y="1690688"/>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13</a:t>
            </a:fld>
            <a:endParaRPr lang="en-US"/>
          </a:p>
        </p:txBody>
      </p:sp>
      <p:sp>
        <p:nvSpPr>
          <p:cNvPr id="37" name="TextBox 36"/>
          <p:cNvSpPr txBox="1"/>
          <p:nvPr/>
        </p:nvSpPr>
        <p:spPr>
          <a:xfrm>
            <a:off x="71959" y="639768"/>
            <a:ext cx="6173918" cy="461665"/>
          </a:xfrm>
          <a:prstGeom prst="rect">
            <a:avLst/>
          </a:prstGeom>
          <a:noFill/>
        </p:spPr>
        <p:txBody>
          <a:bodyPr wrap="square" rtlCol="0">
            <a:spAutoFit/>
          </a:bodyPr>
          <a:lstStyle/>
          <a:p>
            <a:r>
              <a:rPr lang="id-ID" sz="2400" b="1" dirty="0" smtClean="0">
                <a:solidFill>
                  <a:schemeClr val="bg1"/>
                </a:solidFill>
              </a:rPr>
              <a:t>HUBUNGAN PROBLEM DENGAN SUB PROBLEM</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904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4" name="Content Placeholder 3"/>
          <p:cNvSpPr>
            <a:spLocks noGrp="1"/>
          </p:cNvSpPr>
          <p:nvPr>
            <p:ph sz="half" idx="1"/>
          </p:nvPr>
        </p:nvSpPr>
        <p:spPr>
          <a:xfrm>
            <a:off x="436749" y="1834975"/>
            <a:ext cx="4937760" cy="453713"/>
          </a:xfrm>
        </p:spPr>
        <p:txBody>
          <a:bodyPr>
            <a:normAutofit fontScale="70000" lnSpcReduction="20000"/>
          </a:bodyPr>
          <a:lstStyle/>
          <a:p>
            <a:r>
              <a:rPr lang="id-ID" b="1" dirty="0" smtClean="0">
                <a:solidFill>
                  <a:srgbClr val="FF0000"/>
                </a:solidFill>
              </a:rPr>
              <a:t>Rekursi</a:t>
            </a:r>
            <a:endParaRPr lang="id-ID" b="1" dirty="0">
              <a:solidFill>
                <a:srgbClr val="FF0000"/>
              </a:solidFill>
            </a:endParaRPr>
          </a:p>
        </p:txBody>
      </p:sp>
      <p:sp>
        <p:nvSpPr>
          <p:cNvPr id="5" name="Content Placeholder 4"/>
          <p:cNvSpPr>
            <a:spLocks noGrp="1"/>
          </p:cNvSpPr>
          <p:nvPr>
            <p:ph sz="half" idx="2"/>
          </p:nvPr>
        </p:nvSpPr>
        <p:spPr>
          <a:xfrm>
            <a:off x="6217920" y="1791547"/>
            <a:ext cx="4937760" cy="309125"/>
          </a:xfrm>
        </p:spPr>
        <p:txBody>
          <a:bodyPr>
            <a:normAutofit fontScale="70000" lnSpcReduction="20000"/>
          </a:bodyPr>
          <a:lstStyle/>
          <a:p>
            <a:r>
              <a:rPr lang="id-ID" b="1" dirty="0" smtClean="0">
                <a:solidFill>
                  <a:srgbClr val="FF0000"/>
                </a:solidFill>
              </a:rPr>
              <a:t>DP Top Down with Memoization</a:t>
            </a:r>
            <a:endParaRPr lang="id-ID" b="1" dirty="0">
              <a:solidFill>
                <a:srgbClr val="FF0000"/>
              </a:solidFill>
            </a:endParaRPr>
          </a:p>
        </p:txBody>
      </p:sp>
      <p:pic>
        <p:nvPicPr>
          <p:cNvPr id="6" name="Picture 5"/>
          <p:cNvPicPr>
            <a:picLocks noChangeAspect="1"/>
          </p:cNvPicPr>
          <p:nvPr/>
        </p:nvPicPr>
        <p:blipFill>
          <a:blip r:embed="rId2"/>
          <a:stretch>
            <a:fillRect/>
          </a:stretch>
        </p:blipFill>
        <p:spPr>
          <a:xfrm>
            <a:off x="3566160" y="178228"/>
            <a:ext cx="8108354" cy="1275790"/>
          </a:xfrm>
          <a:prstGeom prst="rect">
            <a:avLst/>
          </a:prstGeom>
        </p:spPr>
      </p:pic>
      <p:pic>
        <p:nvPicPr>
          <p:cNvPr id="7" name="Picture 6"/>
          <p:cNvPicPr>
            <a:picLocks noChangeAspect="1"/>
          </p:cNvPicPr>
          <p:nvPr/>
        </p:nvPicPr>
        <p:blipFill>
          <a:blip r:embed="rId3"/>
          <a:stretch>
            <a:fillRect/>
          </a:stretch>
        </p:blipFill>
        <p:spPr>
          <a:xfrm>
            <a:off x="436749" y="2407820"/>
            <a:ext cx="5408360" cy="3334073"/>
          </a:xfrm>
          <a:prstGeom prst="rect">
            <a:avLst/>
          </a:prstGeom>
        </p:spPr>
      </p:pic>
      <p:pic>
        <p:nvPicPr>
          <p:cNvPr id="8" name="Picture 7"/>
          <p:cNvPicPr>
            <a:picLocks noChangeAspect="1"/>
          </p:cNvPicPr>
          <p:nvPr/>
        </p:nvPicPr>
        <p:blipFill>
          <a:blip r:embed="rId4"/>
          <a:stretch>
            <a:fillRect/>
          </a:stretch>
        </p:blipFill>
        <p:spPr>
          <a:xfrm>
            <a:off x="6347012" y="2100672"/>
            <a:ext cx="3048000" cy="1619250"/>
          </a:xfrm>
          <a:prstGeom prst="rect">
            <a:avLst/>
          </a:prstGeom>
        </p:spPr>
      </p:pic>
      <p:pic>
        <p:nvPicPr>
          <p:cNvPr id="9" name="Picture 8"/>
          <p:cNvPicPr>
            <a:picLocks noChangeAspect="1"/>
          </p:cNvPicPr>
          <p:nvPr/>
        </p:nvPicPr>
        <p:blipFill>
          <a:blip r:embed="rId5"/>
          <a:stretch>
            <a:fillRect/>
          </a:stretch>
        </p:blipFill>
        <p:spPr>
          <a:xfrm>
            <a:off x="6447584" y="3822606"/>
            <a:ext cx="4810125" cy="2466975"/>
          </a:xfrm>
          <a:prstGeom prst="rect">
            <a:avLst/>
          </a:prstGeom>
        </p:spPr>
      </p:pic>
      <p:sp>
        <p:nvSpPr>
          <p:cNvPr id="10" name="Rectangle 9"/>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ectangle 15"/>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3" name="Group 32"/>
          <p:cNvGrpSpPr/>
          <p:nvPr/>
        </p:nvGrpSpPr>
        <p:grpSpPr>
          <a:xfrm>
            <a:off x="217428" y="1860417"/>
            <a:ext cx="115117" cy="4364986"/>
            <a:chOff x="6645648" y="2984234"/>
            <a:chExt cx="0" cy="7891089"/>
          </a:xfrm>
        </p:grpSpPr>
        <p:cxnSp>
          <p:nvCxnSpPr>
            <p:cNvPr id="34" name="Straight Connector 33"/>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40"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14</a:t>
            </a:fld>
            <a:endParaRPr lang="en-US"/>
          </a:p>
        </p:txBody>
      </p:sp>
      <p:sp>
        <p:nvSpPr>
          <p:cNvPr id="41" name="TextBox 40"/>
          <p:cNvSpPr txBox="1"/>
          <p:nvPr/>
        </p:nvSpPr>
        <p:spPr>
          <a:xfrm>
            <a:off x="274987" y="720856"/>
            <a:ext cx="3144856" cy="461665"/>
          </a:xfrm>
          <a:prstGeom prst="rect">
            <a:avLst/>
          </a:prstGeom>
          <a:noFill/>
        </p:spPr>
        <p:txBody>
          <a:bodyPr wrap="square" rtlCol="0">
            <a:spAutoFit/>
          </a:bodyPr>
          <a:lstStyle/>
          <a:p>
            <a:r>
              <a:rPr lang="id-ID" sz="2400" b="1" dirty="0" smtClean="0">
                <a:solidFill>
                  <a:schemeClr val="bg1"/>
                </a:solidFill>
              </a:rPr>
              <a:t>SOLUSI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70646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83646" y="0"/>
            <a:ext cx="8108354" cy="1275790"/>
          </a:xfrm>
          <a:prstGeom prst="rect">
            <a:avLst/>
          </a:prstGeom>
        </p:spPr>
      </p:pic>
      <p:sp>
        <p:nvSpPr>
          <p:cNvPr id="8" name="Rectangle 7"/>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3733155" y="46376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0" y="431016"/>
            <a:ext cx="3733156"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1" name="Group 30"/>
          <p:cNvGrpSpPr/>
          <p:nvPr/>
        </p:nvGrpSpPr>
        <p:grpSpPr>
          <a:xfrm>
            <a:off x="312027" y="1570635"/>
            <a:ext cx="115117" cy="4364986"/>
            <a:chOff x="6645648" y="2984234"/>
            <a:chExt cx="0" cy="7891089"/>
          </a:xfrm>
        </p:grpSpPr>
        <p:cxnSp>
          <p:nvCxnSpPr>
            <p:cNvPr id="32" name="Straight Connector 31"/>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8"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15</a:t>
            </a:fld>
            <a:endParaRPr lang="en-US"/>
          </a:p>
        </p:txBody>
      </p:sp>
      <p:sp>
        <p:nvSpPr>
          <p:cNvPr id="39" name="TextBox 38"/>
          <p:cNvSpPr txBox="1"/>
          <p:nvPr/>
        </p:nvSpPr>
        <p:spPr>
          <a:xfrm>
            <a:off x="274987" y="720856"/>
            <a:ext cx="3661196" cy="461665"/>
          </a:xfrm>
          <a:prstGeom prst="rect">
            <a:avLst/>
          </a:prstGeom>
          <a:noFill/>
        </p:spPr>
        <p:txBody>
          <a:bodyPr wrap="square" rtlCol="0">
            <a:spAutoFit/>
          </a:bodyPr>
          <a:lstStyle/>
          <a:p>
            <a:r>
              <a:rPr lang="id-ID" sz="2400" b="1" dirty="0" smtClean="0">
                <a:solidFill>
                  <a:schemeClr val="bg1"/>
                </a:solidFill>
              </a:rPr>
              <a:t>ABSTRAKSI (BOTTOM </a:t>
            </a:r>
            <a:r>
              <a:rPr lang="id-ID" sz="2400" b="1" dirty="0" smtClean="0">
                <a:solidFill>
                  <a:schemeClr val="bg1"/>
                </a:solidFill>
              </a:rPr>
              <a:t>UP)</a:t>
            </a:r>
            <a:endParaRPr lang="en-US" sz="2200" b="1" dirty="0">
              <a:solidFill>
                <a:schemeClr val="bg1"/>
              </a:solidFill>
              <a:ea typeface="Open Sans" panose="020B0606030504020204" pitchFamily="34" charset="0"/>
              <a:cs typeface="Open Sans" panose="020B0606030504020204" pitchFamily="34" charset="0"/>
            </a:endParaRPr>
          </a:p>
        </p:txBody>
      </p:sp>
      <p:pic>
        <p:nvPicPr>
          <p:cNvPr id="3" name="Picture 2"/>
          <p:cNvPicPr>
            <a:picLocks noChangeAspect="1"/>
          </p:cNvPicPr>
          <p:nvPr/>
        </p:nvPicPr>
        <p:blipFill>
          <a:blip r:embed="rId3"/>
          <a:stretch>
            <a:fillRect/>
          </a:stretch>
        </p:blipFill>
        <p:spPr>
          <a:xfrm>
            <a:off x="3936183" y="2099142"/>
            <a:ext cx="4086225" cy="2847975"/>
          </a:xfrm>
          <a:prstGeom prst="rect">
            <a:avLst/>
          </a:prstGeom>
        </p:spPr>
      </p:pic>
      <p:cxnSp>
        <p:nvCxnSpPr>
          <p:cNvPr id="16" name="Straight Arrow Connector 15"/>
          <p:cNvCxnSpPr/>
          <p:nvPr/>
        </p:nvCxnSpPr>
        <p:spPr>
          <a:xfrm flipH="1">
            <a:off x="3638977" y="4222376"/>
            <a:ext cx="731317" cy="85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75212" y="5325035"/>
            <a:ext cx="4114800" cy="646331"/>
          </a:xfrm>
          <a:prstGeom prst="rect">
            <a:avLst/>
          </a:prstGeom>
          <a:noFill/>
        </p:spPr>
        <p:txBody>
          <a:bodyPr wrap="square" rtlCol="0">
            <a:spAutoFit/>
          </a:bodyPr>
          <a:lstStyle/>
          <a:p>
            <a:r>
              <a:rPr lang="id-ID" dirty="0" smtClean="0"/>
              <a:t>1. Perhitungan buottom up dimulai ketika i=j (menghitung m[i,i]) untuk i=1,..., n</a:t>
            </a:r>
            <a:endParaRPr lang="id-ID" dirty="0"/>
          </a:p>
        </p:txBody>
      </p:sp>
      <p:cxnSp>
        <p:nvCxnSpPr>
          <p:cNvPr id="19" name="Straight Arrow Connector 18"/>
          <p:cNvCxnSpPr/>
          <p:nvPr/>
        </p:nvCxnSpPr>
        <p:spPr>
          <a:xfrm flipH="1">
            <a:off x="4083646" y="3792071"/>
            <a:ext cx="784291" cy="1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46257" y="3531619"/>
            <a:ext cx="3163658" cy="923330"/>
          </a:xfrm>
          <a:prstGeom prst="rect">
            <a:avLst/>
          </a:prstGeom>
          <a:noFill/>
        </p:spPr>
        <p:txBody>
          <a:bodyPr wrap="square" rtlCol="0">
            <a:spAutoFit/>
          </a:bodyPr>
          <a:lstStyle/>
          <a:p>
            <a:r>
              <a:rPr lang="id-ID" dirty="0" smtClean="0"/>
              <a:t>2. Kemudian menghitung m[i,i+1], untuk i=1,...,n-1</a:t>
            </a:r>
          </a:p>
          <a:p>
            <a:r>
              <a:rPr lang="id-ID" dirty="0" smtClean="0"/>
              <a:t>M[i,i+1]=p</a:t>
            </a:r>
            <a:r>
              <a:rPr lang="id-ID" baseline="-25000" dirty="0" smtClean="0"/>
              <a:t>i-1</a:t>
            </a:r>
            <a:r>
              <a:rPr lang="id-ID" dirty="0" smtClean="0"/>
              <a:t>*p</a:t>
            </a:r>
            <a:r>
              <a:rPr lang="id-ID" baseline="-25000" dirty="0" smtClean="0"/>
              <a:t>i</a:t>
            </a:r>
            <a:r>
              <a:rPr lang="id-ID" dirty="0" smtClean="0"/>
              <a:t>*p</a:t>
            </a:r>
            <a:r>
              <a:rPr lang="id-ID" baseline="-25000" dirty="0" smtClean="0"/>
              <a:t>i+1</a:t>
            </a:r>
            <a:endParaRPr lang="id-ID" baseline="-25000" dirty="0"/>
          </a:p>
        </p:txBody>
      </p:sp>
      <p:cxnSp>
        <p:nvCxnSpPr>
          <p:cNvPr id="22" name="Straight Arrow Connector 21"/>
          <p:cNvCxnSpPr/>
          <p:nvPr/>
        </p:nvCxnSpPr>
        <p:spPr>
          <a:xfrm flipH="1" flipV="1">
            <a:off x="3834669" y="2820990"/>
            <a:ext cx="1248319" cy="702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2016" y="1823175"/>
            <a:ext cx="3523807" cy="1200329"/>
          </a:xfrm>
          <a:prstGeom prst="rect">
            <a:avLst/>
          </a:prstGeom>
          <a:noFill/>
        </p:spPr>
        <p:txBody>
          <a:bodyPr wrap="square" rtlCol="0">
            <a:spAutoFit/>
          </a:bodyPr>
          <a:lstStyle/>
          <a:p>
            <a:r>
              <a:rPr lang="id-ID" dirty="0" smtClean="0"/>
              <a:t>3. Kemudian hitung m[i, i+2], untuk i=1,..,n-2;</a:t>
            </a:r>
          </a:p>
          <a:p>
            <a:r>
              <a:rPr lang="id-ID" dirty="0" smtClean="0"/>
              <a:t>M[i,i+2]=min(m[i,k]+ m[k+1,i+2]+p</a:t>
            </a:r>
            <a:r>
              <a:rPr lang="id-ID" baseline="-25000" dirty="0" smtClean="0"/>
              <a:t>i-1</a:t>
            </a:r>
            <a:r>
              <a:rPr lang="id-ID" dirty="0" smtClean="0"/>
              <a:t>*p</a:t>
            </a:r>
            <a:r>
              <a:rPr lang="id-ID" baseline="-25000" dirty="0"/>
              <a:t>k</a:t>
            </a:r>
            <a:r>
              <a:rPr lang="id-ID" dirty="0" smtClean="0"/>
              <a:t>*p</a:t>
            </a:r>
            <a:r>
              <a:rPr lang="id-ID" baseline="-25000" dirty="0" smtClean="0"/>
              <a:t>i+2</a:t>
            </a:r>
            <a:r>
              <a:rPr lang="id-ID" dirty="0" smtClean="0"/>
              <a:t>), dst</a:t>
            </a:r>
            <a:endParaRPr lang="id-ID" dirty="0"/>
          </a:p>
        </p:txBody>
      </p:sp>
      <p:pic>
        <p:nvPicPr>
          <p:cNvPr id="24" name="Picture 23"/>
          <p:cNvPicPr>
            <a:picLocks noChangeAspect="1"/>
          </p:cNvPicPr>
          <p:nvPr/>
        </p:nvPicPr>
        <p:blipFill>
          <a:blip r:embed="rId4"/>
          <a:stretch>
            <a:fillRect/>
          </a:stretch>
        </p:blipFill>
        <p:spPr>
          <a:xfrm>
            <a:off x="8319614" y="1463394"/>
            <a:ext cx="3619500" cy="2352675"/>
          </a:xfrm>
          <a:prstGeom prst="rect">
            <a:avLst/>
          </a:prstGeom>
        </p:spPr>
      </p:pic>
      <p:cxnSp>
        <p:nvCxnSpPr>
          <p:cNvPr id="26" name="Straight Arrow Connector 25"/>
          <p:cNvCxnSpPr/>
          <p:nvPr/>
        </p:nvCxnSpPr>
        <p:spPr>
          <a:xfrm>
            <a:off x="9211235" y="3023504"/>
            <a:ext cx="134471" cy="1361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21852" y="4443020"/>
            <a:ext cx="2290482" cy="923330"/>
          </a:xfrm>
          <a:prstGeom prst="rect">
            <a:avLst/>
          </a:prstGeom>
          <a:noFill/>
        </p:spPr>
        <p:txBody>
          <a:bodyPr wrap="square" rtlCol="0">
            <a:spAutoFit/>
          </a:bodyPr>
          <a:lstStyle/>
          <a:p>
            <a:r>
              <a:rPr lang="id-ID" dirty="0" smtClean="0"/>
              <a:t>Menyatakan posisi k yang menghasilkan nilai minimum</a:t>
            </a:r>
            <a:endParaRPr lang="id-ID" dirty="0"/>
          </a:p>
        </p:txBody>
      </p:sp>
    </p:spTree>
    <p:extLst>
      <p:ext uri="{BB962C8B-B14F-4D97-AF65-F5344CB8AC3E}">
        <p14:creationId xmlns:p14="http://schemas.microsoft.com/office/powerpoint/2010/main" val="120782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03" y="313497"/>
            <a:ext cx="10058400" cy="1450757"/>
          </a:xfrm>
        </p:spPr>
        <p:txBody>
          <a:bodyPr>
            <a:normAutofit/>
          </a:bodyPr>
          <a:lstStyle/>
          <a:p>
            <a:endParaRPr lang="id-ID" sz="4400" dirty="0"/>
          </a:p>
        </p:txBody>
      </p:sp>
      <p:pic>
        <p:nvPicPr>
          <p:cNvPr id="4" name="Picture 3"/>
          <p:cNvPicPr>
            <a:picLocks noChangeAspect="1"/>
          </p:cNvPicPr>
          <p:nvPr/>
        </p:nvPicPr>
        <p:blipFill>
          <a:blip r:embed="rId2"/>
          <a:stretch>
            <a:fillRect/>
          </a:stretch>
        </p:blipFill>
        <p:spPr>
          <a:xfrm>
            <a:off x="4083646" y="0"/>
            <a:ext cx="8108354" cy="1275790"/>
          </a:xfrm>
          <a:prstGeom prst="rect">
            <a:avLst/>
          </a:prstGeom>
        </p:spPr>
      </p:pic>
      <p:pic>
        <p:nvPicPr>
          <p:cNvPr id="5" name="Picture 4"/>
          <p:cNvPicPr>
            <a:picLocks noChangeAspect="1"/>
          </p:cNvPicPr>
          <p:nvPr/>
        </p:nvPicPr>
        <p:blipFill>
          <a:blip r:embed="rId3"/>
          <a:stretch>
            <a:fillRect/>
          </a:stretch>
        </p:blipFill>
        <p:spPr>
          <a:xfrm>
            <a:off x="705690" y="2175062"/>
            <a:ext cx="4754665" cy="3620620"/>
          </a:xfrm>
          <a:prstGeom prst="rect">
            <a:avLst/>
          </a:prstGeom>
        </p:spPr>
      </p:pic>
      <p:pic>
        <p:nvPicPr>
          <p:cNvPr id="6" name="Picture 5"/>
          <p:cNvPicPr>
            <a:picLocks noChangeAspect="1"/>
          </p:cNvPicPr>
          <p:nvPr/>
        </p:nvPicPr>
        <p:blipFill>
          <a:blip r:embed="rId4"/>
          <a:stretch>
            <a:fillRect/>
          </a:stretch>
        </p:blipFill>
        <p:spPr>
          <a:xfrm>
            <a:off x="6666188" y="2423272"/>
            <a:ext cx="3838575" cy="1562100"/>
          </a:xfrm>
          <a:prstGeom prst="rect">
            <a:avLst/>
          </a:prstGeom>
        </p:spPr>
      </p:pic>
      <p:sp>
        <p:nvSpPr>
          <p:cNvPr id="7" name="TextBox 6"/>
          <p:cNvSpPr txBox="1"/>
          <p:nvPr/>
        </p:nvSpPr>
        <p:spPr>
          <a:xfrm>
            <a:off x="6656294" y="1990165"/>
            <a:ext cx="1929182" cy="369332"/>
          </a:xfrm>
          <a:prstGeom prst="rect">
            <a:avLst/>
          </a:prstGeom>
          <a:noFill/>
        </p:spPr>
        <p:txBody>
          <a:bodyPr wrap="none" rtlCol="0">
            <a:spAutoFit/>
          </a:bodyPr>
          <a:lstStyle/>
          <a:p>
            <a:r>
              <a:rPr lang="id-ID" b="1" dirty="0" smtClean="0">
                <a:solidFill>
                  <a:srgbClr val="FF0000"/>
                </a:solidFill>
              </a:rPr>
              <a:t>Rekontruksi Solusi</a:t>
            </a:r>
            <a:endParaRPr lang="id-ID" b="1" dirty="0">
              <a:solidFill>
                <a:srgbClr val="FF0000"/>
              </a:solidFill>
            </a:endParaRPr>
          </a:p>
        </p:txBody>
      </p:sp>
      <p:sp>
        <p:nvSpPr>
          <p:cNvPr id="8" name="Rectangle 7"/>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3170122" y="450262"/>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0" y="431016"/>
            <a:ext cx="3170122"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1" name="Group 30"/>
          <p:cNvGrpSpPr/>
          <p:nvPr/>
        </p:nvGrpSpPr>
        <p:grpSpPr>
          <a:xfrm>
            <a:off x="312027" y="1570635"/>
            <a:ext cx="115117" cy="4364986"/>
            <a:chOff x="6645648" y="2984234"/>
            <a:chExt cx="0" cy="7891089"/>
          </a:xfrm>
        </p:grpSpPr>
        <p:cxnSp>
          <p:nvCxnSpPr>
            <p:cNvPr id="32" name="Straight Connector 31"/>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8"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16</a:t>
            </a:fld>
            <a:endParaRPr lang="en-US"/>
          </a:p>
        </p:txBody>
      </p:sp>
      <p:sp>
        <p:nvSpPr>
          <p:cNvPr id="39" name="TextBox 38"/>
          <p:cNvSpPr txBox="1"/>
          <p:nvPr/>
        </p:nvSpPr>
        <p:spPr>
          <a:xfrm>
            <a:off x="274987" y="720856"/>
            <a:ext cx="3144856" cy="461665"/>
          </a:xfrm>
          <a:prstGeom prst="rect">
            <a:avLst/>
          </a:prstGeom>
          <a:noFill/>
        </p:spPr>
        <p:txBody>
          <a:bodyPr wrap="square" rtlCol="0">
            <a:spAutoFit/>
          </a:bodyPr>
          <a:lstStyle/>
          <a:p>
            <a:r>
              <a:rPr lang="id-ID" sz="2400" b="1" dirty="0" smtClean="0">
                <a:solidFill>
                  <a:schemeClr val="bg1"/>
                </a:solidFill>
              </a:rPr>
              <a:t>SOLUSI (BOTTOM UP)</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06106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68075" y="1280959"/>
            <a:ext cx="8108354" cy="1275790"/>
          </a:xfrm>
          <a:prstGeom prst="rect">
            <a:avLst/>
          </a:prstGeom>
        </p:spPr>
      </p:pic>
      <p:pic>
        <p:nvPicPr>
          <p:cNvPr id="5" name="Picture 4"/>
          <p:cNvPicPr>
            <a:picLocks noChangeAspect="1"/>
          </p:cNvPicPr>
          <p:nvPr/>
        </p:nvPicPr>
        <p:blipFill>
          <a:blip r:embed="rId3"/>
          <a:stretch>
            <a:fillRect/>
          </a:stretch>
        </p:blipFill>
        <p:spPr>
          <a:xfrm>
            <a:off x="3419843" y="3581587"/>
            <a:ext cx="5509427" cy="1132074"/>
          </a:xfrm>
          <a:prstGeom prst="rect">
            <a:avLst/>
          </a:prstGeom>
        </p:spPr>
      </p:pic>
      <p:sp>
        <p:nvSpPr>
          <p:cNvPr id="6" name="TextBox 5"/>
          <p:cNvSpPr txBox="1"/>
          <p:nvPr/>
        </p:nvSpPr>
        <p:spPr>
          <a:xfrm>
            <a:off x="3868075" y="2720959"/>
            <a:ext cx="3175228" cy="369332"/>
          </a:xfrm>
          <a:prstGeom prst="rect">
            <a:avLst/>
          </a:prstGeom>
          <a:noFill/>
        </p:spPr>
        <p:txBody>
          <a:bodyPr wrap="none" rtlCol="0">
            <a:spAutoFit/>
          </a:bodyPr>
          <a:lstStyle/>
          <a:p>
            <a:r>
              <a:rPr lang="id-ID" dirty="0" smtClean="0"/>
              <a:t>Dinyatakan dalam running time </a:t>
            </a:r>
            <a:endParaRPr lang="id-ID" dirty="0"/>
          </a:p>
        </p:txBody>
      </p:sp>
      <p:cxnSp>
        <p:nvCxnSpPr>
          <p:cNvPr id="11" name="Straight Arrow Connector 10"/>
          <p:cNvCxnSpPr/>
          <p:nvPr/>
        </p:nvCxnSpPr>
        <p:spPr>
          <a:xfrm>
            <a:off x="9194793" y="4294365"/>
            <a:ext cx="787407" cy="121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10246299" y="3962154"/>
            <a:ext cx="1895475" cy="714375"/>
          </a:xfrm>
          <a:prstGeom prst="rect">
            <a:avLst/>
          </a:prstGeom>
        </p:spPr>
      </p:pic>
      <p:sp>
        <p:nvSpPr>
          <p:cNvPr id="13" name="TextBox 12"/>
          <p:cNvSpPr txBox="1"/>
          <p:nvPr/>
        </p:nvSpPr>
        <p:spPr>
          <a:xfrm>
            <a:off x="9194793" y="3777488"/>
            <a:ext cx="1753237" cy="369332"/>
          </a:xfrm>
          <a:prstGeom prst="rect">
            <a:avLst/>
          </a:prstGeom>
          <a:noFill/>
        </p:spPr>
        <p:txBody>
          <a:bodyPr wrap="none" rtlCol="0">
            <a:spAutoFit/>
          </a:bodyPr>
          <a:lstStyle/>
          <a:p>
            <a:r>
              <a:rPr lang="id-ID" dirty="0" smtClean="0"/>
              <a:t>Di sederhanakan</a:t>
            </a:r>
            <a:endParaRPr lang="id-ID" dirty="0"/>
          </a:p>
        </p:txBody>
      </p:sp>
      <mc:AlternateContent xmlns:mc="http://schemas.openxmlformats.org/markup-compatibility/2006" xmlns:a14="http://schemas.microsoft.com/office/drawing/2010/main">
        <mc:Choice Requires="a14">
          <p:sp>
            <p:nvSpPr>
              <p:cNvPr id="3" name="TextBox 2"/>
              <p:cNvSpPr txBox="1"/>
              <p:nvPr/>
            </p:nvSpPr>
            <p:spPr>
              <a:xfrm>
                <a:off x="3524053" y="4676529"/>
                <a:ext cx="4908908" cy="778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𝑘</m:t>
                          </m:r>
                          <m:r>
                            <a:rPr lang="pt-BR" i="1" smtClean="0">
                              <a:latin typeface="Cambria Math" panose="02040503050406030204" pitchFamily="18" charset="0"/>
                            </a:rPr>
                            <m:t>=1</m:t>
                          </m:r>
                        </m:sub>
                        <m:sup>
                          <m:r>
                            <a:rPr lang="pt-BR" i="1" smtClean="0">
                              <a:latin typeface="Cambria Math" panose="02040503050406030204" pitchFamily="18" charset="0"/>
                            </a:rPr>
                            <m:t>𝑛</m:t>
                          </m:r>
                          <m:r>
                            <a:rPr lang="id-ID" b="0" i="1" smtClean="0">
                              <a:latin typeface="Cambria Math" panose="02040503050406030204" pitchFamily="18" charset="0"/>
                            </a:rPr>
                            <m:t>−1</m:t>
                          </m:r>
                        </m:sup>
                        <m:e>
                          <m:r>
                            <a:rPr lang="id-ID" b="0" i="1" smtClean="0">
                              <a:latin typeface="Cambria Math" panose="02040503050406030204" pitchFamily="18" charset="0"/>
                            </a:rPr>
                            <m:t>𝑇</m:t>
                          </m:r>
                          <m:d>
                            <m:dPr>
                              <m:ctrlPr>
                                <a:rPr lang="id-ID" b="0" i="1" smtClean="0">
                                  <a:latin typeface="Cambria Math" panose="02040503050406030204" pitchFamily="18" charset="0"/>
                                </a:rPr>
                              </m:ctrlPr>
                            </m:dPr>
                            <m:e>
                              <m:r>
                                <a:rPr lang="id-ID" b="0" i="1" smtClean="0">
                                  <a:latin typeface="Cambria Math" panose="02040503050406030204" pitchFamily="18" charset="0"/>
                                </a:rPr>
                                <m:t>𝑘</m:t>
                              </m:r>
                            </m:e>
                          </m:d>
                          <m:r>
                            <a:rPr lang="id-ID" b="0" i="1" smtClean="0">
                              <a:latin typeface="Cambria Math" panose="02040503050406030204" pitchFamily="18" charset="0"/>
                            </a:rPr>
                            <m:t>=</m:t>
                          </m:r>
                          <m:sSup>
                            <m:sSupPr>
                              <m:ctrlPr>
                                <a:rPr lang="pt-BR" i="1" smtClean="0">
                                  <a:latin typeface="Cambria Math" panose="02040503050406030204" pitchFamily="18" charset="0"/>
                                </a:rPr>
                              </m:ctrlPr>
                            </m:sSupPr>
                            <m:e>
                              <m:r>
                                <a:rPr lang="id-ID" b="0" i="1" smtClean="0">
                                  <a:latin typeface="Cambria Math" panose="02040503050406030204" pitchFamily="18" charset="0"/>
                                </a:rPr>
                                <m:t>𝑇</m:t>
                              </m:r>
                              <m:d>
                                <m:dPr>
                                  <m:ctrlPr>
                                    <a:rPr lang="id-ID" b="0" i="1" smtClean="0">
                                      <a:latin typeface="Cambria Math" panose="02040503050406030204" pitchFamily="18" charset="0"/>
                                    </a:rPr>
                                  </m:ctrlPr>
                                </m:dPr>
                                <m:e>
                                  <m:r>
                                    <a:rPr lang="id-ID" b="0" i="1" smtClean="0">
                                      <a:latin typeface="Cambria Math" panose="02040503050406030204" pitchFamily="18" charset="0"/>
                                    </a:rPr>
                                    <m:t>1</m:t>
                                  </m:r>
                                </m:e>
                              </m:d>
                              <m:r>
                                <a:rPr lang="id-ID" b="0" i="1" smtClean="0">
                                  <a:latin typeface="Cambria Math" panose="02040503050406030204" pitchFamily="18" charset="0"/>
                                </a:rPr>
                                <m:t>+</m:t>
                              </m:r>
                              <m:r>
                                <a:rPr lang="id-ID" b="0" i="1" smtClean="0">
                                  <a:latin typeface="Cambria Math" panose="02040503050406030204" pitchFamily="18" charset="0"/>
                                </a:rPr>
                                <m:t>𝑇</m:t>
                              </m:r>
                              <m:d>
                                <m:dPr>
                                  <m:ctrlPr>
                                    <a:rPr lang="id-ID" b="0" i="1" smtClean="0">
                                      <a:latin typeface="Cambria Math" panose="02040503050406030204" pitchFamily="18" charset="0"/>
                                    </a:rPr>
                                  </m:ctrlPr>
                                </m:dPr>
                                <m:e>
                                  <m:r>
                                    <a:rPr lang="id-ID" b="0" i="1" smtClean="0">
                                      <a:latin typeface="Cambria Math" panose="02040503050406030204" pitchFamily="18" charset="0"/>
                                    </a:rPr>
                                    <m:t>2</m:t>
                                  </m:r>
                                </m:e>
                              </m:d>
                              <m:r>
                                <a:rPr lang="id-ID" b="0" i="1" smtClean="0">
                                  <a:latin typeface="Cambria Math" panose="02040503050406030204" pitchFamily="18" charset="0"/>
                                </a:rPr>
                                <m:t>+</m:t>
                              </m:r>
                              <m:r>
                                <a:rPr lang="id-ID" b="0" i="1" smtClean="0">
                                  <a:latin typeface="Cambria Math" panose="02040503050406030204" pitchFamily="18" charset="0"/>
                                </a:rPr>
                                <m:t>𝑇</m:t>
                              </m:r>
                              <m:d>
                                <m:dPr>
                                  <m:ctrlPr>
                                    <a:rPr lang="id-ID" b="0" i="1" smtClean="0">
                                      <a:latin typeface="Cambria Math" panose="02040503050406030204" pitchFamily="18" charset="0"/>
                                    </a:rPr>
                                  </m:ctrlPr>
                                </m:dPr>
                                <m:e>
                                  <m:r>
                                    <a:rPr lang="id-ID" b="0" i="1" smtClean="0">
                                      <a:latin typeface="Cambria Math" panose="02040503050406030204" pitchFamily="18" charset="0"/>
                                    </a:rPr>
                                    <m:t>3</m:t>
                                  </m:r>
                                </m:e>
                              </m:d>
                              <m:r>
                                <a:rPr lang="id-ID" b="0" i="1" smtClean="0">
                                  <a:latin typeface="Cambria Math" panose="02040503050406030204" pitchFamily="18" charset="0"/>
                                </a:rPr>
                                <m:t>+…+</m:t>
                              </m:r>
                              <m:r>
                                <a:rPr lang="id-ID" b="0" i="1" smtClean="0">
                                  <a:latin typeface="Cambria Math" panose="02040503050406030204" pitchFamily="18" charset="0"/>
                                </a:rPr>
                                <m:t>𝑇</m:t>
                              </m:r>
                              <m:r>
                                <a:rPr lang="id-ID" b="0" i="1" smtClean="0">
                                  <a:latin typeface="Cambria Math" panose="02040503050406030204" pitchFamily="18" charset="0"/>
                                </a:rPr>
                                <m:t>(</m:t>
                              </m:r>
                              <m:r>
                                <a:rPr lang="id-ID" b="0" i="1" smtClean="0">
                                  <a:latin typeface="Cambria Math" panose="02040503050406030204" pitchFamily="18" charset="0"/>
                                </a:rPr>
                                <m:t>𝑛</m:t>
                              </m:r>
                              <m:r>
                                <a:rPr lang="id-ID" b="0" i="1" smtClean="0">
                                  <a:latin typeface="Cambria Math" panose="02040503050406030204" pitchFamily="18" charset="0"/>
                                </a:rPr>
                                <m:t>−1)</m:t>
                              </m:r>
                            </m:e>
                            <m:sup/>
                          </m:sSup>
                        </m:e>
                      </m:nary>
                    </m:oMath>
                  </m:oMathPara>
                </a14:m>
                <a:endParaRPr lang="id-ID" dirty="0"/>
              </a:p>
            </p:txBody>
          </p:sp>
        </mc:Choice>
        <mc:Fallback xmlns="">
          <p:sp>
            <p:nvSpPr>
              <p:cNvPr id="3" name="TextBox 2"/>
              <p:cNvSpPr txBox="1">
                <a:spLocks noRot="1" noChangeAspect="1" noMove="1" noResize="1" noEditPoints="1" noAdjustHandles="1" noChangeArrowheads="1" noChangeShapeType="1" noTextEdit="1"/>
              </p:cNvSpPr>
              <p:nvPr/>
            </p:nvSpPr>
            <p:spPr>
              <a:xfrm>
                <a:off x="3524053" y="4676529"/>
                <a:ext cx="4908908" cy="778162"/>
              </a:xfrm>
              <a:prstGeom prst="rect">
                <a:avLst/>
              </a:prstGeom>
              <a:blipFill rotWithShape="0">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24053" y="5535977"/>
                <a:ext cx="6147132" cy="778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𝑘</m:t>
                          </m:r>
                          <m:r>
                            <a:rPr lang="pt-BR" i="1" smtClean="0">
                              <a:latin typeface="Cambria Math" panose="02040503050406030204" pitchFamily="18" charset="0"/>
                            </a:rPr>
                            <m:t>=1</m:t>
                          </m:r>
                        </m:sub>
                        <m:sup>
                          <m:r>
                            <a:rPr lang="pt-BR" i="1" smtClean="0">
                              <a:latin typeface="Cambria Math" panose="02040503050406030204" pitchFamily="18" charset="0"/>
                            </a:rPr>
                            <m:t>𝑛</m:t>
                          </m:r>
                          <m:r>
                            <a:rPr lang="id-ID" b="0" i="1" smtClean="0">
                              <a:latin typeface="Cambria Math" panose="02040503050406030204" pitchFamily="18" charset="0"/>
                            </a:rPr>
                            <m:t>−1</m:t>
                          </m:r>
                        </m:sup>
                        <m:e>
                          <m:r>
                            <a:rPr lang="id-ID" b="0" i="1" smtClean="0">
                              <a:latin typeface="Cambria Math" panose="02040503050406030204" pitchFamily="18" charset="0"/>
                            </a:rPr>
                            <m:t>𝑇</m:t>
                          </m:r>
                          <m:d>
                            <m:dPr>
                              <m:ctrlPr>
                                <a:rPr lang="id-ID" b="0" i="1" smtClean="0">
                                  <a:latin typeface="Cambria Math" panose="02040503050406030204" pitchFamily="18" charset="0"/>
                                </a:rPr>
                              </m:ctrlPr>
                            </m:dPr>
                            <m:e>
                              <m:r>
                                <a:rPr lang="id-ID" b="0" i="1" smtClean="0">
                                  <a:latin typeface="Cambria Math" panose="02040503050406030204" pitchFamily="18" charset="0"/>
                                </a:rPr>
                                <m:t>𝑛</m:t>
                              </m:r>
                              <m:r>
                                <a:rPr lang="id-ID" b="0" i="1" smtClean="0">
                                  <a:latin typeface="Cambria Math" panose="02040503050406030204" pitchFamily="18" charset="0"/>
                                </a:rPr>
                                <m:t>−</m:t>
                              </m:r>
                              <m:r>
                                <a:rPr lang="id-ID" b="0" i="1" smtClean="0">
                                  <a:latin typeface="Cambria Math" panose="02040503050406030204" pitchFamily="18" charset="0"/>
                                </a:rPr>
                                <m:t>𝑘</m:t>
                              </m:r>
                            </m:e>
                          </m:d>
                          <m:r>
                            <a:rPr lang="id-ID" b="0" i="1" smtClean="0">
                              <a:latin typeface="Cambria Math" panose="02040503050406030204" pitchFamily="18" charset="0"/>
                            </a:rPr>
                            <m:t>=</m:t>
                          </m:r>
                          <m:sSup>
                            <m:sSupPr>
                              <m:ctrlPr>
                                <a:rPr lang="pt-BR" i="1" smtClean="0">
                                  <a:latin typeface="Cambria Math" panose="02040503050406030204" pitchFamily="18" charset="0"/>
                                </a:rPr>
                              </m:ctrlPr>
                            </m:sSupPr>
                            <m:e>
                              <m:r>
                                <a:rPr lang="id-ID" b="0" i="1" smtClean="0">
                                  <a:latin typeface="Cambria Math" panose="02040503050406030204" pitchFamily="18" charset="0"/>
                                </a:rPr>
                                <m:t>𝑇</m:t>
                              </m:r>
                              <m:d>
                                <m:dPr>
                                  <m:ctrlPr>
                                    <a:rPr lang="id-ID" b="0" i="1" smtClean="0">
                                      <a:latin typeface="Cambria Math" panose="02040503050406030204" pitchFamily="18" charset="0"/>
                                    </a:rPr>
                                  </m:ctrlPr>
                                </m:dPr>
                                <m:e>
                                  <m:r>
                                    <a:rPr lang="id-ID" b="0" i="1" smtClean="0">
                                      <a:latin typeface="Cambria Math" panose="02040503050406030204" pitchFamily="18" charset="0"/>
                                    </a:rPr>
                                    <m:t>𝑛</m:t>
                                  </m:r>
                                  <m:r>
                                    <a:rPr lang="id-ID" b="0" i="1" smtClean="0">
                                      <a:latin typeface="Cambria Math" panose="02040503050406030204" pitchFamily="18" charset="0"/>
                                    </a:rPr>
                                    <m:t>−2</m:t>
                                  </m:r>
                                </m:e>
                              </m:d>
                              <m:r>
                                <a:rPr lang="id-ID" b="0" i="1" smtClean="0">
                                  <a:latin typeface="Cambria Math" panose="02040503050406030204" pitchFamily="18" charset="0"/>
                                </a:rPr>
                                <m:t>+</m:t>
                              </m:r>
                              <m:r>
                                <a:rPr lang="id-ID" b="0" i="1" smtClean="0">
                                  <a:latin typeface="Cambria Math" panose="02040503050406030204" pitchFamily="18" charset="0"/>
                                </a:rPr>
                                <m:t>𝑇</m:t>
                              </m:r>
                              <m:d>
                                <m:dPr>
                                  <m:ctrlPr>
                                    <a:rPr lang="id-ID" b="0" i="1" smtClean="0">
                                      <a:latin typeface="Cambria Math" panose="02040503050406030204" pitchFamily="18" charset="0"/>
                                    </a:rPr>
                                  </m:ctrlPr>
                                </m:dPr>
                                <m:e>
                                  <m:r>
                                    <a:rPr lang="id-ID" b="0" i="1" smtClean="0">
                                      <a:latin typeface="Cambria Math" panose="02040503050406030204" pitchFamily="18" charset="0"/>
                                    </a:rPr>
                                    <m:t>𝑛</m:t>
                                  </m:r>
                                  <m:r>
                                    <a:rPr lang="id-ID" b="0" i="1" smtClean="0">
                                      <a:latin typeface="Cambria Math" panose="02040503050406030204" pitchFamily="18" charset="0"/>
                                    </a:rPr>
                                    <m:t>−3</m:t>
                                  </m:r>
                                </m:e>
                              </m:d>
                              <m:r>
                                <a:rPr lang="id-ID" b="0" i="1" smtClean="0">
                                  <a:latin typeface="Cambria Math" panose="02040503050406030204" pitchFamily="18" charset="0"/>
                                </a:rPr>
                                <m:t>+</m:t>
                              </m:r>
                              <m:r>
                                <a:rPr lang="id-ID" b="0" i="1" smtClean="0">
                                  <a:latin typeface="Cambria Math" panose="02040503050406030204" pitchFamily="18" charset="0"/>
                                </a:rPr>
                                <m:t>𝑇</m:t>
                              </m:r>
                              <m:d>
                                <m:dPr>
                                  <m:ctrlPr>
                                    <a:rPr lang="id-ID" b="0" i="1" smtClean="0">
                                      <a:latin typeface="Cambria Math" panose="02040503050406030204" pitchFamily="18" charset="0"/>
                                    </a:rPr>
                                  </m:ctrlPr>
                                </m:dPr>
                                <m:e>
                                  <m:r>
                                    <a:rPr lang="id-ID" b="0" i="1" smtClean="0">
                                      <a:latin typeface="Cambria Math" panose="02040503050406030204" pitchFamily="18" charset="0"/>
                                    </a:rPr>
                                    <m:t>𝑛</m:t>
                                  </m:r>
                                  <m:r>
                                    <a:rPr lang="id-ID" b="0" i="1" smtClean="0">
                                      <a:latin typeface="Cambria Math" panose="02040503050406030204" pitchFamily="18" charset="0"/>
                                    </a:rPr>
                                    <m:t>−4</m:t>
                                  </m:r>
                                </m:e>
                              </m:d>
                              <m:r>
                                <a:rPr lang="id-ID" b="0" i="1" smtClean="0">
                                  <a:latin typeface="Cambria Math" panose="02040503050406030204" pitchFamily="18" charset="0"/>
                                </a:rPr>
                                <m:t>+…+</m:t>
                              </m:r>
                              <m:r>
                                <a:rPr lang="id-ID" b="0" i="1" smtClean="0">
                                  <a:latin typeface="Cambria Math" panose="02040503050406030204" pitchFamily="18" charset="0"/>
                                </a:rPr>
                                <m:t>𝑇</m:t>
                              </m:r>
                              <m:r>
                                <a:rPr lang="id-ID" b="0" i="1" smtClean="0">
                                  <a:latin typeface="Cambria Math" panose="02040503050406030204" pitchFamily="18" charset="0"/>
                                </a:rPr>
                                <m:t>(0)</m:t>
                              </m:r>
                            </m:e>
                            <m:sup/>
                          </m:sSup>
                        </m:e>
                      </m:nary>
                    </m:oMath>
                  </m:oMathPara>
                </a14:m>
                <a:endParaRPr lang="id-ID" dirty="0"/>
              </a:p>
            </p:txBody>
          </p:sp>
        </mc:Choice>
        <mc:Fallback xmlns="">
          <p:sp>
            <p:nvSpPr>
              <p:cNvPr id="10" name="TextBox 9"/>
              <p:cNvSpPr txBox="1">
                <a:spLocks noRot="1" noChangeAspect="1" noMove="1" noResize="1" noEditPoints="1" noAdjustHandles="1" noChangeArrowheads="1" noChangeShapeType="1" noTextEdit="1"/>
              </p:cNvSpPr>
              <p:nvPr/>
            </p:nvSpPr>
            <p:spPr>
              <a:xfrm>
                <a:off x="3524053" y="5535977"/>
                <a:ext cx="6147132" cy="778162"/>
              </a:xfrm>
              <a:prstGeom prst="rect">
                <a:avLst/>
              </a:prstGeom>
              <a:blipFill rotWithShape="0">
                <a:blip r:embed="rId6"/>
                <a:stretch>
                  <a:fillRect/>
                </a:stretch>
              </a:blipFill>
            </p:spPr>
            <p:txBody>
              <a:bodyPr/>
              <a:lstStyle/>
              <a:p>
                <a:r>
                  <a:rPr lang="id-ID">
                    <a:noFill/>
                  </a:rPr>
                  <a:t> </a:t>
                </a:r>
              </a:p>
            </p:txBody>
          </p:sp>
        </mc:Fallback>
      </mc:AlternateContent>
      <p:sp>
        <p:nvSpPr>
          <p:cNvPr id="14" name="Rectangle 1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ectangle 1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Rectangle 1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ectangle 19"/>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1" name="Straight Connector 20"/>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2" name="Rounded Rectangular Callout 21"/>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23" name="Rectangle 22"/>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4" name="Rectangle 23"/>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5" name="Straight Connector 24"/>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2" name="Rectangle 31"/>
          <p:cNvSpPr/>
          <p:nvPr/>
        </p:nvSpPr>
        <p:spPr>
          <a:xfrm flipV="1">
            <a:off x="3509039" y="3440238"/>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3" name="Rounded Rectangle 32"/>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4" name="Rounded Rectangle 33"/>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Rounded Rectangle 34"/>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6" name="Rounded Rectangle 35"/>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37" name="Group 36"/>
          <p:cNvGrpSpPr/>
          <p:nvPr/>
        </p:nvGrpSpPr>
        <p:grpSpPr>
          <a:xfrm>
            <a:off x="3322824" y="1492117"/>
            <a:ext cx="115117" cy="4364986"/>
            <a:chOff x="6645648" y="2984234"/>
            <a:chExt cx="0" cy="7891089"/>
          </a:xfrm>
        </p:grpSpPr>
        <p:cxnSp>
          <p:nvCxnSpPr>
            <p:cNvPr id="38" name="Straight Connector 37"/>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44"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17</a:t>
            </a:fld>
            <a:endParaRPr lang="en-US"/>
          </a:p>
        </p:txBody>
      </p:sp>
      <p:sp>
        <p:nvSpPr>
          <p:cNvPr id="45" name="TextBox 44"/>
          <p:cNvSpPr txBox="1"/>
          <p:nvPr/>
        </p:nvSpPr>
        <p:spPr>
          <a:xfrm>
            <a:off x="274987" y="720856"/>
            <a:ext cx="3144856" cy="461665"/>
          </a:xfrm>
          <a:prstGeom prst="rect">
            <a:avLst/>
          </a:prstGeom>
          <a:noFill/>
        </p:spPr>
        <p:txBody>
          <a:bodyPr wrap="square" rtlCol="0">
            <a:spAutoFit/>
          </a:bodyPr>
          <a:lstStyle/>
          <a:p>
            <a:r>
              <a:rPr lang="id-ID" sz="2400" b="1" dirty="0" smtClean="0">
                <a:solidFill>
                  <a:schemeClr val="bg1"/>
                </a:solidFill>
              </a:rPr>
              <a:t>KOMPLEKSITAS </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34235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66057"/>
            <a:ext cx="10058400" cy="1171303"/>
          </a:xfrm>
        </p:spPr>
        <p:txBody>
          <a:bodyPr/>
          <a:lstStyle/>
          <a:p>
            <a:endParaRPr lang="id-ID" dirty="0"/>
          </a:p>
        </p:txBody>
      </p:sp>
      <p:sp>
        <p:nvSpPr>
          <p:cNvPr id="4" name="TextBox 3"/>
          <p:cNvSpPr txBox="1"/>
          <p:nvPr/>
        </p:nvSpPr>
        <p:spPr>
          <a:xfrm>
            <a:off x="1393371" y="1998053"/>
            <a:ext cx="1272592" cy="369332"/>
          </a:xfrm>
          <a:prstGeom prst="rect">
            <a:avLst/>
          </a:prstGeom>
          <a:noFill/>
        </p:spPr>
        <p:txBody>
          <a:bodyPr wrap="none" rtlCol="0">
            <a:spAutoFit/>
          </a:bodyPr>
          <a:lstStyle/>
          <a:p>
            <a:r>
              <a:rPr lang="id-ID" dirty="0" smtClean="0"/>
              <a:t>Untuk n=1, </a:t>
            </a:r>
            <a:endParaRPr lang="id-ID" dirty="0"/>
          </a:p>
        </p:txBody>
      </p:sp>
      <p:pic>
        <p:nvPicPr>
          <p:cNvPr id="5" name="Picture 4"/>
          <p:cNvPicPr>
            <a:picLocks noChangeAspect="1"/>
          </p:cNvPicPr>
          <p:nvPr/>
        </p:nvPicPr>
        <p:blipFill>
          <a:blip r:embed="rId2"/>
          <a:stretch>
            <a:fillRect/>
          </a:stretch>
        </p:blipFill>
        <p:spPr>
          <a:xfrm>
            <a:off x="2665963" y="1931057"/>
            <a:ext cx="2370494" cy="503324"/>
          </a:xfrm>
          <a:prstGeom prst="rect">
            <a:avLst/>
          </a:prstGeom>
        </p:spPr>
      </p:pic>
      <p:pic>
        <p:nvPicPr>
          <p:cNvPr id="6" name="Picture 5"/>
          <p:cNvPicPr>
            <a:picLocks noChangeAspect="1"/>
          </p:cNvPicPr>
          <p:nvPr/>
        </p:nvPicPr>
        <p:blipFill>
          <a:blip r:embed="rId3"/>
          <a:stretch>
            <a:fillRect/>
          </a:stretch>
        </p:blipFill>
        <p:spPr>
          <a:xfrm>
            <a:off x="1393371" y="2695074"/>
            <a:ext cx="3117744" cy="2980012"/>
          </a:xfrm>
          <a:prstGeom prst="rect">
            <a:avLst/>
          </a:prstGeom>
        </p:spPr>
      </p:pic>
      <p:cxnSp>
        <p:nvCxnSpPr>
          <p:cNvPr id="8" name="Straight Arrow Connector 7"/>
          <p:cNvCxnSpPr/>
          <p:nvPr/>
        </p:nvCxnSpPr>
        <p:spPr>
          <a:xfrm>
            <a:off x="4180114" y="4185080"/>
            <a:ext cx="37301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11115" y="3685402"/>
            <a:ext cx="3001656" cy="369332"/>
          </a:xfrm>
          <a:prstGeom prst="rect">
            <a:avLst/>
          </a:prstGeom>
          <a:noFill/>
        </p:spPr>
        <p:txBody>
          <a:bodyPr wrap="none" rtlCol="0">
            <a:spAutoFit/>
          </a:bodyPr>
          <a:lstStyle/>
          <a:p>
            <a:r>
              <a:rPr lang="id-ID" dirty="0" smtClean="0"/>
              <a:t>Dari Appenddiks A.5 (cormen)</a:t>
            </a:r>
            <a:endParaRPr lang="id-ID" dirty="0"/>
          </a:p>
        </p:txBody>
      </p:sp>
      <p:pic>
        <p:nvPicPr>
          <p:cNvPr id="10" name="Picture 9"/>
          <p:cNvPicPr>
            <a:picLocks noChangeAspect="1"/>
          </p:cNvPicPr>
          <p:nvPr/>
        </p:nvPicPr>
        <p:blipFill>
          <a:blip r:embed="rId4"/>
          <a:stretch>
            <a:fillRect/>
          </a:stretch>
        </p:blipFill>
        <p:spPr>
          <a:xfrm>
            <a:off x="8582640" y="3904291"/>
            <a:ext cx="2047875" cy="714375"/>
          </a:xfrm>
          <a:prstGeom prst="rect">
            <a:avLst/>
          </a:prstGeom>
        </p:spPr>
      </p:pic>
      <p:sp>
        <p:nvSpPr>
          <p:cNvPr id="11" name="Rectangle 10"/>
          <p:cNvSpPr/>
          <p:nvPr/>
        </p:nvSpPr>
        <p:spPr>
          <a:xfrm>
            <a:off x="4746171" y="4882101"/>
            <a:ext cx="6676572" cy="1200329"/>
          </a:xfrm>
          <a:prstGeom prst="rect">
            <a:avLst/>
          </a:prstGeom>
        </p:spPr>
        <p:txBody>
          <a:bodyPr wrap="square">
            <a:spAutoFit/>
          </a:bodyPr>
          <a:lstStyle/>
          <a:p>
            <a:r>
              <a:rPr lang="id-ID" sz="2400" dirty="0"/>
              <a:t>Dari persamaan recurrence tersebut tampak bahwa jika algoritma tersebut diselesaikan dengan rekursif biasa ordernya adalah </a:t>
            </a:r>
            <a:r>
              <a:rPr lang="id-ID" sz="2400" b="1" dirty="0">
                <a:solidFill>
                  <a:schemeClr val="accent1">
                    <a:lumMod val="75000"/>
                  </a:schemeClr>
                </a:solidFill>
              </a:rPr>
              <a:t>eksponensial</a:t>
            </a:r>
            <a:r>
              <a:rPr lang="id-ID" sz="2400" dirty="0"/>
              <a:t>.</a:t>
            </a:r>
          </a:p>
        </p:txBody>
      </p:sp>
      <p:sp>
        <p:nvSpPr>
          <p:cNvPr id="12" name="Rectangle 11"/>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ectangle 1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Rectangle 16"/>
          <p:cNvSpPr/>
          <p:nvPr/>
        </p:nvSpPr>
        <p:spPr>
          <a:xfrm>
            <a:off x="4039108"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p:cNvSpPr/>
          <p:nvPr/>
        </p:nvSpPr>
        <p:spPr>
          <a:xfrm>
            <a:off x="0" y="431016"/>
            <a:ext cx="4039108"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9" name="Straight Connector 18"/>
          <p:cNvCxnSpPr/>
          <p:nvPr/>
        </p:nvCxnSpPr>
        <p:spPr>
          <a:xfrm flipV="1">
            <a:off x="528167" y="1610687"/>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941629" y="1460393"/>
            <a:ext cx="115117" cy="4364986"/>
            <a:chOff x="6645648" y="2984234"/>
            <a:chExt cx="0" cy="7891089"/>
          </a:xfrm>
        </p:grpSpPr>
        <p:cxnSp>
          <p:nvCxnSpPr>
            <p:cNvPr id="36" name="Straight Connector 35"/>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42"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18</a:t>
            </a:fld>
            <a:endParaRPr lang="en-US"/>
          </a:p>
        </p:txBody>
      </p:sp>
      <p:sp>
        <p:nvSpPr>
          <p:cNvPr id="43" name="TextBox 42"/>
          <p:cNvSpPr txBox="1"/>
          <p:nvPr/>
        </p:nvSpPr>
        <p:spPr>
          <a:xfrm>
            <a:off x="274986" y="720856"/>
            <a:ext cx="3764121" cy="461665"/>
          </a:xfrm>
          <a:prstGeom prst="rect">
            <a:avLst/>
          </a:prstGeom>
          <a:noFill/>
        </p:spPr>
        <p:txBody>
          <a:bodyPr wrap="square" rtlCol="0">
            <a:spAutoFit/>
          </a:bodyPr>
          <a:lstStyle/>
          <a:p>
            <a:r>
              <a:rPr lang="id-ID" sz="2400" dirty="0" smtClean="0">
                <a:solidFill>
                  <a:schemeClr val="bg1"/>
                </a:solidFill>
              </a:rPr>
              <a:t>SOLUSI DENGAN SUBSTITUSI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82060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458" y="1526325"/>
            <a:ext cx="10515600" cy="2852737"/>
          </a:xfrm>
        </p:spPr>
        <p:txBody>
          <a:bodyPr/>
          <a:lstStyle/>
          <a:p>
            <a:r>
              <a:rPr lang="id-ID" dirty="0" smtClean="0"/>
              <a:t>Knapsack Problem</a:t>
            </a:r>
            <a:endParaRPr lang="id-ID" dirty="0"/>
          </a:p>
        </p:txBody>
      </p:sp>
      <p:sp>
        <p:nvSpPr>
          <p:cNvPr id="3" name="Text Placeholder 2"/>
          <p:cNvSpPr>
            <a:spLocks noGrp="1"/>
          </p:cNvSpPr>
          <p:nvPr>
            <p:ph type="body" idx="1"/>
          </p:nvPr>
        </p:nvSpPr>
        <p:spPr/>
        <p:txBody>
          <a:bodyPr/>
          <a:lstStyle/>
          <a:p>
            <a:endParaRPr lang="id-ID"/>
          </a:p>
        </p:txBody>
      </p:sp>
      <p:sp>
        <p:nvSpPr>
          <p:cNvPr id="4" name="Rectangle 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19</a:t>
            </a:fld>
            <a:endParaRPr lang="en-US"/>
          </a:p>
        </p:txBody>
      </p:sp>
      <p:sp>
        <p:nvSpPr>
          <p:cNvPr id="35" name="TextBox 34"/>
          <p:cNvSpPr txBox="1"/>
          <p:nvPr/>
        </p:nvSpPr>
        <p:spPr>
          <a:xfrm>
            <a:off x="274987" y="720856"/>
            <a:ext cx="3144856" cy="430887"/>
          </a:xfrm>
          <a:prstGeom prst="rect">
            <a:avLst/>
          </a:prstGeom>
          <a:noFill/>
        </p:spPr>
        <p:txBody>
          <a:bodyPr wrap="square" rtlCol="0">
            <a:spAutoFit/>
          </a:bodyPr>
          <a:lstStyle/>
          <a:p>
            <a:r>
              <a:rPr lang="id-ID" sz="2200" b="1" dirty="0">
                <a:solidFill>
                  <a:schemeClr val="bg1"/>
                </a:solidFill>
                <a:ea typeface="Open Sans" panose="020B0606030504020204" pitchFamily="34" charset="0"/>
                <a:cs typeface="Open Sans" panose="020B0606030504020204" pitchFamily="34" charset="0"/>
              </a:rPr>
              <a:t>CONTOH </a:t>
            </a:r>
            <a:r>
              <a:rPr lang="id-ID" sz="2200" b="1" dirty="0" smtClean="0">
                <a:solidFill>
                  <a:schemeClr val="bg1"/>
                </a:solidFill>
                <a:ea typeface="Open Sans" panose="020B0606030504020204" pitchFamily="34" charset="0"/>
                <a:cs typeface="Open Sans" panose="020B0606030504020204" pitchFamily="34" charset="0"/>
              </a:rPr>
              <a:t>3</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5141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5152" y="1825625"/>
            <a:ext cx="7538647" cy="4351338"/>
          </a:xfrm>
        </p:spPr>
        <p:txBody>
          <a:bodyPr>
            <a:normAutofit/>
          </a:bodyPr>
          <a:lstStyle/>
          <a:p>
            <a:pPr marL="363538" indent="-363538">
              <a:buFont typeface="Wingdings" panose="05000000000000000000" pitchFamily="2" charset="2"/>
              <a:buChar char="ü"/>
            </a:pPr>
            <a:r>
              <a:rPr lang="id-ID" sz="2400" dirty="0" smtClean="0">
                <a:solidFill>
                  <a:schemeClr val="tx1"/>
                </a:solidFill>
              </a:rPr>
              <a:t>Mahasiswa mampu menghitung kompleksitas algoritma yang didesain dengan Dynamic Programming</a:t>
            </a:r>
          </a:p>
          <a:p>
            <a:pPr marL="363538" indent="-363538">
              <a:buFont typeface="Wingdings" panose="05000000000000000000" pitchFamily="2" charset="2"/>
              <a:buChar char="ü"/>
            </a:pPr>
            <a:r>
              <a:rPr lang="id-ID" sz="2400" dirty="0" smtClean="0">
                <a:solidFill>
                  <a:schemeClr val="tx1"/>
                </a:solidFill>
              </a:rPr>
              <a:t>Mahasiswa mampu memahami problem-problem di dalam dynamic programing</a:t>
            </a:r>
            <a:endParaRPr lang="id-ID" sz="2400" dirty="0">
              <a:solidFill>
                <a:schemeClr val="tx1"/>
              </a:solidFill>
            </a:endParaRPr>
          </a:p>
        </p:txBody>
      </p:sp>
      <p:sp>
        <p:nvSpPr>
          <p:cNvPr id="4" name="Rectangle 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3318329"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0" y="431016"/>
            <a:ext cx="3318329"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1" name="Straight Connector 10"/>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3" name="Rectangle 12"/>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4" name="Rectangle 13"/>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5" name="Straight Connector 14"/>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0" name="Straight Connector 19"/>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3" name="Rounded Rectangle 22"/>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4" name="Rounded Rectangle 23"/>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7" name="Group 26"/>
          <p:cNvGrpSpPr/>
          <p:nvPr/>
        </p:nvGrpSpPr>
        <p:grpSpPr>
          <a:xfrm>
            <a:off x="3322824" y="1492117"/>
            <a:ext cx="115117" cy="4364986"/>
            <a:chOff x="6645648" y="2984234"/>
            <a:chExt cx="0" cy="7891089"/>
          </a:xfrm>
        </p:grpSpPr>
        <p:cxnSp>
          <p:nvCxnSpPr>
            <p:cNvPr id="28" name="Straight Connector 27"/>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2" name="Half Frame 31"/>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3" name="4-Point Star 32"/>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4"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a:t>
            </a:fld>
            <a:endParaRPr lang="en-US"/>
          </a:p>
        </p:txBody>
      </p:sp>
      <p:sp>
        <p:nvSpPr>
          <p:cNvPr id="35" name="TextBox 34"/>
          <p:cNvSpPr txBox="1"/>
          <p:nvPr/>
        </p:nvSpPr>
        <p:spPr>
          <a:xfrm>
            <a:off x="274987" y="720856"/>
            <a:ext cx="3144856" cy="461665"/>
          </a:xfrm>
          <a:prstGeom prst="rect">
            <a:avLst/>
          </a:prstGeom>
          <a:noFill/>
        </p:spPr>
        <p:txBody>
          <a:bodyPr wrap="square" rtlCol="0">
            <a:spAutoFit/>
          </a:bodyPr>
          <a:lstStyle/>
          <a:p>
            <a:r>
              <a:rPr lang="id-ID" sz="2400" b="1" dirty="0" smtClean="0">
                <a:solidFill>
                  <a:schemeClr val="bg1"/>
                </a:solidFill>
              </a:rPr>
              <a:t>TUJUAN PERKULIAHAN</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90888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Problem</a:t>
            </a:r>
            <a:endParaRPr lang="id-ID" dirty="0"/>
          </a:p>
        </p:txBody>
      </p:sp>
      <p:sp>
        <p:nvSpPr>
          <p:cNvPr id="3" name="Content Placeholder 2"/>
          <p:cNvSpPr>
            <a:spLocks noGrp="1"/>
          </p:cNvSpPr>
          <p:nvPr>
            <p:ph idx="1"/>
          </p:nvPr>
        </p:nvSpPr>
        <p:spPr>
          <a:xfrm>
            <a:off x="3467346" y="537882"/>
            <a:ext cx="8055846" cy="5916706"/>
          </a:xfrm>
        </p:spPr>
        <p:txBody>
          <a:bodyPr>
            <a:normAutofit fontScale="70000" lnSpcReduction="20000"/>
          </a:bodyPr>
          <a:lstStyle/>
          <a:p>
            <a:pPr>
              <a:lnSpc>
                <a:spcPct val="140000"/>
              </a:lnSpc>
              <a:buFont typeface="Wingdings" panose="05000000000000000000" pitchFamily="2" charset="2"/>
              <a:buChar char="ü"/>
            </a:pPr>
            <a:r>
              <a:rPr lang="id-ID" sz="2400" dirty="0"/>
              <a:t>Permasalahan ransel. Ketika akan mengemasi barang untuk pergi berlibur ke pantai dan kamu hanya akan membawa sebuah ransel dengan kapasitas (1&lt;=S&lt;=2000). Kamu juga mempunyai bebearapa baarng N (1&lt;=N&lt;=2000) yang kemungkinan akan kamu bawa ke pantai. Sayangnya kamu tidak bisa membawa semua barang tersebut, jadi kamu harus memilih barang yang akan kamu bawa. Setiap barang memiliki berat  (wi) dan nilai (vi). Kamu ingin memaksimalkan nilai dari barang  yang akan kamu bawa. Berapa nilai maksimal dari barang yang akan kamu bawa?</a:t>
            </a:r>
          </a:p>
          <a:p>
            <a:pPr>
              <a:lnSpc>
                <a:spcPct val="140000"/>
              </a:lnSpc>
              <a:buFont typeface="Wingdings" panose="05000000000000000000" pitchFamily="2" charset="2"/>
              <a:buChar char="ü"/>
            </a:pPr>
            <a:r>
              <a:rPr lang="id-ID" sz="2500" b="1" dirty="0"/>
              <a:t>Masukan</a:t>
            </a:r>
          </a:p>
          <a:p>
            <a:pPr marL="268288" indent="0">
              <a:lnSpc>
                <a:spcPct val="140000"/>
              </a:lnSpc>
              <a:buNone/>
            </a:pPr>
            <a:r>
              <a:rPr lang="id-ID" sz="2500" dirty="0" smtClean="0"/>
              <a:t>Pada </a:t>
            </a:r>
            <a:r>
              <a:rPr lang="id-ID" sz="2500" dirty="0"/>
              <a:t>baris pertama merupakan S (kapasitas maksimum ransel) dan N (jumlah barang yang terseedia). N baris berikutnya merupakan dua bilangan bulat yang mendeskripsikan barang yang mungkin akan kamu bawa. Bilangan pertama merupakan ukuran dari barang tersebut sedangkan bilangan kedua pada baris yang sama merupakan nilai dari barang tersebut.</a:t>
            </a:r>
          </a:p>
          <a:p>
            <a:pPr>
              <a:lnSpc>
                <a:spcPct val="140000"/>
              </a:lnSpc>
              <a:buFont typeface="Wingdings" panose="05000000000000000000" pitchFamily="2" charset="2"/>
              <a:buChar char="ü"/>
            </a:pPr>
            <a:r>
              <a:rPr lang="id-ID" sz="2500" b="1" dirty="0"/>
              <a:t>Keluaran</a:t>
            </a:r>
          </a:p>
          <a:p>
            <a:pPr marL="268288" indent="0">
              <a:lnSpc>
                <a:spcPct val="140000"/>
              </a:lnSpc>
              <a:buNone/>
            </a:pPr>
            <a:r>
              <a:rPr lang="id-ID" sz="2600" dirty="0"/>
              <a:t>Keluaran dari program merupakan sebuah bilangan yang menunjukkan nilai maksimal yang dapat dibawa pada ransel anda.</a:t>
            </a:r>
          </a:p>
          <a:p>
            <a:endParaRPr lang="id-ID" dirty="0"/>
          </a:p>
        </p:txBody>
      </p:sp>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5" name="Rectangle 14"/>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6" name="Rectangle 15"/>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7" name="Straight Connector 16"/>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2" name="Straight Connector 21"/>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8" name="Rounded Rectangle 27"/>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9" name="Group 28"/>
          <p:cNvGrpSpPr/>
          <p:nvPr/>
        </p:nvGrpSpPr>
        <p:grpSpPr>
          <a:xfrm>
            <a:off x="3322824" y="1492117"/>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Half Frame 33"/>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4-Point Star 34"/>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20</a:t>
            </a:fld>
            <a:endParaRPr lang="en-US"/>
          </a:p>
        </p:txBody>
      </p:sp>
      <p:sp>
        <p:nvSpPr>
          <p:cNvPr id="37" name="TextBox 36"/>
          <p:cNvSpPr txBox="1"/>
          <p:nvPr/>
        </p:nvSpPr>
        <p:spPr>
          <a:xfrm>
            <a:off x="274987" y="720856"/>
            <a:ext cx="3144856" cy="430887"/>
          </a:xfrm>
          <a:prstGeom prst="rect">
            <a:avLst/>
          </a:prstGeom>
          <a:noFill/>
        </p:spPr>
        <p:txBody>
          <a:bodyPr wrap="square" rtlCol="0">
            <a:spAutoFit/>
          </a:bodyPr>
          <a:lstStyle/>
          <a:p>
            <a:r>
              <a:rPr lang="id-ID" sz="2200" b="1" dirty="0" smtClean="0">
                <a:solidFill>
                  <a:schemeClr val="bg1"/>
                </a:solidFill>
                <a:ea typeface="Open Sans" panose="020B0606030504020204" pitchFamily="34" charset="0"/>
                <a:cs typeface="Open Sans" panose="020B0606030504020204" pitchFamily="34" charset="0"/>
              </a:rPr>
              <a:t>DESKRIPSI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24882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mtClean="0"/>
              <a:t>Problem</a:t>
            </a:r>
            <a:endParaRPr lang="id-ID" dirty="0"/>
          </a:p>
        </p:txBody>
      </p:sp>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5" name="Rectangle 14"/>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6" name="Rectangle 15"/>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7" name="Straight Connector 16"/>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2" name="Straight Connector 21"/>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8" name="Rounded Rectangle 27"/>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9" name="Group 28"/>
          <p:cNvGrpSpPr/>
          <p:nvPr/>
        </p:nvGrpSpPr>
        <p:grpSpPr>
          <a:xfrm>
            <a:off x="3322824" y="1492117"/>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Half Frame 33"/>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4-Point Star 34"/>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21</a:t>
            </a:fld>
            <a:endParaRPr lang="en-US"/>
          </a:p>
        </p:txBody>
      </p:sp>
      <p:sp>
        <p:nvSpPr>
          <p:cNvPr id="37" name="TextBox 36"/>
          <p:cNvSpPr txBox="1"/>
          <p:nvPr/>
        </p:nvSpPr>
        <p:spPr>
          <a:xfrm>
            <a:off x="274987" y="720856"/>
            <a:ext cx="3144856" cy="430887"/>
          </a:xfrm>
          <a:prstGeom prst="rect">
            <a:avLst/>
          </a:prstGeom>
          <a:noFill/>
        </p:spPr>
        <p:txBody>
          <a:bodyPr wrap="square" rtlCol="0">
            <a:spAutoFit/>
          </a:bodyPr>
          <a:lstStyle/>
          <a:p>
            <a:r>
              <a:rPr lang="id-ID" sz="2200" b="1" dirty="0" smtClean="0">
                <a:solidFill>
                  <a:schemeClr val="bg1"/>
                </a:solidFill>
                <a:ea typeface="Open Sans" panose="020B0606030504020204" pitchFamily="34" charset="0"/>
                <a:cs typeface="Open Sans" panose="020B0606030504020204" pitchFamily="34" charset="0"/>
              </a:rPr>
              <a:t>DESKRIPSI LANJUT</a:t>
            </a:r>
            <a:endParaRPr lang="en-US" sz="2200" b="1" dirty="0">
              <a:solidFill>
                <a:schemeClr val="bg1"/>
              </a:solidFill>
              <a:ea typeface="Open Sans" panose="020B0606030504020204" pitchFamily="34" charset="0"/>
              <a:cs typeface="Open Sans" panose="020B0606030504020204" pitchFamily="34" charset="0"/>
            </a:endParaRPr>
          </a:p>
        </p:txBody>
      </p:sp>
      <p:sp>
        <p:nvSpPr>
          <p:cNvPr id="38" name="Content Placeholder 2"/>
          <p:cNvSpPr>
            <a:spLocks noGrp="1"/>
          </p:cNvSpPr>
          <p:nvPr>
            <p:ph idx="1"/>
          </p:nvPr>
        </p:nvSpPr>
        <p:spPr>
          <a:xfrm>
            <a:off x="3903724" y="1579107"/>
            <a:ext cx="4183966" cy="4351338"/>
          </a:xfrm>
        </p:spPr>
        <p:txBody>
          <a:bodyPr/>
          <a:lstStyle/>
          <a:p>
            <a:r>
              <a:rPr lang="id-ID" b="1" dirty="0"/>
              <a:t>Masukan</a:t>
            </a:r>
            <a:r>
              <a:rPr lang="en-US" b="1" dirty="0"/>
              <a:t>:</a:t>
            </a:r>
            <a:r>
              <a:rPr lang="en-US" dirty="0"/>
              <a:t> </a:t>
            </a:r>
            <a:endParaRPr lang="id-ID" dirty="0"/>
          </a:p>
          <a:p>
            <a:r>
              <a:rPr lang="en-US" dirty="0"/>
              <a:t>20 6</a:t>
            </a:r>
            <a:endParaRPr lang="id-ID" dirty="0"/>
          </a:p>
          <a:p>
            <a:r>
              <a:rPr lang="id-ID" dirty="0"/>
              <a:t>4 6</a:t>
            </a:r>
          </a:p>
          <a:p>
            <a:r>
              <a:rPr lang="id-ID" dirty="0"/>
              <a:t>4 7</a:t>
            </a:r>
          </a:p>
          <a:p>
            <a:r>
              <a:rPr lang="id-ID" dirty="0"/>
              <a:t>2 4</a:t>
            </a:r>
          </a:p>
          <a:p>
            <a:r>
              <a:rPr lang="id-ID" dirty="0"/>
              <a:t>1 3 </a:t>
            </a:r>
          </a:p>
          <a:p>
            <a:r>
              <a:rPr lang="id-ID" dirty="0"/>
              <a:t>6 9</a:t>
            </a:r>
          </a:p>
          <a:p>
            <a:r>
              <a:rPr lang="id-ID" dirty="0"/>
              <a:t>3 5</a:t>
            </a:r>
          </a:p>
        </p:txBody>
      </p:sp>
      <p:pic>
        <p:nvPicPr>
          <p:cNvPr id="39" name="Content Placeholder 5" descr="knapsack_problem.png"/>
          <p:cNvPicPr/>
          <p:nvPr/>
        </p:nvPicPr>
        <p:blipFill>
          <a:blip r:embed="rId2">
            <a:extLst>
              <a:ext uri="{28A0092B-C50C-407E-A947-70E740481C1C}">
                <a14:useLocalDpi xmlns:a14="http://schemas.microsoft.com/office/drawing/2010/main" val="0"/>
              </a:ext>
            </a:extLst>
          </a:blip>
          <a:srcRect/>
          <a:stretch>
            <a:fillRect/>
          </a:stretch>
        </p:blipFill>
        <p:spPr bwMode="auto">
          <a:xfrm>
            <a:off x="7966136" y="1987094"/>
            <a:ext cx="3244582" cy="3491939"/>
          </a:xfrm>
          <a:prstGeom prst="rect">
            <a:avLst/>
          </a:prstGeom>
          <a:noFill/>
          <a:ln>
            <a:noFill/>
          </a:ln>
          <a:extLst/>
        </p:spPr>
      </p:pic>
    </p:spTree>
    <p:extLst>
      <p:ext uri="{BB962C8B-B14F-4D97-AF65-F5344CB8AC3E}">
        <p14:creationId xmlns:p14="http://schemas.microsoft.com/office/powerpoint/2010/main" val="851455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168" y="1290918"/>
            <a:ext cx="10389197" cy="5398749"/>
          </a:xfrm>
        </p:spPr>
        <p:txBody>
          <a:bodyPr>
            <a:normAutofit fontScale="85000" lnSpcReduction="20000"/>
          </a:bodyPr>
          <a:lstStyle/>
          <a:p>
            <a:pPr lvl="0"/>
            <a:r>
              <a:rPr lang="id-ID" dirty="0"/>
              <a:t>Dalam kasus tersebut, setiap barang ke i (i=1....n) punya dua kemungkinan pilihan yaitu dimasukkan ke dalam ransel atau tidak.</a:t>
            </a:r>
          </a:p>
          <a:p>
            <a:pPr lvl="0"/>
            <a:r>
              <a:rPr lang="id-ID" dirty="0"/>
              <a:t>Setiap kali melakukan pemilihan barang nilai kapasitas ransel (S) dan indeks barang yang dicek (i) pasti akan berubah</a:t>
            </a:r>
          </a:p>
          <a:p>
            <a:pPr lvl="0"/>
            <a:r>
              <a:rPr lang="id-ID" dirty="0"/>
              <a:t>Proses pemilihan barang akan berhenti jika: </a:t>
            </a:r>
            <a:r>
              <a:rPr lang="id-ID" dirty="0">
                <a:solidFill>
                  <a:srgbClr val="FF0000"/>
                </a:solidFill>
              </a:rPr>
              <a:t>semua barang yang tersedia sudah dicek atau kapasitas ransel (S) &lt;= 0</a:t>
            </a:r>
            <a:r>
              <a:rPr lang="id-ID" dirty="0"/>
              <a:t>  </a:t>
            </a:r>
            <a:r>
              <a:rPr lang="id-ID" dirty="0">
                <a:sym typeface="Wingdings" panose="05000000000000000000" pitchFamily="2" charset="2"/>
              </a:rPr>
              <a:t> </a:t>
            </a:r>
            <a:r>
              <a:rPr lang="id-ID" dirty="0">
                <a:solidFill>
                  <a:srgbClr val="FF0000"/>
                </a:solidFill>
                <a:sym typeface="Wingdings" panose="05000000000000000000" pitchFamily="2" charset="2"/>
              </a:rPr>
              <a:t>menjadi basecase</a:t>
            </a:r>
            <a:endParaRPr lang="id-ID" dirty="0">
              <a:solidFill>
                <a:srgbClr val="FF0000"/>
              </a:solidFill>
            </a:endParaRPr>
          </a:p>
          <a:p>
            <a:pPr lvl="0"/>
            <a:r>
              <a:rPr lang="id-ID" dirty="0"/>
              <a:t>Jika berat barang ke i  (</a:t>
            </a:r>
            <a:r>
              <a:rPr lang="id-ID" i="1" dirty="0"/>
              <a:t>w</a:t>
            </a:r>
            <a:r>
              <a:rPr lang="id-ID" i="1" baseline="-25000" dirty="0"/>
              <a:t>i</a:t>
            </a:r>
            <a:r>
              <a:rPr lang="id-ID" dirty="0"/>
              <a:t>)&gt; kapasitas ransel (S), maka barang  tersebut tidak bisa kamu masukkan ke dalam ransel, jadi pilihan yang bisa dilakukan adalah barang tersebut tidak dipilih dan mencoba untuk memilih barang berikutnya.</a:t>
            </a:r>
          </a:p>
          <a:p>
            <a:pPr lvl="0"/>
            <a:r>
              <a:rPr lang="id-ID" dirty="0"/>
              <a:t>Jika berat barang ke i  (</a:t>
            </a:r>
            <a:r>
              <a:rPr lang="id-ID" i="1" dirty="0"/>
              <a:t>w</a:t>
            </a:r>
            <a:r>
              <a:rPr lang="id-ID" i="1" baseline="-25000" dirty="0"/>
              <a:t>i</a:t>
            </a:r>
            <a:r>
              <a:rPr lang="id-ID" dirty="0"/>
              <a:t>)&lt; kapasitas ransel (S), maka kamu mempunyai dua pilihan yaitu memasukkan barang tersebut ke dalam ransel atau tidak memasukkan ke dalam ransel.</a:t>
            </a:r>
          </a:p>
          <a:p>
            <a:pPr lvl="1"/>
            <a:r>
              <a:rPr lang="id-ID" dirty="0"/>
              <a:t>Jika pilihan kamu adalah memasukkan barang ke dalam ransel, maka kapasitas ransel akan berkurang sebanyak </a:t>
            </a:r>
            <a:r>
              <a:rPr lang="id-ID" i="1" dirty="0"/>
              <a:t>w</a:t>
            </a:r>
            <a:r>
              <a:rPr lang="id-ID" i="1" baseline="-25000" dirty="0"/>
              <a:t>i</a:t>
            </a:r>
            <a:r>
              <a:rPr lang="id-ID" dirty="0"/>
              <a:t> dan value ransel akan bertambah sebanyak </a:t>
            </a:r>
            <a:r>
              <a:rPr lang="id-ID" i="1" dirty="0"/>
              <a:t>v</a:t>
            </a:r>
            <a:r>
              <a:rPr lang="id-ID" i="1" baseline="-25000" dirty="0"/>
              <a:t>i</a:t>
            </a:r>
            <a:r>
              <a:rPr lang="id-ID" dirty="0"/>
              <a:t> dan kamu punya kesempatan untuk memilih barang berikutnya.</a:t>
            </a:r>
          </a:p>
          <a:p>
            <a:pPr lvl="1"/>
            <a:r>
              <a:rPr lang="id-ID" dirty="0"/>
              <a:t>Jika pilihan kamu adalah tidak memasukkan barang ke dalam ransel, maka kapasitas dan value ransel akan tetap dan kamu punya kesempatan untuk memilih barang berikutnya</a:t>
            </a:r>
          </a:p>
          <a:p>
            <a:pPr lvl="1"/>
            <a:r>
              <a:rPr lang="id-ID" dirty="0"/>
              <a:t>Disini, kami mencari yang maksimal antara memasukkan barang ke i ke dalam ransel   atau tidak.</a:t>
            </a:r>
          </a:p>
        </p:txBody>
      </p:sp>
      <p:sp>
        <p:nvSpPr>
          <p:cNvPr id="5" name="Rectangle 4"/>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5"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22</a:t>
            </a:fld>
            <a:endParaRPr lang="en-US"/>
          </a:p>
        </p:txBody>
      </p:sp>
      <p:sp>
        <p:nvSpPr>
          <p:cNvPr id="36" name="TextBox 35"/>
          <p:cNvSpPr txBox="1"/>
          <p:nvPr/>
        </p:nvSpPr>
        <p:spPr>
          <a:xfrm>
            <a:off x="274987" y="720856"/>
            <a:ext cx="3144856" cy="461665"/>
          </a:xfrm>
          <a:prstGeom prst="rect">
            <a:avLst/>
          </a:prstGeom>
          <a:noFill/>
        </p:spPr>
        <p:txBody>
          <a:bodyPr wrap="square" rtlCol="0">
            <a:spAutoFit/>
          </a:bodyPr>
          <a:lstStyle/>
          <a:p>
            <a:r>
              <a:rPr lang="id-ID" sz="2400" b="1" dirty="0" smtClean="0">
                <a:solidFill>
                  <a:schemeClr val="bg1"/>
                </a:solidFill>
              </a:rPr>
              <a:t>SOLUSI: OBSERVASI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55510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7499792" y="431017"/>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7499792"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5" name="Rectangle 14"/>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6" name="Rectangle 15"/>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7" name="Straight Connector 16"/>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2" name="Straight Connector 21"/>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8" name="Rounded Rectangle 27"/>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9" name="Group 28"/>
          <p:cNvGrpSpPr/>
          <p:nvPr/>
        </p:nvGrpSpPr>
        <p:grpSpPr>
          <a:xfrm>
            <a:off x="3322824" y="1492117"/>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Half Frame 33"/>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4-Point Star 34"/>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23</a:t>
            </a:fld>
            <a:endParaRPr lang="en-US"/>
          </a:p>
        </p:txBody>
      </p:sp>
      <p:sp>
        <p:nvSpPr>
          <p:cNvPr id="37" name="TextBox 36"/>
          <p:cNvSpPr txBox="1"/>
          <p:nvPr/>
        </p:nvSpPr>
        <p:spPr>
          <a:xfrm>
            <a:off x="299915" y="645405"/>
            <a:ext cx="7199877" cy="461665"/>
          </a:xfrm>
          <a:prstGeom prst="rect">
            <a:avLst/>
          </a:prstGeom>
          <a:noFill/>
        </p:spPr>
        <p:txBody>
          <a:bodyPr wrap="square" rtlCol="0">
            <a:spAutoFit/>
          </a:bodyPr>
          <a:lstStyle/>
          <a:p>
            <a:r>
              <a:rPr lang="id-ID" sz="2400" dirty="0" smtClean="0">
                <a:solidFill>
                  <a:schemeClr val="bg1"/>
                </a:solidFill>
              </a:rPr>
              <a:t>ABSTRAKSI</a:t>
            </a:r>
            <a:endParaRPr lang="en-US" sz="2200" b="1" dirty="0">
              <a:solidFill>
                <a:schemeClr val="bg1"/>
              </a:solidFill>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38" name="Content Placeholder 2"/>
              <p:cNvSpPr>
                <a:spLocks noGrp="1"/>
              </p:cNvSpPr>
              <p:nvPr>
                <p:ph idx="1"/>
              </p:nvPr>
            </p:nvSpPr>
            <p:spPr>
              <a:xfrm>
                <a:off x="2183560" y="1578077"/>
                <a:ext cx="10515600" cy="222194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id-ID" sz="1800" b="0" i="1" smtClean="0">
                          <a:latin typeface="Cambria Math" panose="02040503050406030204" pitchFamily="18" charset="0"/>
                        </a:rPr>
                        <m:t>𝑅𝑎𝑛𝑠𝑒𝑙</m:t>
                      </m:r>
                      <m:r>
                        <a:rPr lang="id-ID" sz="1800" b="0" i="1" smtClean="0">
                          <a:latin typeface="Cambria Math" panose="02040503050406030204" pitchFamily="18" charset="0"/>
                        </a:rPr>
                        <m:t>(</m:t>
                      </m:r>
                      <m:r>
                        <a:rPr lang="id-ID" sz="1800" b="0" i="1" smtClean="0">
                          <a:latin typeface="Cambria Math" panose="02040503050406030204" pitchFamily="18" charset="0"/>
                        </a:rPr>
                        <m:t>𝑆</m:t>
                      </m:r>
                      <m:r>
                        <a:rPr lang="id-ID" sz="1800" b="0" i="1" smtClean="0">
                          <a:latin typeface="Cambria Math" panose="02040503050406030204" pitchFamily="18" charset="0"/>
                        </a:rPr>
                        <m:t>, </m:t>
                      </m:r>
                      <m:r>
                        <a:rPr lang="id-ID" sz="1800" b="0" i="1" smtClean="0">
                          <a:latin typeface="Cambria Math" panose="02040503050406030204" pitchFamily="18" charset="0"/>
                        </a:rPr>
                        <m:t>𝑖</m:t>
                      </m:r>
                      <m:r>
                        <a:rPr lang="id-ID" sz="1800" b="0" i="1" smtClean="0">
                          <a:latin typeface="Cambria Math" panose="02040503050406030204" pitchFamily="18" charset="0"/>
                        </a:rPr>
                        <m:t>)</m:t>
                      </m:r>
                      <m:d>
                        <m:dPr>
                          <m:begChr m:val="{"/>
                          <m:endChr m:val=""/>
                          <m:ctrlPr>
                            <a:rPr lang="id-ID" sz="1800" b="0" i="1" smtClean="0">
                              <a:latin typeface="Cambria Math" panose="02040503050406030204" pitchFamily="18" charset="0"/>
                            </a:rPr>
                          </m:ctrlPr>
                        </m:dPr>
                        <m:e>
                          <m:m>
                            <m:mPr>
                              <m:mcs>
                                <m:mc>
                                  <m:mcPr>
                                    <m:count m:val="1"/>
                                    <m:mcJc m:val="center"/>
                                  </m:mcPr>
                                </m:mc>
                              </m:mcs>
                              <m:ctrlPr>
                                <a:rPr lang="id-ID" sz="1800" b="0" i="1" smtClean="0">
                                  <a:latin typeface="Cambria Math" panose="02040503050406030204" pitchFamily="18" charset="0"/>
                                </a:rPr>
                              </m:ctrlPr>
                            </m:mPr>
                            <m:mr>
                              <m:e>
                                <m:r>
                                  <m:rPr>
                                    <m:brk m:alnAt="7"/>
                                  </m:rPr>
                                  <a:rPr lang="id-ID" sz="1800" b="0" i="1" smtClean="0">
                                    <a:latin typeface="Cambria Math" panose="02040503050406030204" pitchFamily="18" charset="0"/>
                                  </a:rPr>
                                  <m:t>0</m:t>
                                </m:r>
                                <m:r>
                                  <a:rPr lang="id-ID" sz="1800" b="0" i="1" smtClean="0">
                                    <a:latin typeface="Cambria Math" panose="02040503050406030204" pitchFamily="18" charset="0"/>
                                  </a:rPr>
                                  <m:t>                                              </m:t>
                                </m:r>
                                <m:r>
                                  <a:rPr lang="id-ID" sz="1800" b="0" i="1" smtClean="0">
                                    <a:latin typeface="Cambria Math" panose="02040503050406030204" pitchFamily="18" charset="0"/>
                                  </a:rPr>
                                  <m:t>𝑖𝑓</m:t>
                                </m:r>
                                <m:r>
                                  <a:rPr lang="id-ID" sz="1800" b="0" i="1" smtClean="0">
                                    <a:latin typeface="Cambria Math" panose="02040503050406030204" pitchFamily="18" charset="0"/>
                                  </a:rPr>
                                  <m:t> </m:t>
                                </m:r>
                                <m:r>
                                  <a:rPr lang="id-ID" sz="1800" b="0" i="1" smtClean="0">
                                    <a:latin typeface="Cambria Math" panose="02040503050406030204" pitchFamily="18" charset="0"/>
                                  </a:rPr>
                                  <m:t>𝑆</m:t>
                                </m:r>
                                <m:r>
                                  <a:rPr lang="id-ID" sz="1800" b="0" i="1" smtClean="0">
                                    <a:latin typeface="Cambria Math" panose="02040503050406030204" pitchFamily="18" charset="0"/>
                                  </a:rPr>
                                  <m:t>≤0 </m:t>
                                </m:r>
                                <m:r>
                                  <a:rPr lang="id-ID" sz="1800" b="0" i="1" smtClean="0">
                                    <a:latin typeface="Cambria Math" panose="02040503050406030204" pitchFamily="18" charset="0"/>
                                  </a:rPr>
                                  <m:t>𝑜𝑟</m:t>
                                </m:r>
                                <m:r>
                                  <a:rPr lang="id-ID" sz="1800" b="0" i="1" smtClean="0">
                                    <a:latin typeface="Cambria Math" panose="02040503050406030204" pitchFamily="18" charset="0"/>
                                  </a:rPr>
                                  <m:t> </m:t>
                                </m:r>
                                <m:r>
                                  <a:rPr lang="id-ID" sz="1800" b="0" i="1" smtClean="0">
                                    <a:latin typeface="Cambria Math" panose="02040503050406030204" pitchFamily="18" charset="0"/>
                                  </a:rPr>
                                  <m:t>𝑖</m:t>
                                </m:r>
                                <m:r>
                                  <a:rPr lang="id-ID" sz="1800" b="0" i="1" smtClean="0">
                                    <a:latin typeface="Cambria Math" panose="02040503050406030204" pitchFamily="18" charset="0"/>
                                  </a:rPr>
                                  <m:t>&gt;</m:t>
                                </m:r>
                                <m:r>
                                  <a:rPr lang="id-ID" sz="1800" b="0" i="1" smtClean="0">
                                    <a:latin typeface="Cambria Math" panose="02040503050406030204" pitchFamily="18" charset="0"/>
                                  </a:rPr>
                                  <m:t>𝑛</m:t>
                                </m:r>
                                <m:r>
                                  <a:rPr lang="id-ID" sz="1800" b="0" i="1" smtClean="0">
                                    <a:latin typeface="Cambria Math" panose="02040503050406030204" pitchFamily="18" charset="0"/>
                                  </a:rPr>
                                  <m:t> </m:t>
                                </m:r>
                              </m:e>
                            </m:mr>
                            <m:mr>
                              <m:e>
                                <m:r>
                                  <a:rPr lang="id-ID" sz="1800" b="0" i="1" smtClean="0">
                                    <a:latin typeface="Cambria Math" panose="02040503050406030204" pitchFamily="18" charset="0"/>
                                  </a:rPr>
                                  <m:t> </m:t>
                                </m:r>
                              </m:e>
                            </m:mr>
                            <m:mr>
                              <m:e>
                                <m:r>
                                  <a:rPr lang="id-ID" sz="1800" i="1">
                                    <a:latin typeface="Cambria Math" panose="02040503050406030204" pitchFamily="18" charset="0"/>
                                  </a:rPr>
                                  <m:t>𝑅𝑎𝑛𝑠𝑒𝑙</m:t>
                                </m:r>
                                <m:r>
                                  <a:rPr lang="id-ID" sz="1800" i="1">
                                    <a:latin typeface="Cambria Math" panose="02040503050406030204" pitchFamily="18" charset="0"/>
                                  </a:rPr>
                                  <m:t> </m:t>
                                </m:r>
                                <m:d>
                                  <m:dPr>
                                    <m:ctrlPr>
                                      <a:rPr lang="id-ID" sz="1800" i="1">
                                        <a:latin typeface="Cambria Math" panose="02040503050406030204" pitchFamily="18" charset="0"/>
                                      </a:rPr>
                                    </m:ctrlPr>
                                  </m:dPr>
                                  <m:e>
                                    <m:r>
                                      <a:rPr lang="id-ID" sz="1800" i="1">
                                        <a:latin typeface="Cambria Math" panose="02040503050406030204" pitchFamily="18" charset="0"/>
                                      </a:rPr>
                                      <m:t>𝑆</m:t>
                                    </m:r>
                                    <m:r>
                                      <a:rPr lang="id-ID" sz="1800" i="1">
                                        <a:latin typeface="Cambria Math" panose="02040503050406030204" pitchFamily="18" charset="0"/>
                                      </a:rPr>
                                      <m:t>, </m:t>
                                    </m:r>
                                    <m:r>
                                      <a:rPr lang="id-ID" sz="1800" i="1">
                                        <a:latin typeface="Cambria Math" panose="02040503050406030204" pitchFamily="18" charset="0"/>
                                      </a:rPr>
                                      <m:t>𝑖</m:t>
                                    </m:r>
                                    <m:r>
                                      <a:rPr lang="id-ID" sz="1800" i="1">
                                        <a:latin typeface="Cambria Math" panose="02040503050406030204" pitchFamily="18" charset="0"/>
                                      </a:rPr>
                                      <m:t>+1</m:t>
                                    </m:r>
                                  </m:e>
                                </m:d>
                                <m:r>
                                  <a:rPr lang="id-ID" sz="1800" b="0" i="1">
                                    <a:latin typeface="Cambria Math" panose="02040503050406030204" pitchFamily="18" charset="0"/>
                                  </a:rPr>
                                  <m:t>            </m:t>
                                </m:r>
                                <m:r>
                                  <a:rPr lang="id-ID" sz="1800" b="0" i="1" smtClean="0">
                                    <a:latin typeface="Cambria Math" panose="02040503050406030204" pitchFamily="18" charset="0"/>
                                  </a:rPr>
                                  <m:t>𝑖𝑓</m:t>
                                </m:r>
                                <m:r>
                                  <a:rPr lang="id-ID" sz="1800" b="0" i="1" smtClean="0">
                                    <a:latin typeface="Cambria Math" panose="02040503050406030204" pitchFamily="18" charset="0"/>
                                  </a:rPr>
                                  <m:t> </m:t>
                                </m:r>
                                <m:r>
                                  <a:rPr lang="id-ID" sz="1800" b="0" i="1" smtClean="0">
                                    <a:latin typeface="Cambria Math" panose="02040503050406030204" pitchFamily="18" charset="0"/>
                                  </a:rPr>
                                  <m:t>𝑤</m:t>
                                </m:r>
                                <m:d>
                                  <m:dPr>
                                    <m:begChr m:val="["/>
                                    <m:endChr m:val="]"/>
                                    <m:ctrlPr>
                                      <a:rPr lang="id-ID" sz="1800" b="0" i="1" smtClean="0">
                                        <a:latin typeface="Cambria Math" panose="02040503050406030204" pitchFamily="18" charset="0"/>
                                      </a:rPr>
                                    </m:ctrlPr>
                                  </m:dPr>
                                  <m:e>
                                    <m:r>
                                      <a:rPr lang="id-ID" sz="1800" b="0" i="1" smtClean="0">
                                        <a:latin typeface="Cambria Math" panose="02040503050406030204" pitchFamily="18" charset="0"/>
                                      </a:rPr>
                                      <m:t>𝑖</m:t>
                                    </m:r>
                                  </m:e>
                                </m:d>
                                <m:r>
                                  <a:rPr lang="id-ID" sz="1800" b="0" i="1" smtClean="0">
                                    <a:latin typeface="Cambria Math" panose="02040503050406030204" pitchFamily="18" charset="0"/>
                                  </a:rPr>
                                  <m:t>&gt;</m:t>
                                </m:r>
                                <m:r>
                                  <a:rPr lang="id-ID" sz="1800" b="0" i="1" smtClean="0">
                                    <a:latin typeface="Cambria Math" panose="02040503050406030204" pitchFamily="18" charset="0"/>
                                  </a:rPr>
                                  <m:t>𝑆</m:t>
                                </m:r>
                                <m:r>
                                  <a:rPr lang="id-ID" sz="1800" b="0" i="1" smtClean="0">
                                    <a:latin typeface="Cambria Math" panose="02040503050406030204" pitchFamily="18" charset="0"/>
                                  </a:rPr>
                                  <m:t>    </m:t>
                                </m:r>
                              </m:e>
                            </m:mr>
                            <m:mr>
                              <m:e>
                                <m:func>
                                  <m:funcPr>
                                    <m:ctrlPr>
                                      <a:rPr lang="id-ID" sz="1800" i="1">
                                        <a:latin typeface="Cambria Math" panose="02040503050406030204" pitchFamily="18" charset="0"/>
                                      </a:rPr>
                                    </m:ctrlPr>
                                  </m:funcPr>
                                  <m:fName>
                                    <m:r>
                                      <m:rPr>
                                        <m:sty m:val="p"/>
                                      </m:rPr>
                                      <a:rPr lang="id-ID" sz="1800">
                                        <a:latin typeface="Cambria Math" panose="02040503050406030204" pitchFamily="18" charset="0"/>
                                      </a:rPr>
                                      <m:t>max</m:t>
                                    </m:r>
                                  </m:fName>
                                  <m:e>
                                    <m:d>
                                      <m:dPr>
                                        <m:ctrlPr>
                                          <a:rPr lang="id-ID" sz="1800" i="1">
                                            <a:latin typeface="Cambria Math" panose="02040503050406030204" pitchFamily="18" charset="0"/>
                                          </a:rPr>
                                        </m:ctrlPr>
                                      </m:dPr>
                                      <m:e>
                                        <m:r>
                                          <a:rPr lang="id-ID" sz="1800" i="1">
                                            <a:latin typeface="Cambria Math" panose="02040503050406030204" pitchFamily="18" charset="0"/>
                                          </a:rPr>
                                          <m:t>𝑉</m:t>
                                        </m:r>
                                        <m:d>
                                          <m:dPr>
                                            <m:begChr m:val="["/>
                                            <m:endChr m:val="]"/>
                                            <m:ctrlPr>
                                              <a:rPr lang="id-ID" sz="1800" i="1">
                                                <a:latin typeface="Cambria Math" panose="02040503050406030204" pitchFamily="18" charset="0"/>
                                              </a:rPr>
                                            </m:ctrlPr>
                                          </m:dPr>
                                          <m:e>
                                            <m:r>
                                              <a:rPr lang="id-ID" sz="1800" i="1">
                                                <a:latin typeface="Cambria Math" panose="02040503050406030204" pitchFamily="18" charset="0"/>
                                              </a:rPr>
                                              <m:t>𝑖</m:t>
                                            </m:r>
                                          </m:e>
                                        </m:d>
                                        <m:r>
                                          <a:rPr lang="id-ID" sz="1800" i="1">
                                            <a:latin typeface="Cambria Math" panose="02040503050406030204" pitchFamily="18" charset="0"/>
                                          </a:rPr>
                                          <m:t>+</m:t>
                                        </m:r>
                                        <m:r>
                                          <a:rPr lang="id-ID" sz="1800" i="1">
                                            <a:latin typeface="Cambria Math" panose="02040503050406030204" pitchFamily="18" charset="0"/>
                                          </a:rPr>
                                          <m:t>𝑅𝑎𝑛𝑠𝑒𝑙</m:t>
                                        </m:r>
                                        <m:d>
                                          <m:dPr>
                                            <m:ctrlPr>
                                              <a:rPr lang="id-ID" sz="1800" i="1">
                                                <a:latin typeface="Cambria Math" panose="02040503050406030204" pitchFamily="18" charset="0"/>
                                              </a:rPr>
                                            </m:ctrlPr>
                                          </m:dPr>
                                          <m:e>
                                            <m:r>
                                              <a:rPr lang="id-ID" sz="1800" i="1">
                                                <a:latin typeface="Cambria Math" panose="02040503050406030204" pitchFamily="18" charset="0"/>
                                              </a:rPr>
                                              <m:t>𝑆</m:t>
                                            </m:r>
                                            <m:r>
                                              <a:rPr lang="id-ID" sz="1800" i="1">
                                                <a:latin typeface="Cambria Math" panose="02040503050406030204" pitchFamily="18" charset="0"/>
                                              </a:rPr>
                                              <m:t>−</m:t>
                                            </m:r>
                                            <m:r>
                                              <a:rPr lang="id-ID" sz="1800" i="1">
                                                <a:latin typeface="Cambria Math" panose="02040503050406030204" pitchFamily="18" charset="0"/>
                                              </a:rPr>
                                              <m:t>𝑤</m:t>
                                            </m:r>
                                            <m:d>
                                              <m:dPr>
                                                <m:begChr m:val="["/>
                                                <m:endChr m:val="]"/>
                                                <m:ctrlPr>
                                                  <a:rPr lang="id-ID" sz="1800" i="1">
                                                    <a:latin typeface="Cambria Math" panose="02040503050406030204" pitchFamily="18" charset="0"/>
                                                  </a:rPr>
                                                </m:ctrlPr>
                                              </m:dPr>
                                              <m:e>
                                                <m:r>
                                                  <a:rPr lang="id-ID" sz="1800" i="1">
                                                    <a:latin typeface="Cambria Math" panose="02040503050406030204" pitchFamily="18" charset="0"/>
                                                  </a:rPr>
                                                  <m:t>𝑖</m:t>
                                                </m:r>
                                              </m:e>
                                            </m:d>
                                            <m:r>
                                              <a:rPr lang="id-ID" sz="1800" i="1">
                                                <a:latin typeface="Cambria Math" panose="02040503050406030204" pitchFamily="18" charset="0"/>
                                              </a:rPr>
                                              <m:t>,</m:t>
                                            </m:r>
                                            <m:r>
                                              <a:rPr lang="id-ID" sz="1800" i="1">
                                                <a:latin typeface="Cambria Math" panose="02040503050406030204" pitchFamily="18" charset="0"/>
                                              </a:rPr>
                                              <m:t>𝑖</m:t>
                                            </m:r>
                                            <m:r>
                                              <a:rPr lang="id-ID" sz="1800" i="1">
                                                <a:latin typeface="Cambria Math" panose="02040503050406030204" pitchFamily="18" charset="0"/>
                                              </a:rPr>
                                              <m:t>+1</m:t>
                                            </m:r>
                                          </m:e>
                                        </m:d>
                                        <m:r>
                                          <a:rPr lang="id-ID" sz="1800" i="1">
                                            <a:latin typeface="Cambria Math" panose="02040503050406030204" pitchFamily="18" charset="0"/>
                                          </a:rPr>
                                          <m:t>, </m:t>
                                        </m:r>
                                        <m:r>
                                          <a:rPr lang="id-ID" sz="1800" i="1">
                                            <a:latin typeface="Cambria Math" panose="02040503050406030204" pitchFamily="18" charset="0"/>
                                          </a:rPr>
                                          <m:t>𝑅𝑎𝑛𝑠𝑒𝑙</m:t>
                                        </m:r>
                                        <m:r>
                                          <a:rPr lang="id-ID" sz="1800" i="1">
                                            <a:latin typeface="Cambria Math" panose="02040503050406030204" pitchFamily="18" charset="0"/>
                                          </a:rPr>
                                          <m:t> </m:t>
                                        </m:r>
                                        <m:d>
                                          <m:dPr>
                                            <m:ctrlPr>
                                              <a:rPr lang="id-ID" sz="1800" i="1">
                                                <a:latin typeface="Cambria Math" panose="02040503050406030204" pitchFamily="18" charset="0"/>
                                              </a:rPr>
                                            </m:ctrlPr>
                                          </m:dPr>
                                          <m:e>
                                            <m:r>
                                              <a:rPr lang="id-ID" sz="1800" i="1">
                                                <a:latin typeface="Cambria Math" panose="02040503050406030204" pitchFamily="18" charset="0"/>
                                              </a:rPr>
                                              <m:t>𝑆</m:t>
                                            </m:r>
                                            <m:r>
                                              <a:rPr lang="id-ID" sz="1800" i="1">
                                                <a:latin typeface="Cambria Math" panose="02040503050406030204" pitchFamily="18" charset="0"/>
                                              </a:rPr>
                                              <m:t>, </m:t>
                                            </m:r>
                                            <m:r>
                                              <a:rPr lang="id-ID" sz="1800" i="1">
                                                <a:latin typeface="Cambria Math" panose="02040503050406030204" pitchFamily="18" charset="0"/>
                                              </a:rPr>
                                              <m:t>𝑖</m:t>
                                            </m:r>
                                            <m:r>
                                              <a:rPr lang="id-ID" sz="1800" i="1">
                                                <a:latin typeface="Cambria Math" panose="02040503050406030204" pitchFamily="18" charset="0"/>
                                              </a:rPr>
                                              <m:t>+1</m:t>
                                            </m:r>
                                          </m:e>
                                        </m:d>
                                      </m:e>
                                    </m:d>
                                    <m:r>
                                      <a:rPr lang="id-ID" sz="1800" i="1">
                                        <a:latin typeface="Cambria Math" panose="02040503050406030204" pitchFamily="18" charset="0"/>
                                      </a:rPr>
                                      <m:t>𝑒𝑙𝑠𝑒</m:t>
                                    </m:r>
                                  </m:e>
                                </m:func>
                              </m:e>
                            </m:mr>
                          </m:m>
                        </m:e>
                      </m:d>
                    </m:oMath>
                  </m:oMathPara>
                </a14:m>
                <a:endParaRPr lang="id-ID" sz="1800" dirty="0"/>
              </a:p>
            </p:txBody>
          </p:sp>
        </mc:Choice>
        <mc:Fallback xmlns="">
          <p:sp>
            <p:nvSpPr>
              <p:cNvPr id="38" name="Content Placeholder 2"/>
              <p:cNvSpPr>
                <a:spLocks noGrp="1" noRot="1" noChangeAspect="1" noMove="1" noResize="1" noEditPoints="1" noAdjustHandles="1" noChangeArrowheads="1" noChangeShapeType="1" noTextEdit="1"/>
              </p:cNvSpPr>
              <p:nvPr>
                <p:ph idx="1"/>
              </p:nvPr>
            </p:nvSpPr>
            <p:spPr>
              <a:xfrm>
                <a:off x="2183560" y="1578077"/>
                <a:ext cx="10515600" cy="2221940"/>
              </a:xfrm>
              <a:blipFill rotWithShape="0">
                <a:blip r:embed="rId2"/>
                <a:stretch>
                  <a:fillRect t="-824"/>
                </a:stretch>
              </a:blipFill>
            </p:spPr>
            <p:txBody>
              <a:bodyPr/>
              <a:lstStyle/>
              <a:p>
                <a:r>
                  <a:rPr lang="id-ID">
                    <a:noFill/>
                  </a:rPr>
                  <a:t> </a:t>
                </a:r>
              </a:p>
            </p:txBody>
          </p:sp>
        </mc:Fallback>
      </mc:AlternateContent>
      <p:sp>
        <p:nvSpPr>
          <p:cNvPr id="39" name="TextBox 38"/>
          <p:cNvSpPr txBox="1"/>
          <p:nvPr/>
        </p:nvSpPr>
        <p:spPr>
          <a:xfrm>
            <a:off x="3749896" y="3500139"/>
            <a:ext cx="4966616" cy="1754326"/>
          </a:xfrm>
          <a:prstGeom prst="rect">
            <a:avLst/>
          </a:prstGeom>
          <a:noFill/>
        </p:spPr>
        <p:txBody>
          <a:bodyPr wrap="none" rtlCol="0">
            <a:spAutoFit/>
          </a:bodyPr>
          <a:lstStyle/>
          <a:p>
            <a:r>
              <a:rPr lang="id-ID" dirty="0" smtClean="0"/>
              <a:t>Keterangan:</a:t>
            </a:r>
          </a:p>
          <a:p>
            <a:r>
              <a:rPr lang="id-ID" dirty="0" smtClean="0"/>
              <a:t>S= kapasitas ransel saat ini</a:t>
            </a:r>
          </a:p>
          <a:p>
            <a:r>
              <a:rPr lang="id-ID" dirty="0" smtClean="0"/>
              <a:t>i=index barang yang dicek, dimulai dari barang ke 1</a:t>
            </a:r>
          </a:p>
          <a:p>
            <a:r>
              <a:rPr lang="id-ID" dirty="0" smtClean="0"/>
              <a:t>V[i]= value dari barang ke i</a:t>
            </a:r>
          </a:p>
          <a:p>
            <a:r>
              <a:rPr lang="id-ID" dirty="0" smtClean="0"/>
              <a:t>W[i]= berat dari barang ke i</a:t>
            </a:r>
          </a:p>
          <a:p>
            <a:r>
              <a:rPr lang="id-ID" dirty="0" smtClean="0"/>
              <a:t>N=jumlah keseluruhan barang</a:t>
            </a:r>
            <a:endParaRPr lang="id-ID" dirty="0"/>
          </a:p>
        </p:txBody>
      </p:sp>
    </p:spTree>
    <p:extLst>
      <p:ext uri="{BB962C8B-B14F-4D97-AF65-F5344CB8AC3E}">
        <p14:creationId xmlns:p14="http://schemas.microsoft.com/office/powerpoint/2010/main" val="2801388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6438435" y="431004"/>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0" y="431016"/>
            <a:ext cx="64384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2" name="Straight Connector 11"/>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4" name="Rectangle 13"/>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5" name="Rectangle 14"/>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6" name="Straight Connector 15"/>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1" name="Straight Connector 20"/>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4" name="Rounded Rectangle 23"/>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8" name="Group 27"/>
          <p:cNvGrpSpPr/>
          <p:nvPr/>
        </p:nvGrpSpPr>
        <p:grpSpPr>
          <a:xfrm>
            <a:off x="3322824" y="1492117"/>
            <a:ext cx="115117" cy="4364986"/>
            <a:chOff x="6645648" y="2984234"/>
            <a:chExt cx="0" cy="7891089"/>
          </a:xfrm>
        </p:grpSpPr>
        <p:cxnSp>
          <p:nvCxnSpPr>
            <p:cNvPr id="29" name="Straight Connector 28"/>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3" name="Half Frame 32"/>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4" name="4-Point Star 33"/>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24</a:t>
            </a:fld>
            <a:endParaRPr lang="en-US"/>
          </a:p>
        </p:txBody>
      </p:sp>
      <p:sp>
        <p:nvSpPr>
          <p:cNvPr id="36" name="TextBox 35"/>
          <p:cNvSpPr txBox="1"/>
          <p:nvPr/>
        </p:nvSpPr>
        <p:spPr>
          <a:xfrm>
            <a:off x="274987" y="720856"/>
            <a:ext cx="4737884" cy="461665"/>
          </a:xfrm>
          <a:prstGeom prst="rect">
            <a:avLst/>
          </a:prstGeom>
          <a:noFill/>
        </p:spPr>
        <p:txBody>
          <a:bodyPr wrap="square" rtlCol="0">
            <a:spAutoFit/>
          </a:bodyPr>
          <a:lstStyle/>
          <a:p>
            <a:r>
              <a:rPr lang="id-ID" sz="2400" dirty="0" smtClean="0">
                <a:solidFill>
                  <a:schemeClr val="bg1"/>
                </a:solidFill>
              </a:rPr>
              <a:t>BENTUK </a:t>
            </a:r>
            <a:r>
              <a:rPr lang="id-ID" sz="2400" dirty="0" smtClean="0">
                <a:solidFill>
                  <a:schemeClr val="bg1"/>
                </a:solidFill>
              </a:rPr>
              <a:t>TREE KNAPSACK</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98888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6" name="TextBox 5"/>
          <p:cNvSpPr txBox="1"/>
          <p:nvPr/>
        </p:nvSpPr>
        <p:spPr>
          <a:xfrm>
            <a:off x="1097280" y="4180114"/>
            <a:ext cx="750526" cy="369332"/>
          </a:xfrm>
          <a:prstGeom prst="rect">
            <a:avLst/>
          </a:prstGeom>
          <a:noFill/>
        </p:spPr>
        <p:txBody>
          <a:bodyPr wrap="none" rtlCol="0">
            <a:spAutoFit/>
          </a:bodyPr>
          <a:lstStyle/>
          <a:p>
            <a:r>
              <a:rPr lang="id-ID" dirty="0" smtClean="0"/>
              <a:t>Misal:</a:t>
            </a:r>
            <a:endParaRPr lang="id-ID" dirty="0"/>
          </a:p>
        </p:txBody>
      </p:sp>
      <p:sp>
        <p:nvSpPr>
          <p:cNvPr id="10" name="Rectangle 9"/>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p:cNvSpPr/>
          <p:nvPr/>
        </p:nvSpPr>
        <p:spPr>
          <a:xfrm>
            <a:off x="4867937" y="424140"/>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ectangle 15"/>
          <p:cNvSpPr/>
          <p:nvPr/>
        </p:nvSpPr>
        <p:spPr>
          <a:xfrm>
            <a:off x="0" y="431016"/>
            <a:ext cx="4867937"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7" name="Straight Connector 16"/>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Rounded Rectangular Callout 17"/>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9" name="Rectangle 18"/>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0" name="Rectangle 19"/>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1" name="Straight Connector 20"/>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6" name="Straight Connector 25"/>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9" name="Rounded Rectangle 28"/>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0" name="Rounded Rectangle 29"/>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1" name="Rounded Rectangle 30"/>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2" name="Rounded Rectangle 31"/>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33" name="Group 32"/>
          <p:cNvGrpSpPr/>
          <p:nvPr/>
        </p:nvGrpSpPr>
        <p:grpSpPr>
          <a:xfrm>
            <a:off x="3322824" y="1492117"/>
            <a:ext cx="115117" cy="4364986"/>
            <a:chOff x="6645648" y="2984234"/>
            <a:chExt cx="0" cy="7891089"/>
          </a:xfrm>
        </p:grpSpPr>
        <p:cxnSp>
          <p:nvCxnSpPr>
            <p:cNvPr id="34" name="Straight Connector 33"/>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8" name="Half Frame 37"/>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9" name="4-Point Star 38"/>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40"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25</a:t>
            </a:fld>
            <a:endParaRPr lang="en-US"/>
          </a:p>
        </p:txBody>
      </p:sp>
      <p:sp>
        <p:nvSpPr>
          <p:cNvPr id="41" name="TextBox 40"/>
          <p:cNvSpPr txBox="1"/>
          <p:nvPr/>
        </p:nvSpPr>
        <p:spPr>
          <a:xfrm>
            <a:off x="274987" y="720856"/>
            <a:ext cx="3744432" cy="830997"/>
          </a:xfrm>
          <a:prstGeom prst="rect">
            <a:avLst/>
          </a:prstGeom>
          <a:noFill/>
        </p:spPr>
        <p:txBody>
          <a:bodyPr wrap="square" rtlCol="0">
            <a:spAutoFit/>
          </a:bodyPr>
          <a:lstStyle/>
          <a:p>
            <a:r>
              <a:rPr lang="id-ID" sz="2400" b="1" dirty="0" smtClean="0">
                <a:solidFill>
                  <a:schemeClr val="bg1"/>
                </a:solidFill>
              </a:rPr>
              <a:t>SOLUSI </a:t>
            </a:r>
            <a:r>
              <a:rPr lang="id-ID" sz="2400" b="1" dirty="0" smtClean="0">
                <a:solidFill>
                  <a:schemeClr val="bg1"/>
                </a:solidFill>
              </a:rPr>
              <a:t>DENGAN REKURSI </a:t>
            </a:r>
            <a:r>
              <a:rPr lang="id-ID" sz="2400" b="1" dirty="0" smtClean="0">
                <a:solidFill>
                  <a:schemeClr val="bg1"/>
                </a:solidFill>
              </a:rPr>
              <a:t>REKURSIF</a:t>
            </a:r>
            <a:endParaRPr lang="en-US" sz="2200" b="1" dirty="0">
              <a:solidFill>
                <a:schemeClr val="bg1"/>
              </a:solidFill>
              <a:ea typeface="Open Sans" panose="020B0606030504020204" pitchFamily="34" charset="0"/>
              <a:cs typeface="Open Sans" panose="020B0606030504020204" pitchFamily="34" charset="0"/>
            </a:endParaRPr>
          </a:p>
        </p:txBody>
      </p:sp>
      <p:pic>
        <p:nvPicPr>
          <p:cNvPr id="42" name="Picture 41"/>
          <p:cNvPicPr>
            <a:picLocks noChangeAspect="1"/>
          </p:cNvPicPr>
          <p:nvPr/>
        </p:nvPicPr>
        <p:blipFill>
          <a:blip r:embed="rId2"/>
          <a:stretch>
            <a:fillRect/>
          </a:stretch>
        </p:blipFill>
        <p:spPr>
          <a:xfrm>
            <a:off x="3800926" y="1530427"/>
            <a:ext cx="4261962" cy="4051206"/>
          </a:xfrm>
          <a:prstGeom prst="rect">
            <a:avLst/>
          </a:prstGeom>
        </p:spPr>
      </p:pic>
    </p:spTree>
    <p:extLst>
      <p:ext uri="{BB962C8B-B14F-4D97-AF65-F5344CB8AC3E}">
        <p14:creationId xmlns:p14="http://schemas.microsoft.com/office/powerpoint/2010/main" val="1657546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6245877"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6245877"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593481" y="1690688"/>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65801" y="1690688"/>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26</a:t>
            </a:fld>
            <a:endParaRPr lang="en-US"/>
          </a:p>
        </p:txBody>
      </p:sp>
      <p:sp>
        <p:nvSpPr>
          <p:cNvPr id="37" name="TextBox 36"/>
          <p:cNvSpPr txBox="1"/>
          <p:nvPr/>
        </p:nvSpPr>
        <p:spPr>
          <a:xfrm>
            <a:off x="71959" y="639768"/>
            <a:ext cx="6173918" cy="461665"/>
          </a:xfrm>
          <a:prstGeom prst="rect">
            <a:avLst/>
          </a:prstGeom>
          <a:noFill/>
        </p:spPr>
        <p:txBody>
          <a:bodyPr wrap="square" rtlCol="0">
            <a:spAutoFit/>
          </a:bodyPr>
          <a:lstStyle/>
          <a:p>
            <a:r>
              <a:rPr lang="id-ID" sz="2400" b="1" dirty="0" smtClean="0">
                <a:solidFill>
                  <a:schemeClr val="bg1"/>
                </a:solidFill>
              </a:rPr>
              <a:t>SOLUSI DENGAN DP TOP DOWN</a:t>
            </a:r>
            <a:endParaRPr lang="en-US" sz="2200" b="1" dirty="0">
              <a:solidFill>
                <a:schemeClr val="bg1"/>
              </a:solidFill>
              <a:ea typeface="Open Sans" panose="020B0606030504020204" pitchFamily="34" charset="0"/>
              <a:cs typeface="Open Sans" panose="020B0606030504020204" pitchFamily="34" charset="0"/>
            </a:endParaRPr>
          </a:p>
        </p:txBody>
      </p:sp>
      <p:pic>
        <p:nvPicPr>
          <p:cNvPr id="21" name="Picture 20"/>
          <p:cNvPicPr>
            <a:picLocks noChangeAspect="1"/>
          </p:cNvPicPr>
          <p:nvPr/>
        </p:nvPicPr>
        <p:blipFill>
          <a:blip r:embed="rId2"/>
          <a:stretch>
            <a:fillRect/>
          </a:stretch>
        </p:blipFill>
        <p:spPr>
          <a:xfrm>
            <a:off x="1038505" y="1690688"/>
            <a:ext cx="3839138" cy="1025618"/>
          </a:xfrm>
          <a:prstGeom prst="rect">
            <a:avLst/>
          </a:prstGeom>
        </p:spPr>
      </p:pic>
      <p:pic>
        <p:nvPicPr>
          <p:cNvPr id="22" name="Picture 21"/>
          <p:cNvPicPr>
            <a:picLocks noChangeAspect="1"/>
          </p:cNvPicPr>
          <p:nvPr/>
        </p:nvPicPr>
        <p:blipFill>
          <a:blip r:embed="rId3"/>
          <a:stretch>
            <a:fillRect/>
          </a:stretch>
        </p:blipFill>
        <p:spPr>
          <a:xfrm>
            <a:off x="6096000" y="1690688"/>
            <a:ext cx="4229100" cy="3962400"/>
          </a:xfrm>
          <a:prstGeom prst="rect">
            <a:avLst/>
          </a:prstGeom>
        </p:spPr>
      </p:pic>
    </p:spTree>
    <p:extLst>
      <p:ext uri="{BB962C8B-B14F-4D97-AF65-F5344CB8AC3E}">
        <p14:creationId xmlns:p14="http://schemas.microsoft.com/office/powerpoint/2010/main" val="113530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10" name="Rectangle 9"/>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ectangle 15"/>
          <p:cNvSpPr/>
          <p:nvPr/>
        </p:nvSpPr>
        <p:spPr>
          <a:xfrm>
            <a:off x="0" y="431016"/>
            <a:ext cx="3245446"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3" name="Group 32"/>
          <p:cNvGrpSpPr/>
          <p:nvPr/>
        </p:nvGrpSpPr>
        <p:grpSpPr>
          <a:xfrm>
            <a:off x="217428" y="1860417"/>
            <a:ext cx="115117" cy="4364986"/>
            <a:chOff x="6645648" y="2984234"/>
            <a:chExt cx="0" cy="7891089"/>
          </a:xfrm>
        </p:grpSpPr>
        <p:cxnSp>
          <p:nvCxnSpPr>
            <p:cNvPr id="34" name="Straight Connector 33"/>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40"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27</a:t>
            </a:fld>
            <a:endParaRPr lang="en-US"/>
          </a:p>
        </p:txBody>
      </p:sp>
      <p:sp>
        <p:nvSpPr>
          <p:cNvPr id="41" name="TextBox 40"/>
          <p:cNvSpPr txBox="1"/>
          <p:nvPr/>
        </p:nvSpPr>
        <p:spPr>
          <a:xfrm>
            <a:off x="0" y="619204"/>
            <a:ext cx="4014625" cy="461665"/>
          </a:xfrm>
          <a:prstGeom prst="rect">
            <a:avLst/>
          </a:prstGeom>
          <a:noFill/>
        </p:spPr>
        <p:txBody>
          <a:bodyPr wrap="square" rtlCol="0">
            <a:spAutoFit/>
          </a:bodyPr>
          <a:lstStyle/>
          <a:p>
            <a:r>
              <a:rPr lang="id-ID" sz="2400" b="1" dirty="0" smtClean="0">
                <a:solidFill>
                  <a:schemeClr val="bg1"/>
                </a:solidFill>
              </a:rPr>
              <a:t>ABSTRAKSI BOTTOM UP</a:t>
            </a:r>
            <a:endParaRPr lang="en-US" sz="2200" b="1" dirty="0">
              <a:solidFill>
                <a:schemeClr val="bg1"/>
              </a:solidFill>
              <a:ea typeface="Open Sans" panose="020B0606030504020204" pitchFamily="34" charset="0"/>
              <a:cs typeface="Open Sans" panose="020B0606030504020204" pitchFamily="34" charset="0"/>
            </a:endParaRPr>
          </a:p>
        </p:txBody>
      </p:sp>
      <p:sp>
        <p:nvSpPr>
          <p:cNvPr id="25" name="Content Placeholder 2"/>
          <p:cNvSpPr>
            <a:spLocks noGrp="1"/>
          </p:cNvSpPr>
          <p:nvPr>
            <p:ph idx="1"/>
          </p:nvPr>
        </p:nvSpPr>
        <p:spPr>
          <a:xfrm>
            <a:off x="838200" y="1825625"/>
            <a:ext cx="10515600" cy="4351338"/>
          </a:xfrm>
        </p:spPr>
        <p:txBody>
          <a:bodyPr/>
          <a:lstStyle/>
          <a:p>
            <a:r>
              <a:rPr lang="id-ID" dirty="0" smtClean="0"/>
              <a:t>Dengan bootom up kita menghitung V[i,w] dengan iterasi dimana:</a:t>
            </a:r>
          </a:p>
          <a:p>
            <a:r>
              <a:rPr lang="id-ID" dirty="0" smtClean="0"/>
              <a:t>V[0.w] = 0 untuk 0&lt;=w&lt;=W</a:t>
            </a:r>
          </a:p>
          <a:p>
            <a:r>
              <a:rPr lang="id-ID" dirty="0" smtClean="0"/>
              <a:t>Perhitungan bottom up dihitung dengan</a:t>
            </a:r>
            <a:endParaRPr lang="id-ID" dirty="0"/>
          </a:p>
        </p:txBody>
      </p:sp>
      <p:pic>
        <p:nvPicPr>
          <p:cNvPr id="26" name="Picture 25"/>
          <p:cNvPicPr>
            <a:picLocks noChangeAspect="1"/>
          </p:cNvPicPr>
          <p:nvPr/>
        </p:nvPicPr>
        <p:blipFill>
          <a:blip r:embed="rId2"/>
          <a:stretch>
            <a:fillRect/>
          </a:stretch>
        </p:blipFill>
        <p:spPr>
          <a:xfrm>
            <a:off x="1205008" y="3220733"/>
            <a:ext cx="9829800" cy="790575"/>
          </a:xfrm>
          <a:prstGeom prst="rect">
            <a:avLst/>
          </a:prstGeom>
        </p:spPr>
      </p:pic>
      <p:pic>
        <p:nvPicPr>
          <p:cNvPr id="27" name="Picture 26"/>
          <p:cNvPicPr>
            <a:picLocks noChangeAspect="1"/>
          </p:cNvPicPr>
          <p:nvPr/>
        </p:nvPicPr>
        <p:blipFill>
          <a:blip r:embed="rId3"/>
          <a:stretch>
            <a:fillRect/>
          </a:stretch>
        </p:blipFill>
        <p:spPr>
          <a:xfrm>
            <a:off x="3245446" y="3965489"/>
            <a:ext cx="5466229" cy="2755986"/>
          </a:xfrm>
          <a:prstGeom prst="rect">
            <a:avLst/>
          </a:prstGeom>
        </p:spPr>
      </p:pic>
    </p:spTree>
    <p:extLst>
      <p:ext uri="{BB962C8B-B14F-4D97-AF65-F5344CB8AC3E}">
        <p14:creationId xmlns:p14="http://schemas.microsoft.com/office/powerpoint/2010/main" val="4109986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03" y="313497"/>
            <a:ext cx="10058400" cy="1450757"/>
          </a:xfrm>
        </p:spPr>
        <p:txBody>
          <a:bodyPr>
            <a:normAutofit/>
          </a:bodyPr>
          <a:lstStyle/>
          <a:p>
            <a:endParaRPr lang="id-ID" sz="4400" dirty="0"/>
          </a:p>
        </p:txBody>
      </p:sp>
      <p:sp>
        <p:nvSpPr>
          <p:cNvPr id="8" name="Rectangle 7"/>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3170122" y="450262"/>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0" y="431016"/>
            <a:ext cx="3170122"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1" name="Group 30"/>
          <p:cNvGrpSpPr/>
          <p:nvPr/>
        </p:nvGrpSpPr>
        <p:grpSpPr>
          <a:xfrm>
            <a:off x="312027" y="1570635"/>
            <a:ext cx="115117" cy="4364986"/>
            <a:chOff x="6645648" y="2984234"/>
            <a:chExt cx="0" cy="7891089"/>
          </a:xfrm>
        </p:grpSpPr>
        <p:cxnSp>
          <p:nvCxnSpPr>
            <p:cNvPr id="32" name="Straight Connector 31"/>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8"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28</a:t>
            </a:fld>
            <a:endParaRPr lang="en-US"/>
          </a:p>
        </p:txBody>
      </p:sp>
      <p:sp>
        <p:nvSpPr>
          <p:cNvPr id="39" name="TextBox 38"/>
          <p:cNvSpPr txBox="1"/>
          <p:nvPr/>
        </p:nvSpPr>
        <p:spPr>
          <a:xfrm>
            <a:off x="0" y="570773"/>
            <a:ext cx="3576918" cy="461665"/>
          </a:xfrm>
          <a:prstGeom prst="rect">
            <a:avLst/>
          </a:prstGeom>
          <a:noFill/>
        </p:spPr>
        <p:txBody>
          <a:bodyPr wrap="square" rtlCol="0">
            <a:spAutoFit/>
          </a:bodyPr>
          <a:lstStyle/>
          <a:p>
            <a:r>
              <a:rPr lang="id-ID" sz="2400" b="1" dirty="0" smtClean="0">
                <a:solidFill>
                  <a:schemeClr val="bg1"/>
                </a:solidFill>
              </a:rPr>
              <a:t>ABSTRAKSI </a:t>
            </a:r>
            <a:r>
              <a:rPr lang="id-ID" sz="2400" b="1" dirty="0" smtClean="0">
                <a:solidFill>
                  <a:schemeClr val="bg1"/>
                </a:solidFill>
              </a:rPr>
              <a:t>(BOTTOM </a:t>
            </a:r>
            <a:r>
              <a:rPr lang="id-ID" sz="2400" b="1" dirty="0" smtClean="0">
                <a:solidFill>
                  <a:schemeClr val="bg1"/>
                </a:solidFill>
              </a:rPr>
              <a:t>UP)</a:t>
            </a:r>
            <a:endParaRPr lang="en-US" sz="2200" b="1" dirty="0">
              <a:solidFill>
                <a:schemeClr val="bg1"/>
              </a:solidFill>
              <a:ea typeface="Open Sans" panose="020B0606030504020204" pitchFamily="34" charset="0"/>
              <a:cs typeface="Open Sans" panose="020B0606030504020204" pitchFamily="34" charset="0"/>
            </a:endParaRPr>
          </a:p>
        </p:txBody>
      </p:sp>
      <p:graphicFrame>
        <p:nvGraphicFramePr>
          <p:cNvPr id="21" name="Content Placeholder 3"/>
          <p:cNvGraphicFramePr>
            <a:graphicFrameLocks noGrp="1"/>
          </p:cNvGraphicFramePr>
          <p:nvPr>
            <p:ph idx="1"/>
            <p:extLst>
              <p:ext uri="{D42A27DB-BD31-4B8C-83A1-F6EECF244321}">
                <p14:modId xmlns:p14="http://schemas.microsoft.com/office/powerpoint/2010/main" val="362835508"/>
              </p:ext>
            </p:extLst>
          </p:nvPr>
        </p:nvGraphicFramePr>
        <p:xfrm>
          <a:off x="1075765" y="1833549"/>
          <a:ext cx="10515596" cy="2225040"/>
        </p:xfrm>
        <a:graphic>
          <a:graphicData uri="http://schemas.openxmlformats.org/drawingml/2006/table">
            <a:tbl>
              <a:tblPr firstRow="1" bandRow="1">
                <a:tableStyleId>{5C22544A-7EE6-4342-B048-85BDC9FD1C3A}</a:tableStyleId>
              </a:tblPr>
              <a:tblGrid>
                <a:gridCol w="808892"/>
                <a:gridCol w="808892"/>
                <a:gridCol w="808892"/>
                <a:gridCol w="808892"/>
                <a:gridCol w="808892"/>
                <a:gridCol w="808892"/>
                <a:gridCol w="808892"/>
                <a:gridCol w="808892"/>
                <a:gridCol w="808892"/>
                <a:gridCol w="808892"/>
                <a:gridCol w="808892"/>
                <a:gridCol w="808892"/>
                <a:gridCol w="808892"/>
              </a:tblGrid>
              <a:tr h="370840">
                <a:tc>
                  <a:txBody>
                    <a:bodyPr/>
                    <a:lstStyle/>
                    <a:p>
                      <a:r>
                        <a:rPr lang="id-ID" dirty="0" smtClean="0"/>
                        <a:t>V[i,w]</a:t>
                      </a:r>
                      <a:endParaRPr lang="id-ID" dirty="0"/>
                    </a:p>
                  </a:txBody>
                  <a:tcPr/>
                </a:tc>
                <a:tc>
                  <a:txBody>
                    <a:bodyPr/>
                    <a:lstStyle/>
                    <a:p>
                      <a:r>
                        <a:rPr lang="id-ID" dirty="0" smtClean="0"/>
                        <a:t>1</a:t>
                      </a:r>
                      <a:endParaRPr lang="id-ID" dirty="0"/>
                    </a:p>
                  </a:txBody>
                  <a:tcPr/>
                </a:tc>
                <a:tc>
                  <a:txBody>
                    <a:bodyPr/>
                    <a:lstStyle/>
                    <a:p>
                      <a:r>
                        <a:rPr lang="id-ID" dirty="0" smtClean="0"/>
                        <a:t>2</a:t>
                      </a:r>
                      <a:endParaRPr lang="id-ID" dirty="0"/>
                    </a:p>
                  </a:txBody>
                  <a:tcPr/>
                </a:tc>
                <a:tc>
                  <a:txBody>
                    <a:bodyPr/>
                    <a:lstStyle/>
                    <a:p>
                      <a:r>
                        <a:rPr lang="id-ID" dirty="0" smtClean="0"/>
                        <a:t>3</a:t>
                      </a:r>
                      <a:endParaRPr lang="id-ID" dirty="0"/>
                    </a:p>
                  </a:txBody>
                  <a:tcPr/>
                </a:tc>
                <a:tc>
                  <a:txBody>
                    <a:bodyPr/>
                    <a:lstStyle/>
                    <a:p>
                      <a:r>
                        <a:rPr lang="id-ID" dirty="0" smtClean="0"/>
                        <a:t>4</a:t>
                      </a:r>
                      <a:endParaRPr lang="id-ID" dirty="0"/>
                    </a:p>
                  </a:txBody>
                  <a:tcPr/>
                </a:tc>
                <a:tc>
                  <a:txBody>
                    <a:bodyPr/>
                    <a:lstStyle/>
                    <a:p>
                      <a:r>
                        <a:rPr lang="id-ID" dirty="0" smtClean="0"/>
                        <a:t>5</a:t>
                      </a:r>
                      <a:endParaRPr lang="id-ID" dirty="0"/>
                    </a:p>
                  </a:txBody>
                  <a:tcPr/>
                </a:tc>
                <a:tc>
                  <a:txBody>
                    <a:bodyPr/>
                    <a:lstStyle/>
                    <a:p>
                      <a:r>
                        <a:rPr lang="id-ID" dirty="0" smtClean="0"/>
                        <a:t>6</a:t>
                      </a:r>
                      <a:endParaRPr lang="id-ID" dirty="0"/>
                    </a:p>
                  </a:txBody>
                  <a:tcPr/>
                </a:tc>
                <a:tc>
                  <a:txBody>
                    <a:bodyPr/>
                    <a:lstStyle/>
                    <a:p>
                      <a:r>
                        <a:rPr lang="id-ID" dirty="0" smtClean="0"/>
                        <a:t>7</a:t>
                      </a:r>
                      <a:endParaRPr lang="id-ID" dirty="0"/>
                    </a:p>
                  </a:txBody>
                  <a:tcPr/>
                </a:tc>
                <a:tc>
                  <a:txBody>
                    <a:bodyPr/>
                    <a:lstStyle/>
                    <a:p>
                      <a:r>
                        <a:rPr lang="id-ID" dirty="0" smtClean="0"/>
                        <a:t>8</a:t>
                      </a:r>
                      <a:endParaRPr lang="id-ID" dirty="0"/>
                    </a:p>
                  </a:txBody>
                  <a:tcPr/>
                </a:tc>
                <a:tc>
                  <a:txBody>
                    <a:bodyPr/>
                    <a:lstStyle/>
                    <a:p>
                      <a:r>
                        <a:rPr lang="id-ID" dirty="0" smtClean="0"/>
                        <a:t>9</a:t>
                      </a:r>
                      <a:endParaRPr lang="id-ID" dirty="0"/>
                    </a:p>
                  </a:txBody>
                  <a:tcPr/>
                </a:tc>
                <a:tc>
                  <a:txBody>
                    <a:bodyPr/>
                    <a:lstStyle/>
                    <a:p>
                      <a:r>
                        <a:rPr lang="id-ID" dirty="0" smtClean="0"/>
                        <a:t>10</a:t>
                      </a:r>
                      <a:endParaRPr lang="id-ID" dirty="0"/>
                    </a:p>
                  </a:txBody>
                  <a:tcPr/>
                </a:tc>
                <a:tc>
                  <a:txBody>
                    <a:bodyPr/>
                    <a:lstStyle/>
                    <a:p>
                      <a:r>
                        <a:rPr lang="id-ID" dirty="0" smtClean="0"/>
                        <a:t>11</a:t>
                      </a:r>
                      <a:endParaRPr lang="id-ID" dirty="0"/>
                    </a:p>
                  </a:txBody>
                  <a:tcPr/>
                </a:tc>
                <a:tc>
                  <a:txBody>
                    <a:bodyPr/>
                    <a:lstStyle/>
                    <a:p>
                      <a:r>
                        <a:rPr lang="id-ID" dirty="0" smtClean="0"/>
                        <a:t>12</a:t>
                      </a:r>
                      <a:endParaRPr lang="id-ID" dirty="0"/>
                    </a:p>
                  </a:txBody>
                  <a:tcPr/>
                </a:tc>
              </a:tr>
              <a:tr h="370840">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r>
              <a:tr h="370840">
                <a:tc>
                  <a:txBody>
                    <a:bodyPr/>
                    <a:lstStyle/>
                    <a:p>
                      <a:r>
                        <a:rPr lang="id-ID" dirty="0" smtClean="0"/>
                        <a:t>1</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6</a:t>
                      </a:r>
                      <a:endParaRPr lang="id-ID" dirty="0"/>
                    </a:p>
                  </a:txBody>
                  <a:tcPr/>
                </a:tc>
                <a:tc>
                  <a:txBody>
                    <a:bodyPr/>
                    <a:lstStyle/>
                    <a:p>
                      <a:r>
                        <a:rPr lang="id-ID" dirty="0" smtClean="0"/>
                        <a:t>6</a:t>
                      </a:r>
                      <a:endParaRPr lang="id-ID" dirty="0"/>
                    </a:p>
                  </a:txBody>
                  <a:tcPr/>
                </a:tc>
                <a:tc>
                  <a:txBody>
                    <a:bodyPr/>
                    <a:lstStyle/>
                    <a:p>
                      <a:r>
                        <a:rPr lang="id-ID" dirty="0" smtClean="0"/>
                        <a:t>6</a:t>
                      </a:r>
                      <a:endParaRPr lang="id-ID" dirty="0"/>
                    </a:p>
                  </a:txBody>
                  <a:tcPr/>
                </a:tc>
                <a:tc>
                  <a:txBody>
                    <a:bodyPr/>
                    <a:lstStyle/>
                    <a:p>
                      <a:r>
                        <a:rPr lang="id-ID" dirty="0" smtClean="0"/>
                        <a:t>6</a:t>
                      </a:r>
                      <a:endParaRPr lang="id-ID" dirty="0"/>
                    </a:p>
                  </a:txBody>
                  <a:tcPr/>
                </a:tc>
                <a:tc>
                  <a:txBody>
                    <a:bodyPr/>
                    <a:lstStyle/>
                    <a:p>
                      <a:r>
                        <a:rPr lang="id-ID" dirty="0" smtClean="0"/>
                        <a:t>6</a:t>
                      </a:r>
                      <a:endParaRPr lang="id-ID" dirty="0"/>
                    </a:p>
                  </a:txBody>
                  <a:tcPr/>
                </a:tc>
                <a:tc>
                  <a:txBody>
                    <a:bodyPr/>
                    <a:lstStyle/>
                    <a:p>
                      <a:r>
                        <a:rPr lang="id-ID" dirty="0" smtClean="0"/>
                        <a:t>6</a:t>
                      </a:r>
                      <a:endParaRPr lang="id-ID" dirty="0"/>
                    </a:p>
                  </a:txBody>
                  <a:tcPr/>
                </a:tc>
                <a:tc>
                  <a:txBody>
                    <a:bodyPr/>
                    <a:lstStyle/>
                    <a:p>
                      <a:r>
                        <a:rPr lang="id-ID" dirty="0" smtClean="0"/>
                        <a:t>6</a:t>
                      </a:r>
                      <a:endParaRPr lang="id-ID" dirty="0"/>
                    </a:p>
                  </a:txBody>
                  <a:tcPr/>
                </a:tc>
                <a:tc>
                  <a:txBody>
                    <a:bodyPr/>
                    <a:lstStyle/>
                    <a:p>
                      <a:r>
                        <a:rPr lang="id-ID" dirty="0" smtClean="0"/>
                        <a:t>6</a:t>
                      </a:r>
                      <a:endParaRPr lang="id-ID" dirty="0"/>
                    </a:p>
                  </a:txBody>
                  <a:tcPr/>
                </a:tc>
                <a:tc>
                  <a:txBody>
                    <a:bodyPr/>
                    <a:lstStyle/>
                    <a:p>
                      <a:r>
                        <a:rPr lang="id-ID" dirty="0" smtClean="0"/>
                        <a:t>6</a:t>
                      </a:r>
                      <a:endParaRPr lang="id-ID" dirty="0"/>
                    </a:p>
                  </a:txBody>
                  <a:tcPr/>
                </a:tc>
              </a:tr>
              <a:tr h="370840">
                <a:tc>
                  <a:txBody>
                    <a:bodyPr/>
                    <a:lstStyle/>
                    <a:p>
                      <a:r>
                        <a:rPr lang="id-ID" dirty="0" smtClean="0"/>
                        <a:t>2</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0</a:t>
                      </a:r>
                      <a:endParaRPr lang="id-ID" dirty="0"/>
                    </a:p>
                  </a:txBody>
                  <a:tcPr/>
                </a:tc>
                <a:tc>
                  <a:txBody>
                    <a:bodyPr/>
                    <a:lstStyle/>
                    <a:p>
                      <a:r>
                        <a:rPr lang="id-ID" dirty="0" smtClean="0"/>
                        <a:t>7</a:t>
                      </a:r>
                      <a:endParaRPr lang="id-ID" dirty="0"/>
                    </a:p>
                  </a:txBody>
                  <a:tcPr/>
                </a:tc>
                <a:tc>
                  <a:txBody>
                    <a:bodyPr/>
                    <a:lstStyle/>
                    <a:p>
                      <a:r>
                        <a:rPr lang="id-ID" dirty="0" smtClean="0"/>
                        <a:t>7</a:t>
                      </a:r>
                      <a:endParaRPr lang="id-ID" dirty="0"/>
                    </a:p>
                  </a:txBody>
                  <a:tcPr/>
                </a:tc>
                <a:tc>
                  <a:txBody>
                    <a:bodyPr/>
                    <a:lstStyle/>
                    <a:p>
                      <a:r>
                        <a:rPr lang="id-ID" dirty="0" smtClean="0"/>
                        <a:t>7</a:t>
                      </a:r>
                      <a:endParaRPr lang="id-ID" dirty="0"/>
                    </a:p>
                  </a:txBody>
                  <a:tcPr/>
                </a:tc>
                <a:tc>
                  <a:txBody>
                    <a:bodyPr/>
                    <a:lstStyle/>
                    <a:p>
                      <a:r>
                        <a:rPr lang="id-ID" dirty="0" smtClean="0"/>
                        <a:t>7</a:t>
                      </a:r>
                      <a:endParaRPr lang="id-ID" dirty="0"/>
                    </a:p>
                  </a:txBody>
                  <a:tcPr/>
                </a:tc>
                <a:tc>
                  <a:txBody>
                    <a:bodyPr/>
                    <a:lstStyle/>
                    <a:p>
                      <a:r>
                        <a:rPr lang="id-ID" dirty="0" smtClean="0"/>
                        <a:t>13</a:t>
                      </a:r>
                      <a:endParaRPr lang="id-ID" dirty="0"/>
                    </a:p>
                  </a:txBody>
                  <a:tcPr/>
                </a:tc>
                <a:tc>
                  <a:txBody>
                    <a:bodyPr/>
                    <a:lstStyle/>
                    <a:p>
                      <a:r>
                        <a:rPr lang="id-ID" dirty="0" smtClean="0"/>
                        <a:t>13</a:t>
                      </a:r>
                      <a:endParaRPr lang="id-ID" dirty="0"/>
                    </a:p>
                  </a:txBody>
                  <a:tcPr/>
                </a:tc>
                <a:tc>
                  <a:txBody>
                    <a:bodyPr/>
                    <a:lstStyle/>
                    <a:p>
                      <a:r>
                        <a:rPr lang="id-ID" dirty="0" smtClean="0"/>
                        <a:t>13</a:t>
                      </a:r>
                      <a:endParaRPr lang="id-ID" dirty="0"/>
                    </a:p>
                  </a:txBody>
                  <a:tcPr/>
                </a:tc>
                <a:tc>
                  <a:txBody>
                    <a:bodyPr/>
                    <a:lstStyle/>
                    <a:p>
                      <a:r>
                        <a:rPr lang="id-ID" dirty="0" smtClean="0"/>
                        <a:t>13</a:t>
                      </a:r>
                      <a:endParaRPr lang="id-ID" dirty="0"/>
                    </a:p>
                  </a:txBody>
                  <a:tcPr/>
                </a:tc>
                <a:tc>
                  <a:txBody>
                    <a:bodyPr/>
                    <a:lstStyle/>
                    <a:p>
                      <a:r>
                        <a:rPr lang="id-ID" dirty="0" smtClean="0"/>
                        <a:t>13</a:t>
                      </a:r>
                      <a:endParaRPr lang="id-ID" dirty="0"/>
                    </a:p>
                  </a:txBody>
                  <a:tcPr/>
                </a:tc>
              </a:tr>
              <a:tr h="370840">
                <a:tc>
                  <a:txBody>
                    <a:bodyPr/>
                    <a:lstStyle/>
                    <a:p>
                      <a:r>
                        <a:rPr lang="id-ID" dirty="0" smtClean="0"/>
                        <a:t>3</a:t>
                      </a:r>
                      <a:endParaRPr lang="id-ID" dirty="0"/>
                    </a:p>
                  </a:txBody>
                  <a:tcPr/>
                </a:tc>
                <a:tc>
                  <a:txBody>
                    <a:bodyPr/>
                    <a:lstStyle/>
                    <a:p>
                      <a:r>
                        <a:rPr lang="id-ID" dirty="0" smtClean="0"/>
                        <a:t>0</a:t>
                      </a:r>
                      <a:endParaRPr lang="id-ID" dirty="0"/>
                    </a:p>
                  </a:txBody>
                  <a:tcPr/>
                </a:tc>
                <a:tc>
                  <a:txBody>
                    <a:bodyPr/>
                    <a:lstStyle/>
                    <a:p>
                      <a:r>
                        <a:rPr lang="id-ID" dirty="0" smtClean="0"/>
                        <a:t>4</a:t>
                      </a:r>
                      <a:endParaRPr lang="id-ID" dirty="0"/>
                    </a:p>
                  </a:txBody>
                  <a:tcPr/>
                </a:tc>
                <a:tc>
                  <a:txBody>
                    <a:bodyPr/>
                    <a:lstStyle/>
                    <a:p>
                      <a:r>
                        <a:rPr lang="id-ID" dirty="0" smtClean="0"/>
                        <a:t>4</a:t>
                      </a:r>
                      <a:endParaRPr lang="id-ID" dirty="0"/>
                    </a:p>
                  </a:txBody>
                  <a:tcPr/>
                </a:tc>
                <a:tc>
                  <a:txBody>
                    <a:bodyPr/>
                    <a:lstStyle/>
                    <a:p>
                      <a:r>
                        <a:rPr lang="id-ID" dirty="0" smtClean="0"/>
                        <a:t>7</a:t>
                      </a:r>
                      <a:endParaRPr lang="id-ID" dirty="0"/>
                    </a:p>
                  </a:txBody>
                  <a:tcPr/>
                </a:tc>
                <a:tc>
                  <a:txBody>
                    <a:bodyPr/>
                    <a:lstStyle/>
                    <a:p>
                      <a:r>
                        <a:rPr lang="id-ID" dirty="0" smtClean="0"/>
                        <a:t>7</a:t>
                      </a:r>
                      <a:endParaRPr lang="id-ID" dirty="0"/>
                    </a:p>
                  </a:txBody>
                  <a:tcPr/>
                </a:tc>
                <a:tc>
                  <a:txBody>
                    <a:bodyPr/>
                    <a:lstStyle/>
                    <a:p>
                      <a:r>
                        <a:rPr lang="id-ID" dirty="0" smtClean="0"/>
                        <a:t>11</a:t>
                      </a:r>
                      <a:endParaRPr lang="id-ID" dirty="0"/>
                    </a:p>
                  </a:txBody>
                  <a:tcPr/>
                </a:tc>
                <a:tc>
                  <a:txBody>
                    <a:bodyPr/>
                    <a:lstStyle/>
                    <a:p>
                      <a:r>
                        <a:rPr lang="id-ID" smtClean="0"/>
                        <a:t>11</a:t>
                      </a:r>
                      <a:endParaRPr lang="id-ID" dirty="0"/>
                    </a:p>
                  </a:txBody>
                  <a:tcPr/>
                </a:tc>
                <a:tc>
                  <a:txBody>
                    <a:bodyPr/>
                    <a:lstStyle/>
                    <a:p>
                      <a:r>
                        <a:rPr lang="id-ID" dirty="0" smtClean="0"/>
                        <a:t>13</a:t>
                      </a:r>
                      <a:endParaRPr lang="id-ID" dirty="0"/>
                    </a:p>
                  </a:txBody>
                  <a:tcPr/>
                </a:tc>
                <a:tc>
                  <a:txBody>
                    <a:bodyPr/>
                    <a:lstStyle/>
                    <a:p>
                      <a:r>
                        <a:rPr lang="id-ID" dirty="0" smtClean="0"/>
                        <a:t>13</a:t>
                      </a:r>
                      <a:endParaRPr lang="id-ID" dirty="0"/>
                    </a:p>
                  </a:txBody>
                  <a:tcPr/>
                </a:tc>
                <a:tc>
                  <a:txBody>
                    <a:bodyPr/>
                    <a:lstStyle/>
                    <a:p>
                      <a:r>
                        <a:rPr lang="id-ID" dirty="0" smtClean="0"/>
                        <a:t>15</a:t>
                      </a:r>
                      <a:endParaRPr lang="id-ID" dirty="0"/>
                    </a:p>
                  </a:txBody>
                  <a:tcPr/>
                </a:tc>
                <a:tc>
                  <a:txBody>
                    <a:bodyPr/>
                    <a:lstStyle/>
                    <a:p>
                      <a:r>
                        <a:rPr lang="id-ID" dirty="0" smtClean="0"/>
                        <a:t>15</a:t>
                      </a:r>
                      <a:endParaRPr lang="id-ID" dirty="0"/>
                    </a:p>
                  </a:txBody>
                  <a:tcPr/>
                </a:tc>
                <a:tc>
                  <a:txBody>
                    <a:bodyPr/>
                    <a:lstStyle/>
                    <a:p>
                      <a:r>
                        <a:rPr lang="id-ID" dirty="0" smtClean="0"/>
                        <a:t>15</a:t>
                      </a:r>
                      <a:endParaRPr lang="id-ID" dirty="0"/>
                    </a:p>
                  </a:txBody>
                  <a:tcPr/>
                </a:tc>
              </a:tr>
              <a:tr h="370840">
                <a:tc>
                  <a:txBody>
                    <a:bodyPr/>
                    <a:lstStyle/>
                    <a:p>
                      <a:r>
                        <a:rPr lang="id-ID" dirty="0" smtClean="0"/>
                        <a:t>4</a:t>
                      </a:r>
                      <a:endParaRPr lang="id-ID" dirty="0"/>
                    </a:p>
                  </a:txBody>
                  <a:tcPr/>
                </a:tc>
                <a:tc>
                  <a:txBody>
                    <a:bodyPr/>
                    <a:lstStyle/>
                    <a:p>
                      <a:r>
                        <a:rPr lang="id-ID" dirty="0" smtClean="0"/>
                        <a:t>0</a:t>
                      </a:r>
                      <a:endParaRPr lang="id-ID" dirty="0"/>
                    </a:p>
                  </a:txBody>
                  <a:tcPr/>
                </a:tc>
                <a:tc>
                  <a:txBody>
                    <a:bodyPr/>
                    <a:lstStyle/>
                    <a:p>
                      <a:r>
                        <a:rPr lang="id-ID" dirty="0" smtClean="0"/>
                        <a:t>4</a:t>
                      </a:r>
                      <a:endParaRPr lang="id-ID" dirty="0"/>
                    </a:p>
                  </a:txBody>
                  <a:tcPr/>
                </a:tc>
                <a:tc>
                  <a:txBody>
                    <a:bodyPr/>
                    <a:lstStyle/>
                    <a:p>
                      <a:r>
                        <a:rPr lang="id-ID" dirty="0" smtClean="0"/>
                        <a:t>4</a:t>
                      </a:r>
                      <a:endParaRPr lang="id-ID" dirty="0"/>
                    </a:p>
                  </a:txBody>
                  <a:tcPr/>
                </a:tc>
                <a:tc>
                  <a:txBody>
                    <a:bodyPr/>
                    <a:lstStyle/>
                    <a:p>
                      <a:r>
                        <a:rPr lang="id-ID" dirty="0" smtClean="0"/>
                        <a:t>7</a:t>
                      </a:r>
                      <a:endParaRPr lang="id-ID" dirty="0"/>
                    </a:p>
                  </a:txBody>
                  <a:tcPr/>
                </a:tc>
                <a:tc>
                  <a:txBody>
                    <a:bodyPr/>
                    <a:lstStyle/>
                    <a:p>
                      <a:r>
                        <a:rPr lang="id-ID" dirty="0" smtClean="0"/>
                        <a:t>7</a:t>
                      </a:r>
                      <a:endParaRPr lang="id-ID" dirty="0"/>
                    </a:p>
                  </a:txBody>
                  <a:tcPr/>
                </a:tc>
                <a:tc>
                  <a:txBody>
                    <a:bodyPr/>
                    <a:lstStyle/>
                    <a:p>
                      <a:endParaRPr lang="id-ID" dirty="0"/>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dirty="0"/>
                    </a:p>
                  </a:txBody>
                  <a:tcPr/>
                </a:tc>
              </a:tr>
            </a:tbl>
          </a:graphicData>
        </a:graphic>
      </p:graphicFrame>
      <p:sp>
        <p:nvSpPr>
          <p:cNvPr id="22" name="Rectangle 21"/>
          <p:cNvSpPr/>
          <p:nvPr/>
        </p:nvSpPr>
        <p:spPr>
          <a:xfrm>
            <a:off x="528918" y="4353609"/>
            <a:ext cx="6096000" cy="1754326"/>
          </a:xfrm>
          <a:prstGeom prst="rect">
            <a:avLst/>
          </a:prstGeom>
        </p:spPr>
        <p:txBody>
          <a:bodyPr>
            <a:spAutoFit/>
          </a:bodyPr>
          <a:lstStyle/>
          <a:p>
            <a:r>
              <a:rPr lang="id-ID" b="1" dirty="0"/>
              <a:t>Masukan</a:t>
            </a:r>
            <a:r>
              <a:rPr lang="en-US" b="1" dirty="0"/>
              <a:t>:</a:t>
            </a:r>
            <a:r>
              <a:rPr lang="en-US" dirty="0"/>
              <a:t> </a:t>
            </a:r>
            <a:endParaRPr lang="id-ID" dirty="0"/>
          </a:p>
          <a:p>
            <a:r>
              <a:rPr lang="id-ID" dirty="0" smtClean="0"/>
              <a:t>12</a:t>
            </a:r>
            <a:r>
              <a:rPr lang="en-US" dirty="0" smtClean="0"/>
              <a:t> </a:t>
            </a:r>
            <a:r>
              <a:rPr lang="id-ID" dirty="0" smtClean="0"/>
              <a:t>4</a:t>
            </a:r>
            <a:endParaRPr lang="id-ID" dirty="0"/>
          </a:p>
          <a:p>
            <a:r>
              <a:rPr lang="id-ID" dirty="0"/>
              <a:t>4 6</a:t>
            </a:r>
          </a:p>
          <a:p>
            <a:r>
              <a:rPr lang="id-ID" dirty="0"/>
              <a:t>4 7</a:t>
            </a:r>
          </a:p>
          <a:p>
            <a:r>
              <a:rPr lang="id-ID" dirty="0"/>
              <a:t>2 4</a:t>
            </a:r>
          </a:p>
          <a:p>
            <a:r>
              <a:rPr lang="id-ID" dirty="0" smtClean="0"/>
              <a:t>6 9</a:t>
            </a:r>
            <a:endParaRPr lang="id-ID" dirty="0"/>
          </a:p>
        </p:txBody>
      </p:sp>
      <p:pic>
        <p:nvPicPr>
          <p:cNvPr id="23" name="Picture 22"/>
          <p:cNvPicPr>
            <a:picLocks noChangeAspect="1"/>
          </p:cNvPicPr>
          <p:nvPr/>
        </p:nvPicPr>
        <p:blipFill>
          <a:blip r:embed="rId2"/>
          <a:stretch>
            <a:fillRect/>
          </a:stretch>
        </p:blipFill>
        <p:spPr>
          <a:xfrm>
            <a:off x="2023783" y="4440197"/>
            <a:ext cx="9829800" cy="790575"/>
          </a:xfrm>
          <a:prstGeom prst="rect">
            <a:avLst/>
          </a:prstGeom>
        </p:spPr>
      </p:pic>
    </p:spTree>
    <p:extLst>
      <p:ext uri="{BB962C8B-B14F-4D97-AF65-F5344CB8AC3E}">
        <p14:creationId xmlns:p14="http://schemas.microsoft.com/office/powerpoint/2010/main" val="1450294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458" y="1526325"/>
            <a:ext cx="10515600" cy="2852737"/>
          </a:xfrm>
        </p:spPr>
        <p:txBody>
          <a:bodyPr/>
          <a:lstStyle/>
          <a:p>
            <a:r>
              <a:rPr lang="id-ID" dirty="0" smtClean="0"/>
              <a:t>Matrix Chain Problem</a:t>
            </a:r>
            <a:endParaRPr lang="id-ID" dirty="0"/>
          </a:p>
        </p:txBody>
      </p:sp>
      <p:sp>
        <p:nvSpPr>
          <p:cNvPr id="3" name="Text Placeholder 2"/>
          <p:cNvSpPr>
            <a:spLocks noGrp="1"/>
          </p:cNvSpPr>
          <p:nvPr>
            <p:ph type="body" idx="1"/>
          </p:nvPr>
        </p:nvSpPr>
        <p:spPr/>
        <p:txBody>
          <a:bodyPr/>
          <a:lstStyle/>
          <a:p>
            <a:endParaRPr lang="id-ID"/>
          </a:p>
        </p:txBody>
      </p:sp>
      <p:sp>
        <p:nvSpPr>
          <p:cNvPr id="4" name="Rectangle 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3</a:t>
            </a:fld>
            <a:endParaRPr lang="en-US"/>
          </a:p>
        </p:txBody>
      </p:sp>
      <p:sp>
        <p:nvSpPr>
          <p:cNvPr id="35" name="TextBox 34"/>
          <p:cNvSpPr txBox="1"/>
          <p:nvPr/>
        </p:nvSpPr>
        <p:spPr>
          <a:xfrm>
            <a:off x="274987" y="720856"/>
            <a:ext cx="3144856" cy="430887"/>
          </a:xfrm>
          <a:prstGeom prst="rect">
            <a:avLst/>
          </a:prstGeom>
          <a:noFill/>
        </p:spPr>
        <p:txBody>
          <a:bodyPr wrap="square" rtlCol="0">
            <a:spAutoFit/>
          </a:bodyPr>
          <a:lstStyle/>
          <a:p>
            <a:r>
              <a:rPr lang="id-ID" sz="2200" b="1" dirty="0">
                <a:solidFill>
                  <a:schemeClr val="bg1"/>
                </a:solidFill>
                <a:ea typeface="Open Sans" panose="020B0606030504020204" pitchFamily="34" charset="0"/>
                <a:cs typeface="Open Sans" panose="020B0606030504020204" pitchFamily="34" charset="0"/>
              </a:rPr>
              <a:t>CONTOH </a:t>
            </a:r>
            <a:r>
              <a:rPr lang="id-ID" sz="2200" b="1" dirty="0" smtClean="0">
                <a:solidFill>
                  <a:schemeClr val="bg1"/>
                </a:solidFill>
                <a:ea typeface="Open Sans" panose="020B0606030504020204" pitchFamily="34" charset="0"/>
                <a:cs typeface="Open Sans" panose="020B0606030504020204" pitchFamily="34" charset="0"/>
              </a:rPr>
              <a:t>2</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7041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Problem</a:t>
            </a:r>
            <a:endParaRPr lang="id-ID" dirty="0"/>
          </a:p>
        </p:txBody>
      </p:sp>
      <p:sp>
        <p:nvSpPr>
          <p:cNvPr id="3" name="Content Placeholder 2"/>
          <p:cNvSpPr>
            <a:spLocks noGrp="1"/>
          </p:cNvSpPr>
          <p:nvPr>
            <p:ph idx="1"/>
          </p:nvPr>
        </p:nvSpPr>
        <p:spPr>
          <a:xfrm>
            <a:off x="3467346" y="1163275"/>
            <a:ext cx="7717019" cy="2806948"/>
          </a:xfrm>
        </p:spPr>
        <p:txBody>
          <a:bodyPr>
            <a:normAutofit fontScale="85000" lnSpcReduction="10000"/>
          </a:bodyPr>
          <a:lstStyle/>
          <a:p>
            <a:pPr marL="363538" indent="-363538">
              <a:lnSpc>
                <a:spcPct val="150000"/>
              </a:lnSpc>
              <a:buFont typeface="Wingdings" panose="05000000000000000000" pitchFamily="2" charset="2"/>
              <a:buChar char="ü"/>
            </a:pPr>
            <a:r>
              <a:rPr lang="id-ID" sz="2400" dirty="0" smtClean="0">
                <a:solidFill>
                  <a:schemeClr val="tx1"/>
                </a:solidFill>
              </a:rPr>
              <a:t>Terdapat serangkaian (chain) matrik &lt;A</a:t>
            </a:r>
            <a:r>
              <a:rPr lang="id-ID" sz="2400" baseline="-25000" dirty="0" smtClean="0">
                <a:solidFill>
                  <a:schemeClr val="tx1"/>
                </a:solidFill>
              </a:rPr>
              <a:t>i</a:t>
            </a:r>
            <a:r>
              <a:rPr lang="id-ID" sz="2400" dirty="0" smtClean="0">
                <a:solidFill>
                  <a:schemeClr val="tx1"/>
                </a:solidFill>
              </a:rPr>
              <a:t>,A</a:t>
            </a:r>
            <a:r>
              <a:rPr lang="id-ID" sz="2400" baseline="-25000" dirty="0" smtClean="0">
                <a:solidFill>
                  <a:schemeClr val="tx1"/>
                </a:solidFill>
              </a:rPr>
              <a:t>i+1</a:t>
            </a:r>
            <a:r>
              <a:rPr lang="id-ID" sz="2400" dirty="0" smtClean="0">
                <a:solidFill>
                  <a:schemeClr val="tx1"/>
                </a:solidFill>
              </a:rPr>
              <a:t>,A</a:t>
            </a:r>
            <a:r>
              <a:rPr lang="id-ID" sz="2400" baseline="-25000" dirty="0">
                <a:solidFill>
                  <a:schemeClr val="tx1"/>
                </a:solidFill>
              </a:rPr>
              <a:t>i</a:t>
            </a:r>
            <a:r>
              <a:rPr lang="id-ID" sz="2400" baseline="-25000" dirty="0" smtClean="0">
                <a:solidFill>
                  <a:schemeClr val="tx1"/>
                </a:solidFill>
              </a:rPr>
              <a:t>+2</a:t>
            </a:r>
            <a:r>
              <a:rPr lang="id-ID" sz="2400" dirty="0" smtClean="0">
                <a:solidFill>
                  <a:schemeClr val="tx1"/>
                </a:solidFill>
              </a:rPr>
              <a:t>,...,A</a:t>
            </a:r>
            <a:r>
              <a:rPr lang="id-ID" sz="2400" baseline="-25000" dirty="0" smtClean="0">
                <a:solidFill>
                  <a:schemeClr val="tx1"/>
                </a:solidFill>
              </a:rPr>
              <a:t>n</a:t>
            </a:r>
            <a:r>
              <a:rPr lang="id-ID" sz="2400" dirty="0" smtClean="0">
                <a:solidFill>
                  <a:schemeClr val="tx1"/>
                </a:solidFill>
              </a:rPr>
              <a:t>&gt;. Dengan i=1,2,...,n dan matriks A</a:t>
            </a:r>
            <a:r>
              <a:rPr lang="id-ID" sz="2400" baseline="-25000" dirty="0" smtClean="0">
                <a:solidFill>
                  <a:schemeClr val="tx1"/>
                </a:solidFill>
              </a:rPr>
              <a:t>i</a:t>
            </a:r>
            <a:r>
              <a:rPr lang="id-ID" sz="2400" dirty="0" smtClean="0">
                <a:solidFill>
                  <a:schemeClr val="tx1"/>
                </a:solidFill>
              </a:rPr>
              <a:t> mempunyai ukuran P</a:t>
            </a:r>
            <a:r>
              <a:rPr lang="id-ID" sz="2400" baseline="-25000" dirty="0" smtClean="0">
                <a:solidFill>
                  <a:schemeClr val="tx1"/>
                </a:solidFill>
              </a:rPr>
              <a:t>i-1</a:t>
            </a:r>
            <a:r>
              <a:rPr lang="id-ID" sz="2400" dirty="0" smtClean="0">
                <a:solidFill>
                  <a:schemeClr val="tx1"/>
                </a:solidFill>
              </a:rPr>
              <a:t>xP</a:t>
            </a:r>
            <a:r>
              <a:rPr lang="id-ID" sz="2400" baseline="-25000" dirty="0" smtClean="0">
                <a:solidFill>
                  <a:schemeClr val="tx1"/>
                </a:solidFill>
              </a:rPr>
              <a:t>i</a:t>
            </a:r>
            <a:r>
              <a:rPr lang="id-ID" sz="2400" dirty="0" smtClean="0">
                <a:solidFill>
                  <a:schemeClr val="tx1"/>
                </a:solidFill>
              </a:rPr>
              <a:t>. Tentukan urutan perkalian matriks tersebut (urutan perkalian dinyatakan dengan tanda kurung)  sedemikian sehingga perkalian skalarnya minimal (cara mengalikan yang efisien)</a:t>
            </a:r>
          </a:p>
          <a:p>
            <a:pPr marL="363538" indent="-363538">
              <a:lnSpc>
                <a:spcPct val="150000"/>
              </a:lnSpc>
              <a:buFont typeface="Wingdings" panose="05000000000000000000" pitchFamily="2" charset="2"/>
              <a:buChar char="ü"/>
            </a:pPr>
            <a:r>
              <a:rPr lang="id-ID" sz="2400" dirty="0" smtClean="0">
                <a:solidFill>
                  <a:schemeClr val="tx1"/>
                </a:solidFill>
              </a:rPr>
              <a:t>Contoh Matriks:</a:t>
            </a:r>
          </a:p>
          <a:p>
            <a:endParaRPr lang="id-ID" dirty="0"/>
          </a:p>
        </p:txBody>
      </p:sp>
      <p:pic>
        <p:nvPicPr>
          <p:cNvPr id="5" name="Picture 4"/>
          <p:cNvPicPr>
            <a:picLocks noChangeAspect="1"/>
          </p:cNvPicPr>
          <p:nvPr/>
        </p:nvPicPr>
        <p:blipFill>
          <a:blip r:embed="rId2"/>
          <a:stretch>
            <a:fillRect/>
          </a:stretch>
        </p:blipFill>
        <p:spPr>
          <a:xfrm>
            <a:off x="3815153" y="4761056"/>
            <a:ext cx="7909340" cy="1014851"/>
          </a:xfrm>
          <a:prstGeom prst="rect">
            <a:avLst/>
          </a:prstGeom>
        </p:spPr>
      </p:pic>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5" name="Rectangle 14"/>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6" name="Rectangle 15"/>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7" name="Straight Connector 16"/>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2" name="Straight Connector 21"/>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8" name="Rounded Rectangle 27"/>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9" name="Group 28"/>
          <p:cNvGrpSpPr/>
          <p:nvPr/>
        </p:nvGrpSpPr>
        <p:grpSpPr>
          <a:xfrm>
            <a:off x="3322824" y="1492117"/>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Half Frame 33"/>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4-Point Star 34"/>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4</a:t>
            </a:fld>
            <a:endParaRPr lang="en-US"/>
          </a:p>
        </p:txBody>
      </p:sp>
      <p:sp>
        <p:nvSpPr>
          <p:cNvPr id="37" name="TextBox 36"/>
          <p:cNvSpPr txBox="1"/>
          <p:nvPr/>
        </p:nvSpPr>
        <p:spPr>
          <a:xfrm>
            <a:off x="274987" y="720856"/>
            <a:ext cx="3144856" cy="430887"/>
          </a:xfrm>
          <a:prstGeom prst="rect">
            <a:avLst/>
          </a:prstGeom>
          <a:noFill/>
        </p:spPr>
        <p:txBody>
          <a:bodyPr wrap="square" rtlCol="0">
            <a:spAutoFit/>
          </a:bodyPr>
          <a:lstStyle/>
          <a:p>
            <a:r>
              <a:rPr lang="id-ID" sz="2200" b="1" dirty="0" smtClean="0">
                <a:solidFill>
                  <a:schemeClr val="bg1"/>
                </a:solidFill>
                <a:ea typeface="Open Sans" panose="020B0606030504020204" pitchFamily="34" charset="0"/>
                <a:cs typeface="Open Sans" panose="020B0606030504020204" pitchFamily="34" charset="0"/>
              </a:rPr>
              <a:t>DESKRIPSI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1541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5152" y="1845734"/>
            <a:ext cx="7340527" cy="1448795"/>
          </a:xfrm>
        </p:spPr>
        <p:txBody>
          <a:bodyPr>
            <a:normAutofit/>
          </a:bodyPr>
          <a:lstStyle/>
          <a:p>
            <a:pPr marL="363538" indent="-363538">
              <a:buFont typeface="Wingdings" panose="05000000000000000000" pitchFamily="2" charset="2"/>
              <a:buChar char="ü"/>
            </a:pPr>
            <a:r>
              <a:rPr lang="id-ID" sz="2200" dirty="0">
                <a:solidFill>
                  <a:schemeClr val="tx1"/>
                </a:solidFill>
              </a:rPr>
              <a:t>Setiap parenthesization </a:t>
            </a:r>
            <a:r>
              <a:rPr lang="id-ID" sz="2200" dirty="0" smtClean="0">
                <a:solidFill>
                  <a:schemeClr val="tx1"/>
                </a:solidFill>
              </a:rPr>
              <a:t>(pemberian kurung) dari </a:t>
            </a:r>
            <a:r>
              <a:rPr lang="id-ID" sz="2200" dirty="0">
                <a:solidFill>
                  <a:schemeClr val="tx1"/>
                </a:solidFill>
              </a:rPr>
              <a:t>A</a:t>
            </a:r>
            <a:r>
              <a:rPr lang="id-ID" sz="2200" baseline="-25000" dirty="0">
                <a:solidFill>
                  <a:schemeClr val="tx1"/>
                </a:solidFill>
              </a:rPr>
              <a:t>i</a:t>
            </a:r>
            <a:r>
              <a:rPr lang="id-ID" sz="2200" dirty="0">
                <a:solidFill>
                  <a:schemeClr val="tx1"/>
                </a:solidFill>
              </a:rPr>
              <a:t>, </a:t>
            </a:r>
            <a:r>
              <a:rPr lang="id-ID" sz="2200" dirty="0" smtClean="0">
                <a:solidFill>
                  <a:schemeClr val="tx1"/>
                </a:solidFill>
              </a:rPr>
              <a:t>A</a:t>
            </a:r>
            <a:r>
              <a:rPr lang="id-ID" sz="2200" baseline="-25000" dirty="0" smtClean="0">
                <a:solidFill>
                  <a:schemeClr val="tx1"/>
                </a:solidFill>
              </a:rPr>
              <a:t>i+1</a:t>
            </a:r>
            <a:r>
              <a:rPr lang="id-ID" sz="2200" dirty="0" smtClean="0">
                <a:solidFill>
                  <a:schemeClr val="tx1"/>
                </a:solidFill>
              </a:rPr>
              <a:t>, </a:t>
            </a:r>
            <a:r>
              <a:rPr lang="id-ID" sz="2200" dirty="0">
                <a:solidFill>
                  <a:schemeClr val="tx1"/>
                </a:solidFill>
              </a:rPr>
              <a:t>..., A</a:t>
            </a:r>
            <a:r>
              <a:rPr lang="id-ID" sz="2200" baseline="-25000" dirty="0">
                <a:solidFill>
                  <a:schemeClr val="tx1"/>
                </a:solidFill>
              </a:rPr>
              <a:t>j</a:t>
            </a:r>
            <a:r>
              <a:rPr lang="id-ID" sz="2200" dirty="0">
                <a:solidFill>
                  <a:schemeClr val="tx1"/>
                </a:solidFill>
              </a:rPr>
              <a:t> harus </a:t>
            </a:r>
            <a:r>
              <a:rPr lang="id-ID" sz="2200" dirty="0" smtClean="0">
                <a:solidFill>
                  <a:schemeClr val="tx1"/>
                </a:solidFill>
              </a:rPr>
              <a:t>memisahkan  </a:t>
            </a:r>
            <a:r>
              <a:rPr lang="id-ID" sz="2200" dirty="0">
                <a:solidFill>
                  <a:schemeClr val="tx1"/>
                </a:solidFill>
              </a:rPr>
              <a:t>antara </a:t>
            </a:r>
            <a:r>
              <a:rPr lang="id-ID" sz="2200" dirty="0" smtClean="0">
                <a:solidFill>
                  <a:schemeClr val="tx1"/>
                </a:solidFill>
              </a:rPr>
              <a:t>A</a:t>
            </a:r>
            <a:r>
              <a:rPr lang="id-ID" sz="2200" baseline="-25000" dirty="0" smtClean="0">
                <a:solidFill>
                  <a:schemeClr val="tx1"/>
                </a:solidFill>
              </a:rPr>
              <a:t>k</a:t>
            </a:r>
            <a:r>
              <a:rPr lang="id-ID" sz="2200" dirty="0" smtClean="0">
                <a:solidFill>
                  <a:schemeClr val="tx1"/>
                </a:solidFill>
              </a:rPr>
              <a:t> </a:t>
            </a:r>
            <a:r>
              <a:rPr lang="id-ID" sz="2200" dirty="0">
                <a:solidFill>
                  <a:schemeClr val="tx1"/>
                </a:solidFill>
              </a:rPr>
              <a:t>dengan </a:t>
            </a:r>
            <a:r>
              <a:rPr lang="id-ID" sz="2200" dirty="0" smtClean="0">
                <a:solidFill>
                  <a:schemeClr val="tx1"/>
                </a:solidFill>
              </a:rPr>
              <a:t>A</a:t>
            </a:r>
            <a:r>
              <a:rPr lang="id-ID" sz="2200" baseline="-25000" dirty="0" smtClean="0">
                <a:solidFill>
                  <a:schemeClr val="tx1"/>
                </a:solidFill>
              </a:rPr>
              <a:t>k+1</a:t>
            </a:r>
            <a:endParaRPr lang="id-ID" sz="2200" baseline="-25000" dirty="0">
              <a:solidFill>
                <a:schemeClr val="tx1"/>
              </a:solidFill>
            </a:endParaRPr>
          </a:p>
          <a:p>
            <a:pPr marL="363538" indent="-363538">
              <a:buFont typeface="Wingdings" panose="05000000000000000000" pitchFamily="2" charset="2"/>
              <a:buChar char="ü"/>
            </a:pPr>
            <a:r>
              <a:rPr lang="id-ID" sz="2200" dirty="0">
                <a:solidFill>
                  <a:schemeClr val="tx1"/>
                </a:solidFill>
              </a:rPr>
              <a:t>Contoh kemungkinan </a:t>
            </a:r>
            <a:r>
              <a:rPr lang="id-ID" sz="2200" dirty="0" smtClean="0">
                <a:solidFill>
                  <a:schemeClr val="tx1"/>
                </a:solidFill>
              </a:rPr>
              <a:t>parenthesization (urutan pemberian kurung) jika matriks yang dikalikan adalah A</a:t>
            </a:r>
            <a:r>
              <a:rPr lang="id-ID" sz="2200" baseline="-25000" dirty="0" smtClean="0">
                <a:solidFill>
                  <a:schemeClr val="tx1"/>
                </a:solidFill>
              </a:rPr>
              <a:t>1</a:t>
            </a:r>
            <a:r>
              <a:rPr lang="id-ID" sz="2200" dirty="0" smtClean="0">
                <a:solidFill>
                  <a:schemeClr val="tx1"/>
                </a:solidFill>
              </a:rPr>
              <a:t>A</a:t>
            </a:r>
            <a:r>
              <a:rPr lang="id-ID" sz="2200" baseline="-25000" dirty="0" smtClean="0">
                <a:solidFill>
                  <a:schemeClr val="tx1"/>
                </a:solidFill>
              </a:rPr>
              <a:t>2</a:t>
            </a:r>
            <a:r>
              <a:rPr lang="id-ID" sz="2200" dirty="0" smtClean="0">
                <a:solidFill>
                  <a:schemeClr val="tx1"/>
                </a:solidFill>
              </a:rPr>
              <a:t>A</a:t>
            </a:r>
            <a:r>
              <a:rPr lang="id-ID" sz="2200" baseline="-25000" dirty="0" smtClean="0">
                <a:solidFill>
                  <a:schemeClr val="tx1"/>
                </a:solidFill>
              </a:rPr>
              <a:t>3</a:t>
            </a:r>
            <a:r>
              <a:rPr lang="id-ID" sz="2200" dirty="0" smtClean="0">
                <a:solidFill>
                  <a:schemeClr val="tx1"/>
                </a:solidFill>
              </a:rPr>
              <a:t>A</a:t>
            </a:r>
            <a:r>
              <a:rPr lang="id-ID" sz="2200" baseline="-25000" dirty="0" smtClean="0">
                <a:solidFill>
                  <a:schemeClr val="tx1"/>
                </a:solidFill>
              </a:rPr>
              <a:t>4</a:t>
            </a:r>
            <a:r>
              <a:rPr lang="id-ID" sz="2200" dirty="0" smtClean="0">
                <a:solidFill>
                  <a:schemeClr val="tx1"/>
                </a:solidFill>
              </a:rPr>
              <a:t>:</a:t>
            </a:r>
            <a:endParaRPr lang="id-ID" sz="2200" dirty="0">
              <a:solidFill>
                <a:schemeClr val="tx1"/>
              </a:solidFill>
            </a:endParaRPr>
          </a:p>
        </p:txBody>
      </p:sp>
      <p:pic>
        <p:nvPicPr>
          <p:cNvPr id="4" name="Picture 3"/>
          <p:cNvPicPr>
            <a:picLocks noChangeAspect="1"/>
          </p:cNvPicPr>
          <p:nvPr/>
        </p:nvPicPr>
        <p:blipFill>
          <a:blip r:embed="rId2"/>
          <a:stretch>
            <a:fillRect/>
          </a:stretch>
        </p:blipFill>
        <p:spPr>
          <a:xfrm>
            <a:off x="4309824" y="3570643"/>
            <a:ext cx="2815759" cy="2262972"/>
          </a:xfrm>
          <a:prstGeom prst="rect">
            <a:avLst/>
          </a:prstGeom>
        </p:spPr>
      </p:pic>
      <p:sp>
        <p:nvSpPr>
          <p:cNvPr id="5" name="Rectangle 4"/>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2" name="Straight Connector 11"/>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4" name="Rectangle 13"/>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5" name="Rectangle 14"/>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6" name="Straight Connector 15"/>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1" name="Straight Connector 20"/>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4" name="Rounded Rectangle 23"/>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8" name="Group 27"/>
          <p:cNvGrpSpPr/>
          <p:nvPr/>
        </p:nvGrpSpPr>
        <p:grpSpPr>
          <a:xfrm>
            <a:off x="3322824" y="1492117"/>
            <a:ext cx="115117" cy="4364986"/>
            <a:chOff x="6645648" y="2984234"/>
            <a:chExt cx="0" cy="7891089"/>
          </a:xfrm>
        </p:grpSpPr>
        <p:cxnSp>
          <p:nvCxnSpPr>
            <p:cNvPr id="29" name="Straight Connector 28"/>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3" name="Half Frame 32"/>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4" name="4-Point Star 33"/>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5</a:t>
            </a:fld>
            <a:endParaRPr lang="en-US"/>
          </a:p>
        </p:txBody>
      </p:sp>
      <p:sp>
        <p:nvSpPr>
          <p:cNvPr id="36" name="TextBox 35"/>
          <p:cNvSpPr txBox="1"/>
          <p:nvPr/>
        </p:nvSpPr>
        <p:spPr>
          <a:xfrm>
            <a:off x="274987" y="720856"/>
            <a:ext cx="3144856" cy="461665"/>
          </a:xfrm>
          <a:prstGeom prst="rect">
            <a:avLst/>
          </a:prstGeom>
          <a:noFill/>
        </p:spPr>
        <p:txBody>
          <a:bodyPr wrap="square" rtlCol="0">
            <a:spAutoFit/>
          </a:bodyPr>
          <a:lstStyle/>
          <a:p>
            <a:r>
              <a:rPr lang="id-ID" sz="2400" b="1" dirty="0" smtClean="0">
                <a:solidFill>
                  <a:schemeClr val="bg1"/>
                </a:solidFill>
              </a:rPr>
              <a:t>SOLUSI: OBSERVASI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58706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33236" y="1627553"/>
            <a:ext cx="8415124" cy="936667"/>
          </a:xfrm>
          <a:prstGeom prst="rect">
            <a:avLst/>
          </a:prstGeom>
          <a:noFill/>
        </p:spPr>
        <p:txBody>
          <a:bodyPr wrap="none" rtlCol="0">
            <a:spAutoFit/>
          </a:bodyPr>
          <a:lstStyle/>
          <a:p>
            <a:pPr marL="0" indent="0">
              <a:buNone/>
            </a:pPr>
            <a:r>
              <a:rPr lang="id-ID" sz="2400" dirty="0" smtClean="0">
                <a:solidFill>
                  <a:schemeClr val="tx1"/>
                </a:solidFill>
              </a:rPr>
              <a:t>Pseudocode perkalian dua buah matriks yang umum adalah adalah:</a:t>
            </a:r>
          </a:p>
          <a:p>
            <a:pPr marL="0" indent="0">
              <a:buNone/>
            </a:pPr>
            <a:endParaRPr lang="id-ID" sz="2400" dirty="0" smtClean="0">
              <a:solidFill>
                <a:schemeClr val="tx1"/>
              </a:solidFill>
            </a:endParaRPr>
          </a:p>
        </p:txBody>
      </p:sp>
      <p:pic>
        <p:nvPicPr>
          <p:cNvPr id="5" name="Picture 4"/>
          <p:cNvPicPr>
            <a:picLocks noChangeAspect="1"/>
          </p:cNvPicPr>
          <p:nvPr/>
        </p:nvPicPr>
        <p:blipFill>
          <a:blip r:embed="rId2"/>
          <a:stretch>
            <a:fillRect/>
          </a:stretch>
        </p:blipFill>
        <p:spPr>
          <a:xfrm>
            <a:off x="633236" y="2494745"/>
            <a:ext cx="5573214" cy="2882697"/>
          </a:xfrm>
          <a:prstGeom prst="rect">
            <a:avLst/>
          </a:prstGeom>
        </p:spPr>
      </p:pic>
      <p:sp>
        <p:nvSpPr>
          <p:cNvPr id="6" name="TextBox 5"/>
          <p:cNvSpPr txBox="1"/>
          <p:nvPr/>
        </p:nvSpPr>
        <p:spPr>
          <a:xfrm>
            <a:off x="6441140" y="2509574"/>
            <a:ext cx="5241338" cy="3785652"/>
          </a:xfrm>
          <a:prstGeom prst="rect">
            <a:avLst/>
          </a:prstGeom>
          <a:noFill/>
        </p:spPr>
        <p:txBody>
          <a:bodyPr wrap="square" rtlCol="0">
            <a:spAutoFit/>
          </a:bodyPr>
          <a:lstStyle/>
          <a:p>
            <a:pPr marL="342900" indent="-342900">
              <a:buFont typeface="Wingdings" panose="05000000000000000000" pitchFamily="2" charset="2"/>
              <a:buChar char="ü"/>
            </a:pPr>
            <a:r>
              <a:rPr lang="id-ID" sz="2400" dirty="0"/>
              <a:t>Basic operation untuk operasi tersebut  berada pada baris ke </a:t>
            </a:r>
            <a:r>
              <a:rPr lang="id-ID" sz="2400" dirty="0" smtClean="0"/>
              <a:t>8 (perkalian skalar)</a:t>
            </a:r>
            <a:endParaRPr lang="id-ID" sz="2400" dirty="0"/>
          </a:p>
          <a:p>
            <a:pPr marL="342900" indent="-342900">
              <a:buFont typeface="Wingdings" panose="05000000000000000000" pitchFamily="2" charset="2"/>
              <a:buChar char="ü"/>
            </a:pPr>
            <a:r>
              <a:rPr lang="id-ID" sz="2400" dirty="0"/>
              <a:t>Kompleksitas dari operasi tersebut n</a:t>
            </a:r>
            <a:r>
              <a:rPr lang="id-ID" sz="2400" baseline="30000" dirty="0"/>
              <a:t>3</a:t>
            </a:r>
          </a:p>
          <a:p>
            <a:pPr marL="342900" indent="-342900">
              <a:buFont typeface="Wingdings" panose="05000000000000000000" pitchFamily="2" charset="2"/>
              <a:buChar char="ü"/>
            </a:pPr>
            <a:r>
              <a:rPr lang="id-ID" sz="2400" dirty="0"/>
              <a:t>Kompleksitas detil=A.rows X B. Column X </a:t>
            </a:r>
            <a:r>
              <a:rPr lang="id-ID" sz="2400" dirty="0" smtClean="0"/>
              <a:t>A.Column</a:t>
            </a:r>
          </a:p>
          <a:p>
            <a:pPr marL="342900" indent="-342900">
              <a:buFont typeface="Wingdings" panose="05000000000000000000" pitchFamily="2" charset="2"/>
              <a:buChar char="ü"/>
            </a:pPr>
            <a:r>
              <a:rPr lang="id-ID" sz="2400" dirty="0" smtClean="0"/>
              <a:t>Contoh: jika mariks A berdimensi p x q, matriks B berdimensi q x r, maka untuk mengalikan matriks A dan B butuh pqr kali perkalian skalar.</a:t>
            </a:r>
            <a:endParaRPr lang="id-ID" sz="2400" dirty="0"/>
          </a:p>
        </p:txBody>
      </p:sp>
      <p:sp>
        <p:nvSpPr>
          <p:cNvPr id="7" name="Rectangle 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7"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6</a:t>
            </a:fld>
            <a:endParaRPr lang="en-US"/>
          </a:p>
        </p:txBody>
      </p:sp>
      <p:sp>
        <p:nvSpPr>
          <p:cNvPr id="38" name="TextBox 37"/>
          <p:cNvSpPr txBox="1"/>
          <p:nvPr/>
        </p:nvSpPr>
        <p:spPr>
          <a:xfrm>
            <a:off x="274987" y="720856"/>
            <a:ext cx="3144856" cy="461665"/>
          </a:xfrm>
          <a:prstGeom prst="rect">
            <a:avLst/>
          </a:prstGeom>
          <a:noFill/>
        </p:spPr>
        <p:txBody>
          <a:bodyPr wrap="square" rtlCol="0">
            <a:spAutoFit/>
          </a:bodyPr>
          <a:lstStyle/>
          <a:p>
            <a:r>
              <a:rPr lang="id-ID" sz="2400" b="1" dirty="0" smtClean="0">
                <a:solidFill>
                  <a:schemeClr val="bg1"/>
                </a:solidFill>
              </a:rPr>
              <a:t>SOLUSI: OBSERVASI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81298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7138" y="1182521"/>
            <a:ext cx="7606662" cy="4994442"/>
          </a:xfrm>
        </p:spPr>
        <p:txBody>
          <a:bodyPr>
            <a:noAutofit/>
          </a:bodyPr>
          <a:lstStyle/>
          <a:p>
            <a:pPr marL="363538" indent="-363538" algn="just">
              <a:buFont typeface="Wingdings" panose="05000000000000000000" pitchFamily="2" charset="2"/>
              <a:buChar char="ü"/>
            </a:pPr>
            <a:r>
              <a:rPr lang="id-ID" sz="2400" dirty="0">
                <a:solidFill>
                  <a:schemeClr val="tx1"/>
                </a:solidFill>
              </a:rPr>
              <a:t>Proses parenthisasi tersebut mempengaruhi kompleksitas secara signifikan</a:t>
            </a:r>
          </a:p>
          <a:p>
            <a:pPr marL="363538" indent="-363538" algn="just">
              <a:buFont typeface="Wingdings" panose="05000000000000000000" pitchFamily="2" charset="2"/>
              <a:buChar char="ü"/>
            </a:pPr>
            <a:r>
              <a:rPr lang="id-ID" sz="2400" dirty="0" smtClean="0">
                <a:solidFill>
                  <a:schemeClr val="tx1"/>
                </a:solidFill>
              </a:rPr>
              <a:t>Contoh: terdapat 3 buah matriks (A1,A2,A3). Matriks A1 berukuran 10 x 100, A2 berukuran 100 x 5, dan A3 berukuran 5 x 50. </a:t>
            </a:r>
          </a:p>
          <a:p>
            <a:pPr marL="363538" indent="-363538" algn="just">
              <a:buFont typeface="Wingdings" panose="05000000000000000000" pitchFamily="2" charset="2"/>
              <a:buChar char="ü"/>
            </a:pPr>
            <a:r>
              <a:rPr lang="id-ID" sz="2400" dirty="0" smtClean="0">
                <a:solidFill>
                  <a:schemeClr val="tx1"/>
                </a:solidFill>
              </a:rPr>
              <a:t>Jika dikalikan dengan metode ((A1A2)A3) maka diperlukan 10x100x5= 5.000 perkalian skalar untuk mengalikan A1 dan A2 dan 10x5x50=2.500 perkalian untuk mengalikan hasil matriks tersebut dengan A3. Total perkalian skalar adalah 7.500</a:t>
            </a:r>
          </a:p>
          <a:p>
            <a:pPr marL="363538" indent="-363538" algn="just">
              <a:buFont typeface="Wingdings" panose="05000000000000000000" pitchFamily="2" charset="2"/>
              <a:buChar char="ü"/>
            </a:pPr>
            <a:r>
              <a:rPr lang="id-ID" sz="2400" dirty="0" smtClean="0">
                <a:solidFill>
                  <a:schemeClr val="tx1"/>
                </a:solidFill>
              </a:rPr>
              <a:t>Jika </a:t>
            </a:r>
            <a:r>
              <a:rPr lang="id-ID" sz="2400" dirty="0">
                <a:solidFill>
                  <a:schemeClr val="tx1"/>
                </a:solidFill>
              </a:rPr>
              <a:t>dikalikan dengan metode </a:t>
            </a:r>
            <a:r>
              <a:rPr lang="id-ID" sz="2400" dirty="0" smtClean="0">
                <a:solidFill>
                  <a:schemeClr val="tx1"/>
                </a:solidFill>
              </a:rPr>
              <a:t>(A1(A2A3)) </a:t>
            </a:r>
            <a:r>
              <a:rPr lang="id-ID" sz="2400" dirty="0">
                <a:solidFill>
                  <a:schemeClr val="tx1"/>
                </a:solidFill>
              </a:rPr>
              <a:t>maka diperlukan </a:t>
            </a:r>
            <a:r>
              <a:rPr lang="id-ID" sz="2400" dirty="0" smtClean="0">
                <a:solidFill>
                  <a:schemeClr val="tx1"/>
                </a:solidFill>
              </a:rPr>
              <a:t>100x5x50= 25.000 </a:t>
            </a:r>
            <a:r>
              <a:rPr lang="id-ID" sz="2400" dirty="0">
                <a:solidFill>
                  <a:schemeClr val="tx1"/>
                </a:solidFill>
              </a:rPr>
              <a:t>perkalian skalar untuk mengalikan </a:t>
            </a:r>
            <a:r>
              <a:rPr lang="id-ID" sz="2400" dirty="0" smtClean="0">
                <a:solidFill>
                  <a:schemeClr val="tx1"/>
                </a:solidFill>
              </a:rPr>
              <a:t>A2 </a:t>
            </a:r>
            <a:r>
              <a:rPr lang="id-ID" sz="2400" dirty="0">
                <a:solidFill>
                  <a:schemeClr val="tx1"/>
                </a:solidFill>
              </a:rPr>
              <a:t>dan </a:t>
            </a:r>
            <a:r>
              <a:rPr lang="id-ID" sz="2400" dirty="0" smtClean="0">
                <a:solidFill>
                  <a:schemeClr val="tx1"/>
                </a:solidFill>
              </a:rPr>
              <a:t>A3 </a:t>
            </a:r>
            <a:r>
              <a:rPr lang="id-ID" sz="2400" dirty="0">
                <a:solidFill>
                  <a:schemeClr val="tx1"/>
                </a:solidFill>
              </a:rPr>
              <a:t>dan </a:t>
            </a:r>
            <a:r>
              <a:rPr lang="id-ID" sz="2400" dirty="0" smtClean="0">
                <a:solidFill>
                  <a:schemeClr val="tx1"/>
                </a:solidFill>
              </a:rPr>
              <a:t>10x100x50=50.000 </a:t>
            </a:r>
            <a:r>
              <a:rPr lang="id-ID" sz="2400" dirty="0">
                <a:solidFill>
                  <a:schemeClr val="tx1"/>
                </a:solidFill>
              </a:rPr>
              <a:t>perkalian untuk mengalikan hasil matriks tersebut dengan </a:t>
            </a:r>
            <a:r>
              <a:rPr lang="id-ID" sz="2400" dirty="0" smtClean="0">
                <a:solidFill>
                  <a:schemeClr val="tx1"/>
                </a:solidFill>
              </a:rPr>
              <a:t>A1. Total perkalian skalar adalah 75.000</a:t>
            </a:r>
            <a:endParaRPr lang="id-ID" sz="2400" dirty="0">
              <a:solidFill>
                <a:schemeClr val="tx1"/>
              </a:solidFill>
            </a:endParaRPr>
          </a:p>
          <a:p>
            <a:pPr marL="363538" indent="-363538" algn="just">
              <a:buFont typeface="Wingdings" panose="05000000000000000000" pitchFamily="2" charset="2"/>
              <a:buChar char="ü"/>
            </a:pPr>
            <a:endParaRPr lang="id-ID" sz="2400" dirty="0">
              <a:solidFill>
                <a:schemeClr val="tx1"/>
              </a:solidFill>
            </a:endParaRPr>
          </a:p>
        </p:txBody>
      </p:sp>
      <p:sp>
        <p:nvSpPr>
          <p:cNvPr id="4" name="Rectangle 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1" name="Straight Connector 10"/>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3" name="Rectangle 12"/>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4" name="Rectangle 13"/>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5" name="Straight Connector 14"/>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0" name="Straight Connector 19"/>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3" name="Rounded Rectangle 22"/>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4" name="Rounded Rectangle 23"/>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7" name="Group 26"/>
          <p:cNvGrpSpPr/>
          <p:nvPr/>
        </p:nvGrpSpPr>
        <p:grpSpPr>
          <a:xfrm>
            <a:off x="3322824" y="1492117"/>
            <a:ext cx="115117" cy="4364986"/>
            <a:chOff x="6645648" y="2984234"/>
            <a:chExt cx="0" cy="7891089"/>
          </a:xfrm>
        </p:grpSpPr>
        <p:cxnSp>
          <p:nvCxnSpPr>
            <p:cNvPr id="28" name="Straight Connector 27"/>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2" name="Half Frame 31"/>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3" name="4-Point Star 32"/>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4"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7</a:t>
            </a:fld>
            <a:endParaRPr lang="en-US"/>
          </a:p>
        </p:txBody>
      </p:sp>
      <p:sp>
        <p:nvSpPr>
          <p:cNvPr id="35" name="TextBox 34"/>
          <p:cNvSpPr txBox="1"/>
          <p:nvPr/>
        </p:nvSpPr>
        <p:spPr>
          <a:xfrm>
            <a:off x="274987" y="720856"/>
            <a:ext cx="3144856" cy="461665"/>
          </a:xfrm>
          <a:prstGeom prst="rect">
            <a:avLst/>
          </a:prstGeom>
          <a:noFill/>
        </p:spPr>
        <p:txBody>
          <a:bodyPr wrap="square" rtlCol="0">
            <a:spAutoFit/>
          </a:bodyPr>
          <a:lstStyle/>
          <a:p>
            <a:r>
              <a:rPr lang="id-ID" sz="2400" b="1" dirty="0" smtClean="0">
                <a:solidFill>
                  <a:schemeClr val="bg1"/>
                </a:solidFill>
              </a:rPr>
              <a:t>SOLUSI: OBSERVASI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21393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1862" y="1345454"/>
            <a:ext cx="7415859" cy="2013572"/>
          </a:xfrm>
        </p:spPr>
        <p:txBody>
          <a:bodyPr>
            <a:normAutofit fontScale="77500" lnSpcReduction="20000"/>
          </a:bodyPr>
          <a:lstStyle/>
          <a:p>
            <a:pPr marL="363538" indent="-363538">
              <a:buFont typeface="Wingdings" panose="05000000000000000000" pitchFamily="2" charset="2"/>
              <a:buChar char="ü"/>
            </a:pPr>
            <a:r>
              <a:rPr lang="id-ID" dirty="0" smtClean="0">
                <a:solidFill>
                  <a:schemeClr val="tx1"/>
                </a:solidFill>
              </a:rPr>
              <a:t>Misal jumlah pemberian </a:t>
            </a:r>
            <a:r>
              <a:rPr lang="id-ID" dirty="0">
                <a:solidFill>
                  <a:schemeClr val="tx1"/>
                </a:solidFill>
              </a:rPr>
              <a:t>kurung (</a:t>
            </a:r>
            <a:r>
              <a:rPr lang="id-ID" dirty="0" smtClean="0">
                <a:solidFill>
                  <a:schemeClr val="tx1"/>
                </a:solidFill>
              </a:rPr>
              <a:t>parenthesizations) dari n buah matrik adalah P(n). </a:t>
            </a:r>
          </a:p>
          <a:p>
            <a:pPr marL="363538" indent="-363538">
              <a:buFont typeface="Wingdings" panose="05000000000000000000" pitchFamily="2" charset="2"/>
              <a:buChar char="ü"/>
            </a:pPr>
            <a:r>
              <a:rPr lang="id-ID" dirty="0" smtClean="0">
                <a:solidFill>
                  <a:schemeClr val="tx1"/>
                </a:solidFill>
              </a:rPr>
              <a:t>Jika n=1, jumlah parenthisasi yang mungkin adalah 1.</a:t>
            </a:r>
          </a:p>
          <a:p>
            <a:pPr marL="363538" indent="-363538">
              <a:buFont typeface="Wingdings" panose="05000000000000000000" pitchFamily="2" charset="2"/>
              <a:buChar char="ü"/>
            </a:pPr>
            <a:r>
              <a:rPr lang="id-ID" dirty="0" smtClean="0">
                <a:solidFill>
                  <a:schemeClr val="tx1"/>
                </a:solidFill>
              </a:rPr>
              <a:t>Ketika n&gt;=2, maka jumlah parenthesizations yang mungkin adalah hasil perkalian dari jumlah </a:t>
            </a:r>
            <a:r>
              <a:rPr lang="id-ID" dirty="0">
                <a:solidFill>
                  <a:schemeClr val="tx1"/>
                </a:solidFill>
              </a:rPr>
              <a:t>parenthesizations</a:t>
            </a:r>
            <a:r>
              <a:rPr lang="id-ID" dirty="0" smtClean="0">
                <a:solidFill>
                  <a:schemeClr val="tx1"/>
                </a:solidFill>
              </a:rPr>
              <a:t> dua buah sub product dimana subproduk bisa berukuran 1 sampai n-1. Sehingga didapatkan recurrencenya:</a:t>
            </a:r>
          </a:p>
          <a:p>
            <a:endParaRPr lang="id-ID" dirty="0"/>
          </a:p>
        </p:txBody>
      </p:sp>
      <p:pic>
        <p:nvPicPr>
          <p:cNvPr id="4" name="Picture 3"/>
          <p:cNvPicPr>
            <a:picLocks noChangeAspect="1"/>
          </p:cNvPicPr>
          <p:nvPr/>
        </p:nvPicPr>
        <p:blipFill>
          <a:blip r:embed="rId2"/>
          <a:stretch>
            <a:fillRect/>
          </a:stretch>
        </p:blipFill>
        <p:spPr>
          <a:xfrm>
            <a:off x="8018318" y="3428582"/>
            <a:ext cx="4173684" cy="129696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196880281"/>
              </p:ext>
            </p:extLst>
          </p:nvPr>
        </p:nvGraphicFramePr>
        <p:xfrm>
          <a:off x="3539487" y="3785115"/>
          <a:ext cx="4625787" cy="2667000"/>
        </p:xfrm>
        <a:graphic>
          <a:graphicData uri="http://schemas.openxmlformats.org/drawingml/2006/table">
            <a:tbl>
              <a:tblPr firstRow="1" bandRow="1">
                <a:tableStyleId>{5C22544A-7EE6-4342-B048-85BDC9FD1C3A}</a:tableStyleId>
              </a:tblPr>
              <a:tblGrid>
                <a:gridCol w="1541929"/>
                <a:gridCol w="1541929"/>
                <a:gridCol w="1541929"/>
              </a:tblGrid>
              <a:tr h="370840">
                <a:tc>
                  <a:txBody>
                    <a:bodyPr/>
                    <a:lstStyle/>
                    <a:p>
                      <a:r>
                        <a:rPr lang="id-ID" dirty="0" smtClean="0"/>
                        <a:t>Jumlah matriks</a:t>
                      </a:r>
                      <a:endParaRPr lang="id-ID" dirty="0"/>
                    </a:p>
                  </a:txBody>
                  <a:tcPr/>
                </a:tc>
                <a:tc>
                  <a:txBody>
                    <a:bodyPr/>
                    <a:lstStyle/>
                    <a:p>
                      <a:r>
                        <a:rPr lang="id-ID" dirty="0" smtClean="0"/>
                        <a:t>Sub problem</a:t>
                      </a:r>
                      <a:endParaRPr lang="id-ID" dirty="0"/>
                    </a:p>
                  </a:txBody>
                  <a:tcPr/>
                </a:tc>
                <a:tc>
                  <a:txBody>
                    <a:bodyPr/>
                    <a:lstStyle/>
                    <a:p>
                      <a:r>
                        <a:rPr lang="id-ID" dirty="0" smtClean="0"/>
                        <a:t>Total parenthesization</a:t>
                      </a:r>
                      <a:endParaRPr lang="id-ID" dirty="0"/>
                    </a:p>
                  </a:txBody>
                  <a:tcPr/>
                </a:tc>
              </a:tr>
              <a:tr h="370840">
                <a:tc>
                  <a:txBody>
                    <a:bodyPr/>
                    <a:lstStyle/>
                    <a:p>
                      <a:r>
                        <a:rPr lang="id-ID" dirty="0" smtClean="0"/>
                        <a:t>1</a:t>
                      </a:r>
                      <a:endParaRPr lang="id-ID" dirty="0"/>
                    </a:p>
                  </a:txBody>
                  <a:tcPr/>
                </a:tc>
                <a:tc>
                  <a:txBody>
                    <a:bodyPr/>
                    <a:lstStyle/>
                    <a:p>
                      <a:r>
                        <a:rPr lang="id-ID" dirty="0" smtClean="0"/>
                        <a:t>1</a:t>
                      </a:r>
                      <a:endParaRPr lang="id-ID" dirty="0"/>
                    </a:p>
                  </a:txBody>
                  <a:tcPr/>
                </a:tc>
                <a:tc>
                  <a:txBody>
                    <a:bodyPr/>
                    <a:lstStyle/>
                    <a:p>
                      <a:r>
                        <a:rPr lang="id-ID" dirty="0" smtClean="0"/>
                        <a:t>1</a:t>
                      </a:r>
                      <a:endParaRPr lang="id-ID" dirty="0"/>
                    </a:p>
                  </a:txBody>
                  <a:tcPr/>
                </a:tc>
              </a:tr>
              <a:tr h="370840">
                <a:tc>
                  <a:txBody>
                    <a:bodyPr/>
                    <a:lstStyle/>
                    <a:p>
                      <a:r>
                        <a:rPr lang="id-ID" dirty="0" smtClean="0"/>
                        <a:t>2</a:t>
                      </a:r>
                      <a:endParaRPr lang="id-ID" dirty="0"/>
                    </a:p>
                  </a:txBody>
                  <a:tcPr/>
                </a:tc>
                <a:tc>
                  <a:txBody>
                    <a:bodyPr/>
                    <a:lstStyle/>
                    <a:p>
                      <a:r>
                        <a:rPr lang="id-ID" dirty="0" smtClean="0"/>
                        <a:t>1</a:t>
                      </a:r>
                      <a:endParaRPr lang="id-ID" dirty="0"/>
                    </a:p>
                  </a:txBody>
                  <a:tcPr/>
                </a:tc>
                <a:tc>
                  <a:txBody>
                    <a:bodyPr/>
                    <a:lstStyle/>
                    <a:p>
                      <a:r>
                        <a:rPr lang="id-ID" dirty="0" smtClean="0"/>
                        <a:t>1</a:t>
                      </a:r>
                      <a:endParaRPr lang="id-ID" dirty="0"/>
                    </a:p>
                  </a:txBody>
                  <a:tcPr/>
                </a:tc>
              </a:tr>
              <a:tr h="370840">
                <a:tc>
                  <a:txBody>
                    <a:bodyPr/>
                    <a:lstStyle/>
                    <a:p>
                      <a:r>
                        <a:rPr lang="id-ID" dirty="0" smtClean="0"/>
                        <a:t>3</a:t>
                      </a:r>
                      <a:endParaRPr lang="id-ID" dirty="0"/>
                    </a:p>
                  </a:txBody>
                  <a:tcPr/>
                </a:tc>
                <a:tc>
                  <a:txBody>
                    <a:bodyPr/>
                    <a:lstStyle/>
                    <a:p>
                      <a:r>
                        <a:rPr lang="id-ID" dirty="0" smtClean="0"/>
                        <a:t>1-2,2-1</a:t>
                      </a:r>
                      <a:endParaRPr lang="id-ID" dirty="0"/>
                    </a:p>
                  </a:txBody>
                  <a:tcPr/>
                </a:tc>
                <a:tc>
                  <a:txBody>
                    <a:bodyPr/>
                    <a:lstStyle/>
                    <a:p>
                      <a:r>
                        <a:rPr lang="id-ID" dirty="0" smtClean="0"/>
                        <a:t>1*1+1*1=2</a:t>
                      </a:r>
                      <a:endParaRPr lang="id-ID" dirty="0"/>
                    </a:p>
                  </a:txBody>
                  <a:tcPr/>
                </a:tc>
              </a:tr>
              <a:tr h="370840">
                <a:tc>
                  <a:txBody>
                    <a:bodyPr/>
                    <a:lstStyle/>
                    <a:p>
                      <a:r>
                        <a:rPr lang="id-ID" dirty="0" smtClean="0"/>
                        <a:t>4</a:t>
                      </a:r>
                      <a:endParaRPr lang="id-ID" dirty="0"/>
                    </a:p>
                  </a:txBody>
                  <a:tcPr/>
                </a:tc>
                <a:tc>
                  <a:txBody>
                    <a:bodyPr/>
                    <a:lstStyle/>
                    <a:p>
                      <a:r>
                        <a:rPr lang="id-ID" dirty="0" smtClean="0"/>
                        <a:t>1-3,2-2,3-1</a:t>
                      </a:r>
                      <a:endParaRPr lang="id-ID" dirty="0"/>
                    </a:p>
                  </a:txBody>
                  <a:tcPr/>
                </a:tc>
                <a:tc>
                  <a:txBody>
                    <a:bodyPr/>
                    <a:lstStyle/>
                    <a:p>
                      <a:r>
                        <a:rPr lang="id-ID" dirty="0" smtClean="0"/>
                        <a:t>1*2+1*1+2*1=5</a:t>
                      </a:r>
                      <a:endParaRPr lang="id-ID" dirty="0"/>
                    </a:p>
                  </a:txBody>
                  <a:tcPr/>
                </a:tc>
              </a:tr>
            </a:tbl>
          </a:graphicData>
        </a:graphic>
      </p:graphicFrame>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7499792" y="431017"/>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7499792"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5" name="Rectangle 14"/>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6" name="Rectangle 15"/>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7" name="Straight Connector 16"/>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2" name="Straight Connector 21"/>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8" name="Rounded Rectangle 27"/>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9" name="Group 28"/>
          <p:cNvGrpSpPr/>
          <p:nvPr/>
        </p:nvGrpSpPr>
        <p:grpSpPr>
          <a:xfrm>
            <a:off x="3322824" y="1492117"/>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Half Frame 33"/>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4-Point Star 34"/>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8</a:t>
            </a:fld>
            <a:endParaRPr lang="en-US"/>
          </a:p>
        </p:txBody>
      </p:sp>
      <p:sp>
        <p:nvSpPr>
          <p:cNvPr id="37" name="TextBox 36"/>
          <p:cNvSpPr txBox="1"/>
          <p:nvPr/>
        </p:nvSpPr>
        <p:spPr>
          <a:xfrm>
            <a:off x="299915" y="645405"/>
            <a:ext cx="7199877" cy="461665"/>
          </a:xfrm>
          <a:prstGeom prst="rect">
            <a:avLst/>
          </a:prstGeom>
          <a:noFill/>
        </p:spPr>
        <p:txBody>
          <a:bodyPr wrap="square" rtlCol="0">
            <a:spAutoFit/>
          </a:bodyPr>
          <a:lstStyle/>
          <a:p>
            <a:r>
              <a:rPr lang="id-ID" sz="2400" dirty="0" smtClean="0">
                <a:solidFill>
                  <a:schemeClr val="bg1"/>
                </a:solidFill>
              </a:rPr>
              <a:t>ABSTRAKSI (JUMLAH KOMBINASI PARENTHESIZATION)</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99270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3843450" y="1825625"/>
            <a:ext cx="7510349" cy="4351338"/>
          </a:xfrm>
        </p:spPr>
        <p:txBody>
          <a:bodyPr>
            <a:normAutofit/>
          </a:bodyPr>
          <a:lstStyle/>
          <a:p>
            <a:pPr marL="363538" indent="-363538">
              <a:buFont typeface="Wingdings" panose="05000000000000000000" pitchFamily="2" charset="2"/>
              <a:buChar char="ü"/>
            </a:pPr>
            <a:r>
              <a:rPr lang="id-ID" sz="2400" dirty="0">
                <a:solidFill>
                  <a:schemeClr val="tx1"/>
                </a:solidFill>
              </a:rPr>
              <a:t>Misal, untuk memaksimalkan </a:t>
            </a:r>
            <a:r>
              <a:rPr lang="id-ID" sz="2400" dirty="0" smtClean="0">
                <a:solidFill>
                  <a:schemeClr val="tx1"/>
                </a:solidFill>
              </a:rPr>
              <a:t>parenthesization </a:t>
            </a:r>
            <a:r>
              <a:rPr lang="id-ID" sz="2400" dirty="0">
                <a:solidFill>
                  <a:schemeClr val="tx1"/>
                </a:solidFill>
              </a:rPr>
              <a:t>A</a:t>
            </a:r>
            <a:r>
              <a:rPr lang="id-ID" sz="2400" baseline="-25000" dirty="0">
                <a:solidFill>
                  <a:schemeClr val="tx1"/>
                </a:solidFill>
              </a:rPr>
              <a:t>i</a:t>
            </a:r>
            <a:r>
              <a:rPr lang="id-ID" sz="2400" dirty="0">
                <a:solidFill>
                  <a:schemeClr val="tx1"/>
                </a:solidFill>
              </a:rPr>
              <a:t>, A</a:t>
            </a:r>
            <a:r>
              <a:rPr lang="id-ID" sz="2400" baseline="-25000" dirty="0">
                <a:solidFill>
                  <a:schemeClr val="tx1"/>
                </a:solidFill>
              </a:rPr>
              <a:t>i+1</a:t>
            </a:r>
            <a:r>
              <a:rPr lang="id-ID" sz="2400" dirty="0">
                <a:solidFill>
                  <a:schemeClr val="tx1"/>
                </a:solidFill>
              </a:rPr>
              <a:t>, ..., </a:t>
            </a:r>
            <a:r>
              <a:rPr lang="id-ID" sz="2400" dirty="0" smtClean="0">
                <a:solidFill>
                  <a:schemeClr val="tx1"/>
                </a:solidFill>
              </a:rPr>
              <a:t>A</a:t>
            </a:r>
            <a:r>
              <a:rPr lang="id-ID" sz="2400" baseline="-25000" dirty="0" smtClean="0">
                <a:solidFill>
                  <a:schemeClr val="tx1"/>
                </a:solidFill>
              </a:rPr>
              <a:t>j</a:t>
            </a:r>
            <a:r>
              <a:rPr lang="id-ID" sz="2400" dirty="0" smtClean="0">
                <a:solidFill>
                  <a:schemeClr val="tx1"/>
                </a:solidFill>
              </a:rPr>
              <a:t> adalah dengan  menyeplit matriks A</a:t>
            </a:r>
            <a:r>
              <a:rPr lang="id-ID" sz="2400" baseline="-25000" dirty="0" smtClean="0">
                <a:solidFill>
                  <a:schemeClr val="tx1"/>
                </a:solidFill>
              </a:rPr>
              <a:t>k</a:t>
            </a:r>
            <a:r>
              <a:rPr lang="id-ID" sz="2400" dirty="0" smtClean="0">
                <a:solidFill>
                  <a:schemeClr val="tx1"/>
                </a:solidFill>
              </a:rPr>
              <a:t> dengan A</a:t>
            </a:r>
            <a:r>
              <a:rPr lang="id-ID" sz="2400" baseline="-25000" dirty="0" smtClean="0">
                <a:solidFill>
                  <a:schemeClr val="tx1"/>
                </a:solidFill>
              </a:rPr>
              <a:t>k+1</a:t>
            </a:r>
            <a:r>
              <a:rPr lang="id-ID" sz="2400" dirty="0" smtClean="0">
                <a:solidFill>
                  <a:schemeClr val="tx1"/>
                </a:solidFill>
              </a:rPr>
              <a:t>. </a:t>
            </a:r>
          </a:p>
          <a:p>
            <a:pPr marL="363538" indent="-363538">
              <a:buFont typeface="Wingdings" panose="05000000000000000000" pitchFamily="2" charset="2"/>
              <a:buChar char="ü"/>
            </a:pPr>
            <a:r>
              <a:rPr lang="id-ID" sz="2400" dirty="0" smtClean="0">
                <a:solidFill>
                  <a:schemeClr val="tx1"/>
                </a:solidFill>
              </a:rPr>
              <a:t>Parenthesization yang dikembalikan oleh subchain </a:t>
            </a:r>
            <a:r>
              <a:rPr lang="id-ID" sz="2400" dirty="0">
                <a:solidFill>
                  <a:schemeClr val="tx1"/>
                </a:solidFill>
              </a:rPr>
              <a:t>A</a:t>
            </a:r>
            <a:r>
              <a:rPr lang="id-ID" sz="2400" baseline="-25000" dirty="0">
                <a:solidFill>
                  <a:schemeClr val="tx1"/>
                </a:solidFill>
              </a:rPr>
              <a:t>i</a:t>
            </a:r>
            <a:r>
              <a:rPr lang="id-ID" sz="2400" dirty="0">
                <a:solidFill>
                  <a:schemeClr val="tx1"/>
                </a:solidFill>
              </a:rPr>
              <a:t>, A</a:t>
            </a:r>
            <a:r>
              <a:rPr lang="id-ID" sz="2400" baseline="-25000" dirty="0">
                <a:solidFill>
                  <a:schemeClr val="tx1"/>
                </a:solidFill>
              </a:rPr>
              <a:t>i+1</a:t>
            </a:r>
            <a:r>
              <a:rPr lang="id-ID" sz="2400" dirty="0">
                <a:solidFill>
                  <a:schemeClr val="tx1"/>
                </a:solidFill>
              </a:rPr>
              <a:t>, ..., </a:t>
            </a:r>
            <a:r>
              <a:rPr lang="id-ID" sz="2400" dirty="0" smtClean="0">
                <a:solidFill>
                  <a:schemeClr val="tx1"/>
                </a:solidFill>
              </a:rPr>
              <a:t>A</a:t>
            </a:r>
            <a:r>
              <a:rPr lang="id-ID" sz="2400" baseline="-25000" dirty="0" smtClean="0">
                <a:solidFill>
                  <a:schemeClr val="tx1"/>
                </a:solidFill>
              </a:rPr>
              <a:t>k</a:t>
            </a:r>
            <a:r>
              <a:rPr lang="id-ID" sz="2400" dirty="0" smtClean="0">
                <a:solidFill>
                  <a:schemeClr val="tx1"/>
                </a:solidFill>
              </a:rPr>
              <a:t>, adalah parenthesization yang optimal. Begitu juga dengan parenthesization untuk subchain A</a:t>
            </a:r>
            <a:r>
              <a:rPr lang="id-ID" sz="2400" baseline="-25000" dirty="0" smtClean="0">
                <a:solidFill>
                  <a:schemeClr val="tx1"/>
                </a:solidFill>
              </a:rPr>
              <a:t>k+1</a:t>
            </a:r>
            <a:r>
              <a:rPr lang="id-ID" sz="2400" dirty="0" smtClean="0">
                <a:solidFill>
                  <a:schemeClr val="tx1"/>
                </a:solidFill>
              </a:rPr>
              <a:t>, A</a:t>
            </a:r>
            <a:r>
              <a:rPr lang="id-ID" sz="2400" baseline="-25000" dirty="0" smtClean="0">
                <a:solidFill>
                  <a:schemeClr val="tx1"/>
                </a:solidFill>
              </a:rPr>
              <a:t>k+2</a:t>
            </a:r>
            <a:r>
              <a:rPr lang="id-ID" sz="2400" dirty="0" smtClean="0">
                <a:solidFill>
                  <a:schemeClr val="tx1"/>
                </a:solidFill>
              </a:rPr>
              <a:t>, </a:t>
            </a:r>
            <a:r>
              <a:rPr lang="id-ID" sz="2400" dirty="0">
                <a:solidFill>
                  <a:schemeClr val="tx1"/>
                </a:solidFill>
              </a:rPr>
              <a:t>..., </a:t>
            </a:r>
            <a:r>
              <a:rPr lang="id-ID" sz="2400" dirty="0" smtClean="0">
                <a:solidFill>
                  <a:schemeClr val="tx1"/>
                </a:solidFill>
              </a:rPr>
              <a:t>A</a:t>
            </a:r>
            <a:r>
              <a:rPr lang="id-ID" sz="2400" baseline="-25000" dirty="0" smtClean="0">
                <a:solidFill>
                  <a:schemeClr val="tx1"/>
                </a:solidFill>
              </a:rPr>
              <a:t>j</a:t>
            </a:r>
            <a:r>
              <a:rPr lang="id-ID" sz="2400" dirty="0" smtClean="0">
                <a:solidFill>
                  <a:schemeClr val="tx1"/>
                </a:solidFill>
              </a:rPr>
              <a:t>. </a:t>
            </a:r>
          </a:p>
          <a:p>
            <a:pPr marL="363538" indent="-363538">
              <a:buFont typeface="Wingdings" panose="05000000000000000000" pitchFamily="2" charset="2"/>
              <a:buChar char="ü"/>
            </a:pPr>
            <a:r>
              <a:rPr lang="id-ID" sz="2400" dirty="0" smtClean="0">
                <a:solidFill>
                  <a:schemeClr val="tx1"/>
                </a:solidFill>
              </a:rPr>
              <a:t>Jadi, langkah untuk menghasilkan parenthesization yang optimal adalah dengan menemukan hasil yang optimal pada sub problem, kemudian mengkombinasikan solusi dari subproblem tersebut</a:t>
            </a:r>
          </a:p>
          <a:p>
            <a:pPr marL="0" indent="0">
              <a:buNone/>
            </a:pPr>
            <a:endParaRPr lang="id-ID" sz="2400" dirty="0">
              <a:solidFill>
                <a:schemeClr val="tx1"/>
              </a:solidFill>
            </a:endParaRPr>
          </a:p>
        </p:txBody>
      </p:sp>
      <p:sp>
        <p:nvSpPr>
          <p:cNvPr id="4" name="Rectangle 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110671" y="431017"/>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0" y="431016"/>
            <a:ext cx="7110671"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1" name="Straight Connector 10"/>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3" name="Rectangle 12"/>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4" name="Rectangle 13"/>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5" name="Straight Connector 14"/>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0" name="Straight Connector 19"/>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3" name="Rounded Rectangle 22"/>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4" name="Rounded Rectangle 23"/>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7" name="Group 26"/>
          <p:cNvGrpSpPr/>
          <p:nvPr/>
        </p:nvGrpSpPr>
        <p:grpSpPr>
          <a:xfrm>
            <a:off x="3322824" y="1492117"/>
            <a:ext cx="115117" cy="4364986"/>
            <a:chOff x="6645648" y="2984234"/>
            <a:chExt cx="0" cy="7891089"/>
          </a:xfrm>
        </p:grpSpPr>
        <p:cxnSp>
          <p:nvCxnSpPr>
            <p:cNvPr id="28" name="Straight Connector 27"/>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2" name="Half Frame 31"/>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3" name="4-Point Star 32"/>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4"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9</a:t>
            </a:fld>
            <a:endParaRPr lang="en-US"/>
          </a:p>
        </p:txBody>
      </p:sp>
      <p:sp>
        <p:nvSpPr>
          <p:cNvPr id="35" name="TextBox 34"/>
          <p:cNvSpPr txBox="1"/>
          <p:nvPr/>
        </p:nvSpPr>
        <p:spPr>
          <a:xfrm>
            <a:off x="274986" y="720856"/>
            <a:ext cx="6354413" cy="461665"/>
          </a:xfrm>
          <a:prstGeom prst="rect">
            <a:avLst/>
          </a:prstGeom>
          <a:noFill/>
        </p:spPr>
        <p:txBody>
          <a:bodyPr wrap="square" rtlCol="0">
            <a:spAutoFit/>
          </a:bodyPr>
          <a:lstStyle/>
          <a:p>
            <a:r>
              <a:rPr lang="id-ID" sz="2400" dirty="0" smtClean="0">
                <a:solidFill>
                  <a:schemeClr val="bg1"/>
                </a:solidFill>
              </a:rPr>
              <a:t>ABSTRAKSI (OPTIMAL PARENTHESIZATION)</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31558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1362</Words>
  <Application>Microsoft Office PowerPoint</Application>
  <PresentationFormat>Widescreen</PresentationFormat>
  <Paragraphs>233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Open Sans</vt:lpstr>
      <vt:lpstr>Wingdings</vt:lpstr>
      <vt:lpstr>Office Theme</vt:lpstr>
      <vt:lpstr>Dynamic Programming (2)</vt:lpstr>
      <vt:lpstr>PowerPoint Presentation</vt:lpstr>
      <vt:lpstr>Matrix Chain Problem</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Knapsack Problem</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Wijayanti</dc:creator>
  <cp:lastModifiedBy>Wijayanti</cp:lastModifiedBy>
  <cp:revision>17</cp:revision>
  <dcterms:created xsi:type="dcterms:W3CDTF">2017-01-17T06:34:13Z</dcterms:created>
  <dcterms:modified xsi:type="dcterms:W3CDTF">2017-02-27T14:17:56Z</dcterms:modified>
</cp:coreProperties>
</file>