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77"/>
  </p:notesMasterIdLst>
  <p:sldIdLst>
    <p:sldId id="256" r:id="rId2"/>
    <p:sldId id="316" r:id="rId3"/>
    <p:sldId id="317" r:id="rId4"/>
    <p:sldId id="318" r:id="rId5"/>
    <p:sldId id="319" r:id="rId6"/>
    <p:sldId id="320" r:id="rId7"/>
    <p:sldId id="325" r:id="rId8"/>
    <p:sldId id="350" r:id="rId9"/>
    <p:sldId id="326" r:id="rId10"/>
    <p:sldId id="351" r:id="rId11"/>
    <p:sldId id="352" r:id="rId12"/>
    <p:sldId id="337" r:id="rId13"/>
    <p:sldId id="357" r:id="rId14"/>
    <p:sldId id="358" r:id="rId15"/>
    <p:sldId id="359" r:id="rId16"/>
    <p:sldId id="360" r:id="rId17"/>
    <p:sldId id="361" r:id="rId18"/>
    <p:sldId id="363" r:id="rId19"/>
    <p:sldId id="364" r:id="rId20"/>
    <p:sldId id="365" r:id="rId21"/>
    <p:sldId id="366" r:id="rId22"/>
    <p:sldId id="367" r:id="rId23"/>
    <p:sldId id="368" r:id="rId24"/>
    <p:sldId id="369" r:id="rId25"/>
    <p:sldId id="370" r:id="rId26"/>
    <p:sldId id="371" r:id="rId27"/>
    <p:sldId id="372" r:id="rId28"/>
    <p:sldId id="373" r:id="rId29"/>
    <p:sldId id="374" r:id="rId30"/>
    <p:sldId id="375" r:id="rId31"/>
    <p:sldId id="376" r:id="rId32"/>
    <p:sldId id="377" r:id="rId33"/>
    <p:sldId id="378" r:id="rId34"/>
    <p:sldId id="379" r:id="rId35"/>
    <p:sldId id="413" r:id="rId36"/>
    <p:sldId id="412" r:id="rId37"/>
    <p:sldId id="411" r:id="rId38"/>
    <p:sldId id="381" r:id="rId39"/>
    <p:sldId id="382" r:id="rId40"/>
    <p:sldId id="383" r:id="rId41"/>
    <p:sldId id="384" r:id="rId42"/>
    <p:sldId id="385" r:id="rId43"/>
    <p:sldId id="386" r:id="rId44"/>
    <p:sldId id="387" r:id="rId45"/>
    <p:sldId id="388" r:id="rId46"/>
    <p:sldId id="389" r:id="rId47"/>
    <p:sldId id="390" r:id="rId48"/>
    <p:sldId id="391" r:id="rId49"/>
    <p:sldId id="392" r:id="rId50"/>
    <p:sldId id="393" r:id="rId51"/>
    <p:sldId id="394" r:id="rId52"/>
    <p:sldId id="395" r:id="rId53"/>
    <p:sldId id="396" r:id="rId54"/>
    <p:sldId id="397" r:id="rId55"/>
    <p:sldId id="398" r:id="rId56"/>
    <p:sldId id="399" r:id="rId57"/>
    <p:sldId id="400" r:id="rId58"/>
    <p:sldId id="401" r:id="rId59"/>
    <p:sldId id="402" r:id="rId60"/>
    <p:sldId id="403" r:id="rId61"/>
    <p:sldId id="404" r:id="rId62"/>
    <p:sldId id="405" r:id="rId63"/>
    <p:sldId id="406" r:id="rId64"/>
    <p:sldId id="407" r:id="rId65"/>
    <p:sldId id="408" r:id="rId66"/>
    <p:sldId id="409" r:id="rId67"/>
    <p:sldId id="410" r:id="rId68"/>
    <p:sldId id="340" r:id="rId69"/>
    <p:sldId id="341" r:id="rId70"/>
    <p:sldId id="342" r:id="rId71"/>
    <p:sldId id="343" r:id="rId72"/>
    <p:sldId id="344" r:id="rId73"/>
    <p:sldId id="345" r:id="rId74"/>
    <p:sldId id="348" r:id="rId75"/>
    <p:sldId id="314" r:id="rId76"/>
  </p:sldIdLst>
  <p:sldSz cx="9144000" cy="5143500" type="screen16x9"/>
  <p:notesSz cx="6858000" cy="9144000"/>
  <p:defaultTextStyle>
    <a:lvl1pPr marL="0" algn="l" rtl="0" latinLnBrk="0">
      <a:defRPr sz="1800" kern="1200">
        <a:solidFill>
          <a:schemeClr val="tx1"/>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extLst/>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8162" autoAdjust="0"/>
    <p:restoredTop sz="87634" autoAdjust="0"/>
  </p:normalViewPr>
  <p:slideViewPr>
    <p:cSldViewPr>
      <p:cViewPr varScale="1">
        <p:scale>
          <a:sx n="80" d="100"/>
          <a:sy n="80" d="100"/>
        </p:scale>
        <p:origin x="-894" y="-84"/>
      </p:cViewPr>
      <p:guideLst>
        <p:guide orient="horz" pos="1620"/>
        <p:guide pos="2880"/>
      </p:guideLst>
    </p:cSldViewPr>
  </p:slideViewPr>
  <p:outlineViewPr>
    <p:cViewPr>
      <p:scale>
        <a:sx n="33" d="100"/>
        <a:sy n="33" d="100"/>
      </p:scale>
      <p:origin x="0" y="16158"/>
    </p:cViewPr>
  </p:outlineViewPr>
  <p:notesTextViewPr>
    <p:cViewPr>
      <p:scale>
        <a:sx n="100" d="100"/>
        <a:sy n="100" d="100"/>
      </p:scale>
      <p:origin x="0" y="0"/>
    </p:cViewPr>
  </p:notesTextViewPr>
  <p:sorterViewPr>
    <p:cViewPr>
      <p:scale>
        <a:sx n="66" d="100"/>
        <a:sy n="66" d="100"/>
      </p:scale>
      <p:origin x="0" y="1194"/>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a:defRPr sz="1200"/>
            </a:lvl1pPr>
            <a:extLst/>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a:defRPr sz="1200"/>
            </a:lvl1pPr>
            <a:extLst/>
          </a:lstStyle>
          <a:p>
            <a:fld id="{A8ADFD5B-A66C-449C-B6E8-FB716D07777D}" type="datetimeFigureOut">
              <a:rPr lang="en-US" smtClean="0"/>
              <a:pPr/>
              <a:t>9/14/2016</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rtlCol="0" anchor="ctr"/>
          <a:lstStyle>
            <a:extLst/>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extLst/>
          </a:lstStyle>
          <a:p>
            <a:pPr lvl="0"/>
            <a:r>
              <a:rPr lang="en-US" smtClean="0"/>
              <a:t>Click to edit Master text styles</a:t>
            </a:r>
            <a:endParaRPr lang="en-US"/>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a:defRPr sz="1200"/>
            </a:lvl1pPr>
            <a:extLst/>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extLst/>
          </a:lstStyle>
          <a:p>
            <a:fld id="{CA5D3BF3-D352-46FC-8343-31F56E6730EA}"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a:extLst/>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extLst/>
          </a:lstStyle>
          <a:p>
            <a:endParaRPr lang="en-US"/>
          </a:p>
        </p:txBody>
      </p:sp>
      <p:sp>
        <p:nvSpPr>
          <p:cNvPr id="4" name="Rectangle 3"/>
          <p:cNvSpPr>
            <a:spLocks noGrp="1"/>
          </p:cNvSpPr>
          <p:nvPr>
            <p:ph type="sldNum" sz="quarter" idx="10"/>
          </p:nvPr>
        </p:nvSpPr>
        <p:spPr/>
        <p:txBody>
          <a:bodyPr/>
          <a:lstStyle>
            <a:extLst/>
          </a:lstStyle>
          <a:p>
            <a:fld id="{CA5D3BF3-D352-46FC-8343-31F56E6730EA}"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a:xfrm>
            <a:off x="0" y="4478274"/>
            <a:ext cx="9144000" cy="665226"/>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10" name="Rectangle 9"/>
          <p:cNvSpPr/>
          <p:nvPr/>
        </p:nvSpPr>
        <p:spPr>
          <a:xfrm>
            <a:off x="-9144" y="4539996"/>
            <a:ext cx="2249424" cy="534924"/>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11" name="Rectangle 10"/>
          <p:cNvSpPr/>
          <p:nvPr/>
        </p:nvSpPr>
        <p:spPr>
          <a:xfrm>
            <a:off x="2359152" y="4533138"/>
            <a:ext cx="6784848" cy="534924"/>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9" name="Subtitle 8"/>
          <p:cNvSpPr>
            <a:spLocks noGrp="1"/>
          </p:cNvSpPr>
          <p:nvPr>
            <p:ph type="subTitle" idx="1"/>
          </p:nvPr>
        </p:nvSpPr>
        <p:spPr>
          <a:xfrm>
            <a:off x="2362200" y="4537528"/>
            <a:ext cx="6515100" cy="514350"/>
          </a:xfrm>
        </p:spPr>
        <p:txBody>
          <a:bodyPr anchor="ctr"/>
          <a:lstStyle>
            <a:lvl1pPr marL="0" indent="0" algn="l">
              <a:buNone/>
              <a:defRPr sz="28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smtClean="0"/>
              <a:t>Click to edit Master subtitle style</a:t>
            </a:r>
            <a:endParaRPr lang="en-US" dirty="0"/>
          </a:p>
        </p:txBody>
      </p:sp>
      <p:sp>
        <p:nvSpPr>
          <p:cNvPr id="28" name="Date Placeholder 27"/>
          <p:cNvSpPr>
            <a:spLocks noGrp="1"/>
          </p:cNvSpPr>
          <p:nvPr>
            <p:ph type="dt" sz="half" idx="10"/>
          </p:nvPr>
        </p:nvSpPr>
        <p:spPr>
          <a:xfrm>
            <a:off x="76200" y="4551524"/>
            <a:ext cx="2057400" cy="514350"/>
          </a:xfrm>
        </p:spPr>
        <p:txBody>
          <a:bodyPr>
            <a:noAutofit/>
          </a:bodyPr>
          <a:lstStyle>
            <a:lvl1pPr algn="ctr">
              <a:defRPr sz="2000">
                <a:solidFill>
                  <a:srgbClr val="FFFFFF"/>
                </a:solidFill>
              </a:defRPr>
            </a:lvl1pPr>
            <a:extLst/>
          </a:lstStyle>
          <a:p>
            <a:pPr algn="ctr"/>
            <a:fld id="{4CD7AB63-2396-4A53-9BCB-B69574FB1F6D}" type="datetime1">
              <a:rPr lang="en-US" smtClean="0">
                <a:solidFill>
                  <a:srgbClr val="FFFFFF"/>
                </a:solidFill>
              </a:rPr>
              <a:pPr algn="ctr"/>
              <a:t>9/14/2016</a:t>
            </a:fld>
            <a:endParaRPr lang="en-US" sz="2000" dirty="0">
              <a:solidFill>
                <a:srgbClr val="FFFFFF"/>
              </a:solidFill>
            </a:endParaRPr>
          </a:p>
        </p:txBody>
      </p:sp>
      <p:sp>
        <p:nvSpPr>
          <p:cNvPr id="17" name="Footer Placeholder 16"/>
          <p:cNvSpPr>
            <a:spLocks noGrp="1"/>
          </p:cNvSpPr>
          <p:nvPr>
            <p:ph type="ftr" sz="quarter" idx="11"/>
          </p:nvPr>
        </p:nvSpPr>
        <p:spPr>
          <a:xfrm>
            <a:off x="2085393" y="177404"/>
            <a:ext cx="5867400" cy="273844"/>
          </a:xfrm>
        </p:spPr>
        <p:txBody>
          <a:bodyPr/>
          <a:lstStyle>
            <a:lvl1pPr algn="r">
              <a:defRPr>
                <a:solidFill>
                  <a:schemeClr val="tx2"/>
                </a:solidFill>
              </a:defRPr>
            </a:lvl1pPr>
            <a:extLst/>
          </a:lstStyle>
          <a:p>
            <a:pPr algn="r"/>
            <a:r>
              <a:rPr lang="en-US" smtClean="0">
                <a:solidFill>
                  <a:schemeClr val="tx2"/>
                </a:solidFill>
              </a:rPr>
              <a:t>Angel: Interactive Computer Graphics6E © Addison-Wesley 2012</a:t>
            </a:r>
            <a:endParaRPr lang="en-US" dirty="0">
              <a:solidFill>
                <a:schemeClr val="tx2"/>
              </a:solidFill>
            </a:endParaRPr>
          </a:p>
        </p:txBody>
      </p:sp>
      <p:sp>
        <p:nvSpPr>
          <p:cNvPr id="29" name="Slide Number Placeholder 28"/>
          <p:cNvSpPr>
            <a:spLocks noGrp="1"/>
          </p:cNvSpPr>
          <p:nvPr>
            <p:ph type="sldNum" sz="quarter" idx="12"/>
          </p:nvPr>
        </p:nvSpPr>
        <p:spPr>
          <a:xfrm>
            <a:off x="8001000" y="171450"/>
            <a:ext cx="838200" cy="285750"/>
          </a:xfrm>
        </p:spPr>
        <p:txBody>
          <a:bodyPr/>
          <a:lstStyle>
            <a:lvl1pPr>
              <a:defRPr>
                <a:solidFill>
                  <a:schemeClr val="tx2"/>
                </a:solidFill>
              </a:defRPr>
            </a:lvl1pPr>
            <a:extLst/>
          </a:lstStyle>
          <a:p>
            <a:fld id="{8F82E0A0-C266-4798-8C8F-B9F91E9DA37E}" type="slidenum">
              <a:rPr lang="en-US" smtClean="0">
                <a:solidFill>
                  <a:schemeClr val="tx2"/>
                </a:solidFill>
              </a:rPr>
              <a:pPr/>
              <a:t>‹#›</a:t>
            </a:fld>
            <a:endParaRPr lang="en-US" dirty="0">
              <a:solidFill>
                <a:schemeClr val="tx2"/>
              </a:solidFill>
            </a:endParaRPr>
          </a:p>
        </p:txBody>
      </p:sp>
      <p:sp>
        <p:nvSpPr>
          <p:cNvPr id="12" name="Rectangle 11"/>
          <p:cNvSpPr>
            <a:spLocks noGrp="1"/>
          </p:cNvSpPr>
          <p:nvPr>
            <p:ph type="title"/>
          </p:nvPr>
        </p:nvSpPr>
        <p:spPr>
          <a:xfrm>
            <a:off x="2362200" y="2343150"/>
            <a:ext cx="6477000" cy="2038350"/>
          </a:xfrm>
        </p:spPr>
        <p:txBody>
          <a:bodyPr rtlCol="0" anchor="b"/>
          <a:lstStyle>
            <a:lvl1pPr>
              <a:defRPr cap="all" baseline="0"/>
            </a:lvl1pPr>
            <a:extLst/>
          </a:lstStyle>
          <a:p>
            <a:r>
              <a:rPr lang="en-US" smtClean="0"/>
              <a:t>Click to edit Master title style</a:t>
            </a: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D09F42E-2E88-4D65-8A81-8E8D3BEDA8C0}" type="datetime1">
              <a:rPr lang="en-US" smtClean="0"/>
              <a:pPr/>
              <a:t>9/14/2016</a:t>
            </a:fld>
            <a:endParaRPr lang="en-US"/>
          </a:p>
        </p:txBody>
      </p:sp>
      <p:sp>
        <p:nvSpPr>
          <p:cNvPr id="5" name="Footer Placeholder 4"/>
          <p:cNvSpPr>
            <a:spLocks noGrp="1"/>
          </p:cNvSpPr>
          <p:nvPr>
            <p:ph type="ftr" sz="quarter" idx="11"/>
          </p:nvPr>
        </p:nvSpPr>
        <p:spPr/>
        <p:txBody>
          <a:bodyPr/>
          <a:lstStyle>
            <a:extLst/>
          </a:lstStyle>
          <a:p>
            <a:r>
              <a:rPr lang="en-US" smtClean="0"/>
              <a:t>Angel: Interactive Computer Graphics6E © Addison-Wesley 2012</a:t>
            </a:r>
            <a:endParaRPr lang="en-US"/>
          </a:p>
        </p:txBody>
      </p:sp>
      <p:sp>
        <p:nvSpPr>
          <p:cNvPr id="6" name="Slide Number Placeholder 5"/>
          <p:cNvSpPr>
            <a:spLocks noGrp="1"/>
          </p:cNvSpPr>
          <p:nvPr>
            <p:ph type="sldNum" sz="quarter" idx="12"/>
          </p:nvPr>
        </p:nvSpPr>
        <p:spPr/>
        <p:txBody>
          <a:bodyPr/>
          <a:lstStyle>
            <a:extLst/>
          </a:lstStyle>
          <a:p>
            <a:fld id="{CE1326B4-B495-4C15-87D4-26E414C735E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extLst/>
          </a:lstStyle>
          <a:p>
            <a:r>
              <a:rPr lang="en-US" smtClean="0"/>
              <a:t>Click to edit Master title style</a:t>
            </a:r>
            <a:endParaRPr lang="en-US" dirty="0"/>
          </a:p>
        </p:txBody>
      </p:sp>
      <p:sp>
        <p:nvSpPr>
          <p:cNvPr id="5" name="Rectangle 4"/>
          <p:cNvSpPr>
            <a:spLocks noGrp="1"/>
          </p:cNvSpPr>
          <p:nvPr>
            <p:ph type="sldNum" sz="quarter" idx="12"/>
          </p:nvPr>
        </p:nvSpPr>
        <p:spPr/>
        <p:txBody>
          <a:bodyPr/>
          <a:lstStyle>
            <a:extLst/>
          </a:lstStyle>
          <a:p>
            <a:pPr algn="ctr"/>
            <a:fld id="{8F82E0A0-C266-4798-8C8F-B9F91E9DA37E}" type="slidenum">
              <a:rPr lang="en-US" sz="1400" b="1" smtClean="0">
                <a:solidFill>
                  <a:srgbClr val="FFFFFF"/>
                </a:solidFill>
              </a:rPr>
              <a:pPr algn="ctr"/>
              <a:t>‹#›</a:t>
            </a:fld>
            <a:endParaRPr lang="en-US"/>
          </a:p>
        </p:txBody>
      </p:sp>
      <p:sp>
        <p:nvSpPr>
          <p:cNvPr id="7" name="Rectangle 6"/>
          <p:cNvSpPr>
            <a:spLocks noGrp="1"/>
          </p:cNvSpPr>
          <p:nvPr>
            <p:ph sz="quarter" idx="13"/>
          </p:nvPr>
        </p:nvSpPr>
        <p:spPr>
          <a:xfrm>
            <a:off x="609600" y="1352550"/>
            <a:ext cx="8153400" cy="3276600"/>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057400"/>
            <a:ext cx="7123113" cy="1254919"/>
          </a:xfrm>
        </p:spPr>
        <p:txBody>
          <a:bodyPr anchor="t"/>
          <a:lstStyle>
            <a:lvl1pPr>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smtClean="0"/>
              <a:t>Click to edit Master text styles</a:t>
            </a:r>
          </a:p>
        </p:txBody>
      </p:sp>
      <p:sp>
        <p:nvSpPr>
          <p:cNvPr id="7" name="Rectangle 6"/>
          <p:cNvSpPr/>
          <p:nvPr/>
        </p:nvSpPr>
        <p:spPr>
          <a:xfrm>
            <a:off x="0" y="1143000"/>
            <a:ext cx="9144000" cy="85725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8" name="Rectangle 7"/>
          <p:cNvSpPr/>
          <p:nvPr/>
        </p:nvSpPr>
        <p:spPr>
          <a:xfrm>
            <a:off x="0" y="1200150"/>
            <a:ext cx="1295400" cy="74295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9" name="Rectangle 8"/>
          <p:cNvSpPr/>
          <p:nvPr/>
        </p:nvSpPr>
        <p:spPr>
          <a:xfrm>
            <a:off x="1371600" y="1200150"/>
            <a:ext cx="7772400" cy="74295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2" name="Title 1"/>
          <p:cNvSpPr>
            <a:spLocks noGrp="1"/>
          </p:cNvSpPr>
          <p:nvPr>
            <p:ph type="title" hasCustomPrompt="1"/>
          </p:nvPr>
        </p:nvSpPr>
        <p:spPr>
          <a:xfrm>
            <a:off x="1371600" y="1200150"/>
            <a:ext cx="7620000" cy="742950"/>
          </a:xfrm>
        </p:spPr>
        <p:txBody>
          <a:bodyPr/>
          <a:lstStyle>
            <a:lvl1pPr algn="l">
              <a:buNone/>
              <a:defRPr sz="4400" b="0" cap="none">
                <a:solidFill>
                  <a:srgbClr val="FFFFFF"/>
                </a:solidFill>
              </a:defRPr>
            </a:lvl1pPr>
            <a:extLst/>
          </a:lstStyle>
          <a:p>
            <a:r>
              <a:rPr lang="en-US" dirty="0" smtClean="0"/>
              <a:t>Click to edit master title style</a:t>
            </a:r>
            <a:endParaRPr lang="en-US" dirty="0"/>
          </a:p>
        </p:txBody>
      </p:sp>
      <p:sp>
        <p:nvSpPr>
          <p:cNvPr id="12" name="Date Placeholder 11"/>
          <p:cNvSpPr>
            <a:spLocks noGrp="1"/>
          </p:cNvSpPr>
          <p:nvPr>
            <p:ph type="dt" sz="half" idx="10"/>
          </p:nvPr>
        </p:nvSpPr>
        <p:spPr/>
        <p:txBody>
          <a:bodyPr/>
          <a:lstStyle>
            <a:extLst/>
          </a:lstStyle>
          <a:p>
            <a:fld id="{96007223-9606-44A1-9D52-A2C0352188C6}" type="datetime1">
              <a:rPr lang="en-US" smtClean="0"/>
              <a:pPr/>
              <a:t>9/14/2016</a:t>
            </a:fld>
            <a:endParaRPr lang="en-US"/>
          </a:p>
        </p:txBody>
      </p:sp>
      <p:sp>
        <p:nvSpPr>
          <p:cNvPr id="13" name="Slide Number Placeholder 12"/>
          <p:cNvSpPr>
            <a:spLocks noGrp="1"/>
          </p:cNvSpPr>
          <p:nvPr>
            <p:ph type="sldNum" sz="quarter" idx="11"/>
          </p:nvPr>
        </p:nvSpPr>
        <p:spPr>
          <a:xfrm>
            <a:off x="0" y="1314450"/>
            <a:ext cx="1295400" cy="526257"/>
          </a:xfrm>
        </p:spPr>
        <p:txBody>
          <a:bodyPr>
            <a:noAutofit/>
          </a:bodyPr>
          <a:lstStyle>
            <a:lvl1pPr>
              <a:defRPr sz="2400">
                <a:solidFill>
                  <a:srgbClr val="FFFFFF"/>
                </a:solidFill>
              </a:defRPr>
            </a:lvl1pPr>
            <a:extLst/>
          </a:lstStyle>
          <a:p>
            <a:pPr algn="ctr"/>
            <a:fld id="{8F82E0A0-C266-4798-8C8F-B9F91E9DA37E}" type="slidenum">
              <a:rPr lang="en-US" sz="2400" b="1" smtClean="0">
                <a:solidFill>
                  <a:srgbClr val="FFFFFF"/>
                </a:solidFill>
              </a:rPr>
              <a:pPr algn="ctr"/>
              <a:t>‹#›</a:t>
            </a:fld>
            <a:endParaRPr lang="en-US" sz="2400" dirty="0">
              <a:solidFill>
                <a:srgbClr val="FFFFFF"/>
              </a:solidFill>
            </a:endParaRPr>
          </a:p>
        </p:txBody>
      </p:sp>
      <p:sp>
        <p:nvSpPr>
          <p:cNvPr id="14" name="Footer Placeholder 13"/>
          <p:cNvSpPr>
            <a:spLocks noGrp="1"/>
          </p:cNvSpPr>
          <p:nvPr>
            <p:ph type="ftr" sz="quarter" idx="12"/>
          </p:nvPr>
        </p:nvSpPr>
        <p:spPr/>
        <p:txBody>
          <a:bodyPr/>
          <a:lstStyle>
            <a:extLst/>
          </a:lstStyle>
          <a:p>
            <a:r>
              <a:rPr lang="en-US" smtClean="0"/>
              <a:t>Angel: Interactive Computer Graphics6E © Addison-Wesley 2012</a:t>
            </a:r>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dirty="0"/>
          </a:p>
        </p:txBody>
      </p:sp>
      <p:sp>
        <p:nvSpPr>
          <p:cNvPr id="9" name="Content Placeholder 8"/>
          <p:cNvSpPr>
            <a:spLocks noGrp="1"/>
          </p:cNvSpPr>
          <p:nvPr>
            <p:ph sz="quarter" idx="13"/>
          </p:nvPr>
        </p:nvSpPr>
        <p:spPr>
          <a:xfrm>
            <a:off x="609600" y="1352551"/>
            <a:ext cx="3886200" cy="3268624"/>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4844901" y="1352549"/>
            <a:ext cx="3886200" cy="3268625"/>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5"/>
          </p:nvPr>
        </p:nvSpPr>
        <p:spPr/>
        <p:txBody>
          <a:bodyPr rtlCol="0"/>
          <a:lstStyle>
            <a:extLst/>
          </a:lstStyle>
          <a:p>
            <a:fld id="{EEAA0CD2-9879-44FA-A16D-6E94ADC96546}" type="datetime1">
              <a:rPr lang="en-US" smtClean="0"/>
              <a:pPr/>
              <a:t>9/14/2016</a:t>
            </a:fld>
            <a:endParaRPr lang="en-US"/>
          </a:p>
        </p:txBody>
      </p:sp>
      <p:sp>
        <p:nvSpPr>
          <p:cNvPr id="10" name="Slide Number Placeholder 9"/>
          <p:cNvSpPr>
            <a:spLocks noGrp="1"/>
          </p:cNvSpPr>
          <p:nvPr>
            <p:ph type="sldNum" sz="quarter" idx="16"/>
          </p:nvPr>
        </p:nvSpPr>
        <p:spPr/>
        <p:txBody>
          <a:bodyPr rtlCol="0"/>
          <a:lstStyle>
            <a:extLst/>
          </a:lstStyle>
          <a:p>
            <a:pPr algn="ctr"/>
            <a:fld id="{8F82E0A0-C266-4798-8C8F-B9F91E9DA37E}" type="slidenum">
              <a:rPr lang="en-US" sz="1400" b="1" smtClean="0">
                <a:solidFill>
                  <a:srgbClr val="FFFFFF"/>
                </a:solidFill>
              </a:rPr>
              <a:pPr algn="ctr"/>
              <a:t>‹#›</a:t>
            </a:fld>
            <a:endParaRPr lang="en-US"/>
          </a:p>
        </p:txBody>
      </p:sp>
      <p:sp>
        <p:nvSpPr>
          <p:cNvPr id="12" name="Footer Placeholder 11"/>
          <p:cNvSpPr>
            <a:spLocks noGrp="1"/>
          </p:cNvSpPr>
          <p:nvPr>
            <p:ph type="ftr" sz="quarter" idx="17"/>
          </p:nvPr>
        </p:nvSpPr>
        <p:spPr/>
        <p:txBody>
          <a:bodyPr rtlCol="0"/>
          <a:lstStyle>
            <a:extLst/>
          </a:lstStyle>
          <a:p>
            <a:r>
              <a:rPr lang="en-US" smtClean="0"/>
              <a:t>Angel: Interactive Computer Graphics6E © Addison-Wesley 2012</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12648" y="118110"/>
            <a:ext cx="8153400" cy="1005840"/>
          </a:xfrm>
        </p:spPr>
        <p:txBody>
          <a:bodyPr anchor="b"/>
          <a:lstStyle>
            <a:lvl1pPr>
              <a:defRPr/>
            </a:lvl1pPr>
            <a:extLst/>
          </a:lstStyle>
          <a:p>
            <a:r>
              <a:rPr lang="en-US" smtClean="0"/>
              <a:t>Click to edit Master title style</a:t>
            </a:r>
            <a:endParaRPr lang="en-US" dirty="0"/>
          </a:p>
        </p:txBody>
      </p:sp>
      <p:sp>
        <p:nvSpPr>
          <p:cNvPr id="11" name="Content Placeholder 10"/>
          <p:cNvSpPr>
            <a:spLocks noGrp="1"/>
          </p:cNvSpPr>
          <p:nvPr>
            <p:ph sz="quarter" idx="13"/>
          </p:nvPr>
        </p:nvSpPr>
        <p:spPr>
          <a:xfrm>
            <a:off x="609600" y="1919818"/>
            <a:ext cx="3886200" cy="2628900"/>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800600" y="1919818"/>
            <a:ext cx="3886200" cy="2628900"/>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Date Placeholder 9"/>
          <p:cNvSpPr>
            <a:spLocks noGrp="1"/>
          </p:cNvSpPr>
          <p:nvPr>
            <p:ph type="dt" sz="half" idx="15"/>
          </p:nvPr>
        </p:nvSpPr>
        <p:spPr/>
        <p:txBody>
          <a:bodyPr rtlCol="0"/>
          <a:lstStyle>
            <a:extLst/>
          </a:lstStyle>
          <a:p>
            <a:fld id="{A3B2EACC-756B-4D23-A72D-3F274E320161}" type="datetime1">
              <a:rPr lang="en-US" smtClean="0"/>
              <a:pPr/>
              <a:t>9/14/2016</a:t>
            </a:fld>
            <a:endParaRPr lang="en-US"/>
          </a:p>
        </p:txBody>
      </p:sp>
      <p:sp>
        <p:nvSpPr>
          <p:cNvPr id="12" name="Slide Number Placeholder 11"/>
          <p:cNvSpPr>
            <a:spLocks noGrp="1"/>
          </p:cNvSpPr>
          <p:nvPr>
            <p:ph type="sldNum" sz="quarter" idx="16"/>
          </p:nvPr>
        </p:nvSpPr>
        <p:spPr/>
        <p:txBody>
          <a:bodyPr rtlCol="0"/>
          <a:lstStyle>
            <a:extLst/>
          </a:lstStyle>
          <a:p>
            <a:pPr algn="ctr"/>
            <a:fld id="{8F82E0A0-C266-4798-8C8F-B9F91E9DA37E}" type="slidenum">
              <a:rPr lang="en-US" sz="1400" b="1" smtClean="0">
                <a:solidFill>
                  <a:srgbClr val="FFFFFF"/>
                </a:solidFill>
              </a:rPr>
              <a:pPr algn="ctr"/>
              <a:t>‹#›</a:t>
            </a:fld>
            <a:endParaRPr lang="en-US"/>
          </a:p>
        </p:txBody>
      </p:sp>
      <p:sp>
        <p:nvSpPr>
          <p:cNvPr id="14" name="Footer Placeholder 13"/>
          <p:cNvSpPr>
            <a:spLocks noGrp="1"/>
          </p:cNvSpPr>
          <p:nvPr>
            <p:ph type="ftr" sz="quarter" idx="17"/>
          </p:nvPr>
        </p:nvSpPr>
        <p:spPr/>
        <p:txBody>
          <a:bodyPr rtlCol="0"/>
          <a:lstStyle>
            <a:extLst/>
          </a:lstStyle>
          <a:p>
            <a:r>
              <a:rPr lang="en-US" smtClean="0"/>
              <a:t>Angel: Interactive Computer Graphics6E © Addison-Wesley 2012</a:t>
            </a:r>
            <a:endParaRPr lang="en-US"/>
          </a:p>
        </p:txBody>
      </p:sp>
      <p:sp>
        <p:nvSpPr>
          <p:cNvPr id="16" name="Text Placeholder 15"/>
          <p:cNvSpPr>
            <a:spLocks noGrp="1"/>
          </p:cNvSpPr>
          <p:nvPr>
            <p:ph type="body" sz="quarter" idx="18"/>
          </p:nvPr>
        </p:nvSpPr>
        <p:spPr>
          <a:xfrm>
            <a:off x="609600" y="1362287"/>
            <a:ext cx="3886200" cy="530352"/>
          </a:xfrm>
          <a:solidFill>
            <a:schemeClr val="accent2"/>
          </a:solidFill>
        </p:spPr>
        <p:txBody>
          <a:bodyPr rtlCol="0" anchor="ctr"/>
          <a:lstStyle>
            <a:lvl1pPr>
              <a:buFontTx/>
              <a:buNone/>
              <a:defRPr sz="2000" b="1">
                <a:solidFill>
                  <a:srgbClr val="FFFFFF"/>
                </a:solidFill>
              </a:defRPr>
            </a:lvl1pPr>
            <a:extLst/>
          </a:lstStyle>
          <a:p>
            <a:pPr lvl="0"/>
            <a:r>
              <a:rPr lang="en-US" smtClean="0"/>
              <a:t>Click to edit Master text styles</a:t>
            </a:r>
          </a:p>
        </p:txBody>
      </p:sp>
      <p:sp>
        <p:nvSpPr>
          <p:cNvPr id="15" name="Text Placeholder 14"/>
          <p:cNvSpPr>
            <a:spLocks noGrp="1"/>
          </p:cNvSpPr>
          <p:nvPr>
            <p:ph type="body" sz="quarter" idx="19"/>
          </p:nvPr>
        </p:nvSpPr>
        <p:spPr>
          <a:xfrm>
            <a:off x="4800600" y="1362287"/>
            <a:ext cx="3886200" cy="530352"/>
          </a:xfrm>
          <a:solidFill>
            <a:schemeClr val="accent4"/>
          </a:solidFill>
        </p:spPr>
        <p:txBody>
          <a:bodyPr rtlCol="0" anchor="ctr"/>
          <a:lstStyle>
            <a:lvl1pPr>
              <a:buFontTx/>
              <a:buNone/>
              <a:defRPr sz="2000" b="1">
                <a:solidFill>
                  <a:srgbClr val="FFFFFF"/>
                </a:solidFill>
              </a:defRPr>
            </a:lvl1pPr>
            <a:extLst/>
          </a:lstStyle>
          <a:p>
            <a:pPr lvl="0"/>
            <a:r>
              <a:rPr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extLst/>
          </a:lstStyle>
          <a:p>
            <a:fld id="{B2F95E7C-8D82-4450-AF81-C0667657CEFF}" type="datetime1">
              <a:rPr lang="en-US" smtClean="0"/>
              <a:pPr/>
              <a:t>9/14/2016</a:t>
            </a:fld>
            <a:endParaRPr lang="en-US"/>
          </a:p>
        </p:txBody>
      </p:sp>
      <p:sp>
        <p:nvSpPr>
          <p:cNvPr id="4" name="Footer Placeholder 3"/>
          <p:cNvSpPr>
            <a:spLocks noGrp="1"/>
          </p:cNvSpPr>
          <p:nvPr>
            <p:ph type="ftr" sz="quarter" idx="11"/>
          </p:nvPr>
        </p:nvSpPr>
        <p:spPr/>
        <p:txBody>
          <a:bodyPr/>
          <a:lstStyle>
            <a:extLst/>
          </a:lstStyle>
          <a:p>
            <a:r>
              <a:rPr lang="en-US" smtClean="0"/>
              <a:t>Angel: Interactive Computer Graphics6E © Addison-Wesley 2012</a:t>
            </a:r>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extLst/>
          </a:lstStyle>
          <a:p>
            <a:fld id="{A3F7CB7D-F184-43C7-B6FD-03D728E1BBFF}" type="slidenum">
              <a:rPr lang="en-US" smtClean="0">
                <a:solidFill>
                  <a:srgbClr val="FFFFFF"/>
                </a:solidFill>
              </a:rPr>
              <a:pPr/>
              <a:t>‹#›</a:t>
            </a:fld>
            <a:endParaRPr lang="en-US" dirty="0">
              <a:solidFill>
                <a:srgbClr val="FFFFFF"/>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41A90EC6-E824-4BE0-A245-0898B6E64986}" type="datetime1">
              <a:rPr lang="en-US" smtClean="0"/>
              <a:pPr/>
              <a:t>9/14/2016</a:t>
            </a:fld>
            <a:endParaRPr lang="en-US"/>
          </a:p>
        </p:txBody>
      </p:sp>
      <p:sp>
        <p:nvSpPr>
          <p:cNvPr id="3" name="Footer Placeholder 2"/>
          <p:cNvSpPr>
            <a:spLocks noGrp="1"/>
          </p:cNvSpPr>
          <p:nvPr>
            <p:ph type="ftr" sz="quarter" idx="11"/>
          </p:nvPr>
        </p:nvSpPr>
        <p:spPr/>
        <p:txBody>
          <a:bodyPr/>
          <a:lstStyle>
            <a:extLst/>
          </a:lstStyle>
          <a:p>
            <a:r>
              <a:rPr lang="en-US" smtClean="0"/>
              <a:t>Angel: Interactive Computer Graphics6E © Addison-Wesley 2012</a:t>
            </a:r>
            <a:endParaRPr lang="en-US" dirty="0"/>
          </a:p>
        </p:txBody>
      </p:sp>
      <p:sp>
        <p:nvSpPr>
          <p:cNvPr id="4" name="Slide Number Placeholder 3"/>
          <p:cNvSpPr>
            <a:spLocks noGrp="1"/>
          </p:cNvSpPr>
          <p:nvPr>
            <p:ph type="sldNum" sz="quarter" idx="12"/>
          </p:nvPr>
        </p:nvSpPr>
        <p:spPr>
          <a:xfrm>
            <a:off x="0" y="4686300"/>
            <a:ext cx="533400" cy="285750"/>
          </a:xfrm>
        </p:spPr>
        <p:txBody>
          <a:bodyPr/>
          <a:lstStyle>
            <a:lvl1pPr>
              <a:defRPr>
                <a:solidFill>
                  <a:schemeClr val="tx2"/>
                </a:solidFill>
              </a:defRPr>
            </a:lvl1pPr>
            <a:extLst/>
          </a:lstStyle>
          <a:p>
            <a:fld id="{A3F7CB7D-F184-43C7-B6FD-03D728E1BBFF}" type="slidenum">
              <a:rPr lang="en-US" smtClean="0">
                <a:solidFill>
                  <a:schemeClr val="tx2"/>
                </a:solidFill>
              </a:rPr>
              <a:pPr/>
              <a:t>‹#›</a:t>
            </a:fld>
            <a:endParaRPr lang="en-US" dirty="0">
              <a:solidFill>
                <a:schemeClr val="tx2"/>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118110"/>
            <a:ext cx="8153400" cy="1005840"/>
          </a:xfrm>
        </p:spPr>
        <p:txBody>
          <a:bodyPr anchor="b"/>
          <a:lstStyle>
            <a:lvl1pPr algn="l">
              <a:buNone/>
              <a:defRPr sz="4200" b="0"/>
            </a:lvl1pPr>
            <a:extLst/>
          </a:lstStyle>
          <a:p>
            <a:r>
              <a:rPr lang="en-US" smtClean="0"/>
              <a:t>Click to edit Master title style</a:t>
            </a:r>
            <a:endParaRPr lang="en-US" dirty="0"/>
          </a:p>
        </p:txBody>
      </p:sp>
      <p:sp>
        <p:nvSpPr>
          <p:cNvPr id="5" name="Date Placeholder 4"/>
          <p:cNvSpPr>
            <a:spLocks noGrp="1"/>
          </p:cNvSpPr>
          <p:nvPr>
            <p:ph type="dt" sz="half" idx="10"/>
          </p:nvPr>
        </p:nvSpPr>
        <p:spPr/>
        <p:txBody>
          <a:bodyPr/>
          <a:lstStyle>
            <a:extLst/>
          </a:lstStyle>
          <a:p>
            <a:fld id="{45E58542-0C20-46F9-A143-A8820ABCE2F1}" type="datetime1">
              <a:rPr lang="en-US" smtClean="0"/>
              <a:pPr/>
              <a:t>9/14/2016</a:t>
            </a:fld>
            <a:endParaRPr lang="en-US"/>
          </a:p>
        </p:txBody>
      </p:sp>
      <p:sp>
        <p:nvSpPr>
          <p:cNvPr id="6" name="Footer Placeholder 5"/>
          <p:cNvSpPr>
            <a:spLocks noGrp="1"/>
          </p:cNvSpPr>
          <p:nvPr>
            <p:ph type="ftr" sz="quarter" idx="11"/>
          </p:nvPr>
        </p:nvSpPr>
        <p:spPr/>
        <p:txBody>
          <a:bodyPr/>
          <a:lstStyle>
            <a:extLst/>
          </a:lstStyle>
          <a:p>
            <a:r>
              <a:rPr lang="en-US" smtClean="0"/>
              <a:t>Angel: Interactive Computer Graphics6E © Addison-Wesley 2012</a:t>
            </a:r>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extLst/>
          </a:lstStyle>
          <a:p>
            <a:fld id="{A3F7CB7D-F184-43C7-B6FD-03D728E1BBFF}" type="slidenum">
              <a:rPr lang="en-US" smtClean="0">
                <a:solidFill>
                  <a:srgbClr val="FFFFFF"/>
                </a:solidFill>
              </a:rPr>
              <a:pPr/>
              <a:t>‹#›</a:t>
            </a:fld>
            <a:endParaRPr lang="en-US" dirty="0">
              <a:solidFill>
                <a:srgbClr val="FFFFFF"/>
              </a:solidFill>
            </a:endParaRPr>
          </a:p>
        </p:txBody>
      </p:sp>
      <p:sp>
        <p:nvSpPr>
          <p:cNvPr id="3" name="Text Placeholder 2"/>
          <p:cNvSpPr>
            <a:spLocks noGrp="1"/>
          </p:cNvSpPr>
          <p:nvPr>
            <p:ph type="body" idx="1"/>
          </p:nvPr>
        </p:nvSpPr>
        <p:spPr>
          <a:xfrm>
            <a:off x="609600" y="1428750"/>
            <a:ext cx="1600200" cy="31242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extLst/>
          </a:lstStyle>
          <a:p>
            <a:pPr lvl="0"/>
            <a:r>
              <a:rPr lang="en-US" smtClean="0"/>
              <a:t>Click to edit Master text styles</a:t>
            </a:r>
          </a:p>
        </p:txBody>
      </p:sp>
      <p:sp>
        <p:nvSpPr>
          <p:cNvPr id="9" name="Content Placeholder 8"/>
          <p:cNvSpPr>
            <a:spLocks noGrp="1"/>
          </p:cNvSpPr>
          <p:nvPr>
            <p:ph sz="quarter" idx="13"/>
          </p:nvPr>
        </p:nvSpPr>
        <p:spPr>
          <a:xfrm>
            <a:off x="2362200" y="1428750"/>
            <a:ext cx="6400800" cy="3200400"/>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557668" y="0"/>
            <a:ext cx="7586332" cy="3419856"/>
          </a:xfrm>
          <a:solidFill>
            <a:schemeClr val="tx2">
              <a:shade val="50000"/>
            </a:schemeClr>
          </a:solidFill>
          <a:ln>
            <a:noFill/>
          </a:ln>
        </p:spPr>
        <p:txBody>
          <a:bodyPr/>
          <a:lstStyle>
            <a:lvl1pPr>
              <a:buNone/>
              <a:defRPr sz="3200"/>
            </a:lvl1pPr>
            <a:extLst/>
          </a:lstStyle>
          <a:p>
            <a:r>
              <a:rPr lang="en-US" smtClean="0"/>
              <a:t>Click icon to add picture</a:t>
            </a:r>
            <a:endParaRPr lang="en-US" dirty="0"/>
          </a:p>
        </p:txBody>
      </p:sp>
      <p:sp>
        <p:nvSpPr>
          <p:cNvPr id="4" name="Text Placeholder 3"/>
          <p:cNvSpPr>
            <a:spLocks noGrp="1"/>
          </p:cNvSpPr>
          <p:nvPr>
            <p:ph type="body" sz="half" idx="2"/>
          </p:nvPr>
        </p:nvSpPr>
        <p:spPr>
          <a:xfrm>
            <a:off x="1600200" y="4114800"/>
            <a:ext cx="7315200" cy="51435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extLst/>
          </a:lstStyle>
          <a:p>
            <a:pPr lvl="0"/>
            <a:r>
              <a:rPr lang="en-US" smtClean="0"/>
              <a:t>Click to edit Master text styles</a:t>
            </a:r>
          </a:p>
        </p:txBody>
      </p:sp>
      <p:sp>
        <p:nvSpPr>
          <p:cNvPr id="8" name="Rectangle 7"/>
          <p:cNvSpPr/>
          <p:nvPr/>
        </p:nvSpPr>
        <p:spPr>
          <a:xfrm>
            <a:off x="-9144" y="3429000"/>
            <a:ext cx="9144000" cy="665226"/>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9" name="Rectangle 8"/>
          <p:cNvSpPr/>
          <p:nvPr/>
        </p:nvSpPr>
        <p:spPr>
          <a:xfrm>
            <a:off x="-9144" y="3497580"/>
            <a:ext cx="1463040" cy="534924"/>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10" name="Rectangle 9"/>
          <p:cNvSpPr/>
          <p:nvPr/>
        </p:nvSpPr>
        <p:spPr>
          <a:xfrm>
            <a:off x="1545336" y="3490722"/>
            <a:ext cx="7589520" cy="534924"/>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2" name="Title 1"/>
          <p:cNvSpPr>
            <a:spLocks noGrp="1"/>
          </p:cNvSpPr>
          <p:nvPr>
            <p:ph type="title"/>
          </p:nvPr>
        </p:nvSpPr>
        <p:spPr>
          <a:xfrm>
            <a:off x="1600200" y="3543300"/>
            <a:ext cx="7315200" cy="457200"/>
          </a:xfrm>
        </p:spPr>
        <p:txBody>
          <a:bodyPr anchor="ctr"/>
          <a:lstStyle>
            <a:lvl1pPr algn="l">
              <a:buNone/>
              <a:defRPr sz="2800" b="0">
                <a:solidFill>
                  <a:srgbClr val="FFFFFF"/>
                </a:solidFill>
              </a:defRPr>
            </a:lvl1pPr>
            <a:extLst/>
          </a:lstStyle>
          <a:p>
            <a:r>
              <a:rPr lang="en-US" smtClean="0"/>
              <a:t>Click to edit Master title style</a:t>
            </a:r>
            <a:endParaRPr lang="en-US" dirty="0"/>
          </a:p>
        </p:txBody>
      </p:sp>
      <p:sp>
        <p:nvSpPr>
          <p:cNvPr id="11" name="Rectangle 10"/>
          <p:cNvSpPr/>
          <p:nvPr/>
        </p:nvSpPr>
        <p:spPr>
          <a:xfrm>
            <a:off x="1447800" y="0"/>
            <a:ext cx="100584" cy="515035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12" name="Date Placeholder 11"/>
          <p:cNvSpPr>
            <a:spLocks noGrp="1"/>
          </p:cNvSpPr>
          <p:nvPr>
            <p:ph type="dt" sz="half" idx="10"/>
          </p:nvPr>
        </p:nvSpPr>
        <p:spPr>
          <a:xfrm>
            <a:off x="6248400" y="4686300"/>
            <a:ext cx="2667000" cy="273844"/>
          </a:xfrm>
        </p:spPr>
        <p:txBody>
          <a:bodyPr rtlCol="0"/>
          <a:lstStyle>
            <a:extLst/>
          </a:lstStyle>
          <a:p>
            <a:fld id="{163D70A9-C3BF-4EC8-949B-107C4AC9A2D5}" type="datetime1">
              <a:rPr lang="en-US" smtClean="0"/>
              <a:pPr/>
              <a:t>9/14/2016</a:t>
            </a:fld>
            <a:endParaRPr lang="en-US"/>
          </a:p>
        </p:txBody>
      </p:sp>
      <p:sp>
        <p:nvSpPr>
          <p:cNvPr id="13" name="Slide Number Placeholder 12"/>
          <p:cNvSpPr>
            <a:spLocks noGrp="1"/>
          </p:cNvSpPr>
          <p:nvPr>
            <p:ph type="sldNum" sz="quarter" idx="11"/>
          </p:nvPr>
        </p:nvSpPr>
        <p:spPr>
          <a:xfrm>
            <a:off x="0" y="3500437"/>
            <a:ext cx="1447800" cy="497684"/>
          </a:xfrm>
        </p:spPr>
        <p:txBody>
          <a:bodyPr rtlCol="0"/>
          <a:lstStyle>
            <a:lvl1pPr>
              <a:defRPr sz="2800"/>
            </a:lvl1pPr>
            <a:extLst/>
          </a:lstStyle>
          <a:p>
            <a:pPr algn="ctr"/>
            <a:fld id="{8F82E0A0-C266-4798-8C8F-B9F91E9DA37E}" type="slidenum">
              <a:rPr lang="en-US" sz="2800" b="1" smtClean="0">
                <a:solidFill>
                  <a:srgbClr val="FFFFFF"/>
                </a:solidFill>
              </a:rPr>
              <a:pPr algn="ctr"/>
              <a:t>‹#›</a:t>
            </a:fld>
            <a:endParaRPr lang="en-US" sz="2800" dirty="0"/>
          </a:p>
        </p:txBody>
      </p:sp>
      <p:sp>
        <p:nvSpPr>
          <p:cNvPr id="14" name="Footer Placeholder 13"/>
          <p:cNvSpPr>
            <a:spLocks noGrp="1"/>
          </p:cNvSpPr>
          <p:nvPr>
            <p:ph type="ftr" sz="quarter" idx="12"/>
          </p:nvPr>
        </p:nvSpPr>
        <p:spPr>
          <a:xfrm>
            <a:off x="1600200" y="4686155"/>
            <a:ext cx="4572000" cy="273844"/>
          </a:xfrm>
        </p:spPr>
        <p:txBody>
          <a:bodyPr rtlCol="0"/>
          <a:lstStyle>
            <a:extLst/>
          </a:lstStyle>
          <a:p>
            <a:r>
              <a:rPr lang="en-US" smtClean="0"/>
              <a:t>Angel: Interactive Computer Graphics6E © Addison-Wesley 2012</a:t>
            </a: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Text Placeholder 12"/>
          <p:cNvSpPr>
            <a:spLocks noGrp="1"/>
          </p:cNvSpPr>
          <p:nvPr>
            <p:ph type="body" idx="1"/>
          </p:nvPr>
        </p:nvSpPr>
        <p:spPr>
          <a:xfrm>
            <a:off x="612648" y="1352550"/>
            <a:ext cx="8153400" cy="3242310"/>
          </a:xfrm>
          <a:prstGeom prst="rect">
            <a:avLst/>
          </a:prstGeom>
        </p:spPr>
        <p:txBody>
          <a:bodyPr vert="horz">
            <a:normAutofit/>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Date Placeholder 13"/>
          <p:cNvSpPr>
            <a:spLocks noGrp="1"/>
          </p:cNvSpPr>
          <p:nvPr>
            <p:ph type="dt" sz="half" idx="2"/>
          </p:nvPr>
        </p:nvSpPr>
        <p:spPr>
          <a:xfrm>
            <a:off x="6096000" y="4686300"/>
            <a:ext cx="2667000" cy="273844"/>
          </a:xfrm>
          <a:prstGeom prst="rect">
            <a:avLst/>
          </a:prstGeom>
        </p:spPr>
        <p:txBody>
          <a:bodyPr vert="horz" anchor="ctr" anchorCtr="0"/>
          <a:lstStyle>
            <a:lvl1pPr algn="l">
              <a:defRPr sz="1400">
                <a:solidFill>
                  <a:schemeClr val="tx2"/>
                </a:solidFill>
              </a:defRPr>
            </a:lvl1pPr>
            <a:extLst/>
          </a:lstStyle>
          <a:p>
            <a:fld id="{A832113B-6D34-4A97-A6D7-2DD5B53A8572}" type="datetime1">
              <a:rPr lang="en-US" smtClean="0"/>
              <a:pPr/>
              <a:t>9/14/2016</a:t>
            </a:fld>
            <a:endParaRPr lang="en-US" sz="1400" dirty="0">
              <a:solidFill>
                <a:schemeClr val="tx2"/>
              </a:solidFill>
            </a:endParaRPr>
          </a:p>
        </p:txBody>
      </p:sp>
      <p:sp>
        <p:nvSpPr>
          <p:cNvPr id="3" name="Footer Placeholder 2"/>
          <p:cNvSpPr>
            <a:spLocks noGrp="1"/>
          </p:cNvSpPr>
          <p:nvPr>
            <p:ph type="ftr" sz="quarter" idx="3"/>
          </p:nvPr>
        </p:nvSpPr>
        <p:spPr>
          <a:xfrm>
            <a:off x="609601" y="4686155"/>
            <a:ext cx="5421083" cy="273844"/>
          </a:xfrm>
          <a:prstGeom prst="rect">
            <a:avLst/>
          </a:prstGeom>
        </p:spPr>
        <p:txBody>
          <a:bodyPr vert="horz" anchor="ctr"/>
          <a:lstStyle>
            <a:lvl1pPr algn="r">
              <a:defRPr sz="1400">
                <a:solidFill>
                  <a:schemeClr val="tx2"/>
                </a:solidFill>
              </a:defRPr>
            </a:lvl1pPr>
            <a:extLst/>
          </a:lstStyle>
          <a:p>
            <a:pPr algn="r"/>
            <a:r>
              <a:rPr lang="en-US" sz="1400" smtClean="0">
                <a:solidFill>
                  <a:schemeClr val="tx2"/>
                </a:solidFill>
              </a:rPr>
              <a:t>Angel: Interactive Computer Graphics6E © Addison-Wesley 2012</a:t>
            </a:r>
            <a:endParaRPr lang="en-US" sz="1400" dirty="0">
              <a:solidFill>
                <a:schemeClr val="tx2"/>
              </a:solidFill>
            </a:endParaRPr>
          </a:p>
        </p:txBody>
      </p:sp>
      <p:sp>
        <p:nvSpPr>
          <p:cNvPr id="7" name="Rectangle 6"/>
          <p:cNvSpPr/>
          <p:nvPr/>
        </p:nvSpPr>
        <p:spPr>
          <a:xfrm>
            <a:off x="0" y="1095170"/>
            <a:ext cx="9144000" cy="24003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8" name="Rectangle 7"/>
          <p:cNvSpPr/>
          <p:nvPr/>
        </p:nvSpPr>
        <p:spPr>
          <a:xfrm>
            <a:off x="0" y="1129460"/>
            <a:ext cx="533400" cy="17145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9" name="Rectangle 8"/>
          <p:cNvSpPr/>
          <p:nvPr/>
        </p:nvSpPr>
        <p:spPr>
          <a:xfrm>
            <a:off x="590550" y="1129460"/>
            <a:ext cx="8553450" cy="17145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23" name="Slide Number Placeholder 22"/>
          <p:cNvSpPr>
            <a:spLocks noGrp="1"/>
          </p:cNvSpPr>
          <p:nvPr>
            <p:ph type="sldNum" sz="quarter" idx="4"/>
          </p:nvPr>
        </p:nvSpPr>
        <p:spPr>
          <a:xfrm>
            <a:off x="0" y="1123507"/>
            <a:ext cx="533400" cy="183357"/>
          </a:xfrm>
          <a:prstGeom prst="rect">
            <a:avLst/>
          </a:prstGeom>
        </p:spPr>
        <p:txBody>
          <a:bodyPr vert="horz" anchor="ctr" anchorCtr="0">
            <a:normAutofit/>
          </a:bodyPr>
          <a:lstStyle>
            <a:lvl1pPr algn="ctr">
              <a:defRPr sz="1400" b="1">
                <a:solidFill>
                  <a:srgbClr val="FFFFFF"/>
                </a:solidFill>
              </a:defRPr>
            </a:lvl1pPr>
            <a:extLst/>
          </a:lstStyle>
          <a:p>
            <a:pPr algn="ctr"/>
            <a:fld id="{8F82E0A0-C266-4798-8C8F-B9F91E9DA37E}" type="slidenum">
              <a:rPr lang="en-US" sz="1400" b="1" smtClean="0">
                <a:solidFill>
                  <a:srgbClr val="FFFFFF"/>
                </a:solidFill>
              </a:rPr>
              <a:pPr algn="ctr"/>
              <a:t>‹#›</a:t>
            </a:fld>
            <a:endParaRPr lang="en-US" sz="1400" b="1" dirty="0">
              <a:solidFill>
                <a:srgbClr val="FFFFFF"/>
              </a:solidFill>
            </a:endParaRPr>
          </a:p>
        </p:txBody>
      </p:sp>
      <p:sp>
        <p:nvSpPr>
          <p:cNvPr id="22" name="Title Placeholder 21"/>
          <p:cNvSpPr>
            <a:spLocks noGrp="1"/>
          </p:cNvSpPr>
          <p:nvPr>
            <p:ph type="title"/>
          </p:nvPr>
        </p:nvSpPr>
        <p:spPr>
          <a:xfrm>
            <a:off x="609600" y="118110"/>
            <a:ext cx="8153400" cy="1005840"/>
          </a:xfrm>
          <a:prstGeom prst="rect">
            <a:avLst/>
          </a:prstGeom>
        </p:spPr>
        <p:txBody>
          <a:bodyPr vert="horz" anchor="b">
            <a:normAutofit/>
          </a:bodyPr>
          <a:lstStyle>
            <a:extLst/>
          </a:lstStyle>
          <a:p>
            <a:r>
              <a:rPr lang="en-US" smtClean="0"/>
              <a:t>Click to edit Master title style</a:t>
            </a: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8" r:id="rId2"/>
    <p:sldLayoutId id="2147483651" r:id="rId3"/>
    <p:sldLayoutId id="2147483652" r:id="rId4"/>
    <p:sldLayoutId id="2147483653" r:id="rId5"/>
    <p:sldLayoutId id="2147483654" r:id="rId6"/>
    <p:sldLayoutId id="2147483655" r:id="rId7"/>
    <p:sldLayoutId id="2147483656" r:id="rId8"/>
    <p:sldLayoutId id="2147483657" r:id="rId9"/>
    <p:sldLayoutId id="2147483659" r:id="rId10"/>
  </p:sldLayoutIdLst>
  <p:hf hdr="0" dt="0"/>
  <p:txStyles>
    <p:titleStyle>
      <a:lvl1pPr algn="l" rtl="0" eaLnBrk="1" latinLnBrk="0" hangingPunct="1">
        <a:spcBef>
          <a:spcPct val="0"/>
        </a:spcBef>
        <a:buNone/>
        <a:defRPr sz="4200" kern="1200">
          <a:solidFill>
            <a:schemeClr val="tx2"/>
          </a:solidFill>
          <a:latin typeface="+mj-lt"/>
          <a:ea typeface="+mj-ea"/>
          <a:cs typeface="+mj-cs"/>
        </a:defRPr>
      </a:lvl1pPr>
      <a:extLst/>
    </p:titleStyle>
    <p:body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0.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0.xml"/></Relationships>
</file>

<file path=ppt/slides/_rels/slide5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0.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0.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7.xml.rels><?xml version="1.0" encoding="UTF-8" standalone="yes"?>
<Relationships xmlns="http://schemas.openxmlformats.org/package/2006/relationships"><Relationship Id="rId2" Type="http://schemas.openxmlformats.org/officeDocument/2006/relationships/hyperlink" Target="http://wiki.codeblocks.org/index.php?title=Using_FreeGlut_with_Code::Blocks" TargetMode="Externa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p:cNvSpPr>
          <p:nvPr>
            <p:ph type="title"/>
          </p:nvPr>
        </p:nvSpPr>
        <p:spPr/>
        <p:txBody>
          <a:bodyPr/>
          <a:lstStyle>
            <a:extLst/>
          </a:lstStyle>
          <a:p>
            <a:r>
              <a:rPr lang="en-US" dirty="0" smtClean="0"/>
              <a:t>COMPUTER GRAPHICS</a:t>
            </a:r>
            <a:endParaRPr lang="en-US" dirty="0"/>
          </a:p>
        </p:txBody>
      </p:sp>
      <p:sp>
        <p:nvSpPr>
          <p:cNvPr id="5" name="Rectangle 4"/>
          <p:cNvSpPr>
            <a:spLocks noGrp="1"/>
          </p:cNvSpPr>
          <p:nvPr>
            <p:ph type="subTitle" idx="1"/>
          </p:nvPr>
        </p:nvSpPr>
        <p:spPr/>
        <p:txBody>
          <a:bodyPr>
            <a:normAutofit fontScale="85000" lnSpcReduction="10000"/>
          </a:bodyPr>
          <a:lstStyle>
            <a:extLst/>
          </a:lstStyle>
          <a:p>
            <a:r>
              <a:rPr lang="id-ID" dirty="0" smtClean="0"/>
              <a:t>Semester </a:t>
            </a:r>
            <a:r>
              <a:rPr lang="id-ID" dirty="0" smtClean="0"/>
              <a:t>5 </a:t>
            </a:r>
            <a:r>
              <a:rPr lang="en-US" dirty="0" smtClean="0"/>
              <a:t>– Department of Informatics </a:t>
            </a:r>
            <a:r>
              <a:rPr lang="id-ID" dirty="0" smtClean="0"/>
              <a:t>ITS 201</a:t>
            </a:r>
            <a:r>
              <a:rPr lang="en-US" dirty="0" smtClean="0"/>
              <a:t>6</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6" name="Picture 2"/>
          <p:cNvPicPr>
            <a:picLocks noChangeAspect="1" noChangeArrowheads="1"/>
          </p:cNvPicPr>
          <p:nvPr/>
        </p:nvPicPr>
        <p:blipFill>
          <a:blip r:embed="rId2" cstate="print"/>
          <a:srcRect/>
          <a:stretch>
            <a:fillRect/>
          </a:stretch>
        </p:blipFill>
        <p:spPr bwMode="auto">
          <a:xfrm>
            <a:off x="6624599" y="0"/>
            <a:ext cx="2519401" cy="1581326"/>
          </a:xfrm>
          <a:prstGeom prst="rect">
            <a:avLst/>
          </a:prstGeom>
          <a:noFill/>
          <a:ln w="9525">
            <a:noFill/>
            <a:miter lim="800000"/>
            <a:headEnd/>
            <a:tailEnd/>
          </a:ln>
        </p:spPr>
      </p:pic>
      <p:sp>
        <p:nvSpPr>
          <p:cNvPr id="2" name="Title 1"/>
          <p:cNvSpPr>
            <a:spLocks noGrp="1"/>
          </p:cNvSpPr>
          <p:nvPr>
            <p:ph type="title"/>
          </p:nvPr>
        </p:nvSpPr>
        <p:spPr/>
        <p:txBody>
          <a:bodyPr>
            <a:normAutofit fontScale="90000"/>
          </a:bodyPr>
          <a:lstStyle/>
          <a:p>
            <a:r>
              <a:rPr lang="en-US" dirty="0" smtClean="0"/>
              <a:t>Review: Synthetic Camera </a:t>
            </a:r>
            <a:br>
              <a:rPr lang="en-US" dirty="0" smtClean="0"/>
            </a:br>
            <a:r>
              <a:rPr lang="en-US" dirty="0" smtClean="0"/>
              <a:t>Model</a:t>
            </a:r>
            <a:endParaRPr lang="en-US" dirty="0"/>
          </a:p>
        </p:txBody>
      </p:sp>
      <p:sp>
        <p:nvSpPr>
          <p:cNvPr id="3" name="Footer Placeholder 2"/>
          <p:cNvSpPr>
            <a:spLocks noGrp="1"/>
          </p:cNvSpPr>
          <p:nvPr>
            <p:ph type="ftr" sz="quarter" idx="4294967295"/>
          </p:nvPr>
        </p:nvSpPr>
        <p:spPr>
          <a:xfrm>
            <a:off x="609601" y="4686155"/>
            <a:ext cx="5421083" cy="273844"/>
          </a:xfrm>
        </p:spPr>
        <p:txBody>
          <a:bodyPr/>
          <a:lstStyle/>
          <a:p>
            <a:r>
              <a:rPr lang="en-US" smtClean="0"/>
              <a:t>Angel: Interactive Computer Graphics6E © Addison-Wesley 2012</a:t>
            </a:r>
            <a:endParaRPr lang="en-US"/>
          </a:p>
        </p:txBody>
      </p:sp>
      <p:sp>
        <p:nvSpPr>
          <p:cNvPr id="4" name="Slide Number Placeholder 3"/>
          <p:cNvSpPr>
            <a:spLocks noGrp="1"/>
          </p:cNvSpPr>
          <p:nvPr>
            <p:ph type="sldNum" sz="quarter" idx="12"/>
          </p:nvPr>
        </p:nvSpPr>
        <p:spPr/>
        <p:txBody>
          <a:bodyPr>
            <a:normAutofit fontScale="47500" lnSpcReduction="20000"/>
          </a:bodyPr>
          <a:lstStyle/>
          <a:p>
            <a:pPr algn="ctr"/>
            <a:fld id="{8F82E0A0-C266-4798-8C8F-B9F91E9DA37E}" type="slidenum">
              <a:rPr lang="en-US" sz="1400" b="1" smtClean="0">
                <a:solidFill>
                  <a:srgbClr val="FFFFFF"/>
                </a:solidFill>
              </a:rPr>
              <a:pPr algn="ctr"/>
              <a:t>10</a:t>
            </a:fld>
            <a:endParaRPr lang="en-US"/>
          </a:p>
        </p:txBody>
      </p:sp>
      <p:sp>
        <p:nvSpPr>
          <p:cNvPr id="5" name="Content Placeholder 4"/>
          <p:cNvSpPr>
            <a:spLocks noGrp="1"/>
          </p:cNvSpPr>
          <p:nvPr>
            <p:ph sz="quarter" idx="13"/>
          </p:nvPr>
        </p:nvSpPr>
        <p:spPr/>
        <p:txBody>
          <a:bodyPr>
            <a:normAutofit fontScale="92500" lnSpcReduction="20000"/>
          </a:bodyPr>
          <a:lstStyle/>
          <a:p>
            <a:r>
              <a:rPr lang="en-US" dirty="0" smtClean="0"/>
              <a:t>The specification of the objects is independent of the specification of the viewer.</a:t>
            </a:r>
          </a:p>
          <a:p>
            <a:r>
              <a:rPr lang="en-US" dirty="0" smtClean="0"/>
              <a:t>The image is computed using simple geometric calculations</a:t>
            </a:r>
          </a:p>
          <a:p>
            <a:pPr lvl="1"/>
            <a:r>
              <a:rPr lang="en-US" dirty="0" smtClean="0"/>
              <a:t>Another plane is drawn in front of the lens</a:t>
            </a:r>
          </a:p>
          <a:p>
            <a:pPr lvl="1"/>
            <a:r>
              <a:rPr lang="en-US" dirty="0" smtClean="0"/>
              <a:t>The image of a point on the object on the virtual image plane (called the </a:t>
            </a:r>
            <a:r>
              <a:rPr lang="en-US" b="1" dirty="0" smtClean="0"/>
              <a:t>projection plane) </a:t>
            </a:r>
            <a:r>
              <a:rPr lang="en-US" dirty="0" smtClean="0"/>
              <a:t>is founded by drawing a line, called a </a:t>
            </a:r>
            <a:r>
              <a:rPr lang="en-US" b="1" dirty="0" smtClean="0"/>
              <a:t>projector, from the point to </a:t>
            </a:r>
            <a:r>
              <a:rPr lang="en-US" dirty="0" smtClean="0"/>
              <a:t>the center of the lens, or the </a:t>
            </a:r>
            <a:r>
              <a:rPr lang="en-US" b="1" dirty="0" smtClean="0"/>
              <a:t>center of projection (COP).</a:t>
            </a:r>
            <a:endParaRPr lang="en-US" dirty="0" smtClean="0"/>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Synthetic Camera Model</a:t>
            </a:r>
            <a:endParaRPr lang="en-US" dirty="0"/>
          </a:p>
        </p:txBody>
      </p:sp>
      <p:sp>
        <p:nvSpPr>
          <p:cNvPr id="4" name="Slide Number Placeholder 3"/>
          <p:cNvSpPr>
            <a:spLocks noGrp="1"/>
          </p:cNvSpPr>
          <p:nvPr>
            <p:ph type="sldNum" sz="quarter" idx="12"/>
          </p:nvPr>
        </p:nvSpPr>
        <p:spPr/>
        <p:txBody>
          <a:bodyPr>
            <a:normAutofit fontScale="47500" lnSpcReduction="20000"/>
          </a:bodyPr>
          <a:lstStyle/>
          <a:p>
            <a:pPr algn="ctr"/>
            <a:fld id="{8F82E0A0-C266-4798-8C8F-B9F91E9DA37E}" type="slidenum">
              <a:rPr lang="en-US" sz="1400" b="1" smtClean="0">
                <a:solidFill>
                  <a:srgbClr val="FFFFFF"/>
                </a:solidFill>
              </a:rPr>
              <a:pPr algn="ctr"/>
              <a:t>11</a:t>
            </a:fld>
            <a:endParaRPr lang="en-US"/>
          </a:p>
        </p:txBody>
      </p:sp>
      <p:sp>
        <p:nvSpPr>
          <p:cNvPr id="5" name="Content Placeholder 4"/>
          <p:cNvSpPr>
            <a:spLocks noGrp="1"/>
          </p:cNvSpPr>
          <p:nvPr>
            <p:ph sz="quarter" idx="13"/>
          </p:nvPr>
        </p:nvSpPr>
        <p:spPr>
          <a:xfrm>
            <a:off x="609600" y="1352550"/>
            <a:ext cx="8153400" cy="1647828"/>
          </a:xfrm>
        </p:spPr>
        <p:txBody>
          <a:bodyPr>
            <a:normAutofit fontScale="92500" lnSpcReduction="20000"/>
          </a:bodyPr>
          <a:lstStyle/>
          <a:p>
            <a:r>
              <a:rPr lang="en-US" dirty="0" smtClean="0"/>
              <a:t>A </a:t>
            </a:r>
            <a:r>
              <a:rPr lang="en-US" b="1" dirty="0" smtClean="0"/>
              <a:t>clipping rectangle</a:t>
            </a:r>
            <a:r>
              <a:rPr lang="en-US" dirty="0" smtClean="0"/>
              <a:t>, or </a:t>
            </a:r>
            <a:r>
              <a:rPr lang="en-US" b="1" dirty="0" smtClean="0"/>
              <a:t>clipping window</a:t>
            </a:r>
            <a:r>
              <a:rPr lang="en-US" dirty="0" smtClean="0"/>
              <a:t>, is placed in the projection plane.</a:t>
            </a:r>
          </a:p>
          <a:p>
            <a:r>
              <a:rPr lang="en-US" dirty="0" smtClean="0"/>
              <a:t>This rectangle acts as a window, through which a viewer sees the world.</a:t>
            </a:r>
            <a:endParaRPr lang="en-US" dirty="0"/>
          </a:p>
        </p:txBody>
      </p:sp>
      <p:pic>
        <p:nvPicPr>
          <p:cNvPr id="2050" name="Picture 2"/>
          <p:cNvPicPr>
            <a:picLocks noChangeAspect="1" noChangeArrowheads="1"/>
          </p:cNvPicPr>
          <p:nvPr/>
        </p:nvPicPr>
        <p:blipFill>
          <a:blip r:embed="rId2"/>
          <a:srcRect/>
          <a:stretch>
            <a:fillRect/>
          </a:stretch>
        </p:blipFill>
        <p:spPr bwMode="auto">
          <a:xfrm>
            <a:off x="1357290" y="2955024"/>
            <a:ext cx="3857652" cy="2188476"/>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idx="1"/>
          </p:nvPr>
        </p:nvSpPr>
        <p:spPr>
          <a:solidFill>
            <a:schemeClr val="bg1">
              <a:lumMod val="75000"/>
              <a:lumOff val="25000"/>
            </a:schemeClr>
          </a:solidFill>
        </p:spPr>
      </p:sp>
      <p:sp>
        <p:nvSpPr>
          <p:cNvPr id="3" name="Text Placeholder 2"/>
          <p:cNvSpPr>
            <a:spLocks noGrp="1"/>
          </p:cNvSpPr>
          <p:nvPr>
            <p:ph type="body" sz="half" idx="2"/>
          </p:nvPr>
        </p:nvSpPr>
        <p:spPr/>
        <p:txBody>
          <a:bodyPr/>
          <a:lstStyle/>
          <a:p>
            <a:endParaRPr lang="en-US" dirty="0"/>
          </a:p>
        </p:txBody>
      </p:sp>
      <p:sp>
        <p:nvSpPr>
          <p:cNvPr id="4" name="Title 3"/>
          <p:cNvSpPr>
            <a:spLocks noGrp="1"/>
          </p:cNvSpPr>
          <p:nvPr>
            <p:ph type="title"/>
          </p:nvPr>
        </p:nvSpPr>
        <p:spPr/>
        <p:txBody>
          <a:bodyPr>
            <a:normAutofit fontScale="90000"/>
          </a:bodyPr>
          <a:lstStyle/>
          <a:p>
            <a:r>
              <a:rPr lang="en-US" dirty="0" smtClean="0"/>
              <a:t>Session </a:t>
            </a:r>
            <a:r>
              <a:rPr lang="en-US" dirty="0" smtClean="0"/>
              <a:t>1</a:t>
            </a:r>
            <a:r>
              <a:rPr lang="id-ID" dirty="0" smtClean="0"/>
              <a:t>: </a:t>
            </a:r>
            <a:r>
              <a:rPr lang="en-US" dirty="0" smtClean="0"/>
              <a:t>Graphics System</a:t>
            </a:r>
            <a:endParaRPr lang="en-US" dirty="0"/>
          </a:p>
        </p:txBody>
      </p:sp>
      <p:sp>
        <p:nvSpPr>
          <p:cNvPr id="29" name="Slide Number Placeholder 28"/>
          <p:cNvSpPr>
            <a:spLocks noGrp="1"/>
          </p:cNvSpPr>
          <p:nvPr>
            <p:ph type="sldNum" sz="quarter" idx="11"/>
          </p:nvPr>
        </p:nvSpPr>
        <p:spPr/>
        <p:txBody>
          <a:bodyPr>
            <a:normAutofit lnSpcReduction="10000"/>
          </a:bodyPr>
          <a:lstStyle/>
          <a:p>
            <a:pPr algn="ctr"/>
            <a:fld id="{8F82E0A0-C266-4798-8C8F-B9F91E9DA37E}" type="slidenum">
              <a:rPr lang="en-US" sz="2800" b="1" smtClean="0">
                <a:solidFill>
                  <a:srgbClr val="FFFFFF"/>
                </a:solidFill>
              </a:rPr>
              <a:pPr algn="ctr"/>
              <a:t>12</a:t>
            </a:fld>
            <a:endParaRPr lang="en-US" sz="2800" dirty="0"/>
          </a:p>
        </p:txBody>
      </p:sp>
      <p:pic>
        <p:nvPicPr>
          <p:cNvPr id="32"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691680" y="195486"/>
            <a:ext cx="5813491" cy="316835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Graphics System</a:t>
            </a:r>
            <a:endParaRPr lang="en-US" dirty="0"/>
          </a:p>
        </p:txBody>
      </p:sp>
      <p:sp>
        <p:nvSpPr>
          <p:cNvPr id="6" name="Footer Placeholder 5"/>
          <p:cNvSpPr>
            <a:spLocks noGrp="1"/>
          </p:cNvSpPr>
          <p:nvPr>
            <p:ph type="ftr" sz="quarter" idx="11"/>
          </p:nvPr>
        </p:nvSpPr>
        <p:spPr/>
        <p:txBody>
          <a:bodyPr/>
          <a:lstStyle/>
          <a:p>
            <a:r>
              <a:rPr lang="en-US" smtClean="0"/>
              <a:t>Angel: Interactive Computer Graphics6E © Addison-Wesley 2012</a:t>
            </a:r>
            <a:endParaRPr lang="en-US" dirty="0"/>
          </a:p>
        </p:txBody>
      </p:sp>
      <p:sp>
        <p:nvSpPr>
          <p:cNvPr id="5" name="Slide Number Placeholder 4"/>
          <p:cNvSpPr>
            <a:spLocks noGrp="1"/>
          </p:cNvSpPr>
          <p:nvPr>
            <p:ph type="sldNum" sz="quarter" idx="12"/>
          </p:nvPr>
        </p:nvSpPr>
        <p:spPr/>
        <p:txBody>
          <a:bodyPr>
            <a:normAutofit fontScale="25000" lnSpcReduction="20000"/>
          </a:bodyPr>
          <a:lstStyle/>
          <a:p>
            <a:pPr algn="ctr"/>
            <a:fld id="{8F82E0A0-C266-4798-8C8F-B9F91E9DA37E}" type="slidenum">
              <a:rPr lang="en-US" sz="2800" b="1" smtClean="0">
                <a:solidFill>
                  <a:srgbClr val="FFFFFF"/>
                </a:solidFill>
              </a:rPr>
              <a:pPr algn="ctr"/>
              <a:t>13</a:t>
            </a:fld>
            <a:endParaRPr lang="en-US" sz="2800" dirty="0"/>
          </a:p>
        </p:txBody>
      </p:sp>
      <p:sp>
        <p:nvSpPr>
          <p:cNvPr id="8" name="Text Placeholder 7"/>
          <p:cNvSpPr>
            <a:spLocks noGrp="1"/>
          </p:cNvSpPr>
          <p:nvPr>
            <p:ph type="body" idx="1"/>
          </p:nvPr>
        </p:nvSpPr>
        <p:spPr/>
        <p:txBody>
          <a:bodyPr>
            <a:normAutofit fontScale="70000" lnSpcReduction="20000"/>
          </a:bodyPr>
          <a:lstStyle/>
          <a:p>
            <a:pPr>
              <a:lnSpc>
                <a:spcPct val="120000"/>
              </a:lnSpc>
            </a:pPr>
            <a:r>
              <a:rPr lang="en-US" b="1" u="sng" dirty="0" smtClean="0"/>
              <a:t>Graphics System</a:t>
            </a:r>
            <a:endParaRPr lang="en-US" b="1" u="sng" dirty="0" smtClean="0"/>
          </a:p>
          <a:p>
            <a:pPr>
              <a:lnSpc>
                <a:spcPct val="120000"/>
              </a:lnSpc>
            </a:pPr>
            <a:r>
              <a:rPr lang="en-US" dirty="0" smtClean="0"/>
              <a:t>Programmer’s Interface</a:t>
            </a:r>
          </a:p>
          <a:p>
            <a:pPr>
              <a:lnSpc>
                <a:spcPct val="120000"/>
              </a:lnSpc>
            </a:pPr>
            <a:r>
              <a:rPr lang="en-US" dirty="0" smtClean="0"/>
              <a:t>Graphics System Architecture</a:t>
            </a:r>
            <a:endParaRPr lang="en-US" dirty="0" smtClean="0"/>
          </a:p>
          <a:p>
            <a:pPr>
              <a:lnSpc>
                <a:spcPct val="120000"/>
              </a:lnSpc>
            </a:pPr>
            <a:r>
              <a:rPr lang="en-US" dirty="0" smtClean="0"/>
              <a:t>Programmable Pipeline</a:t>
            </a:r>
          </a:p>
          <a:p>
            <a:pPr>
              <a:lnSpc>
                <a:spcPct val="120000"/>
              </a:lnSpc>
            </a:pPr>
            <a:r>
              <a:rPr lang="en-US" dirty="0" smtClean="0"/>
              <a:t>Performance Characteristic</a:t>
            </a:r>
            <a:endParaRPr lang="en-US" dirty="0" smtClean="0"/>
          </a:p>
          <a:p>
            <a:pPr>
              <a:lnSpc>
                <a:spcPct val="120000"/>
              </a:lnSpc>
            </a:pPr>
            <a:endParaRPr lang="en-US" dirty="0" smtClean="0"/>
          </a:p>
        </p:txBody>
      </p:sp>
      <p:pic>
        <p:nvPicPr>
          <p:cNvPr id="10" name="Picture 2"/>
          <p:cNvPicPr>
            <a:picLocks noGrp="1" noChangeAspect="1" noChangeArrowheads="1"/>
          </p:cNvPicPr>
          <p:nvPr>
            <p:ph sz="quarter" idx="13"/>
          </p:nvPr>
        </p:nvPicPr>
        <p:blipFill>
          <a:blip r:embed="rId2"/>
          <a:srcRect/>
          <a:stretch>
            <a:fillRect/>
          </a:stretch>
        </p:blipFill>
        <p:spPr bwMode="auto">
          <a:xfrm>
            <a:off x="2362200" y="1718871"/>
            <a:ext cx="6400800" cy="262015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Pixels and Frame </a:t>
            </a:r>
            <a:r>
              <a:rPr lang="en-US" dirty="0" smtClean="0"/>
              <a:t>Buffer</a:t>
            </a:r>
            <a:endParaRPr lang="en-US" dirty="0"/>
          </a:p>
        </p:txBody>
      </p:sp>
      <p:sp>
        <p:nvSpPr>
          <p:cNvPr id="6" name="Footer Placeholder 5"/>
          <p:cNvSpPr>
            <a:spLocks noGrp="1"/>
          </p:cNvSpPr>
          <p:nvPr>
            <p:ph type="ftr" sz="quarter" idx="11"/>
          </p:nvPr>
        </p:nvSpPr>
        <p:spPr/>
        <p:txBody>
          <a:bodyPr/>
          <a:lstStyle/>
          <a:p>
            <a:r>
              <a:rPr lang="en-US" smtClean="0"/>
              <a:t>Angel: Interactive Computer Graphics6E © Addison-Wesley 2012</a:t>
            </a:r>
            <a:endParaRPr lang="en-US" dirty="0"/>
          </a:p>
        </p:txBody>
      </p:sp>
      <p:sp>
        <p:nvSpPr>
          <p:cNvPr id="5" name="Slide Number Placeholder 4"/>
          <p:cNvSpPr>
            <a:spLocks noGrp="1"/>
          </p:cNvSpPr>
          <p:nvPr>
            <p:ph type="sldNum" sz="quarter" idx="12"/>
          </p:nvPr>
        </p:nvSpPr>
        <p:spPr/>
        <p:txBody>
          <a:bodyPr>
            <a:normAutofit fontScale="25000" lnSpcReduction="20000"/>
          </a:bodyPr>
          <a:lstStyle/>
          <a:p>
            <a:pPr algn="ctr"/>
            <a:fld id="{8F82E0A0-C266-4798-8C8F-B9F91E9DA37E}" type="slidenum">
              <a:rPr lang="en-US" sz="2800" b="1" smtClean="0">
                <a:solidFill>
                  <a:srgbClr val="FFFFFF"/>
                </a:solidFill>
              </a:rPr>
              <a:pPr algn="ctr"/>
              <a:t>14</a:t>
            </a:fld>
            <a:endParaRPr lang="en-US" sz="2800" dirty="0"/>
          </a:p>
        </p:txBody>
      </p:sp>
      <p:sp>
        <p:nvSpPr>
          <p:cNvPr id="8" name="Text Placeholder 7"/>
          <p:cNvSpPr>
            <a:spLocks noGrp="1"/>
          </p:cNvSpPr>
          <p:nvPr>
            <p:ph type="body" idx="1"/>
          </p:nvPr>
        </p:nvSpPr>
        <p:spPr/>
        <p:txBody>
          <a:bodyPr>
            <a:normAutofit fontScale="70000" lnSpcReduction="20000"/>
          </a:bodyPr>
          <a:lstStyle/>
          <a:p>
            <a:pPr>
              <a:lnSpc>
                <a:spcPct val="120000"/>
              </a:lnSpc>
            </a:pPr>
            <a:r>
              <a:rPr lang="en-US" b="1" u="sng" dirty="0" smtClean="0"/>
              <a:t>Graphics System</a:t>
            </a:r>
          </a:p>
          <a:p>
            <a:pPr>
              <a:lnSpc>
                <a:spcPct val="120000"/>
              </a:lnSpc>
            </a:pPr>
            <a:r>
              <a:rPr lang="en-US" dirty="0" smtClean="0"/>
              <a:t>Programmer’s Interface</a:t>
            </a:r>
          </a:p>
          <a:p>
            <a:pPr>
              <a:lnSpc>
                <a:spcPct val="120000"/>
              </a:lnSpc>
            </a:pPr>
            <a:r>
              <a:rPr lang="en-US" dirty="0" smtClean="0"/>
              <a:t>Graphics System Architecture</a:t>
            </a:r>
          </a:p>
          <a:p>
            <a:pPr>
              <a:lnSpc>
                <a:spcPct val="120000"/>
              </a:lnSpc>
            </a:pPr>
            <a:r>
              <a:rPr lang="en-US" dirty="0" smtClean="0"/>
              <a:t>Programmable Pipeline</a:t>
            </a:r>
          </a:p>
          <a:p>
            <a:pPr>
              <a:lnSpc>
                <a:spcPct val="120000"/>
              </a:lnSpc>
            </a:pPr>
            <a:r>
              <a:rPr lang="en-US" dirty="0" smtClean="0"/>
              <a:t>Performance Characteristic</a:t>
            </a:r>
          </a:p>
          <a:p>
            <a:pPr>
              <a:lnSpc>
                <a:spcPct val="120000"/>
              </a:lnSpc>
            </a:pPr>
            <a:endParaRPr lang="en-US" dirty="0" smtClean="0"/>
          </a:p>
        </p:txBody>
      </p:sp>
      <p:sp>
        <p:nvSpPr>
          <p:cNvPr id="9" name="Content Placeholder 8"/>
          <p:cNvSpPr>
            <a:spLocks noGrp="1"/>
          </p:cNvSpPr>
          <p:nvPr>
            <p:ph sz="quarter" idx="13"/>
          </p:nvPr>
        </p:nvSpPr>
        <p:spPr/>
        <p:txBody>
          <a:bodyPr/>
          <a:lstStyle/>
          <a:p>
            <a:r>
              <a:rPr lang="en-US" dirty="0" smtClean="0"/>
              <a:t>What defines images?</a:t>
            </a:r>
          </a:p>
          <a:p>
            <a:pPr lvl="1"/>
            <a:r>
              <a:rPr lang="en-US" dirty="0" smtClean="0"/>
              <a:t>Array or raster of pixels</a:t>
            </a:r>
          </a:p>
          <a:p>
            <a:pPr lvl="1"/>
            <a:endParaRPr lang="en-US" dirty="0" smtClean="0"/>
          </a:p>
          <a:p>
            <a:r>
              <a:rPr lang="en-US" dirty="0" smtClean="0"/>
              <a:t>What defines pixels?</a:t>
            </a:r>
          </a:p>
          <a:p>
            <a:pPr lvl="1"/>
            <a:r>
              <a:rPr lang="en-US" dirty="0" smtClean="0"/>
              <a:t>A location in the image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 calcmode="lin" valueType="num">
                                      <p:cBhvr additive="base">
                                        <p:cTn id="13"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anim calcmode="lin" valueType="num">
                                      <p:cBhvr additive="base">
                                        <p:cTn id="19"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xEl>
                                              <p:pRg st="4" end="4"/>
                                            </p:txEl>
                                          </p:spTgt>
                                        </p:tgtEl>
                                        <p:attrNameLst>
                                          <p:attrName>style.visibility</p:attrName>
                                        </p:attrNameLst>
                                      </p:cBhvr>
                                      <p:to>
                                        <p:strVal val="visible"/>
                                      </p:to>
                                    </p:set>
                                    <p:anim calcmode="lin" valueType="num">
                                      <p:cBhvr additive="base">
                                        <p:cTn id="25"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err="1" smtClean="0"/>
              <a:t>Piksel</a:t>
            </a:r>
            <a:r>
              <a:rPr lang="en-US" dirty="0" smtClean="0"/>
              <a:t> </a:t>
            </a:r>
            <a:r>
              <a:rPr lang="en-US" dirty="0" err="1" smtClean="0"/>
              <a:t>dan</a:t>
            </a:r>
            <a:r>
              <a:rPr lang="en-US" dirty="0" smtClean="0"/>
              <a:t> Frame Buffer</a:t>
            </a:r>
            <a:endParaRPr lang="en-US" dirty="0"/>
          </a:p>
        </p:txBody>
      </p:sp>
      <p:sp>
        <p:nvSpPr>
          <p:cNvPr id="6" name="Footer Placeholder 5"/>
          <p:cNvSpPr>
            <a:spLocks noGrp="1"/>
          </p:cNvSpPr>
          <p:nvPr>
            <p:ph type="ftr" sz="quarter" idx="11"/>
          </p:nvPr>
        </p:nvSpPr>
        <p:spPr/>
        <p:txBody>
          <a:bodyPr/>
          <a:lstStyle/>
          <a:p>
            <a:r>
              <a:rPr lang="en-US" smtClean="0"/>
              <a:t>Angel: Interactive Computer Graphics6E © Addison-Wesley 2012</a:t>
            </a:r>
            <a:endParaRPr lang="en-US" dirty="0"/>
          </a:p>
        </p:txBody>
      </p:sp>
      <p:sp>
        <p:nvSpPr>
          <p:cNvPr id="5" name="Slide Number Placeholder 4"/>
          <p:cNvSpPr>
            <a:spLocks noGrp="1"/>
          </p:cNvSpPr>
          <p:nvPr>
            <p:ph type="sldNum" sz="quarter" idx="12"/>
          </p:nvPr>
        </p:nvSpPr>
        <p:spPr/>
        <p:txBody>
          <a:bodyPr>
            <a:normAutofit fontScale="25000" lnSpcReduction="20000"/>
          </a:bodyPr>
          <a:lstStyle/>
          <a:p>
            <a:pPr algn="ctr"/>
            <a:fld id="{8F82E0A0-C266-4798-8C8F-B9F91E9DA37E}" type="slidenum">
              <a:rPr lang="en-US" sz="2800" b="1" smtClean="0">
                <a:solidFill>
                  <a:srgbClr val="FFFFFF"/>
                </a:solidFill>
              </a:rPr>
              <a:pPr algn="ctr"/>
              <a:t>15</a:t>
            </a:fld>
            <a:endParaRPr lang="en-US" sz="2800" dirty="0"/>
          </a:p>
        </p:txBody>
      </p:sp>
      <p:sp>
        <p:nvSpPr>
          <p:cNvPr id="8" name="Text Placeholder 7"/>
          <p:cNvSpPr>
            <a:spLocks noGrp="1"/>
          </p:cNvSpPr>
          <p:nvPr>
            <p:ph type="body" idx="1"/>
          </p:nvPr>
        </p:nvSpPr>
        <p:spPr/>
        <p:txBody>
          <a:bodyPr>
            <a:normAutofit fontScale="70000" lnSpcReduction="20000"/>
          </a:bodyPr>
          <a:lstStyle/>
          <a:p>
            <a:pPr>
              <a:lnSpc>
                <a:spcPct val="120000"/>
              </a:lnSpc>
            </a:pPr>
            <a:r>
              <a:rPr lang="en-US" b="1" u="sng" dirty="0" smtClean="0"/>
              <a:t>Graphics System</a:t>
            </a:r>
          </a:p>
          <a:p>
            <a:pPr>
              <a:lnSpc>
                <a:spcPct val="120000"/>
              </a:lnSpc>
            </a:pPr>
            <a:r>
              <a:rPr lang="en-US" dirty="0" smtClean="0"/>
              <a:t>Programmer’s Interface</a:t>
            </a:r>
          </a:p>
          <a:p>
            <a:pPr>
              <a:lnSpc>
                <a:spcPct val="120000"/>
              </a:lnSpc>
            </a:pPr>
            <a:r>
              <a:rPr lang="en-US" dirty="0" smtClean="0"/>
              <a:t>Graphics System Architecture</a:t>
            </a:r>
          </a:p>
          <a:p>
            <a:pPr>
              <a:lnSpc>
                <a:spcPct val="120000"/>
              </a:lnSpc>
            </a:pPr>
            <a:r>
              <a:rPr lang="en-US" dirty="0" smtClean="0"/>
              <a:t>Programmable Pipeline</a:t>
            </a:r>
          </a:p>
          <a:p>
            <a:pPr>
              <a:lnSpc>
                <a:spcPct val="120000"/>
              </a:lnSpc>
            </a:pPr>
            <a:r>
              <a:rPr lang="en-US" dirty="0" smtClean="0"/>
              <a:t>Performance Characteristic</a:t>
            </a:r>
          </a:p>
          <a:p>
            <a:pPr>
              <a:lnSpc>
                <a:spcPct val="120000"/>
              </a:lnSpc>
            </a:pPr>
            <a:endParaRPr lang="en-US" dirty="0" smtClean="0"/>
          </a:p>
        </p:txBody>
      </p:sp>
      <p:pic>
        <p:nvPicPr>
          <p:cNvPr id="4098" name="Picture 2"/>
          <p:cNvPicPr>
            <a:picLocks noChangeAspect="1" noChangeArrowheads="1"/>
          </p:cNvPicPr>
          <p:nvPr/>
        </p:nvPicPr>
        <p:blipFill>
          <a:blip r:embed="rId2"/>
          <a:srcRect/>
          <a:stretch>
            <a:fillRect/>
          </a:stretch>
        </p:blipFill>
        <p:spPr bwMode="auto">
          <a:xfrm>
            <a:off x="2857488" y="1428742"/>
            <a:ext cx="3095625" cy="3152775"/>
          </a:xfrm>
          <a:prstGeom prst="rect">
            <a:avLst/>
          </a:prstGeom>
          <a:noFill/>
          <a:ln w="9525">
            <a:noFill/>
            <a:miter lim="800000"/>
            <a:headEnd/>
            <a:tailEnd/>
          </a:ln>
          <a:effectLst/>
        </p:spPr>
      </p:pic>
      <p:pic>
        <p:nvPicPr>
          <p:cNvPr id="4099" name="Picture 3"/>
          <p:cNvPicPr>
            <a:picLocks noChangeAspect="1" noChangeArrowheads="1"/>
          </p:cNvPicPr>
          <p:nvPr/>
        </p:nvPicPr>
        <p:blipFill>
          <a:blip r:embed="rId3"/>
          <a:srcRect/>
          <a:stretch>
            <a:fillRect/>
          </a:stretch>
        </p:blipFill>
        <p:spPr bwMode="auto">
          <a:xfrm>
            <a:off x="6048375" y="2214560"/>
            <a:ext cx="3095625" cy="2343150"/>
          </a:xfrm>
          <a:prstGeom prst="rect">
            <a:avLst/>
          </a:prstGeom>
          <a:noFill/>
          <a:ln w="9525">
            <a:noFill/>
            <a:miter lim="800000"/>
            <a:headEnd/>
            <a:tailEnd/>
          </a:ln>
          <a:effectLst/>
        </p:spPr>
      </p:pic>
      <p:sp>
        <p:nvSpPr>
          <p:cNvPr id="10" name="Content Placeholder 9"/>
          <p:cNvSpPr>
            <a:spLocks noGrp="1"/>
          </p:cNvSpPr>
          <p:nvPr>
            <p:ph sz="quarter" idx="13"/>
          </p:nvPr>
        </p:nvSpPr>
        <p:spPr/>
        <p:txBody>
          <a:bodyPr/>
          <a:lstStyle/>
          <a:p>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err="1" smtClean="0"/>
              <a:t>Piksel</a:t>
            </a:r>
            <a:r>
              <a:rPr lang="en-US" dirty="0" smtClean="0"/>
              <a:t> </a:t>
            </a:r>
            <a:r>
              <a:rPr lang="en-US" dirty="0" err="1" smtClean="0"/>
              <a:t>dan</a:t>
            </a:r>
            <a:r>
              <a:rPr lang="en-US" dirty="0" smtClean="0"/>
              <a:t> Frame Buffer</a:t>
            </a:r>
            <a:endParaRPr lang="en-US" dirty="0"/>
          </a:p>
        </p:txBody>
      </p:sp>
      <p:sp>
        <p:nvSpPr>
          <p:cNvPr id="6" name="Footer Placeholder 5"/>
          <p:cNvSpPr>
            <a:spLocks noGrp="1"/>
          </p:cNvSpPr>
          <p:nvPr>
            <p:ph type="ftr" sz="quarter" idx="11"/>
          </p:nvPr>
        </p:nvSpPr>
        <p:spPr/>
        <p:txBody>
          <a:bodyPr/>
          <a:lstStyle/>
          <a:p>
            <a:r>
              <a:rPr lang="en-US" smtClean="0"/>
              <a:t>Angel: Interactive Computer Graphics6E © Addison-Wesley 2012</a:t>
            </a:r>
            <a:endParaRPr lang="en-US" dirty="0"/>
          </a:p>
        </p:txBody>
      </p:sp>
      <p:sp>
        <p:nvSpPr>
          <p:cNvPr id="5" name="Slide Number Placeholder 4"/>
          <p:cNvSpPr>
            <a:spLocks noGrp="1"/>
          </p:cNvSpPr>
          <p:nvPr>
            <p:ph type="sldNum" sz="quarter" idx="12"/>
          </p:nvPr>
        </p:nvSpPr>
        <p:spPr/>
        <p:txBody>
          <a:bodyPr>
            <a:normAutofit fontScale="25000" lnSpcReduction="20000"/>
          </a:bodyPr>
          <a:lstStyle/>
          <a:p>
            <a:pPr algn="ctr"/>
            <a:fld id="{8F82E0A0-C266-4798-8C8F-B9F91E9DA37E}" type="slidenum">
              <a:rPr lang="en-US" sz="2800" b="1" smtClean="0">
                <a:solidFill>
                  <a:srgbClr val="FFFFFF"/>
                </a:solidFill>
              </a:rPr>
              <a:pPr algn="ctr"/>
              <a:t>16</a:t>
            </a:fld>
            <a:endParaRPr lang="en-US" sz="2800" dirty="0"/>
          </a:p>
        </p:txBody>
      </p:sp>
      <p:sp>
        <p:nvSpPr>
          <p:cNvPr id="8" name="Text Placeholder 7"/>
          <p:cNvSpPr>
            <a:spLocks noGrp="1"/>
          </p:cNvSpPr>
          <p:nvPr>
            <p:ph type="body" idx="1"/>
          </p:nvPr>
        </p:nvSpPr>
        <p:spPr/>
        <p:txBody>
          <a:bodyPr>
            <a:normAutofit fontScale="70000" lnSpcReduction="20000"/>
          </a:bodyPr>
          <a:lstStyle/>
          <a:p>
            <a:pPr>
              <a:lnSpc>
                <a:spcPct val="120000"/>
              </a:lnSpc>
            </a:pPr>
            <a:r>
              <a:rPr lang="en-US" b="1" u="sng" dirty="0" smtClean="0"/>
              <a:t>Graphics System</a:t>
            </a:r>
          </a:p>
          <a:p>
            <a:pPr>
              <a:lnSpc>
                <a:spcPct val="120000"/>
              </a:lnSpc>
            </a:pPr>
            <a:r>
              <a:rPr lang="en-US" dirty="0" smtClean="0"/>
              <a:t>Programmer’s Interface</a:t>
            </a:r>
          </a:p>
          <a:p>
            <a:pPr>
              <a:lnSpc>
                <a:spcPct val="120000"/>
              </a:lnSpc>
            </a:pPr>
            <a:r>
              <a:rPr lang="en-US" dirty="0" smtClean="0"/>
              <a:t>Graphics System Architecture</a:t>
            </a:r>
          </a:p>
          <a:p>
            <a:pPr>
              <a:lnSpc>
                <a:spcPct val="120000"/>
              </a:lnSpc>
            </a:pPr>
            <a:r>
              <a:rPr lang="en-US" dirty="0" smtClean="0"/>
              <a:t>Programmable Pipeline</a:t>
            </a:r>
          </a:p>
          <a:p>
            <a:pPr>
              <a:lnSpc>
                <a:spcPct val="120000"/>
              </a:lnSpc>
            </a:pPr>
            <a:r>
              <a:rPr lang="en-US" dirty="0" smtClean="0"/>
              <a:t>Performance Characteristic</a:t>
            </a:r>
          </a:p>
          <a:p>
            <a:pPr>
              <a:lnSpc>
                <a:spcPct val="120000"/>
              </a:lnSpc>
            </a:pPr>
            <a:endParaRPr lang="en-US" dirty="0" smtClean="0"/>
          </a:p>
        </p:txBody>
      </p:sp>
      <p:sp>
        <p:nvSpPr>
          <p:cNvPr id="9" name="Content Placeholder 8"/>
          <p:cNvSpPr>
            <a:spLocks noGrp="1"/>
          </p:cNvSpPr>
          <p:nvPr>
            <p:ph sz="quarter" idx="13"/>
          </p:nvPr>
        </p:nvSpPr>
        <p:spPr/>
        <p:txBody>
          <a:bodyPr>
            <a:normAutofit fontScale="77500" lnSpcReduction="20000"/>
          </a:bodyPr>
          <a:lstStyle/>
          <a:p>
            <a:r>
              <a:rPr lang="en-US" dirty="0" smtClean="0"/>
              <a:t>What is a frame buffer?</a:t>
            </a:r>
          </a:p>
          <a:p>
            <a:pPr lvl="1"/>
            <a:r>
              <a:rPr lang="en-US" dirty="0" smtClean="0"/>
              <a:t>A part of memory that stores pixels</a:t>
            </a:r>
          </a:p>
          <a:p>
            <a:r>
              <a:rPr lang="en-US" dirty="0" smtClean="0"/>
              <a:t>What is frame buffer resolution?</a:t>
            </a:r>
          </a:p>
          <a:p>
            <a:pPr lvl="1"/>
            <a:r>
              <a:rPr lang="en-US" dirty="0" smtClean="0"/>
              <a:t>The number of pixels in the frame buffer</a:t>
            </a:r>
          </a:p>
          <a:p>
            <a:r>
              <a:rPr lang="en-US" dirty="0" smtClean="0"/>
              <a:t>What is the depth, or precision, of the frame buffer?</a:t>
            </a:r>
          </a:p>
          <a:p>
            <a:pPr lvl="1"/>
            <a:r>
              <a:rPr lang="en-US" dirty="0" smtClean="0"/>
              <a:t>The number of bits that are used for each pixel</a:t>
            </a:r>
          </a:p>
          <a:p>
            <a:r>
              <a:rPr lang="en-US" dirty="0" smtClean="0"/>
              <a:t>How many color a 1-bit-deep frame buffer allows? </a:t>
            </a:r>
          </a:p>
          <a:p>
            <a:r>
              <a:rPr lang="en-US" dirty="0" smtClean="0"/>
              <a:t>How many color a 8-bit-deep frame buffer allows? </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 calcmode="lin" valueType="num">
                                      <p:cBhvr additive="base">
                                        <p:cTn id="13"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anim calcmode="lin" valueType="num">
                                      <p:cBhvr additive="base">
                                        <p:cTn id="19"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xEl>
                                              <p:pRg st="3" end="3"/>
                                            </p:txEl>
                                          </p:spTgt>
                                        </p:tgtEl>
                                        <p:attrNameLst>
                                          <p:attrName>style.visibility</p:attrName>
                                        </p:attrNameLst>
                                      </p:cBhvr>
                                      <p:to>
                                        <p:strVal val="visible"/>
                                      </p:to>
                                    </p:set>
                                    <p:anim calcmode="lin" valueType="num">
                                      <p:cBhvr additive="base">
                                        <p:cTn id="25"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
                                            <p:txEl>
                                              <p:pRg st="4" end="4"/>
                                            </p:txEl>
                                          </p:spTgt>
                                        </p:tgtEl>
                                        <p:attrNameLst>
                                          <p:attrName>style.visibility</p:attrName>
                                        </p:attrNameLst>
                                      </p:cBhvr>
                                      <p:to>
                                        <p:strVal val="visible"/>
                                      </p:to>
                                    </p:set>
                                    <p:anim calcmode="lin" valueType="num">
                                      <p:cBhvr additive="base">
                                        <p:cTn id="31"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xEl>
                                              <p:pRg st="5" end="5"/>
                                            </p:txEl>
                                          </p:spTgt>
                                        </p:tgtEl>
                                        <p:attrNameLst>
                                          <p:attrName>style.visibility</p:attrName>
                                        </p:attrNameLst>
                                      </p:cBhvr>
                                      <p:to>
                                        <p:strVal val="visible"/>
                                      </p:to>
                                    </p:set>
                                    <p:anim calcmode="lin" valueType="num">
                                      <p:cBhvr additive="base">
                                        <p:cTn id="37" dur="500" fill="hold"/>
                                        <p:tgtEl>
                                          <p:spTgt spid="9">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9">
                                            <p:txEl>
                                              <p:pRg st="6" end="6"/>
                                            </p:txEl>
                                          </p:spTgt>
                                        </p:tgtEl>
                                        <p:attrNameLst>
                                          <p:attrName>style.visibility</p:attrName>
                                        </p:attrNameLst>
                                      </p:cBhvr>
                                      <p:to>
                                        <p:strVal val="visible"/>
                                      </p:to>
                                    </p:set>
                                    <p:anim calcmode="lin" valueType="num">
                                      <p:cBhvr additive="base">
                                        <p:cTn id="43" dur="500" fill="hold"/>
                                        <p:tgtEl>
                                          <p:spTgt spid="9">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9">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9">
                                            <p:txEl>
                                              <p:pRg st="7" end="7"/>
                                            </p:txEl>
                                          </p:spTgt>
                                        </p:tgtEl>
                                        <p:attrNameLst>
                                          <p:attrName>style.visibility</p:attrName>
                                        </p:attrNameLst>
                                      </p:cBhvr>
                                      <p:to>
                                        <p:strVal val="visible"/>
                                      </p:to>
                                    </p:set>
                                    <p:anim calcmode="lin" valueType="num">
                                      <p:cBhvr additive="base">
                                        <p:cTn id="49" dur="500" fill="hold"/>
                                        <p:tgtEl>
                                          <p:spTgt spid="9">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9">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err="1" smtClean="0"/>
              <a:t>Piksel</a:t>
            </a:r>
            <a:r>
              <a:rPr lang="en-US" dirty="0" smtClean="0"/>
              <a:t> </a:t>
            </a:r>
            <a:r>
              <a:rPr lang="en-US" dirty="0" err="1" smtClean="0"/>
              <a:t>dan</a:t>
            </a:r>
            <a:r>
              <a:rPr lang="en-US" dirty="0" smtClean="0"/>
              <a:t> Frame Buffer</a:t>
            </a:r>
            <a:endParaRPr lang="en-US" dirty="0"/>
          </a:p>
        </p:txBody>
      </p:sp>
      <p:sp>
        <p:nvSpPr>
          <p:cNvPr id="6" name="Footer Placeholder 5"/>
          <p:cNvSpPr>
            <a:spLocks noGrp="1"/>
          </p:cNvSpPr>
          <p:nvPr>
            <p:ph type="ftr" sz="quarter" idx="11"/>
          </p:nvPr>
        </p:nvSpPr>
        <p:spPr/>
        <p:txBody>
          <a:bodyPr/>
          <a:lstStyle/>
          <a:p>
            <a:r>
              <a:rPr lang="en-US" smtClean="0"/>
              <a:t>Angel: Interactive Computer Graphics6E © Addison-Wesley 2012</a:t>
            </a:r>
            <a:endParaRPr lang="en-US" dirty="0"/>
          </a:p>
        </p:txBody>
      </p:sp>
      <p:sp>
        <p:nvSpPr>
          <p:cNvPr id="5" name="Slide Number Placeholder 4"/>
          <p:cNvSpPr>
            <a:spLocks noGrp="1"/>
          </p:cNvSpPr>
          <p:nvPr>
            <p:ph type="sldNum" sz="quarter" idx="12"/>
          </p:nvPr>
        </p:nvSpPr>
        <p:spPr/>
        <p:txBody>
          <a:bodyPr>
            <a:normAutofit fontScale="25000" lnSpcReduction="20000"/>
          </a:bodyPr>
          <a:lstStyle/>
          <a:p>
            <a:pPr algn="ctr"/>
            <a:fld id="{8F82E0A0-C266-4798-8C8F-B9F91E9DA37E}" type="slidenum">
              <a:rPr lang="en-US" sz="2800" b="1" smtClean="0">
                <a:solidFill>
                  <a:srgbClr val="FFFFFF"/>
                </a:solidFill>
              </a:rPr>
              <a:pPr algn="ctr"/>
              <a:t>17</a:t>
            </a:fld>
            <a:endParaRPr lang="en-US" sz="2800" dirty="0"/>
          </a:p>
        </p:txBody>
      </p:sp>
      <p:sp>
        <p:nvSpPr>
          <p:cNvPr id="8" name="Text Placeholder 7"/>
          <p:cNvSpPr>
            <a:spLocks noGrp="1"/>
          </p:cNvSpPr>
          <p:nvPr>
            <p:ph type="body" idx="1"/>
          </p:nvPr>
        </p:nvSpPr>
        <p:spPr/>
        <p:txBody>
          <a:bodyPr>
            <a:normAutofit fontScale="70000" lnSpcReduction="20000"/>
          </a:bodyPr>
          <a:lstStyle/>
          <a:p>
            <a:pPr>
              <a:lnSpc>
                <a:spcPct val="120000"/>
              </a:lnSpc>
            </a:pPr>
            <a:r>
              <a:rPr lang="en-US" b="1" u="sng" dirty="0" smtClean="0"/>
              <a:t>Graphics System</a:t>
            </a:r>
          </a:p>
          <a:p>
            <a:pPr>
              <a:lnSpc>
                <a:spcPct val="120000"/>
              </a:lnSpc>
            </a:pPr>
            <a:r>
              <a:rPr lang="en-US" dirty="0" smtClean="0"/>
              <a:t>Programmer’s Interface</a:t>
            </a:r>
          </a:p>
          <a:p>
            <a:pPr>
              <a:lnSpc>
                <a:spcPct val="120000"/>
              </a:lnSpc>
            </a:pPr>
            <a:r>
              <a:rPr lang="en-US" dirty="0" smtClean="0"/>
              <a:t>Graphics System Architecture</a:t>
            </a:r>
          </a:p>
          <a:p>
            <a:pPr>
              <a:lnSpc>
                <a:spcPct val="120000"/>
              </a:lnSpc>
            </a:pPr>
            <a:r>
              <a:rPr lang="en-US" dirty="0" smtClean="0"/>
              <a:t>Programmable Pipeline</a:t>
            </a:r>
          </a:p>
          <a:p>
            <a:pPr>
              <a:lnSpc>
                <a:spcPct val="120000"/>
              </a:lnSpc>
            </a:pPr>
            <a:r>
              <a:rPr lang="en-US" dirty="0" smtClean="0"/>
              <a:t>Performance Characteristic</a:t>
            </a:r>
          </a:p>
          <a:p>
            <a:pPr>
              <a:lnSpc>
                <a:spcPct val="120000"/>
              </a:lnSpc>
            </a:pPr>
            <a:endParaRPr lang="en-US" dirty="0" smtClean="0"/>
          </a:p>
        </p:txBody>
      </p:sp>
      <p:sp>
        <p:nvSpPr>
          <p:cNvPr id="9" name="Content Placeholder 8"/>
          <p:cNvSpPr>
            <a:spLocks noGrp="1"/>
          </p:cNvSpPr>
          <p:nvPr>
            <p:ph sz="quarter" idx="13"/>
          </p:nvPr>
        </p:nvSpPr>
        <p:spPr/>
        <p:txBody>
          <a:bodyPr>
            <a:normAutofit fontScale="55000" lnSpcReduction="20000"/>
          </a:bodyPr>
          <a:lstStyle/>
          <a:p>
            <a:r>
              <a:rPr lang="en-US" dirty="0" smtClean="0"/>
              <a:t>In </a:t>
            </a:r>
            <a:r>
              <a:rPr lang="en-US" b="1" dirty="0" smtClean="0"/>
              <a:t>full-color systems</a:t>
            </a:r>
            <a:r>
              <a:rPr lang="en-US" dirty="0" smtClean="0"/>
              <a:t>, there are 24 (or more) bits per pixel.</a:t>
            </a:r>
          </a:p>
          <a:p>
            <a:pPr lvl="1"/>
            <a:r>
              <a:rPr lang="en-US" dirty="0" smtClean="0"/>
              <a:t>Also known as </a:t>
            </a:r>
            <a:r>
              <a:rPr lang="en-US" b="1" dirty="0" smtClean="0"/>
              <a:t>true-color systems, or RGB-color systems</a:t>
            </a:r>
          </a:p>
          <a:p>
            <a:r>
              <a:rPr lang="en-US" b="1" dirty="0" smtClean="0"/>
              <a:t>High dynamic range (HDR) systems </a:t>
            </a:r>
            <a:r>
              <a:rPr lang="en-US" dirty="0" smtClean="0"/>
              <a:t>use 12 or more bits for each color component.</a:t>
            </a:r>
          </a:p>
          <a:p>
            <a:endParaRPr lang="en-US" dirty="0" smtClean="0"/>
          </a:p>
          <a:p>
            <a:r>
              <a:rPr lang="en-US" dirty="0" smtClean="0"/>
              <a:t>In a very simple system, the frame buffer holds only the colored pixels. </a:t>
            </a:r>
          </a:p>
          <a:p>
            <a:r>
              <a:rPr lang="en-US" dirty="0" smtClean="0"/>
              <a:t>In most systems, the frame buffer holds far more information, such as depth information. </a:t>
            </a:r>
          </a:p>
          <a:p>
            <a:pPr lvl="1"/>
            <a:r>
              <a:rPr lang="en-US" dirty="0" smtClean="0"/>
              <a:t>In these systems, the frame buffer comprises multiple buffers, one or more of which are </a:t>
            </a:r>
            <a:r>
              <a:rPr lang="en-US" b="1" dirty="0" smtClean="0"/>
              <a:t>color buffers</a:t>
            </a:r>
            <a:r>
              <a:rPr lang="en-US" dirty="0" smtClean="0"/>
              <a:t> that hold the colored pixels that are displayed. </a:t>
            </a:r>
          </a:p>
          <a:p>
            <a:pPr lvl="1"/>
            <a:r>
              <a:rPr lang="en-US" dirty="0" smtClean="0"/>
              <a:t>For now, we can use the terms </a:t>
            </a:r>
            <a:r>
              <a:rPr lang="en-US" i="1" dirty="0" smtClean="0"/>
              <a:t>frame buffer </a:t>
            </a:r>
            <a:r>
              <a:rPr lang="en-US" dirty="0" smtClean="0"/>
              <a:t>and</a:t>
            </a:r>
            <a:r>
              <a:rPr lang="en-US" i="1" dirty="0" smtClean="0"/>
              <a:t> color buffer </a:t>
            </a:r>
            <a:r>
              <a:rPr lang="en-US" dirty="0" smtClean="0"/>
              <a:t>synonymously</a:t>
            </a:r>
            <a:r>
              <a:rPr lang="en-US" i="1" dirty="0" smtClean="0"/>
              <a:t>.</a:t>
            </a:r>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anim calcmode="lin" valueType="num">
                                      <p:cBhvr additive="base">
                                        <p:cTn id="11"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 calcmode="lin" valueType="num">
                                      <p:cBhvr additive="base">
                                        <p:cTn id="17"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9">
                                            <p:txEl>
                                              <p:pRg st="4" end="4"/>
                                            </p:txEl>
                                          </p:spTgt>
                                        </p:tgtEl>
                                        <p:attrNameLst>
                                          <p:attrName>style.visibility</p:attrName>
                                        </p:attrNameLst>
                                      </p:cBhvr>
                                      <p:to>
                                        <p:strVal val="visible"/>
                                      </p:to>
                                    </p:set>
                                    <p:anim calcmode="lin" valueType="num">
                                      <p:cBhvr additive="base">
                                        <p:cTn id="23"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9">
                                            <p:txEl>
                                              <p:pRg st="5" end="5"/>
                                            </p:txEl>
                                          </p:spTgt>
                                        </p:tgtEl>
                                        <p:attrNameLst>
                                          <p:attrName>style.visibility</p:attrName>
                                        </p:attrNameLst>
                                      </p:cBhvr>
                                      <p:to>
                                        <p:strVal val="visible"/>
                                      </p:to>
                                    </p:set>
                                    <p:anim calcmode="lin" valueType="num">
                                      <p:cBhvr additive="base">
                                        <p:cTn id="29" dur="500" fill="hold"/>
                                        <p:tgtEl>
                                          <p:spTgt spid="9">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9">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9">
                                            <p:txEl>
                                              <p:pRg st="6" end="6"/>
                                            </p:txEl>
                                          </p:spTgt>
                                        </p:tgtEl>
                                        <p:attrNameLst>
                                          <p:attrName>style.visibility</p:attrName>
                                        </p:attrNameLst>
                                      </p:cBhvr>
                                      <p:to>
                                        <p:strVal val="visible"/>
                                      </p:to>
                                    </p:set>
                                    <p:anim calcmode="lin" valueType="num">
                                      <p:cBhvr additive="base">
                                        <p:cTn id="33" dur="500" fill="hold"/>
                                        <p:tgtEl>
                                          <p:spTgt spid="9">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9">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9">
                                            <p:txEl>
                                              <p:pRg st="7" end="7"/>
                                            </p:txEl>
                                          </p:spTgt>
                                        </p:tgtEl>
                                        <p:attrNameLst>
                                          <p:attrName>style.visibility</p:attrName>
                                        </p:attrNameLst>
                                      </p:cBhvr>
                                      <p:to>
                                        <p:strVal val="visible"/>
                                      </p:to>
                                    </p:set>
                                    <p:anim calcmode="lin" valueType="num">
                                      <p:cBhvr additive="base">
                                        <p:cTn id="37" dur="500" fill="hold"/>
                                        <p:tgtEl>
                                          <p:spTgt spid="9">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9">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CPU </a:t>
            </a:r>
            <a:r>
              <a:rPr lang="en-US" dirty="0" err="1" smtClean="0"/>
              <a:t>dan</a:t>
            </a:r>
            <a:r>
              <a:rPr lang="en-US" dirty="0" smtClean="0"/>
              <a:t> GPU</a:t>
            </a:r>
            <a:endParaRPr lang="en-US" dirty="0"/>
          </a:p>
        </p:txBody>
      </p:sp>
      <p:sp>
        <p:nvSpPr>
          <p:cNvPr id="6" name="Footer Placeholder 5"/>
          <p:cNvSpPr>
            <a:spLocks noGrp="1"/>
          </p:cNvSpPr>
          <p:nvPr>
            <p:ph type="ftr" sz="quarter" idx="11"/>
          </p:nvPr>
        </p:nvSpPr>
        <p:spPr/>
        <p:txBody>
          <a:bodyPr/>
          <a:lstStyle/>
          <a:p>
            <a:r>
              <a:rPr lang="en-US" smtClean="0"/>
              <a:t>Angel: Interactive Computer Graphics6E © Addison-Wesley 2012</a:t>
            </a:r>
            <a:endParaRPr lang="en-US" dirty="0"/>
          </a:p>
        </p:txBody>
      </p:sp>
      <p:sp>
        <p:nvSpPr>
          <p:cNvPr id="5" name="Slide Number Placeholder 4"/>
          <p:cNvSpPr>
            <a:spLocks noGrp="1"/>
          </p:cNvSpPr>
          <p:nvPr>
            <p:ph type="sldNum" sz="quarter" idx="12"/>
          </p:nvPr>
        </p:nvSpPr>
        <p:spPr/>
        <p:txBody>
          <a:bodyPr>
            <a:normAutofit fontScale="25000" lnSpcReduction="20000"/>
          </a:bodyPr>
          <a:lstStyle/>
          <a:p>
            <a:pPr algn="ctr"/>
            <a:fld id="{8F82E0A0-C266-4798-8C8F-B9F91E9DA37E}" type="slidenum">
              <a:rPr lang="en-US" sz="2800" b="1" smtClean="0">
                <a:solidFill>
                  <a:srgbClr val="FFFFFF"/>
                </a:solidFill>
              </a:rPr>
              <a:pPr algn="ctr"/>
              <a:t>18</a:t>
            </a:fld>
            <a:endParaRPr lang="en-US" sz="2800" dirty="0"/>
          </a:p>
        </p:txBody>
      </p:sp>
      <p:sp>
        <p:nvSpPr>
          <p:cNvPr id="8" name="Text Placeholder 7"/>
          <p:cNvSpPr>
            <a:spLocks noGrp="1"/>
          </p:cNvSpPr>
          <p:nvPr>
            <p:ph type="body" idx="1"/>
          </p:nvPr>
        </p:nvSpPr>
        <p:spPr/>
        <p:txBody>
          <a:bodyPr>
            <a:normAutofit fontScale="70000" lnSpcReduction="20000"/>
          </a:bodyPr>
          <a:lstStyle/>
          <a:p>
            <a:pPr>
              <a:lnSpc>
                <a:spcPct val="120000"/>
              </a:lnSpc>
            </a:pPr>
            <a:r>
              <a:rPr lang="en-US" b="1" u="sng" dirty="0" smtClean="0"/>
              <a:t>Graphics System</a:t>
            </a:r>
          </a:p>
          <a:p>
            <a:pPr>
              <a:lnSpc>
                <a:spcPct val="120000"/>
              </a:lnSpc>
            </a:pPr>
            <a:r>
              <a:rPr lang="en-US" dirty="0" smtClean="0"/>
              <a:t>Programmer’s Interface</a:t>
            </a:r>
          </a:p>
          <a:p>
            <a:pPr>
              <a:lnSpc>
                <a:spcPct val="120000"/>
              </a:lnSpc>
            </a:pPr>
            <a:r>
              <a:rPr lang="en-US" dirty="0" smtClean="0"/>
              <a:t>Graphics System Architecture</a:t>
            </a:r>
          </a:p>
          <a:p>
            <a:pPr>
              <a:lnSpc>
                <a:spcPct val="120000"/>
              </a:lnSpc>
            </a:pPr>
            <a:r>
              <a:rPr lang="en-US" dirty="0" smtClean="0"/>
              <a:t>Programmable Pipeline</a:t>
            </a:r>
          </a:p>
          <a:p>
            <a:pPr>
              <a:lnSpc>
                <a:spcPct val="120000"/>
              </a:lnSpc>
            </a:pPr>
            <a:r>
              <a:rPr lang="en-US" dirty="0" smtClean="0"/>
              <a:t>Performance Characteristic</a:t>
            </a:r>
          </a:p>
          <a:p>
            <a:pPr>
              <a:lnSpc>
                <a:spcPct val="120000"/>
              </a:lnSpc>
            </a:pPr>
            <a:endParaRPr lang="en-US" dirty="0" smtClean="0"/>
          </a:p>
        </p:txBody>
      </p:sp>
      <p:sp>
        <p:nvSpPr>
          <p:cNvPr id="9" name="Content Placeholder 8"/>
          <p:cNvSpPr>
            <a:spLocks noGrp="1"/>
          </p:cNvSpPr>
          <p:nvPr>
            <p:ph sz="quarter" idx="13"/>
          </p:nvPr>
        </p:nvSpPr>
        <p:spPr/>
        <p:txBody>
          <a:bodyPr>
            <a:normAutofit fontScale="47500" lnSpcReduction="20000"/>
          </a:bodyPr>
          <a:lstStyle/>
          <a:p>
            <a:r>
              <a:rPr lang="en-US" dirty="0" smtClean="0"/>
              <a:t>In a simple system, there may be only one processor, the </a:t>
            </a:r>
            <a:r>
              <a:rPr lang="en-US" b="1" dirty="0" smtClean="0"/>
              <a:t>central processing unit </a:t>
            </a:r>
            <a:r>
              <a:rPr lang="en-US" dirty="0" smtClean="0"/>
              <a:t>(</a:t>
            </a:r>
            <a:r>
              <a:rPr lang="en-US" b="1" dirty="0" smtClean="0"/>
              <a:t>CPU)</a:t>
            </a:r>
            <a:r>
              <a:rPr lang="en-US" dirty="0" smtClean="0"/>
              <a:t>, which must do both the normal processing and the graphical processing.</a:t>
            </a:r>
          </a:p>
          <a:p>
            <a:pPr lvl="1"/>
            <a:r>
              <a:rPr lang="en-US" dirty="0" smtClean="0"/>
              <a:t>The graphical processing is to take specifications of graphical primitives and to assign values to the pixels in the frame buffer that best represent these entities.</a:t>
            </a:r>
          </a:p>
          <a:p>
            <a:pPr lvl="1"/>
            <a:r>
              <a:rPr lang="en-US" dirty="0" smtClean="0"/>
              <a:t>The conversion of geometric entities to pixel colors and locations in the frame buffer is known as </a:t>
            </a:r>
            <a:r>
              <a:rPr lang="en-US" b="1" dirty="0" err="1" smtClean="0"/>
              <a:t>rasterization</a:t>
            </a:r>
            <a:r>
              <a:rPr lang="en-US" dirty="0" smtClean="0"/>
              <a:t>, or </a:t>
            </a:r>
            <a:r>
              <a:rPr lang="en-US" b="1" dirty="0" smtClean="0"/>
              <a:t>scan conversion.</a:t>
            </a:r>
          </a:p>
          <a:p>
            <a:endParaRPr lang="en-US" dirty="0" smtClean="0"/>
          </a:p>
          <a:p>
            <a:r>
              <a:rPr lang="en-US" dirty="0" smtClean="0"/>
              <a:t>In early graphics systems, the frame buffer was part of the standard memory that could be directly addressed by the CPU.</a:t>
            </a:r>
          </a:p>
          <a:p>
            <a:endParaRPr lang="en-US" dirty="0" smtClean="0"/>
          </a:p>
          <a:p>
            <a:r>
              <a:rPr lang="en-US" dirty="0" smtClean="0"/>
              <a:t>Today, all graphics systems are characterized by </a:t>
            </a:r>
            <a:r>
              <a:rPr lang="en-US" b="1" dirty="0" smtClean="0"/>
              <a:t>graphics processing units (GPUs)</a:t>
            </a:r>
            <a:r>
              <a:rPr lang="en-US" dirty="0" smtClean="0"/>
              <a:t>, custom-tailored to carry out specific graphics functions. </a:t>
            </a:r>
          </a:p>
          <a:p>
            <a:pPr lvl="1"/>
            <a:r>
              <a:rPr lang="en-US" dirty="0" smtClean="0"/>
              <a:t>The GPU can be either on the mother board of the system or on a graphics card. </a:t>
            </a:r>
          </a:p>
          <a:p>
            <a:pPr lvl="1"/>
            <a:r>
              <a:rPr lang="en-US" dirty="0" smtClean="0"/>
              <a:t>The frame buffer is accessed through the GPU and usually is on the same circuit board as the GPU.</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anim calcmode="lin" valueType="num">
                                      <p:cBhvr additive="base">
                                        <p:cTn id="11"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9">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anim calcmode="lin" valueType="num">
                                      <p:cBhvr additive="base">
                                        <p:cTn id="15"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9">
                                            <p:txEl>
                                              <p:pRg st="4" end="4"/>
                                            </p:txEl>
                                          </p:spTgt>
                                        </p:tgtEl>
                                        <p:attrNameLst>
                                          <p:attrName>style.visibility</p:attrName>
                                        </p:attrNameLst>
                                      </p:cBhvr>
                                      <p:to>
                                        <p:strVal val="visible"/>
                                      </p:to>
                                    </p:set>
                                    <p:anim calcmode="lin" valueType="num">
                                      <p:cBhvr additive="base">
                                        <p:cTn id="21"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9">
                                            <p:txEl>
                                              <p:pRg st="6" end="6"/>
                                            </p:txEl>
                                          </p:spTgt>
                                        </p:tgtEl>
                                        <p:attrNameLst>
                                          <p:attrName>style.visibility</p:attrName>
                                        </p:attrNameLst>
                                      </p:cBhvr>
                                      <p:to>
                                        <p:strVal val="visible"/>
                                      </p:to>
                                    </p:set>
                                    <p:anim calcmode="lin" valueType="num">
                                      <p:cBhvr additive="base">
                                        <p:cTn id="27" dur="500" fill="hold"/>
                                        <p:tgtEl>
                                          <p:spTgt spid="9">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9">
                                            <p:txEl>
                                              <p:pRg st="6" end="6"/>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9">
                                            <p:txEl>
                                              <p:pRg st="7" end="7"/>
                                            </p:txEl>
                                          </p:spTgt>
                                        </p:tgtEl>
                                        <p:attrNameLst>
                                          <p:attrName>style.visibility</p:attrName>
                                        </p:attrNameLst>
                                      </p:cBhvr>
                                      <p:to>
                                        <p:strVal val="visible"/>
                                      </p:to>
                                    </p:set>
                                    <p:anim calcmode="lin" valueType="num">
                                      <p:cBhvr additive="base">
                                        <p:cTn id="31" dur="500" fill="hold"/>
                                        <p:tgtEl>
                                          <p:spTgt spid="9">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
                                            <p:txEl>
                                              <p:pRg st="7" end="7"/>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9">
                                            <p:txEl>
                                              <p:pRg st="8" end="8"/>
                                            </p:txEl>
                                          </p:spTgt>
                                        </p:tgtEl>
                                        <p:attrNameLst>
                                          <p:attrName>style.visibility</p:attrName>
                                        </p:attrNameLst>
                                      </p:cBhvr>
                                      <p:to>
                                        <p:strVal val="visible"/>
                                      </p:to>
                                    </p:set>
                                    <p:anim calcmode="lin" valueType="num">
                                      <p:cBhvr additive="base">
                                        <p:cTn id="35" dur="500" fill="hold"/>
                                        <p:tgtEl>
                                          <p:spTgt spid="9">
                                            <p:txEl>
                                              <p:pRg st="8" end="8"/>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9">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smtClean="0"/>
              <a:t>The Programmer’s Interface</a:t>
            </a:r>
            <a:endParaRPr lang="en-US" dirty="0"/>
          </a:p>
        </p:txBody>
      </p:sp>
      <p:sp>
        <p:nvSpPr>
          <p:cNvPr id="6" name="Footer Placeholder 5"/>
          <p:cNvSpPr>
            <a:spLocks noGrp="1"/>
          </p:cNvSpPr>
          <p:nvPr>
            <p:ph type="ftr" sz="quarter" idx="11"/>
          </p:nvPr>
        </p:nvSpPr>
        <p:spPr/>
        <p:txBody>
          <a:bodyPr/>
          <a:lstStyle/>
          <a:p>
            <a:r>
              <a:rPr lang="en-US" smtClean="0"/>
              <a:t>Angel: Interactive Computer Graphics6E © Addison-Wesley 2012</a:t>
            </a:r>
            <a:endParaRPr lang="en-US" dirty="0"/>
          </a:p>
        </p:txBody>
      </p:sp>
      <p:sp>
        <p:nvSpPr>
          <p:cNvPr id="5" name="Slide Number Placeholder 4"/>
          <p:cNvSpPr>
            <a:spLocks noGrp="1"/>
          </p:cNvSpPr>
          <p:nvPr>
            <p:ph type="sldNum" sz="quarter" idx="12"/>
          </p:nvPr>
        </p:nvSpPr>
        <p:spPr/>
        <p:txBody>
          <a:bodyPr>
            <a:normAutofit fontScale="25000" lnSpcReduction="20000"/>
          </a:bodyPr>
          <a:lstStyle/>
          <a:p>
            <a:pPr algn="ctr"/>
            <a:fld id="{8F82E0A0-C266-4798-8C8F-B9F91E9DA37E}" type="slidenum">
              <a:rPr lang="en-US" sz="2800" b="1" smtClean="0">
                <a:solidFill>
                  <a:srgbClr val="FFFFFF"/>
                </a:solidFill>
              </a:rPr>
              <a:pPr algn="ctr"/>
              <a:t>19</a:t>
            </a:fld>
            <a:endParaRPr lang="en-US" sz="2800" dirty="0"/>
          </a:p>
        </p:txBody>
      </p:sp>
      <p:sp>
        <p:nvSpPr>
          <p:cNvPr id="8" name="Text Placeholder 7"/>
          <p:cNvSpPr>
            <a:spLocks noGrp="1"/>
          </p:cNvSpPr>
          <p:nvPr>
            <p:ph type="body" idx="1"/>
          </p:nvPr>
        </p:nvSpPr>
        <p:spPr/>
        <p:txBody>
          <a:bodyPr>
            <a:normAutofit fontScale="70000" lnSpcReduction="20000"/>
          </a:bodyPr>
          <a:lstStyle/>
          <a:p>
            <a:pPr>
              <a:lnSpc>
                <a:spcPct val="120000"/>
              </a:lnSpc>
            </a:pPr>
            <a:r>
              <a:rPr lang="en-US" dirty="0" smtClean="0"/>
              <a:t>Graphics System</a:t>
            </a:r>
          </a:p>
          <a:p>
            <a:pPr>
              <a:lnSpc>
                <a:spcPct val="120000"/>
              </a:lnSpc>
            </a:pPr>
            <a:r>
              <a:rPr lang="en-US" b="1" u="sng" dirty="0" smtClean="0"/>
              <a:t>Programmer’s Interface</a:t>
            </a:r>
          </a:p>
          <a:p>
            <a:pPr>
              <a:lnSpc>
                <a:spcPct val="120000"/>
              </a:lnSpc>
            </a:pPr>
            <a:r>
              <a:rPr lang="en-US" dirty="0" smtClean="0"/>
              <a:t>Graphics System Architecture</a:t>
            </a:r>
          </a:p>
          <a:p>
            <a:pPr>
              <a:lnSpc>
                <a:spcPct val="120000"/>
              </a:lnSpc>
            </a:pPr>
            <a:r>
              <a:rPr lang="en-US" dirty="0" smtClean="0"/>
              <a:t>Programmable Pipeline</a:t>
            </a:r>
          </a:p>
          <a:p>
            <a:pPr>
              <a:lnSpc>
                <a:spcPct val="120000"/>
              </a:lnSpc>
            </a:pPr>
            <a:r>
              <a:rPr lang="en-US" dirty="0" smtClean="0"/>
              <a:t>Performance Characteristic</a:t>
            </a:r>
          </a:p>
          <a:p>
            <a:pPr>
              <a:lnSpc>
                <a:spcPct val="120000"/>
              </a:lnSpc>
            </a:pPr>
            <a:endParaRPr lang="en-US" dirty="0" smtClean="0"/>
          </a:p>
        </p:txBody>
      </p:sp>
      <p:sp>
        <p:nvSpPr>
          <p:cNvPr id="9" name="Content Placeholder 8"/>
          <p:cNvSpPr>
            <a:spLocks noGrp="1"/>
          </p:cNvSpPr>
          <p:nvPr>
            <p:ph sz="quarter" idx="13"/>
          </p:nvPr>
        </p:nvSpPr>
        <p:spPr>
          <a:xfrm>
            <a:off x="2362200" y="1428750"/>
            <a:ext cx="6400800" cy="1071562"/>
          </a:xfrm>
        </p:spPr>
        <p:txBody>
          <a:bodyPr>
            <a:normAutofit fontScale="85000" lnSpcReduction="20000"/>
          </a:bodyPr>
          <a:lstStyle/>
          <a:p>
            <a:r>
              <a:rPr lang="en-US" dirty="0" smtClean="0"/>
              <a:t>Programmer sees the graphics system through a software interface: the Application Programmer Interface (API)</a:t>
            </a:r>
          </a:p>
          <a:p>
            <a:endParaRPr lang="en-US" dirty="0" smtClean="0"/>
          </a:p>
        </p:txBody>
      </p:sp>
      <p:pic>
        <p:nvPicPr>
          <p:cNvPr id="10" name="Picture 1029" descr="ftp://ftp.cs.unm.edu/pub/angel/BOOK/SECOND_EDITION/FIGURES/JPEG/an01f22.jpg"/>
          <p:cNvPicPr>
            <a:picLocks noChangeAspect="1" noChangeArrowheads="1"/>
          </p:cNvPicPr>
          <p:nvPr/>
        </p:nvPicPr>
        <p:blipFill>
          <a:blip r:embed="rId2" cstate="print"/>
          <a:srcRect/>
          <a:stretch>
            <a:fillRect/>
          </a:stretch>
        </p:blipFill>
        <p:spPr bwMode="auto">
          <a:xfrm>
            <a:off x="2428860" y="2460639"/>
            <a:ext cx="6340475" cy="2182813"/>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388" name="Rectangle 2"/>
          <p:cNvSpPr>
            <a:spLocks noGrp="1" noChangeArrowheads="1"/>
          </p:cNvSpPr>
          <p:nvPr>
            <p:ph type="title"/>
          </p:nvPr>
        </p:nvSpPr>
        <p:spPr/>
        <p:txBody>
          <a:bodyPr/>
          <a:lstStyle/>
          <a:p>
            <a:r>
              <a:rPr lang="en-US" dirty="0" smtClean="0"/>
              <a:t>Outline</a:t>
            </a:r>
          </a:p>
        </p:txBody>
      </p:sp>
      <p:sp>
        <p:nvSpPr>
          <p:cNvPr id="16387" name="Footer Placeholder 4"/>
          <p:cNvSpPr>
            <a:spLocks noGrp="1"/>
          </p:cNvSpPr>
          <p:nvPr>
            <p:ph type="ftr" sz="quarter" idx="4294967295"/>
          </p:nvPr>
        </p:nvSpPr>
        <p:spPr>
          <a:xfrm>
            <a:off x="609601" y="4686155"/>
            <a:ext cx="5421083" cy="273844"/>
          </a:xfrm>
          <a:noFill/>
        </p:spPr>
        <p:txBody>
          <a:bodyPr/>
          <a:lstStyle/>
          <a:p>
            <a:r>
              <a:rPr lang="en-US" smtClean="0"/>
              <a:t>Angel: Interactive Computer Graphics6E © Addison-Wesley 2012</a:t>
            </a:r>
            <a:endParaRPr lang="en-US"/>
          </a:p>
        </p:txBody>
      </p:sp>
      <p:sp>
        <p:nvSpPr>
          <p:cNvPr id="16389" name="Rectangle 3"/>
          <p:cNvSpPr>
            <a:spLocks noGrp="1" noChangeArrowheads="1"/>
          </p:cNvSpPr>
          <p:nvPr>
            <p:ph sz="quarter" idx="13"/>
          </p:nvPr>
        </p:nvSpPr>
        <p:spPr/>
        <p:txBody>
          <a:bodyPr>
            <a:normAutofit fontScale="55000" lnSpcReduction="20000"/>
          </a:bodyPr>
          <a:lstStyle/>
          <a:p>
            <a:r>
              <a:rPr lang="en-US" dirty="0" smtClean="0"/>
              <a:t>Review </a:t>
            </a:r>
            <a:r>
              <a:rPr lang="en-US" dirty="0" err="1" smtClean="0"/>
              <a:t>Materi</a:t>
            </a:r>
            <a:r>
              <a:rPr lang="en-US" dirty="0" smtClean="0"/>
              <a:t> </a:t>
            </a:r>
            <a:r>
              <a:rPr lang="en-US" dirty="0" err="1" smtClean="0"/>
              <a:t>Minggu</a:t>
            </a:r>
            <a:r>
              <a:rPr lang="en-US" dirty="0" smtClean="0"/>
              <a:t> 1: </a:t>
            </a:r>
            <a:r>
              <a:rPr lang="en-US" dirty="0" err="1" smtClean="0"/>
              <a:t>Definisi</a:t>
            </a:r>
            <a:r>
              <a:rPr lang="en-US" dirty="0" smtClean="0"/>
              <a:t> </a:t>
            </a:r>
            <a:r>
              <a:rPr lang="en-US" dirty="0" err="1" smtClean="0"/>
              <a:t>dan</a:t>
            </a:r>
            <a:r>
              <a:rPr lang="en-US" dirty="0" smtClean="0"/>
              <a:t> </a:t>
            </a:r>
            <a:r>
              <a:rPr lang="en-US" dirty="0" err="1" smtClean="0"/>
              <a:t>Aplikasi</a:t>
            </a:r>
            <a:r>
              <a:rPr lang="en-US" dirty="0" smtClean="0"/>
              <a:t> </a:t>
            </a:r>
            <a:r>
              <a:rPr lang="en-US" dirty="0" err="1" smtClean="0"/>
              <a:t>Grafika</a:t>
            </a:r>
            <a:r>
              <a:rPr lang="en-US" dirty="0" smtClean="0"/>
              <a:t>, </a:t>
            </a:r>
            <a:r>
              <a:rPr lang="en-US" dirty="0" err="1" smtClean="0"/>
              <a:t>Sejarah</a:t>
            </a:r>
            <a:r>
              <a:rPr lang="en-US" dirty="0" smtClean="0"/>
              <a:t> </a:t>
            </a:r>
            <a:r>
              <a:rPr lang="en-US" dirty="0" err="1" smtClean="0"/>
              <a:t>Grafika</a:t>
            </a:r>
            <a:endParaRPr lang="en-US" dirty="0" smtClean="0"/>
          </a:p>
          <a:p>
            <a:pPr lvl="1"/>
            <a:r>
              <a:rPr lang="en-US" dirty="0" err="1" smtClean="0"/>
              <a:t>Gambar</a:t>
            </a:r>
            <a:r>
              <a:rPr lang="en-US" dirty="0" smtClean="0"/>
              <a:t> </a:t>
            </a:r>
            <a:r>
              <a:rPr lang="en-US" dirty="0" err="1" smtClean="0"/>
              <a:t>Fisik</a:t>
            </a:r>
            <a:r>
              <a:rPr lang="en-US" dirty="0" smtClean="0"/>
              <a:t> </a:t>
            </a:r>
            <a:r>
              <a:rPr lang="en-US" dirty="0" err="1" smtClean="0"/>
              <a:t>dan</a:t>
            </a:r>
            <a:r>
              <a:rPr lang="en-US" dirty="0" smtClean="0"/>
              <a:t> </a:t>
            </a:r>
            <a:r>
              <a:rPr lang="en-US" dirty="0" err="1" smtClean="0"/>
              <a:t>Sintetik</a:t>
            </a:r>
            <a:endParaRPr lang="en-US" dirty="0" smtClean="0"/>
          </a:p>
          <a:p>
            <a:pPr lvl="1"/>
            <a:r>
              <a:rPr lang="en-US" dirty="0" err="1" smtClean="0"/>
              <a:t>Sistem</a:t>
            </a:r>
            <a:r>
              <a:rPr lang="en-US" dirty="0" smtClean="0"/>
              <a:t> </a:t>
            </a:r>
            <a:r>
              <a:rPr lang="en-US" dirty="0" err="1" smtClean="0"/>
              <a:t>Penggambilan</a:t>
            </a:r>
            <a:r>
              <a:rPr lang="en-US" dirty="0" smtClean="0"/>
              <a:t> </a:t>
            </a:r>
            <a:r>
              <a:rPr lang="en-US" dirty="0" err="1" smtClean="0"/>
              <a:t>Gambar</a:t>
            </a:r>
            <a:endParaRPr lang="en-US" dirty="0" smtClean="0"/>
          </a:p>
          <a:p>
            <a:pPr lvl="1"/>
            <a:r>
              <a:rPr lang="en-US" dirty="0" smtClean="0"/>
              <a:t>Model </a:t>
            </a:r>
            <a:r>
              <a:rPr lang="en-US" dirty="0" err="1" smtClean="0"/>
              <a:t>Kamera</a:t>
            </a:r>
            <a:r>
              <a:rPr lang="en-US" dirty="0" smtClean="0"/>
              <a:t> </a:t>
            </a:r>
            <a:r>
              <a:rPr lang="en-US" dirty="0" err="1" smtClean="0"/>
              <a:t>Sintetik</a:t>
            </a:r>
            <a:endParaRPr lang="en-US" dirty="0" smtClean="0"/>
          </a:p>
          <a:p>
            <a:r>
              <a:rPr lang="en-US" dirty="0" err="1" smtClean="0"/>
              <a:t>Sistem</a:t>
            </a:r>
            <a:r>
              <a:rPr lang="en-US" dirty="0" smtClean="0"/>
              <a:t> </a:t>
            </a:r>
            <a:r>
              <a:rPr lang="en-US" dirty="0" err="1" smtClean="0"/>
              <a:t>Grafika</a:t>
            </a:r>
            <a:endParaRPr lang="en-US" dirty="0" smtClean="0"/>
          </a:p>
          <a:p>
            <a:pPr lvl="1"/>
            <a:r>
              <a:rPr lang="en-US" dirty="0" err="1" smtClean="0"/>
              <a:t>Piksel</a:t>
            </a:r>
            <a:r>
              <a:rPr lang="en-US" dirty="0" smtClean="0"/>
              <a:t> </a:t>
            </a:r>
            <a:r>
              <a:rPr lang="en-US" dirty="0" err="1" smtClean="0"/>
              <a:t>dan</a:t>
            </a:r>
            <a:r>
              <a:rPr lang="en-US" dirty="0" smtClean="0"/>
              <a:t> Frame Buffer</a:t>
            </a:r>
          </a:p>
          <a:p>
            <a:pPr lvl="1"/>
            <a:r>
              <a:rPr lang="en-US" dirty="0" smtClean="0"/>
              <a:t>CPU </a:t>
            </a:r>
            <a:r>
              <a:rPr lang="en-US" dirty="0" err="1" smtClean="0"/>
              <a:t>dan</a:t>
            </a:r>
            <a:r>
              <a:rPr lang="en-US" dirty="0" smtClean="0"/>
              <a:t> GPU</a:t>
            </a:r>
          </a:p>
          <a:p>
            <a:r>
              <a:rPr lang="en-US" dirty="0" smtClean="0"/>
              <a:t>Programmer’s Interface </a:t>
            </a:r>
          </a:p>
          <a:p>
            <a:r>
              <a:rPr lang="en-US" dirty="0" err="1" smtClean="0"/>
              <a:t>Arsitektur</a:t>
            </a:r>
            <a:r>
              <a:rPr lang="en-US" dirty="0" smtClean="0"/>
              <a:t> </a:t>
            </a:r>
            <a:r>
              <a:rPr lang="en-US" dirty="0" err="1" smtClean="0"/>
              <a:t>Sistem</a:t>
            </a:r>
            <a:r>
              <a:rPr lang="en-US" dirty="0" smtClean="0"/>
              <a:t> </a:t>
            </a:r>
            <a:r>
              <a:rPr lang="en-US" dirty="0" err="1" smtClean="0"/>
              <a:t>Grafika</a:t>
            </a:r>
            <a:endParaRPr lang="en-US" dirty="0" smtClean="0"/>
          </a:p>
          <a:p>
            <a:r>
              <a:rPr lang="en-US" dirty="0" smtClean="0"/>
              <a:t>Programmable Pipeline</a:t>
            </a:r>
          </a:p>
          <a:p>
            <a:r>
              <a:rPr lang="en-US" dirty="0" err="1" smtClean="0"/>
              <a:t>Karakteristik</a:t>
            </a:r>
            <a:r>
              <a:rPr lang="en-US" dirty="0" smtClean="0"/>
              <a:t> Performa</a:t>
            </a:r>
          </a:p>
          <a:p>
            <a:r>
              <a:rPr lang="en-US" dirty="0" smtClean="0"/>
              <a:t>Programming in OpenGL 1: Background</a:t>
            </a: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smtClean="0"/>
              <a:t>API Contents</a:t>
            </a:r>
            <a:endParaRPr lang="en-US" dirty="0"/>
          </a:p>
        </p:txBody>
      </p:sp>
      <p:sp>
        <p:nvSpPr>
          <p:cNvPr id="6" name="Footer Placeholder 5"/>
          <p:cNvSpPr>
            <a:spLocks noGrp="1"/>
          </p:cNvSpPr>
          <p:nvPr>
            <p:ph type="ftr" sz="quarter" idx="11"/>
          </p:nvPr>
        </p:nvSpPr>
        <p:spPr/>
        <p:txBody>
          <a:bodyPr/>
          <a:lstStyle/>
          <a:p>
            <a:r>
              <a:rPr lang="en-US" smtClean="0"/>
              <a:t>Angel: Interactive Computer Graphics6E © Addison-Wesley 2012</a:t>
            </a:r>
            <a:endParaRPr lang="en-US" dirty="0"/>
          </a:p>
        </p:txBody>
      </p:sp>
      <p:sp>
        <p:nvSpPr>
          <p:cNvPr id="5" name="Slide Number Placeholder 4"/>
          <p:cNvSpPr>
            <a:spLocks noGrp="1"/>
          </p:cNvSpPr>
          <p:nvPr>
            <p:ph type="sldNum" sz="quarter" idx="12"/>
          </p:nvPr>
        </p:nvSpPr>
        <p:spPr/>
        <p:txBody>
          <a:bodyPr>
            <a:normAutofit fontScale="25000" lnSpcReduction="20000"/>
          </a:bodyPr>
          <a:lstStyle/>
          <a:p>
            <a:pPr algn="ctr"/>
            <a:fld id="{8F82E0A0-C266-4798-8C8F-B9F91E9DA37E}" type="slidenum">
              <a:rPr lang="en-US" sz="2800" b="1" smtClean="0">
                <a:solidFill>
                  <a:srgbClr val="FFFFFF"/>
                </a:solidFill>
              </a:rPr>
              <a:pPr algn="ctr"/>
              <a:t>20</a:t>
            </a:fld>
            <a:endParaRPr lang="en-US" sz="2800" dirty="0"/>
          </a:p>
        </p:txBody>
      </p:sp>
      <p:sp>
        <p:nvSpPr>
          <p:cNvPr id="8" name="Text Placeholder 7"/>
          <p:cNvSpPr>
            <a:spLocks noGrp="1"/>
          </p:cNvSpPr>
          <p:nvPr>
            <p:ph type="body" idx="1"/>
          </p:nvPr>
        </p:nvSpPr>
        <p:spPr/>
        <p:txBody>
          <a:bodyPr>
            <a:normAutofit fontScale="70000" lnSpcReduction="20000"/>
          </a:bodyPr>
          <a:lstStyle/>
          <a:p>
            <a:pPr>
              <a:lnSpc>
                <a:spcPct val="120000"/>
              </a:lnSpc>
            </a:pPr>
            <a:r>
              <a:rPr lang="en-US" dirty="0" smtClean="0"/>
              <a:t>Graphics System</a:t>
            </a:r>
          </a:p>
          <a:p>
            <a:pPr>
              <a:lnSpc>
                <a:spcPct val="120000"/>
              </a:lnSpc>
            </a:pPr>
            <a:r>
              <a:rPr lang="en-US" b="1" u="sng" dirty="0" smtClean="0"/>
              <a:t>Programmer’s Interface</a:t>
            </a:r>
          </a:p>
          <a:p>
            <a:pPr>
              <a:lnSpc>
                <a:spcPct val="120000"/>
              </a:lnSpc>
            </a:pPr>
            <a:r>
              <a:rPr lang="en-US" dirty="0" smtClean="0"/>
              <a:t>Graphics System Architecture</a:t>
            </a:r>
          </a:p>
          <a:p>
            <a:pPr>
              <a:lnSpc>
                <a:spcPct val="120000"/>
              </a:lnSpc>
            </a:pPr>
            <a:r>
              <a:rPr lang="en-US" dirty="0" smtClean="0"/>
              <a:t>Programmable Pipeline</a:t>
            </a:r>
          </a:p>
          <a:p>
            <a:pPr>
              <a:lnSpc>
                <a:spcPct val="120000"/>
              </a:lnSpc>
            </a:pPr>
            <a:r>
              <a:rPr lang="en-US" dirty="0" smtClean="0"/>
              <a:t>Performance Characteristic</a:t>
            </a:r>
          </a:p>
          <a:p>
            <a:pPr>
              <a:lnSpc>
                <a:spcPct val="120000"/>
              </a:lnSpc>
            </a:pPr>
            <a:endParaRPr lang="en-US" dirty="0" smtClean="0"/>
          </a:p>
        </p:txBody>
      </p:sp>
      <p:sp>
        <p:nvSpPr>
          <p:cNvPr id="9" name="Content Placeholder 8"/>
          <p:cNvSpPr>
            <a:spLocks noGrp="1"/>
          </p:cNvSpPr>
          <p:nvPr>
            <p:ph sz="quarter" idx="13"/>
          </p:nvPr>
        </p:nvSpPr>
        <p:spPr>
          <a:xfrm>
            <a:off x="2362200" y="1428750"/>
            <a:ext cx="6400800" cy="3143264"/>
          </a:xfrm>
        </p:spPr>
        <p:txBody>
          <a:bodyPr>
            <a:normAutofit fontScale="77500" lnSpcReduction="20000"/>
          </a:bodyPr>
          <a:lstStyle/>
          <a:p>
            <a:r>
              <a:rPr lang="en-US" dirty="0" smtClean="0"/>
              <a:t>Functions that specify what we need to form an image</a:t>
            </a:r>
          </a:p>
          <a:p>
            <a:pPr lvl="1"/>
            <a:r>
              <a:rPr lang="en-US" dirty="0" smtClean="0"/>
              <a:t>Objects</a:t>
            </a:r>
          </a:p>
          <a:p>
            <a:pPr lvl="1"/>
            <a:r>
              <a:rPr lang="en-US" dirty="0" smtClean="0"/>
              <a:t>Viewer</a:t>
            </a:r>
          </a:p>
          <a:p>
            <a:pPr lvl="1"/>
            <a:r>
              <a:rPr lang="en-US" dirty="0" smtClean="0"/>
              <a:t>Light Source(s)</a:t>
            </a:r>
          </a:p>
          <a:p>
            <a:pPr lvl="1"/>
            <a:r>
              <a:rPr lang="en-US" dirty="0" smtClean="0"/>
              <a:t>Materials</a:t>
            </a:r>
          </a:p>
          <a:p>
            <a:r>
              <a:rPr lang="en-US" dirty="0" smtClean="0"/>
              <a:t>Other information</a:t>
            </a:r>
          </a:p>
          <a:p>
            <a:pPr lvl="1"/>
            <a:r>
              <a:rPr lang="en-US" dirty="0" smtClean="0"/>
              <a:t>Input from devices such as mouse and keyboard</a:t>
            </a:r>
          </a:p>
          <a:p>
            <a:pPr lvl="1"/>
            <a:r>
              <a:rPr lang="en-US" dirty="0" smtClean="0"/>
              <a:t>Capabilities of system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anim calcmode="lin" valueType="num">
                                      <p:cBhvr additive="base">
                                        <p:cTn id="11"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9">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anim calcmode="lin" valueType="num">
                                      <p:cBhvr additive="base">
                                        <p:cTn id="15"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9">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anim calcmode="lin" valueType="num">
                                      <p:cBhvr additive="base">
                                        <p:cTn id="19"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9">
                                            <p:txEl>
                                              <p:pRg st="4" end="4"/>
                                            </p:txEl>
                                          </p:spTgt>
                                        </p:tgtEl>
                                        <p:attrNameLst>
                                          <p:attrName>style.visibility</p:attrName>
                                        </p:attrNameLst>
                                      </p:cBhvr>
                                      <p:to>
                                        <p:strVal val="visible"/>
                                      </p:to>
                                    </p:set>
                                    <p:anim calcmode="lin" valueType="num">
                                      <p:cBhvr additive="base">
                                        <p:cTn id="23"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9">
                                            <p:txEl>
                                              <p:pRg st="5" end="5"/>
                                            </p:txEl>
                                          </p:spTgt>
                                        </p:tgtEl>
                                        <p:attrNameLst>
                                          <p:attrName>style.visibility</p:attrName>
                                        </p:attrNameLst>
                                      </p:cBhvr>
                                      <p:to>
                                        <p:strVal val="visible"/>
                                      </p:to>
                                    </p:set>
                                    <p:anim calcmode="lin" valueType="num">
                                      <p:cBhvr additive="base">
                                        <p:cTn id="29" dur="500" fill="hold"/>
                                        <p:tgtEl>
                                          <p:spTgt spid="9">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9">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9">
                                            <p:txEl>
                                              <p:pRg st="6" end="6"/>
                                            </p:txEl>
                                          </p:spTgt>
                                        </p:tgtEl>
                                        <p:attrNameLst>
                                          <p:attrName>style.visibility</p:attrName>
                                        </p:attrNameLst>
                                      </p:cBhvr>
                                      <p:to>
                                        <p:strVal val="visible"/>
                                      </p:to>
                                    </p:set>
                                    <p:anim calcmode="lin" valueType="num">
                                      <p:cBhvr additive="base">
                                        <p:cTn id="33" dur="500" fill="hold"/>
                                        <p:tgtEl>
                                          <p:spTgt spid="9">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9">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9">
                                            <p:txEl>
                                              <p:pRg st="7" end="7"/>
                                            </p:txEl>
                                          </p:spTgt>
                                        </p:tgtEl>
                                        <p:attrNameLst>
                                          <p:attrName>style.visibility</p:attrName>
                                        </p:attrNameLst>
                                      </p:cBhvr>
                                      <p:to>
                                        <p:strVal val="visible"/>
                                      </p:to>
                                    </p:set>
                                    <p:anim calcmode="lin" valueType="num">
                                      <p:cBhvr additive="base">
                                        <p:cTn id="37" dur="500" fill="hold"/>
                                        <p:tgtEl>
                                          <p:spTgt spid="9">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9">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smtClean="0"/>
              <a:t>Object Specification</a:t>
            </a:r>
            <a:endParaRPr lang="en-US" dirty="0"/>
          </a:p>
        </p:txBody>
      </p:sp>
      <p:sp>
        <p:nvSpPr>
          <p:cNvPr id="6" name="Footer Placeholder 5"/>
          <p:cNvSpPr>
            <a:spLocks noGrp="1"/>
          </p:cNvSpPr>
          <p:nvPr>
            <p:ph type="ftr" sz="quarter" idx="11"/>
          </p:nvPr>
        </p:nvSpPr>
        <p:spPr/>
        <p:txBody>
          <a:bodyPr/>
          <a:lstStyle/>
          <a:p>
            <a:r>
              <a:rPr lang="en-US" smtClean="0"/>
              <a:t>Angel: Interactive Computer Graphics6E © Addison-Wesley 2012</a:t>
            </a:r>
            <a:endParaRPr lang="en-US" dirty="0"/>
          </a:p>
        </p:txBody>
      </p:sp>
      <p:sp>
        <p:nvSpPr>
          <p:cNvPr id="5" name="Slide Number Placeholder 4"/>
          <p:cNvSpPr>
            <a:spLocks noGrp="1"/>
          </p:cNvSpPr>
          <p:nvPr>
            <p:ph type="sldNum" sz="quarter" idx="12"/>
          </p:nvPr>
        </p:nvSpPr>
        <p:spPr/>
        <p:txBody>
          <a:bodyPr>
            <a:normAutofit fontScale="25000" lnSpcReduction="20000"/>
          </a:bodyPr>
          <a:lstStyle/>
          <a:p>
            <a:pPr algn="ctr"/>
            <a:fld id="{8F82E0A0-C266-4798-8C8F-B9F91E9DA37E}" type="slidenum">
              <a:rPr lang="en-US" sz="2800" b="1" smtClean="0">
                <a:solidFill>
                  <a:srgbClr val="FFFFFF"/>
                </a:solidFill>
              </a:rPr>
              <a:pPr algn="ctr"/>
              <a:t>21</a:t>
            </a:fld>
            <a:endParaRPr lang="en-US" sz="2800" dirty="0"/>
          </a:p>
        </p:txBody>
      </p:sp>
      <p:sp>
        <p:nvSpPr>
          <p:cNvPr id="8" name="Text Placeholder 7"/>
          <p:cNvSpPr>
            <a:spLocks noGrp="1"/>
          </p:cNvSpPr>
          <p:nvPr>
            <p:ph type="body" idx="1"/>
          </p:nvPr>
        </p:nvSpPr>
        <p:spPr/>
        <p:txBody>
          <a:bodyPr>
            <a:normAutofit fontScale="70000" lnSpcReduction="20000"/>
          </a:bodyPr>
          <a:lstStyle/>
          <a:p>
            <a:pPr>
              <a:lnSpc>
                <a:spcPct val="120000"/>
              </a:lnSpc>
            </a:pPr>
            <a:r>
              <a:rPr lang="en-US" dirty="0" smtClean="0"/>
              <a:t>Graphics System</a:t>
            </a:r>
          </a:p>
          <a:p>
            <a:pPr>
              <a:lnSpc>
                <a:spcPct val="120000"/>
              </a:lnSpc>
            </a:pPr>
            <a:r>
              <a:rPr lang="en-US" b="1" u="sng" dirty="0" smtClean="0"/>
              <a:t>Programmer’s Interface</a:t>
            </a:r>
          </a:p>
          <a:p>
            <a:pPr>
              <a:lnSpc>
                <a:spcPct val="120000"/>
              </a:lnSpc>
            </a:pPr>
            <a:r>
              <a:rPr lang="en-US" dirty="0" smtClean="0"/>
              <a:t>Graphics System Architecture</a:t>
            </a:r>
          </a:p>
          <a:p>
            <a:pPr>
              <a:lnSpc>
                <a:spcPct val="120000"/>
              </a:lnSpc>
            </a:pPr>
            <a:r>
              <a:rPr lang="en-US" dirty="0" smtClean="0"/>
              <a:t>Programmable Pipeline</a:t>
            </a:r>
          </a:p>
          <a:p>
            <a:pPr>
              <a:lnSpc>
                <a:spcPct val="120000"/>
              </a:lnSpc>
            </a:pPr>
            <a:r>
              <a:rPr lang="en-US" dirty="0" smtClean="0"/>
              <a:t>Performance Characteristic</a:t>
            </a:r>
          </a:p>
          <a:p>
            <a:pPr>
              <a:lnSpc>
                <a:spcPct val="120000"/>
              </a:lnSpc>
            </a:pPr>
            <a:endParaRPr lang="en-US" dirty="0" smtClean="0"/>
          </a:p>
        </p:txBody>
      </p:sp>
      <p:sp>
        <p:nvSpPr>
          <p:cNvPr id="9" name="Content Placeholder 8"/>
          <p:cNvSpPr>
            <a:spLocks noGrp="1"/>
          </p:cNvSpPr>
          <p:nvPr>
            <p:ph sz="quarter" idx="13"/>
          </p:nvPr>
        </p:nvSpPr>
        <p:spPr>
          <a:xfrm>
            <a:off x="2362200" y="1428750"/>
            <a:ext cx="6400800" cy="3143264"/>
          </a:xfrm>
        </p:spPr>
        <p:txBody>
          <a:bodyPr>
            <a:normAutofit fontScale="77500" lnSpcReduction="20000"/>
          </a:bodyPr>
          <a:lstStyle/>
          <a:p>
            <a:pPr>
              <a:lnSpc>
                <a:spcPct val="90000"/>
              </a:lnSpc>
            </a:pPr>
            <a:r>
              <a:rPr lang="en-US" dirty="0" smtClean="0"/>
              <a:t>Most APIs support a limited set of primitives including</a:t>
            </a:r>
          </a:p>
          <a:p>
            <a:pPr lvl="1">
              <a:lnSpc>
                <a:spcPct val="90000"/>
              </a:lnSpc>
            </a:pPr>
            <a:r>
              <a:rPr lang="en-US" dirty="0" smtClean="0"/>
              <a:t>Points (0D object)</a:t>
            </a:r>
          </a:p>
          <a:p>
            <a:pPr lvl="1">
              <a:lnSpc>
                <a:spcPct val="90000"/>
              </a:lnSpc>
            </a:pPr>
            <a:r>
              <a:rPr lang="en-US" dirty="0" smtClean="0"/>
              <a:t>Line segments (1D objects)</a:t>
            </a:r>
          </a:p>
          <a:p>
            <a:pPr lvl="1">
              <a:lnSpc>
                <a:spcPct val="90000"/>
              </a:lnSpc>
            </a:pPr>
            <a:r>
              <a:rPr lang="en-US" dirty="0" smtClean="0"/>
              <a:t>Polygons (2D objects)</a:t>
            </a:r>
          </a:p>
          <a:p>
            <a:pPr lvl="1">
              <a:lnSpc>
                <a:spcPct val="90000"/>
              </a:lnSpc>
            </a:pPr>
            <a:r>
              <a:rPr lang="en-US" dirty="0" smtClean="0"/>
              <a:t>Some curves and surfaces</a:t>
            </a:r>
          </a:p>
          <a:p>
            <a:pPr lvl="2">
              <a:lnSpc>
                <a:spcPct val="90000"/>
              </a:lnSpc>
            </a:pPr>
            <a:r>
              <a:rPr lang="en-US" sz="2400" dirty="0" smtClean="0"/>
              <a:t>Quadrics</a:t>
            </a:r>
          </a:p>
          <a:p>
            <a:pPr lvl="2">
              <a:lnSpc>
                <a:spcPct val="90000"/>
              </a:lnSpc>
            </a:pPr>
            <a:r>
              <a:rPr lang="en-US" sz="2400" dirty="0" smtClean="0"/>
              <a:t>Parametric polynomials</a:t>
            </a:r>
          </a:p>
          <a:p>
            <a:pPr>
              <a:lnSpc>
                <a:spcPct val="90000"/>
              </a:lnSpc>
            </a:pPr>
            <a:endParaRPr lang="en-US" dirty="0" smtClean="0"/>
          </a:p>
          <a:p>
            <a:pPr>
              <a:lnSpc>
                <a:spcPct val="90000"/>
              </a:lnSpc>
            </a:pPr>
            <a:r>
              <a:rPr lang="en-US" dirty="0" smtClean="0"/>
              <a:t>All are</a:t>
            </a:r>
            <a:r>
              <a:rPr lang="en-US" sz="3500" dirty="0" smtClean="0"/>
              <a:t> </a:t>
            </a:r>
            <a:r>
              <a:rPr lang="en-US" dirty="0" smtClean="0"/>
              <a:t>defined through locations in space or </a:t>
            </a:r>
            <a:r>
              <a:rPr lang="en-US" i="1" dirty="0" smtClean="0"/>
              <a:t>vertices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anim calcmode="lin" valueType="num">
                                      <p:cBhvr additive="base">
                                        <p:cTn id="11"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9">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anim calcmode="lin" valueType="num">
                                      <p:cBhvr additive="base">
                                        <p:cTn id="15"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9">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anim calcmode="lin" valueType="num">
                                      <p:cBhvr additive="base">
                                        <p:cTn id="19"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9">
                                            <p:txEl>
                                              <p:pRg st="4" end="4"/>
                                            </p:txEl>
                                          </p:spTgt>
                                        </p:tgtEl>
                                        <p:attrNameLst>
                                          <p:attrName>style.visibility</p:attrName>
                                        </p:attrNameLst>
                                      </p:cBhvr>
                                      <p:to>
                                        <p:strVal val="visible"/>
                                      </p:to>
                                    </p:set>
                                    <p:anim calcmode="lin" valueType="num">
                                      <p:cBhvr additive="base">
                                        <p:cTn id="23"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9">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9">
                                            <p:txEl>
                                              <p:pRg st="5" end="5"/>
                                            </p:txEl>
                                          </p:spTgt>
                                        </p:tgtEl>
                                        <p:attrNameLst>
                                          <p:attrName>style.visibility</p:attrName>
                                        </p:attrNameLst>
                                      </p:cBhvr>
                                      <p:to>
                                        <p:strVal val="visible"/>
                                      </p:to>
                                    </p:set>
                                    <p:anim calcmode="lin" valueType="num">
                                      <p:cBhvr additive="base">
                                        <p:cTn id="27" dur="500" fill="hold"/>
                                        <p:tgtEl>
                                          <p:spTgt spid="9">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9">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9">
                                            <p:txEl>
                                              <p:pRg st="6" end="6"/>
                                            </p:txEl>
                                          </p:spTgt>
                                        </p:tgtEl>
                                        <p:attrNameLst>
                                          <p:attrName>style.visibility</p:attrName>
                                        </p:attrNameLst>
                                      </p:cBhvr>
                                      <p:to>
                                        <p:strVal val="visible"/>
                                      </p:to>
                                    </p:set>
                                    <p:anim calcmode="lin" valueType="num">
                                      <p:cBhvr additive="base">
                                        <p:cTn id="31" dur="500" fill="hold"/>
                                        <p:tgtEl>
                                          <p:spTgt spid="9">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xEl>
                                              <p:pRg st="8" end="8"/>
                                            </p:txEl>
                                          </p:spTgt>
                                        </p:tgtEl>
                                        <p:attrNameLst>
                                          <p:attrName>style.visibility</p:attrName>
                                        </p:attrNameLst>
                                      </p:cBhvr>
                                      <p:to>
                                        <p:strVal val="visible"/>
                                      </p:to>
                                    </p:set>
                                    <p:anim calcmode="lin" valueType="num">
                                      <p:cBhvr additive="base">
                                        <p:cTn id="37" dur="500" fill="hold"/>
                                        <p:tgtEl>
                                          <p:spTgt spid="9">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9">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2"/>
          <p:cNvSpPr>
            <a:spLocks noGrp="1" noChangeArrowheads="1"/>
          </p:cNvSpPr>
          <p:nvPr>
            <p:ph type="title"/>
          </p:nvPr>
        </p:nvSpPr>
        <p:spPr/>
        <p:txBody>
          <a:bodyPr/>
          <a:lstStyle/>
          <a:p>
            <a:r>
              <a:rPr lang="en-US" dirty="0" smtClean="0"/>
              <a:t>Example</a:t>
            </a:r>
            <a:r>
              <a:rPr lang="id-ID" dirty="0" smtClean="0"/>
              <a:t> (old style)</a:t>
            </a:r>
            <a:endParaRPr lang="en-US" dirty="0" smtClean="0"/>
          </a:p>
        </p:txBody>
      </p:sp>
      <p:sp>
        <p:nvSpPr>
          <p:cNvPr id="29701" name="Text Box 5"/>
          <p:cNvSpPr>
            <a:spLocks noGrp="1" noChangeArrowheads="1"/>
          </p:cNvSpPr>
          <p:nvPr>
            <p:ph idx="1"/>
          </p:nvPr>
        </p:nvSpPr>
        <p:spPr>
          <a:xfrm>
            <a:off x="285750" y="2025416"/>
            <a:ext cx="8553450" cy="2546598"/>
          </a:xfrm>
          <a:noFill/>
        </p:spPr>
        <p:txBody>
          <a:bodyPr/>
          <a:lstStyle/>
          <a:p>
            <a:pPr>
              <a:spcBef>
                <a:spcPct val="0"/>
              </a:spcBef>
              <a:buFontTx/>
              <a:buNone/>
            </a:pPr>
            <a:r>
              <a:rPr lang="en-US" sz="2400" b="1" dirty="0" err="1" smtClean="0">
                <a:latin typeface="Courier New" charset="0"/>
              </a:rPr>
              <a:t>glBegin</a:t>
            </a:r>
            <a:r>
              <a:rPr lang="en-US" sz="2400" b="1" dirty="0" smtClean="0">
                <a:latin typeface="Courier New" charset="0"/>
              </a:rPr>
              <a:t>(GL_POLYGON)</a:t>
            </a:r>
          </a:p>
          <a:p>
            <a:pPr>
              <a:spcBef>
                <a:spcPct val="0"/>
              </a:spcBef>
              <a:buFontTx/>
              <a:buNone/>
            </a:pPr>
            <a:r>
              <a:rPr lang="en-US" sz="2400" b="1" dirty="0" smtClean="0">
                <a:latin typeface="Courier New" charset="0"/>
              </a:rPr>
              <a:t>	glVertex3f(0.0, 0.0, 0.0);</a:t>
            </a:r>
          </a:p>
          <a:p>
            <a:pPr>
              <a:spcBef>
                <a:spcPct val="0"/>
              </a:spcBef>
              <a:buFontTx/>
              <a:buNone/>
            </a:pPr>
            <a:r>
              <a:rPr lang="en-US" sz="2400" b="1" dirty="0" smtClean="0">
                <a:latin typeface="Courier New" charset="0"/>
              </a:rPr>
              <a:t>	glVertex3f(0.0, 1.0, 0.0);</a:t>
            </a:r>
          </a:p>
          <a:p>
            <a:pPr>
              <a:spcBef>
                <a:spcPct val="0"/>
              </a:spcBef>
              <a:buFontTx/>
              <a:buNone/>
            </a:pPr>
            <a:r>
              <a:rPr lang="en-US" sz="2400" b="1" dirty="0" smtClean="0">
                <a:latin typeface="Courier New" charset="0"/>
              </a:rPr>
              <a:t>	glVertex3f(0.0, 0.0, 1.0);</a:t>
            </a:r>
          </a:p>
          <a:p>
            <a:pPr>
              <a:spcBef>
                <a:spcPct val="0"/>
              </a:spcBef>
              <a:buFontTx/>
              <a:buNone/>
            </a:pPr>
            <a:r>
              <a:rPr lang="en-US" sz="2400" b="1" dirty="0" err="1" smtClean="0">
                <a:latin typeface="Courier New" charset="0"/>
              </a:rPr>
              <a:t>glEnd</a:t>
            </a:r>
            <a:r>
              <a:rPr lang="en-US" sz="2400" b="1" dirty="0" smtClean="0">
                <a:latin typeface="Courier New" charset="0"/>
              </a:rPr>
              <a:t>( );</a:t>
            </a:r>
          </a:p>
        </p:txBody>
      </p:sp>
      <p:sp>
        <p:nvSpPr>
          <p:cNvPr id="29702" name="Text Box 6"/>
          <p:cNvSpPr txBox="1">
            <a:spLocks noChangeArrowheads="1"/>
          </p:cNvSpPr>
          <p:nvPr/>
        </p:nvSpPr>
        <p:spPr bwMode="auto">
          <a:xfrm>
            <a:off x="3871914" y="1345406"/>
            <a:ext cx="1454244" cy="369332"/>
          </a:xfrm>
          <a:prstGeom prst="rect">
            <a:avLst/>
          </a:prstGeom>
          <a:noFill/>
          <a:ln w="12700">
            <a:noFill/>
            <a:miter lim="800000"/>
            <a:headEnd type="none" w="sm" len="sm"/>
            <a:tailEnd type="none" w="sm" len="sm"/>
          </a:ln>
        </p:spPr>
        <p:txBody>
          <a:bodyPr wrap="none" anchorCtr="1">
            <a:spAutoFit/>
          </a:bodyPr>
          <a:lstStyle/>
          <a:p>
            <a:r>
              <a:rPr lang="en-US">
                <a:solidFill>
                  <a:schemeClr val="accent2"/>
                </a:solidFill>
                <a:latin typeface="Times New Roman" charset="0"/>
              </a:rPr>
              <a:t>type of object</a:t>
            </a:r>
          </a:p>
        </p:txBody>
      </p:sp>
      <p:sp>
        <p:nvSpPr>
          <p:cNvPr id="29703" name="Line 7"/>
          <p:cNvSpPr>
            <a:spLocks noChangeShapeType="1"/>
          </p:cNvSpPr>
          <p:nvPr/>
        </p:nvSpPr>
        <p:spPr bwMode="auto">
          <a:xfrm flipH="1">
            <a:off x="3352800" y="1714500"/>
            <a:ext cx="1143000" cy="342900"/>
          </a:xfrm>
          <a:prstGeom prst="line">
            <a:avLst/>
          </a:prstGeom>
          <a:noFill/>
          <a:ln w="12700">
            <a:solidFill>
              <a:schemeClr val="accent2"/>
            </a:solidFill>
            <a:round/>
            <a:headEnd type="none" w="sm" len="sm"/>
            <a:tailEnd type="triangle" w="med" len="med"/>
          </a:ln>
        </p:spPr>
        <p:txBody>
          <a:bodyPr anchor="ctr" anchorCtr="1"/>
          <a:lstStyle/>
          <a:p>
            <a:endParaRPr lang="en-US"/>
          </a:p>
        </p:txBody>
      </p:sp>
      <p:sp>
        <p:nvSpPr>
          <p:cNvPr id="29704" name="Line 8"/>
          <p:cNvSpPr>
            <a:spLocks noChangeShapeType="1"/>
          </p:cNvSpPr>
          <p:nvPr/>
        </p:nvSpPr>
        <p:spPr bwMode="auto">
          <a:xfrm flipH="1">
            <a:off x="4648200" y="1943100"/>
            <a:ext cx="1295400" cy="514350"/>
          </a:xfrm>
          <a:prstGeom prst="line">
            <a:avLst/>
          </a:prstGeom>
          <a:noFill/>
          <a:ln w="12700">
            <a:solidFill>
              <a:schemeClr val="accent2"/>
            </a:solidFill>
            <a:round/>
            <a:headEnd type="none" w="sm" len="sm"/>
            <a:tailEnd type="triangle" w="med" len="med"/>
          </a:ln>
        </p:spPr>
        <p:txBody>
          <a:bodyPr anchor="ctr" anchorCtr="1"/>
          <a:lstStyle/>
          <a:p>
            <a:endParaRPr lang="en-US"/>
          </a:p>
        </p:txBody>
      </p:sp>
      <p:sp>
        <p:nvSpPr>
          <p:cNvPr id="29705" name="Text Box 9"/>
          <p:cNvSpPr txBox="1">
            <a:spLocks noChangeArrowheads="1"/>
          </p:cNvSpPr>
          <p:nvPr/>
        </p:nvSpPr>
        <p:spPr bwMode="auto">
          <a:xfrm>
            <a:off x="5006975" y="1688306"/>
            <a:ext cx="1813317" cy="369332"/>
          </a:xfrm>
          <a:prstGeom prst="rect">
            <a:avLst/>
          </a:prstGeom>
          <a:noFill/>
          <a:ln w="12700">
            <a:noFill/>
            <a:miter lim="800000"/>
            <a:headEnd type="none" w="sm" len="sm"/>
            <a:tailEnd type="none" w="sm" len="sm"/>
          </a:ln>
        </p:spPr>
        <p:txBody>
          <a:bodyPr wrap="none" anchorCtr="1">
            <a:spAutoFit/>
          </a:bodyPr>
          <a:lstStyle/>
          <a:p>
            <a:r>
              <a:rPr lang="en-US">
                <a:solidFill>
                  <a:schemeClr val="accent2"/>
                </a:solidFill>
                <a:latin typeface="Times New Roman" charset="0"/>
              </a:rPr>
              <a:t>location of vertex</a:t>
            </a:r>
          </a:p>
        </p:txBody>
      </p:sp>
      <p:sp>
        <p:nvSpPr>
          <p:cNvPr id="29706" name="Text Box 10"/>
          <p:cNvSpPr txBox="1">
            <a:spLocks noChangeArrowheads="1"/>
          </p:cNvSpPr>
          <p:nvPr/>
        </p:nvSpPr>
        <p:spPr bwMode="auto">
          <a:xfrm>
            <a:off x="1684339" y="4274120"/>
            <a:ext cx="2345514" cy="369332"/>
          </a:xfrm>
          <a:prstGeom prst="rect">
            <a:avLst/>
          </a:prstGeom>
          <a:noFill/>
          <a:ln w="12700">
            <a:noFill/>
            <a:miter lim="800000"/>
            <a:headEnd type="none" w="sm" len="sm"/>
            <a:tailEnd type="none" w="sm" len="sm"/>
          </a:ln>
        </p:spPr>
        <p:txBody>
          <a:bodyPr wrap="none" anchorCtr="1">
            <a:spAutoFit/>
          </a:bodyPr>
          <a:lstStyle/>
          <a:p>
            <a:r>
              <a:rPr lang="en-US">
                <a:solidFill>
                  <a:schemeClr val="accent2"/>
                </a:solidFill>
                <a:latin typeface="Times New Roman" charset="0"/>
              </a:rPr>
              <a:t>end of object definition</a:t>
            </a:r>
          </a:p>
        </p:txBody>
      </p:sp>
      <p:sp>
        <p:nvSpPr>
          <p:cNvPr id="29707" name="Line 11"/>
          <p:cNvSpPr>
            <a:spLocks noChangeShapeType="1"/>
          </p:cNvSpPr>
          <p:nvPr/>
        </p:nvSpPr>
        <p:spPr bwMode="auto">
          <a:xfrm flipH="1" flipV="1">
            <a:off x="1905000" y="3900264"/>
            <a:ext cx="990600" cy="285750"/>
          </a:xfrm>
          <a:prstGeom prst="line">
            <a:avLst/>
          </a:prstGeom>
          <a:noFill/>
          <a:ln w="12700">
            <a:solidFill>
              <a:schemeClr val="accent2"/>
            </a:solidFill>
            <a:round/>
            <a:headEnd type="none" w="sm" len="sm"/>
            <a:tailEnd type="triangle" w="med" len="med"/>
          </a:ln>
        </p:spPr>
        <p:txBody>
          <a:bodyPr anchor="ctr" anchorCtr="1"/>
          <a:lstStyle/>
          <a:p>
            <a:endParaRPr lang="en-US"/>
          </a:p>
        </p:txBody>
      </p:sp>
    </p:spTree>
  </p:cSld>
  <p:clrMapOvr>
    <a:masterClrMapping/>
  </p:clrMapOvr>
  <p:transition spd="slow">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2"/>
          <p:cNvSpPr>
            <a:spLocks noGrp="1" noChangeArrowheads="1"/>
          </p:cNvSpPr>
          <p:nvPr>
            <p:ph type="title"/>
          </p:nvPr>
        </p:nvSpPr>
        <p:spPr/>
        <p:txBody>
          <a:bodyPr/>
          <a:lstStyle/>
          <a:p>
            <a:r>
              <a:rPr lang="en-US" dirty="0" smtClean="0"/>
              <a:t>Example</a:t>
            </a:r>
            <a:r>
              <a:rPr lang="id-ID" dirty="0" smtClean="0"/>
              <a:t> (GPU based)</a:t>
            </a:r>
            <a:endParaRPr lang="en-US" dirty="0" smtClean="0"/>
          </a:p>
        </p:txBody>
      </p:sp>
      <p:sp>
        <p:nvSpPr>
          <p:cNvPr id="29701" name="Text Box 5"/>
          <p:cNvSpPr>
            <a:spLocks noGrp="1" noChangeArrowheads="1"/>
          </p:cNvSpPr>
          <p:nvPr>
            <p:ph idx="1"/>
          </p:nvPr>
        </p:nvSpPr>
        <p:spPr>
          <a:xfrm>
            <a:off x="285750" y="843558"/>
            <a:ext cx="8553450" cy="3842742"/>
          </a:xfrm>
          <a:noFill/>
        </p:spPr>
        <p:txBody>
          <a:bodyPr>
            <a:normAutofit fontScale="92500" lnSpcReduction="10000"/>
          </a:bodyPr>
          <a:lstStyle/>
          <a:p>
            <a:endParaRPr lang="en-US" sz="2800" dirty="0" smtClean="0"/>
          </a:p>
          <a:p>
            <a:r>
              <a:rPr lang="en-US" sz="2800" dirty="0" smtClean="0"/>
              <a:t>Put geometric data in an array</a:t>
            </a:r>
            <a:endParaRPr lang="id-ID" sz="2800" dirty="0" smtClean="0"/>
          </a:p>
          <a:p>
            <a:endParaRPr lang="id-ID" sz="2800" b="1" dirty="0" smtClean="0">
              <a:latin typeface="Courier New" charset="0"/>
            </a:endParaRPr>
          </a:p>
          <a:p>
            <a:pPr lvl="1">
              <a:spcBef>
                <a:spcPct val="0"/>
              </a:spcBef>
              <a:buFontTx/>
              <a:buNone/>
            </a:pPr>
            <a:r>
              <a:rPr lang="fr-FR" sz="2000" b="1" dirty="0" smtClean="0">
                <a:latin typeface="Courier New" charset="0"/>
              </a:rPr>
              <a:t>vec3 points[3];</a:t>
            </a:r>
          </a:p>
          <a:p>
            <a:pPr lvl="1">
              <a:spcBef>
                <a:spcPct val="0"/>
              </a:spcBef>
              <a:buFontTx/>
              <a:buNone/>
            </a:pPr>
            <a:r>
              <a:rPr lang="fr-FR" sz="2000" b="1" dirty="0" smtClean="0">
                <a:latin typeface="Courier New" charset="0"/>
              </a:rPr>
              <a:t>points[0] = vec3(0.0, 0.0, 0.0);</a:t>
            </a:r>
          </a:p>
          <a:p>
            <a:pPr lvl="1">
              <a:spcBef>
                <a:spcPct val="0"/>
              </a:spcBef>
              <a:buFontTx/>
              <a:buNone/>
            </a:pPr>
            <a:r>
              <a:rPr lang="fr-FR" sz="2000" b="1" dirty="0" smtClean="0">
                <a:latin typeface="Courier New" charset="0"/>
              </a:rPr>
              <a:t>points[1] = vec3(0.0, 1.0, 0.0);</a:t>
            </a:r>
          </a:p>
          <a:p>
            <a:pPr lvl="1">
              <a:spcBef>
                <a:spcPct val="0"/>
              </a:spcBef>
              <a:buFontTx/>
              <a:buNone/>
            </a:pPr>
            <a:r>
              <a:rPr lang="fr-FR" sz="2000" b="1" dirty="0" smtClean="0">
                <a:latin typeface="Courier New" charset="0"/>
              </a:rPr>
              <a:t>points[2] = vec3(0.0, 0.0, 1.0);</a:t>
            </a:r>
            <a:endParaRPr lang="id-ID" sz="2000" b="1" dirty="0" smtClean="0">
              <a:latin typeface="Courier New" charset="0"/>
            </a:endParaRPr>
          </a:p>
          <a:p>
            <a:endParaRPr lang="en-US" sz="2800" dirty="0" smtClean="0"/>
          </a:p>
          <a:p>
            <a:r>
              <a:rPr lang="en-US" sz="2800" dirty="0" smtClean="0"/>
              <a:t>Send array to GPU </a:t>
            </a:r>
          </a:p>
          <a:p>
            <a:r>
              <a:rPr lang="en-US" sz="2800" dirty="0" smtClean="0"/>
              <a:t>Tell GPU to render as triangle</a:t>
            </a:r>
          </a:p>
        </p:txBody>
      </p:sp>
    </p:spTree>
  </p:cSld>
  <p:clrMapOvr>
    <a:masterClrMapping/>
  </p:clrMapOvr>
  <p:transition spd="slow">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2"/>
          <p:cNvSpPr>
            <a:spLocks noGrp="1" noChangeArrowheads="1"/>
          </p:cNvSpPr>
          <p:nvPr>
            <p:ph type="title"/>
          </p:nvPr>
        </p:nvSpPr>
        <p:spPr/>
        <p:txBody>
          <a:bodyPr/>
          <a:lstStyle/>
          <a:p>
            <a:r>
              <a:rPr lang="en-US" sz="3600" smtClean="0"/>
              <a:t>Camera Specification</a:t>
            </a:r>
          </a:p>
        </p:txBody>
      </p:sp>
      <p:sp>
        <p:nvSpPr>
          <p:cNvPr id="30725" name="Rectangle 3"/>
          <p:cNvSpPr>
            <a:spLocks noGrp="1" noChangeArrowheads="1"/>
          </p:cNvSpPr>
          <p:nvPr>
            <p:ph sz="quarter" idx="13"/>
          </p:nvPr>
        </p:nvSpPr>
        <p:spPr>
          <a:prstGeom prst="rect">
            <a:avLst/>
          </a:prstGeom>
        </p:spPr>
        <p:txBody>
          <a:bodyPr>
            <a:normAutofit fontScale="77500" lnSpcReduction="20000"/>
          </a:bodyPr>
          <a:lstStyle/>
          <a:p>
            <a:r>
              <a:rPr lang="en-US" dirty="0" smtClean="0"/>
              <a:t>Six degrees of freedom</a:t>
            </a:r>
          </a:p>
          <a:p>
            <a:pPr lvl="1"/>
            <a:r>
              <a:rPr lang="en-US" dirty="0" smtClean="0"/>
              <a:t>Position of center of lens</a:t>
            </a:r>
          </a:p>
          <a:p>
            <a:pPr lvl="1"/>
            <a:r>
              <a:rPr lang="en-US" dirty="0" smtClean="0"/>
              <a:t>Orientation</a:t>
            </a:r>
          </a:p>
          <a:p>
            <a:r>
              <a:rPr lang="en-US" dirty="0" smtClean="0"/>
              <a:t>The focal length of the lens: determines the size of the image on the film plane or,  the portion of the world the camera sees</a:t>
            </a:r>
          </a:p>
          <a:p>
            <a:r>
              <a:rPr lang="en-US" dirty="0" smtClean="0"/>
              <a:t>Film size</a:t>
            </a:r>
          </a:p>
          <a:p>
            <a:r>
              <a:rPr lang="en-US" dirty="0" smtClean="0"/>
              <a:t>Orientation of film plane</a:t>
            </a:r>
          </a:p>
        </p:txBody>
      </p:sp>
      <p:pic>
        <p:nvPicPr>
          <p:cNvPr id="7" name="Picture 5" descr="ftp://ftp.cs.unm.edu/pub/angel/BOOK/SECOND_EDITION/FIGURES/JPEG/an01f23.jpg"/>
          <p:cNvPicPr>
            <a:picLocks noGrp="1" noChangeAspect="1" noChangeArrowheads="1"/>
          </p:cNvPicPr>
          <p:nvPr>
            <p:ph sz="quarter" idx="14"/>
          </p:nvPr>
        </p:nvPicPr>
        <p:blipFill>
          <a:blip r:embed="rId2" cstate="print"/>
          <a:srcRect/>
          <a:stretch>
            <a:fillRect/>
          </a:stretch>
        </p:blipFill>
        <p:spPr bwMode="auto">
          <a:xfrm>
            <a:off x="5301449" y="1500180"/>
            <a:ext cx="3143272" cy="3143272"/>
          </a:xfrm>
          <a:prstGeom prst="rect">
            <a:avLst/>
          </a:prstGeom>
          <a:noFill/>
          <a:ln w="9525">
            <a:noFill/>
            <a:miter lim="800000"/>
            <a:headEnd/>
            <a:tailEnd/>
          </a:ln>
        </p:spPr>
      </p:pic>
    </p:spTree>
  </p:cSld>
  <p:clrMapOvr>
    <a:masterClrMapping/>
  </p:clrMapOvr>
  <p:transition spd="slow">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Rectangle 2"/>
          <p:cNvSpPr>
            <a:spLocks noGrp="1" noChangeArrowheads="1"/>
          </p:cNvSpPr>
          <p:nvPr>
            <p:ph type="title"/>
          </p:nvPr>
        </p:nvSpPr>
        <p:spPr/>
        <p:txBody>
          <a:bodyPr/>
          <a:lstStyle/>
          <a:p>
            <a:r>
              <a:rPr lang="en-US" sz="3600" smtClean="0"/>
              <a:t>Lights and Materials</a:t>
            </a:r>
          </a:p>
        </p:txBody>
      </p:sp>
      <p:sp>
        <p:nvSpPr>
          <p:cNvPr id="31749" name="Rectangle 3"/>
          <p:cNvSpPr>
            <a:spLocks noGrp="1" noChangeArrowheads="1"/>
          </p:cNvSpPr>
          <p:nvPr>
            <p:ph idx="1"/>
          </p:nvPr>
        </p:nvSpPr>
        <p:spPr/>
        <p:txBody>
          <a:bodyPr>
            <a:normAutofit fontScale="70000" lnSpcReduction="20000"/>
          </a:bodyPr>
          <a:lstStyle/>
          <a:p>
            <a:pPr>
              <a:lnSpc>
                <a:spcPct val="90000"/>
              </a:lnSpc>
            </a:pPr>
            <a:r>
              <a:rPr lang="en-US" smtClean="0"/>
              <a:t>Types of lights</a:t>
            </a:r>
          </a:p>
          <a:p>
            <a:pPr lvl="1">
              <a:lnSpc>
                <a:spcPct val="90000"/>
              </a:lnSpc>
            </a:pPr>
            <a:r>
              <a:rPr lang="en-US" smtClean="0"/>
              <a:t>Point sources vs distributed sources</a:t>
            </a:r>
          </a:p>
          <a:p>
            <a:pPr lvl="1">
              <a:lnSpc>
                <a:spcPct val="90000"/>
              </a:lnSpc>
            </a:pPr>
            <a:r>
              <a:rPr lang="en-US" smtClean="0"/>
              <a:t>Spot lights</a:t>
            </a:r>
          </a:p>
          <a:p>
            <a:pPr lvl="1">
              <a:lnSpc>
                <a:spcPct val="90000"/>
              </a:lnSpc>
            </a:pPr>
            <a:r>
              <a:rPr lang="en-US" smtClean="0"/>
              <a:t>Near and far sources</a:t>
            </a:r>
          </a:p>
          <a:p>
            <a:pPr lvl="1">
              <a:lnSpc>
                <a:spcPct val="90000"/>
              </a:lnSpc>
            </a:pPr>
            <a:r>
              <a:rPr lang="en-US" smtClean="0"/>
              <a:t>Color properties</a:t>
            </a:r>
          </a:p>
          <a:p>
            <a:pPr>
              <a:lnSpc>
                <a:spcPct val="90000"/>
              </a:lnSpc>
            </a:pPr>
            <a:endParaRPr lang="en-US" smtClean="0"/>
          </a:p>
          <a:p>
            <a:pPr>
              <a:lnSpc>
                <a:spcPct val="90000"/>
              </a:lnSpc>
            </a:pPr>
            <a:r>
              <a:rPr lang="en-US" smtClean="0"/>
              <a:t>Material properties</a:t>
            </a:r>
          </a:p>
          <a:p>
            <a:pPr lvl="1">
              <a:lnSpc>
                <a:spcPct val="90000"/>
              </a:lnSpc>
            </a:pPr>
            <a:r>
              <a:rPr lang="en-US" smtClean="0"/>
              <a:t>Absorption: color properties</a:t>
            </a:r>
          </a:p>
          <a:p>
            <a:pPr lvl="1">
              <a:lnSpc>
                <a:spcPct val="90000"/>
              </a:lnSpc>
            </a:pPr>
            <a:r>
              <a:rPr lang="en-US" smtClean="0"/>
              <a:t>Scattering</a:t>
            </a:r>
          </a:p>
          <a:p>
            <a:pPr lvl="2">
              <a:lnSpc>
                <a:spcPct val="90000"/>
              </a:lnSpc>
            </a:pPr>
            <a:r>
              <a:rPr lang="en-US" sz="2400" smtClean="0"/>
              <a:t>Diffuse</a:t>
            </a:r>
          </a:p>
          <a:p>
            <a:pPr lvl="2">
              <a:lnSpc>
                <a:spcPct val="90000"/>
              </a:lnSpc>
            </a:pPr>
            <a:r>
              <a:rPr lang="en-US" sz="2400" smtClean="0"/>
              <a:t>Specular</a:t>
            </a:r>
          </a:p>
        </p:txBody>
      </p:sp>
    </p:spTree>
  </p:cSld>
  <p:clrMapOvr>
    <a:masterClrMapping/>
  </p:clrMapOvr>
  <p:transition spd="slow">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smtClean="0"/>
              <a:t>Pipeline Architecture</a:t>
            </a:r>
            <a:endParaRPr lang="en-US" dirty="0"/>
          </a:p>
        </p:txBody>
      </p:sp>
      <p:sp>
        <p:nvSpPr>
          <p:cNvPr id="6" name="Footer Placeholder 5"/>
          <p:cNvSpPr>
            <a:spLocks noGrp="1"/>
          </p:cNvSpPr>
          <p:nvPr>
            <p:ph type="ftr" sz="quarter" idx="11"/>
          </p:nvPr>
        </p:nvSpPr>
        <p:spPr/>
        <p:txBody>
          <a:bodyPr/>
          <a:lstStyle/>
          <a:p>
            <a:r>
              <a:rPr lang="en-US" smtClean="0"/>
              <a:t>Angel: Interactive Computer Graphics6E © Addison-Wesley 2012</a:t>
            </a:r>
            <a:endParaRPr lang="en-US" dirty="0"/>
          </a:p>
        </p:txBody>
      </p:sp>
      <p:sp>
        <p:nvSpPr>
          <p:cNvPr id="5" name="Slide Number Placeholder 4"/>
          <p:cNvSpPr>
            <a:spLocks noGrp="1"/>
          </p:cNvSpPr>
          <p:nvPr>
            <p:ph type="sldNum" sz="quarter" idx="12"/>
          </p:nvPr>
        </p:nvSpPr>
        <p:spPr/>
        <p:txBody>
          <a:bodyPr>
            <a:normAutofit fontScale="25000" lnSpcReduction="20000"/>
          </a:bodyPr>
          <a:lstStyle/>
          <a:p>
            <a:pPr algn="ctr"/>
            <a:fld id="{8F82E0A0-C266-4798-8C8F-B9F91E9DA37E}" type="slidenum">
              <a:rPr lang="en-US" sz="2800" b="1" smtClean="0">
                <a:solidFill>
                  <a:srgbClr val="FFFFFF"/>
                </a:solidFill>
              </a:rPr>
              <a:pPr algn="ctr"/>
              <a:t>26</a:t>
            </a:fld>
            <a:endParaRPr lang="en-US" sz="2800" dirty="0"/>
          </a:p>
        </p:txBody>
      </p:sp>
      <p:sp>
        <p:nvSpPr>
          <p:cNvPr id="8" name="Text Placeholder 7"/>
          <p:cNvSpPr>
            <a:spLocks noGrp="1"/>
          </p:cNvSpPr>
          <p:nvPr>
            <p:ph type="body" idx="1"/>
          </p:nvPr>
        </p:nvSpPr>
        <p:spPr/>
        <p:txBody>
          <a:bodyPr>
            <a:normAutofit fontScale="70000" lnSpcReduction="20000"/>
          </a:bodyPr>
          <a:lstStyle/>
          <a:p>
            <a:pPr>
              <a:lnSpc>
                <a:spcPct val="120000"/>
              </a:lnSpc>
            </a:pPr>
            <a:r>
              <a:rPr lang="en-US" dirty="0" smtClean="0"/>
              <a:t>Graphics System</a:t>
            </a:r>
          </a:p>
          <a:p>
            <a:pPr>
              <a:lnSpc>
                <a:spcPct val="120000"/>
              </a:lnSpc>
            </a:pPr>
            <a:r>
              <a:rPr lang="en-US" dirty="0" smtClean="0"/>
              <a:t>Programmer’s Interface</a:t>
            </a:r>
          </a:p>
          <a:p>
            <a:pPr>
              <a:lnSpc>
                <a:spcPct val="120000"/>
              </a:lnSpc>
            </a:pPr>
            <a:r>
              <a:rPr lang="en-US" b="1" u="sng" dirty="0" smtClean="0"/>
              <a:t>Graphics System Architecture</a:t>
            </a:r>
          </a:p>
          <a:p>
            <a:pPr>
              <a:lnSpc>
                <a:spcPct val="120000"/>
              </a:lnSpc>
            </a:pPr>
            <a:r>
              <a:rPr lang="en-US" dirty="0" smtClean="0"/>
              <a:t>Programmable Pipeline</a:t>
            </a:r>
          </a:p>
          <a:p>
            <a:pPr>
              <a:lnSpc>
                <a:spcPct val="120000"/>
              </a:lnSpc>
            </a:pPr>
            <a:r>
              <a:rPr lang="en-US" dirty="0" smtClean="0"/>
              <a:t>Performance Characteristic</a:t>
            </a:r>
          </a:p>
          <a:p>
            <a:pPr>
              <a:lnSpc>
                <a:spcPct val="120000"/>
              </a:lnSpc>
            </a:pPr>
            <a:endParaRPr lang="en-US" dirty="0" smtClean="0"/>
          </a:p>
        </p:txBody>
      </p:sp>
      <p:sp>
        <p:nvSpPr>
          <p:cNvPr id="9" name="Content Placeholder 8"/>
          <p:cNvSpPr>
            <a:spLocks noGrp="1"/>
          </p:cNvSpPr>
          <p:nvPr>
            <p:ph sz="quarter" idx="13"/>
          </p:nvPr>
        </p:nvSpPr>
        <p:spPr>
          <a:xfrm>
            <a:off x="2362200" y="1428750"/>
            <a:ext cx="6400800" cy="2357446"/>
          </a:xfrm>
        </p:spPr>
        <p:txBody>
          <a:bodyPr>
            <a:normAutofit fontScale="70000" lnSpcReduction="20000"/>
          </a:bodyPr>
          <a:lstStyle/>
          <a:p>
            <a:pPr>
              <a:lnSpc>
                <a:spcPct val="90000"/>
              </a:lnSpc>
            </a:pPr>
            <a:r>
              <a:rPr lang="en-US" dirty="0" smtClean="0"/>
              <a:t>We use pipeline architecture when we will do the same operation on many data sets, just like in computer graphics, large sets of vertices and pixels are processed in the same manner.</a:t>
            </a:r>
          </a:p>
          <a:p>
            <a:pPr>
              <a:lnSpc>
                <a:spcPct val="90000"/>
              </a:lnSpc>
            </a:pPr>
            <a:r>
              <a:rPr lang="en-US" dirty="0" smtClean="0"/>
              <a:t>Four major steps in the imaging process</a:t>
            </a:r>
          </a:p>
          <a:p>
            <a:pPr lvl="1">
              <a:lnSpc>
                <a:spcPct val="90000"/>
              </a:lnSpc>
            </a:pPr>
            <a:r>
              <a:rPr lang="en-US" dirty="0" smtClean="0"/>
              <a:t>Vertex processing</a:t>
            </a:r>
          </a:p>
          <a:p>
            <a:pPr lvl="1">
              <a:lnSpc>
                <a:spcPct val="90000"/>
              </a:lnSpc>
            </a:pPr>
            <a:r>
              <a:rPr lang="en-US" dirty="0" smtClean="0"/>
              <a:t>Clipping and primitive assembly</a:t>
            </a:r>
          </a:p>
          <a:p>
            <a:pPr lvl="1">
              <a:lnSpc>
                <a:spcPct val="90000"/>
              </a:lnSpc>
            </a:pPr>
            <a:r>
              <a:rPr lang="en-US" dirty="0" err="1" smtClean="0"/>
              <a:t>Rasterization</a:t>
            </a:r>
            <a:r>
              <a:rPr lang="en-US" dirty="0" smtClean="0"/>
              <a:t> </a:t>
            </a:r>
          </a:p>
          <a:p>
            <a:pPr lvl="1">
              <a:lnSpc>
                <a:spcPct val="90000"/>
              </a:lnSpc>
            </a:pPr>
            <a:r>
              <a:rPr lang="en-US" dirty="0" smtClean="0"/>
              <a:t>Fragment processing</a:t>
            </a:r>
          </a:p>
        </p:txBody>
      </p:sp>
      <p:pic>
        <p:nvPicPr>
          <p:cNvPr id="5122" name="Picture 2"/>
          <p:cNvPicPr>
            <a:picLocks noChangeAspect="1" noChangeArrowheads="1"/>
          </p:cNvPicPr>
          <p:nvPr/>
        </p:nvPicPr>
        <p:blipFill>
          <a:blip r:embed="rId2"/>
          <a:srcRect/>
          <a:stretch>
            <a:fillRect/>
          </a:stretch>
        </p:blipFill>
        <p:spPr bwMode="auto">
          <a:xfrm>
            <a:off x="2500298" y="3714758"/>
            <a:ext cx="6391275" cy="89535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 calcmode="lin" valueType="num">
                                      <p:cBhvr additive="base">
                                        <p:cTn id="13"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 calcmode="lin" valueType="num">
                                      <p:cBhvr additive="base">
                                        <p:cTn id="17"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9">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9">
                                            <p:txEl>
                                              <p:pRg st="3" end="3"/>
                                            </p:txEl>
                                          </p:spTgt>
                                        </p:tgtEl>
                                        <p:attrNameLst>
                                          <p:attrName>style.visibility</p:attrName>
                                        </p:attrNameLst>
                                      </p:cBhvr>
                                      <p:to>
                                        <p:strVal val="visible"/>
                                      </p:to>
                                    </p:set>
                                    <p:anim calcmode="lin" valueType="num">
                                      <p:cBhvr additive="base">
                                        <p:cTn id="21"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9">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9">
                                            <p:txEl>
                                              <p:pRg st="4" end="4"/>
                                            </p:txEl>
                                          </p:spTgt>
                                        </p:tgtEl>
                                        <p:attrNameLst>
                                          <p:attrName>style.visibility</p:attrName>
                                        </p:attrNameLst>
                                      </p:cBhvr>
                                      <p:to>
                                        <p:strVal val="visible"/>
                                      </p:to>
                                    </p:set>
                                    <p:anim calcmode="lin" valueType="num">
                                      <p:cBhvr additive="base">
                                        <p:cTn id="25"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9">
                                            <p:txEl>
                                              <p:pRg st="5" end="5"/>
                                            </p:txEl>
                                          </p:spTgt>
                                        </p:tgtEl>
                                        <p:attrNameLst>
                                          <p:attrName>style.visibility</p:attrName>
                                        </p:attrNameLst>
                                      </p:cBhvr>
                                      <p:to>
                                        <p:strVal val="visible"/>
                                      </p:to>
                                    </p:set>
                                    <p:anim calcmode="lin" valueType="num">
                                      <p:cBhvr additive="base">
                                        <p:cTn id="29" dur="500" fill="hold"/>
                                        <p:tgtEl>
                                          <p:spTgt spid="9">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9">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smtClean="0"/>
              <a:t>Vertex Processing</a:t>
            </a:r>
            <a:endParaRPr lang="en-US" dirty="0"/>
          </a:p>
        </p:txBody>
      </p:sp>
      <p:sp>
        <p:nvSpPr>
          <p:cNvPr id="6" name="Footer Placeholder 5"/>
          <p:cNvSpPr>
            <a:spLocks noGrp="1"/>
          </p:cNvSpPr>
          <p:nvPr>
            <p:ph type="ftr" sz="quarter" idx="11"/>
          </p:nvPr>
        </p:nvSpPr>
        <p:spPr/>
        <p:txBody>
          <a:bodyPr/>
          <a:lstStyle/>
          <a:p>
            <a:r>
              <a:rPr lang="en-US" smtClean="0"/>
              <a:t>Angel: Interactive Computer Graphics6E © Addison-Wesley 2012</a:t>
            </a:r>
            <a:endParaRPr lang="en-US" dirty="0"/>
          </a:p>
        </p:txBody>
      </p:sp>
      <p:sp>
        <p:nvSpPr>
          <p:cNvPr id="5" name="Slide Number Placeholder 4"/>
          <p:cNvSpPr>
            <a:spLocks noGrp="1"/>
          </p:cNvSpPr>
          <p:nvPr>
            <p:ph type="sldNum" sz="quarter" idx="12"/>
          </p:nvPr>
        </p:nvSpPr>
        <p:spPr/>
        <p:txBody>
          <a:bodyPr>
            <a:normAutofit fontScale="25000" lnSpcReduction="20000"/>
          </a:bodyPr>
          <a:lstStyle/>
          <a:p>
            <a:pPr algn="ctr"/>
            <a:fld id="{8F82E0A0-C266-4798-8C8F-B9F91E9DA37E}" type="slidenum">
              <a:rPr lang="en-US" sz="2800" b="1" smtClean="0">
                <a:solidFill>
                  <a:srgbClr val="FFFFFF"/>
                </a:solidFill>
              </a:rPr>
              <a:pPr algn="ctr"/>
              <a:t>27</a:t>
            </a:fld>
            <a:endParaRPr lang="en-US" sz="2800" dirty="0"/>
          </a:p>
        </p:txBody>
      </p:sp>
      <p:sp>
        <p:nvSpPr>
          <p:cNvPr id="8" name="Text Placeholder 7"/>
          <p:cNvSpPr>
            <a:spLocks noGrp="1"/>
          </p:cNvSpPr>
          <p:nvPr>
            <p:ph type="body" idx="1"/>
          </p:nvPr>
        </p:nvSpPr>
        <p:spPr/>
        <p:txBody>
          <a:bodyPr>
            <a:normAutofit fontScale="70000" lnSpcReduction="20000"/>
          </a:bodyPr>
          <a:lstStyle/>
          <a:p>
            <a:pPr>
              <a:lnSpc>
                <a:spcPct val="120000"/>
              </a:lnSpc>
            </a:pPr>
            <a:r>
              <a:rPr lang="en-US" dirty="0" smtClean="0"/>
              <a:t>Graphics System</a:t>
            </a:r>
          </a:p>
          <a:p>
            <a:pPr>
              <a:lnSpc>
                <a:spcPct val="120000"/>
              </a:lnSpc>
            </a:pPr>
            <a:r>
              <a:rPr lang="en-US" dirty="0" smtClean="0"/>
              <a:t>Programmer’s Interface</a:t>
            </a:r>
          </a:p>
          <a:p>
            <a:pPr>
              <a:lnSpc>
                <a:spcPct val="120000"/>
              </a:lnSpc>
            </a:pPr>
            <a:r>
              <a:rPr lang="en-US" b="1" u="sng" dirty="0" smtClean="0"/>
              <a:t>Graphics System Architecture</a:t>
            </a:r>
          </a:p>
          <a:p>
            <a:pPr>
              <a:lnSpc>
                <a:spcPct val="120000"/>
              </a:lnSpc>
            </a:pPr>
            <a:r>
              <a:rPr lang="en-US" dirty="0" smtClean="0"/>
              <a:t>Programmable Pipeline</a:t>
            </a:r>
          </a:p>
          <a:p>
            <a:pPr>
              <a:lnSpc>
                <a:spcPct val="120000"/>
              </a:lnSpc>
            </a:pPr>
            <a:r>
              <a:rPr lang="en-US" dirty="0" smtClean="0"/>
              <a:t>Performance Characteristic</a:t>
            </a:r>
          </a:p>
          <a:p>
            <a:pPr>
              <a:lnSpc>
                <a:spcPct val="120000"/>
              </a:lnSpc>
            </a:pPr>
            <a:endParaRPr lang="en-US" dirty="0" smtClean="0"/>
          </a:p>
        </p:txBody>
      </p:sp>
      <p:sp>
        <p:nvSpPr>
          <p:cNvPr id="9" name="Content Placeholder 8"/>
          <p:cNvSpPr>
            <a:spLocks noGrp="1"/>
          </p:cNvSpPr>
          <p:nvPr>
            <p:ph sz="quarter" idx="13"/>
          </p:nvPr>
        </p:nvSpPr>
        <p:spPr>
          <a:xfrm>
            <a:off x="2362200" y="1428750"/>
            <a:ext cx="6400800" cy="2357446"/>
          </a:xfrm>
        </p:spPr>
        <p:txBody>
          <a:bodyPr>
            <a:normAutofit/>
          </a:bodyPr>
          <a:lstStyle/>
          <a:p>
            <a:pPr>
              <a:lnSpc>
                <a:spcPct val="90000"/>
              </a:lnSpc>
            </a:pPr>
            <a:r>
              <a:rPr lang="en-US" sz="2400" dirty="0" smtClean="0"/>
              <a:t>Each vertex is processed independently.</a:t>
            </a:r>
          </a:p>
          <a:p>
            <a:r>
              <a:rPr lang="en-US" sz="2400" dirty="0" smtClean="0"/>
              <a:t>Two major functions of this block:</a:t>
            </a:r>
          </a:p>
          <a:p>
            <a:pPr lvl="1"/>
            <a:r>
              <a:rPr lang="en-US" sz="2000" dirty="0" smtClean="0"/>
              <a:t>to carry out coordinate </a:t>
            </a:r>
            <a:r>
              <a:rPr lang="en-US" sz="2000" b="1" dirty="0" smtClean="0"/>
              <a:t>transformations</a:t>
            </a:r>
            <a:r>
              <a:rPr lang="en-US" sz="2000" dirty="0" smtClean="0"/>
              <a:t> and </a:t>
            </a:r>
          </a:p>
          <a:p>
            <a:pPr lvl="1"/>
            <a:r>
              <a:rPr lang="en-US" sz="2000" dirty="0" smtClean="0"/>
              <a:t>to compute a </a:t>
            </a:r>
            <a:r>
              <a:rPr lang="en-US" sz="2000" b="1" dirty="0" smtClean="0"/>
              <a:t>color</a:t>
            </a:r>
            <a:r>
              <a:rPr lang="en-US" sz="2000" dirty="0" smtClean="0"/>
              <a:t> for each vertex</a:t>
            </a:r>
          </a:p>
        </p:txBody>
      </p:sp>
      <p:pic>
        <p:nvPicPr>
          <p:cNvPr id="5122" name="Picture 2"/>
          <p:cNvPicPr>
            <a:picLocks noChangeAspect="1" noChangeArrowheads="1"/>
          </p:cNvPicPr>
          <p:nvPr/>
        </p:nvPicPr>
        <p:blipFill>
          <a:blip r:embed="rId2"/>
          <a:srcRect/>
          <a:stretch>
            <a:fillRect/>
          </a:stretch>
        </p:blipFill>
        <p:spPr bwMode="auto">
          <a:xfrm>
            <a:off x="2500298" y="3714758"/>
            <a:ext cx="6391275" cy="89535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 calcmode="lin" valueType="num">
                                      <p:cBhvr additive="base">
                                        <p:cTn id="13"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 calcmode="lin" valueType="num">
                                      <p:cBhvr additive="base">
                                        <p:cTn id="17"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9">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9">
                                            <p:txEl>
                                              <p:pRg st="3" end="3"/>
                                            </p:txEl>
                                          </p:spTgt>
                                        </p:tgtEl>
                                        <p:attrNameLst>
                                          <p:attrName>style.visibility</p:attrName>
                                        </p:attrNameLst>
                                      </p:cBhvr>
                                      <p:to>
                                        <p:strVal val="visible"/>
                                      </p:to>
                                    </p:set>
                                    <p:anim calcmode="lin" valueType="num">
                                      <p:cBhvr additive="base">
                                        <p:cTn id="21"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smtClean="0"/>
              <a:t>Clipping and Primitive Assembly</a:t>
            </a:r>
          </a:p>
        </p:txBody>
      </p:sp>
      <p:sp>
        <p:nvSpPr>
          <p:cNvPr id="6" name="Footer Placeholder 5"/>
          <p:cNvSpPr>
            <a:spLocks noGrp="1"/>
          </p:cNvSpPr>
          <p:nvPr>
            <p:ph type="ftr" sz="quarter" idx="11"/>
          </p:nvPr>
        </p:nvSpPr>
        <p:spPr/>
        <p:txBody>
          <a:bodyPr/>
          <a:lstStyle/>
          <a:p>
            <a:r>
              <a:rPr lang="en-US" smtClean="0"/>
              <a:t>Angel: Interactive Computer Graphics6E © Addison-Wesley 2012</a:t>
            </a:r>
            <a:endParaRPr lang="en-US" dirty="0"/>
          </a:p>
        </p:txBody>
      </p:sp>
      <p:sp>
        <p:nvSpPr>
          <p:cNvPr id="5" name="Slide Number Placeholder 4"/>
          <p:cNvSpPr>
            <a:spLocks noGrp="1"/>
          </p:cNvSpPr>
          <p:nvPr>
            <p:ph type="sldNum" sz="quarter" idx="12"/>
          </p:nvPr>
        </p:nvSpPr>
        <p:spPr/>
        <p:txBody>
          <a:bodyPr>
            <a:normAutofit fontScale="25000" lnSpcReduction="20000"/>
          </a:bodyPr>
          <a:lstStyle/>
          <a:p>
            <a:pPr algn="ctr"/>
            <a:fld id="{8F82E0A0-C266-4798-8C8F-B9F91E9DA37E}" type="slidenum">
              <a:rPr lang="en-US" sz="2800" b="1" smtClean="0">
                <a:solidFill>
                  <a:srgbClr val="FFFFFF"/>
                </a:solidFill>
              </a:rPr>
              <a:pPr algn="ctr"/>
              <a:t>28</a:t>
            </a:fld>
            <a:endParaRPr lang="en-US" sz="2800" dirty="0"/>
          </a:p>
        </p:txBody>
      </p:sp>
      <p:sp>
        <p:nvSpPr>
          <p:cNvPr id="8" name="Text Placeholder 7"/>
          <p:cNvSpPr>
            <a:spLocks noGrp="1"/>
          </p:cNvSpPr>
          <p:nvPr>
            <p:ph type="body" idx="1"/>
          </p:nvPr>
        </p:nvSpPr>
        <p:spPr/>
        <p:txBody>
          <a:bodyPr>
            <a:normAutofit fontScale="70000" lnSpcReduction="20000"/>
          </a:bodyPr>
          <a:lstStyle/>
          <a:p>
            <a:pPr>
              <a:lnSpc>
                <a:spcPct val="120000"/>
              </a:lnSpc>
            </a:pPr>
            <a:r>
              <a:rPr lang="en-US" dirty="0" smtClean="0"/>
              <a:t>Graphics System</a:t>
            </a:r>
          </a:p>
          <a:p>
            <a:pPr>
              <a:lnSpc>
                <a:spcPct val="120000"/>
              </a:lnSpc>
            </a:pPr>
            <a:r>
              <a:rPr lang="en-US" dirty="0" smtClean="0"/>
              <a:t>Programmer’s Interface</a:t>
            </a:r>
          </a:p>
          <a:p>
            <a:pPr>
              <a:lnSpc>
                <a:spcPct val="120000"/>
              </a:lnSpc>
            </a:pPr>
            <a:r>
              <a:rPr lang="en-US" b="1" u="sng" dirty="0" smtClean="0"/>
              <a:t>Graphics System Architecture</a:t>
            </a:r>
          </a:p>
          <a:p>
            <a:pPr>
              <a:lnSpc>
                <a:spcPct val="120000"/>
              </a:lnSpc>
            </a:pPr>
            <a:r>
              <a:rPr lang="en-US" dirty="0" smtClean="0"/>
              <a:t>Programmable Pipeline</a:t>
            </a:r>
          </a:p>
          <a:p>
            <a:pPr>
              <a:lnSpc>
                <a:spcPct val="120000"/>
              </a:lnSpc>
            </a:pPr>
            <a:r>
              <a:rPr lang="en-US" dirty="0" smtClean="0"/>
              <a:t>Performance Characteristic</a:t>
            </a:r>
          </a:p>
          <a:p>
            <a:pPr>
              <a:lnSpc>
                <a:spcPct val="120000"/>
              </a:lnSpc>
            </a:pPr>
            <a:endParaRPr lang="en-US" dirty="0" smtClean="0"/>
          </a:p>
        </p:txBody>
      </p:sp>
      <p:sp>
        <p:nvSpPr>
          <p:cNvPr id="9" name="Content Placeholder 8"/>
          <p:cNvSpPr>
            <a:spLocks noGrp="1"/>
          </p:cNvSpPr>
          <p:nvPr>
            <p:ph sz="quarter" idx="13"/>
          </p:nvPr>
        </p:nvSpPr>
        <p:spPr>
          <a:xfrm>
            <a:off x="2362200" y="1428750"/>
            <a:ext cx="6400800" cy="2357446"/>
          </a:xfrm>
        </p:spPr>
        <p:txBody>
          <a:bodyPr>
            <a:normAutofit fontScale="92500" lnSpcReduction="10000"/>
          </a:bodyPr>
          <a:lstStyle/>
          <a:p>
            <a:r>
              <a:rPr lang="en-US" sz="2000" dirty="0" smtClean="0"/>
              <a:t>The projections of objects in </a:t>
            </a:r>
            <a:r>
              <a:rPr lang="en-US" sz="2000" b="1" dirty="0" smtClean="0"/>
              <a:t>a clipping volume </a:t>
            </a:r>
            <a:r>
              <a:rPr lang="en-US" sz="2000" dirty="0" smtClean="0"/>
              <a:t>appear in the image. Those that are outside do not and are said to be clipped out.</a:t>
            </a:r>
          </a:p>
          <a:p>
            <a:r>
              <a:rPr lang="en-US" sz="2000" dirty="0" smtClean="0"/>
              <a:t>Clipping must be done on a primitive-by-primitive basis rather than on a vertex-by-vertex basis. Thus, we must </a:t>
            </a:r>
            <a:r>
              <a:rPr lang="en-US" sz="2000" b="1" dirty="0" smtClean="0"/>
              <a:t>assemble</a:t>
            </a:r>
            <a:r>
              <a:rPr lang="en-US" sz="2000" dirty="0" smtClean="0"/>
              <a:t> sets of vertices into primitives, such as line segments and polygons, </a:t>
            </a:r>
            <a:r>
              <a:rPr lang="en-US" sz="2000" b="1" dirty="0" smtClean="0"/>
              <a:t>before clipping </a:t>
            </a:r>
            <a:r>
              <a:rPr lang="en-US" sz="2000" dirty="0" smtClean="0"/>
              <a:t>can take place.</a:t>
            </a:r>
          </a:p>
          <a:p>
            <a:r>
              <a:rPr lang="en-US" sz="2000" dirty="0" smtClean="0"/>
              <a:t>So, what is the output of this block?</a:t>
            </a:r>
          </a:p>
        </p:txBody>
      </p:sp>
      <p:pic>
        <p:nvPicPr>
          <p:cNvPr id="5122" name="Picture 2"/>
          <p:cNvPicPr>
            <a:picLocks noChangeAspect="1" noChangeArrowheads="1"/>
          </p:cNvPicPr>
          <p:nvPr/>
        </p:nvPicPr>
        <p:blipFill>
          <a:blip r:embed="rId2"/>
          <a:srcRect/>
          <a:stretch>
            <a:fillRect/>
          </a:stretch>
        </p:blipFill>
        <p:spPr bwMode="auto">
          <a:xfrm>
            <a:off x="2500298" y="3714758"/>
            <a:ext cx="6391275" cy="89535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 calcmode="lin" valueType="num">
                                      <p:cBhvr additive="base">
                                        <p:cTn id="13"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anim calcmode="lin" valueType="num">
                                      <p:cBhvr additive="base">
                                        <p:cTn id="19"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err="1" smtClean="0"/>
              <a:t>Rasterization</a:t>
            </a:r>
            <a:endParaRPr lang="en-US" dirty="0" smtClean="0"/>
          </a:p>
        </p:txBody>
      </p:sp>
      <p:sp>
        <p:nvSpPr>
          <p:cNvPr id="6" name="Footer Placeholder 5"/>
          <p:cNvSpPr>
            <a:spLocks noGrp="1"/>
          </p:cNvSpPr>
          <p:nvPr>
            <p:ph type="ftr" sz="quarter" idx="11"/>
          </p:nvPr>
        </p:nvSpPr>
        <p:spPr/>
        <p:txBody>
          <a:bodyPr/>
          <a:lstStyle/>
          <a:p>
            <a:r>
              <a:rPr lang="en-US" smtClean="0"/>
              <a:t>Angel: Interactive Computer Graphics6E © Addison-Wesley 2012</a:t>
            </a:r>
            <a:endParaRPr lang="en-US" dirty="0"/>
          </a:p>
        </p:txBody>
      </p:sp>
      <p:sp>
        <p:nvSpPr>
          <p:cNvPr id="5" name="Slide Number Placeholder 4"/>
          <p:cNvSpPr>
            <a:spLocks noGrp="1"/>
          </p:cNvSpPr>
          <p:nvPr>
            <p:ph type="sldNum" sz="quarter" idx="12"/>
          </p:nvPr>
        </p:nvSpPr>
        <p:spPr/>
        <p:txBody>
          <a:bodyPr>
            <a:normAutofit fontScale="25000" lnSpcReduction="20000"/>
          </a:bodyPr>
          <a:lstStyle/>
          <a:p>
            <a:pPr algn="ctr"/>
            <a:fld id="{8F82E0A0-C266-4798-8C8F-B9F91E9DA37E}" type="slidenum">
              <a:rPr lang="en-US" sz="2800" b="1" smtClean="0">
                <a:solidFill>
                  <a:srgbClr val="FFFFFF"/>
                </a:solidFill>
              </a:rPr>
              <a:pPr algn="ctr"/>
              <a:t>29</a:t>
            </a:fld>
            <a:endParaRPr lang="en-US" sz="2800" dirty="0"/>
          </a:p>
        </p:txBody>
      </p:sp>
      <p:sp>
        <p:nvSpPr>
          <p:cNvPr id="8" name="Text Placeholder 7"/>
          <p:cNvSpPr>
            <a:spLocks noGrp="1"/>
          </p:cNvSpPr>
          <p:nvPr>
            <p:ph type="body" idx="1"/>
          </p:nvPr>
        </p:nvSpPr>
        <p:spPr/>
        <p:txBody>
          <a:bodyPr>
            <a:normAutofit fontScale="70000" lnSpcReduction="20000"/>
          </a:bodyPr>
          <a:lstStyle/>
          <a:p>
            <a:pPr>
              <a:lnSpc>
                <a:spcPct val="120000"/>
              </a:lnSpc>
            </a:pPr>
            <a:r>
              <a:rPr lang="en-US" dirty="0" smtClean="0"/>
              <a:t>Graphics System</a:t>
            </a:r>
          </a:p>
          <a:p>
            <a:pPr>
              <a:lnSpc>
                <a:spcPct val="120000"/>
              </a:lnSpc>
            </a:pPr>
            <a:r>
              <a:rPr lang="en-US" dirty="0" smtClean="0"/>
              <a:t>Programmer’s Interface</a:t>
            </a:r>
          </a:p>
          <a:p>
            <a:pPr>
              <a:lnSpc>
                <a:spcPct val="120000"/>
              </a:lnSpc>
            </a:pPr>
            <a:r>
              <a:rPr lang="en-US" b="1" u="sng" dirty="0" smtClean="0"/>
              <a:t>Graphics System Architecture</a:t>
            </a:r>
          </a:p>
          <a:p>
            <a:pPr>
              <a:lnSpc>
                <a:spcPct val="120000"/>
              </a:lnSpc>
            </a:pPr>
            <a:r>
              <a:rPr lang="en-US" dirty="0" smtClean="0"/>
              <a:t>Programmable Pipeline</a:t>
            </a:r>
          </a:p>
          <a:p>
            <a:pPr>
              <a:lnSpc>
                <a:spcPct val="120000"/>
              </a:lnSpc>
            </a:pPr>
            <a:r>
              <a:rPr lang="en-US" dirty="0" smtClean="0"/>
              <a:t>Performance Characteristic</a:t>
            </a:r>
          </a:p>
          <a:p>
            <a:pPr>
              <a:lnSpc>
                <a:spcPct val="120000"/>
              </a:lnSpc>
            </a:pPr>
            <a:endParaRPr lang="en-US" dirty="0" smtClean="0"/>
          </a:p>
        </p:txBody>
      </p:sp>
      <p:sp>
        <p:nvSpPr>
          <p:cNvPr id="9" name="Content Placeholder 8"/>
          <p:cNvSpPr>
            <a:spLocks noGrp="1"/>
          </p:cNvSpPr>
          <p:nvPr>
            <p:ph sz="quarter" idx="13"/>
          </p:nvPr>
        </p:nvSpPr>
        <p:spPr>
          <a:xfrm>
            <a:off x="2362200" y="1428750"/>
            <a:ext cx="6400800" cy="2357446"/>
          </a:xfrm>
        </p:spPr>
        <p:txBody>
          <a:bodyPr>
            <a:normAutofit fontScale="92500" lnSpcReduction="10000"/>
          </a:bodyPr>
          <a:lstStyle/>
          <a:p>
            <a:r>
              <a:rPr lang="en-US" sz="2000" dirty="0" smtClean="0"/>
              <a:t>The primitives that emerge from the clipper are still represented in terms of their vertices and must be converted to pixels in the frame buffer.</a:t>
            </a:r>
          </a:p>
          <a:p>
            <a:r>
              <a:rPr lang="en-US" sz="2000" dirty="0" smtClean="0"/>
              <a:t>For example, if three vertices specify a triangle with a solid color, the </a:t>
            </a:r>
            <a:r>
              <a:rPr lang="en-US" sz="2000" dirty="0" err="1" smtClean="0"/>
              <a:t>rasterizer</a:t>
            </a:r>
            <a:r>
              <a:rPr lang="en-US" sz="2000" dirty="0" smtClean="0"/>
              <a:t> must determine which pixels in the frame buffer are inside the polygon.</a:t>
            </a:r>
          </a:p>
          <a:p>
            <a:r>
              <a:rPr lang="en-US" sz="2000" dirty="0" smtClean="0"/>
              <a:t>The output of the </a:t>
            </a:r>
            <a:r>
              <a:rPr lang="en-US" sz="2000" dirty="0" err="1" smtClean="0"/>
              <a:t>rasterizer</a:t>
            </a:r>
            <a:r>
              <a:rPr lang="en-US" sz="2000" dirty="0" smtClean="0"/>
              <a:t> is a set of </a:t>
            </a:r>
            <a:r>
              <a:rPr lang="en-US" sz="2000" b="1" dirty="0" smtClean="0"/>
              <a:t>fragments</a:t>
            </a:r>
            <a:r>
              <a:rPr lang="en-US" sz="2000" dirty="0" smtClean="0"/>
              <a:t> (potential pixels that carries with it information) for each primitive.</a:t>
            </a:r>
          </a:p>
        </p:txBody>
      </p:sp>
      <p:pic>
        <p:nvPicPr>
          <p:cNvPr id="5122" name="Picture 2"/>
          <p:cNvPicPr>
            <a:picLocks noChangeAspect="1" noChangeArrowheads="1"/>
          </p:cNvPicPr>
          <p:nvPr/>
        </p:nvPicPr>
        <p:blipFill>
          <a:blip r:embed="rId2"/>
          <a:srcRect/>
          <a:stretch>
            <a:fillRect/>
          </a:stretch>
        </p:blipFill>
        <p:spPr bwMode="auto">
          <a:xfrm>
            <a:off x="2500298" y="3714758"/>
            <a:ext cx="6391275" cy="89535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 calcmode="lin" valueType="num">
                                      <p:cBhvr additive="base">
                                        <p:cTn id="13"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anim calcmode="lin" valueType="num">
                                      <p:cBhvr additive="base">
                                        <p:cTn id="19"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412" name="Rectangle 2"/>
          <p:cNvSpPr>
            <a:spLocks noGrp="1" noChangeArrowheads="1"/>
          </p:cNvSpPr>
          <p:nvPr>
            <p:ph type="title"/>
          </p:nvPr>
        </p:nvSpPr>
        <p:spPr/>
        <p:txBody>
          <a:bodyPr/>
          <a:lstStyle/>
          <a:p>
            <a:r>
              <a:rPr lang="en-US" dirty="0" smtClean="0"/>
              <a:t>Review: Image Formation</a:t>
            </a:r>
          </a:p>
        </p:txBody>
      </p:sp>
      <p:sp>
        <p:nvSpPr>
          <p:cNvPr id="17411" name="Footer Placeholder 4"/>
          <p:cNvSpPr>
            <a:spLocks noGrp="1"/>
          </p:cNvSpPr>
          <p:nvPr>
            <p:ph type="ftr" sz="quarter" idx="4294967295"/>
          </p:nvPr>
        </p:nvSpPr>
        <p:spPr>
          <a:xfrm>
            <a:off x="609601" y="4686155"/>
            <a:ext cx="5421083" cy="273844"/>
          </a:xfrm>
          <a:noFill/>
        </p:spPr>
        <p:txBody>
          <a:bodyPr/>
          <a:lstStyle/>
          <a:p>
            <a:r>
              <a:rPr lang="en-US" smtClean="0"/>
              <a:t>Angel: Interactive Computer Graphics6E © Addison-Wesley 2012</a:t>
            </a:r>
            <a:endParaRPr lang="en-US" dirty="0"/>
          </a:p>
        </p:txBody>
      </p:sp>
      <p:sp>
        <p:nvSpPr>
          <p:cNvPr id="4" name="Slide Number Placeholder 3"/>
          <p:cNvSpPr>
            <a:spLocks noGrp="1"/>
          </p:cNvSpPr>
          <p:nvPr>
            <p:ph type="sldNum" sz="quarter" idx="12"/>
          </p:nvPr>
        </p:nvSpPr>
        <p:spPr/>
        <p:txBody>
          <a:bodyPr>
            <a:normAutofit fontScale="40000" lnSpcReduction="20000"/>
          </a:bodyPr>
          <a:lstStyle/>
          <a:p>
            <a:pPr lvl="1"/>
            <a:fld id="{F79D8AE0-CDBE-415D-BB97-1AF39D6C75FD}" type="slidenum">
              <a:rPr lang="es-ES"/>
              <a:pPr lvl="1"/>
              <a:t>3</a:t>
            </a:fld>
            <a:endParaRPr lang="es-ES"/>
          </a:p>
        </p:txBody>
      </p:sp>
      <p:sp>
        <p:nvSpPr>
          <p:cNvPr id="17413" name="Rectangle 3"/>
          <p:cNvSpPr>
            <a:spLocks noGrp="1" noChangeArrowheads="1"/>
          </p:cNvSpPr>
          <p:nvPr>
            <p:ph sz="quarter" idx="13"/>
          </p:nvPr>
        </p:nvSpPr>
        <p:spPr/>
        <p:txBody>
          <a:bodyPr>
            <a:normAutofit fontScale="92500"/>
          </a:bodyPr>
          <a:lstStyle/>
          <a:p>
            <a:r>
              <a:rPr lang="en-US" dirty="0" smtClean="0"/>
              <a:t>In computer graphics, we form images which are generally two dimensional using a process analogous to how images are formed by physical imaging systems</a:t>
            </a:r>
          </a:p>
          <a:p>
            <a:pPr lvl="1"/>
            <a:r>
              <a:rPr lang="en-US" dirty="0" smtClean="0"/>
              <a:t>Cameras</a:t>
            </a:r>
          </a:p>
          <a:p>
            <a:pPr lvl="1"/>
            <a:r>
              <a:rPr lang="en-US" dirty="0" smtClean="0"/>
              <a:t>Microscopes</a:t>
            </a:r>
          </a:p>
          <a:p>
            <a:pPr lvl="1"/>
            <a:r>
              <a:rPr lang="en-US" dirty="0" smtClean="0"/>
              <a:t>Telescopes</a:t>
            </a:r>
          </a:p>
          <a:p>
            <a:pPr lvl="1"/>
            <a:r>
              <a:rPr lang="en-US" dirty="0" smtClean="0"/>
              <a:t>Human visual system</a:t>
            </a: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smtClean="0"/>
              <a:t>Fragment Processing</a:t>
            </a:r>
          </a:p>
        </p:txBody>
      </p:sp>
      <p:sp>
        <p:nvSpPr>
          <p:cNvPr id="6" name="Footer Placeholder 5"/>
          <p:cNvSpPr>
            <a:spLocks noGrp="1"/>
          </p:cNvSpPr>
          <p:nvPr>
            <p:ph type="ftr" sz="quarter" idx="11"/>
          </p:nvPr>
        </p:nvSpPr>
        <p:spPr/>
        <p:txBody>
          <a:bodyPr/>
          <a:lstStyle/>
          <a:p>
            <a:r>
              <a:rPr lang="en-US" smtClean="0"/>
              <a:t>Angel: Interactive Computer Graphics6E © Addison-Wesley 2012</a:t>
            </a:r>
            <a:endParaRPr lang="en-US" dirty="0"/>
          </a:p>
        </p:txBody>
      </p:sp>
      <p:sp>
        <p:nvSpPr>
          <p:cNvPr id="5" name="Slide Number Placeholder 4"/>
          <p:cNvSpPr>
            <a:spLocks noGrp="1"/>
          </p:cNvSpPr>
          <p:nvPr>
            <p:ph type="sldNum" sz="quarter" idx="12"/>
          </p:nvPr>
        </p:nvSpPr>
        <p:spPr/>
        <p:txBody>
          <a:bodyPr>
            <a:normAutofit fontScale="25000" lnSpcReduction="20000"/>
          </a:bodyPr>
          <a:lstStyle/>
          <a:p>
            <a:pPr algn="ctr"/>
            <a:fld id="{8F82E0A0-C266-4798-8C8F-B9F91E9DA37E}" type="slidenum">
              <a:rPr lang="en-US" sz="2800" b="1" smtClean="0">
                <a:solidFill>
                  <a:srgbClr val="FFFFFF"/>
                </a:solidFill>
              </a:rPr>
              <a:pPr algn="ctr"/>
              <a:t>30</a:t>
            </a:fld>
            <a:endParaRPr lang="en-US" sz="2800" dirty="0"/>
          </a:p>
        </p:txBody>
      </p:sp>
      <p:sp>
        <p:nvSpPr>
          <p:cNvPr id="8" name="Text Placeholder 7"/>
          <p:cNvSpPr>
            <a:spLocks noGrp="1"/>
          </p:cNvSpPr>
          <p:nvPr>
            <p:ph type="body" idx="1"/>
          </p:nvPr>
        </p:nvSpPr>
        <p:spPr/>
        <p:txBody>
          <a:bodyPr>
            <a:normAutofit fontScale="70000" lnSpcReduction="20000"/>
          </a:bodyPr>
          <a:lstStyle/>
          <a:p>
            <a:pPr>
              <a:lnSpc>
                <a:spcPct val="120000"/>
              </a:lnSpc>
            </a:pPr>
            <a:r>
              <a:rPr lang="en-US" dirty="0" smtClean="0"/>
              <a:t>Graphics System</a:t>
            </a:r>
          </a:p>
          <a:p>
            <a:pPr>
              <a:lnSpc>
                <a:spcPct val="120000"/>
              </a:lnSpc>
            </a:pPr>
            <a:r>
              <a:rPr lang="en-US" dirty="0" smtClean="0"/>
              <a:t>Programmer’s Interface</a:t>
            </a:r>
          </a:p>
          <a:p>
            <a:pPr>
              <a:lnSpc>
                <a:spcPct val="120000"/>
              </a:lnSpc>
            </a:pPr>
            <a:r>
              <a:rPr lang="en-US" b="1" u="sng" dirty="0" smtClean="0"/>
              <a:t>Graphics System Architecture</a:t>
            </a:r>
          </a:p>
          <a:p>
            <a:pPr>
              <a:lnSpc>
                <a:spcPct val="120000"/>
              </a:lnSpc>
            </a:pPr>
            <a:r>
              <a:rPr lang="en-US" dirty="0" smtClean="0"/>
              <a:t>Programmable Pipeline</a:t>
            </a:r>
          </a:p>
          <a:p>
            <a:pPr>
              <a:lnSpc>
                <a:spcPct val="120000"/>
              </a:lnSpc>
            </a:pPr>
            <a:r>
              <a:rPr lang="en-US" dirty="0" smtClean="0"/>
              <a:t>Performance Characteristic</a:t>
            </a:r>
          </a:p>
          <a:p>
            <a:pPr>
              <a:lnSpc>
                <a:spcPct val="120000"/>
              </a:lnSpc>
            </a:pPr>
            <a:endParaRPr lang="en-US" dirty="0" smtClean="0"/>
          </a:p>
        </p:txBody>
      </p:sp>
      <p:sp>
        <p:nvSpPr>
          <p:cNvPr id="9" name="Content Placeholder 8"/>
          <p:cNvSpPr>
            <a:spLocks noGrp="1"/>
          </p:cNvSpPr>
          <p:nvPr>
            <p:ph sz="quarter" idx="13"/>
          </p:nvPr>
        </p:nvSpPr>
        <p:spPr>
          <a:xfrm>
            <a:off x="2362200" y="1428750"/>
            <a:ext cx="6400800" cy="2357446"/>
          </a:xfrm>
        </p:spPr>
        <p:txBody>
          <a:bodyPr>
            <a:normAutofit fontScale="77500" lnSpcReduction="20000"/>
          </a:bodyPr>
          <a:lstStyle/>
          <a:p>
            <a:r>
              <a:rPr lang="en-US" sz="2000" dirty="0" smtClean="0"/>
              <a:t>It takes in the fragments generated by the </a:t>
            </a:r>
            <a:r>
              <a:rPr lang="en-US" sz="2000" dirty="0" err="1" smtClean="0"/>
              <a:t>rasterizer</a:t>
            </a:r>
            <a:r>
              <a:rPr lang="en-US" sz="2000" dirty="0" smtClean="0"/>
              <a:t> and </a:t>
            </a:r>
            <a:r>
              <a:rPr lang="en-US" sz="2000" b="1" dirty="0" smtClean="0"/>
              <a:t>updates</a:t>
            </a:r>
            <a:r>
              <a:rPr lang="en-US" sz="2000" dirty="0" smtClean="0"/>
              <a:t> the pixels in the frame buffer.</a:t>
            </a:r>
          </a:p>
          <a:p>
            <a:r>
              <a:rPr lang="en-US" sz="2000" dirty="0" smtClean="0"/>
              <a:t>If the application generated three-dimensional data, some fragments may not be </a:t>
            </a:r>
            <a:r>
              <a:rPr lang="en-US" sz="2000" b="1" dirty="0" smtClean="0"/>
              <a:t>visible</a:t>
            </a:r>
            <a:r>
              <a:rPr lang="en-US" sz="2000" dirty="0" smtClean="0"/>
              <a:t> because the surfaces that they define are behind other surfaces. </a:t>
            </a:r>
          </a:p>
          <a:p>
            <a:r>
              <a:rPr lang="en-US" sz="2000" dirty="0" smtClean="0"/>
              <a:t>The color of a fragment may be altered by </a:t>
            </a:r>
            <a:r>
              <a:rPr lang="en-US" sz="2000" b="1" dirty="0" smtClean="0"/>
              <a:t>texture mapping</a:t>
            </a:r>
            <a:r>
              <a:rPr lang="en-US" sz="2000" dirty="0" smtClean="0"/>
              <a:t> or bump mapping.</a:t>
            </a:r>
          </a:p>
          <a:p>
            <a:r>
              <a:rPr lang="en-US" sz="2000" dirty="0" smtClean="0"/>
              <a:t>The color of the pixel that corresponds to a fragment can also be read from the frame buffer and blended with the fragment’s color to create </a:t>
            </a:r>
            <a:r>
              <a:rPr lang="en-US" sz="2000" b="1" dirty="0" smtClean="0"/>
              <a:t>translucent</a:t>
            </a:r>
            <a:r>
              <a:rPr lang="en-US" sz="2000" dirty="0" smtClean="0"/>
              <a:t> effects.</a:t>
            </a:r>
          </a:p>
        </p:txBody>
      </p:sp>
      <p:pic>
        <p:nvPicPr>
          <p:cNvPr id="5122" name="Picture 2"/>
          <p:cNvPicPr>
            <a:picLocks noChangeAspect="1" noChangeArrowheads="1"/>
          </p:cNvPicPr>
          <p:nvPr/>
        </p:nvPicPr>
        <p:blipFill>
          <a:blip r:embed="rId2"/>
          <a:srcRect/>
          <a:stretch>
            <a:fillRect/>
          </a:stretch>
        </p:blipFill>
        <p:spPr bwMode="auto">
          <a:xfrm>
            <a:off x="2500298" y="3714758"/>
            <a:ext cx="6391275" cy="89535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 calcmode="lin" valueType="num">
                                      <p:cBhvr additive="base">
                                        <p:cTn id="13"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anim calcmode="lin" valueType="num">
                                      <p:cBhvr additive="base">
                                        <p:cTn id="19"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xEl>
                                              <p:pRg st="3" end="3"/>
                                            </p:txEl>
                                          </p:spTgt>
                                        </p:tgtEl>
                                        <p:attrNameLst>
                                          <p:attrName>style.visibility</p:attrName>
                                        </p:attrNameLst>
                                      </p:cBhvr>
                                      <p:to>
                                        <p:strVal val="visible"/>
                                      </p:to>
                                    </p:set>
                                    <p:anim calcmode="lin" valueType="num">
                                      <p:cBhvr additive="base">
                                        <p:cTn id="25"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smtClean="0"/>
              <a:t>Pipeline Architecture</a:t>
            </a:r>
            <a:endParaRPr lang="en-US" dirty="0"/>
          </a:p>
        </p:txBody>
      </p:sp>
      <p:sp>
        <p:nvSpPr>
          <p:cNvPr id="6" name="Footer Placeholder 5"/>
          <p:cNvSpPr>
            <a:spLocks noGrp="1"/>
          </p:cNvSpPr>
          <p:nvPr>
            <p:ph type="ftr" sz="quarter" idx="11"/>
          </p:nvPr>
        </p:nvSpPr>
        <p:spPr/>
        <p:txBody>
          <a:bodyPr/>
          <a:lstStyle/>
          <a:p>
            <a:r>
              <a:rPr lang="en-US" dirty="0" smtClean="0"/>
              <a:t>Angel: Interactive Computer Graphics6E © Addison-Wesley 2012</a:t>
            </a:r>
            <a:endParaRPr lang="en-US" dirty="0"/>
          </a:p>
        </p:txBody>
      </p:sp>
      <p:sp>
        <p:nvSpPr>
          <p:cNvPr id="5" name="Slide Number Placeholder 4"/>
          <p:cNvSpPr>
            <a:spLocks noGrp="1"/>
          </p:cNvSpPr>
          <p:nvPr>
            <p:ph type="sldNum" sz="quarter" idx="12"/>
          </p:nvPr>
        </p:nvSpPr>
        <p:spPr/>
        <p:txBody>
          <a:bodyPr>
            <a:normAutofit fontScale="25000" lnSpcReduction="20000"/>
          </a:bodyPr>
          <a:lstStyle/>
          <a:p>
            <a:pPr algn="ctr"/>
            <a:fld id="{8F82E0A0-C266-4798-8C8F-B9F91E9DA37E}" type="slidenum">
              <a:rPr lang="en-US" sz="2800" b="1" smtClean="0">
                <a:solidFill>
                  <a:srgbClr val="FFFFFF"/>
                </a:solidFill>
              </a:rPr>
              <a:pPr algn="ctr"/>
              <a:t>31</a:t>
            </a:fld>
            <a:endParaRPr lang="en-US" sz="2800" dirty="0"/>
          </a:p>
        </p:txBody>
      </p:sp>
      <p:sp>
        <p:nvSpPr>
          <p:cNvPr id="8" name="Text Placeholder 7"/>
          <p:cNvSpPr>
            <a:spLocks noGrp="1"/>
          </p:cNvSpPr>
          <p:nvPr>
            <p:ph type="body" idx="1"/>
          </p:nvPr>
        </p:nvSpPr>
        <p:spPr/>
        <p:txBody>
          <a:bodyPr>
            <a:normAutofit fontScale="70000" lnSpcReduction="20000"/>
          </a:bodyPr>
          <a:lstStyle/>
          <a:p>
            <a:pPr>
              <a:lnSpc>
                <a:spcPct val="120000"/>
              </a:lnSpc>
            </a:pPr>
            <a:r>
              <a:rPr lang="en-US" dirty="0" smtClean="0"/>
              <a:t>Graphics System</a:t>
            </a:r>
          </a:p>
          <a:p>
            <a:pPr>
              <a:lnSpc>
                <a:spcPct val="120000"/>
              </a:lnSpc>
            </a:pPr>
            <a:r>
              <a:rPr lang="en-US" dirty="0" smtClean="0"/>
              <a:t>Programmer’s Interface</a:t>
            </a:r>
          </a:p>
          <a:p>
            <a:pPr>
              <a:lnSpc>
                <a:spcPct val="120000"/>
              </a:lnSpc>
            </a:pPr>
            <a:r>
              <a:rPr lang="en-US" dirty="0" smtClean="0"/>
              <a:t>Graphics System Architecture</a:t>
            </a:r>
          </a:p>
          <a:p>
            <a:pPr>
              <a:lnSpc>
                <a:spcPct val="120000"/>
              </a:lnSpc>
            </a:pPr>
            <a:r>
              <a:rPr lang="en-US" b="1" u="sng" dirty="0" smtClean="0"/>
              <a:t>Programmable Pipeline</a:t>
            </a:r>
          </a:p>
          <a:p>
            <a:pPr>
              <a:lnSpc>
                <a:spcPct val="120000"/>
              </a:lnSpc>
            </a:pPr>
            <a:r>
              <a:rPr lang="en-US" dirty="0" smtClean="0"/>
              <a:t>Performance Characteristic</a:t>
            </a:r>
          </a:p>
          <a:p>
            <a:pPr>
              <a:lnSpc>
                <a:spcPct val="120000"/>
              </a:lnSpc>
            </a:pPr>
            <a:endParaRPr lang="en-US" dirty="0" smtClean="0"/>
          </a:p>
        </p:txBody>
      </p:sp>
      <p:sp>
        <p:nvSpPr>
          <p:cNvPr id="9" name="Content Placeholder 8"/>
          <p:cNvSpPr>
            <a:spLocks noGrp="1"/>
          </p:cNvSpPr>
          <p:nvPr>
            <p:ph sz="quarter" idx="13"/>
          </p:nvPr>
        </p:nvSpPr>
        <p:spPr>
          <a:xfrm>
            <a:off x="2362200" y="1428750"/>
            <a:ext cx="6400800" cy="3143264"/>
          </a:xfrm>
        </p:spPr>
        <p:txBody>
          <a:bodyPr>
            <a:normAutofit fontScale="62500" lnSpcReduction="20000"/>
          </a:bodyPr>
          <a:lstStyle/>
          <a:p>
            <a:pPr>
              <a:lnSpc>
                <a:spcPct val="90000"/>
              </a:lnSpc>
            </a:pPr>
            <a:r>
              <a:rPr lang="en-US" dirty="0" err="1" smtClean="0"/>
              <a:t>Selain</a:t>
            </a:r>
            <a:r>
              <a:rPr lang="en-US" dirty="0" smtClean="0"/>
              <a:t> </a:t>
            </a:r>
            <a:r>
              <a:rPr lang="en-US" i="1" dirty="0" smtClean="0"/>
              <a:t>pipeline</a:t>
            </a:r>
            <a:r>
              <a:rPr lang="en-US" dirty="0" smtClean="0"/>
              <a:t>, </a:t>
            </a:r>
            <a:r>
              <a:rPr lang="en-US" dirty="0" err="1" smtClean="0"/>
              <a:t>dikenal</a:t>
            </a:r>
            <a:r>
              <a:rPr lang="en-US" dirty="0" smtClean="0"/>
              <a:t> pula </a:t>
            </a:r>
            <a:r>
              <a:rPr lang="en-US" dirty="0" err="1" smtClean="0"/>
              <a:t>metode</a:t>
            </a:r>
            <a:r>
              <a:rPr lang="en-US" dirty="0" smtClean="0"/>
              <a:t> lain </a:t>
            </a:r>
            <a:r>
              <a:rPr lang="en-US" dirty="0" err="1" smtClean="0"/>
              <a:t>dalam</a:t>
            </a:r>
            <a:r>
              <a:rPr lang="en-US" dirty="0" smtClean="0"/>
              <a:t> </a:t>
            </a:r>
            <a:r>
              <a:rPr lang="en-US" dirty="0" err="1" smtClean="0"/>
              <a:t>mengimplementasikan</a:t>
            </a:r>
            <a:r>
              <a:rPr lang="en-US" dirty="0" smtClean="0"/>
              <a:t> </a:t>
            </a:r>
            <a:r>
              <a:rPr lang="en-US" dirty="0" err="1" smtClean="0"/>
              <a:t>grafika</a:t>
            </a:r>
            <a:r>
              <a:rPr lang="en-US" dirty="0" smtClean="0"/>
              <a:t> </a:t>
            </a:r>
            <a:r>
              <a:rPr lang="en-US" dirty="0" err="1" smtClean="0"/>
              <a:t>komputer</a:t>
            </a:r>
            <a:r>
              <a:rPr lang="en-US" dirty="0" smtClean="0"/>
              <a:t>, </a:t>
            </a:r>
            <a:r>
              <a:rPr lang="en-US" dirty="0" err="1" smtClean="0"/>
              <a:t>seperti</a:t>
            </a:r>
            <a:r>
              <a:rPr lang="en-US" dirty="0" smtClean="0"/>
              <a:t> </a:t>
            </a:r>
            <a:r>
              <a:rPr lang="en-US" i="1" dirty="0" smtClean="0"/>
              <a:t>ray tracing, </a:t>
            </a:r>
            <a:r>
              <a:rPr lang="en-US" i="1" dirty="0" err="1" smtClean="0"/>
              <a:t>radiosity</a:t>
            </a:r>
            <a:r>
              <a:rPr lang="en-US" i="1" dirty="0" smtClean="0"/>
              <a:t>, </a:t>
            </a:r>
            <a:r>
              <a:rPr lang="en-US" dirty="0" err="1" smtClean="0"/>
              <a:t>atau</a:t>
            </a:r>
            <a:r>
              <a:rPr lang="en-US" dirty="0" smtClean="0"/>
              <a:t> </a:t>
            </a:r>
            <a:r>
              <a:rPr lang="en-US" i="1" dirty="0" smtClean="0"/>
              <a:t>photon mapping</a:t>
            </a:r>
            <a:r>
              <a:rPr lang="en-US" dirty="0" smtClean="0"/>
              <a:t>.</a:t>
            </a:r>
          </a:p>
          <a:p>
            <a:pPr>
              <a:lnSpc>
                <a:spcPct val="90000"/>
              </a:lnSpc>
            </a:pPr>
            <a:r>
              <a:rPr lang="en-US" dirty="0" err="1" smtClean="0"/>
              <a:t>Kelebihan</a:t>
            </a:r>
            <a:r>
              <a:rPr lang="en-US" dirty="0" smtClean="0"/>
              <a:t> </a:t>
            </a:r>
            <a:r>
              <a:rPr lang="en-US" dirty="0" err="1" smtClean="0"/>
              <a:t>arsitektur</a:t>
            </a:r>
            <a:r>
              <a:rPr lang="en-US" dirty="0" smtClean="0"/>
              <a:t> </a:t>
            </a:r>
            <a:r>
              <a:rPr lang="en-US" i="1" dirty="0" smtClean="0"/>
              <a:t>pipeline</a:t>
            </a:r>
            <a:r>
              <a:rPr lang="en-US" dirty="0" smtClean="0"/>
              <a:t> </a:t>
            </a:r>
            <a:r>
              <a:rPr lang="en-US" dirty="0" err="1" smtClean="0"/>
              <a:t>dibandingkan</a:t>
            </a:r>
            <a:r>
              <a:rPr lang="en-US" dirty="0" smtClean="0"/>
              <a:t> </a:t>
            </a:r>
            <a:r>
              <a:rPr lang="en-US" dirty="0" err="1" smtClean="0"/>
              <a:t>metode</a:t>
            </a:r>
            <a:r>
              <a:rPr lang="en-US" dirty="0" smtClean="0"/>
              <a:t> yang lain:</a:t>
            </a:r>
          </a:p>
          <a:p>
            <a:pPr lvl="1">
              <a:lnSpc>
                <a:spcPct val="90000"/>
              </a:lnSpc>
            </a:pPr>
            <a:r>
              <a:rPr lang="en-US" dirty="0" smtClean="0"/>
              <a:t>Program </a:t>
            </a:r>
            <a:r>
              <a:rPr lang="en-US" dirty="0" err="1" smtClean="0"/>
              <a:t>aplikasinya</a:t>
            </a:r>
            <a:r>
              <a:rPr lang="en-US" dirty="0" smtClean="0"/>
              <a:t> </a:t>
            </a:r>
            <a:r>
              <a:rPr lang="en-US" dirty="0" err="1" smtClean="0"/>
              <a:t>dan</a:t>
            </a:r>
            <a:r>
              <a:rPr lang="en-US" dirty="0" smtClean="0"/>
              <a:t> program </a:t>
            </a:r>
            <a:r>
              <a:rPr lang="en-US" dirty="0" err="1" smtClean="0"/>
              <a:t>GPUnya</a:t>
            </a:r>
            <a:r>
              <a:rPr lang="en-US" dirty="0" smtClean="0"/>
              <a:t> </a:t>
            </a:r>
            <a:r>
              <a:rPr lang="en-US" dirty="0" err="1" smtClean="0"/>
              <a:t>mudah</a:t>
            </a:r>
            <a:endParaRPr lang="en-US" dirty="0" smtClean="0"/>
          </a:p>
          <a:p>
            <a:pPr lvl="1">
              <a:lnSpc>
                <a:spcPct val="90000"/>
              </a:lnSpc>
            </a:pPr>
            <a:r>
              <a:rPr lang="en-US" dirty="0" smtClean="0"/>
              <a:t>Graphics cards </a:t>
            </a:r>
            <a:r>
              <a:rPr lang="en-US" dirty="0" err="1" smtClean="0"/>
              <a:t>melengkapi</a:t>
            </a:r>
            <a:r>
              <a:rPr lang="en-US" dirty="0" smtClean="0"/>
              <a:t> </a:t>
            </a:r>
            <a:r>
              <a:rPr lang="en-US" dirty="0" err="1" smtClean="0"/>
              <a:t>GPUnya</a:t>
            </a:r>
            <a:r>
              <a:rPr lang="en-US" dirty="0" smtClean="0"/>
              <a:t> </a:t>
            </a:r>
            <a:r>
              <a:rPr lang="en-US" dirty="0" err="1" smtClean="0"/>
              <a:t>dengan</a:t>
            </a:r>
            <a:r>
              <a:rPr lang="en-US" dirty="0" smtClean="0"/>
              <a:t> </a:t>
            </a:r>
            <a:r>
              <a:rPr lang="en-US" dirty="0" err="1" smtClean="0"/>
              <a:t>arsitektur</a:t>
            </a:r>
            <a:r>
              <a:rPr lang="en-US" dirty="0" smtClean="0"/>
              <a:t> </a:t>
            </a:r>
            <a:r>
              <a:rPr lang="en-US" i="1" dirty="0" smtClean="0"/>
              <a:t>pipeline.</a:t>
            </a:r>
          </a:p>
          <a:p>
            <a:pPr lvl="1">
              <a:lnSpc>
                <a:spcPct val="90000"/>
              </a:lnSpc>
            </a:pPr>
            <a:r>
              <a:rPr lang="en-US" dirty="0" err="1" smtClean="0"/>
              <a:t>Sesuai</a:t>
            </a:r>
            <a:r>
              <a:rPr lang="en-US" dirty="0" smtClean="0"/>
              <a:t> </a:t>
            </a:r>
            <a:r>
              <a:rPr lang="en-US" dirty="0" err="1" smtClean="0"/>
              <a:t>untuk</a:t>
            </a:r>
            <a:r>
              <a:rPr lang="en-US" dirty="0" smtClean="0"/>
              <a:t> </a:t>
            </a:r>
            <a:r>
              <a:rPr lang="en-US" dirty="0" err="1" smtClean="0"/>
              <a:t>aplikasi</a:t>
            </a:r>
            <a:r>
              <a:rPr lang="en-US" dirty="0" smtClean="0"/>
              <a:t> real time/</a:t>
            </a:r>
            <a:r>
              <a:rPr lang="en-US" dirty="0" err="1" smtClean="0"/>
              <a:t>interaktif</a:t>
            </a:r>
            <a:r>
              <a:rPr lang="en-US" dirty="0" smtClean="0"/>
              <a:t> </a:t>
            </a:r>
            <a:r>
              <a:rPr lang="en-US" dirty="0" err="1" smtClean="0"/>
              <a:t>seperti</a:t>
            </a:r>
            <a:r>
              <a:rPr lang="en-US" dirty="0" smtClean="0"/>
              <a:t> game, CAD</a:t>
            </a:r>
          </a:p>
          <a:p>
            <a:pPr>
              <a:lnSpc>
                <a:spcPct val="90000"/>
              </a:lnSpc>
            </a:pPr>
            <a:r>
              <a:rPr lang="en-US" dirty="0" err="1" smtClean="0"/>
              <a:t>Kekurangan</a:t>
            </a:r>
            <a:r>
              <a:rPr lang="en-US" dirty="0" smtClean="0"/>
              <a:t> </a:t>
            </a:r>
            <a:r>
              <a:rPr lang="en-US" dirty="0" err="1" smtClean="0"/>
              <a:t>arsitektur</a:t>
            </a:r>
            <a:r>
              <a:rPr lang="en-US" dirty="0" smtClean="0"/>
              <a:t> </a:t>
            </a:r>
            <a:r>
              <a:rPr lang="en-US" i="1" dirty="0" smtClean="0"/>
              <a:t>pipeline</a:t>
            </a:r>
            <a:r>
              <a:rPr lang="en-US" dirty="0" smtClean="0"/>
              <a:t> </a:t>
            </a:r>
            <a:r>
              <a:rPr lang="en-US" dirty="0" err="1" smtClean="0"/>
              <a:t>dibandingkan</a:t>
            </a:r>
            <a:r>
              <a:rPr lang="en-US" dirty="0" smtClean="0"/>
              <a:t> </a:t>
            </a:r>
            <a:r>
              <a:rPr lang="en-US" dirty="0" err="1" smtClean="0"/>
              <a:t>metode</a:t>
            </a:r>
            <a:r>
              <a:rPr lang="en-US" dirty="0" smtClean="0"/>
              <a:t> yang lain:</a:t>
            </a:r>
          </a:p>
          <a:p>
            <a:pPr lvl="1">
              <a:lnSpc>
                <a:spcPct val="90000"/>
              </a:lnSpc>
            </a:pPr>
            <a:r>
              <a:rPr lang="en-US" dirty="0" err="1" smtClean="0"/>
              <a:t>Gambar</a:t>
            </a:r>
            <a:r>
              <a:rPr lang="en-US" dirty="0" smtClean="0"/>
              <a:t> yang </a:t>
            </a:r>
            <a:r>
              <a:rPr lang="en-US" dirty="0" err="1" smtClean="0"/>
              <a:t>dihasilkan</a:t>
            </a:r>
            <a:r>
              <a:rPr lang="en-US" dirty="0" smtClean="0"/>
              <a:t> </a:t>
            </a:r>
            <a:r>
              <a:rPr lang="en-US" dirty="0" err="1" smtClean="0"/>
              <a:t>kurang</a:t>
            </a:r>
            <a:r>
              <a:rPr lang="en-US" dirty="0" smtClean="0"/>
              <a:t> </a:t>
            </a:r>
            <a:r>
              <a:rPr lang="en-US" dirty="0" err="1" smtClean="0"/>
              <a:t>realistis</a:t>
            </a:r>
            <a:r>
              <a:rPr lang="en-US" dirty="0" smtClean="0"/>
              <a:t> </a:t>
            </a:r>
            <a:r>
              <a:rPr lang="en-US" dirty="0" err="1" smtClean="0"/>
              <a:t>karena</a:t>
            </a:r>
            <a:r>
              <a:rPr lang="en-US" dirty="0" smtClean="0"/>
              <a:t> </a:t>
            </a:r>
            <a:r>
              <a:rPr lang="en-US" dirty="0" err="1" smtClean="0"/>
              <a:t>tidak</a:t>
            </a:r>
            <a:r>
              <a:rPr lang="en-US" dirty="0" smtClean="0"/>
              <a:t> </a:t>
            </a:r>
            <a:r>
              <a:rPr lang="en-US" dirty="0" err="1" smtClean="0"/>
              <a:t>memperhitungkan</a:t>
            </a:r>
            <a:r>
              <a:rPr lang="en-US" dirty="0" smtClean="0"/>
              <a:t> </a:t>
            </a:r>
            <a:r>
              <a:rPr lang="en-US" i="1" dirty="0" smtClean="0"/>
              <a:t>global lighting</a:t>
            </a:r>
          </a:p>
          <a:p>
            <a:pPr lvl="1">
              <a:lnSpc>
                <a:spcPct val="90000"/>
              </a:lnSpc>
            </a:pPr>
            <a:r>
              <a:rPr lang="en-US" dirty="0" err="1" smtClean="0"/>
              <a:t>Kurang</a:t>
            </a:r>
            <a:r>
              <a:rPr lang="en-US" dirty="0" smtClean="0"/>
              <a:t> </a:t>
            </a:r>
            <a:r>
              <a:rPr lang="en-US" dirty="0" err="1" smtClean="0"/>
              <a:t>sesuai</a:t>
            </a:r>
            <a:r>
              <a:rPr lang="en-US" dirty="0" smtClean="0"/>
              <a:t> </a:t>
            </a:r>
            <a:r>
              <a:rPr lang="en-US" dirty="0" err="1" smtClean="0"/>
              <a:t>untuk</a:t>
            </a:r>
            <a:r>
              <a:rPr lang="en-US" dirty="0" smtClean="0"/>
              <a:t> </a:t>
            </a:r>
            <a:r>
              <a:rPr lang="en-US" dirty="0" err="1" smtClean="0"/>
              <a:t>aplikasi</a:t>
            </a:r>
            <a:r>
              <a:rPr lang="en-US" dirty="0" smtClean="0"/>
              <a:t> </a:t>
            </a:r>
            <a:r>
              <a:rPr lang="en-US" dirty="0" err="1" smtClean="0"/>
              <a:t>dengan</a:t>
            </a:r>
            <a:r>
              <a:rPr lang="en-US" dirty="0" smtClean="0"/>
              <a:t> </a:t>
            </a:r>
            <a:r>
              <a:rPr lang="en-US" dirty="0" err="1" smtClean="0"/>
              <a:t>resolusi</a:t>
            </a:r>
            <a:r>
              <a:rPr lang="en-US" dirty="0" smtClean="0"/>
              <a:t> </a:t>
            </a:r>
            <a:r>
              <a:rPr lang="en-US" dirty="0" err="1" smtClean="0"/>
              <a:t>dan</a:t>
            </a:r>
            <a:r>
              <a:rPr lang="en-US" dirty="0" smtClean="0"/>
              <a:t> </a:t>
            </a:r>
            <a:r>
              <a:rPr lang="en-US" dirty="0" err="1" smtClean="0"/>
              <a:t>efek</a:t>
            </a:r>
            <a:r>
              <a:rPr lang="en-US" dirty="0" smtClean="0"/>
              <a:t> </a:t>
            </a:r>
            <a:r>
              <a:rPr lang="en-US" dirty="0" err="1" smtClean="0"/>
              <a:t>realistis</a:t>
            </a:r>
            <a:r>
              <a:rPr lang="en-US" dirty="0" smtClean="0"/>
              <a:t> yang </a:t>
            </a:r>
            <a:r>
              <a:rPr lang="en-US" dirty="0" err="1" smtClean="0"/>
              <a:t>tinggi</a:t>
            </a:r>
            <a:r>
              <a:rPr lang="en-US" dirty="0" smtClean="0"/>
              <a:t>, </a:t>
            </a:r>
            <a:r>
              <a:rPr lang="en-US" dirty="0" err="1" smtClean="0"/>
              <a:t>seperti</a:t>
            </a:r>
            <a:r>
              <a:rPr lang="en-US" dirty="0" smtClean="0"/>
              <a:t> film </a:t>
            </a:r>
            <a:r>
              <a:rPr lang="en-US" dirty="0" err="1" smtClean="0"/>
              <a:t>animasi</a:t>
            </a:r>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 calcmode="lin" valueType="num">
                                      <p:cBhvr additive="base">
                                        <p:cTn id="13"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 calcmode="lin" valueType="num">
                                      <p:cBhvr additive="base">
                                        <p:cTn id="17"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9">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9">
                                            <p:txEl>
                                              <p:pRg st="3" end="3"/>
                                            </p:txEl>
                                          </p:spTgt>
                                        </p:tgtEl>
                                        <p:attrNameLst>
                                          <p:attrName>style.visibility</p:attrName>
                                        </p:attrNameLst>
                                      </p:cBhvr>
                                      <p:to>
                                        <p:strVal val="visible"/>
                                      </p:to>
                                    </p:set>
                                    <p:anim calcmode="lin" valueType="num">
                                      <p:cBhvr additive="base">
                                        <p:cTn id="21"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9">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9">
                                            <p:txEl>
                                              <p:pRg st="4" end="4"/>
                                            </p:txEl>
                                          </p:spTgt>
                                        </p:tgtEl>
                                        <p:attrNameLst>
                                          <p:attrName>style.visibility</p:attrName>
                                        </p:attrNameLst>
                                      </p:cBhvr>
                                      <p:to>
                                        <p:strVal val="visible"/>
                                      </p:to>
                                    </p:set>
                                    <p:anim calcmode="lin" valueType="num">
                                      <p:cBhvr additive="base">
                                        <p:cTn id="25"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
                                            <p:txEl>
                                              <p:pRg st="5" end="5"/>
                                            </p:txEl>
                                          </p:spTgt>
                                        </p:tgtEl>
                                        <p:attrNameLst>
                                          <p:attrName>style.visibility</p:attrName>
                                        </p:attrNameLst>
                                      </p:cBhvr>
                                      <p:to>
                                        <p:strVal val="visible"/>
                                      </p:to>
                                    </p:set>
                                    <p:anim calcmode="lin" valueType="num">
                                      <p:cBhvr additive="base">
                                        <p:cTn id="31" dur="500" fill="hold"/>
                                        <p:tgtEl>
                                          <p:spTgt spid="9">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9">
                                            <p:txEl>
                                              <p:pRg st="6" end="6"/>
                                            </p:txEl>
                                          </p:spTgt>
                                        </p:tgtEl>
                                        <p:attrNameLst>
                                          <p:attrName>style.visibility</p:attrName>
                                        </p:attrNameLst>
                                      </p:cBhvr>
                                      <p:to>
                                        <p:strVal val="visible"/>
                                      </p:to>
                                    </p:set>
                                    <p:anim calcmode="lin" valueType="num">
                                      <p:cBhvr additive="base">
                                        <p:cTn id="35" dur="500" fill="hold"/>
                                        <p:tgtEl>
                                          <p:spTgt spid="9">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9">
                                            <p:txEl>
                                              <p:pRg st="6" end="6"/>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9">
                                            <p:txEl>
                                              <p:pRg st="7" end="7"/>
                                            </p:txEl>
                                          </p:spTgt>
                                        </p:tgtEl>
                                        <p:attrNameLst>
                                          <p:attrName>style.visibility</p:attrName>
                                        </p:attrNameLst>
                                      </p:cBhvr>
                                      <p:to>
                                        <p:strVal val="visible"/>
                                      </p:to>
                                    </p:set>
                                    <p:anim calcmode="lin" valueType="num">
                                      <p:cBhvr additive="base">
                                        <p:cTn id="39" dur="500" fill="hold"/>
                                        <p:tgtEl>
                                          <p:spTgt spid="9">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9">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smtClean="0"/>
              <a:t>Pipeline Architecture</a:t>
            </a:r>
            <a:endParaRPr lang="en-US" dirty="0"/>
          </a:p>
        </p:txBody>
      </p:sp>
      <p:sp>
        <p:nvSpPr>
          <p:cNvPr id="6" name="Footer Placeholder 5"/>
          <p:cNvSpPr>
            <a:spLocks noGrp="1"/>
          </p:cNvSpPr>
          <p:nvPr>
            <p:ph type="ftr" sz="quarter" idx="11"/>
          </p:nvPr>
        </p:nvSpPr>
        <p:spPr/>
        <p:txBody>
          <a:bodyPr/>
          <a:lstStyle/>
          <a:p>
            <a:r>
              <a:rPr lang="en-US" smtClean="0"/>
              <a:t>Angel: Interactive Computer Graphics6E © Addison-Wesley 2012</a:t>
            </a:r>
            <a:endParaRPr lang="en-US" dirty="0"/>
          </a:p>
        </p:txBody>
      </p:sp>
      <p:sp>
        <p:nvSpPr>
          <p:cNvPr id="5" name="Slide Number Placeholder 4"/>
          <p:cNvSpPr>
            <a:spLocks noGrp="1"/>
          </p:cNvSpPr>
          <p:nvPr>
            <p:ph type="sldNum" sz="quarter" idx="12"/>
          </p:nvPr>
        </p:nvSpPr>
        <p:spPr/>
        <p:txBody>
          <a:bodyPr>
            <a:normAutofit fontScale="25000" lnSpcReduction="20000"/>
          </a:bodyPr>
          <a:lstStyle/>
          <a:p>
            <a:pPr algn="ctr"/>
            <a:fld id="{8F82E0A0-C266-4798-8C8F-B9F91E9DA37E}" type="slidenum">
              <a:rPr lang="en-US" sz="2800" b="1" smtClean="0">
                <a:solidFill>
                  <a:srgbClr val="FFFFFF"/>
                </a:solidFill>
              </a:rPr>
              <a:pPr algn="ctr"/>
              <a:t>32</a:t>
            </a:fld>
            <a:endParaRPr lang="en-US" sz="2800" dirty="0"/>
          </a:p>
        </p:txBody>
      </p:sp>
      <p:sp>
        <p:nvSpPr>
          <p:cNvPr id="8" name="Text Placeholder 7"/>
          <p:cNvSpPr>
            <a:spLocks noGrp="1"/>
          </p:cNvSpPr>
          <p:nvPr>
            <p:ph type="body" idx="1"/>
          </p:nvPr>
        </p:nvSpPr>
        <p:spPr/>
        <p:txBody>
          <a:bodyPr>
            <a:normAutofit fontScale="70000" lnSpcReduction="20000"/>
          </a:bodyPr>
          <a:lstStyle/>
          <a:p>
            <a:pPr>
              <a:lnSpc>
                <a:spcPct val="120000"/>
              </a:lnSpc>
            </a:pPr>
            <a:r>
              <a:rPr lang="en-US" dirty="0" smtClean="0"/>
              <a:t>Graphics System</a:t>
            </a:r>
          </a:p>
          <a:p>
            <a:pPr>
              <a:lnSpc>
                <a:spcPct val="120000"/>
              </a:lnSpc>
            </a:pPr>
            <a:r>
              <a:rPr lang="en-US" dirty="0" smtClean="0"/>
              <a:t>Programmer’s Interface</a:t>
            </a:r>
          </a:p>
          <a:p>
            <a:pPr>
              <a:lnSpc>
                <a:spcPct val="120000"/>
              </a:lnSpc>
            </a:pPr>
            <a:r>
              <a:rPr lang="en-US" dirty="0" smtClean="0"/>
              <a:t>Graphics System Architecture</a:t>
            </a:r>
          </a:p>
          <a:p>
            <a:pPr>
              <a:lnSpc>
                <a:spcPct val="120000"/>
              </a:lnSpc>
            </a:pPr>
            <a:r>
              <a:rPr lang="en-US" b="1" u="sng" dirty="0" smtClean="0"/>
              <a:t>Programmable Pipeline</a:t>
            </a:r>
          </a:p>
          <a:p>
            <a:pPr>
              <a:lnSpc>
                <a:spcPct val="120000"/>
              </a:lnSpc>
            </a:pPr>
            <a:r>
              <a:rPr lang="en-US" dirty="0" smtClean="0"/>
              <a:t>Performance Characteristic</a:t>
            </a:r>
          </a:p>
          <a:p>
            <a:pPr>
              <a:lnSpc>
                <a:spcPct val="120000"/>
              </a:lnSpc>
            </a:pPr>
            <a:endParaRPr lang="en-US" dirty="0" smtClean="0"/>
          </a:p>
        </p:txBody>
      </p:sp>
      <p:sp>
        <p:nvSpPr>
          <p:cNvPr id="9" name="Content Placeholder 8"/>
          <p:cNvSpPr>
            <a:spLocks noGrp="1"/>
          </p:cNvSpPr>
          <p:nvPr>
            <p:ph sz="quarter" idx="13"/>
          </p:nvPr>
        </p:nvSpPr>
        <p:spPr>
          <a:xfrm>
            <a:off x="2362200" y="1428750"/>
            <a:ext cx="6400800" cy="3143264"/>
          </a:xfrm>
        </p:spPr>
        <p:txBody>
          <a:bodyPr>
            <a:normAutofit fontScale="77500" lnSpcReduction="20000"/>
          </a:bodyPr>
          <a:lstStyle/>
          <a:p>
            <a:pPr>
              <a:lnSpc>
                <a:spcPct val="90000"/>
              </a:lnSpc>
            </a:pPr>
            <a:r>
              <a:rPr lang="en-US" dirty="0" err="1" smtClean="0"/>
              <a:t>Awalnya</a:t>
            </a:r>
            <a:r>
              <a:rPr lang="en-US" dirty="0" smtClean="0"/>
              <a:t> </a:t>
            </a:r>
            <a:r>
              <a:rPr lang="en-US" dirty="0" err="1" smtClean="0"/>
              <a:t>berisi</a:t>
            </a:r>
            <a:r>
              <a:rPr lang="en-US" dirty="0" smtClean="0"/>
              <a:t> </a:t>
            </a:r>
            <a:r>
              <a:rPr lang="en-US" i="1" dirty="0" smtClean="0"/>
              <a:t>fixed functionality</a:t>
            </a:r>
          </a:p>
          <a:p>
            <a:pPr lvl="1">
              <a:lnSpc>
                <a:spcPct val="90000"/>
              </a:lnSpc>
            </a:pPr>
            <a:r>
              <a:rPr lang="en-US" dirty="0" smtClean="0"/>
              <a:t>Program </a:t>
            </a:r>
            <a:r>
              <a:rPr lang="en-US" dirty="0" err="1" smtClean="0"/>
              <a:t>aplikasi</a:t>
            </a:r>
            <a:r>
              <a:rPr lang="en-US" dirty="0" smtClean="0"/>
              <a:t> </a:t>
            </a:r>
            <a:r>
              <a:rPr lang="en-US" dirty="0" err="1" smtClean="0"/>
              <a:t>dapat</a:t>
            </a:r>
            <a:r>
              <a:rPr lang="en-US" dirty="0" smtClean="0"/>
              <a:t> </a:t>
            </a:r>
            <a:r>
              <a:rPr lang="en-US" dirty="0" err="1" smtClean="0"/>
              <a:t>mengeset</a:t>
            </a:r>
            <a:r>
              <a:rPr lang="en-US" dirty="0" smtClean="0"/>
              <a:t> </a:t>
            </a:r>
            <a:r>
              <a:rPr lang="en-US" dirty="0" err="1" smtClean="0"/>
              <a:t>banyak</a:t>
            </a:r>
            <a:r>
              <a:rPr lang="en-US" dirty="0" smtClean="0"/>
              <a:t> parameter </a:t>
            </a:r>
            <a:r>
              <a:rPr lang="en-US" dirty="0" err="1" smtClean="0"/>
              <a:t>fungsi</a:t>
            </a:r>
            <a:r>
              <a:rPr lang="en-US" dirty="0" smtClean="0"/>
              <a:t>, </a:t>
            </a:r>
            <a:r>
              <a:rPr lang="en-US" dirty="0" err="1" smtClean="0"/>
              <a:t>tetapi</a:t>
            </a:r>
            <a:r>
              <a:rPr lang="en-US" dirty="0" smtClean="0"/>
              <a:t> </a:t>
            </a:r>
            <a:r>
              <a:rPr lang="en-US" dirty="0" err="1" smtClean="0"/>
              <a:t>operasi</a:t>
            </a:r>
            <a:r>
              <a:rPr lang="en-US" dirty="0" smtClean="0"/>
              <a:t> </a:t>
            </a:r>
            <a:r>
              <a:rPr lang="en-US" dirty="0" err="1" smtClean="0"/>
              <a:t>dasar</a:t>
            </a:r>
            <a:r>
              <a:rPr lang="en-US" dirty="0" smtClean="0"/>
              <a:t> yang </a:t>
            </a:r>
            <a:r>
              <a:rPr lang="en-US" dirty="0" err="1" smtClean="0"/>
              <a:t>terdapat</a:t>
            </a:r>
            <a:r>
              <a:rPr lang="en-US" dirty="0" smtClean="0"/>
              <a:t> </a:t>
            </a:r>
            <a:r>
              <a:rPr lang="en-US" dirty="0" err="1" smtClean="0"/>
              <a:t>didalam</a:t>
            </a:r>
            <a:r>
              <a:rPr lang="en-US" dirty="0" smtClean="0"/>
              <a:t> </a:t>
            </a:r>
            <a:r>
              <a:rPr lang="en-US" i="1" dirty="0" smtClean="0"/>
              <a:t>pipeline</a:t>
            </a:r>
            <a:r>
              <a:rPr lang="en-US" dirty="0" smtClean="0"/>
              <a:t> </a:t>
            </a:r>
            <a:r>
              <a:rPr lang="en-US" dirty="0" err="1" smtClean="0"/>
              <a:t>tetap</a:t>
            </a:r>
            <a:r>
              <a:rPr lang="en-US" dirty="0" smtClean="0"/>
              <a:t> (</a:t>
            </a:r>
            <a:r>
              <a:rPr lang="en-US" dirty="0" err="1" smtClean="0"/>
              <a:t>tidak</a:t>
            </a:r>
            <a:r>
              <a:rPr lang="en-US" dirty="0" smtClean="0"/>
              <a:t> </a:t>
            </a:r>
            <a:r>
              <a:rPr lang="en-US" dirty="0" err="1" smtClean="0"/>
              <a:t>dapat</a:t>
            </a:r>
            <a:r>
              <a:rPr lang="en-US" dirty="0" smtClean="0"/>
              <a:t> </a:t>
            </a:r>
            <a:r>
              <a:rPr lang="en-US" dirty="0" err="1" smtClean="0"/>
              <a:t>diubah</a:t>
            </a:r>
            <a:r>
              <a:rPr lang="en-US" dirty="0" smtClean="0"/>
              <a:t>).	</a:t>
            </a:r>
          </a:p>
          <a:p>
            <a:pPr>
              <a:lnSpc>
                <a:spcPct val="90000"/>
              </a:lnSpc>
            </a:pPr>
            <a:endParaRPr lang="en-US" dirty="0" smtClean="0"/>
          </a:p>
          <a:p>
            <a:pPr>
              <a:lnSpc>
                <a:spcPct val="90000"/>
              </a:lnSpc>
            </a:pPr>
            <a:r>
              <a:rPr lang="en-US" dirty="0" err="1" smtClean="0"/>
              <a:t>Saat</a:t>
            </a:r>
            <a:r>
              <a:rPr lang="en-US" dirty="0" smtClean="0"/>
              <a:t> </a:t>
            </a:r>
            <a:r>
              <a:rPr lang="en-US" dirty="0" err="1" smtClean="0"/>
              <a:t>ini</a:t>
            </a:r>
            <a:r>
              <a:rPr lang="en-US" dirty="0" smtClean="0"/>
              <a:t> </a:t>
            </a:r>
            <a:r>
              <a:rPr lang="en-US" dirty="0" err="1" smtClean="0"/>
              <a:t>baik</a:t>
            </a:r>
            <a:r>
              <a:rPr lang="en-US" dirty="0" smtClean="0"/>
              <a:t> </a:t>
            </a:r>
            <a:r>
              <a:rPr lang="en-US" i="1" dirty="0" smtClean="0"/>
              <a:t>vertex </a:t>
            </a:r>
            <a:r>
              <a:rPr lang="en-US" dirty="0" err="1" smtClean="0"/>
              <a:t>maupun</a:t>
            </a:r>
            <a:r>
              <a:rPr lang="en-US" dirty="0" smtClean="0"/>
              <a:t> </a:t>
            </a:r>
            <a:r>
              <a:rPr lang="en-US" i="1" dirty="0" smtClean="0"/>
              <a:t>fragment processor </a:t>
            </a:r>
            <a:r>
              <a:rPr lang="en-US" dirty="0" err="1" smtClean="0"/>
              <a:t>dapat</a:t>
            </a:r>
            <a:r>
              <a:rPr lang="en-US" dirty="0" smtClean="0"/>
              <a:t> </a:t>
            </a:r>
            <a:r>
              <a:rPr lang="en-US" dirty="0" err="1" smtClean="0"/>
              <a:t>diubah</a:t>
            </a:r>
            <a:r>
              <a:rPr lang="en-US" dirty="0" smtClean="0"/>
              <a:t> </a:t>
            </a:r>
            <a:r>
              <a:rPr lang="en-US" dirty="0" err="1" smtClean="0"/>
              <a:t>fungsi</a:t>
            </a:r>
            <a:r>
              <a:rPr lang="en-US" dirty="0" smtClean="0"/>
              <a:t>/</a:t>
            </a:r>
            <a:r>
              <a:rPr lang="en-US" dirty="0" err="1" smtClean="0"/>
              <a:t>operasi</a:t>
            </a:r>
            <a:r>
              <a:rPr lang="en-US" dirty="0" smtClean="0"/>
              <a:t> </a:t>
            </a:r>
            <a:r>
              <a:rPr lang="en-US" dirty="0" err="1" smtClean="0"/>
              <a:t>dasarnya</a:t>
            </a:r>
            <a:r>
              <a:rPr lang="en-US" dirty="0" smtClean="0"/>
              <a:t> </a:t>
            </a:r>
            <a:r>
              <a:rPr lang="en-US" dirty="0" err="1" smtClean="0"/>
              <a:t>oleh</a:t>
            </a:r>
            <a:r>
              <a:rPr lang="en-US" dirty="0" smtClean="0"/>
              <a:t> program </a:t>
            </a:r>
            <a:r>
              <a:rPr lang="en-US" dirty="0" err="1" smtClean="0"/>
              <a:t>aplikasi</a:t>
            </a:r>
            <a:r>
              <a:rPr lang="en-US" dirty="0" smtClean="0"/>
              <a:t>.</a:t>
            </a:r>
          </a:p>
          <a:p>
            <a:pPr lvl="1">
              <a:lnSpc>
                <a:spcPct val="90000"/>
              </a:lnSpc>
            </a:pPr>
            <a:r>
              <a:rPr lang="en-US" dirty="0" err="1" smtClean="0"/>
              <a:t>Efeknya</a:t>
            </a:r>
            <a:r>
              <a:rPr lang="en-US" dirty="0" smtClean="0"/>
              <a:t> </a:t>
            </a:r>
            <a:r>
              <a:rPr lang="en-US" dirty="0" err="1" smtClean="0"/>
              <a:t>banyak</a:t>
            </a:r>
            <a:r>
              <a:rPr lang="en-US" dirty="0" smtClean="0"/>
              <a:t> </a:t>
            </a:r>
            <a:r>
              <a:rPr lang="en-US" dirty="0" err="1" smtClean="0"/>
              <a:t>efek</a:t>
            </a:r>
            <a:r>
              <a:rPr lang="en-US" dirty="0" smtClean="0"/>
              <a:t> yang </a:t>
            </a:r>
            <a:r>
              <a:rPr lang="en-US" dirty="0" err="1" smtClean="0"/>
              <a:t>awalnya</a:t>
            </a:r>
            <a:r>
              <a:rPr lang="en-US" dirty="0" smtClean="0"/>
              <a:t> </a:t>
            </a:r>
            <a:r>
              <a:rPr lang="en-US" dirty="0" err="1" smtClean="0"/>
              <a:t>tidak</a:t>
            </a:r>
            <a:r>
              <a:rPr lang="en-US" dirty="0" smtClean="0"/>
              <a:t> </a:t>
            </a:r>
            <a:r>
              <a:rPr lang="en-US" dirty="0" err="1" smtClean="0"/>
              <a:t>dapat</a:t>
            </a:r>
            <a:r>
              <a:rPr lang="en-US" dirty="0" smtClean="0"/>
              <a:t> </a:t>
            </a:r>
            <a:r>
              <a:rPr lang="en-US" dirty="0" err="1" smtClean="0"/>
              <a:t>dihasilkan</a:t>
            </a:r>
            <a:r>
              <a:rPr lang="en-US" dirty="0" smtClean="0"/>
              <a:t> </a:t>
            </a:r>
            <a:r>
              <a:rPr lang="en-US" dirty="0" err="1" smtClean="0"/>
              <a:t>secara</a:t>
            </a:r>
            <a:r>
              <a:rPr lang="en-US" dirty="0" smtClean="0"/>
              <a:t> </a:t>
            </a:r>
            <a:r>
              <a:rPr lang="en-US" i="1" dirty="0" smtClean="0"/>
              <a:t>real-time </a:t>
            </a:r>
            <a:r>
              <a:rPr lang="en-US" dirty="0" err="1" smtClean="0"/>
              <a:t>oleh</a:t>
            </a:r>
            <a:r>
              <a:rPr lang="en-US" dirty="0" smtClean="0"/>
              <a:t> </a:t>
            </a:r>
            <a:r>
              <a:rPr lang="en-US" dirty="0" err="1" smtClean="0"/>
              <a:t>arsitektur</a:t>
            </a:r>
            <a:r>
              <a:rPr lang="en-US" dirty="0" smtClean="0"/>
              <a:t> pipeline </a:t>
            </a:r>
            <a:r>
              <a:rPr lang="en-US" dirty="0" err="1" smtClean="0"/>
              <a:t>menjadi</a:t>
            </a:r>
            <a:r>
              <a:rPr lang="en-US" dirty="0" smtClean="0"/>
              <a:t> </a:t>
            </a:r>
            <a:r>
              <a:rPr lang="en-US" dirty="0" err="1" smtClean="0"/>
              <a:t>bisa</a:t>
            </a:r>
            <a:r>
              <a:rPr lang="en-US" dirty="0" smtClean="0"/>
              <a:t>, </a:t>
            </a:r>
            <a:r>
              <a:rPr lang="en-US" dirty="0" err="1" smtClean="0"/>
              <a:t>seperti</a:t>
            </a:r>
            <a:r>
              <a:rPr lang="en-US" dirty="0" smtClean="0"/>
              <a:t> </a:t>
            </a:r>
            <a:r>
              <a:rPr lang="en-US" i="1" dirty="0" smtClean="0"/>
              <a:t>bump mapping </a:t>
            </a:r>
            <a:r>
              <a:rPr lang="en-US" dirty="0" smtClean="0"/>
              <a:t>(</a:t>
            </a:r>
            <a:r>
              <a:rPr lang="en-US" dirty="0" err="1" smtClean="0"/>
              <a:t>dulunya</a:t>
            </a:r>
            <a:r>
              <a:rPr lang="en-US" dirty="0" smtClean="0"/>
              <a:t> </a:t>
            </a:r>
            <a:r>
              <a:rPr lang="en-US" dirty="0" err="1" smtClean="0"/>
              <a:t>hanya</a:t>
            </a:r>
            <a:r>
              <a:rPr lang="en-US" dirty="0" smtClean="0"/>
              <a:t> </a:t>
            </a:r>
            <a:r>
              <a:rPr lang="en-US" dirty="0" err="1" smtClean="0"/>
              <a:t>bisa</a:t>
            </a:r>
            <a:r>
              <a:rPr lang="en-US" dirty="0" smtClean="0"/>
              <a:t> </a:t>
            </a:r>
            <a:r>
              <a:rPr lang="en-US" i="1" dirty="0" smtClean="0"/>
              <a:t>off-line</a:t>
            </a:r>
            <a:r>
              <a:rPr lang="en-US" dirty="0" smtClean="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anim calcmode="lin" valueType="num">
                                      <p:cBhvr additive="base">
                                        <p:cTn id="11"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9">
                                            <p:txEl>
                                              <p:pRg st="3" end="3"/>
                                            </p:txEl>
                                          </p:spTgt>
                                        </p:tgtEl>
                                        <p:attrNameLst>
                                          <p:attrName>style.visibility</p:attrName>
                                        </p:attrNameLst>
                                      </p:cBhvr>
                                      <p:to>
                                        <p:strVal val="visible"/>
                                      </p:to>
                                    </p:set>
                                    <p:anim calcmode="lin" valueType="num">
                                      <p:cBhvr additive="base">
                                        <p:cTn id="17"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9">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9">
                                            <p:txEl>
                                              <p:pRg st="4" end="4"/>
                                            </p:txEl>
                                          </p:spTgt>
                                        </p:tgtEl>
                                        <p:attrNameLst>
                                          <p:attrName>style.visibility</p:attrName>
                                        </p:attrNameLst>
                                      </p:cBhvr>
                                      <p:to>
                                        <p:strVal val="visible"/>
                                      </p:to>
                                    </p:set>
                                    <p:anim calcmode="lin" valueType="num">
                                      <p:cBhvr additive="base">
                                        <p:cTn id="21"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9">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smtClean="0"/>
              <a:t>Programmable pipeline</a:t>
            </a:r>
            <a:endParaRPr lang="en-US" dirty="0"/>
          </a:p>
        </p:txBody>
      </p:sp>
      <p:sp>
        <p:nvSpPr>
          <p:cNvPr id="6" name="Footer Placeholder 5"/>
          <p:cNvSpPr>
            <a:spLocks noGrp="1"/>
          </p:cNvSpPr>
          <p:nvPr>
            <p:ph type="ftr" sz="quarter" idx="11"/>
          </p:nvPr>
        </p:nvSpPr>
        <p:spPr/>
        <p:txBody>
          <a:bodyPr/>
          <a:lstStyle/>
          <a:p>
            <a:r>
              <a:rPr lang="en-US" smtClean="0"/>
              <a:t>Angel: Interactive Computer Graphics6E © Addison-Wesley 2012</a:t>
            </a:r>
            <a:endParaRPr lang="en-US" dirty="0"/>
          </a:p>
        </p:txBody>
      </p:sp>
      <p:sp>
        <p:nvSpPr>
          <p:cNvPr id="5" name="Slide Number Placeholder 4"/>
          <p:cNvSpPr>
            <a:spLocks noGrp="1"/>
          </p:cNvSpPr>
          <p:nvPr>
            <p:ph type="sldNum" sz="quarter" idx="12"/>
          </p:nvPr>
        </p:nvSpPr>
        <p:spPr/>
        <p:txBody>
          <a:bodyPr>
            <a:normAutofit fontScale="25000" lnSpcReduction="20000"/>
          </a:bodyPr>
          <a:lstStyle/>
          <a:p>
            <a:pPr algn="ctr"/>
            <a:fld id="{8F82E0A0-C266-4798-8C8F-B9F91E9DA37E}" type="slidenum">
              <a:rPr lang="en-US" sz="2800" b="1" smtClean="0">
                <a:solidFill>
                  <a:srgbClr val="FFFFFF"/>
                </a:solidFill>
              </a:rPr>
              <a:pPr algn="ctr"/>
              <a:t>33</a:t>
            </a:fld>
            <a:endParaRPr lang="en-US" sz="2800" dirty="0"/>
          </a:p>
        </p:txBody>
      </p:sp>
      <p:sp>
        <p:nvSpPr>
          <p:cNvPr id="8" name="Text Placeholder 7"/>
          <p:cNvSpPr>
            <a:spLocks noGrp="1"/>
          </p:cNvSpPr>
          <p:nvPr>
            <p:ph type="body" idx="1"/>
          </p:nvPr>
        </p:nvSpPr>
        <p:spPr/>
        <p:txBody>
          <a:bodyPr>
            <a:normAutofit fontScale="70000" lnSpcReduction="20000"/>
          </a:bodyPr>
          <a:lstStyle/>
          <a:p>
            <a:pPr>
              <a:lnSpc>
                <a:spcPct val="120000"/>
              </a:lnSpc>
            </a:pPr>
            <a:r>
              <a:rPr lang="en-US" dirty="0" smtClean="0"/>
              <a:t>Graphics System</a:t>
            </a:r>
          </a:p>
          <a:p>
            <a:pPr>
              <a:lnSpc>
                <a:spcPct val="120000"/>
              </a:lnSpc>
            </a:pPr>
            <a:r>
              <a:rPr lang="en-US" dirty="0" smtClean="0"/>
              <a:t>Programmer’s Interface</a:t>
            </a:r>
          </a:p>
          <a:p>
            <a:pPr>
              <a:lnSpc>
                <a:spcPct val="120000"/>
              </a:lnSpc>
            </a:pPr>
            <a:r>
              <a:rPr lang="en-US" dirty="0" smtClean="0"/>
              <a:t>Graphics System Architecture</a:t>
            </a:r>
          </a:p>
          <a:p>
            <a:pPr>
              <a:lnSpc>
                <a:spcPct val="120000"/>
              </a:lnSpc>
            </a:pPr>
            <a:r>
              <a:rPr lang="en-US" b="1" u="sng" dirty="0" smtClean="0"/>
              <a:t>Programmable Pipeline</a:t>
            </a:r>
          </a:p>
          <a:p>
            <a:pPr>
              <a:lnSpc>
                <a:spcPct val="120000"/>
              </a:lnSpc>
            </a:pPr>
            <a:r>
              <a:rPr lang="en-US" dirty="0" smtClean="0"/>
              <a:t>Performance Characteristic</a:t>
            </a:r>
          </a:p>
          <a:p>
            <a:pPr>
              <a:lnSpc>
                <a:spcPct val="120000"/>
              </a:lnSpc>
            </a:pPr>
            <a:endParaRPr lang="en-US" dirty="0" smtClean="0"/>
          </a:p>
        </p:txBody>
      </p:sp>
      <p:sp>
        <p:nvSpPr>
          <p:cNvPr id="9" name="Content Placeholder 8"/>
          <p:cNvSpPr>
            <a:spLocks noGrp="1"/>
          </p:cNvSpPr>
          <p:nvPr>
            <p:ph sz="quarter" idx="13"/>
          </p:nvPr>
        </p:nvSpPr>
        <p:spPr>
          <a:xfrm>
            <a:off x="2362200" y="1428750"/>
            <a:ext cx="6400800" cy="3143264"/>
          </a:xfrm>
        </p:spPr>
        <p:txBody>
          <a:bodyPr>
            <a:normAutofit fontScale="77500" lnSpcReduction="20000"/>
          </a:bodyPr>
          <a:lstStyle/>
          <a:p>
            <a:r>
              <a:rPr lang="en-US" dirty="0" smtClean="0"/>
              <a:t>Vertex programs can alter the location or color of each vertex as it flows through the pipeline. </a:t>
            </a:r>
          </a:p>
          <a:p>
            <a:pPr lvl="1"/>
            <a:r>
              <a:rPr lang="en-US" dirty="0" smtClean="0"/>
              <a:t>Thus, we can implement a variety of light–material models or create new kinds of projections. </a:t>
            </a:r>
          </a:p>
          <a:p>
            <a:endParaRPr lang="en-US" dirty="0" smtClean="0"/>
          </a:p>
          <a:p>
            <a:r>
              <a:rPr lang="en-US" dirty="0" smtClean="0"/>
              <a:t>Fragment programs allow us to use textures in new ways and to implement other parts of the pipeline, such as lighting, on a per-fragment basis rather than per vertex.</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anim calcmode="lin" valueType="num">
                                      <p:cBhvr additive="base">
                                        <p:cTn id="11"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9">
                                            <p:txEl>
                                              <p:pRg st="3" end="3"/>
                                            </p:txEl>
                                          </p:spTgt>
                                        </p:tgtEl>
                                        <p:attrNameLst>
                                          <p:attrName>style.visibility</p:attrName>
                                        </p:attrNameLst>
                                      </p:cBhvr>
                                      <p:to>
                                        <p:strVal val="visible"/>
                                      </p:to>
                                    </p:set>
                                    <p:anim calcmode="lin" valueType="num">
                                      <p:cBhvr additive="base">
                                        <p:cTn id="17"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smtClean="0"/>
              <a:t>Performance</a:t>
            </a:r>
            <a:endParaRPr lang="en-US" dirty="0"/>
          </a:p>
        </p:txBody>
      </p:sp>
      <p:sp>
        <p:nvSpPr>
          <p:cNvPr id="6" name="Footer Placeholder 5"/>
          <p:cNvSpPr>
            <a:spLocks noGrp="1"/>
          </p:cNvSpPr>
          <p:nvPr>
            <p:ph type="ftr" sz="quarter" idx="11"/>
          </p:nvPr>
        </p:nvSpPr>
        <p:spPr/>
        <p:txBody>
          <a:bodyPr/>
          <a:lstStyle/>
          <a:p>
            <a:r>
              <a:rPr lang="en-US" smtClean="0"/>
              <a:t>Angel: Interactive Computer Graphics6E © Addison-Wesley 2012</a:t>
            </a:r>
            <a:endParaRPr lang="en-US" dirty="0"/>
          </a:p>
        </p:txBody>
      </p:sp>
      <p:sp>
        <p:nvSpPr>
          <p:cNvPr id="5" name="Slide Number Placeholder 4"/>
          <p:cNvSpPr>
            <a:spLocks noGrp="1"/>
          </p:cNvSpPr>
          <p:nvPr>
            <p:ph type="sldNum" sz="quarter" idx="12"/>
          </p:nvPr>
        </p:nvSpPr>
        <p:spPr/>
        <p:txBody>
          <a:bodyPr>
            <a:normAutofit fontScale="25000" lnSpcReduction="20000"/>
          </a:bodyPr>
          <a:lstStyle/>
          <a:p>
            <a:pPr algn="ctr"/>
            <a:fld id="{8F82E0A0-C266-4798-8C8F-B9F91E9DA37E}" type="slidenum">
              <a:rPr lang="en-US" sz="2800" b="1" smtClean="0">
                <a:solidFill>
                  <a:srgbClr val="FFFFFF"/>
                </a:solidFill>
              </a:rPr>
              <a:pPr algn="ctr"/>
              <a:t>34</a:t>
            </a:fld>
            <a:endParaRPr lang="en-US" sz="2800" dirty="0"/>
          </a:p>
        </p:txBody>
      </p:sp>
      <p:sp>
        <p:nvSpPr>
          <p:cNvPr id="8" name="Text Placeholder 7"/>
          <p:cNvSpPr>
            <a:spLocks noGrp="1"/>
          </p:cNvSpPr>
          <p:nvPr>
            <p:ph type="body" idx="1"/>
          </p:nvPr>
        </p:nvSpPr>
        <p:spPr/>
        <p:txBody>
          <a:bodyPr>
            <a:normAutofit fontScale="70000" lnSpcReduction="20000"/>
          </a:bodyPr>
          <a:lstStyle/>
          <a:p>
            <a:pPr>
              <a:lnSpc>
                <a:spcPct val="120000"/>
              </a:lnSpc>
            </a:pPr>
            <a:r>
              <a:rPr lang="en-US" dirty="0" smtClean="0"/>
              <a:t>Graphics System</a:t>
            </a:r>
          </a:p>
          <a:p>
            <a:pPr>
              <a:lnSpc>
                <a:spcPct val="120000"/>
              </a:lnSpc>
            </a:pPr>
            <a:r>
              <a:rPr lang="en-US" dirty="0" smtClean="0"/>
              <a:t>Programmer’s Interface</a:t>
            </a:r>
          </a:p>
          <a:p>
            <a:pPr>
              <a:lnSpc>
                <a:spcPct val="120000"/>
              </a:lnSpc>
            </a:pPr>
            <a:r>
              <a:rPr lang="en-US" dirty="0" smtClean="0"/>
              <a:t>Graphics System Architecture</a:t>
            </a:r>
          </a:p>
          <a:p>
            <a:pPr>
              <a:lnSpc>
                <a:spcPct val="120000"/>
              </a:lnSpc>
            </a:pPr>
            <a:r>
              <a:rPr lang="en-US" dirty="0" smtClean="0"/>
              <a:t>Programmable Pipeline</a:t>
            </a:r>
          </a:p>
          <a:p>
            <a:pPr>
              <a:lnSpc>
                <a:spcPct val="120000"/>
              </a:lnSpc>
            </a:pPr>
            <a:r>
              <a:rPr lang="en-US" b="1" u="sng" dirty="0" smtClean="0"/>
              <a:t>Performance Characteristic</a:t>
            </a:r>
          </a:p>
          <a:p>
            <a:pPr>
              <a:lnSpc>
                <a:spcPct val="120000"/>
              </a:lnSpc>
            </a:pPr>
            <a:endParaRPr lang="en-US" dirty="0" smtClean="0"/>
          </a:p>
        </p:txBody>
      </p:sp>
      <p:sp>
        <p:nvSpPr>
          <p:cNvPr id="9" name="Content Placeholder 8"/>
          <p:cNvSpPr>
            <a:spLocks noGrp="1"/>
          </p:cNvSpPr>
          <p:nvPr>
            <p:ph sz="quarter" idx="13"/>
          </p:nvPr>
        </p:nvSpPr>
        <p:spPr>
          <a:xfrm>
            <a:off x="2362200" y="1428750"/>
            <a:ext cx="6400800" cy="3143264"/>
          </a:xfrm>
        </p:spPr>
        <p:txBody>
          <a:bodyPr>
            <a:noAutofit/>
          </a:bodyPr>
          <a:lstStyle/>
          <a:p>
            <a:r>
              <a:rPr lang="en-US" sz="2000" dirty="0" err="1" smtClean="0"/>
              <a:t>Arsitektur</a:t>
            </a:r>
            <a:r>
              <a:rPr lang="en-US" sz="2000" dirty="0" smtClean="0"/>
              <a:t> </a:t>
            </a:r>
            <a:r>
              <a:rPr lang="en-US" sz="2000" i="1" dirty="0" smtClean="0"/>
              <a:t>pipeline </a:t>
            </a:r>
            <a:r>
              <a:rPr lang="en-US" sz="2000" dirty="0" err="1" smtClean="0"/>
              <a:t>mendominasi</a:t>
            </a:r>
            <a:r>
              <a:rPr lang="en-US" sz="2000" dirty="0" smtClean="0"/>
              <a:t> </a:t>
            </a:r>
            <a:r>
              <a:rPr lang="en-US" sz="2000" dirty="0" err="1" smtClean="0"/>
              <a:t>pasar</a:t>
            </a:r>
            <a:r>
              <a:rPr lang="en-US" sz="2000" dirty="0" smtClean="0"/>
              <a:t> </a:t>
            </a:r>
            <a:r>
              <a:rPr lang="en-US" sz="2000" i="1" dirty="0" smtClean="0"/>
              <a:t>graphics cards </a:t>
            </a:r>
            <a:r>
              <a:rPr lang="en-US" sz="2000" dirty="0" err="1" smtClean="0"/>
              <a:t>khususnya</a:t>
            </a:r>
            <a:r>
              <a:rPr lang="en-US" sz="2000" dirty="0" smtClean="0"/>
              <a:t> </a:t>
            </a:r>
            <a:r>
              <a:rPr lang="en-US" sz="2000" dirty="0" err="1" smtClean="0"/>
              <a:t>jika</a:t>
            </a:r>
            <a:r>
              <a:rPr lang="en-US" sz="2000" dirty="0" smtClean="0"/>
              <a:t> </a:t>
            </a:r>
            <a:r>
              <a:rPr lang="en-US" sz="2000" dirty="0" err="1" smtClean="0"/>
              <a:t>dibutuhkan</a:t>
            </a:r>
            <a:r>
              <a:rPr lang="en-US" sz="2000" dirty="0" smtClean="0"/>
              <a:t> </a:t>
            </a:r>
            <a:r>
              <a:rPr lang="en-US" sz="2000" dirty="0" err="1" smtClean="0"/>
              <a:t>aplikasi</a:t>
            </a:r>
            <a:r>
              <a:rPr lang="en-US" sz="2000" dirty="0" smtClean="0"/>
              <a:t> </a:t>
            </a:r>
            <a:r>
              <a:rPr lang="en-US" sz="2000" i="1" dirty="0" smtClean="0"/>
              <a:t>real-time.</a:t>
            </a:r>
          </a:p>
          <a:p>
            <a:pPr lvl="1"/>
            <a:r>
              <a:rPr lang="en-US" sz="1800" dirty="0" smtClean="0"/>
              <a:t>Graphics cards </a:t>
            </a:r>
            <a:r>
              <a:rPr lang="en-US" sz="1800" dirty="0" err="1" smtClean="0"/>
              <a:t>dengan</a:t>
            </a:r>
            <a:r>
              <a:rPr lang="en-US" sz="1800" dirty="0" smtClean="0"/>
              <a:t> </a:t>
            </a:r>
            <a:r>
              <a:rPr lang="en-US" sz="1800" dirty="0" err="1" smtClean="0"/>
              <a:t>harga</a:t>
            </a:r>
            <a:r>
              <a:rPr lang="en-US" sz="1800" dirty="0" smtClean="0"/>
              <a:t> </a:t>
            </a:r>
            <a:r>
              <a:rPr lang="en-US" sz="1800" dirty="0" err="1" smtClean="0"/>
              <a:t>murah</a:t>
            </a:r>
            <a:r>
              <a:rPr lang="en-US" sz="1800" dirty="0" smtClean="0"/>
              <a:t> </a:t>
            </a:r>
            <a:r>
              <a:rPr lang="en-US" sz="1800" dirty="0" err="1" smtClean="0"/>
              <a:t>dapat</a:t>
            </a:r>
            <a:r>
              <a:rPr lang="en-US" sz="1800" dirty="0" smtClean="0"/>
              <a:t> </a:t>
            </a:r>
            <a:r>
              <a:rPr lang="en-US" sz="1800" dirty="0" err="1" smtClean="0"/>
              <a:t>merender</a:t>
            </a:r>
            <a:r>
              <a:rPr lang="en-US" sz="1800" dirty="0" smtClean="0"/>
              <a:t> </a:t>
            </a:r>
            <a:r>
              <a:rPr lang="en-US" sz="1800" dirty="0" err="1" smtClean="0"/>
              <a:t>jutaan</a:t>
            </a:r>
            <a:r>
              <a:rPr lang="en-US" sz="1800" dirty="0" smtClean="0"/>
              <a:t> </a:t>
            </a:r>
            <a:r>
              <a:rPr lang="en-US" sz="1800" dirty="0" err="1" smtClean="0"/>
              <a:t>poligon</a:t>
            </a:r>
            <a:r>
              <a:rPr lang="en-US" sz="1800" dirty="0" smtClean="0"/>
              <a:t> </a:t>
            </a:r>
            <a:r>
              <a:rPr lang="en-US" sz="1800" dirty="0" err="1" smtClean="0"/>
              <a:t>bertekstur</a:t>
            </a:r>
            <a:r>
              <a:rPr lang="en-US" sz="1800" dirty="0" smtClean="0"/>
              <a:t> </a:t>
            </a:r>
            <a:r>
              <a:rPr lang="en-US" sz="1800" dirty="0" err="1" smtClean="0"/>
              <a:t>dan</a:t>
            </a:r>
            <a:r>
              <a:rPr lang="en-US" sz="1800" dirty="0" smtClean="0"/>
              <a:t> </a:t>
            </a:r>
            <a:r>
              <a:rPr lang="en-US" sz="1800" dirty="0" err="1" smtClean="0"/>
              <a:t>berwarna</a:t>
            </a:r>
            <a:r>
              <a:rPr lang="en-US" sz="1800" dirty="0" smtClean="0"/>
              <a:t> </a:t>
            </a:r>
            <a:r>
              <a:rPr lang="en-US" sz="1800" dirty="0" err="1" smtClean="0"/>
              <a:t>dalam</a:t>
            </a:r>
            <a:r>
              <a:rPr lang="en-US" sz="1800" dirty="0" smtClean="0"/>
              <a:t> </a:t>
            </a:r>
            <a:r>
              <a:rPr lang="en-US" sz="1800" dirty="0" err="1" smtClean="0"/>
              <a:t>satu</a:t>
            </a:r>
            <a:r>
              <a:rPr lang="en-US" sz="1800" dirty="0" smtClean="0"/>
              <a:t> </a:t>
            </a:r>
            <a:r>
              <a:rPr lang="en-US" sz="1800" dirty="0" err="1" smtClean="0"/>
              <a:t>detik</a:t>
            </a:r>
            <a:r>
              <a:rPr lang="en-US" sz="1800" dirty="0" smtClean="0"/>
              <a:t>.</a:t>
            </a:r>
          </a:p>
          <a:p>
            <a:endParaRPr lang="en-US" sz="2000" dirty="0" smtClean="0"/>
          </a:p>
          <a:p>
            <a:r>
              <a:rPr lang="en-US" sz="2000" dirty="0" err="1" smtClean="0"/>
              <a:t>Namun</a:t>
            </a:r>
            <a:r>
              <a:rPr lang="en-US" sz="2000" dirty="0" smtClean="0"/>
              <a:t> </a:t>
            </a:r>
            <a:r>
              <a:rPr lang="en-US" sz="2000" dirty="0" err="1" smtClean="0"/>
              <a:t>jika</a:t>
            </a:r>
            <a:r>
              <a:rPr lang="en-US" sz="2000" dirty="0" smtClean="0"/>
              <a:t> </a:t>
            </a:r>
            <a:r>
              <a:rPr lang="en-US" sz="2000" dirty="0" err="1" smtClean="0"/>
              <a:t>dibutuhkan</a:t>
            </a:r>
            <a:r>
              <a:rPr lang="en-US" sz="2000" dirty="0" smtClean="0"/>
              <a:t> </a:t>
            </a:r>
            <a:r>
              <a:rPr lang="en-US" sz="2000" dirty="0" err="1" smtClean="0"/>
              <a:t>aplikasi</a:t>
            </a:r>
            <a:r>
              <a:rPr lang="en-US" sz="2000" dirty="0" smtClean="0"/>
              <a:t> </a:t>
            </a:r>
            <a:r>
              <a:rPr lang="en-US" sz="2000" dirty="0" err="1" smtClean="0"/>
              <a:t>dengan</a:t>
            </a:r>
            <a:r>
              <a:rPr lang="en-US" sz="2000" dirty="0" smtClean="0"/>
              <a:t> </a:t>
            </a:r>
            <a:r>
              <a:rPr lang="en-US" sz="2000" dirty="0" err="1" smtClean="0"/>
              <a:t>hasil</a:t>
            </a:r>
            <a:r>
              <a:rPr lang="en-US" sz="2000" dirty="0" smtClean="0"/>
              <a:t> </a:t>
            </a:r>
            <a:r>
              <a:rPr lang="en-US" sz="2000" dirty="0" err="1" smtClean="0"/>
              <a:t>lebih</a:t>
            </a:r>
            <a:r>
              <a:rPr lang="en-US" sz="2000" dirty="0" smtClean="0"/>
              <a:t> </a:t>
            </a:r>
            <a:r>
              <a:rPr lang="en-US" sz="2000" dirty="0" err="1" smtClean="0"/>
              <a:t>realistis</a:t>
            </a:r>
            <a:r>
              <a:rPr lang="en-US" sz="2000" dirty="0" smtClean="0"/>
              <a:t>, renderer lain </a:t>
            </a:r>
            <a:r>
              <a:rPr lang="en-US" sz="2000" dirty="0" err="1" smtClean="0"/>
              <a:t>lebih</a:t>
            </a:r>
            <a:r>
              <a:rPr lang="en-US" sz="2000" dirty="0" smtClean="0"/>
              <a:t> </a:t>
            </a:r>
            <a:r>
              <a:rPr lang="en-US" sz="2000" dirty="0" err="1" smtClean="0"/>
              <a:t>unggul</a:t>
            </a:r>
            <a:r>
              <a:rPr lang="en-US" sz="2000" dirty="0" smtClean="0"/>
              <a:t> </a:t>
            </a:r>
            <a:r>
              <a:rPr lang="en-US" sz="2000" dirty="0" err="1" smtClean="0"/>
              <a:t>walaupun</a:t>
            </a:r>
            <a:r>
              <a:rPr lang="en-US" sz="2000" dirty="0" smtClean="0"/>
              <a:t> </a:t>
            </a:r>
            <a:r>
              <a:rPr lang="en-US" sz="2000" dirty="0" err="1" smtClean="0"/>
              <a:t>dengan</a:t>
            </a:r>
            <a:r>
              <a:rPr lang="en-US" sz="2000" dirty="0" smtClean="0"/>
              <a:t> </a:t>
            </a:r>
            <a:r>
              <a:rPr lang="en-US" sz="2000" dirty="0" err="1" smtClean="0"/>
              <a:t>waktu</a:t>
            </a:r>
            <a:r>
              <a:rPr lang="en-US" sz="2000" dirty="0" smtClean="0"/>
              <a:t> </a:t>
            </a:r>
            <a:r>
              <a:rPr lang="en-US" sz="2000" dirty="0" err="1" smtClean="0"/>
              <a:t>komputasi</a:t>
            </a:r>
            <a:r>
              <a:rPr lang="en-US" sz="2000" dirty="0" smtClean="0"/>
              <a:t> </a:t>
            </a:r>
            <a:r>
              <a:rPr lang="en-US" sz="2000" dirty="0" err="1" smtClean="0"/>
              <a:t>lebih</a:t>
            </a:r>
            <a:r>
              <a:rPr lang="en-US" sz="2000" dirty="0" smtClean="0"/>
              <a:t> lama, </a:t>
            </a:r>
            <a:r>
              <a:rPr lang="en-US" sz="2000" dirty="0" err="1" smtClean="0"/>
              <a:t>seperti</a:t>
            </a:r>
            <a:r>
              <a:rPr lang="en-US" sz="2000" dirty="0" smtClean="0"/>
              <a:t> </a:t>
            </a:r>
            <a:r>
              <a:rPr lang="en-US" sz="2000" dirty="0" err="1" smtClean="0"/>
              <a:t>RenderMan</a:t>
            </a:r>
            <a:r>
              <a:rPr lang="en-US" sz="2000" dirty="0" smtClean="0"/>
              <a:t> </a:t>
            </a:r>
            <a:r>
              <a:rPr lang="en-US" sz="2000" dirty="0" err="1" smtClean="0"/>
              <a:t>milik</a:t>
            </a:r>
            <a:r>
              <a:rPr lang="en-US" sz="2000" dirty="0" smtClean="0"/>
              <a:t> Pixar, </a:t>
            </a:r>
            <a:r>
              <a:rPr lang="en-US" sz="2000" dirty="0" err="1" smtClean="0"/>
              <a:t>aplikasi</a:t>
            </a:r>
            <a:r>
              <a:rPr lang="en-US" sz="2000" dirty="0" smtClean="0"/>
              <a:t> </a:t>
            </a:r>
            <a:r>
              <a:rPr lang="en-US" sz="2000" dirty="0" err="1" smtClean="0"/>
              <a:t>berbasis</a:t>
            </a:r>
            <a:r>
              <a:rPr lang="en-US" sz="2000" dirty="0" smtClean="0"/>
              <a:t> </a:t>
            </a:r>
            <a:r>
              <a:rPr lang="en-US" sz="2000" i="1" dirty="0" smtClean="0"/>
              <a:t>ray tracing </a:t>
            </a:r>
            <a:r>
              <a:rPr lang="en-US" sz="2000" dirty="0" err="1" smtClean="0"/>
              <a:t>atau</a:t>
            </a:r>
            <a:r>
              <a:rPr lang="en-US" sz="2000" dirty="0" smtClean="0"/>
              <a:t> </a:t>
            </a:r>
            <a:r>
              <a:rPr lang="en-US" sz="2000" i="1" dirty="0" err="1" smtClean="0"/>
              <a:t>radiosity</a:t>
            </a:r>
            <a:r>
              <a:rPr lang="en-US" sz="2000" dirty="0" smtClean="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anim calcmode="lin" valueType="num">
                                      <p:cBhvr additive="base">
                                        <p:cTn id="11"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9">
                                            <p:txEl>
                                              <p:pRg st="3" end="3"/>
                                            </p:txEl>
                                          </p:spTgt>
                                        </p:tgtEl>
                                        <p:attrNameLst>
                                          <p:attrName>style.visibility</p:attrName>
                                        </p:attrNameLst>
                                      </p:cBhvr>
                                      <p:to>
                                        <p:strVal val="visible"/>
                                      </p:to>
                                    </p:set>
                                    <p:anim calcmode="lin" valueType="num">
                                      <p:cBhvr additive="base">
                                        <p:cTn id="17"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idx="1"/>
          </p:nvPr>
        </p:nvSpPr>
        <p:spPr/>
        <p:txBody>
          <a:bodyPr/>
          <a:lstStyle/>
          <a:p>
            <a:endParaRPr lang="en-US"/>
          </a:p>
        </p:txBody>
      </p:sp>
      <p:sp>
        <p:nvSpPr>
          <p:cNvPr id="7" name="Title 6"/>
          <p:cNvSpPr>
            <a:spLocks noGrp="1"/>
          </p:cNvSpPr>
          <p:nvPr>
            <p:ph type="title"/>
          </p:nvPr>
        </p:nvSpPr>
        <p:spPr/>
        <p:txBody>
          <a:bodyPr>
            <a:normAutofit fontScale="90000"/>
          </a:bodyPr>
          <a:lstStyle/>
          <a:p>
            <a:r>
              <a:rPr lang="en-US" dirty="0" smtClean="0"/>
              <a:t>Quiz 1</a:t>
            </a:r>
            <a:endParaRPr lang="en-US" dirty="0"/>
          </a:p>
        </p:txBody>
      </p:sp>
      <p:sp>
        <p:nvSpPr>
          <p:cNvPr id="4" name="Slide Number Placeholder 3"/>
          <p:cNvSpPr>
            <a:spLocks noGrp="1"/>
          </p:cNvSpPr>
          <p:nvPr>
            <p:ph type="sldNum" sz="quarter" idx="11"/>
          </p:nvPr>
        </p:nvSpPr>
        <p:spPr/>
        <p:txBody>
          <a:bodyPr>
            <a:normAutofit/>
          </a:bodyPr>
          <a:lstStyle/>
          <a:p>
            <a:fld id="{A3F7CB7D-F184-43C7-B6FD-03D728E1BBFF}" type="slidenum">
              <a:rPr lang="en-US" smtClean="0">
                <a:solidFill>
                  <a:srgbClr val="FFFFFF"/>
                </a:solidFill>
              </a:rPr>
              <a:pPr/>
              <a:t>35</a:t>
            </a:fld>
            <a:endParaRPr lang="en-US" dirty="0">
              <a:solidFill>
                <a:srgbClr val="FFFFFF"/>
              </a:solidFill>
            </a:endParaRPr>
          </a:p>
        </p:txBody>
      </p:sp>
      <p:sp>
        <p:nvSpPr>
          <p:cNvPr id="3" name="Footer Placeholder 2"/>
          <p:cNvSpPr>
            <a:spLocks noGrp="1"/>
          </p:cNvSpPr>
          <p:nvPr>
            <p:ph type="ftr" sz="quarter" idx="12"/>
          </p:nvPr>
        </p:nvSpPr>
        <p:spPr/>
        <p:txBody>
          <a:bodyPr/>
          <a:lstStyle/>
          <a:p>
            <a:r>
              <a:rPr lang="en-US" smtClean="0"/>
              <a:t>Angel: Interactive Computer Graphics6E © Addison-Wesley 2012</a:t>
            </a:r>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Quiz 1 (</a:t>
            </a:r>
            <a:r>
              <a:rPr lang="en-US" dirty="0" smtClean="0"/>
              <a:t>3</a:t>
            </a:r>
            <a:r>
              <a:rPr lang="en-US" dirty="0" smtClean="0"/>
              <a:t>0 minutes)</a:t>
            </a:r>
            <a:endParaRPr lang="en-US" dirty="0"/>
          </a:p>
        </p:txBody>
      </p:sp>
      <p:sp>
        <p:nvSpPr>
          <p:cNvPr id="4" name="Slide Number Placeholder 3"/>
          <p:cNvSpPr>
            <a:spLocks noGrp="1"/>
          </p:cNvSpPr>
          <p:nvPr>
            <p:ph type="sldNum" sz="quarter" idx="12"/>
          </p:nvPr>
        </p:nvSpPr>
        <p:spPr/>
        <p:txBody>
          <a:bodyPr>
            <a:normAutofit fontScale="47500" lnSpcReduction="20000"/>
          </a:bodyPr>
          <a:lstStyle/>
          <a:p>
            <a:pPr algn="ctr"/>
            <a:fld id="{8F82E0A0-C266-4798-8C8F-B9F91E9DA37E}" type="slidenum">
              <a:rPr lang="en-US" sz="1400" b="1" smtClean="0">
                <a:solidFill>
                  <a:srgbClr val="FFFFFF"/>
                </a:solidFill>
              </a:rPr>
              <a:pPr algn="ctr"/>
              <a:t>36</a:t>
            </a:fld>
            <a:endParaRPr lang="en-US"/>
          </a:p>
        </p:txBody>
      </p:sp>
      <p:sp>
        <p:nvSpPr>
          <p:cNvPr id="9" name="Content Placeholder 8"/>
          <p:cNvSpPr>
            <a:spLocks noGrp="1"/>
          </p:cNvSpPr>
          <p:nvPr>
            <p:ph sz="quarter" idx="13"/>
          </p:nvPr>
        </p:nvSpPr>
        <p:spPr/>
        <p:txBody>
          <a:bodyPr>
            <a:normAutofit fontScale="70000" lnSpcReduction="20000"/>
          </a:bodyPr>
          <a:lstStyle/>
          <a:p>
            <a:pPr marL="514350" indent="-514350">
              <a:buFont typeface="+mj-lt"/>
              <a:buAutoNum type="arabicPeriod"/>
            </a:pPr>
            <a:r>
              <a:rPr lang="en-US" dirty="0" smtClean="0"/>
              <a:t>Give three examples of Primitive Geometry Object in Computer Graphics (CG).</a:t>
            </a:r>
          </a:p>
          <a:p>
            <a:pPr marL="514350" indent="-514350">
              <a:buFont typeface="+mj-lt"/>
              <a:buAutoNum type="arabicPeriod"/>
            </a:pPr>
            <a:r>
              <a:rPr lang="en-US" dirty="0" smtClean="0"/>
              <a:t>What is a vertex/vertices</a:t>
            </a:r>
            <a:r>
              <a:rPr lang="en-US" dirty="0" smtClean="0"/>
              <a:t>?</a:t>
            </a:r>
          </a:p>
          <a:p>
            <a:pPr marL="514350" indent="-514350">
              <a:buFont typeface="+mj-lt"/>
              <a:buAutoNum type="arabicPeriod"/>
            </a:pPr>
            <a:r>
              <a:rPr lang="en-US" dirty="0" smtClean="0"/>
              <a:t>How to represent points in CG?</a:t>
            </a:r>
            <a:endParaRPr lang="en-US" dirty="0" smtClean="0"/>
          </a:p>
          <a:p>
            <a:pPr marL="514350" indent="-514350">
              <a:buFont typeface="+mj-lt"/>
              <a:buAutoNum type="arabicPeriod"/>
            </a:pPr>
            <a:r>
              <a:rPr lang="en-US" dirty="0" smtClean="0"/>
              <a:t>How to represent </a:t>
            </a:r>
            <a:r>
              <a:rPr lang="en-US" dirty="0" smtClean="0"/>
              <a:t>lines in </a:t>
            </a:r>
            <a:r>
              <a:rPr lang="en-US" dirty="0" smtClean="0"/>
              <a:t>CG?</a:t>
            </a:r>
          </a:p>
          <a:p>
            <a:pPr marL="514350" indent="-514350">
              <a:buFont typeface="+mj-lt"/>
              <a:buAutoNum type="arabicPeriod"/>
            </a:pPr>
            <a:r>
              <a:rPr lang="en-US" dirty="0" smtClean="0"/>
              <a:t>How to represent </a:t>
            </a:r>
            <a:r>
              <a:rPr lang="en-US" dirty="0" smtClean="0"/>
              <a:t>polygon in </a:t>
            </a:r>
            <a:r>
              <a:rPr lang="en-US" dirty="0" smtClean="0"/>
              <a:t>CG?</a:t>
            </a:r>
          </a:p>
          <a:p>
            <a:pPr marL="514350" indent="-514350">
              <a:buFont typeface="+mj-lt"/>
              <a:buAutoNum type="arabicPeriod"/>
            </a:pPr>
            <a:r>
              <a:rPr lang="en-US" dirty="0" smtClean="0"/>
              <a:t>What is the dimension of objects, </a:t>
            </a:r>
            <a:r>
              <a:rPr lang="en-US" dirty="0" smtClean="0"/>
              <a:t>viewer, </a:t>
            </a:r>
            <a:r>
              <a:rPr lang="en-US" dirty="0" smtClean="0"/>
              <a:t>light sources, and graphics/images?</a:t>
            </a:r>
            <a:endParaRPr lang="en-US" dirty="0" smtClean="0"/>
          </a:p>
          <a:p>
            <a:pPr marL="514350" indent="-514350">
              <a:buFont typeface="+mj-lt"/>
              <a:buAutoNum type="arabicPeriod"/>
            </a:pPr>
            <a:r>
              <a:rPr lang="en-US" dirty="0" smtClean="0"/>
              <a:t>What is the difference between </a:t>
            </a:r>
            <a:r>
              <a:rPr lang="en-US" i="1" dirty="0" smtClean="0"/>
              <a:t>lines</a:t>
            </a:r>
            <a:r>
              <a:rPr lang="en-US" i="1" dirty="0" smtClean="0"/>
              <a:t>, rays, </a:t>
            </a:r>
            <a:r>
              <a:rPr lang="en-US" dirty="0" smtClean="0"/>
              <a:t>and </a:t>
            </a:r>
            <a:r>
              <a:rPr lang="en-US" i="1" dirty="0" smtClean="0"/>
              <a:t>line </a:t>
            </a:r>
            <a:r>
              <a:rPr lang="en-US" i="1" dirty="0" smtClean="0"/>
              <a:t>segments?</a:t>
            </a:r>
            <a:endParaRPr lang="en-US" i="1" dirty="0" smtClean="0"/>
          </a:p>
          <a:p>
            <a:pPr marL="514350" indent="-514350">
              <a:buFont typeface="+mj-lt"/>
              <a:buAutoNum type="arabicPeriod"/>
            </a:pPr>
            <a:r>
              <a:rPr lang="en-US" dirty="0" smtClean="0"/>
              <a:t>Describe one method to form images in CG using a physics approach.</a:t>
            </a:r>
            <a:endParaRPr lang="en-US" dirty="0" smtClean="0"/>
          </a:p>
        </p:txBody>
      </p:sp>
      <p:pic>
        <p:nvPicPr>
          <p:cNvPr id="10" name="Picture 5" descr="ftp://ftp.cs.unm.edu/pub/angel/BOOK/SECOND_EDITION/FIGURES/JPEG/an01f07.jpg"/>
          <p:cNvPicPr>
            <a:picLocks noChangeAspect="1" noChangeArrowheads="1"/>
          </p:cNvPicPr>
          <p:nvPr/>
        </p:nvPicPr>
        <p:blipFill>
          <a:blip r:embed="rId2" cstate="print"/>
          <a:srcRect/>
          <a:stretch>
            <a:fillRect/>
          </a:stretch>
        </p:blipFill>
        <p:spPr bwMode="auto">
          <a:xfrm>
            <a:off x="7360952" y="0"/>
            <a:ext cx="1783048" cy="1302072"/>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 calcmode="lin" valueType="num">
                                      <p:cBhvr additive="base">
                                        <p:cTn id="13"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anim calcmode="lin" valueType="num">
                                      <p:cBhvr additive="base">
                                        <p:cTn id="19"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xEl>
                                              <p:pRg st="3" end="3"/>
                                            </p:txEl>
                                          </p:spTgt>
                                        </p:tgtEl>
                                        <p:attrNameLst>
                                          <p:attrName>style.visibility</p:attrName>
                                        </p:attrNameLst>
                                      </p:cBhvr>
                                      <p:to>
                                        <p:strVal val="visible"/>
                                      </p:to>
                                    </p:set>
                                    <p:anim calcmode="lin" valueType="num">
                                      <p:cBhvr additive="base">
                                        <p:cTn id="25"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
                                            <p:txEl>
                                              <p:pRg st="4" end="4"/>
                                            </p:txEl>
                                          </p:spTgt>
                                        </p:tgtEl>
                                        <p:attrNameLst>
                                          <p:attrName>style.visibility</p:attrName>
                                        </p:attrNameLst>
                                      </p:cBhvr>
                                      <p:to>
                                        <p:strVal val="visible"/>
                                      </p:to>
                                    </p:set>
                                    <p:anim calcmode="lin" valueType="num">
                                      <p:cBhvr additive="base">
                                        <p:cTn id="31"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xEl>
                                              <p:pRg st="5" end="5"/>
                                            </p:txEl>
                                          </p:spTgt>
                                        </p:tgtEl>
                                        <p:attrNameLst>
                                          <p:attrName>style.visibility</p:attrName>
                                        </p:attrNameLst>
                                      </p:cBhvr>
                                      <p:to>
                                        <p:strVal val="visible"/>
                                      </p:to>
                                    </p:set>
                                    <p:anim calcmode="lin" valueType="num">
                                      <p:cBhvr additive="base">
                                        <p:cTn id="37" dur="500" fill="hold"/>
                                        <p:tgtEl>
                                          <p:spTgt spid="9">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9">
                                            <p:txEl>
                                              <p:pRg st="6" end="6"/>
                                            </p:txEl>
                                          </p:spTgt>
                                        </p:tgtEl>
                                        <p:attrNameLst>
                                          <p:attrName>style.visibility</p:attrName>
                                        </p:attrNameLst>
                                      </p:cBhvr>
                                      <p:to>
                                        <p:strVal val="visible"/>
                                      </p:to>
                                    </p:set>
                                    <p:anim calcmode="lin" valueType="num">
                                      <p:cBhvr additive="base">
                                        <p:cTn id="43" dur="500" fill="hold"/>
                                        <p:tgtEl>
                                          <p:spTgt spid="9">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9">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9">
                                            <p:txEl>
                                              <p:pRg st="7" end="7"/>
                                            </p:txEl>
                                          </p:spTgt>
                                        </p:tgtEl>
                                        <p:attrNameLst>
                                          <p:attrName>style.visibility</p:attrName>
                                        </p:attrNameLst>
                                      </p:cBhvr>
                                      <p:to>
                                        <p:strVal val="visible"/>
                                      </p:to>
                                    </p:set>
                                    <p:anim calcmode="lin" valueType="num">
                                      <p:cBhvr additive="base">
                                        <p:cTn id="49" dur="500" fill="hold"/>
                                        <p:tgtEl>
                                          <p:spTgt spid="9">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9">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idx="1"/>
          </p:nvPr>
        </p:nvSpPr>
        <p:spPr>
          <a:solidFill>
            <a:schemeClr val="bg1">
              <a:lumMod val="75000"/>
              <a:lumOff val="25000"/>
            </a:schemeClr>
          </a:solidFill>
        </p:spPr>
      </p:sp>
      <p:sp>
        <p:nvSpPr>
          <p:cNvPr id="3" name="Text Placeholder 2"/>
          <p:cNvSpPr>
            <a:spLocks noGrp="1"/>
          </p:cNvSpPr>
          <p:nvPr>
            <p:ph type="body" sz="half" idx="2"/>
          </p:nvPr>
        </p:nvSpPr>
        <p:spPr/>
        <p:txBody>
          <a:bodyPr/>
          <a:lstStyle/>
          <a:p>
            <a:endParaRPr lang="en-US" dirty="0"/>
          </a:p>
        </p:txBody>
      </p:sp>
      <p:sp>
        <p:nvSpPr>
          <p:cNvPr id="4" name="Title 3"/>
          <p:cNvSpPr>
            <a:spLocks noGrp="1"/>
          </p:cNvSpPr>
          <p:nvPr>
            <p:ph type="title"/>
          </p:nvPr>
        </p:nvSpPr>
        <p:spPr/>
        <p:txBody>
          <a:bodyPr>
            <a:normAutofit fontScale="90000"/>
          </a:bodyPr>
          <a:lstStyle/>
          <a:p>
            <a:r>
              <a:rPr lang="en-US" dirty="0" smtClean="0"/>
              <a:t>Session </a:t>
            </a:r>
            <a:r>
              <a:rPr lang="en-US" dirty="0" smtClean="0"/>
              <a:t>2</a:t>
            </a:r>
            <a:r>
              <a:rPr lang="id-ID" dirty="0" smtClean="0"/>
              <a:t>: </a:t>
            </a:r>
            <a:r>
              <a:rPr lang="en-US" dirty="0" smtClean="0">
                <a:solidFill>
                  <a:srgbClr val="002060"/>
                </a:solidFill>
              </a:rPr>
              <a:t>Programming in OpenGL 1</a:t>
            </a:r>
            <a:r>
              <a:rPr lang="id-ID" dirty="0" smtClean="0">
                <a:solidFill>
                  <a:srgbClr val="002060"/>
                </a:solidFill>
              </a:rPr>
              <a:t>: Background</a:t>
            </a:r>
            <a:endParaRPr lang="en-US" dirty="0"/>
          </a:p>
        </p:txBody>
      </p:sp>
      <p:sp>
        <p:nvSpPr>
          <p:cNvPr id="29" name="Slide Number Placeholder 28"/>
          <p:cNvSpPr>
            <a:spLocks noGrp="1"/>
          </p:cNvSpPr>
          <p:nvPr>
            <p:ph type="sldNum" sz="quarter" idx="11"/>
          </p:nvPr>
        </p:nvSpPr>
        <p:spPr/>
        <p:txBody>
          <a:bodyPr>
            <a:normAutofit lnSpcReduction="10000"/>
          </a:bodyPr>
          <a:lstStyle/>
          <a:p>
            <a:pPr algn="ctr"/>
            <a:fld id="{8F82E0A0-C266-4798-8C8F-B9F91E9DA37E}" type="slidenum">
              <a:rPr lang="en-US" sz="2800" b="1" smtClean="0">
                <a:solidFill>
                  <a:srgbClr val="FFFFFF"/>
                </a:solidFill>
              </a:rPr>
              <a:pPr algn="ctr"/>
              <a:t>37</a:t>
            </a:fld>
            <a:endParaRPr lang="en-US" sz="2800" dirty="0"/>
          </a:p>
        </p:txBody>
      </p:sp>
      <p:pic>
        <p:nvPicPr>
          <p:cNvPr id="32"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691680" y="195486"/>
            <a:ext cx="5813491" cy="316835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2"/>
          <p:cNvSpPr>
            <a:spLocks noGrp="1" noChangeArrowheads="1"/>
          </p:cNvSpPr>
          <p:nvPr>
            <p:ph type="title"/>
          </p:nvPr>
        </p:nvSpPr>
        <p:spPr/>
        <p:txBody>
          <a:bodyPr/>
          <a:lstStyle/>
          <a:p>
            <a:r>
              <a:rPr lang="en-US" smtClean="0"/>
              <a:t>Objectives</a:t>
            </a:r>
          </a:p>
        </p:txBody>
      </p:sp>
      <p:sp>
        <p:nvSpPr>
          <p:cNvPr id="16389" name="Rectangle 3"/>
          <p:cNvSpPr>
            <a:spLocks noGrp="1" noChangeArrowheads="1"/>
          </p:cNvSpPr>
          <p:nvPr>
            <p:ph idx="1"/>
          </p:nvPr>
        </p:nvSpPr>
        <p:spPr/>
        <p:txBody>
          <a:bodyPr>
            <a:normAutofit fontScale="92500" lnSpcReduction="20000"/>
          </a:bodyPr>
          <a:lstStyle/>
          <a:p>
            <a:r>
              <a:rPr lang="en-US" dirty="0" smtClean="0"/>
              <a:t>Development of the OpenGL API</a:t>
            </a:r>
          </a:p>
          <a:p>
            <a:r>
              <a:rPr lang="en-US" dirty="0" smtClean="0"/>
              <a:t>OpenGL Architecture</a:t>
            </a:r>
          </a:p>
          <a:p>
            <a:pPr lvl="1"/>
            <a:r>
              <a:rPr lang="en-US" dirty="0" smtClean="0"/>
              <a:t>OpenGL as a state machine</a:t>
            </a:r>
            <a:endParaRPr lang="id-ID" dirty="0" smtClean="0"/>
          </a:p>
          <a:p>
            <a:pPr lvl="1"/>
            <a:r>
              <a:rPr lang="en-US" dirty="0" smtClean="0"/>
              <a:t>OpenGL as a data flow machine</a:t>
            </a:r>
          </a:p>
          <a:p>
            <a:r>
              <a:rPr lang="en-US" dirty="0" smtClean="0"/>
              <a:t>Functions </a:t>
            </a:r>
          </a:p>
          <a:p>
            <a:pPr lvl="1"/>
            <a:r>
              <a:rPr lang="en-US" dirty="0" smtClean="0"/>
              <a:t>Types</a:t>
            </a:r>
          </a:p>
          <a:p>
            <a:pPr lvl="1"/>
            <a:r>
              <a:rPr lang="en-US" dirty="0" smtClean="0"/>
              <a:t>Formats</a:t>
            </a:r>
          </a:p>
          <a:p>
            <a:r>
              <a:rPr lang="en-US" dirty="0" smtClean="0"/>
              <a:t>Simple program</a:t>
            </a:r>
          </a:p>
        </p:txBody>
      </p:sp>
    </p:spTree>
  </p:cSld>
  <p:clrMapOvr>
    <a:masterClrMapping/>
  </p:clrMapOvr>
  <p:transition spd="slow">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p:cNvSpPr>
            <a:spLocks noGrp="1" noChangeArrowheads="1"/>
          </p:cNvSpPr>
          <p:nvPr>
            <p:ph type="title"/>
          </p:nvPr>
        </p:nvSpPr>
        <p:spPr/>
        <p:txBody>
          <a:bodyPr/>
          <a:lstStyle/>
          <a:p>
            <a:r>
              <a:rPr lang="en-US" smtClean="0"/>
              <a:t>Early History of APIs</a:t>
            </a:r>
          </a:p>
        </p:txBody>
      </p:sp>
      <p:sp>
        <p:nvSpPr>
          <p:cNvPr id="17413" name="Rectangle 3"/>
          <p:cNvSpPr>
            <a:spLocks noGrp="1" noChangeArrowheads="1"/>
          </p:cNvSpPr>
          <p:nvPr>
            <p:ph idx="1"/>
          </p:nvPr>
        </p:nvSpPr>
        <p:spPr/>
        <p:txBody>
          <a:bodyPr>
            <a:normAutofit fontScale="77500" lnSpcReduction="20000"/>
          </a:bodyPr>
          <a:lstStyle/>
          <a:p>
            <a:r>
              <a:rPr lang="en-US" smtClean="0"/>
              <a:t>IFIPS (1973) formed two committees to come up with a standard graphics API</a:t>
            </a:r>
          </a:p>
          <a:p>
            <a:pPr lvl="1"/>
            <a:r>
              <a:rPr lang="en-US" smtClean="0"/>
              <a:t>Graphical Kernel System (GKS)</a:t>
            </a:r>
          </a:p>
          <a:p>
            <a:pPr lvl="2"/>
            <a:r>
              <a:rPr lang="en-US" smtClean="0"/>
              <a:t>2D but contained good workstation model</a:t>
            </a:r>
          </a:p>
          <a:p>
            <a:pPr lvl="1"/>
            <a:r>
              <a:rPr lang="en-US" smtClean="0"/>
              <a:t>Core </a:t>
            </a:r>
          </a:p>
          <a:p>
            <a:pPr lvl="2"/>
            <a:r>
              <a:rPr lang="en-US" smtClean="0"/>
              <a:t>Both 2D and 3D</a:t>
            </a:r>
          </a:p>
          <a:p>
            <a:pPr lvl="1"/>
            <a:r>
              <a:rPr lang="en-US" smtClean="0"/>
              <a:t>GKS adopted as IS0 and later ANSI standard (1980s)</a:t>
            </a:r>
          </a:p>
          <a:p>
            <a:endParaRPr lang="en-US" smtClean="0"/>
          </a:p>
          <a:p>
            <a:r>
              <a:rPr lang="en-US" smtClean="0"/>
              <a:t>GKS not easily extended to 3D (GKS-3D)</a:t>
            </a:r>
          </a:p>
          <a:p>
            <a:pPr lvl="1"/>
            <a:r>
              <a:rPr lang="en-US" smtClean="0"/>
              <a:t>Far behind hardware development</a:t>
            </a:r>
          </a:p>
        </p:txBody>
      </p:sp>
    </p:spTree>
  </p:cSld>
  <p:clrMapOvr>
    <a:masterClrMapping/>
  </p:clrMapOvr>
  <p:transition spd="slow">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436" name="Rectangle 2"/>
          <p:cNvSpPr>
            <a:spLocks noGrp="1" noChangeArrowheads="1"/>
          </p:cNvSpPr>
          <p:nvPr>
            <p:ph type="title"/>
          </p:nvPr>
        </p:nvSpPr>
        <p:spPr/>
        <p:txBody>
          <a:bodyPr/>
          <a:lstStyle/>
          <a:p>
            <a:r>
              <a:rPr lang="en-US" dirty="0" smtClean="0"/>
              <a:t>Review: Elements of Image Formation</a:t>
            </a:r>
          </a:p>
        </p:txBody>
      </p:sp>
      <p:sp>
        <p:nvSpPr>
          <p:cNvPr id="18435" name="Footer Placeholder 4"/>
          <p:cNvSpPr>
            <a:spLocks noGrp="1"/>
          </p:cNvSpPr>
          <p:nvPr>
            <p:ph type="ftr" sz="quarter" idx="4294967295"/>
          </p:nvPr>
        </p:nvSpPr>
        <p:spPr>
          <a:xfrm>
            <a:off x="609601" y="4686155"/>
            <a:ext cx="5421083" cy="273844"/>
          </a:xfrm>
          <a:noFill/>
        </p:spPr>
        <p:txBody>
          <a:bodyPr/>
          <a:lstStyle/>
          <a:p>
            <a:r>
              <a:rPr lang="en-US" smtClean="0"/>
              <a:t>Angel: Interactive Computer Graphics6E © Addison-Wesley 2012</a:t>
            </a:r>
            <a:endParaRPr lang="en-US"/>
          </a:p>
        </p:txBody>
      </p:sp>
      <p:sp>
        <p:nvSpPr>
          <p:cNvPr id="5" name="Slide Number Placeholder 3"/>
          <p:cNvSpPr>
            <a:spLocks noGrp="1"/>
          </p:cNvSpPr>
          <p:nvPr>
            <p:ph type="sldNum" sz="quarter" idx="12"/>
          </p:nvPr>
        </p:nvSpPr>
        <p:spPr/>
        <p:txBody>
          <a:bodyPr>
            <a:normAutofit fontScale="40000" lnSpcReduction="20000"/>
          </a:bodyPr>
          <a:lstStyle/>
          <a:p>
            <a:pPr lvl="1"/>
            <a:fld id="{3AC40448-E364-4542-8CCD-6A023BD18953}" type="slidenum">
              <a:rPr lang="es-ES"/>
              <a:pPr lvl="1"/>
              <a:t>4</a:t>
            </a:fld>
            <a:endParaRPr lang="es-ES"/>
          </a:p>
        </p:txBody>
      </p:sp>
      <p:sp>
        <p:nvSpPr>
          <p:cNvPr id="18437" name="Rectangle 3"/>
          <p:cNvSpPr>
            <a:spLocks noGrp="1" noChangeArrowheads="1"/>
          </p:cNvSpPr>
          <p:nvPr>
            <p:ph sz="quarter" idx="13"/>
          </p:nvPr>
        </p:nvSpPr>
        <p:spPr/>
        <p:txBody>
          <a:bodyPr>
            <a:normAutofit fontScale="92500" lnSpcReduction="20000"/>
          </a:bodyPr>
          <a:lstStyle/>
          <a:p>
            <a:r>
              <a:rPr lang="en-US" smtClean="0"/>
              <a:t>Objects</a:t>
            </a:r>
          </a:p>
          <a:p>
            <a:r>
              <a:rPr lang="en-US" smtClean="0"/>
              <a:t>Viewer</a:t>
            </a:r>
          </a:p>
          <a:p>
            <a:r>
              <a:rPr lang="en-US" smtClean="0"/>
              <a:t>Light source(s)</a:t>
            </a:r>
          </a:p>
          <a:p>
            <a:endParaRPr lang="en-US" smtClean="0"/>
          </a:p>
          <a:p>
            <a:r>
              <a:rPr lang="en-US" smtClean="0"/>
              <a:t>Attributes that govern how light interacts with the materials in the scene</a:t>
            </a:r>
          </a:p>
          <a:p>
            <a:r>
              <a:rPr lang="en-US" smtClean="0"/>
              <a:t>Note the independence of the objects, the viewer, and the light source(s)</a:t>
            </a:r>
          </a:p>
        </p:txBody>
      </p:sp>
      <p:pic>
        <p:nvPicPr>
          <p:cNvPr id="18438" name="Picture 5" descr="ftp://ftp.cs.unm.edu/pub/angel/BOOK/SECOND_EDITION/FIGURES/JPEG/an01f07.jpg"/>
          <p:cNvPicPr>
            <a:picLocks noChangeAspect="1" noChangeArrowheads="1"/>
          </p:cNvPicPr>
          <p:nvPr/>
        </p:nvPicPr>
        <p:blipFill>
          <a:blip r:embed="rId2" cstate="print"/>
          <a:srcRect/>
          <a:stretch>
            <a:fillRect/>
          </a:stretch>
        </p:blipFill>
        <p:spPr bwMode="auto">
          <a:xfrm>
            <a:off x="6708774" y="1126802"/>
            <a:ext cx="2471738" cy="1804988"/>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2"/>
          <p:cNvSpPr>
            <a:spLocks noGrp="1" noChangeArrowheads="1"/>
          </p:cNvSpPr>
          <p:nvPr>
            <p:ph type="title"/>
          </p:nvPr>
        </p:nvSpPr>
        <p:spPr/>
        <p:txBody>
          <a:bodyPr/>
          <a:lstStyle/>
          <a:p>
            <a:r>
              <a:rPr lang="en-US" smtClean="0"/>
              <a:t>PHIGS and X</a:t>
            </a:r>
          </a:p>
        </p:txBody>
      </p:sp>
      <p:sp>
        <p:nvSpPr>
          <p:cNvPr id="18437" name="Rectangle 3"/>
          <p:cNvSpPr>
            <a:spLocks noGrp="1" noChangeArrowheads="1"/>
          </p:cNvSpPr>
          <p:nvPr>
            <p:ph idx="1"/>
          </p:nvPr>
        </p:nvSpPr>
        <p:spPr/>
        <p:txBody>
          <a:bodyPr>
            <a:normAutofit fontScale="77500" lnSpcReduction="20000"/>
          </a:bodyPr>
          <a:lstStyle/>
          <a:p>
            <a:pPr>
              <a:lnSpc>
                <a:spcPct val="90000"/>
              </a:lnSpc>
            </a:pPr>
            <a:r>
              <a:rPr lang="en-US" u="sng" smtClean="0"/>
              <a:t>P</a:t>
            </a:r>
            <a:r>
              <a:rPr lang="en-US" smtClean="0"/>
              <a:t>rogrammers </a:t>
            </a:r>
            <a:r>
              <a:rPr lang="en-US" u="sng" smtClean="0"/>
              <a:t>Hi</a:t>
            </a:r>
            <a:r>
              <a:rPr lang="en-US" smtClean="0"/>
              <a:t>erarchical </a:t>
            </a:r>
            <a:r>
              <a:rPr lang="en-US" u="sng" smtClean="0"/>
              <a:t>G</a:t>
            </a:r>
            <a:r>
              <a:rPr lang="en-US" smtClean="0"/>
              <a:t>raphics </a:t>
            </a:r>
            <a:r>
              <a:rPr lang="en-US" u="sng" smtClean="0"/>
              <a:t>S</a:t>
            </a:r>
            <a:r>
              <a:rPr lang="en-US" smtClean="0"/>
              <a:t>ystem (PHIGS)</a:t>
            </a:r>
          </a:p>
          <a:p>
            <a:pPr lvl="1">
              <a:lnSpc>
                <a:spcPct val="90000"/>
              </a:lnSpc>
            </a:pPr>
            <a:r>
              <a:rPr lang="en-US" smtClean="0"/>
              <a:t>Arose from CAD community</a:t>
            </a:r>
          </a:p>
          <a:p>
            <a:pPr lvl="1">
              <a:lnSpc>
                <a:spcPct val="90000"/>
              </a:lnSpc>
            </a:pPr>
            <a:r>
              <a:rPr lang="en-US" smtClean="0"/>
              <a:t>Database model with retained graphics (structures)</a:t>
            </a:r>
          </a:p>
          <a:p>
            <a:pPr>
              <a:lnSpc>
                <a:spcPct val="90000"/>
              </a:lnSpc>
            </a:pPr>
            <a:endParaRPr lang="en-US" smtClean="0"/>
          </a:p>
          <a:p>
            <a:pPr>
              <a:lnSpc>
                <a:spcPct val="90000"/>
              </a:lnSpc>
            </a:pPr>
            <a:r>
              <a:rPr lang="en-US" smtClean="0"/>
              <a:t>X Window System</a:t>
            </a:r>
          </a:p>
          <a:p>
            <a:pPr lvl="1">
              <a:lnSpc>
                <a:spcPct val="90000"/>
              </a:lnSpc>
            </a:pPr>
            <a:r>
              <a:rPr lang="en-US" smtClean="0"/>
              <a:t>DEC/MIT effort</a:t>
            </a:r>
          </a:p>
          <a:p>
            <a:pPr lvl="1">
              <a:lnSpc>
                <a:spcPct val="90000"/>
              </a:lnSpc>
            </a:pPr>
            <a:r>
              <a:rPr lang="en-US" smtClean="0"/>
              <a:t>Client-server architecture with graphics</a:t>
            </a:r>
          </a:p>
          <a:p>
            <a:pPr>
              <a:lnSpc>
                <a:spcPct val="90000"/>
              </a:lnSpc>
            </a:pPr>
            <a:endParaRPr lang="en-US" smtClean="0"/>
          </a:p>
          <a:p>
            <a:pPr>
              <a:lnSpc>
                <a:spcPct val="90000"/>
              </a:lnSpc>
            </a:pPr>
            <a:r>
              <a:rPr lang="en-US" smtClean="0"/>
              <a:t>PEX combined the two</a:t>
            </a:r>
          </a:p>
          <a:p>
            <a:pPr lvl="1">
              <a:lnSpc>
                <a:spcPct val="90000"/>
              </a:lnSpc>
            </a:pPr>
            <a:r>
              <a:rPr lang="en-US" smtClean="0"/>
              <a:t>Not easy to use (all the defects of each)</a:t>
            </a:r>
          </a:p>
        </p:txBody>
      </p:sp>
    </p:spTree>
  </p:cSld>
  <p:clrMapOvr>
    <a:masterClrMapping/>
  </p:clrMapOvr>
  <p:transition spd="slow">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2"/>
          <p:cNvSpPr>
            <a:spLocks noGrp="1" noChangeArrowheads="1"/>
          </p:cNvSpPr>
          <p:nvPr>
            <p:ph type="title"/>
          </p:nvPr>
        </p:nvSpPr>
        <p:spPr/>
        <p:txBody>
          <a:bodyPr/>
          <a:lstStyle/>
          <a:p>
            <a:r>
              <a:rPr lang="en-US" smtClean="0"/>
              <a:t>SGI and GL</a:t>
            </a:r>
          </a:p>
        </p:txBody>
      </p:sp>
      <p:sp>
        <p:nvSpPr>
          <p:cNvPr id="19461" name="Rectangle 3"/>
          <p:cNvSpPr>
            <a:spLocks noGrp="1" noChangeArrowheads="1"/>
          </p:cNvSpPr>
          <p:nvPr>
            <p:ph idx="1"/>
          </p:nvPr>
        </p:nvSpPr>
        <p:spPr/>
        <p:txBody>
          <a:bodyPr>
            <a:normAutofit fontScale="85000" lnSpcReduction="20000"/>
          </a:bodyPr>
          <a:lstStyle/>
          <a:p>
            <a:r>
              <a:rPr lang="en-US" dirty="0" smtClean="0"/>
              <a:t>Silicon Graphics Inc (SGI) revolutionized the graphics workstation by implementing the pipeline in hardware (1982)</a:t>
            </a:r>
          </a:p>
          <a:p>
            <a:endParaRPr lang="en-US" smtClean="0"/>
          </a:p>
          <a:p>
            <a:r>
              <a:rPr lang="en-US" smtClean="0"/>
              <a:t>To </a:t>
            </a:r>
            <a:r>
              <a:rPr lang="en-US" dirty="0" smtClean="0"/>
              <a:t>access the system, application programmers used a library called GL</a:t>
            </a:r>
          </a:p>
          <a:p>
            <a:endParaRPr lang="en-US" smtClean="0"/>
          </a:p>
          <a:p>
            <a:r>
              <a:rPr lang="en-US" smtClean="0"/>
              <a:t>With </a:t>
            </a:r>
            <a:r>
              <a:rPr lang="en-US" dirty="0" smtClean="0"/>
              <a:t>GL, it was relatively simple to program three dimensional interactive applications </a:t>
            </a:r>
          </a:p>
        </p:txBody>
      </p:sp>
    </p:spTree>
  </p:cSld>
  <p:clrMapOvr>
    <a:masterClrMapping/>
  </p:clrMapOvr>
  <p:transition spd="slow">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2"/>
          <p:cNvSpPr>
            <a:spLocks noGrp="1" noChangeArrowheads="1"/>
          </p:cNvSpPr>
          <p:nvPr>
            <p:ph type="title"/>
          </p:nvPr>
        </p:nvSpPr>
        <p:spPr/>
        <p:txBody>
          <a:bodyPr/>
          <a:lstStyle/>
          <a:p>
            <a:r>
              <a:rPr lang="en-US" smtClean="0"/>
              <a:t>OpenGL</a:t>
            </a:r>
          </a:p>
        </p:txBody>
      </p:sp>
      <p:sp>
        <p:nvSpPr>
          <p:cNvPr id="20485" name="Rectangle 3"/>
          <p:cNvSpPr>
            <a:spLocks noGrp="1" noChangeArrowheads="1"/>
          </p:cNvSpPr>
          <p:nvPr>
            <p:ph idx="1"/>
          </p:nvPr>
        </p:nvSpPr>
        <p:spPr/>
        <p:txBody>
          <a:bodyPr>
            <a:normAutofit fontScale="92500" lnSpcReduction="20000"/>
          </a:bodyPr>
          <a:lstStyle/>
          <a:p>
            <a:r>
              <a:rPr lang="en-US" dirty="0" smtClean="0"/>
              <a:t>The success of GL lead to OpenGL (1992), a platform-independent API that was </a:t>
            </a:r>
          </a:p>
          <a:p>
            <a:pPr lvl="1"/>
            <a:r>
              <a:rPr lang="en-US" dirty="0" smtClean="0"/>
              <a:t>Easy to use</a:t>
            </a:r>
          </a:p>
          <a:p>
            <a:pPr lvl="1"/>
            <a:r>
              <a:rPr lang="en-US" dirty="0" smtClean="0"/>
              <a:t>Close enough to the hardware to get excellent performance</a:t>
            </a:r>
          </a:p>
          <a:p>
            <a:pPr lvl="1"/>
            <a:r>
              <a:rPr lang="en-US" dirty="0" smtClean="0"/>
              <a:t>Focus on rendering: taking the spec of geometric objects and their properties and forming a picture of them with a virtual camera and lights</a:t>
            </a:r>
          </a:p>
          <a:p>
            <a:pPr lvl="1"/>
            <a:r>
              <a:rPr lang="en-US" dirty="0" smtClean="0"/>
              <a:t>Omitted windowing and input to avoid window system dependencies </a:t>
            </a:r>
          </a:p>
        </p:txBody>
      </p:sp>
    </p:spTree>
  </p:cSld>
  <p:clrMapOvr>
    <a:masterClrMapping/>
  </p:clrMapOvr>
  <p:transition spd="slow">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2"/>
          <p:cNvSpPr>
            <a:spLocks noGrp="1" noChangeArrowheads="1"/>
          </p:cNvSpPr>
          <p:nvPr>
            <p:ph type="title"/>
          </p:nvPr>
        </p:nvSpPr>
        <p:spPr/>
        <p:txBody>
          <a:bodyPr/>
          <a:lstStyle/>
          <a:p>
            <a:r>
              <a:rPr lang="en-US" smtClean="0"/>
              <a:t>OpenGL Evolution</a:t>
            </a:r>
          </a:p>
        </p:txBody>
      </p:sp>
      <p:sp>
        <p:nvSpPr>
          <p:cNvPr id="21509" name="Rectangle 3"/>
          <p:cNvSpPr>
            <a:spLocks noGrp="1" noChangeArrowheads="1"/>
          </p:cNvSpPr>
          <p:nvPr>
            <p:ph idx="1"/>
          </p:nvPr>
        </p:nvSpPr>
        <p:spPr/>
        <p:txBody>
          <a:bodyPr>
            <a:normAutofit fontScale="85000" lnSpcReduction="20000"/>
          </a:bodyPr>
          <a:lstStyle/>
          <a:p>
            <a:r>
              <a:rPr lang="en-US" dirty="0" smtClean="0"/>
              <a:t>Originally controlled by an Architectural Review Board (ARB)</a:t>
            </a:r>
          </a:p>
          <a:p>
            <a:pPr lvl="1"/>
            <a:r>
              <a:rPr lang="en-US" dirty="0" smtClean="0"/>
              <a:t>Members included SGI, Microsoft, </a:t>
            </a:r>
            <a:r>
              <a:rPr lang="en-US" dirty="0" err="1" smtClean="0"/>
              <a:t>Nvidia</a:t>
            </a:r>
            <a:r>
              <a:rPr lang="en-US" dirty="0" smtClean="0"/>
              <a:t>, HP, 3DLabs, IBM,…….</a:t>
            </a:r>
          </a:p>
          <a:p>
            <a:pPr lvl="1"/>
            <a:r>
              <a:rPr lang="id-ID" dirty="0" smtClean="0"/>
              <a:t>Now Kronos Group</a:t>
            </a:r>
          </a:p>
          <a:p>
            <a:pPr lvl="1"/>
            <a:r>
              <a:rPr lang="id-ID" dirty="0" smtClean="0"/>
              <a:t>Was relatively </a:t>
            </a:r>
            <a:r>
              <a:rPr lang="en-US" dirty="0" smtClean="0"/>
              <a:t>stable (</a:t>
            </a:r>
            <a:r>
              <a:rPr lang="id-ID" dirty="0" smtClean="0"/>
              <a:t>through </a:t>
            </a:r>
            <a:r>
              <a:rPr lang="en-US" dirty="0" smtClean="0"/>
              <a:t>version </a:t>
            </a:r>
            <a:r>
              <a:rPr lang="id-ID" dirty="0" smtClean="0"/>
              <a:t>2.5</a:t>
            </a:r>
            <a:r>
              <a:rPr lang="en-US" dirty="0" smtClean="0"/>
              <a:t>)</a:t>
            </a:r>
          </a:p>
          <a:p>
            <a:pPr lvl="2"/>
            <a:r>
              <a:rPr lang="id-ID" dirty="0" smtClean="0"/>
              <a:t>Backward compatible</a:t>
            </a:r>
          </a:p>
          <a:p>
            <a:pPr lvl="2"/>
            <a:r>
              <a:rPr lang="en-US" dirty="0" smtClean="0"/>
              <a:t>Evolution reflect</a:t>
            </a:r>
            <a:r>
              <a:rPr lang="id-ID" dirty="0" smtClean="0"/>
              <a:t>ed</a:t>
            </a:r>
            <a:r>
              <a:rPr lang="en-US" dirty="0" smtClean="0"/>
              <a:t> new hardware capabilities</a:t>
            </a:r>
          </a:p>
          <a:p>
            <a:pPr lvl="3"/>
            <a:r>
              <a:rPr lang="en-US" b="0" dirty="0" smtClean="0"/>
              <a:t>3D texture mapping and texture objects</a:t>
            </a:r>
          </a:p>
          <a:p>
            <a:pPr lvl="3"/>
            <a:r>
              <a:rPr lang="en-US" b="0" dirty="0" smtClean="0"/>
              <a:t>Vertex</a:t>
            </a:r>
            <a:r>
              <a:rPr lang="id-ID" b="0" dirty="0" smtClean="0"/>
              <a:t> and fragment</a:t>
            </a:r>
            <a:r>
              <a:rPr lang="en-US" b="0" dirty="0" smtClean="0"/>
              <a:t> programs</a:t>
            </a:r>
          </a:p>
          <a:p>
            <a:pPr lvl="1"/>
            <a:r>
              <a:rPr lang="en-US" dirty="0" smtClean="0"/>
              <a:t>Allows platform specific features through extensions</a:t>
            </a:r>
          </a:p>
        </p:txBody>
      </p:sp>
    </p:spTree>
  </p:cSld>
  <p:clrMapOvr>
    <a:masterClrMapping/>
  </p:clrMapOvr>
  <p:transition spd="slow">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Modern OpenGL</a:t>
            </a:r>
            <a:endParaRPr lang="en-US" dirty="0"/>
          </a:p>
        </p:txBody>
      </p:sp>
      <p:sp>
        <p:nvSpPr>
          <p:cNvPr id="3" name="Content Placeholder 2"/>
          <p:cNvSpPr>
            <a:spLocks noGrp="1"/>
          </p:cNvSpPr>
          <p:nvPr>
            <p:ph idx="1"/>
          </p:nvPr>
        </p:nvSpPr>
        <p:spPr/>
        <p:txBody>
          <a:bodyPr/>
          <a:lstStyle/>
          <a:p>
            <a:r>
              <a:rPr lang="en-US" dirty="0" smtClean="0"/>
              <a:t>Performance is achieved by using GPU rather than CPU </a:t>
            </a:r>
          </a:p>
          <a:p>
            <a:r>
              <a:rPr lang="en-US" dirty="0" smtClean="0"/>
              <a:t>Control GPU through programs called </a:t>
            </a:r>
            <a:r>
              <a:rPr lang="en-US" dirty="0" err="1" smtClean="0"/>
              <a:t>shaders</a:t>
            </a:r>
            <a:r>
              <a:rPr lang="en-US" dirty="0" smtClean="0"/>
              <a:t> </a:t>
            </a:r>
          </a:p>
          <a:p>
            <a:r>
              <a:rPr lang="en-US" dirty="0" smtClean="0"/>
              <a:t>Application’s job is to send data to GPU </a:t>
            </a:r>
          </a:p>
          <a:p>
            <a:r>
              <a:rPr lang="en-US" dirty="0" smtClean="0"/>
              <a:t>GPU does all rendering</a:t>
            </a:r>
            <a:endParaRPr lang="en-US" dirty="0"/>
          </a:p>
        </p:txBody>
      </p:sp>
      <p:pic>
        <p:nvPicPr>
          <p:cNvPr id="4" name="Picture 5"/>
          <p:cNvPicPr>
            <a:picLocks noChangeAspect="1" noChangeArrowheads="1"/>
          </p:cNvPicPr>
          <p:nvPr/>
        </p:nvPicPr>
        <p:blipFill>
          <a:blip r:embed="rId2" cstate="print"/>
          <a:srcRect/>
          <a:stretch>
            <a:fillRect/>
          </a:stretch>
        </p:blipFill>
        <p:spPr bwMode="auto">
          <a:xfrm>
            <a:off x="762000" y="4286250"/>
            <a:ext cx="6884988" cy="366713"/>
          </a:xfrm>
          <a:prstGeom prst="rect">
            <a:avLst/>
          </a:prstGeom>
          <a:noFill/>
          <a:ln w="12700">
            <a:noFill/>
            <a:miter lim="800000"/>
            <a:headEnd type="none" w="sm" len="sm"/>
            <a:tailEnd type="none" w="sm" len="sm"/>
          </a:ln>
        </p:spPr>
      </p:pic>
    </p:spTree>
  </p:cSld>
  <p:clrMapOvr>
    <a:masterClrMapping/>
  </p:clrMapOvr>
  <mc:AlternateContent xmlns:mc="http://schemas.openxmlformats.org/markup-compatibility/2006">
    <mc:Choice xmlns:p14="http://schemas.microsoft.com/office/powerpoint/2010/main" xmlns="" Requires="p14">
      <p:transition spd="slow" p14:dur="1100">
        <p14:switch dir="r"/>
      </p:transition>
    </mc:Choice>
    <mc:Fallback>
      <p:transition spd="slow">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OpenGL 3.1</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Totally </a:t>
            </a:r>
            <a:r>
              <a:rPr lang="en-US" dirty="0" err="1" smtClean="0"/>
              <a:t>shader</a:t>
            </a:r>
            <a:r>
              <a:rPr lang="en-US" dirty="0" smtClean="0"/>
              <a:t>-based </a:t>
            </a:r>
          </a:p>
          <a:p>
            <a:pPr lvl="1"/>
            <a:r>
              <a:rPr lang="en-US" dirty="0" smtClean="0"/>
              <a:t>No default </a:t>
            </a:r>
            <a:r>
              <a:rPr lang="en-US" dirty="0" err="1" smtClean="0"/>
              <a:t>shaders</a:t>
            </a:r>
            <a:r>
              <a:rPr lang="en-US" dirty="0" smtClean="0"/>
              <a:t> </a:t>
            </a:r>
          </a:p>
          <a:p>
            <a:pPr lvl="1"/>
            <a:r>
              <a:rPr lang="en-US" dirty="0" smtClean="0"/>
              <a:t>Each application must provide both a vertex and a fragment </a:t>
            </a:r>
            <a:r>
              <a:rPr lang="en-US" dirty="0" err="1" smtClean="0"/>
              <a:t>shader</a:t>
            </a:r>
            <a:r>
              <a:rPr lang="en-US" dirty="0" smtClean="0"/>
              <a:t> </a:t>
            </a:r>
          </a:p>
          <a:p>
            <a:r>
              <a:rPr lang="en-US" dirty="0" smtClean="0"/>
              <a:t>No immediate mode </a:t>
            </a:r>
          </a:p>
          <a:p>
            <a:r>
              <a:rPr lang="en-US" dirty="0" smtClean="0"/>
              <a:t>Few state variables </a:t>
            </a:r>
          </a:p>
          <a:p>
            <a:r>
              <a:rPr lang="en-US" dirty="0" smtClean="0"/>
              <a:t>Most 2.5 functions deprecated </a:t>
            </a:r>
          </a:p>
          <a:p>
            <a:r>
              <a:rPr lang="en-US" dirty="0" smtClean="0"/>
              <a:t>Backward compatibility not required</a:t>
            </a:r>
            <a:endParaRPr lang="en-US" dirty="0"/>
          </a:p>
        </p:txBody>
      </p:sp>
    </p:spTree>
  </p:cSld>
  <p:clrMapOvr>
    <a:masterClrMapping/>
  </p:clrMapOvr>
  <p:transition spd="slow">
    <p:fad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Other Versions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OpenGL ES </a:t>
            </a:r>
          </a:p>
          <a:p>
            <a:pPr lvl="1"/>
            <a:r>
              <a:rPr lang="en-US" dirty="0" smtClean="0"/>
              <a:t>Embedded systems </a:t>
            </a:r>
          </a:p>
          <a:p>
            <a:pPr lvl="1"/>
            <a:r>
              <a:rPr lang="en-US" dirty="0" smtClean="0"/>
              <a:t>Version 1.0 simplified OpenGL 2.1 </a:t>
            </a:r>
          </a:p>
          <a:p>
            <a:pPr lvl="1"/>
            <a:r>
              <a:rPr lang="en-US" dirty="0" smtClean="0"/>
              <a:t>Version 2.0 simplified OpenGL 3.1 </a:t>
            </a:r>
          </a:p>
          <a:p>
            <a:pPr lvl="2"/>
            <a:r>
              <a:rPr lang="en-US" dirty="0" err="1" smtClean="0"/>
              <a:t>Shader</a:t>
            </a:r>
            <a:r>
              <a:rPr lang="en-US" dirty="0" smtClean="0"/>
              <a:t> based </a:t>
            </a:r>
          </a:p>
          <a:p>
            <a:r>
              <a:rPr lang="en-US" dirty="0" err="1" smtClean="0"/>
              <a:t>WebGL</a:t>
            </a:r>
            <a:r>
              <a:rPr lang="en-US" dirty="0" smtClean="0"/>
              <a:t> </a:t>
            </a:r>
          </a:p>
          <a:p>
            <a:pPr lvl="1"/>
            <a:r>
              <a:rPr lang="en-US" dirty="0" err="1" smtClean="0"/>
              <a:t>Javascript</a:t>
            </a:r>
            <a:r>
              <a:rPr lang="en-US" dirty="0" smtClean="0"/>
              <a:t> implementation of ES 2.0 </a:t>
            </a:r>
          </a:p>
          <a:p>
            <a:pPr lvl="1"/>
            <a:r>
              <a:rPr lang="en-US" dirty="0" smtClean="0"/>
              <a:t>Supported on newer browsers </a:t>
            </a:r>
          </a:p>
          <a:p>
            <a:r>
              <a:rPr lang="en-US" dirty="0" smtClean="0"/>
              <a:t>OpenGL 4.1 and 4.2 </a:t>
            </a:r>
          </a:p>
          <a:p>
            <a:pPr lvl="1"/>
            <a:r>
              <a:rPr lang="en-US" dirty="0" smtClean="0"/>
              <a:t>Add geometry </a:t>
            </a:r>
            <a:r>
              <a:rPr lang="en-US" dirty="0" err="1" smtClean="0"/>
              <a:t>shaders</a:t>
            </a:r>
            <a:r>
              <a:rPr lang="en-US" dirty="0" smtClean="0"/>
              <a:t> and </a:t>
            </a:r>
            <a:r>
              <a:rPr lang="en-US" dirty="0" err="1" smtClean="0"/>
              <a:t>tessellator</a:t>
            </a:r>
            <a:endParaRPr lang="en-US" dirty="0"/>
          </a:p>
        </p:txBody>
      </p:sp>
    </p:spTree>
  </p:cSld>
  <p:clrMapOvr>
    <a:masterClrMapping/>
  </p:clrMapOvr>
  <mc:AlternateContent xmlns:mc="http://schemas.openxmlformats.org/markup-compatibility/2006">
    <mc:Choice xmlns:p14="http://schemas.microsoft.com/office/powerpoint/2010/main" xmlns="" Requires="p14">
      <p:transition spd="slow" p14:dur="1100">
        <p14:switch dir="r"/>
      </p:transition>
    </mc:Choice>
    <mc:Fallback>
      <p:transition spd="slow">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What About Direct X?</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Windows only </a:t>
            </a:r>
          </a:p>
          <a:p>
            <a:r>
              <a:rPr lang="en-US" dirty="0" smtClean="0"/>
              <a:t>Advantages </a:t>
            </a:r>
          </a:p>
          <a:p>
            <a:pPr lvl="1"/>
            <a:r>
              <a:rPr lang="en-US" dirty="0" smtClean="0"/>
              <a:t>Better control of resources </a:t>
            </a:r>
          </a:p>
          <a:p>
            <a:pPr lvl="1"/>
            <a:r>
              <a:rPr lang="en-US" dirty="0" smtClean="0"/>
              <a:t>Access to high level functionality </a:t>
            </a:r>
          </a:p>
          <a:p>
            <a:r>
              <a:rPr lang="en-US" dirty="0" smtClean="0"/>
              <a:t>Disadvantages </a:t>
            </a:r>
          </a:p>
          <a:p>
            <a:pPr lvl="1"/>
            <a:r>
              <a:rPr lang="en-US" dirty="0" smtClean="0"/>
              <a:t>New versions not backward compatible </a:t>
            </a:r>
          </a:p>
          <a:p>
            <a:pPr lvl="1"/>
            <a:r>
              <a:rPr lang="en-US" dirty="0" smtClean="0"/>
              <a:t>Windows only </a:t>
            </a:r>
          </a:p>
          <a:p>
            <a:r>
              <a:rPr lang="en-US" dirty="0" smtClean="0"/>
              <a:t>Recent advances in </a:t>
            </a:r>
            <a:r>
              <a:rPr lang="en-US" dirty="0" err="1" smtClean="0"/>
              <a:t>shaders</a:t>
            </a:r>
            <a:r>
              <a:rPr lang="en-US" dirty="0" smtClean="0"/>
              <a:t> are leading to convergence with OpenGL</a:t>
            </a:r>
            <a:endParaRPr lang="en-US" dirty="0"/>
          </a:p>
        </p:txBody>
      </p:sp>
    </p:spTree>
  </p:cSld>
  <p:clrMapOvr>
    <a:masterClrMapping/>
  </p:clrMapOvr>
  <mc:AlternateContent xmlns:mc="http://schemas.openxmlformats.org/markup-compatibility/2006">
    <mc:Choice xmlns:p14="http://schemas.microsoft.com/office/powerpoint/2010/main" xmlns="" Requires="p14">
      <p:transition spd="slow" p14:dur="1100">
        <p14:switch dir="r"/>
      </p:transition>
    </mc:Choice>
    <mc:Fallback>
      <p:transition spd="slow">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2"/>
          <p:cNvSpPr>
            <a:spLocks noGrp="1" noChangeArrowheads="1"/>
          </p:cNvSpPr>
          <p:nvPr>
            <p:ph type="title"/>
          </p:nvPr>
        </p:nvSpPr>
        <p:spPr/>
        <p:txBody>
          <a:bodyPr/>
          <a:lstStyle/>
          <a:p>
            <a:r>
              <a:rPr lang="en-US" smtClean="0"/>
              <a:t>OpenGL Libraries</a:t>
            </a:r>
          </a:p>
        </p:txBody>
      </p:sp>
      <p:sp>
        <p:nvSpPr>
          <p:cNvPr id="22533" name="Rectangle 3"/>
          <p:cNvSpPr>
            <a:spLocks noGrp="1" noChangeArrowheads="1"/>
          </p:cNvSpPr>
          <p:nvPr>
            <p:ph idx="1"/>
          </p:nvPr>
        </p:nvSpPr>
        <p:spPr/>
        <p:txBody>
          <a:bodyPr>
            <a:normAutofit fontScale="70000" lnSpcReduction="20000"/>
          </a:bodyPr>
          <a:lstStyle/>
          <a:p>
            <a:pPr>
              <a:lnSpc>
                <a:spcPct val="90000"/>
              </a:lnSpc>
            </a:pPr>
            <a:r>
              <a:rPr lang="en-US" smtClean="0"/>
              <a:t>OpenGL core library</a:t>
            </a:r>
          </a:p>
          <a:p>
            <a:pPr lvl="1">
              <a:lnSpc>
                <a:spcPct val="90000"/>
              </a:lnSpc>
            </a:pPr>
            <a:r>
              <a:rPr lang="en-US" smtClean="0"/>
              <a:t>OpenGL32 on Windows</a:t>
            </a:r>
          </a:p>
          <a:p>
            <a:pPr lvl="1">
              <a:lnSpc>
                <a:spcPct val="90000"/>
              </a:lnSpc>
            </a:pPr>
            <a:r>
              <a:rPr lang="en-US" smtClean="0"/>
              <a:t>GL on most unix/linux systems (libGL.a)</a:t>
            </a:r>
          </a:p>
          <a:p>
            <a:pPr>
              <a:lnSpc>
                <a:spcPct val="90000"/>
              </a:lnSpc>
            </a:pPr>
            <a:endParaRPr lang="en-US" smtClean="0"/>
          </a:p>
          <a:p>
            <a:pPr>
              <a:lnSpc>
                <a:spcPct val="90000"/>
              </a:lnSpc>
            </a:pPr>
            <a:r>
              <a:rPr lang="en-US" smtClean="0"/>
              <a:t>OpenGL Utility Library (GLU)</a:t>
            </a:r>
          </a:p>
          <a:p>
            <a:pPr lvl="1">
              <a:lnSpc>
                <a:spcPct val="90000"/>
              </a:lnSpc>
            </a:pPr>
            <a:r>
              <a:rPr lang="en-US" smtClean="0"/>
              <a:t>Provides functionality in OpenGL core but avoids having to rewrite code</a:t>
            </a:r>
          </a:p>
          <a:p>
            <a:pPr>
              <a:lnSpc>
                <a:spcPct val="90000"/>
              </a:lnSpc>
            </a:pPr>
            <a:endParaRPr lang="en-US" smtClean="0"/>
          </a:p>
          <a:p>
            <a:pPr>
              <a:lnSpc>
                <a:spcPct val="90000"/>
              </a:lnSpc>
            </a:pPr>
            <a:r>
              <a:rPr lang="en-US" smtClean="0"/>
              <a:t>Links with window system</a:t>
            </a:r>
          </a:p>
          <a:p>
            <a:pPr lvl="1">
              <a:lnSpc>
                <a:spcPct val="90000"/>
              </a:lnSpc>
            </a:pPr>
            <a:r>
              <a:rPr lang="en-US" smtClean="0"/>
              <a:t>GLX for X window systems</a:t>
            </a:r>
          </a:p>
          <a:p>
            <a:pPr lvl="1">
              <a:lnSpc>
                <a:spcPct val="90000"/>
              </a:lnSpc>
            </a:pPr>
            <a:r>
              <a:rPr lang="en-US" smtClean="0"/>
              <a:t>WGL for Windows</a:t>
            </a:r>
          </a:p>
          <a:p>
            <a:pPr lvl="1">
              <a:lnSpc>
                <a:spcPct val="90000"/>
              </a:lnSpc>
            </a:pPr>
            <a:r>
              <a:rPr lang="en-US" smtClean="0"/>
              <a:t>AGL for Macintosh</a:t>
            </a:r>
          </a:p>
        </p:txBody>
      </p:sp>
    </p:spTree>
  </p:cSld>
  <p:clrMapOvr>
    <a:masterClrMapping/>
  </p:clrMapOvr>
  <p:transition spd="slow">
    <p:fade/>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p:txBody>
          <a:bodyPr/>
          <a:lstStyle/>
          <a:p>
            <a:r>
              <a:rPr lang="en-US" smtClean="0"/>
              <a:t>GLUT</a:t>
            </a:r>
          </a:p>
        </p:txBody>
      </p:sp>
      <p:sp>
        <p:nvSpPr>
          <p:cNvPr id="23557" name="Rectangle 3"/>
          <p:cNvSpPr>
            <a:spLocks noGrp="1" noChangeArrowheads="1"/>
          </p:cNvSpPr>
          <p:nvPr>
            <p:ph idx="1"/>
          </p:nvPr>
        </p:nvSpPr>
        <p:spPr/>
        <p:txBody>
          <a:bodyPr>
            <a:normAutofit fontScale="92500" lnSpcReduction="20000"/>
          </a:bodyPr>
          <a:lstStyle/>
          <a:p>
            <a:r>
              <a:rPr lang="en-US" smtClean="0"/>
              <a:t>OpenGL Utility Toolkit (GLUT)</a:t>
            </a:r>
          </a:p>
          <a:p>
            <a:pPr lvl="1"/>
            <a:r>
              <a:rPr lang="en-US" smtClean="0"/>
              <a:t>Provides functionality common to all window systems</a:t>
            </a:r>
          </a:p>
          <a:p>
            <a:pPr lvl="2"/>
            <a:r>
              <a:rPr lang="en-US" smtClean="0"/>
              <a:t>Open a window</a:t>
            </a:r>
          </a:p>
          <a:p>
            <a:pPr lvl="2"/>
            <a:r>
              <a:rPr lang="en-US" smtClean="0"/>
              <a:t>Get input from mouse and keyboard</a:t>
            </a:r>
          </a:p>
          <a:p>
            <a:pPr lvl="2"/>
            <a:r>
              <a:rPr lang="en-US" smtClean="0"/>
              <a:t>Menus</a:t>
            </a:r>
          </a:p>
          <a:p>
            <a:pPr lvl="2"/>
            <a:r>
              <a:rPr lang="en-US" smtClean="0"/>
              <a:t>Event-driven</a:t>
            </a:r>
          </a:p>
          <a:p>
            <a:pPr lvl="1"/>
            <a:r>
              <a:rPr lang="en-US" smtClean="0"/>
              <a:t>Code is portable but GLUT lacks the functionality of a good toolkit for a specific platform</a:t>
            </a:r>
          </a:p>
          <a:p>
            <a:pPr lvl="2"/>
            <a:r>
              <a:rPr lang="en-US" smtClean="0"/>
              <a:t>No slide bars</a:t>
            </a:r>
          </a:p>
        </p:txBody>
      </p:sp>
    </p:spTree>
  </p:cSld>
  <p:clrMapOvr>
    <a:masterClrMapping/>
  </p:clrMapOvr>
  <p:transition spd="slow">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460" name="Rectangle 2"/>
          <p:cNvSpPr>
            <a:spLocks noGrp="1" noChangeArrowheads="1"/>
          </p:cNvSpPr>
          <p:nvPr>
            <p:ph type="title"/>
          </p:nvPr>
        </p:nvSpPr>
        <p:spPr/>
        <p:txBody>
          <a:bodyPr/>
          <a:lstStyle/>
          <a:p>
            <a:r>
              <a:rPr lang="en-US" dirty="0" smtClean="0"/>
              <a:t>Review: Light</a:t>
            </a:r>
          </a:p>
        </p:txBody>
      </p:sp>
      <p:sp>
        <p:nvSpPr>
          <p:cNvPr id="19459" name="Footer Placeholder 4"/>
          <p:cNvSpPr>
            <a:spLocks noGrp="1"/>
          </p:cNvSpPr>
          <p:nvPr>
            <p:ph type="ftr" sz="quarter" idx="4294967295"/>
          </p:nvPr>
        </p:nvSpPr>
        <p:spPr>
          <a:xfrm>
            <a:off x="609601" y="4686155"/>
            <a:ext cx="5421083" cy="273844"/>
          </a:xfrm>
          <a:noFill/>
        </p:spPr>
        <p:txBody>
          <a:bodyPr/>
          <a:lstStyle/>
          <a:p>
            <a:r>
              <a:rPr lang="en-US" smtClean="0"/>
              <a:t>Angel: Interactive Computer Graphics6E © Addison-Wesley 2012</a:t>
            </a:r>
            <a:endParaRPr lang="en-US"/>
          </a:p>
        </p:txBody>
      </p:sp>
      <p:sp>
        <p:nvSpPr>
          <p:cNvPr id="4" name="Slide Number Placeholder 3"/>
          <p:cNvSpPr>
            <a:spLocks noGrp="1"/>
          </p:cNvSpPr>
          <p:nvPr>
            <p:ph type="sldNum" sz="quarter" idx="12"/>
          </p:nvPr>
        </p:nvSpPr>
        <p:spPr/>
        <p:txBody>
          <a:bodyPr>
            <a:normAutofit fontScale="40000" lnSpcReduction="20000"/>
          </a:bodyPr>
          <a:lstStyle/>
          <a:p>
            <a:pPr lvl="1"/>
            <a:fld id="{E0C6C4E3-2D65-4E12-A577-570816523EA9}" type="slidenum">
              <a:rPr lang="es-ES"/>
              <a:pPr lvl="1"/>
              <a:t>5</a:t>
            </a:fld>
            <a:endParaRPr lang="es-ES"/>
          </a:p>
        </p:txBody>
      </p:sp>
      <p:sp>
        <p:nvSpPr>
          <p:cNvPr id="19461" name="Rectangle 3"/>
          <p:cNvSpPr>
            <a:spLocks noGrp="1" noChangeArrowheads="1"/>
          </p:cNvSpPr>
          <p:nvPr>
            <p:ph sz="quarter" idx="13"/>
          </p:nvPr>
        </p:nvSpPr>
        <p:spPr/>
        <p:txBody>
          <a:bodyPr>
            <a:normAutofit fontScale="92500" lnSpcReduction="20000"/>
          </a:bodyPr>
          <a:lstStyle/>
          <a:p>
            <a:r>
              <a:rPr lang="en-US" i="1" smtClean="0"/>
              <a:t>Light</a:t>
            </a:r>
            <a:r>
              <a:rPr lang="en-US" smtClean="0"/>
              <a:t> is the part of the electromagnetic spectrum that causes a reaction in our visual systems</a:t>
            </a:r>
          </a:p>
          <a:p>
            <a:endParaRPr lang="en-US" smtClean="0"/>
          </a:p>
          <a:p>
            <a:r>
              <a:rPr lang="en-US" smtClean="0"/>
              <a:t>Generally these are wavelengths in the range of about 350-750 nm (nanometers)</a:t>
            </a:r>
          </a:p>
          <a:p>
            <a:endParaRPr lang="en-US" smtClean="0"/>
          </a:p>
          <a:p>
            <a:r>
              <a:rPr lang="en-US" smtClean="0"/>
              <a:t>Long wavelengths appear as reds and short wavelengths as blues</a:t>
            </a:r>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freeglut</a:t>
            </a:r>
            <a:endParaRPr lang="en-US" dirty="0"/>
          </a:p>
        </p:txBody>
      </p:sp>
      <p:sp>
        <p:nvSpPr>
          <p:cNvPr id="3" name="Content Placeholder 2"/>
          <p:cNvSpPr>
            <a:spLocks noGrp="1"/>
          </p:cNvSpPr>
          <p:nvPr>
            <p:ph idx="1"/>
          </p:nvPr>
        </p:nvSpPr>
        <p:spPr/>
        <p:txBody>
          <a:bodyPr>
            <a:normAutofit fontScale="92500"/>
          </a:bodyPr>
          <a:lstStyle/>
          <a:p>
            <a:r>
              <a:rPr lang="en-US" dirty="0" smtClean="0"/>
              <a:t>GLUT was created long ago and has been unchanged </a:t>
            </a:r>
          </a:p>
          <a:p>
            <a:pPr lvl="1"/>
            <a:r>
              <a:rPr lang="en-US" dirty="0" smtClean="0"/>
              <a:t>Amazing that it works with OpenGL 3.1 </a:t>
            </a:r>
          </a:p>
          <a:p>
            <a:pPr lvl="1"/>
            <a:r>
              <a:rPr lang="en-US" dirty="0" smtClean="0"/>
              <a:t>Some functionality can’t work since it requires deprecated functions </a:t>
            </a:r>
          </a:p>
          <a:p>
            <a:r>
              <a:rPr lang="en-US" dirty="0" err="1" smtClean="0"/>
              <a:t>freeglut</a:t>
            </a:r>
            <a:r>
              <a:rPr lang="en-US" dirty="0" smtClean="0"/>
              <a:t> updates GLUT </a:t>
            </a:r>
          </a:p>
          <a:p>
            <a:pPr lvl="1"/>
            <a:r>
              <a:rPr lang="en-US" dirty="0" smtClean="0"/>
              <a:t>Added capabilities </a:t>
            </a:r>
          </a:p>
          <a:p>
            <a:pPr lvl="1"/>
            <a:r>
              <a:rPr lang="en-US" dirty="0" smtClean="0"/>
              <a:t>Context checking</a:t>
            </a:r>
            <a:endParaRPr lang="en-US" dirty="0"/>
          </a:p>
        </p:txBody>
      </p:sp>
    </p:spTree>
  </p:cSld>
  <p:clrMapOvr>
    <a:masterClrMapping/>
  </p:clrMapOvr>
  <mc:AlternateContent xmlns:mc="http://schemas.openxmlformats.org/markup-compatibility/2006">
    <mc:Choice xmlns:p14="http://schemas.microsoft.com/office/powerpoint/2010/main" xmlns="" Requires="p14">
      <p:transition spd="slow" p14:dur="1100">
        <p14:switch dir="r"/>
      </p:transition>
    </mc:Choice>
    <mc:Fallback>
      <p:transition spd="slow">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GLEW</a:t>
            </a:r>
            <a:endParaRPr lang="en-US" dirty="0"/>
          </a:p>
        </p:txBody>
      </p:sp>
      <p:sp>
        <p:nvSpPr>
          <p:cNvPr id="3" name="Content Placeholder 2"/>
          <p:cNvSpPr>
            <a:spLocks noGrp="1"/>
          </p:cNvSpPr>
          <p:nvPr>
            <p:ph idx="1"/>
          </p:nvPr>
        </p:nvSpPr>
        <p:spPr/>
        <p:txBody>
          <a:bodyPr>
            <a:normAutofit lnSpcReduction="10000"/>
          </a:bodyPr>
          <a:lstStyle/>
          <a:p>
            <a:r>
              <a:rPr lang="en-US" dirty="0" smtClean="0"/>
              <a:t>OpenGL Extension Wrangler Library </a:t>
            </a:r>
          </a:p>
          <a:p>
            <a:r>
              <a:rPr lang="en-US" dirty="0" smtClean="0"/>
              <a:t>Makes it easy to access OpenGL extensions available on a particular system </a:t>
            </a:r>
          </a:p>
          <a:p>
            <a:r>
              <a:rPr lang="en-US" dirty="0" smtClean="0"/>
              <a:t>Avoids having to have specific entry points in Windows code </a:t>
            </a:r>
          </a:p>
          <a:p>
            <a:r>
              <a:rPr lang="en-US" dirty="0" smtClean="0"/>
              <a:t>Application needs only to include </a:t>
            </a:r>
            <a:r>
              <a:rPr lang="en-US" dirty="0" err="1" smtClean="0"/>
              <a:t>glew.h</a:t>
            </a:r>
            <a:r>
              <a:rPr lang="en-US" dirty="0" smtClean="0"/>
              <a:t> and run a </a:t>
            </a:r>
            <a:r>
              <a:rPr lang="en-US" dirty="0" err="1" smtClean="0"/>
              <a:t>glewInit</a:t>
            </a:r>
            <a:r>
              <a:rPr lang="en-US" dirty="0" smtClean="0"/>
              <a:t>()</a:t>
            </a:r>
            <a:endParaRPr lang="en-US" dirty="0"/>
          </a:p>
        </p:txBody>
      </p:sp>
    </p:spTree>
  </p:cSld>
  <p:clrMapOvr>
    <a:masterClrMapping/>
  </p:clrMapOvr>
  <mc:AlternateContent xmlns:mc="http://schemas.openxmlformats.org/markup-compatibility/2006">
    <mc:Choice xmlns:p14="http://schemas.microsoft.com/office/powerpoint/2010/main" xmlns="" Requires="p14">
      <p:transition spd="slow" p14:dur="1100">
        <p14:switch dir="r"/>
      </p:transition>
    </mc:Choice>
    <mc:Fallback>
      <p:transition spd="slow">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p:txBody>
          <a:bodyPr/>
          <a:lstStyle/>
          <a:p>
            <a:r>
              <a:rPr lang="en-US" smtClean="0"/>
              <a:t>Software Organization</a:t>
            </a:r>
          </a:p>
        </p:txBody>
      </p:sp>
      <p:sp>
        <p:nvSpPr>
          <p:cNvPr id="36" name="Content Placeholder 35"/>
          <p:cNvSpPr>
            <a:spLocks noGrp="1"/>
          </p:cNvSpPr>
          <p:nvPr>
            <p:ph idx="1"/>
          </p:nvPr>
        </p:nvSpPr>
        <p:spPr/>
        <p:txBody>
          <a:bodyPr/>
          <a:lstStyle/>
          <a:p>
            <a:endParaRPr lang="en-US" dirty="0"/>
          </a:p>
        </p:txBody>
      </p:sp>
      <p:pic>
        <p:nvPicPr>
          <p:cNvPr id="1026" name="Picture 2"/>
          <p:cNvPicPr>
            <a:picLocks noChangeAspect="1" noChangeArrowheads="1"/>
          </p:cNvPicPr>
          <p:nvPr/>
        </p:nvPicPr>
        <p:blipFill>
          <a:blip r:embed="rId2" cstate="print"/>
          <a:srcRect l="20750" t="37031" r="18373" b="29501"/>
          <a:stretch>
            <a:fillRect/>
          </a:stretch>
        </p:blipFill>
        <p:spPr bwMode="auto">
          <a:xfrm>
            <a:off x="611560" y="1761660"/>
            <a:ext cx="7920880" cy="1836204"/>
          </a:xfrm>
          <a:prstGeom prst="rect">
            <a:avLst/>
          </a:prstGeom>
          <a:noFill/>
          <a:ln w="9525">
            <a:noFill/>
            <a:miter lim="800000"/>
            <a:headEnd/>
            <a:tailEnd/>
          </a:ln>
        </p:spPr>
      </p:pic>
    </p:spTree>
  </p:cSld>
  <p:clrMapOvr>
    <a:masterClrMapping/>
  </p:clrMapOvr>
  <p:transition spd="slow">
    <p:fade/>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2"/>
          <p:cNvSpPr>
            <a:spLocks noGrp="1" noChangeArrowheads="1"/>
          </p:cNvSpPr>
          <p:nvPr>
            <p:ph type="title"/>
          </p:nvPr>
        </p:nvSpPr>
        <p:spPr/>
        <p:txBody>
          <a:bodyPr/>
          <a:lstStyle/>
          <a:p>
            <a:r>
              <a:rPr lang="en-US" smtClean="0"/>
              <a:t>OpenGL Architecture</a:t>
            </a:r>
          </a:p>
        </p:txBody>
      </p:sp>
      <p:sp>
        <p:nvSpPr>
          <p:cNvPr id="44" name="Content Placeholder 43"/>
          <p:cNvSpPr>
            <a:spLocks noGrp="1"/>
          </p:cNvSpPr>
          <p:nvPr>
            <p:ph idx="1"/>
          </p:nvPr>
        </p:nvSpPr>
        <p:spPr/>
        <p:txBody>
          <a:bodyPr/>
          <a:lstStyle/>
          <a:p>
            <a:endParaRPr lang="en-US"/>
          </a:p>
        </p:txBody>
      </p:sp>
      <p:pic>
        <p:nvPicPr>
          <p:cNvPr id="2050" name="Picture 2"/>
          <p:cNvPicPr>
            <a:picLocks noChangeAspect="1" noChangeArrowheads="1"/>
          </p:cNvPicPr>
          <p:nvPr/>
        </p:nvPicPr>
        <p:blipFill>
          <a:blip r:embed="rId2" cstate="print"/>
          <a:srcRect l="32925" t="36047" r="25014" b="32453"/>
          <a:stretch>
            <a:fillRect/>
          </a:stretch>
        </p:blipFill>
        <p:spPr bwMode="auto">
          <a:xfrm>
            <a:off x="1259632" y="1437624"/>
            <a:ext cx="6669741" cy="2106234"/>
          </a:xfrm>
          <a:prstGeom prst="rect">
            <a:avLst/>
          </a:prstGeom>
          <a:noFill/>
          <a:ln w="9525">
            <a:noFill/>
            <a:miter lim="800000"/>
            <a:headEnd/>
            <a:tailEnd/>
          </a:ln>
        </p:spPr>
      </p:pic>
    </p:spTree>
  </p:cSld>
  <p:clrMapOvr>
    <a:masterClrMapping/>
  </p:clrMapOvr>
  <p:transition spd="slow">
    <p:fade/>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2"/>
          <p:cNvSpPr>
            <a:spLocks noGrp="1" noChangeArrowheads="1"/>
          </p:cNvSpPr>
          <p:nvPr>
            <p:ph type="title"/>
          </p:nvPr>
        </p:nvSpPr>
        <p:spPr/>
        <p:txBody>
          <a:bodyPr/>
          <a:lstStyle/>
          <a:p>
            <a:r>
              <a:rPr lang="en-US" smtClean="0"/>
              <a:t>OpenGL Functions</a:t>
            </a:r>
          </a:p>
        </p:txBody>
      </p:sp>
      <p:sp>
        <p:nvSpPr>
          <p:cNvPr id="26629" name="Rectangle 3"/>
          <p:cNvSpPr>
            <a:spLocks noGrp="1" noChangeArrowheads="1"/>
          </p:cNvSpPr>
          <p:nvPr>
            <p:ph idx="1"/>
          </p:nvPr>
        </p:nvSpPr>
        <p:spPr/>
        <p:txBody>
          <a:bodyPr>
            <a:normAutofit fontScale="77500" lnSpcReduction="20000"/>
          </a:bodyPr>
          <a:lstStyle/>
          <a:p>
            <a:pPr>
              <a:lnSpc>
                <a:spcPct val="90000"/>
              </a:lnSpc>
            </a:pPr>
            <a:r>
              <a:rPr lang="en-US" sz="2800" dirty="0" smtClean="0"/>
              <a:t>Primitives</a:t>
            </a:r>
          </a:p>
          <a:p>
            <a:pPr lvl="1">
              <a:lnSpc>
                <a:spcPct val="90000"/>
              </a:lnSpc>
            </a:pPr>
            <a:r>
              <a:rPr lang="en-US" sz="2200" dirty="0" smtClean="0"/>
              <a:t>Points</a:t>
            </a:r>
          </a:p>
          <a:p>
            <a:pPr lvl="1">
              <a:lnSpc>
                <a:spcPct val="90000"/>
              </a:lnSpc>
            </a:pPr>
            <a:r>
              <a:rPr lang="en-US" sz="2200" dirty="0" smtClean="0"/>
              <a:t>Line Segments</a:t>
            </a:r>
          </a:p>
          <a:p>
            <a:pPr lvl="1">
              <a:lnSpc>
                <a:spcPct val="90000"/>
              </a:lnSpc>
            </a:pPr>
            <a:r>
              <a:rPr lang="id-ID" sz="2200" dirty="0" smtClean="0"/>
              <a:t>Triangles</a:t>
            </a:r>
            <a:endParaRPr lang="en-US" sz="2200" dirty="0" smtClean="0"/>
          </a:p>
          <a:p>
            <a:pPr>
              <a:lnSpc>
                <a:spcPct val="90000"/>
              </a:lnSpc>
            </a:pPr>
            <a:r>
              <a:rPr lang="en-US" sz="2800" dirty="0" smtClean="0"/>
              <a:t>Attributes</a:t>
            </a:r>
          </a:p>
          <a:p>
            <a:pPr>
              <a:lnSpc>
                <a:spcPct val="90000"/>
              </a:lnSpc>
            </a:pPr>
            <a:r>
              <a:rPr lang="en-US" sz="2800" dirty="0" smtClean="0"/>
              <a:t>Transformations</a:t>
            </a:r>
          </a:p>
          <a:p>
            <a:pPr lvl="1">
              <a:lnSpc>
                <a:spcPct val="90000"/>
              </a:lnSpc>
            </a:pPr>
            <a:r>
              <a:rPr lang="en-US" sz="2200" dirty="0" smtClean="0"/>
              <a:t>Viewing</a:t>
            </a:r>
          </a:p>
          <a:p>
            <a:pPr lvl="1">
              <a:lnSpc>
                <a:spcPct val="90000"/>
              </a:lnSpc>
            </a:pPr>
            <a:r>
              <a:rPr lang="en-US" sz="2200" dirty="0" smtClean="0"/>
              <a:t>Modeling</a:t>
            </a:r>
          </a:p>
          <a:p>
            <a:pPr>
              <a:lnSpc>
                <a:spcPct val="90000"/>
              </a:lnSpc>
            </a:pPr>
            <a:r>
              <a:rPr lang="en-US" sz="2800" dirty="0" smtClean="0"/>
              <a:t>Control (GLUT)</a:t>
            </a:r>
          </a:p>
          <a:p>
            <a:pPr>
              <a:lnSpc>
                <a:spcPct val="90000"/>
              </a:lnSpc>
            </a:pPr>
            <a:r>
              <a:rPr lang="en-US" sz="2800" dirty="0" smtClean="0"/>
              <a:t>Input (GLUT)</a:t>
            </a:r>
          </a:p>
          <a:p>
            <a:pPr>
              <a:lnSpc>
                <a:spcPct val="90000"/>
              </a:lnSpc>
            </a:pPr>
            <a:r>
              <a:rPr lang="en-US" sz="2800" dirty="0" smtClean="0"/>
              <a:t>Query</a:t>
            </a:r>
          </a:p>
        </p:txBody>
      </p:sp>
    </p:spTree>
  </p:cSld>
  <p:clrMapOvr>
    <a:masterClrMapping/>
  </p:clrMapOvr>
  <p:transition spd="slow">
    <p:fade/>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Rectangle 2"/>
          <p:cNvSpPr>
            <a:spLocks noGrp="1" noChangeArrowheads="1"/>
          </p:cNvSpPr>
          <p:nvPr>
            <p:ph type="title"/>
          </p:nvPr>
        </p:nvSpPr>
        <p:spPr/>
        <p:txBody>
          <a:bodyPr/>
          <a:lstStyle/>
          <a:p>
            <a:r>
              <a:rPr lang="en-US" smtClean="0"/>
              <a:t>OpenGL State</a:t>
            </a:r>
          </a:p>
        </p:txBody>
      </p:sp>
      <p:sp>
        <p:nvSpPr>
          <p:cNvPr id="27653" name="Rectangle 3"/>
          <p:cNvSpPr>
            <a:spLocks noGrp="1" noChangeArrowheads="1"/>
          </p:cNvSpPr>
          <p:nvPr>
            <p:ph idx="1"/>
          </p:nvPr>
        </p:nvSpPr>
        <p:spPr/>
        <p:txBody>
          <a:bodyPr>
            <a:normAutofit fontScale="70000" lnSpcReduction="20000"/>
          </a:bodyPr>
          <a:lstStyle/>
          <a:p>
            <a:r>
              <a:rPr lang="en-US" dirty="0" smtClean="0"/>
              <a:t>OpenGL is a state machine</a:t>
            </a:r>
          </a:p>
          <a:p>
            <a:endParaRPr lang="en-US" dirty="0" smtClean="0"/>
          </a:p>
          <a:p>
            <a:r>
              <a:rPr lang="en-US" dirty="0" smtClean="0"/>
              <a:t>OpenGL functions are of two types</a:t>
            </a:r>
          </a:p>
          <a:p>
            <a:pPr lvl="1"/>
            <a:r>
              <a:rPr lang="en-US" dirty="0" smtClean="0"/>
              <a:t>Primitive generating</a:t>
            </a:r>
          </a:p>
          <a:p>
            <a:pPr lvl="2"/>
            <a:r>
              <a:rPr lang="en-US" dirty="0" smtClean="0"/>
              <a:t>Can cause output if primitive is visible</a:t>
            </a:r>
          </a:p>
          <a:p>
            <a:pPr lvl="2"/>
            <a:r>
              <a:rPr lang="en-US" dirty="0" smtClean="0"/>
              <a:t>How vertices are processed and appearance of primitive are controlled by the state</a:t>
            </a:r>
          </a:p>
          <a:p>
            <a:pPr lvl="1"/>
            <a:r>
              <a:rPr lang="en-US" dirty="0" smtClean="0"/>
              <a:t>State changing</a:t>
            </a:r>
          </a:p>
          <a:p>
            <a:pPr lvl="2"/>
            <a:r>
              <a:rPr lang="en-US" dirty="0" smtClean="0"/>
              <a:t>Transformation functions</a:t>
            </a:r>
          </a:p>
          <a:p>
            <a:pPr lvl="2"/>
            <a:r>
              <a:rPr lang="en-US" dirty="0" smtClean="0"/>
              <a:t>Attribute functions</a:t>
            </a:r>
            <a:endParaRPr lang="id-ID" dirty="0" smtClean="0"/>
          </a:p>
          <a:p>
            <a:pPr lvl="2"/>
            <a:r>
              <a:rPr lang="en-US" dirty="0" smtClean="0"/>
              <a:t>Under 3.1 most state variables are defined by the application and sent to the </a:t>
            </a:r>
            <a:r>
              <a:rPr lang="en-US" dirty="0" err="1" smtClean="0"/>
              <a:t>shaders</a:t>
            </a:r>
            <a:endParaRPr lang="en-US" dirty="0" smtClean="0"/>
          </a:p>
        </p:txBody>
      </p:sp>
    </p:spTree>
  </p:cSld>
  <p:clrMapOvr>
    <a:masterClrMapping/>
  </p:clrMapOvr>
  <p:transition spd="slow">
    <p:fade/>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Rectangle 2"/>
          <p:cNvSpPr>
            <a:spLocks noGrp="1" noChangeArrowheads="1"/>
          </p:cNvSpPr>
          <p:nvPr>
            <p:ph type="title"/>
          </p:nvPr>
        </p:nvSpPr>
        <p:spPr/>
        <p:txBody>
          <a:bodyPr/>
          <a:lstStyle/>
          <a:p>
            <a:r>
              <a:rPr lang="en-US" smtClean="0"/>
              <a:t>Lack of Object Orientation</a:t>
            </a:r>
          </a:p>
        </p:txBody>
      </p:sp>
      <p:sp>
        <p:nvSpPr>
          <p:cNvPr id="28677" name="Rectangle 3"/>
          <p:cNvSpPr>
            <a:spLocks noGrp="1" noChangeArrowheads="1"/>
          </p:cNvSpPr>
          <p:nvPr>
            <p:ph idx="1"/>
          </p:nvPr>
        </p:nvSpPr>
        <p:spPr/>
        <p:txBody>
          <a:bodyPr>
            <a:normAutofit fontScale="77500" lnSpcReduction="20000"/>
          </a:bodyPr>
          <a:lstStyle/>
          <a:p>
            <a:r>
              <a:rPr lang="en-US" dirty="0" smtClean="0"/>
              <a:t>OpenGL is not object oriented so that there are multiple functions for a given logical function</a:t>
            </a:r>
          </a:p>
          <a:p>
            <a:pPr lvl="1"/>
            <a:r>
              <a:rPr lang="en-US" b="1" dirty="0" err="1" smtClean="0">
                <a:latin typeface="Courier New" charset="0"/>
              </a:rPr>
              <a:t>gl</a:t>
            </a:r>
            <a:r>
              <a:rPr lang="id-ID" b="1" dirty="0" smtClean="0">
                <a:latin typeface="Courier New" charset="0"/>
              </a:rPr>
              <a:t>Uniform</a:t>
            </a:r>
            <a:r>
              <a:rPr lang="en-US" b="1" dirty="0" smtClean="0">
                <a:latin typeface="Courier New" charset="0"/>
              </a:rPr>
              <a:t>3f</a:t>
            </a:r>
            <a:r>
              <a:rPr lang="en-US" dirty="0" smtClean="0"/>
              <a:t> </a:t>
            </a:r>
          </a:p>
          <a:p>
            <a:pPr lvl="1"/>
            <a:r>
              <a:rPr lang="en-US" b="1" dirty="0" err="1" smtClean="0">
                <a:latin typeface="Courier New" charset="0"/>
              </a:rPr>
              <a:t>gl</a:t>
            </a:r>
            <a:r>
              <a:rPr lang="id-ID" b="1" dirty="0" smtClean="0">
                <a:latin typeface="Courier New" charset="0"/>
              </a:rPr>
              <a:t>Uniform</a:t>
            </a:r>
            <a:r>
              <a:rPr lang="en-US" b="1" dirty="0" smtClean="0">
                <a:latin typeface="Courier New" charset="0"/>
              </a:rPr>
              <a:t>2i</a:t>
            </a:r>
            <a:r>
              <a:rPr lang="en-US" dirty="0" smtClean="0"/>
              <a:t> </a:t>
            </a:r>
          </a:p>
          <a:p>
            <a:pPr lvl="1"/>
            <a:r>
              <a:rPr lang="en-US" b="1" dirty="0" err="1" smtClean="0">
                <a:latin typeface="Courier New" charset="0"/>
              </a:rPr>
              <a:t>gl</a:t>
            </a:r>
            <a:r>
              <a:rPr lang="id-ID" b="1" dirty="0" smtClean="0">
                <a:latin typeface="Courier New" charset="0"/>
              </a:rPr>
              <a:t>Uniform</a:t>
            </a:r>
            <a:r>
              <a:rPr lang="en-US" b="1" dirty="0" smtClean="0">
                <a:latin typeface="Courier New" charset="0"/>
              </a:rPr>
              <a:t>3dv</a:t>
            </a:r>
          </a:p>
          <a:p>
            <a:endParaRPr lang="en-US" dirty="0" smtClean="0"/>
          </a:p>
          <a:p>
            <a:r>
              <a:rPr lang="en-US" dirty="0" smtClean="0"/>
              <a:t>Underlying storage mode is the same</a:t>
            </a:r>
          </a:p>
          <a:p>
            <a:endParaRPr lang="en-US" dirty="0" smtClean="0"/>
          </a:p>
          <a:p>
            <a:r>
              <a:rPr lang="en-US" dirty="0" smtClean="0"/>
              <a:t>Easy to create overloaded functions in C++ but issue is efficiency</a:t>
            </a:r>
          </a:p>
          <a:p>
            <a:endParaRPr lang="en-US" dirty="0" smtClean="0"/>
          </a:p>
        </p:txBody>
      </p:sp>
    </p:spTree>
  </p:cSld>
  <p:clrMapOvr>
    <a:masterClrMapping/>
  </p:clrMapOvr>
  <p:transition spd="slow">
    <p:fade/>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2"/>
          <p:cNvSpPr>
            <a:spLocks noGrp="1" noChangeArrowheads="1"/>
          </p:cNvSpPr>
          <p:nvPr>
            <p:ph type="title"/>
          </p:nvPr>
        </p:nvSpPr>
        <p:spPr/>
        <p:txBody>
          <a:bodyPr/>
          <a:lstStyle/>
          <a:p>
            <a:r>
              <a:rPr lang="en-US" smtClean="0"/>
              <a:t>OpenGL function format</a:t>
            </a:r>
          </a:p>
        </p:txBody>
      </p:sp>
      <p:sp>
        <p:nvSpPr>
          <p:cNvPr id="18" name="Content Placeholder 17"/>
          <p:cNvSpPr>
            <a:spLocks noGrp="1"/>
          </p:cNvSpPr>
          <p:nvPr>
            <p:ph idx="1"/>
          </p:nvPr>
        </p:nvSpPr>
        <p:spPr/>
        <p:txBody>
          <a:bodyPr/>
          <a:lstStyle/>
          <a:p>
            <a:endParaRPr lang="en-US"/>
          </a:p>
        </p:txBody>
      </p:sp>
      <p:sp>
        <p:nvSpPr>
          <p:cNvPr id="29701" name="Text Box 4"/>
          <p:cNvSpPr txBox="1">
            <a:spLocks noChangeArrowheads="1"/>
          </p:cNvSpPr>
          <p:nvPr/>
        </p:nvSpPr>
        <p:spPr bwMode="auto">
          <a:xfrm>
            <a:off x="2667001" y="2057400"/>
            <a:ext cx="2535566" cy="461665"/>
          </a:xfrm>
          <a:prstGeom prst="rect">
            <a:avLst/>
          </a:prstGeom>
          <a:noFill/>
          <a:ln w="12700">
            <a:noFill/>
            <a:miter lim="800000"/>
            <a:headEnd type="none" w="sm" len="sm"/>
            <a:tailEnd type="none" w="sm" len="sm"/>
          </a:ln>
        </p:spPr>
        <p:txBody>
          <a:bodyPr wrap="none" anchorCtr="1">
            <a:spAutoFit/>
          </a:bodyPr>
          <a:lstStyle/>
          <a:p>
            <a:r>
              <a:rPr lang="en-US" sz="2400" b="1" dirty="0" smtClean="0">
                <a:solidFill>
                  <a:schemeClr val="accent2"/>
                </a:solidFill>
              </a:rPr>
              <a:t>gl</a:t>
            </a:r>
            <a:r>
              <a:rPr lang="en-US" sz="2400" b="1" dirty="0" smtClean="0"/>
              <a:t>Uniform</a:t>
            </a:r>
            <a:r>
              <a:rPr lang="en-US" sz="2400" b="1" dirty="0" smtClean="0">
                <a:solidFill>
                  <a:srgbClr val="FF0000"/>
                </a:solidFill>
              </a:rPr>
              <a:t>3</a:t>
            </a:r>
            <a:r>
              <a:rPr lang="en-US" sz="2400" b="1" dirty="0" smtClean="0">
                <a:solidFill>
                  <a:schemeClr val="accent1"/>
                </a:solidFill>
              </a:rPr>
              <a:t>f</a:t>
            </a:r>
            <a:r>
              <a:rPr lang="en-US" sz="2400" b="1" dirty="0" smtClean="0"/>
              <a:t>(</a:t>
            </a:r>
            <a:r>
              <a:rPr lang="en-US" sz="2400" b="1" dirty="0" err="1" smtClean="0"/>
              <a:t>x,y,z</a:t>
            </a:r>
            <a:r>
              <a:rPr lang="en-US" sz="2400" b="1" dirty="0"/>
              <a:t>)</a:t>
            </a:r>
          </a:p>
        </p:txBody>
      </p:sp>
      <p:sp>
        <p:nvSpPr>
          <p:cNvPr id="29702" name="Line 5"/>
          <p:cNvSpPr>
            <a:spLocks noChangeShapeType="1"/>
          </p:cNvSpPr>
          <p:nvPr/>
        </p:nvSpPr>
        <p:spPr bwMode="auto">
          <a:xfrm flipV="1">
            <a:off x="2133600" y="2400300"/>
            <a:ext cx="685800" cy="342900"/>
          </a:xfrm>
          <a:prstGeom prst="line">
            <a:avLst/>
          </a:prstGeom>
          <a:noFill/>
          <a:ln w="12700">
            <a:solidFill>
              <a:schemeClr val="accent2"/>
            </a:solidFill>
            <a:round/>
            <a:headEnd type="none" w="sm" len="sm"/>
            <a:tailEnd type="triangle" w="med" len="med"/>
          </a:ln>
        </p:spPr>
        <p:txBody>
          <a:bodyPr anchor="ctr" anchorCtr="1"/>
          <a:lstStyle/>
          <a:p>
            <a:endParaRPr lang="en-US"/>
          </a:p>
        </p:txBody>
      </p:sp>
      <p:sp>
        <p:nvSpPr>
          <p:cNvPr id="29703" name="Text Box 6"/>
          <p:cNvSpPr txBox="1">
            <a:spLocks noChangeArrowheads="1"/>
          </p:cNvSpPr>
          <p:nvPr/>
        </p:nvSpPr>
        <p:spPr bwMode="auto">
          <a:xfrm>
            <a:off x="609600" y="2857500"/>
            <a:ext cx="2170209" cy="369332"/>
          </a:xfrm>
          <a:prstGeom prst="rect">
            <a:avLst/>
          </a:prstGeom>
          <a:noFill/>
          <a:ln w="12700">
            <a:noFill/>
            <a:miter lim="800000"/>
            <a:headEnd type="none" w="sm" len="sm"/>
            <a:tailEnd type="none" w="sm" len="sm"/>
          </a:ln>
        </p:spPr>
        <p:txBody>
          <a:bodyPr wrap="none" anchorCtr="1">
            <a:spAutoFit/>
          </a:bodyPr>
          <a:lstStyle/>
          <a:p>
            <a:r>
              <a:rPr lang="en-US">
                <a:latin typeface="Times New Roman" charset="0"/>
              </a:rPr>
              <a:t>belongs to GL library</a:t>
            </a:r>
          </a:p>
        </p:txBody>
      </p:sp>
      <p:sp>
        <p:nvSpPr>
          <p:cNvPr id="29704" name="Line 8"/>
          <p:cNvSpPr>
            <a:spLocks noChangeShapeType="1"/>
          </p:cNvSpPr>
          <p:nvPr/>
        </p:nvSpPr>
        <p:spPr bwMode="auto">
          <a:xfrm flipH="1">
            <a:off x="3733800" y="1600200"/>
            <a:ext cx="609600" cy="514350"/>
          </a:xfrm>
          <a:prstGeom prst="line">
            <a:avLst/>
          </a:prstGeom>
          <a:noFill/>
          <a:ln w="12700">
            <a:solidFill>
              <a:schemeClr val="tx1"/>
            </a:solidFill>
            <a:round/>
            <a:headEnd type="none" w="sm" len="sm"/>
            <a:tailEnd type="triangle" w="med" len="med"/>
          </a:ln>
        </p:spPr>
        <p:txBody>
          <a:bodyPr anchor="ctr" anchorCtr="1"/>
          <a:lstStyle/>
          <a:p>
            <a:endParaRPr lang="en-US"/>
          </a:p>
        </p:txBody>
      </p:sp>
      <p:sp>
        <p:nvSpPr>
          <p:cNvPr id="29705" name="Text Box 9"/>
          <p:cNvSpPr txBox="1">
            <a:spLocks noChangeArrowheads="1"/>
          </p:cNvSpPr>
          <p:nvPr/>
        </p:nvSpPr>
        <p:spPr bwMode="auto">
          <a:xfrm>
            <a:off x="3681414" y="1345406"/>
            <a:ext cx="1511952" cy="369332"/>
          </a:xfrm>
          <a:prstGeom prst="rect">
            <a:avLst/>
          </a:prstGeom>
          <a:noFill/>
          <a:ln w="12700">
            <a:noFill/>
            <a:miter lim="800000"/>
            <a:headEnd type="none" w="sm" len="sm"/>
            <a:tailEnd type="none" w="sm" len="sm"/>
          </a:ln>
        </p:spPr>
        <p:txBody>
          <a:bodyPr wrap="none" anchorCtr="1">
            <a:spAutoFit/>
          </a:bodyPr>
          <a:lstStyle/>
          <a:p>
            <a:r>
              <a:rPr lang="en-US">
                <a:latin typeface="Times New Roman" charset="0"/>
              </a:rPr>
              <a:t>function name</a:t>
            </a:r>
          </a:p>
        </p:txBody>
      </p:sp>
      <p:sp>
        <p:nvSpPr>
          <p:cNvPr id="29706" name="Line 10"/>
          <p:cNvSpPr>
            <a:spLocks noChangeShapeType="1"/>
          </p:cNvSpPr>
          <p:nvPr/>
        </p:nvSpPr>
        <p:spPr bwMode="auto">
          <a:xfrm flipH="1" flipV="1">
            <a:off x="4572000" y="2343150"/>
            <a:ext cx="457200" cy="342900"/>
          </a:xfrm>
          <a:prstGeom prst="line">
            <a:avLst/>
          </a:prstGeom>
          <a:noFill/>
          <a:ln w="12700">
            <a:solidFill>
              <a:schemeClr val="accent1"/>
            </a:solidFill>
            <a:round/>
            <a:headEnd type="none" w="sm" len="sm"/>
            <a:tailEnd type="triangle" w="med" len="med"/>
          </a:ln>
        </p:spPr>
        <p:txBody>
          <a:bodyPr anchor="ctr" anchorCtr="1"/>
          <a:lstStyle/>
          <a:p>
            <a:endParaRPr lang="en-US"/>
          </a:p>
        </p:txBody>
      </p:sp>
      <p:sp>
        <p:nvSpPr>
          <p:cNvPr id="29707" name="Text Box 11"/>
          <p:cNvSpPr txBox="1">
            <a:spLocks noChangeArrowheads="1"/>
          </p:cNvSpPr>
          <p:nvPr/>
        </p:nvSpPr>
        <p:spPr bwMode="auto">
          <a:xfrm>
            <a:off x="4572000" y="2743200"/>
            <a:ext cx="1561581" cy="369332"/>
          </a:xfrm>
          <a:prstGeom prst="rect">
            <a:avLst/>
          </a:prstGeom>
          <a:noFill/>
          <a:ln w="12700">
            <a:noFill/>
            <a:miter lim="800000"/>
            <a:headEnd type="none" w="sm" len="sm"/>
            <a:tailEnd type="none" w="sm" len="sm"/>
          </a:ln>
        </p:spPr>
        <p:txBody>
          <a:bodyPr wrap="none" anchorCtr="1">
            <a:spAutoFit/>
          </a:bodyPr>
          <a:lstStyle/>
          <a:p>
            <a:r>
              <a:rPr lang="en-US" b="1"/>
              <a:t>x,y,z</a:t>
            </a:r>
            <a:r>
              <a:rPr lang="en-US"/>
              <a:t> </a:t>
            </a:r>
            <a:r>
              <a:rPr lang="en-US">
                <a:latin typeface="Times New Roman" charset="0"/>
              </a:rPr>
              <a:t>are</a:t>
            </a:r>
            <a:r>
              <a:rPr lang="en-US"/>
              <a:t> floats</a:t>
            </a:r>
          </a:p>
        </p:txBody>
      </p:sp>
      <p:sp>
        <p:nvSpPr>
          <p:cNvPr id="29708" name="Text Box 12"/>
          <p:cNvSpPr txBox="1">
            <a:spLocks noChangeArrowheads="1"/>
          </p:cNvSpPr>
          <p:nvPr/>
        </p:nvSpPr>
        <p:spPr bwMode="blackWhite">
          <a:xfrm>
            <a:off x="3048000" y="3657600"/>
            <a:ext cx="1676400" cy="369332"/>
          </a:xfrm>
          <a:prstGeom prst="rect">
            <a:avLst/>
          </a:prstGeom>
          <a:noFill/>
          <a:ln w="12700">
            <a:noFill/>
            <a:miter lim="800000"/>
            <a:headEnd type="none" w="sm" len="sm"/>
            <a:tailEnd type="none" w="sm" len="sm"/>
          </a:ln>
        </p:spPr>
        <p:txBody>
          <a:bodyPr>
            <a:spAutoFit/>
          </a:bodyPr>
          <a:lstStyle/>
          <a:p>
            <a:endParaRPr lang="en-US">
              <a:latin typeface="Arial" charset="0"/>
            </a:endParaRPr>
          </a:p>
        </p:txBody>
      </p:sp>
      <p:sp>
        <p:nvSpPr>
          <p:cNvPr id="29709" name="Text Box 13"/>
          <p:cNvSpPr txBox="1">
            <a:spLocks noChangeArrowheads="1"/>
          </p:cNvSpPr>
          <p:nvPr/>
        </p:nvSpPr>
        <p:spPr bwMode="auto">
          <a:xfrm>
            <a:off x="1754188" y="3764756"/>
            <a:ext cx="2249270" cy="461665"/>
          </a:xfrm>
          <a:prstGeom prst="rect">
            <a:avLst/>
          </a:prstGeom>
          <a:noFill/>
          <a:ln w="12700">
            <a:noFill/>
            <a:miter lim="800000"/>
            <a:headEnd type="none" w="sm" len="sm"/>
            <a:tailEnd type="none" w="sm" len="sm"/>
          </a:ln>
        </p:spPr>
        <p:txBody>
          <a:bodyPr wrap="none" anchorCtr="1">
            <a:spAutoFit/>
          </a:bodyPr>
          <a:lstStyle/>
          <a:p>
            <a:r>
              <a:rPr lang="en-US" sz="2400" b="1" dirty="0" smtClean="0"/>
              <a:t>glUniform3f</a:t>
            </a:r>
            <a:r>
              <a:rPr lang="en-US" sz="2400" b="1" dirty="0" smtClean="0">
                <a:solidFill>
                  <a:schemeClr val="accent1"/>
                </a:solidFill>
              </a:rPr>
              <a:t>v</a:t>
            </a:r>
            <a:r>
              <a:rPr lang="en-US" sz="2400" b="1" dirty="0" smtClean="0"/>
              <a:t>(p</a:t>
            </a:r>
            <a:r>
              <a:rPr lang="en-US" sz="2400" b="1" dirty="0"/>
              <a:t>)</a:t>
            </a:r>
            <a:endParaRPr lang="en-US" sz="2400" dirty="0"/>
          </a:p>
        </p:txBody>
      </p:sp>
      <p:sp>
        <p:nvSpPr>
          <p:cNvPr id="29710" name="Line 14"/>
          <p:cNvSpPr>
            <a:spLocks noChangeShapeType="1"/>
          </p:cNvSpPr>
          <p:nvPr/>
        </p:nvSpPr>
        <p:spPr bwMode="auto">
          <a:xfrm flipH="1" flipV="1">
            <a:off x="3810000" y="4057650"/>
            <a:ext cx="609600" cy="400050"/>
          </a:xfrm>
          <a:prstGeom prst="line">
            <a:avLst/>
          </a:prstGeom>
          <a:noFill/>
          <a:ln w="12700">
            <a:solidFill>
              <a:schemeClr val="accent1"/>
            </a:solidFill>
            <a:round/>
            <a:headEnd type="none" w="sm" len="sm"/>
            <a:tailEnd type="triangle" w="med" len="med"/>
          </a:ln>
        </p:spPr>
        <p:txBody>
          <a:bodyPr anchor="ctr" anchorCtr="1"/>
          <a:lstStyle/>
          <a:p>
            <a:endParaRPr lang="en-US"/>
          </a:p>
        </p:txBody>
      </p:sp>
      <p:sp>
        <p:nvSpPr>
          <p:cNvPr id="29711" name="Text Box 15"/>
          <p:cNvSpPr txBox="1">
            <a:spLocks noChangeArrowheads="1"/>
          </p:cNvSpPr>
          <p:nvPr/>
        </p:nvSpPr>
        <p:spPr bwMode="auto">
          <a:xfrm>
            <a:off x="4572001" y="4229100"/>
            <a:ext cx="2441694" cy="369332"/>
          </a:xfrm>
          <a:prstGeom prst="rect">
            <a:avLst/>
          </a:prstGeom>
          <a:noFill/>
          <a:ln w="12700">
            <a:noFill/>
            <a:miter lim="800000"/>
            <a:headEnd type="none" w="sm" len="sm"/>
            <a:tailEnd type="none" w="sm" len="sm"/>
          </a:ln>
        </p:spPr>
        <p:txBody>
          <a:bodyPr wrap="none" anchorCtr="1">
            <a:spAutoFit/>
          </a:bodyPr>
          <a:lstStyle/>
          <a:p>
            <a:r>
              <a:rPr lang="en-US" b="1"/>
              <a:t>p</a:t>
            </a:r>
            <a:r>
              <a:rPr lang="en-US"/>
              <a:t> </a:t>
            </a:r>
            <a:r>
              <a:rPr lang="en-US">
                <a:latin typeface="Times New Roman" charset="0"/>
              </a:rPr>
              <a:t>is a pointer to an array</a:t>
            </a:r>
          </a:p>
        </p:txBody>
      </p:sp>
      <p:sp>
        <p:nvSpPr>
          <p:cNvPr id="29712" name="Line 16"/>
          <p:cNvSpPr>
            <a:spLocks noChangeShapeType="1"/>
          </p:cNvSpPr>
          <p:nvPr/>
        </p:nvSpPr>
        <p:spPr bwMode="auto">
          <a:xfrm flipH="1">
            <a:off x="4343400" y="1714500"/>
            <a:ext cx="1524000" cy="400050"/>
          </a:xfrm>
          <a:prstGeom prst="line">
            <a:avLst/>
          </a:prstGeom>
          <a:noFill/>
          <a:ln w="12700">
            <a:solidFill>
              <a:srgbClr val="FF0000"/>
            </a:solidFill>
            <a:round/>
            <a:headEnd type="none" w="sm" len="sm"/>
            <a:tailEnd type="triangle" w="med" len="med"/>
          </a:ln>
        </p:spPr>
        <p:txBody>
          <a:bodyPr anchor="ctr" anchorCtr="1"/>
          <a:lstStyle/>
          <a:p>
            <a:endParaRPr lang="en-US"/>
          </a:p>
        </p:txBody>
      </p:sp>
      <p:sp>
        <p:nvSpPr>
          <p:cNvPr id="29713" name="Text Box 17"/>
          <p:cNvSpPr txBox="1">
            <a:spLocks noChangeArrowheads="1"/>
          </p:cNvSpPr>
          <p:nvPr/>
        </p:nvSpPr>
        <p:spPr bwMode="auto">
          <a:xfrm>
            <a:off x="6048376" y="1485900"/>
            <a:ext cx="1236236" cy="369332"/>
          </a:xfrm>
          <a:prstGeom prst="rect">
            <a:avLst/>
          </a:prstGeom>
          <a:noFill/>
          <a:ln w="12700">
            <a:noFill/>
            <a:miter lim="800000"/>
            <a:headEnd type="none" w="sm" len="sm"/>
            <a:tailEnd type="none" w="sm" len="sm"/>
          </a:ln>
        </p:spPr>
        <p:txBody>
          <a:bodyPr wrap="none" anchorCtr="1">
            <a:spAutoFit/>
          </a:bodyPr>
          <a:lstStyle/>
          <a:p>
            <a:r>
              <a:rPr lang="en-US">
                <a:latin typeface="Times New Roman" charset="0"/>
              </a:rPr>
              <a:t>dimensions</a:t>
            </a:r>
          </a:p>
        </p:txBody>
      </p:sp>
    </p:spTree>
  </p:cSld>
  <p:clrMapOvr>
    <a:masterClrMapping/>
  </p:clrMapOvr>
  <p:transition spd="slow">
    <p:fade/>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2"/>
          <p:cNvSpPr>
            <a:spLocks noGrp="1" noChangeArrowheads="1"/>
          </p:cNvSpPr>
          <p:nvPr>
            <p:ph type="title"/>
          </p:nvPr>
        </p:nvSpPr>
        <p:spPr/>
        <p:txBody>
          <a:bodyPr/>
          <a:lstStyle/>
          <a:p>
            <a:r>
              <a:rPr lang="en-US" smtClean="0"/>
              <a:t>OpenGL #defines</a:t>
            </a:r>
          </a:p>
        </p:txBody>
      </p:sp>
      <p:sp>
        <p:nvSpPr>
          <p:cNvPr id="30725" name="Rectangle 3"/>
          <p:cNvSpPr>
            <a:spLocks noGrp="1" noChangeArrowheads="1"/>
          </p:cNvSpPr>
          <p:nvPr>
            <p:ph idx="1"/>
          </p:nvPr>
        </p:nvSpPr>
        <p:spPr/>
        <p:txBody>
          <a:bodyPr>
            <a:normAutofit fontScale="77500" lnSpcReduction="20000"/>
          </a:bodyPr>
          <a:lstStyle/>
          <a:p>
            <a:r>
              <a:rPr lang="en-US" dirty="0" smtClean="0"/>
              <a:t>Most constants are defined in the include files </a:t>
            </a:r>
            <a:r>
              <a:rPr lang="en-US" b="1" dirty="0" err="1" smtClean="0">
                <a:latin typeface="Courier New" charset="0"/>
              </a:rPr>
              <a:t>gl.h</a:t>
            </a:r>
            <a:r>
              <a:rPr lang="en-US" dirty="0" smtClean="0"/>
              <a:t>, </a:t>
            </a:r>
            <a:r>
              <a:rPr lang="en-US" b="1" dirty="0" err="1" smtClean="0">
                <a:latin typeface="Courier New" charset="0"/>
              </a:rPr>
              <a:t>glu.h</a:t>
            </a:r>
            <a:r>
              <a:rPr lang="en-US" dirty="0" smtClean="0"/>
              <a:t> and </a:t>
            </a:r>
            <a:r>
              <a:rPr lang="en-US" b="1" dirty="0" err="1" smtClean="0">
                <a:latin typeface="Courier New" charset="0"/>
              </a:rPr>
              <a:t>glut.h</a:t>
            </a:r>
            <a:endParaRPr lang="en-US" b="1" dirty="0" smtClean="0">
              <a:latin typeface="Courier New" charset="0"/>
            </a:endParaRPr>
          </a:p>
          <a:p>
            <a:pPr lvl="1"/>
            <a:r>
              <a:rPr lang="en-US" dirty="0" smtClean="0"/>
              <a:t>Note </a:t>
            </a:r>
            <a:r>
              <a:rPr lang="en-US" b="1" dirty="0" smtClean="0">
                <a:latin typeface="Courier New" charset="0"/>
              </a:rPr>
              <a:t>#include &lt;GL/</a:t>
            </a:r>
            <a:r>
              <a:rPr lang="en-US" b="1" dirty="0" err="1" smtClean="0">
                <a:latin typeface="Courier New" charset="0"/>
              </a:rPr>
              <a:t>glut.h</a:t>
            </a:r>
            <a:r>
              <a:rPr lang="en-US" b="1" dirty="0" smtClean="0">
                <a:latin typeface="Courier New" charset="0"/>
              </a:rPr>
              <a:t>&gt;</a:t>
            </a:r>
            <a:r>
              <a:rPr lang="en-US" dirty="0" smtClean="0"/>
              <a:t> should automatically include the others</a:t>
            </a:r>
          </a:p>
          <a:p>
            <a:pPr lvl="1"/>
            <a:r>
              <a:rPr lang="en-US" dirty="0" smtClean="0"/>
              <a:t>Examples</a:t>
            </a:r>
          </a:p>
          <a:p>
            <a:pPr lvl="1"/>
            <a:r>
              <a:rPr lang="en-US" b="1" dirty="0" err="1" smtClean="0">
                <a:latin typeface="Courier New" charset="0"/>
              </a:rPr>
              <a:t>gl</a:t>
            </a:r>
            <a:r>
              <a:rPr lang="id-ID" b="1" dirty="0" smtClean="0">
                <a:latin typeface="Courier New" charset="0"/>
              </a:rPr>
              <a:t>Enable</a:t>
            </a:r>
            <a:r>
              <a:rPr lang="en-US" b="1" dirty="0" smtClean="0">
                <a:latin typeface="Courier New" charset="0"/>
              </a:rPr>
              <a:t>(GL_</a:t>
            </a:r>
            <a:r>
              <a:rPr lang="id-ID" b="1" dirty="0" smtClean="0">
                <a:latin typeface="Courier New" charset="0"/>
              </a:rPr>
              <a:t>DEPTH_TEST</a:t>
            </a:r>
            <a:r>
              <a:rPr lang="en-US" b="1" dirty="0" smtClean="0">
                <a:latin typeface="Courier New" charset="0"/>
              </a:rPr>
              <a:t>)</a:t>
            </a:r>
          </a:p>
          <a:p>
            <a:pPr lvl="1"/>
            <a:r>
              <a:rPr lang="en-US" b="1" dirty="0" err="1" smtClean="0">
                <a:latin typeface="Courier New" charset="0"/>
              </a:rPr>
              <a:t>glClear</a:t>
            </a:r>
            <a:r>
              <a:rPr lang="en-US" b="1" dirty="0" smtClean="0">
                <a:latin typeface="Courier New" charset="0"/>
              </a:rPr>
              <a:t>(GL_COLOR_BUFFER_BIT)</a:t>
            </a:r>
          </a:p>
          <a:p>
            <a:endParaRPr lang="en-US" dirty="0" smtClean="0"/>
          </a:p>
          <a:p>
            <a:r>
              <a:rPr lang="id-ID" dirty="0" smtClean="0"/>
              <a:t>i</a:t>
            </a:r>
            <a:r>
              <a:rPr lang="en-US" dirty="0" err="1" smtClean="0"/>
              <a:t>nclude</a:t>
            </a:r>
            <a:r>
              <a:rPr lang="en-US" dirty="0" smtClean="0"/>
              <a:t> files also define OpenGL data types: </a:t>
            </a:r>
            <a:r>
              <a:rPr lang="en-US" b="1" dirty="0" err="1" smtClean="0">
                <a:latin typeface="Courier New" charset="0"/>
              </a:rPr>
              <a:t>GLfloat</a:t>
            </a:r>
            <a:r>
              <a:rPr lang="en-US" dirty="0" smtClean="0"/>
              <a:t>, </a:t>
            </a:r>
            <a:r>
              <a:rPr lang="en-US" b="1" dirty="0" err="1" smtClean="0">
                <a:latin typeface="Courier New" charset="0"/>
              </a:rPr>
              <a:t>GLdouble</a:t>
            </a:r>
            <a:r>
              <a:rPr lang="en-US" dirty="0" smtClean="0"/>
              <a:t>,….</a:t>
            </a:r>
          </a:p>
        </p:txBody>
      </p:sp>
    </p:spTree>
  </p:cSld>
  <p:clrMapOvr>
    <a:masterClrMapping/>
  </p:clrMapOvr>
  <p:transition spd="slow">
    <p:fade/>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OpenGL and GLSL</a:t>
            </a:r>
            <a:endParaRPr lang="en-US" dirty="0"/>
          </a:p>
        </p:txBody>
      </p:sp>
      <p:sp>
        <p:nvSpPr>
          <p:cNvPr id="3" name="Content Placeholder 2"/>
          <p:cNvSpPr>
            <a:spLocks noGrp="1"/>
          </p:cNvSpPr>
          <p:nvPr>
            <p:ph idx="1"/>
          </p:nvPr>
        </p:nvSpPr>
        <p:spPr/>
        <p:txBody>
          <a:bodyPr>
            <a:normAutofit/>
          </a:bodyPr>
          <a:lstStyle/>
          <a:p>
            <a:r>
              <a:rPr lang="en-US" dirty="0" err="1" smtClean="0"/>
              <a:t>Shader</a:t>
            </a:r>
            <a:r>
              <a:rPr lang="en-US" dirty="0" smtClean="0"/>
              <a:t> based OpenGL is based less on a state machine model than a data flow model </a:t>
            </a:r>
          </a:p>
          <a:p>
            <a:r>
              <a:rPr lang="en-US" dirty="0" smtClean="0"/>
              <a:t>Most state variables, attributes and related pre 3.1 OpenGL functions have been deprecated </a:t>
            </a:r>
          </a:p>
          <a:p>
            <a:r>
              <a:rPr lang="en-US" dirty="0" smtClean="0"/>
              <a:t>Action happens in </a:t>
            </a:r>
            <a:r>
              <a:rPr lang="en-US" dirty="0" err="1" smtClean="0"/>
              <a:t>shaders</a:t>
            </a:r>
            <a:r>
              <a:rPr lang="en-US" dirty="0" smtClean="0"/>
              <a:t> </a:t>
            </a:r>
          </a:p>
          <a:p>
            <a:r>
              <a:rPr lang="en-US" dirty="0" smtClean="0"/>
              <a:t>Job is application is to get data to GPU</a:t>
            </a:r>
            <a:endParaRPr lang="en-US" dirty="0"/>
          </a:p>
        </p:txBody>
      </p:sp>
    </p:spTree>
  </p:cSld>
  <p:clrMapOvr>
    <a:masterClrMapping/>
  </p:clrMapOvr>
  <mc:AlternateContent xmlns:mc="http://schemas.openxmlformats.org/markup-compatibility/2006">
    <mc:Choice xmlns:p14="http://schemas.microsoft.com/office/powerpoint/2010/main" xmlns="" Requires="p14">
      <p:transition spd="slow" p14:dur="1100">
        <p14:switch dir="r"/>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485" name="Rectangle 2"/>
          <p:cNvSpPr>
            <a:spLocks noGrp="1" noChangeArrowheads="1"/>
          </p:cNvSpPr>
          <p:nvPr>
            <p:ph type="title"/>
          </p:nvPr>
        </p:nvSpPr>
        <p:spPr/>
        <p:txBody>
          <a:bodyPr>
            <a:normAutofit/>
          </a:bodyPr>
          <a:lstStyle/>
          <a:p>
            <a:r>
              <a:rPr lang="en-US" dirty="0" smtClean="0"/>
              <a:t>Review: Ray Tracing</a:t>
            </a:r>
          </a:p>
        </p:txBody>
      </p:sp>
      <p:sp>
        <p:nvSpPr>
          <p:cNvPr id="20483" name="Footer Placeholder 4"/>
          <p:cNvSpPr>
            <a:spLocks noGrp="1"/>
          </p:cNvSpPr>
          <p:nvPr>
            <p:ph type="ftr" sz="quarter" idx="4294967295"/>
          </p:nvPr>
        </p:nvSpPr>
        <p:spPr>
          <a:xfrm>
            <a:off x="609601" y="4686155"/>
            <a:ext cx="5421083" cy="273844"/>
          </a:xfrm>
          <a:noFill/>
        </p:spPr>
        <p:txBody>
          <a:bodyPr/>
          <a:lstStyle/>
          <a:p>
            <a:r>
              <a:rPr lang="en-US" smtClean="0"/>
              <a:t>Angel: Interactive Computer Graphics6E © Addison-Wesley 2012</a:t>
            </a:r>
            <a:endParaRPr lang="en-US"/>
          </a:p>
        </p:txBody>
      </p:sp>
      <p:sp>
        <p:nvSpPr>
          <p:cNvPr id="5" name="Slide Number Placeholder 3"/>
          <p:cNvSpPr>
            <a:spLocks noGrp="1"/>
          </p:cNvSpPr>
          <p:nvPr>
            <p:ph type="sldNum" sz="quarter" idx="12"/>
          </p:nvPr>
        </p:nvSpPr>
        <p:spPr/>
        <p:txBody>
          <a:bodyPr>
            <a:normAutofit fontScale="40000" lnSpcReduction="20000"/>
          </a:bodyPr>
          <a:lstStyle/>
          <a:p>
            <a:pPr lvl="1"/>
            <a:fld id="{F689B526-9B8A-4CB4-A398-6C6626703673}" type="slidenum">
              <a:rPr lang="es-ES"/>
              <a:pPr lvl="1"/>
              <a:t>6</a:t>
            </a:fld>
            <a:endParaRPr lang="es-ES"/>
          </a:p>
        </p:txBody>
      </p:sp>
      <p:sp>
        <p:nvSpPr>
          <p:cNvPr id="20486" name="Rectangle 3"/>
          <p:cNvSpPr>
            <a:spLocks noGrp="1" noChangeArrowheads="1"/>
          </p:cNvSpPr>
          <p:nvPr>
            <p:ph sz="quarter" idx="13"/>
          </p:nvPr>
        </p:nvSpPr>
        <p:spPr/>
        <p:txBody>
          <a:bodyPr>
            <a:normAutofit fontScale="85000" lnSpcReduction="20000"/>
          </a:bodyPr>
          <a:lstStyle/>
          <a:p>
            <a:pPr>
              <a:buFontTx/>
              <a:buNone/>
            </a:pPr>
            <a:r>
              <a:rPr lang="en-US" dirty="0" smtClean="0"/>
              <a:t>One way to form an image is to</a:t>
            </a:r>
          </a:p>
          <a:p>
            <a:pPr>
              <a:buFontTx/>
              <a:buNone/>
            </a:pPr>
            <a:r>
              <a:rPr lang="en-US" dirty="0" smtClean="0"/>
              <a:t>follow rays of light from a</a:t>
            </a:r>
          </a:p>
          <a:p>
            <a:pPr>
              <a:buFontTx/>
              <a:buNone/>
            </a:pPr>
            <a:r>
              <a:rPr lang="en-US" dirty="0" smtClean="0"/>
              <a:t>point source finding which</a:t>
            </a:r>
          </a:p>
          <a:p>
            <a:pPr>
              <a:buFontTx/>
              <a:buNone/>
            </a:pPr>
            <a:r>
              <a:rPr lang="en-US" dirty="0" smtClean="0"/>
              <a:t>rays enter the lens of the</a:t>
            </a:r>
          </a:p>
          <a:p>
            <a:pPr>
              <a:buFontTx/>
              <a:buNone/>
            </a:pPr>
            <a:r>
              <a:rPr lang="en-US" dirty="0" smtClean="0"/>
              <a:t>camera. However, each </a:t>
            </a:r>
          </a:p>
          <a:p>
            <a:pPr>
              <a:buFontTx/>
              <a:buNone/>
            </a:pPr>
            <a:r>
              <a:rPr lang="en-US" dirty="0" smtClean="0"/>
              <a:t>ray of light may have </a:t>
            </a:r>
          </a:p>
          <a:p>
            <a:pPr>
              <a:buFontTx/>
              <a:buNone/>
            </a:pPr>
            <a:r>
              <a:rPr lang="en-US" dirty="0" smtClean="0"/>
              <a:t>multiple interactions with objects</a:t>
            </a:r>
          </a:p>
          <a:p>
            <a:pPr>
              <a:buFontTx/>
              <a:buNone/>
            </a:pPr>
            <a:r>
              <a:rPr lang="en-US" dirty="0" smtClean="0"/>
              <a:t>before being absorbed or going to infinity.</a:t>
            </a:r>
          </a:p>
        </p:txBody>
      </p:sp>
      <p:pic>
        <p:nvPicPr>
          <p:cNvPr id="20484" name="Picture 5" descr="an01f10"/>
          <p:cNvPicPr>
            <a:picLocks noChangeAspect="1" noChangeArrowheads="1"/>
          </p:cNvPicPr>
          <p:nvPr/>
        </p:nvPicPr>
        <p:blipFill>
          <a:blip r:embed="rId2" cstate="print"/>
          <a:srcRect/>
          <a:stretch>
            <a:fillRect/>
          </a:stretch>
        </p:blipFill>
        <p:spPr bwMode="auto">
          <a:xfrm>
            <a:off x="6196012" y="1428751"/>
            <a:ext cx="2947988" cy="2307431"/>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GLSL</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OpenGL Shading Language </a:t>
            </a:r>
          </a:p>
          <a:p>
            <a:r>
              <a:rPr lang="en-US" dirty="0" smtClean="0"/>
              <a:t>C-like with </a:t>
            </a:r>
          </a:p>
          <a:p>
            <a:pPr lvl="1"/>
            <a:r>
              <a:rPr lang="fr-FR" dirty="0" err="1" smtClean="0"/>
              <a:t>Matrix</a:t>
            </a:r>
            <a:r>
              <a:rPr lang="fr-FR" dirty="0" smtClean="0"/>
              <a:t> and </a:t>
            </a:r>
            <a:r>
              <a:rPr lang="fr-FR" dirty="0" err="1" smtClean="0"/>
              <a:t>vector</a:t>
            </a:r>
            <a:r>
              <a:rPr lang="fr-FR" dirty="0" smtClean="0"/>
              <a:t> types (2, 3, 4 </a:t>
            </a:r>
            <a:r>
              <a:rPr lang="fr-FR" dirty="0" err="1" smtClean="0"/>
              <a:t>dimensional</a:t>
            </a:r>
            <a:r>
              <a:rPr lang="fr-FR" dirty="0" smtClean="0"/>
              <a:t>) </a:t>
            </a:r>
          </a:p>
          <a:p>
            <a:pPr lvl="1"/>
            <a:r>
              <a:rPr lang="en-US" dirty="0" smtClean="0"/>
              <a:t>Overloaded operators </a:t>
            </a:r>
          </a:p>
          <a:p>
            <a:pPr lvl="1"/>
            <a:r>
              <a:rPr lang="en-US" dirty="0" smtClean="0"/>
              <a:t>C++ like constructors </a:t>
            </a:r>
          </a:p>
          <a:p>
            <a:r>
              <a:rPr lang="en-US" dirty="0" smtClean="0"/>
              <a:t>Similar to </a:t>
            </a:r>
            <a:r>
              <a:rPr lang="en-US" dirty="0" err="1" smtClean="0"/>
              <a:t>Nvidia’s</a:t>
            </a:r>
            <a:r>
              <a:rPr lang="en-US" dirty="0" smtClean="0"/>
              <a:t> Cg and Microsoft HLSL </a:t>
            </a:r>
          </a:p>
          <a:p>
            <a:r>
              <a:rPr lang="en-US" dirty="0" smtClean="0"/>
              <a:t>Code sent to </a:t>
            </a:r>
            <a:r>
              <a:rPr lang="en-US" dirty="0" err="1" smtClean="0"/>
              <a:t>shaders</a:t>
            </a:r>
            <a:r>
              <a:rPr lang="en-US" dirty="0" smtClean="0"/>
              <a:t> as source code </a:t>
            </a:r>
          </a:p>
          <a:p>
            <a:r>
              <a:rPr lang="en-US" dirty="0" smtClean="0"/>
              <a:t>New OpenGL functions to compile, link and get information to </a:t>
            </a:r>
            <a:r>
              <a:rPr lang="en-US" dirty="0" err="1" smtClean="0"/>
              <a:t>shaders</a:t>
            </a:r>
            <a:endParaRPr lang="en-US" dirty="0"/>
          </a:p>
        </p:txBody>
      </p:sp>
    </p:spTree>
  </p:cSld>
  <p:clrMapOvr>
    <a:masterClrMapping/>
  </p:clrMapOvr>
  <mc:AlternateContent xmlns:mc="http://schemas.openxmlformats.org/markup-compatibility/2006">
    <mc:Choice xmlns:p14="http://schemas.microsoft.com/office/powerpoint/2010/main" xmlns="" Requires="p14">
      <p:transition spd="slow" p14:dur="1100">
        <p14:switch dir="r"/>
      </p:transition>
    </mc:Choice>
    <mc:Fallback>
      <p:transition spd="slow">
        <p:fade/>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Rectangle 2"/>
          <p:cNvSpPr>
            <a:spLocks noGrp="1" noChangeArrowheads="1"/>
          </p:cNvSpPr>
          <p:nvPr>
            <p:ph type="title"/>
          </p:nvPr>
        </p:nvSpPr>
        <p:spPr/>
        <p:txBody>
          <a:bodyPr/>
          <a:lstStyle/>
          <a:p>
            <a:r>
              <a:rPr lang="en-US" dirty="0" smtClean="0"/>
              <a:t>A Simple Program</a:t>
            </a:r>
            <a:r>
              <a:rPr lang="id-ID" dirty="0" smtClean="0"/>
              <a:t> (?)</a:t>
            </a:r>
            <a:endParaRPr lang="en-US" dirty="0" smtClean="0"/>
          </a:p>
        </p:txBody>
      </p:sp>
      <p:sp>
        <p:nvSpPr>
          <p:cNvPr id="31749" name="Rectangle 3"/>
          <p:cNvSpPr>
            <a:spLocks noGrp="1" noChangeArrowheads="1"/>
          </p:cNvSpPr>
          <p:nvPr>
            <p:ph idx="1"/>
          </p:nvPr>
        </p:nvSpPr>
        <p:spPr/>
        <p:txBody>
          <a:bodyPr/>
          <a:lstStyle/>
          <a:p>
            <a:pPr>
              <a:buFontTx/>
              <a:buNone/>
            </a:pPr>
            <a:r>
              <a:rPr lang="en-US" smtClean="0"/>
              <a:t>Generate a square on a solid background</a:t>
            </a:r>
          </a:p>
        </p:txBody>
      </p:sp>
      <p:pic>
        <p:nvPicPr>
          <p:cNvPr id="31750" name="Picture 4"/>
          <p:cNvPicPr>
            <a:picLocks noChangeAspect="1" noChangeArrowheads="1"/>
          </p:cNvPicPr>
          <p:nvPr/>
        </p:nvPicPr>
        <p:blipFill>
          <a:blip r:embed="rId2" cstate="print"/>
          <a:srcRect/>
          <a:stretch>
            <a:fillRect/>
          </a:stretch>
        </p:blipFill>
        <p:spPr bwMode="auto">
          <a:xfrm>
            <a:off x="2438401" y="1885951"/>
            <a:ext cx="3363913" cy="2678906"/>
          </a:xfrm>
          <a:prstGeom prst="rect">
            <a:avLst/>
          </a:prstGeom>
          <a:noFill/>
          <a:ln w="12700">
            <a:noFill/>
            <a:miter lim="800000"/>
            <a:headEnd type="none" w="sm" len="sm"/>
            <a:tailEnd type="none" w="sm" len="sm"/>
          </a:ln>
        </p:spPr>
      </p:pic>
    </p:spTree>
  </p:cSld>
  <p:clrMapOvr>
    <a:masterClrMapping/>
  </p:clrMapOvr>
  <p:transition spd="slow">
    <p:fade/>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2"/>
          <p:cNvSpPr>
            <a:spLocks noGrp="1" noChangeArrowheads="1"/>
          </p:cNvSpPr>
          <p:nvPr>
            <p:ph type="title" idx="4294967295"/>
          </p:nvPr>
        </p:nvSpPr>
        <p:spPr>
          <a:xfrm>
            <a:off x="0" y="1"/>
            <a:ext cx="8153400" cy="500048"/>
          </a:xfrm>
        </p:spPr>
        <p:txBody>
          <a:bodyPr>
            <a:normAutofit fontScale="90000"/>
          </a:bodyPr>
          <a:lstStyle/>
          <a:p>
            <a:r>
              <a:rPr lang="en-US" sz="3200" dirty="0" smtClean="0">
                <a:solidFill>
                  <a:srgbClr val="FF0000"/>
                </a:solidFill>
              </a:rPr>
              <a:t>It used to be easy</a:t>
            </a:r>
          </a:p>
        </p:txBody>
      </p:sp>
      <p:sp>
        <p:nvSpPr>
          <p:cNvPr id="32773" name="Text Box 4"/>
          <p:cNvSpPr txBox="1">
            <a:spLocks noChangeArrowheads="1"/>
          </p:cNvSpPr>
          <p:nvPr/>
        </p:nvSpPr>
        <p:spPr bwMode="auto">
          <a:xfrm>
            <a:off x="1071538" y="500048"/>
            <a:ext cx="6304931" cy="4524315"/>
          </a:xfrm>
          <a:prstGeom prst="rect">
            <a:avLst/>
          </a:prstGeom>
          <a:noFill/>
          <a:ln w="12700">
            <a:noFill/>
            <a:miter lim="800000"/>
            <a:headEnd type="none" w="sm" len="sm"/>
            <a:tailEnd type="none" w="sm" len="sm"/>
          </a:ln>
        </p:spPr>
        <p:txBody>
          <a:bodyPr wrap="none" anchorCtr="1">
            <a:spAutoFit/>
          </a:bodyPr>
          <a:lstStyle/>
          <a:p>
            <a:r>
              <a:rPr lang="en-US" b="1" dirty="0">
                <a:latin typeface="Courier New" pitchFamily="49" charset="0"/>
                <a:cs typeface="Courier New" pitchFamily="49" charset="0"/>
              </a:rPr>
              <a:t>#include &lt;GL/</a:t>
            </a:r>
            <a:r>
              <a:rPr lang="en-US" b="1" dirty="0" err="1">
                <a:latin typeface="Courier New" pitchFamily="49" charset="0"/>
                <a:cs typeface="Courier New" pitchFamily="49" charset="0"/>
              </a:rPr>
              <a:t>glut.h</a:t>
            </a:r>
            <a:r>
              <a:rPr lang="en-US" b="1" dirty="0">
                <a:latin typeface="Courier New" pitchFamily="49" charset="0"/>
                <a:cs typeface="Courier New" pitchFamily="49" charset="0"/>
              </a:rPr>
              <a:t>&gt;</a:t>
            </a:r>
          </a:p>
          <a:p>
            <a:r>
              <a:rPr lang="en-US" b="1" dirty="0">
                <a:latin typeface="Courier New" pitchFamily="49" charset="0"/>
                <a:cs typeface="Courier New" pitchFamily="49" charset="0"/>
              </a:rPr>
              <a:t>void </a:t>
            </a:r>
            <a:r>
              <a:rPr lang="en-US" b="1" dirty="0" err="1">
                <a:latin typeface="Courier New" pitchFamily="49" charset="0"/>
                <a:cs typeface="Courier New" pitchFamily="49" charset="0"/>
              </a:rPr>
              <a:t>mydisplay</a:t>
            </a:r>
            <a:r>
              <a:rPr lang="en-US" b="1" dirty="0">
                <a:latin typeface="Courier New" pitchFamily="49" charset="0"/>
                <a:cs typeface="Courier New" pitchFamily="49" charset="0"/>
              </a:rPr>
              <a:t>(){</a:t>
            </a:r>
          </a:p>
          <a:p>
            <a:r>
              <a:rPr lang="en-US" b="1" dirty="0">
                <a:latin typeface="Courier New" pitchFamily="49" charset="0"/>
                <a:cs typeface="Courier New" pitchFamily="49" charset="0"/>
              </a:rPr>
              <a:t>     </a:t>
            </a:r>
            <a:r>
              <a:rPr lang="id-ID" b="1" dirty="0" smtClean="0">
                <a:latin typeface="Courier New" pitchFamily="49" charset="0"/>
                <a:cs typeface="Courier New" pitchFamily="49" charset="0"/>
              </a:rPr>
              <a:t> </a:t>
            </a:r>
            <a:r>
              <a:rPr lang="en-US" b="1" dirty="0" err="1" smtClean="0">
                <a:latin typeface="Courier New" pitchFamily="49" charset="0"/>
                <a:cs typeface="Courier New" pitchFamily="49" charset="0"/>
              </a:rPr>
              <a:t>glClear</a:t>
            </a:r>
            <a:r>
              <a:rPr lang="en-US" b="1" dirty="0" smtClean="0">
                <a:latin typeface="Courier New" pitchFamily="49" charset="0"/>
                <a:cs typeface="Courier New" pitchFamily="49" charset="0"/>
              </a:rPr>
              <a:t>(GL_COLOR_BUFFER_BIT</a:t>
            </a:r>
            <a:r>
              <a:rPr lang="en-US" b="1" dirty="0">
                <a:latin typeface="Courier New" pitchFamily="49" charset="0"/>
                <a:cs typeface="Courier New" pitchFamily="49" charset="0"/>
              </a:rPr>
              <a:t>); </a:t>
            </a:r>
          </a:p>
          <a:p>
            <a:r>
              <a:rPr lang="en-US" b="1" dirty="0">
                <a:latin typeface="Courier New" pitchFamily="49" charset="0"/>
                <a:cs typeface="Courier New" pitchFamily="49" charset="0"/>
              </a:rPr>
              <a:t>	</a:t>
            </a:r>
            <a:r>
              <a:rPr lang="en-US" b="1" dirty="0" err="1" smtClean="0">
                <a:latin typeface="Courier New" pitchFamily="49" charset="0"/>
                <a:cs typeface="Courier New" pitchFamily="49" charset="0"/>
              </a:rPr>
              <a:t>glBegin</a:t>
            </a:r>
            <a:r>
              <a:rPr lang="en-US" b="1" dirty="0" smtClean="0">
                <a:latin typeface="Courier New" pitchFamily="49" charset="0"/>
                <a:cs typeface="Courier New" pitchFamily="49" charset="0"/>
              </a:rPr>
              <a:t>(GL_</a:t>
            </a:r>
            <a:r>
              <a:rPr lang="id-ID" b="1" dirty="0" smtClean="0">
                <a:latin typeface="Courier New" pitchFamily="49" charset="0"/>
                <a:cs typeface="Courier New" pitchFamily="49" charset="0"/>
              </a:rPr>
              <a:t>QUAD</a:t>
            </a:r>
            <a:r>
              <a:rPr lang="en-US" b="1" dirty="0" smtClean="0">
                <a:latin typeface="Courier New" pitchFamily="49" charset="0"/>
                <a:cs typeface="Courier New" pitchFamily="49" charset="0"/>
              </a:rPr>
              <a:t>);        </a:t>
            </a:r>
            <a:endParaRPr lang="en-US" b="1" dirty="0">
              <a:latin typeface="Courier New" pitchFamily="49" charset="0"/>
              <a:cs typeface="Courier New" pitchFamily="49" charset="0"/>
            </a:endParaRPr>
          </a:p>
          <a:p>
            <a:r>
              <a:rPr lang="en-US" b="1" dirty="0">
                <a:latin typeface="Courier New" pitchFamily="49" charset="0"/>
                <a:cs typeface="Courier New" pitchFamily="49" charset="0"/>
              </a:rPr>
              <a:t>		glVertex2f(-0.5, -0.5);        </a:t>
            </a:r>
          </a:p>
          <a:p>
            <a:r>
              <a:rPr lang="en-US" b="1" dirty="0">
                <a:latin typeface="Courier New" pitchFamily="49" charset="0"/>
                <a:cs typeface="Courier New" pitchFamily="49" charset="0"/>
              </a:rPr>
              <a:t>		glVertex2f(-0.5, 0.5);        </a:t>
            </a:r>
          </a:p>
          <a:p>
            <a:r>
              <a:rPr lang="en-US" b="1" dirty="0">
                <a:latin typeface="Courier New" pitchFamily="49" charset="0"/>
                <a:cs typeface="Courier New" pitchFamily="49" charset="0"/>
              </a:rPr>
              <a:t>		glVertex2f(0.5, 0.5);        </a:t>
            </a:r>
          </a:p>
          <a:p>
            <a:r>
              <a:rPr lang="en-US" b="1" dirty="0">
                <a:latin typeface="Courier New" pitchFamily="49" charset="0"/>
                <a:cs typeface="Courier New" pitchFamily="49" charset="0"/>
              </a:rPr>
              <a:t>		glVertex2f(0.5, -0.5);    </a:t>
            </a:r>
          </a:p>
          <a:p>
            <a:r>
              <a:rPr lang="en-US" b="1" dirty="0">
                <a:latin typeface="Courier New" pitchFamily="49" charset="0"/>
                <a:cs typeface="Courier New" pitchFamily="49" charset="0"/>
              </a:rPr>
              <a:t>	</a:t>
            </a:r>
            <a:r>
              <a:rPr lang="en-US" b="1" dirty="0" err="1">
                <a:latin typeface="Courier New" pitchFamily="49" charset="0"/>
                <a:cs typeface="Courier New" pitchFamily="49" charset="0"/>
              </a:rPr>
              <a:t>glEnd</a:t>
            </a:r>
            <a:r>
              <a:rPr lang="en-US" b="1" dirty="0">
                <a:latin typeface="Courier New" pitchFamily="49" charset="0"/>
                <a:cs typeface="Courier New" pitchFamily="49" charset="0"/>
              </a:rPr>
              <a:t>();</a:t>
            </a:r>
          </a:p>
          <a:p>
            <a:r>
              <a:rPr lang="en-US" b="1" dirty="0">
                <a:latin typeface="Courier New" pitchFamily="49" charset="0"/>
                <a:cs typeface="Courier New" pitchFamily="49" charset="0"/>
              </a:rPr>
              <a:t>	</a:t>
            </a:r>
            <a:r>
              <a:rPr lang="en-US" b="1" dirty="0" err="1">
                <a:latin typeface="Courier New" pitchFamily="49" charset="0"/>
                <a:cs typeface="Courier New" pitchFamily="49" charset="0"/>
              </a:rPr>
              <a:t>glFlush</a:t>
            </a:r>
            <a:r>
              <a:rPr lang="en-US" b="1" dirty="0">
                <a:latin typeface="Courier New" pitchFamily="49" charset="0"/>
                <a:cs typeface="Courier New" pitchFamily="49" charset="0"/>
              </a:rPr>
              <a:t>(); </a:t>
            </a:r>
          </a:p>
          <a:p>
            <a:r>
              <a:rPr lang="en-US" b="1" dirty="0">
                <a:latin typeface="Courier New" pitchFamily="49" charset="0"/>
                <a:cs typeface="Courier New" pitchFamily="49" charset="0"/>
              </a:rPr>
              <a:t>}</a:t>
            </a:r>
          </a:p>
          <a:p>
            <a:r>
              <a:rPr lang="en-US" b="1" dirty="0" err="1">
                <a:latin typeface="Courier New" pitchFamily="49" charset="0"/>
                <a:cs typeface="Courier New" pitchFamily="49" charset="0"/>
              </a:rPr>
              <a:t>int</a:t>
            </a:r>
            <a:r>
              <a:rPr lang="en-US" b="1" dirty="0">
                <a:latin typeface="Courier New" pitchFamily="49" charset="0"/>
                <a:cs typeface="Courier New" pitchFamily="49" charset="0"/>
              </a:rPr>
              <a:t> main(</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 </a:t>
            </a:r>
            <a:r>
              <a:rPr lang="en-US" b="1" dirty="0" err="1">
                <a:latin typeface="Courier New" pitchFamily="49" charset="0"/>
                <a:cs typeface="Courier New" pitchFamily="49" charset="0"/>
              </a:rPr>
              <a:t>argc</a:t>
            </a:r>
            <a:r>
              <a:rPr lang="en-US" b="1" dirty="0">
                <a:latin typeface="Courier New" pitchFamily="49" charset="0"/>
                <a:cs typeface="Courier New" pitchFamily="49" charset="0"/>
              </a:rPr>
              <a:t>, char** </a:t>
            </a:r>
            <a:r>
              <a:rPr lang="en-US" b="1" dirty="0" err="1">
                <a:latin typeface="Courier New" pitchFamily="49" charset="0"/>
                <a:cs typeface="Courier New" pitchFamily="49" charset="0"/>
              </a:rPr>
              <a:t>argv</a:t>
            </a:r>
            <a:r>
              <a:rPr lang="en-US" b="1" dirty="0">
                <a:latin typeface="Courier New" pitchFamily="49" charset="0"/>
                <a:cs typeface="Courier New" pitchFamily="49" charset="0"/>
              </a:rPr>
              <a:t>){</a:t>
            </a:r>
          </a:p>
          <a:p>
            <a:r>
              <a:rPr lang="en-US" b="1" dirty="0">
                <a:latin typeface="Courier New" pitchFamily="49" charset="0"/>
                <a:cs typeface="Courier New" pitchFamily="49" charset="0"/>
              </a:rPr>
              <a:t>	</a:t>
            </a:r>
            <a:r>
              <a:rPr lang="en-US" b="1" dirty="0" err="1">
                <a:latin typeface="Courier New" pitchFamily="49" charset="0"/>
                <a:cs typeface="Courier New" pitchFamily="49" charset="0"/>
              </a:rPr>
              <a:t>glutCreateWindow</a:t>
            </a:r>
            <a:r>
              <a:rPr lang="en-US" b="1" dirty="0">
                <a:latin typeface="Courier New" pitchFamily="49" charset="0"/>
                <a:cs typeface="Courier New" pitchFamily="49" charset="0"/>
              </a:rPr>
              <a:t>("simple");     </a:t>
            </a:r>
          </a:p>
          <a:p>
            <a:r>
              <a:rPr lang="en-US" b="1" dirty="0">
                <a:latin typeface="Courier New" pitchFamily="49" charset="0"/>
                <a:cs typeface="Courier New" pitchFamily="49" charset="0"/>
              </a:rPr>
              <a:t>	</a:t>
            </a:r>
            <a:r>
              <a:rPr lang="en-US" b="1" dirty="0" err="1">
                <a:latin typeface="Courier New" pitchFamily="49" charset="0"/>
                <a:cs typeface="Courier New" pitchFamily="49" charset="0"/>
              </a:rPr>
              <a:t>glutDisplayFunc</a:t>
            </a:r>
            <a:r>
              <a:rPr lang="en-US" b="1" dirty="0">
                <a:latin typeface="Courier New" pitchFamily="49" charset="0"/>
                <a:cs typeface="Courier New" pitchFamily="49" charset="0"/>
              </a:rPr>
              <a:t>(</a:t>
            </a:r>
            <a:r>
              <a:rPr lang="en-US" b="1" dirty="0" err="1">
                <a:latin typeface="Courier New" pitchFamily="49" charset="0"/>
                <a:cs typeface="Courier New" pitchFamily="49" charset="0"/>
              </a:rPr>
              <a:t>mydisplay</a:t>
            </a:r>
            <a:r>
              <a:rPr lang="en-US" b="1" dirty="0">
                <a:latin typeface="Courier New" pitchFamily="49" charset="0"/>
                <a:cs typeface="Courier New" pitchFamily="49" charset="0"/>
              </a:rPr>
              <a:t>);    </a:t>
            </a:r>
          </a:p>
          <a:p>
            <a:r>
              <a:rPr lang="en-US" b="1" dirty="0">
                <a:latin typeface="Courier New" pitchFamily="49" charset="0"/>
                <a:cs typeface="Courier New" pitchFamily="49" charset="0"/>
              </a:rPr>
              <a:t>	</a:t>
            </a:r>
            <a:r>
              <a:rPr lang="en-US" b="1" dirty="0" err="1">
                <a:latin typeface="Courier New" pitchFamily="49" charset="0"/>
                <a:cs typeface="Courier New" pitchFamily="49" charset="0"/>
              </a:rPr>
              <a:t>glutMainLoop</a:t>
            </a:r>
            <a:r>
              <a:rPr lang="en-US" b="1" dirty="0">
                <a:latin typeface="Courier New" pitchFamily="49" charset="0"/>
                <a:cs typeface="Courier New" pitchFamily="49" charset="0"/>
              </a:rPr>
              <a:t>();</a:t>
            </a:r>
          </a:p>
          <a:p>
            <a:r>
              <a:rPr lang="en-US" b="1" dirty="0">
                <a:latin typeface="Courier New" pitchFamily="49" charset="0"/>
                <a:cs typeface="Courier New" pitchFamily="49" charset="0"/>
              </a:rPr>
              <a:t>}</a:t>
            </a:r>
          </a:p>
        </p:txBody>
      </p:sp>
    </p:spTree>
  </p:cSld>
  <p:clrMapOvr>
    <a:masterClrMapping/>
  </p:clrMapOvr>
  <p:transition spd="slow">
    <p:fade/>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What happened</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Most OpenGL functions deprecated </a:t>
            </a:r>
          </a:p>
          <a:p>
            <a:r>
              <a:rPr lang="en-US" dirty="0" smtClean="0"/>
              <a:t>Makes heavy use of state variable default values that no longer exist </a:t>
            </a:r>
          </a:p>
          <a:p>
            <a:pPr lvl="1"/>
            <a:r>
              <a:rPr lang="en-US" dirty="0" smtClean="0"/>
              <a:t>Viewing </a:t>
            </a:r>
          </a:p>
          <a:p>
            <a:pPr lvl="1"/>
            <a:r>
              <a:rPr lang="en-US" dirty="0" smtClean="0"/>
              <a:t>Colors </a:t>
            </a:r>
          </a:p>
          <a:p>
            <a:pPr lvl="1"/>
            <a:r>
              <a:rPr lang="en-US" dirty="0" smtClean="0"/>
              <a:t>Window parameters </a:t>
            </a:r>
          </a:p>
          <a:p>
            <a:r>
              <a:rPr lang="en-US" dirty="0" smtClean="0"/>
              <a:t>Next version will make the defaults more explicit </a:t>
            </a:r>
          </a:p>
          <a:p>
            <a:r>
              <a:rPr lang="en-US" dirty="0" smtClean="0"/>
              <a:t>However, processing loop is the same</a:t>
            </a:r>
            <a:endParaRPr lang="en-US" dirty="0"/>
          </a:p>
        </p:txBody>
      </p:sp>
    </p:spTree>
  </p:cSld>
  <p:clrMapOvr>
    <a:masterClrMapping/>
  </p:clrMapOvr>
  <mc:AlternateContent xmlns:mc="http://schemas.openxmlformats.org/markup-compatibility/2006">
    <mc:Choice xmlns:p14="http://schemas.microsoft.com/office/powerpoint/2010/main" xmlns="" Requires="p14">
      <p:transition spd="slow" p14:dur="1100">
        <p14:switch dir="r"/>
      </p:transition>
    </mc:Choice>
    <mc:Fallback>
      <p:transition spd="slow">
        <p:fade/>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2"/>
          <p:cNvSpPr>
            <a:spLocks noGrp="1" noChangeArrowheads="1"/>
          </p:cNvSpPr>
          <p:nvPr>
            <p:ph type="title" idx="4294967295"/>
          </p:nvPr>
        </p:nvSpPr>
        <p:spPr>
          <a:xfrm>
            <a:off x="0" y="1"/>
            <a:ext cx="8153400" cy="571486"/>
          </a:xfrm>
        </p:spPr>
        <p:txBody>
          <a:bodyPr>
            <a:normAutofit fontScale="90000"/>
          </a:bodyPr>
          <a:lstStyle/>
          <a:p>
            <a:r>
              <a:rPr lang="en-US" dirty="0" smtClean="0"/>
              <a:t/>
            </a:r>
            <a:br>
              <a:rPr lang="en-US" dirty="0" smtClean="0"/>
            </a:br>
            <a:r>
              <a:rPr lang="id-ID" dirty="0" smtClean="0">
                <a:solidFill>
                  <a:srgbClr val="FF0000"/>
                </a:solidFill>
              </a:rPr>
              <a:t>simple.c</a:t>
            </a:r>
            <a:endParaRPr lang="en-US" dirty="0" smtClean="0">
              <a:solidFill>
                <a:srgbClr val="FF0000"/>
              </a:solidFill>
            </a:endParaRPr>
          </a:p>
        </p:txBody>
      </p:sp>
      <p:sp>
        <p:nvSpPr>
          <p:cNvPr id="32773" name="Text Box 4"/>
          <p:cNvSpPr txBox="1">
            <a:spLocks noChangeArrowheads="1"/>
          </p:cNvSpPr>
          <p:nvPr/>
        </p:nvSpPr>
        <p:spPr bwMode="auto">
          <a:xfrm>
            <a:off x="1214414" y="571486"/>
            <a:ext cx="6032421" cy="4093428"/>
          </a:xfrm>
          <a:prstGeom prst="rect">
            <a:avLst/>
          </a:prstGeom>
          <a:noFill/>
          <a:ln w="12700">
            <a:noFill/>
            <a:miter lim="800000"/>
            <a:headEnd type="none" w="sm" len="sm"/>
            <a:tailEnd type="none" w="sm" len="sm"/>
          </a:ln>
        </p:spPr>
        <p:txBody>
          <a:bodyPr wrap="none" anchorCtr="1">
            <a:spAutoFit/>
          </a:bodyPr>
          <a:lstStyle/>
          <a:p>
            <a:r>
              <a:rPr lang="en-US" sz="2000" b="1" dirty="0">
                <a:latin typeface="Courier New" pitchFamily="49" charset="0"/>
                <a:cs typeface="Courier New" pitchFamily="49" charset="0"/>
              </a:rPr>
              <a:t>#include &lt;GL/</a:t>
            </a:r>
            <a:r>
              <a:rPr lang="en-US" sz="2000" b="1" dirty="0" err="1">
                <a:latin typeface="Courier New" pitchFamily="49" charset="0"/>
                <a:cs typeface="Courier New" pitchFamily="49" charset="0"/>
              </a:rPr>
              <a:t>glut.h</a:t>
            </a:r>
            <a:r>
              <a:rPr lang="en-US" sz="2000" b="1" dirty="0">
                <a:latin typeface="Courier New" pitchFamily="49" charset="0"/>
                <a:cs typeface="Courier New" pitchFamily="49" charset="0"/>
              </a:rPr>
              <a:t>&gt;</a:t>
            </a:r>
          </a:p>
          <a:p>
            <a:r>
              <a:rPr lang="en-US" sz="2000" b="1" dirty="0">
                <a:latin typeface="Courier New" pitchFamily="49" charset="0"/>
                <a:cs typeface="Courier New" pitchFamily="49" charset="0"/>
              </a:rPr>
              <a:t>void </a:t>
            </a:r>
            <a:r>
              <a:rPr lang="en-US" sz="2000" b="1" dirty="0" err="1">
                <a:latin typeface="Courier New" pitchFamily="49" charset="0"/>
                <a:cs typeface="Courier New" pitchFamily="49" charset="0"/>
              </a:rPr>
              <a:t>mydisplay</a:t>
            </a:r>
            <a:r>
              <a:rPr lang="en-US" sz="2000" b="1" dirty="0">
                <a:latin typeface="Courier New" pitchFamily="49" charset="0"/>
                <a:cs typeface="Courier New" pitchFamily="49" charset="0"/>
              </a:rPr>
              <a:t>(){</a:t>
            </a:r>
          </a:p>
          <a:p>
            <a:r>
              <a:rPr lang="en-US" sz="2000" b="1" dirty="0">
                <a:latin typeface="Courier New" pitchFamily="49" charset="0"/>
                <a:cs typeface="Courier New" pitchFamily="49" charset="0"/>
              </a:rPr>
              <a:t>     </a:t>
            </a:r>
            <a:r>
              <a:rPr lang="id-ID" sz="2000" b="1" dirty="0" smtClean="0">
                <a:latin typeface="Courier New" pitchFamily="49" charset="0"/>
                <a:cs typeface="Courier New" pitchFamily="49" charset="0"/>
              </a:rPr>
              <a:t> </a:t>
            </a:r>
            <a:r>
              <a:rPr lang="en-US" sz="2000" b="1" dirty="0" err="1" smtClean="0">
                <a:latin typeface="Courier New" pitchFamily="49" charset="0"/>
                <a:cs typeface="Courier New" pitchFamily="49" charset="0"/>
              </a:rPr>
              <a:t>glClear</a:t>
            </a:r>
            <a:r>
              <a:rPr lang="en-US" sz="2000" b="1" dirty="0" smtClean="0">
                <a:latin typeface="Courier New" pitchFamily="49" charset="0"/>
                <a:cs typeface="Courier New" pitchFamily="49" charset="0"/>
              </a:rPr>
              <a:t>(GL_COLOR_BUFFER_BIT</a:t>
            </a:r>
            <a:r>
              <a:rPr lang="en-US" sz="2000" b="1" dirty="0">
                <a:latin typeface="Courier New" pitchFamily="49" charset="0"/>
                <a:cs typeface="Courier New" pitchFamily="49" charset="0"/>
              </a:rPr>
              <a:t>); </a:t>
            </a:r>
          </a:p>
          <a:p>
            <a:endParaRPr lang="en-US" sz="2000" b="1" dirty="0" smtClean="0">
              <a:latin typeface="Courier New" pitchFamily="49" charset="0"/>
              <a:cs typeface="Courier New" pitchFamily="49" charset="0"/>
            </a:endParaRPr>
          </a:p>
          <a:p>
            <a:r>
              <a:rPr lang="en-US" sz="2000" b="1" dirty="0" smtClean="0">
                <a:latin typeface="Courier New" pitchFamily="49" charset="0"/>
                <a:cs typeface="Courier New" pitchFamily="49" charset="0"/>
              </a:rPr>
              <a:t>// need to fill in this part</a:t>
            </a:r>
          </a:p>
          <a:p>
            <a:r>
              <a:rPr lang="en-US" sz="2000" b="1" dirty="0" smtClean="0">
                <a:latin typeface="Courier New" pitchFamily="49" charset="0"/>
                <a:cs typeface="Courier New" pitchFamily="49" charset="0"/>
              </a:rPr>
              <a:t>// and add in </a:t>
            </a:r>
            <a:r>
              <a:rPr lang="en-US" sz="2000" b="1" dirty="0" err="1" smtClean="0">
                <a:latin typeface="Courier New" pitchFamily="49" charset="0"/>
                <a:cs typeface="Courier New" pitchFamily="49" charset="0"/>
              </a:rPr>
              <a:t>shaders</a:t>
            </a:r>
            <a:endParaRPr lang="x-none" sz="2000" b="1" smtClean="0">
              <a:latin typeface="Courier New" pitchFamily="49" charset="0"/>
              <a:cs typeface="Courier New" pitchFamily="49" charset="0"/>
            </a:endParaRPr>
          </a:p>
          <a:p>
            <a:endParaRPr lang="x-none" sz="2000" b="1" smtClean="0">
              <a:latin typeface="Courier New" pitchFamily="49" charset="0"/>
              <a:cs typeface="Courier New" pitchFamily="49" charset="0"/>
            </a:endParaRPr>
          </a:p>
          <a:p>
            <a:r>
              <a:rPr lang="en-US" sz="2000" b="1" dirty="0" smtClean="0">
                <a:latin typeface="Courier New" pitchFamily="49" charset="0"/>
                <a:cs typeface="Courier New" pitchFamily="49" charset="0"/>
              </a:rPr>
              <a:t>}</a:t>
            </a:r>
            <a:endParaRPr lang="en-US" sz="2000" b="1" dirty="0">
              <a:latin typeface="Courier New" pitchFamily="49" charset="0"/>
              <a:cs typeface="Courier New" pitchFamily="49" charset="0"/>
            </a:endParaRPr>
          </a:p>
          <a:p>
            <a:r>
              <a:rPr lang="en-US" sz="2000" b="1" dirty="0" err="1">
                <a:latin typeface="Courier New" pitchFamily="49" charset="0"/>
                <a:cs typeface="Courier New" pitchFamily="49" charset="0"/>
              </a:rPr>
              <a:t>int</a:t>
            </a:r>
            <a:r>
              <a:rPr lang="en-US" sz="2000" b="1" dirty="0">
                <a:latin typeface="Courier New" pitchFamily="49" charset="0"/>
                <a:cs typeface="Courier New" pitchFamily="49" charset="0"/>
              </a:rPr>
              <a:t> main(</a:t>
            </a:r>
            <a:r>
              <a:rPr lang="en-US" sz="2000" b="1" dirty="0" err="1">
                <a:latin typeface="Courier New" pitchFamily="49" charset="0"/>
                <a:cs typeface="Courier New" pitchFamily="49" charset="0"/>
              </a:rPr>
              <a:t>int</a:t>
            </a:r>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argc</a:t>
            </a:r>
            <a:r>
              <a:rPr lang="en-US" sz="2000" b="1" dirty="0">
                <a:latin typeface="Courier New" pitchFamily="49" charset="0"/>
                <a:cs typeface="Courier New" pitchFamily="49" charset="0"/>
              </a:rPr>
              <a:t>, char** </a:t>
            </a:r>
            <a:r>
              <a:rPr lang="en-US" sz="2000" b="1" dirty="0" err="1">
                <a:latin typeface="Courier New" pitchFamily="49" charset="0"/>
                <a:cs typeface="Courier New" pitchFamily="49" charset="0"/>
              </a:rPr>
              <a:t>argv</a:t>
            </a:r>
            <a:r>
              <a:rPr lang="en-US" sz="2000" b="1" dirty="0">
                <a:latin typeface="Courier New" pitchFamily="49" charset="0"/>
                <a:cs typeface="Courier New" pitchFamily="49" charset="0"/>
              </a:rPr>
              <a:t>){</a:t>
            </a:r>
          </a:p>
          <a:p>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glutCreateWindow</a:t>
            </a:r>
            <a:r>
              <a:rPr lang="en-US" sz="2000" b="1" dirty="0">
                <a:latin typeface="Courier New" pitchFamily="49" charset="0"/>
                <a:cs typeface="Courier New" pitchFamily="49" charset="0"/>
              </a:rPr>
              <a:t>("simple");     </a:t>
            </a:r>
          </a:p>
          <a:p>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glutDisplayFunc</a:t>
            </a:r>
            <a:r>
              <a:rPr lang="en-US" sz="2000" b="1" dirty="0">
                <a:latin typeface="Courier New" pitchFamily="49" charset="0"/>
                <a:cs typeface="Courier New" pitchFamily="49" charset="0"/>
              </a:rPr>
              <a:t>(</a:t>
            </a:r>
            <a:r>
              <a:rPr lang="en-US" sz="2000" b="1" dirty="0" err="1">
                <a:latin typeface="Courier New" pitchFamily="49" charset="0"/>
                <a:cs typeface="Courier New" pitchFamily="49" charset="0"/>
              </a:rPr>
              <a:t>mydisplay</a:t>
            </a:r>
            <a:r>
              <a:rPr lang="en-US" sz="2000" b="1" dirty="0">
                <a:latin typeface="Courier New" pitchFamily="49" charset="0"/>
                <a:cs typeface="Courier New" pitchFamily="49" charset="0"/>
              </a:rPr>
              <a:t>);    </a:t>
            </a:r>
          </a:p>
          <a:p>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glutMainLoop</a:t>
            </a:r>
            <a:r>
              <a:rPr lang="en-US" sz="2000" b="1" dirty="0">
                <a:latin typeface="Courier New" pitchFamily="49" charset="0"/>
                <a:cs typeface="Courier New" pitchFamily="49" charset="0"/>
              </a:rPr>
              <a:t>();</a:t>
            </a:r>
          </a:p>
          <a:p>
            <a:r>
              <a:rPr lang="en-US" sz="2000" b="1" dirty="0">
                <a:latin typeface="Courier New" pitchFamily="49" charset="0"/>
                <a:cs typeface="Courier New" pitchFamily="49" charset="0"/>
              </a:rPr>
              <a:t>}</a:t>
            </a:r>
          </a:p>
        </p:txBody>
      </p:sp>
    </p:spTree>
  </p:cSld>
  <p:clrMapOvr>
    <a:masterClrMapping/>
  </p:clrMapOvr>
  <p:transition spd="slow">
    <p:fade/>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2"/>
          <p:cNvSpPr>
            <a:spLocks noGrp="1" noChangeArrowheads="1"/>
          </p:cNvSpPr>
          <p:nvPr>
            <p:ph type="title"/>
          </p:nvPr>
        </p:nvSpPr>
        <p:spPr/>
        <p:txBody>
          <a:bodyPr/>
          <a:lstStyle/>
          <a:p>
            <a:r>
              <a:rPr lang="en-US" smtClean="0"/>
              <a:t>Event Loop</a:t>
            </a:r>
          </a:p>
        </p:txBody>
      </p:sp>
      <p:sp>
        <p:nvSpPr>
          <p:cNvPr id="33797" name="Rectangle 3"/>
          <p:cNvSpPr>
            <a:spLocks noGrp="1" noChangeArrowheads="1"/>
          </p:cNvSpPr>
          <p:nvPr>
            <p:ph idx="1"/>
          </p:nvPr>
        </p:nvSpPr>
        <p:spPr/>
        <p:txBody>
          <a:bodyPr>
            <a:normAutofit fontScale="92500" lnSpcReduction="10000"/>
          </a:bodyPr>
          <a:lstStyle/>
          <a:p>
            <a:r>
              <a:rPr lang="en-US" smtClean="0"/>
              <a:t>Note that the program defines a </a:t>
            </a:r>
            <a:r>
              <a:rPr lang="en-US" i="1" smtClean="0"/>
              <a:t>display callback</a:t>
            </a:r>
            <a:r>
              <a:rPr lang="en-US" smtClean="0"/>
              <a:t> function named </a:t>
            </a:r>
            <a:r>
              <a:rPr lang="en-US" b="1" smtClean="0">
                <a:latin typeface="Courier New" charset="0"/>
              </a:rPr>
              <a:t>mydisplay</a:t>
            </a:r>
          </a:p>
          <a:p>
            <a:pPr lvl="1"/>
            <a:r>
              <a:rPr lang="en-US" smtClean="0"/>
              <a:t>Every glut program must have a display callback</a:t>
            </a:r>
          </a:p>
          <a:p>
            <a:pPr lvl="1"/>
            <a:r>
              <a:rPr lang="en-US" smtClean="0"/>
              <a:t>The display callback is executed whenever OpenGL decides the display must be refreshed, for example when the window is opened</a:t>
            </a:r>
          </a:p>
          <a:p>
            <a:pPr lvl="1"/>
            <a:r>
              <a:rPr lang="en-US" smtClean="0"/>
              <a:t>The </a:t>
            </a:r>
            <a:r>
              <a:rPr lang="en-US" b="1" smtClean="0">
                <a:latin typeface="Courier New" charset="0"/>
              </a:rPr>
              <a:t>main</a:t>
            </a:r>
            <a:r>
              <a:rPr lang="en-US" smtClean="0"/>
              <a:t> function ends with the program entering an event loop</a:t>
            </a:r>
          </a:p>
        </p:txBody>
      </p:sp>
    </p:spTree>
  </p:cSld>
  <p:clrMapOvr>
    <a:masterClrMapping/>
  </p:clrMapOvr>
  <p:transition spd="slow">
    <p:fade/>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Rectangle 2"/>
          <p:cNvSpPr>
            <a:spLocks noGrp="1" noChangeArrowheads="1"/>
          </p:cNvSpPr>
          <p:nvPr>
            <p:ph type="title"/>
          </p:nvPr>
        </p:nvSpPr>
        <p:spPr/>
        <p:txBody>
          <a:bodyPr/>
          <a:lstStyle/>
          <a:p>
            <a:r>
              <a:rPr lang="en-US" smtClean="0"/>
              <a:t>Compilation on Windows</a:t>
            </a:r>
          </a:p>
        </p:txBody>
      </p:sp>
      <p:sp>
        <p:nvSpPr>
          <p:cNvPr id="36869" name="Rectangle 3"/>
          <p:cNvSpPr>
            <a:spLocks noGrp="1" noChangeArrowheads="1"/>
          </p:cNvSpPr>
          <p:nvPr>
            <p:ph idx="1"/>
          </p:nvPr>
        </p:nvSpPr>
        <p:spPr/>
        <p:txBody>
          <a:bodyPr>
            <a:normAutofit lnSpcReduction="10000"/>
          </a:bodyPr>
          <a:lstStyle/>
          <a:p>
            <a:r>
              <a:rPr lang="en-US" dirty="0" smtClean="0"/>
              <a:t>Visual C++</a:t>
            </a:r>
          </a:p>
          <a:p>
            <a:pPr lvl="1"/>
            <a:r>
              <a:rPr lang="en-US" dirty="0" smtClean="0"/>
              <a:t>Get </a:t>
            </a:r>
            <a:r>
              <a:rPr lang="en-US" dirty="0" err="1" smtClean="0"/>
              <a:t>glut.h</a:t>
            </a:r>
            <a:r>
              <a:rPr lang="en-US" dirty="0" smtClean="0"/>
              <a:t>, glut32.lib and glut32.dll from web</a:t>
            </a:r>
          </a:p>
          <a:p>
            <a:pPr lvl="1"/>
            <a:r>
              <a:rPr lang="en-US" sz="2800" dirty="0" smtClean="0"/>
              <a:t>Install in same places as corresponding OpenGL files</a:t>
            </a:r>
            <a:endParaRPr lang="id-ID" dirty="0" smtClean="0"/>
          </a:p>
          <a:p>
            <a:pPr lvl="1"/>
            <a:r>
              <a:rPr lang="en-US" dirty="0" smtClean="0"/>
              <a:t>Create </a:t>
            </a:r>
            <a:r>
              <a:rPr lang="id-ID" dirty="0" smtClean="0"/>
              <a:t>an empty </a:t>
            </a:r>
            <a:r>
              <a:rPr lang="en-US" dirty="0" smtClean="0"/>
              <a:t>application</a:t>
            </a:r>
          </a:p>
          <a:p>
            <a:pPr lvl="1"/>
            <a:r>
              <a:rPr lang="en-US" dirty="0" smtClean="0"/>
              <a:t>Add glut32.lib to project settings (under link tab)</a:t>
            </a:r>
            <a:endParaRPr lang="id-ID" dirty="0" smtClean="0"/>
          </a:p>
          <a:p>
            <a:pPr lvl="1"/>
            <a:r>
              <a:rPr lang="en-US" sz="2800" dirty="0" smtClean="0"/>
              <a:t>Same for </a:t>
            </a:r>
            <a:r>
              <a:rPr lang="en-US" sz="2800" dirty="0" err="1" smtClean="0"/>
              <a:t>freeglut</a:t>
            </a:r>
            <a:r>
              <a:rPr lang="en-US" sz="2800" dirty="0" smtClean="0"/>
              <a:t> and GLEW</a:t>
            </a:r>
            <a:endParaRPr lang="en-US" dirty="0" smtClean="0"/>
          </a:p>
          <a:p>
            <a:endParaRPr lang="en-US" dirty="0" smtClean="0"/>
          </a:p>
        </p:txBody>
      </p:sp>
    </p:spTree>
  </p:cSld>
  <p:clrMapOvr>
    <a:masterClrMapping/>
  </p:clrMapOvr>
  <p:transition spd="slow">
    <p:fade/>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idx="1"/>
          </p:nvPr>
        </p:nvSpPr>
        <p:spPr/>
        <p:txBody>
          <a:bodyPr>
            <a:normAutofit/>
          </a:bodyPr>
          <a:lstStyle/>
          <a:p>
            <a:r>
              <a:rPr lang="en-US" dirty="0" smtClean="0"/>
              <a:t>Last week: Follow the instructions in the tutorial</a:t>
            </a:r>
          </a:p>
          <a:p>
            <a:pPr lvl="1"/>
            <a:r>
              <a:rPr lang="en-US" dirty="0" smtClean="0">
                <a:hlinkClick r:id="rId2"/>
              </a:rPr>
              <a:t>http://wiki.codeblocks.org/index.php?title=Using_FreeGlut_with_Code::Blocks</a:t>
            </a:r>
            <a:endParaRPr lang="id-ID" dirty="0" smtClean="0"/>
          </a:p>
          <a:p>
            <a:endParaRPr lang="en-US" dirty="0"/>
          </a:p>
        </p:txBody>
      </p:sp>
      <p:sp>
        <p:nvSpPr>
          <p:cNvPr id="6" name="Title 5"/>
          <p:cNvSpPr>
            <a:spLocks noGrp="1"/>
          </p:cNvSpPr>
          <p:nvPr>
            <p:ph type="title"/>
          </p:nvPr>
        </p:nvSpPr>
        <p:spPr/>
        <p:txBody>
          <a:bodyPr>
            <a:normAutofit fontScale="90000"/>
          </a:bodyPr>
          <a:lstStyle/>
          <a:p>
            <a:r>
              <a:rPr lang="en-US" dirty="0" smtClean="0"/>
              <a:t>Review and Exercises</a:t>
            </a:r>
            <a:endParaRPr lang="en-US" dirty="0"/>
          </a:p>
        </p:txBody>
      </p:sp>
      <p:sp>
        <p:nvSpPr>
          <p:cNvPr id="4" name="Slide Number Placeholder 3"/>
          <p:cNvSpPr>
            <a:spLocks noGrp="1"/>
          </p:cNvSpPr>
          <p:nvPr>
            <p:ph type="sldNum" sz="quarter" idx="11"/>
          </p:nvPr>
        </p:nvSpPr>
        <p:spPr/>
        <p:txBody>
          <a:bodyPr>
            <a:normAutofit/>
          </a:bodyPr>
          <a:lstStyle/>
          <a:p>
            <a:pPr algn="ctr"/>
            <a:fld id="{8F82E0A0-C266-4798-8C8F-B9F91E9DA37E}" type="slidenum">
              <a:rPr lang="en-US" sz="1400" b="1" smtClean="0">
                <a:solidFill>
                  <a:srgbClr val="FFFFFF"/>
                </a:solidFill>
              </a:rPr>
              <a:pPr algn="ctr"/>
              <a:t>67</a:t>
            </a:fld>
            <a:endParaRPr lang="en-US"/>
          </a:p>
        </p:txBody>
      </p:sp>
      <p:sp>
        <p:nvSpPr>
          <p:cNvPr id="3" name="Footer Placeholder 2"/>
          <p:cNvSpPr>
            <a:spLocks noGrp="1"/>
          </p:cNvSpPr>
          <p:nvPr>
            <p:ph type="ftr" sz="quarter" idx="12"/>
          </p:nvPr>
        </p:nvSpPr>
        <p:spPr/>
        <p:txBody>
          <a:bodyPr/>
          <a:lstStyle/>
          <a:p>
            <a:r>
              <a:rPr lang="en-US" smtClean="0"/>
              <a:t>Angel: Interactive Computer Graphics6E © Addison-Wesley 2012</a:t>
            </a:r>
            <a:endParaRPr lang="en-US"/>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smtClean="0"/>
              <a:t>Angel: Interactive Computer Graphics6E © Addison-Wesley 2012</a:t>
            </a:r>
            <a:endParaRPr lang="en-US"/>
          </a:p>
        </p:txBody>
      </p:sp>
      <p:sp>
        <p:nvSpPr>
          <p:cNvPr id="4" name="Slide Number Placeholder 3"/>
          <p:cNvSpPr>
            <a:spLocks noGrp="1"/>
          </p:cNvSpPr>
          <p:nvPr>
            <p:ph type="sldNum" sz="quarter" idx="12"/>
          </p:nvPr>
        </p:nvSpPr>
        <p:spPr/>
        <p:txBody>
          <a:bodyPr>
            <a:normAutofit fontScale="92500" lnSpcReduction="10000"/>
          </a:bodyPr>
          <a:lstStyle/>
          <a:p>
            <a:pPr algn="ctr"/>
            <a:fld id="{8F82E0A0-C266-4798-8C8F-B9F91E9DA37E}" type="slidenum">
              <a:rPr lang="en-US" sz="1400" b="1" smtClean="0">
                <a:solidFill>
                  <a:srgbClr val="FFFFFF"/>
                </a:solidFill>
              </a:rPr>
              <a:pPr algn="ctr"/>
              <a:t>68</a:t>
            </a:fld>
            <a:endParaRPr lang="en-US"/>
          </a:p>
        </p:txBody>
      </p:sp>
      <p:pic>
        <p:nvPicPr>
          <p:cNvPr id="3074" name="Picture 2"/>
          <p:cNvPicPr>
            <a:picLocks noChangeAspect="1" noChangeArrowheads="1"/>
          </p:cNvPicPr>
          <p:nvPr/>
        </p:nvPicPr>
        <p:blipFill>
          <a:blip r:embed="rId2" cstate="print"/>
          <a:srcRect l="20196" t="28546" r="21140" b="6766"/>
          <a:stretch>
            <a:fillRect/>
          </a:stretch>
        </p:blipFill>
        <p:spPr bwMode="auto">
          <a:xfrm>
            <a:off x="467544" y="411510"/>
            <a:ext cx="7632848" cy="4731990"/>
          </a:xfrm>
          <a:prstGeom prst="rect">
            <a:avLst/>
          </a:prstGeom>
          <a:noFill/>
          <a:ln w="9525">
            <a:noFill/>
            <a:miter lim="800000"/>
            <a:headEnd/>
            <a:tailEnd/>
          </a:ln>
        </p:spPr>
      </p:pic>
      <p:sp>
        <p:nvSpPr>
          <p:cNvPr id="7" name="TextBox 6"/>
          <p:cNvSpPr txBox="1"/>
          <p:nvPr/>
        </p:nvSpPr>
        <p:spPr>
          <a:xfrm>
            <a:off x="1115616" y="123478"/>
            <a:ext cx="3458447" cy="369332"/>
          </a:xfrm>
          <a:prstGeom prst="rect">
            <a:avLst/>
          </a:prstGeom>
          <a:noFill/>
        </p:spPr>
        <p:txBody>
          <a:bodyPr wrap="none" rtlCol="0">
            <a:spAutoFit/>
          </a:bodyPr>
          <a:lstStyle/>
          <a:p>
            <a:r>
              <a:rPr lang="id-ID" b="1" dirty="0" smtClean="0"/>
              <a:t>Example1.cpp – program structure</a:t>
            </a:r>
            <a:endParaRPr lang="en-US" b="1" dirty="0"/>
          </a:p>
        </p:txBody>
      </p:sp>
    </p:spTree>
  </p:cSld>
  <p:clrMapOvr>
    <a:masterClrMapping/>
  </p:clrMapOv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cstate="print"/>
          <a:srcRect l="20750" t="25313" r="18926" b="18579"/>
          <a:stretch>
            <a:fillRect/>
          </a:stretch>
        </p:blipFill>
        <p:spPr bwMode="auto">
          <a:xfrm>
            <a:off x="755576" y="771550"/>
            <a:ext cx="7848872" cy="4104456"/>
          </a:xfrm>
          <a:prstGeom prst="rect">
            <a:avLst/>
          </a:prstGeom>
          <a:noFill/>
          <a:ln w="9525">
            <a:noFill/>
            <a:miter lim="800000"/>
            <a:headEnd/>
            <a:tailEnd/>
          </a:ln>
        </p:spPr>
      </p:pic>
      <p:sp>
        <p:nvSpPr>
          <p:cNvPr id="5" name="TextBox 4"/>
          <p:cNvSpPr txBox="1"/>
          <p:nvPr/>
        </p:nvSpPr>
        <p:spPr>
          <a:xfrm>
            <a:off x="1115616" y="123478"/>
            <a:ext cx="3680879" cy="369332"/>
          </a:xfrm>
          <a:prstGeom prst="rect">
            <a:avLst/>
          </a:prstGeom>
          <a:noFill/>
        </p:spPr>
        <p:txBody>
          <a:bodyPr wrap="none" rtlCol="0">
            <a:spAutoFit/>
          </a:bodyPr>
          <a:lstStyle/>
          <a:p>
            <a:r>
              <a:rPr lang="id-ID" b="1" dirty="0" smtClean="0"/>
              <a:t>Example1.cpp – init function (1 of 2)</a:t>
            </a:r>
            <a:endParaRPr lang="en-US" b="1" dirty="0"/>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5604" name="Rectangle 2"/>
          <p:cNvSpPr>
            <a:spLocks noGrp="1" noChangeArrowheads="1"/>
          </p:cNvSpPr>
          <p:nvPr>
            <p:ph type="title"/>
          </p:nvPr>
        </p:nvSpPr>
        <p:spPr/>
        <p:txBody>
          <a:bodyPr/>
          <a:lstStyle/>
          <a:p>
            <a:r>
              <a:rPr lang="en-US" dirty="0" smtClean="0"/>
              <a:t>Review: Pinhole Camera</a:t>
            </a:r>
          </a:p>
        </p:txBody>
      </p:sp>
      <p:sp>
        <p:nvSpPr>
          <p:cNvPr id="25603" name="Footer Placeholder 4"/>
          <p:cNvSpPr>
            <a:spLocks noGrp="1"/>
          </p:cNvSpPr>
          <p:nvPr>
            <p:ph type="ftr" sz="quarter" idx="4294967295"/>
          </p:nvPr>
        </p:nvSpPr>
        <p:spPr>
          <a:xfrm>
            <a:off x="609601" y="4686155"/>
            <a:ext cx="5421083" cy="273844"/>
          </a:xfrm>
          <a:noFill/>
        </p:spPr>
        <p:txBody>
          <a:bodyPr/>
          <a:lstStyle/>
          <a:p>
            <a:r>
              <a:rPr lang="en-US" smtClean="0"/>
              <a:t>Angel: Interactive Computer Graphics6E © Addison-Wesley 2012</a:t>
            </a:r>
            <a:endParaRPr lang="en-US"/>
          </a:p>
        </p:txBody>
      </p:sp>
      <p:sp>
        <p:nvSpPr>
          <p:cNvPr id="9" name="Slide Number Placeholder 3"/>
          <p:cNvSpPr>
            <a:spLocks noGrp="1"/>
          </p:cNvSpPr>
          <p:nvPr>
            <p:ph type="sldNum" sz="quarter" idx="12"/>
          </p:nvPr>
        </p:nvSpPr>
        <p:spPr/>
        <p:txBody>
          <a:bodyPr>
            <a:normAutofit fontScale="40000" lnSpcReduction="20000"/>
          </a:bodyPr>
          <a:lstStyle/>
          <a:p>
            <a:pPr lvl="1"/>
            <a:fld id="{CE78491C-85F0-4E58-B9E0-58CFFD17EF0D}" type="slidenum">
              <a:rPr lang="es-ES"/>
              <a:pPr lvl="1"/>
              <a:t>7</a:t>
            </a:fld>
            <a:endParaRPr lang="es-ES"/>
          </a:p>
        </p:txBody>
      </p:sp>
      <p:sp>
        <p:nvSpPr>
          <p:cNvPr id="11" name="Content Placeholder 10"/>
          <p:cNvSpPr>
            <a:spLocks noGrp="1"/>
          </p:cNvSpPr>
          <p:nvPr>
            <p:ph sz="quarter" idx="13"/>
          </p:nvPr>
        </p:nvSpPr>
        <p:spPr/>
        <p:txBody>
          <a:bodyPr/>
          <a:lstStyle/>
          <a:p>
            <a:endParaRPr lang="en-US" dirty="0"/>
          </a:p>
        </p:txBody>
      </p:sp>
      <p:pic>
        <p:nvPicPr>
          <p:cNvPr id="25605" name="Picture 5" descr="ftp://ftp.cs.unm.edu/pub/angel/BOOK/SECOND_EDITION/FIGURES/JPEG/an01f14.jpg"/>
          <p:cNvPicPr>
            <a:picLocks noChangeAspect="1" noChangeArrowheads="1"/>
          </p:cNvPicPr>
          <p:nvPr/>
        </p:nvPicPr>
        <p:blipFill>
          <a:blip r:embed="rId2" cstate="print"/>
          <a:srcRect/>
          <a:stretch>
            <a:fillRect/>
          </a:stretch>
        </p:blipFill>
        <p:spPr bwMode="auto">
          <a:xfrm>
            <a:off x="2514601" y="1332780"/>
            <a:ext cx="4054475" cy="1599010"/>
          </a:xfrm>
          <a:prstGeom prst="rect">
            <a:avLst/>
          </a:prstGeom>
          <a:noFill/>
          <a:ln w="9525">
            <a:noFill/>
            <a:miter lim="800000"/>
            <a:headEnd/>
            <a:tailEnd/>
          </a:ln>
        </p:spPr>
      </p:pic>
      <p:sp>
        <p:nvSpPr>
          <p:cNvPr id="25606" name="Text Box 6"/>
          <p:cNvSpPr txBox="1">
            <a:spLocks noChangeArrowheads="1"/>
          </p:cNvSpPr>
          <p:nvPr/>
        </p:nvSpPr>
        <p:spPr bwMode="auto">
          <a:xfrm>
            <a:off x="1524000" y="3486150"/>
            <a:ext cx="1234633" cy="369332"/>
          </a:xfrm>
          <a:prstGeom prst="rect">
            <a:avLst/>
          </a:prstGeom>
          <a:noFill/>
          <a:ln w="12700">
            <a:noFill/>
            <a:miter lim="800000"/>
            <a:headEnd type="none" w="sm" len="sm"/>
            <a:tailEnd type="none" w="sm" len="sm"/>
          </a:ln>
        </p:spPr>
        <p:txBody>
          <a:bodyPr wrap="none" anchorCtr="1">
            <a:spAutoFit/>
          </a:bodyPr>
          <a:lstStyle/>
          <a:p>
            <a:r>
              <a:rPr lang="en-US" i="1"/>
              <a:t>x</a:t>
            </a:r>
            <a:r>
              <a:rPr lang="en-US" i="1" baseline="-25000"/>
              <a:t>p</a:t>
            </a:r>
            <a:r>
              <a:rPr lang="en-US" i="1"/>
              <a:t>= -x/z/d</a:t>
            </a:r>
          </a:p>
        </p:txBody>
      </p:sp>
      <p:sp>
        <p:nvSpPr>
          <p:cNvPr id="25607" name="Text Box 9"/>
          <p:cNvSpPr txBox="1">
            <a:spLocks noChangeArrowheads="1"/>
          </p:cNvSpPr>
          <p:nvPr/>
        </p:nvSpPr>
        <p:spPr bwMode="auto">
          <a:xfrm>
            <a:off x="3352800" y="3486150"/>
            <a:ext cx="1205779" cy="369332"/>
          </a:xfrm>
          <a:prstGeom prst="rect">
            <a:avLst/>
          </a:prstGeom>
          <a:noFill/>
          <a:ln w="12700">
            <a:noFill/>
            <a:miter lim="800000"/>
            <a:headEnd type="none" w="sm" len="sm"/>
            <a:tailEnd type="none" w="sm" len="sm"/>
          </a:ln>
        </p:spPr>
        <p:txBody>
          <a:bodyPr wrap="none" anchorCtr="1">
            <a:spAutoFit/>
          </a:bodyPr>
          <a:lstStyle/>
          <a:p>
            <a:r>
              <a:rPr lang="en-US" i="1"/>
              <a:t>y</a:t>
            </a:r>
            <a:r>
              <a:rPr lang="en-US" i="1" baseline="-25000"/>
              <a:t>p</a:t>
            </a:r>
            <a:r>
              <a:rPr lang="en-US" i="1"/>
              <a:t>= -y/z/d</a:t>
            </a:r>
          </a:p>
        </p:txBody>
      </p:sp>
      <p:sp>
        <p:nvSpPr>
          <p:cNvPr id="25608" name="Text Box 11"/>
          <p:cNvSpPr txBox="1">
            <a:spLocks noChangeArrowheads="1"/>
          </p:cNvSpPr>
          <p:nvPr/>
        </p:nvSpPr>
        <p:spPr bwMode="auto">
          <a:xfrm>
            <a:off x="838200" y="3028950"/>
            <a:ext cx="5024709" cy="369332"/>
          </a:xfrm>
          <a:prstGeom prst="rect">
            <a:avLst/>
          </a:prstGeom>
          <a:noFill/>
          <a:ln w="12700">
            <a:noFill/>
            <a:miter lim="800000"/>
            <a:headEnd type="none" w="sm" len="sm"/>
            <a:tailEnd type="none" w="sm" len="sm"/>
          </a:ln>
        </p:spPr>
        <p:txBody>
          <a:bodyPr wrap="none" anchorCtr="1">
            <a:spAutoFit/>
          </a:bodyPr>
          <a:lstStyle/>
          <a:p>
            <a:r>
              <a:rPr lang="en-US"/>
              <a:t>Use trigonometry to find projection of point at (x,y,z)</a:t>
            </a:r>
          </a:p>
        </p:txBody>
      </p:sp>
      <p:sp>
        <p:nvSpPr>
          <p:cNvPr id="25609" name="Text Box 12"/>
          <p:cNvSpPr txBox="1">
            <a:spLocks noChangeArrowheads="1"/>
          </p:cNvSpPr>
          <p:nvPr/>
        </p:nvSpPr>
        <p:spPr bwMode="auto">
          <a:xfrm>
            <a:off x="1066801" y="4114800"/>
            <a:ext cx="6171433" cy="369332"/>
          </a:xfrm>
          <a:prstGeom prst="rect">
            <a:avLst/>
          </a:prstGeom>
          <a:noFill/>
          <a:ln w="12700">
            <a:noFill/>
            <a:miter lim="800000"/>
            <a:headEnd type="none" w="sm" len="sm"/>
            <a:tailEnd type="none" w="sm" len="sm"/>
          </a:ln>
        </p:spPr>
        <p:txBody>
          <a:bodyPr wrap="none" anchorCtr="1">
            <a:spAutoFit/>
          </a:bodyPr>
          <a:lstStyle/>
          <a:p>
            <a:r>
              <a:rPr lang="en-US" dirty="0" smtClean="0"/>
              <a:t>The point </a:t>
            </a:r>
            <a:r>
              <a:rPr lang="en-US" i="1" dirty="0" smtClean="0"/>
              <a:t>(</a:t>
            </a:r>
            <a:r>
              <a:rPr lang="en-US" i="1" dirty="0" err="1" smtClean="0"/>
              <a:t>x</a:t>
            </a:r>
            <a:r>
              <a:rPr lang="en-US" i="1" baseline="-25000" dirty="0" err="1" smtClean="0"/>
              <a:t>p</a:t>
            </a:r>
            <a:r>
              <a:rPr lang="en-US" i="1" dirty="0" smtClean="0"/>
              <a:t>, </a:t>
            </a:r>
            <a:r>
              <a:rPr lang="en-US" i="1" dirty="0" err="1" smtClean="0"/>
              <a:t>y</a:t>
            </a:r>
            <a:r>
              <a:rPr lang="en-US" i="1" baseline="-25000" dirty="0" err="1" smtClean="0"/>
              <a:t>p</a:t>
            </a:r>
            <a:r>
              <a:rPr lang="en-US" i="1" dirty="0" smtClean="0"/>
              <a:t>, −d) </a:t>
            </a:r>
            <a:r>
              <a:rPr lang="en-US" dirty="0" smtClean="0"/>
              <a:t>is called the </a:t>
            </a:r>
            <a:r>
              <a:rPr lang="en-US" b="1" dirty="0" smtClean="0"/>
              <a:t>projection</a:t>
            </a:r>
            <a:r>
              <a:rPr lang="en-US" b="1" i="1" dirty="0" smtClean="0"/>
              <a:t> </a:t>
            </a:r>
            <a:r>
              <a:rPr lang="en-US" dirty="0" smtClean="0"/>
              <a:t>of the point (x, y, z).</a:t>
            </a:r>
            <a:endParaRPr lang="en-US" dirty="0"/>
          </a:p>
        </p:txBody>
      </p:sp>
      <p:sp>
        <p:nvSpPr>
          <p:cNvPr id="25610" name="Text Box 13"/>
          <p:cNvSpPr txBox="1">
            <a:spLocks noChangeArrowheads="1"/>
          </p:cNvSpPr>
          <p:nvPr/>
        </p:nvSpPr>
        <p:spPr bwMode="auto">
          <a:xfrm>
            <a:off x="5257800" y="3486150"/>
            <a:ext cx="696024" cy="369332"/>
          </a:xfrm>
          <a:prstGeom prst="rect">
            <a:avLst/>
          </a:prstGeom>
          <a:noFill/>
          <a:ln w="12700">
            <a:noFill/>
            <a:miter lim="800000"/>
            <a:headEnd type="none" w="sm" len="sm"/>
            <a:tailEnd type="none" w="sm" len="sm"/>
          </a:ln>
        </p:spPr>
        <p:txBody>
          <a:bodyPr wrap="none" anchorCtr="1">
            <a:spAutoFit/>
          </a:bodyPr>
          <a:lstStyle/>
          <a:p>
            <a:r>
              <a:rPr lang="en-US" i="1"/>
              <a:t>z</a:t>
            </a:r>
            <a:r>
              <a:rPr lang="en-US" i="1" baseline="-25000"/>
              <a:t>p</a:t>
            </a:r>
            <a:r>
              <a:rPr lang="en-US" i="1"/>
              <a:t>= d</a:t>
            </a:r>
          </a:p>
        </p:txBody>
      </p:sp>
    </p:spTree>
  </p:cSld>
  <p:clrMapOvr>
    <a:masterClrMapping/>
  </p:clrMapOv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cstate="print"/>
          <a:srcRect l="20750" t="24328" r="25014" b="24485"/>
          <a:stretch>
            <a:fillRect/>
          </a:stretch>
        </p:blipFill>
        <p:spPr bwMode="auto">
          <a:xfrm>
            <a:off x="1187624" y="771550"/>
            <a:ext cx="7056784" cy="3744416"/>
          </a:xfrm>
          <a:prstGeom prst="rect">
            <a:avLst/>
          </a:prstGeom>
          <a:noFill/>
          <a:ln w="9525">
            <a:noFill/>
            <a:miter lim="800000"/>
            <a:headEnd/>
            <a:tailEnd/>
          </a:ln>
        </p:spPr>
      </p:pic>
      <p:sp>
        <p:nvSpPr>
          <p:cNvPr id="5" name="TextBox 4"/>
          <p:cNvSpPr txBox="1"/>
          <p:nvPr/>
        </p:nvSpPr>
        <p:spPr>
          <a:xfrm>
            <a:off x="1115616" y="123478"/>
            <a:ext cx="3680879" cy="369332"/>
          </a:xfrm>
          <a:prstGeom prst="rect">
            <a:avLst/>
          </a:prstGeom>
          <a:noFill/>
        </p:spPr>
        <p:txBody>
          <a:bodyPr wrap="none" rtlCol="0">
            <a:spAutoFit/>
          </a:bodyPr>
          <a:lstStyle/>
          <a:p>
            <a:r>
              <a:rPr lang="id-ID" b="1" dirty="0" smtClean="0"/>
              <a:t>Example1.cpp – init function (2 of 2)</a:t>
            </a:r>
            <a:endParaRPr lang="en-US" b="1" dirty="0"/>
          </a:p>
        </p:txBody>
      </p:sp>
    </p:spTree>
  </p:cSld>
  <p:clrMapOvr>
    <a:masterClrMapping/>
  </p:clrMapOv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cstate="print"/>
          <a:srcRect l="20750" t="25313" r="20586" b="13657"/>
          <a:stretch>
            <a:fillRect/>
          </a:stretch>
        </p:blipFill>
        <p:spPr bwMode="auto">
          <a:xfrm>
            <a:off x="899592" y="411510"/>
            <a:ext cx="7632848" cy="4464496"/>
          </a:xfrm>
          <a:prstGeom prst="rect">
            <a:avLst/>
          </a:prstGeom>
          <a:noFill/>
          <a:ln w="9525">
            <a:noFill/>
            <a:miter lim="800000"/>
            <a:headEnd/>
            <a:tailEnd/>
          </a:ln>
        </p:spPr>
      </p:pic>
      <p:sp>
        <p:nvSpPr>
          <p:cNvPr id="5" name="TextBox 4"/>
          <p:cNvSpPr txBox="1"/>
          <p:nvPr/>
        </p:nvSpPr>
        <p:spPr>
          <a:xfrm>
            <a:off x="1115616" y="123478"/>
            <a:ext cx="3857338" cy="369332"/>
          </a:xfrm>
          <a:prstGeom prst="rect">
            <a:avLst/>
          </a:prstGeom>
          <a:noFill/>
        </p:spPr>
        <p:txBody>
          <a:bodyPr wrap="none" rtlCol="0">
            <a:spAutoFit/>
          </a:bodyPr>
          <a:lstStyle/>
          <a:p>
            <a:r>
              <a:rPr lang="id-ID" b="1" dirty="0" smtClean="0"/>
              <a:t>Example1.cpp – display and keyboard</a:t>
            </a:r>
            <a:endParaRPr lang="en-US" b="1" dirty="0"/>
          </a:p>
        </p:txBody>
      </p:sp>
    </p:spTree>
  </p:cSld>
  <p:clrMapOvr>
    <a:masterClrMapping/>
  </p:clrMapOv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cstate="print"/>
          <a:srcRect l="20197" t="25313" r="31101" b="9720"/>
          <a:stretch>
            <a:fillRect/>
          </a:stretch>
        </p:blipFill>
        <p:spPr bwMode="auto">
          <a:xfrm>
            <a:off x="1259632" y="390972"/>
            <a:ext cx="6336704" cy="4752528"/>
          </a:xfrm>
          <a:prstGeom prst="rect">
            <a:avLst/>
          </a:prstGeom>
          <a:noFill/>
          <a:ln w="9525">
            <a:noFill/>
            <a:miter lim="800000"/>
            <a:headEnd/>
            <a:tailEnd/>
          </a:ln>
        </p:spPr>
      </p:pic>
      <p:sp>
        <p:nvSpPr>
          <p:cNvPr id="5" name="TextBox 4"/>
          <p:cNvSpPr txBox="1"/>
          <p:nvPr/>
        </p:nvSpPr>
        <p:spPr>
          <a:xfrm>
            <a:off x="1115616" y="123478"/>
            <a:ext cx="2254143" cy="369332"/>
          </a:xfrm>
          <a:prstGeom prst="rect">
            <a:avLst/>
          </a:prstGeom>
          <a:noFill/>
        </p:spPr>
        <p:txBody>
          <a:bodyPr wrap="none" rtlCol="0">
            <a:spAutoFit/>
          </a:bodyPr>
          <a:lstStyle/>
          <a:p>
            <a:r>
              <a:rPr lang="id-ID" b="1" dirty="0" smtClean="0"/>
              <a:t>Example1.cpp – main</a:t>
            </a:r>
            <a:endParaRPr lang="en-US" b="1" dirty="0"/>
          </a:p>
        </p:txBody>
      </p:sp>
    </p:spTree>
  </p:cSld>
  <p:clrMapOvr>
    <a:masterClrMapping/>
  </p:clrMapOvr>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cstate="print"/>
          <a:srcRect l="20196" t="24328" r="44384" b="11688"/>
          <a:stretch>
            <a:fillRect/>
          </a:stretch>
        </p:blipFill>
        <p:spPr bwMode="auto">
          <a:xfrm>
            <a:off x="1547664" y="462980"/>
            <a:ext cx="4608512" cy="4680520"/>
          </a:xfrm>
          <a:prstGeom prst="rect">
            <a:avLst/>
          </a:prstGeom>
          <a:noFill/>
          <a:ln w="9525">
            <a:noFill/>
            <a:miter lim="800000"/>
            <a:headEnd/>
            <a:tailEnd/>
          </a:ln>
        </p:spPr>
      </p:pic>
      <p:sp>
        <p:nvSpPr>
          <p:cNvPr id="5" name="TextBox 4"/>
          <p:cNvSpPr txBox="1"/>
          <p:nvPr/>
        </p:nvSpPr>
        <p:spPr>
          <a:xfrm>
            <a:off x="1115616" y="123478"/>
            <a:ext cx="3038011" cy="369332"/>
          </a:xfrm>
          <a:prstGeom prst="rect">
            <a:avLst/>
          </a:prstGeom>
          <a:noFill/>
        </p:spPr>
        <p:txBody>
          <a:bodyPr wrap="none" rtlCol="0">
            <a:spAutoFit/>
          </a:bodyPr>
          <a:lstStyle/>
          <a:p>
            <a:r>
              <a:rPr lang="id-ID" b="1" dirty="0" smtClean="0"/>
              <a:t>Example1.cpp – GLSL shaders</a:t>
            </a:r>
            <a:endParaRPr lang="en-US" b="1" dirty="0"/>
          </a:p>
        </p:txBody>
      </p:sp>
    </p:spTree>
  </p:cSld>
  <p:clrMapOvr>
    <a:masterClrMapping/>
  </p:clrMapOvr>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2051720" y="0"/>
            <a:ext cx="5029200" cy="5238750"/>
          </a:xfrm>
          <a:prstGeom prst="rect">
            <a:avLst/>
          </a:prstGeom>
          <a:noFill/>
          <a:ln w="9525">
            <a:noFill/>
            <a:miter lim="800000"/>
            <a:headEnd/>
            <a:tailEnd/>
          </a:ln>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p:txBody>
          <a:bodyPr>
            <a:normAutofit fontScale="92500" lnSpcReduction="20000"/>
          </a:bodyPr>
          <a:lstStyle/>
          <a:p>
            <a:r>
              <a:rPr lang="id-ID" dirty="0" smtClean="0"/>
              <a:t>Also </a:t>
            </a:r>
            <a:r>
              <a:rPr lang="en-US" dirty="0" smtClean="0"/>
              <a:t>Programming in OpenGL 3: </a:t>
            </a:r>
            <a:r>
              <a:rPr lang="en-US" dirty="0" err="1" smtClean="0"/>
              <a:t>Shaders</a:t>
            </a:r>
            <a:endParaRPr lang="id-ID" dirty="0" smtClean="0"/>
          </a:p>
          <a:p>
            <a:endParaRPr lang="id-ID" dirty="0" smtClean="0"/>
          </a:p>
          <a:p>
            <a:r>
              <a:rPr lang="id-ID" dirty="0" smtClean="0"/>
              <a:t>Read the Textbook Ch. </a:t>
            </a:r>
            <a:r>
              <a:rPr lang="en-US" dirty="0" smtClean="0"/>
              <a:t>2</a:t>
            </a:r>
            <a:r>
              <a:rPr lang="id-ID" dirty="0" smtClean="0"/>
              <a:t> (pp </a:t>
            </a:r>
            <a:r>
              <a:rPr lang="en-US" dirty="0" smtClean="0"/>
              <a:t>43</a:t>
            </a:r>
            <a:r>
              <a:rPr lang="id-ID" dirty="0" smtClean="0"/>
              <a:t> – </a:t>
            </a:r>
            <a:r>
              <a:rPr lang="en-US" smtClean="0"/>
              <a:t>56</a:t>
            </a:r>
            <a:r>
              <a:rPr lang="id-ID" smtClean="0"/>
              <a:t>) </a:t>
            </a:r>
            <a:endParaRPr lang="en-US" dirty="0"/>
          </a:p>
        </p:txBody>
      </p:sp>
      <p:sp>
        <p:nvSpPr>
          <p:cNvPr id="5" name="Title 4"/>
          <p:cNvSpPr>
            <a:spLocks noGrp="1"/>
          </p:cNvSpPr>
          <p:nvPr>
            <p:ph type="title"/>
          </p:nvPr>
        </p:nvSpPr>
        <p:spPr/>
        <p:txBody>
          <a:bodyPr>
            <a:noAutofit/>
          </a:bodyPr>
          <a:lstStyle/>
          <a:p>
            <a:r>
              <a:rPr lang="id-ID" sz="2400" dirty="0" smtClean="0"/>
              <a:t>Next Week: </a:t>
            </a:r>
            <a:r>
              <a:rPr lang="en-US" sz="2400" dirty="0" smtClean="0"/>
              <a:t>Programming in OpenGL 2: Complete Programs</a:t>
            </a:r>
            <a:endParaRPr lang="en-US" sz="2400" dirty="0"/>
          </a:p>
        </p:txBody>
      </p:sp>
      <p:sp>
        <p:nvSpPr>
          <p:cNvPr id="4" name="Slide Number Placeholder 3"/>
          <p:cNvSpPr>
            <a:spLocks noGrp="1"/>
          </p:cNvSpPr>
          <p:nvPr>
            <p:ph type="sldNum" sz="quarter" idx="11"/>
          </p:nvPr>
        </p:nvSpPr>
        <p:spPr/>
        <p:txBody>
          <a:bodyPr/>
          <a:lstStyle/>
          <a:p>
            <a:pPr algn="ctr"/>
            <a:fld id="{8F82E0A0-C266-4798-8C8F-B9F91E9DA37E}" type="slidenum">
              <a:rPr lang="en-US" sz="2400" b="1" smtClean="0">
                <a:solidFill>
                  <a:srgbClr val="FFFFFF"/>
                </a:solidFill>
              </a:rPr>
              <a:pPr algn="ctr"/>
              <a:t>75</a:t>
            </a:fld>
            <a:endParaRPr lang="en-US" sz="2400" dirty="0">
              <a:solidFill>
                <a:srgbClr val="FFFFFF"/>
              </a:solidFill>
            </a:endParaRPr>
          </a:p>
        </p:txBody>
      </p:sp>
      <p:sp>
        <p:nvSpPr>
          <p:cNvPr id="7" name="Footer Placeholder 6"/>
          <p:cNvSpPr>
            <a:spLocks noGrp="1"/>
          </p:cNvSpPr>
          <p:nvPr>
            <p:ph type="ftr" sz="quarter" idx="12"/>
          </p:nvPr>
        </p:nvSpPr>
        <p:spPr/>
        <p:txBody>
          <a:bodyPr/>
          <a:lstStyle/>
          <a:p>
            <a:r>
              <a:rPr lang="en-US" smtClean="0"/>
              <a:t>Angel: Interactive Computer Graphics6E © Addison-Wesley 2012</a:t>
            </a:r>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Angle of view</a:t>
            </a:r>
            <a:endParaRPr lang="en-US" dirty="0"/>
          </a:p>
        </p:txBody>
      </p:sp>
      <p:sp>
        <p:nvSpPr>
          <p:cNvPr id="3" name="Footer Placeholder 2"/>
          <p:cNvSpPr>
            <a:spLocks noGrp="1"/>
          </p:cNvSpPr>
          <p:nvPr>
            <p:ph type="ftr" sz="quarter" idx="4294967295"/>
          </p:nvPr>
        </p:nvSpPr>
        <p:spPr>
          <a:xfrm>
            <a:off x="609601" y="4686155"/>
            <a:ext cx="5421083" cy="273844"/>
          </a:xfrm>
        </p:spPr>
        <p:txBody>
          <a:bodyPr/>
          <a:lstStyle/>
          <a:p>
            <a:r>
              <a:rPr lang="en-US" smtClean="0"/>
              <a:t>Angel: Interactive Computer Graphics6E © Addison-Wesley 2012</a:t>
            </a:r>
            <a:endParaRPr lang="en-US"/>
          </a:p>
        </p:txBody>
      </p:sp>
      <p:sp>
        <p:nvSpPr>
          <p:cNvPr id="4" name="Slide Number Placeholder 3"/>
          <p:cNvSpPr>
            <a:spLocks noGrp="1"/>
          </p:cNvSpPr>
          <p:nvPr>
            <p:ph type="sldNum" sz="quarter" idx="12"/>
          </p:nvPr>
        </p:nvSpPr>
        <p:spPr/>
        <p:txBody>
          <a:bodyPr>
            <a:normAutofit fontScale="47500" lnSpcReduction="20000"/>
          </a:bodyPr>
          <a:lstStyle/>
          <a:p>
            <a:pPr algn="ctr"/>
            <a:fld id="{8F82E0A0-C266-4798-8C8F-B9F91E9DA37E}" type="slidenum">
              <a:rPr lang="en-US" sz="1400" b="1" smtClean="0">
                <a:solidFill>
                  <a:srgbClr val="FFFFFF"/>
                </a:solidFill>
              </a:rPr>
              <a:pPr algn="ctr"/>
              <a:t>8</a:t>
            </a:fld>
            <a:endParaRPr lang="en-US"/>
          </a:p>
        </p:txBody>
      </p:sp>
      <p:sp>
        <p:nvSpPr>
          <p:cNvPr id="5" name="Content Placeholder 4"/>
          <p:cNvSpPr>
            <a:spLocks noGrp="1"/>
          </p:cNvSpPr>
          <p:nvPr>
            <p:ph sz="quarter" idx="13"/>
          </p:nvPr>
        </p:nvSpPr>
        <p:spPr/>
        <p:txBody>
          <a:bodyPr/>
          <a:lstStyle/>
          <a:p>
            <a:r>
              <a:rPr lang="en-US" dirty="0" smtClean="0"/>
              <a:t>The </a:t>
            </a:r>
            <a:r>
              <a:rPr lang="en-US" b="1" dirty="0" smtClean="0"/>
              <a:t>field</a:t>
            </a:r>
            <a:r>
              <a:rPr lang="en-US" dirty="0" smtClean="0"/>
              <a:t>, or </a:t>
            </a:r>
            <a:r>
              <a:rPr lang="en-US" b="1" dirty="0" smtClean="0"/>
              <a:t>angle, of view </a:t>
            </a:r>
            <a:r>
              <a:rPr lang="en-US" dirty="0" smtClean="0"/>
              <a:t>of our camera is the angle made by the largest object that our camera can image on its film plane.</a:t>
            </a:r>
            <a:endParaRPr lang="en-US" dirty="0"/>
          </a:p>
        </p:txBody>
      </p:sp>
      <p:pic>
        <p:nvPicPr>
          <p:cNvPr id="1026" name="Picture 2"/>
          <p:cNvPicPr>
            <a:picLocks noChangeAspect="1" noChangeArrowheads="1"/>
          </p:cNvPicPr>
          <p:nvPr/>
        </p:nvPicPr>
        <p:blipFill>
          <a:blip r:embed="rId2"/>
          <a:srcRect/>
          <a:stretch>
            <a:fillRect/>
          </a:stretch>
        </p:blipFill>
        <p:spPr bwMode="auto">
          <a:xfrm>
            <a:off x="5429256" y="2428874"/>
            <a:ext cx="2781300" cy="207645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6628" name="Rectangle 2"/>
          <p:cNvSpPr>
            <a:spLocks noGrp="1" noChangeArrowheads="1"/>
          </p:cNvSpPr>
          <p:nvPr>
            <p:ph type="title"/>
          </p:nvPr>
        </p:nvSpPr>
        <p:spPr/>
        <p:txBody>
          <a:bodyPr/>
          <a:lstStyle/>
          <a:p>
            <a:r>
              <a:rPr lang="en-US" dirty="0" smtClean="0"/>
              <a:t>Review: Synthetic Camera Model</a:t>
            </a:r>
          </a:p>
        </p:txBody>
      </p:sp>
      <p:sp>
        <p:nvSpPr>
          <p:cNvPr id="26627" name="Footer Placeholder 4"/>
          <p:cNvSpPr>
            <a:spLocks noGrp="1"/>
          </p:cNvSpPr>
          <p:nvPr>
            <p:ph type="ftr" sz="quarter" idx="4294967295"/>
          </p:nvPr>
        </p:nvSpPr>
        <p:spPr>
          <a:xfrm>
            <a:off x="609601" y="4686155"/>
            <a:ext cx="5421083" cy="273844"/>
          </a:xfrm>
          <a:noFill/>
        </p:spPr>
        <p:txBody>
          <a:bodyPr/>
          <a:lstStyle/>
          <a:p>
            <a:r>
              <a:rPr lang="en-US" smtClean="0"/>
              <a:t>Angel: Interactive Computer Graphics6E © Addison-Wesley 2012</a:t>
            </a:r>
            <a:endParaRPr lang="en-US"/>
          </a:p>
        </p:txBody>
      </p:sp>
      <p:sp>
        <p:nvSpPr>
          <p:cNvPr id="14" name="Slide Number Placeholder 3"/>
          <p:cNvSpPr>
            <a:spLocks noGrp="1"/>
          </p:cNvSpPr>
          <p:nvPr>
            <p:ph type="sldNum" sz="quarter" idx="12"/>
          </p:nvPr>
        </p:nvSpPr>
        <p:spPr/>
        <p:txBody>
          <a:bodyPr>
            <a:normAutofit fontScale="40000" lnSpcReduction="20000"/>
          </a:bodyPr>
          <a:lstStyle/>
          <a:p>
            <a:pPr lvl="1"/>
            <a:fld id="{B2A8D040-4844-401E-AB65-C79421F0F419}" type="slidenum">
              <a:rPr lang="es-ES"/>
              <a:pPr lvl="1"/>
              <a:t>9</a:t>
            </a:fld>
            <a:endParaRPr lang="es-ES"/>
          </a:p>
        </p:txBody>
      </p:sp>
      <p:pic>
        <p:nvPicPr>
          <p:cNvPr id="2050" name="Picture 2"/>
          <p:cNvPicPr>
            <a:picLocks noChangeAspect="1" noChangeArrowheads="1"/>
          </p:cNvPicPr>
          <p:nvPr/>
        </p:nvPicPr>
        <p:blipFill>
          <a:blip r:embed="rId2" cstate="print"/>
          <a:srcRect/>
          <a:stretch>
            <a:fillRect/>
          </a:stretch>
        </p:blipFill>
        <p:spPr bwMode="auto">
          <a:xfrm>
            <a:off x="1885950" y="1347614"/>
            <a:ext cx="5372100" cy="337185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idescreenPresentation">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shade val="45000"/>
                <a:satMod val="150000"/>
              </a:schemeClr>
            </a:gs>
            <a:gs pos="35000">
              <a:schemeClr val="phClr">
                <a:shade val="60000"/>
                <a:satMod val="150000"/>
              </a:schemeClr>
            </a:gs>
            <a:gs pos="100000">
              <a:schemeClr val="phClr">
                <a:tint val="97000"/>
                <a:satMod val="200000"/>
              </a:schemeClr>
            </a:gs>
          </a:gsLst>
          <a:lin ang="16200000" scaled="1"/>
        </a:gra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WidescreenPresentation</Template>
  <TotalTime>0</TotalTime>
  <Words>3368</Words>
  <Application>Microsoft Office PowerPoint</Application>
  <PresentationFormat>On-screen Show (16:9)</PresentationFormat>
  <Paragraphs>622</Paragraphs>
  <Slides>75</Slides>
  <Notes>1</Notes>
  <HiddenSlides>10</HiddenSlides>
  <MMClips>0</MMClips>
  <ScaleCrop>false</ScaleCrop>
  <HeadingPairs>
    <vt:vector size="4" baseType="variant">
      <vt:variant>
        <vt:lpstr>Theme</vt:lpstr>
      </vt:variant>
      <vt:variant>
        <vt:i4>1</vt:i4>
      </vt:variant>
      <vt:variant>
        <vt:lpstr>Slide Titles</vt:lpstr>
      </vt:variant>
      <vt:variant>
        <vt:i4>75</vt:i4>
      </vt:variant>
    </vt:vector>
  </HeadingPairs>
  <TitlesOfParts>
    <vt:vector size="76" baseType="lpstr">
      <vt:lpstr>WidescreenPresentation</vt:lpstr>
      <vt:lpstr>COMPUTER GRAPHICS</vt:lpstr>
      <vt:lpstr>Outline</vt:lpstr>
      <vt:lpstr>Review: Image Formation</vt:lpstr>
      <vt:lpstr>Review: Elements of Image Formation</vt:lpstr>
      <vt:lpstr>Review: Light</vt:lpstr>
      <vt:lpstr>Review: Ray Tracing</vt:lpstr>
      <vt:lpstr>Review: Pinhole Camera</vt:lpstr>
      <vt:lpstr>Angle of view</vt:lpstr>
      <vt:lpstr>Review: Synthetic Camera Model</vt:lpstr>
      <vt:lpstr>Review: Synthetic Camera  Model</vt:lpstr>
      <vt:lpstr>Review: Synthetic Camera Model</vt:lpstr>
      <vt:lpstr>Session 1: Graphics System</vt:lpstr>
      <vt:lpstr>Graphics System</vt:lpstr>
      <vt:lpstr>Pixels and Frame Buffer</vt:lpstr>
      <vt:lpstr>Piksel dan Frame Buffer</vt:lpstr>
      <vt:lpstr>Piksel dan Frame Buffer</vt:lpstr>
      <vt:lpstr>Piksel dan Frame Buffer</vt:lpstr>
      <vt:lpstr>CPU dan GPU</vt:lpstr>
      <vt:lpstr>The Programmer’s Interface</vt:lpstr>
      <vt:lpstr>API Contents</vt:lpstr>
      <vt:lpstr>Object Specification</vt:lpstr>
      <vt:lpstr>Example (old style)</vt:lpstr>
      <vt:lpstr>Example (GPU based)</vt:lpstr>
      <vt:lpstr>Camera Specification</vt:lpstr>
      <vt:lpstr>Lights and Materials</vt:lpstr>
      <vt:lpstr>Pipeline Architecture</vt:lpstr>
      <vt:lpstr>Vertex Processing</vt:lpstr>
      <vt:lpstr>Clipping and Primitive Assembly</vt:lpstr>
      <vt:lpstr>Rasterization</vt:lpstr>
      <vt:lpstr>Fragment Processing</vt:lpstr>
      <vt:lpstr>Pipeline Architecture</vt:lpstr>
      <vt:lpstr>Pipeline Architecture</vt:lpstr>
      <vt:lpstr>Programmable pipeline</vt:lpstr>
      <vt:lpstr>Performance</vt:lpstr>
      <vt:lpstr>Quiz 1</vt:lpstr>
      <vt:lpstr>Quiz 1 (30 minutes)</vt:lpstr>
      <vt:lpstr>Session 2: Programming in OpenGL 1: Background</vt:lpstr>
      <vt:lpstr>Objectives</vt:lpstr>
      <vt:lpstr>Early History of APIs</vt:lpstr>
      <vt:lpstr>PHIGS and X</vt:lpstr>
      <vt:lpstr>SGI and GL</vt:lpstr>
      <vt:lpstr>OpenGL</vt:lpstr>
      <vt:lpstr>OpenGL Evolution</vt:lpstr>
      <vt:lpstr>Modern OpenGL</vt:lpstr>
      <vt:lpstr>OpenGL 3.1</vt:lpstr>
      <vt:lpstr>Other Versions</vt:lpstr>
      <vt:lpstr>What About Direct X?</vt:lpstr>
      <vt:lpstr>OpenGL Libraries</vt:lpstr>
      <vt:lpstr>GLUT</vt:lpstr>
      <vt:lpstr>freeglut</vt:lpstr>
      <vt:lpstr>GLEW</vt:lpstr>
      <vt:lpstr>Software Organization</vt:lpstr>
      <vt:lpstr>OpenGL Architecture</vt:lpstr>
      <vt:lpstr>OpenGL Functions</vt:lpstr>
      <vt:lpstr>OpenGL State</vt:lpstr>
      <vt:lpstr>Lack of Object Orientation</vt:lpstr>
      <vt:lpstr>OpenGL function format</vt:lpstr>
      <vt:lpstr>OpenGL #defines</vt:lpstr>
      <vt:lpstr>OpenGL and GLSL</vt:lpstr>
      <vt:lpstr>GLSL</vt:lpstr>
      <vt:lpstr>A Simple Program (?)</vt:lpstr>
      <vt:lpstr>It used to be easy</vt:lpstr>
      <vt:lpstr>What happened</vt:lpstr>
      <vt:lpstr> simple.c</vt:lpstr>
      <vt:lpstr>Event Loop</vt:lpstr>
      <vt:lpstr>Compilation on Windows</vt:lpstr>
      <vt:lpstr>Review and Exercises</vt:lpstr>
      <vt:lpstr>Slide 68</vt:lpstr>
      <vt:lpstr>Slide 69</vt:lpstr>
      <vt:lpstr>Slide 70</vt:lpstr>
      <vt:lpstr>Slide 71</vt:lpstr>
      <vt:lpstr>Slide 72</vt:lpstr>
      <vt:lpstr>Slide 73</vt:lpstr>
      <vt:lpstr>Slide 74</vt:lpstr>
      <vt:lpstr>Next Week: Programming in OpenGL 2: Complete Programs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2014-01-30T21:58:16Z</dcterms:created>
  <dcterms:modified xsi:type="dcterms:W3CDTF">2016-09-14T02:40:49Z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LCID">
    <vt:i4>1033</vt:i4>
  </property>
  <property fmtid="{D5CDD505-2E9C-101B-9397-08002B2CF9AE}" pid="3" name="_Version">
    <vt:lpwstr>12.0.4518</vt:lpwstr>
  </property>
</Properties>
</file>