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3"/>
  </p:notesMasterIdLst>
  <p:sldIdLst>
    <p:sldId id="256" r:id="rId2"/>
    <p:sldId id="316" r:id="rId3"/>
    <p:sldId id="357" r:id="rId4"/>
    <p:sldId id="451" r:id="rId5"/>
    <p:sldId id="452" r:id="rId6"/>
    <p:sldId id="453" r:id="rId7"/>
    <p:sldId id="454" r:id="rId8"/>
    <p:sldId id="455" r:id="rId9"/>
    <p:sldId id="349" r:id="rId10"/>
    <p:sldId id="337"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11"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314" r:id="rId5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87634" autoAdjust="0"/>
  </p:normalViewPr>
  <p:slideViewPr>
    <p:cSldViewPr>
      <p:cViewPr varScale="1">
        <p:scale>
          <a:sx n="95" d="100"/>
          <a:sy n="95" d="100"/>
        </p:scale>
        <p:origin x="516" y="84"/>
      </p:cViewPr>
      <p:guideLst>
        <p:guide orient="horz" pos="1620"/>
        <p:guide pos="2880"/>
      </p:guideLst>
    </p:cSldViewPr>
  </p:slideViewPr>
  <p:outlineViewPr>
    <p:cViewPr>
      <p:scale>
        <a:sx n="33" d="100"/>
        <a:sy n="33" d="100"/>
      </p:scale>
      <p:origin x="0" y="16158"/>
    </p:cViewPr>
  </p:outlineViewPr>
  <p:notesTextViewPr>
    <p:cViewPr>
      <p:scale>
        <a:sx n="100" d="100"/>
        <a:sy n="100" d="100"/>
      </p:scale>
      <p:origin x="0" y="0"/>
    </p:cViewPr>
  </p:notesTextViewPr>
  <p:sorterViewPr>
    <p:cViewPr>
      <p:scale>
        <a:sx n="66" d="100"/>
        <a:sy n="66" d="100"/>
      </p:scale>
      <p:origin x="0" y="-7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9/21/2016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4CD7AB63-2396-4A53-9BCB-B69574FB1F6D}" type="datetime1">
              <a:rPr lang="en-US" smtClean="0">
                <a:solidFill>
                  <a:srgbClr val="FFFFFF"/>
                </a:solidFill>
              </a:rPr>
              <a:pPr algn="ctr"/>
              <a:t>9/21/2016</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r>
              <a:rPr lang="en-US" smtClean="0">
                <a:solidFill>
                  <a:schemeClr val="tx2"/>
                </a:solidFill>
              </a:rPr>
              <a:t>Angel: Interactive Computer Graphics6E © Addison-Wesley 2012</a:t>
            </a: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813" y="142875"/>
            <a:ext cx="8561387" cy="485775"/>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285750" y="800100"/>
            <a:ext cx="8553450" cy="3886200"/>
          </a:xfrm>
        </p:spPr>
        <p:txBody>
          <a:bodyPr/>
          <a:lstStyle>
            <a:lvl1pPr>
              <a:defRPr sz="3000"/>
            </a:lvl1pPr>
            <a:lvl2pPr>
              <a:defRPr sz="2600"/>
            </a:lvl2pPr>
            <a:lvl3pPr>
              <a:defRPr sz="22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63312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EEAA0CD2-9879-44FA-A16D-6E94ADC96546}" type="datetime1">
              <a:rPr lang="en-US" smtClean="0"/>
              <a:pPr/>
              <a:t>9/21/2016</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r>
              <a:rPr lang="en-US" smtClean="0"/>
              <a:t>Angel: Interactive Computer Graphics6E © Addison-Wesley 2012</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A3B2EACC-756B-4D23-A72D-3F274E320161}" type="datetime1">
              <a:rPr lang="en-US" smtClean="0"/>
              <a:pPr/>
              <a:t>9/21/2016</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r>
              <a:rPr lang="en-US" smtClean="0"/>
              <a:t>Angel: Interactive Computer Graphics6E © Addison-Wesley 2012</a:t>
            </a:r>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F95E7C-8D82-4450-AF81-C0667657CEFF}" type="datetime1">
              <a:rPr lang="en-US" smtClean="0"/>
              <a:pPr/>
              <a:t>9/21/2016</a:t>
            </a:fld>
            <a:endParaRPr lang="en-US"/>
          </a:p>
        </p:txBody>
      </p:sp>
      <p:sp>
        <p:nvSpPr>
          <p:cNvPr id="4" name="Footer Placeholder 3"/>
          <p:cNvSpPr>
            <a:spLocks noGrp="1"/>
          </p:cNvSpPr>
          <p:nvPr>
            <p:ph type="ftr" sz="quarter" idx="11"/>
          </p:nvPr>
        </p:nvSpPr>
        <p:spPr/>
        <p:txBody>
          <a:bodyPr/>
          <a:lstStyle/>
          <a:p>
            <a:r>
              <a:rPr lang="en-US" smtClean="0"/>
              <a:t>Angel: Interactive Computer Graphics6E © Addison-Wesley 2012</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90EC6-E824-4BE0-A245-0898B6E64986}" type="datetime1">
              <a:rPr lang="en-US" smtClean="0"/>
              <a:pPr/>
              <a:t>9/21/2016</a:t>
            </a:fld>
            <a:endParaRPr lang="en-US"/>
          </a:p>
        </p:txBody>
      </p:sp>
      <p:sp>
        <p:nvSpPr>
          <p:cNvPr id="3" name="Footer Placeholder 2"/>
          <p:cNvSpPr>
            <a:spLocks noGrp="1"/>
          </p:cNvSpPr>
          <p:nvPr>
            <p:ph type="ftr" sz="quarter" idx="11"/>
          </p:nvPr>
        </p:nvSpPr>
        <p:spPr/>
        <p:txBody>
          <a:bodyPr/>
          <a:lstStyle/>
          <a:p>
            <a:r>
              <a:rPr lang="en-US" smtClean="0"/>
              <a:t>Angel: Interactive Computer Graphics6E © Addison-Wesley 2012</a:t>
            </a:r>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5E58542-0C20-46F9-A143-A8820ABCE2F1}" type="datetime1">
              <a:rPr lang="en-US" smtClean="0"/>
              <a:pPr/>
              <a:t>9/21/2016</a:t>
            </a:fld>
            <a:endParaRPr lang="en-US"/>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163D70A9-C3BF-4EC8-949B-107C4AC9A2D5}" type="datetime1">
              <a:rPr lang="en-US" smtClean="0"/>
              <a:pPr/>
              <a:t>9/21/2016</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r>
              <a:rPr lang="en-US" smtClean="0"/>
              <a:t>Angel: Interactive Computer Graphics6E © Addison-Wesley 2012</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A832113B-6D34-4A97-A6D7-2DD5B53A8572}" type="datetime1">
              <a:rPr lang="en-US" smtClean="0"/>
              <a:pPr/>
              <a:t>9/21/2016</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r>
              <a:rPr lang="en-US" sz="1400" smtClean="0">
                <a:solidFill>
                  <a:schemeClr val="tx2"/>
                </a:solidFill>
              </a:rPr>
              <a:t>Angel: Interactive Computer Graphics6E © Addison-Wesley 2012</a:t>
            </a: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dt="0"/>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smtClean="0"/>
              <a:t>Computer graphics</a:t>
            </a:r>
            <a:endParaRPr lang="en-US" dirty="0"/>
          </a:p>
        </p:txBody>
      </p:sp>
      <p:sp>
        <p:nvSpPr>
          <p:cNvPr id="5" name="Rectangle 4"/>
          <p:cNvSpPr>
            <a:spLocks noGrp="1"/>
          </p:cNvSpPr>
          <p:nvPr>
            <p:ph type="subTitle" idx="1"/>
          </p:nvPr>
        </p:nvSpPr>
        <p:spPr/>
        <p:txBody>
          <a:bodyPr>
            <a:normAutofit fontScale="85000" lnSpcReduction="10000"/>
          </a:bodyPr>
          <a:lstStyle/>
          <a:p>
            <a:r>
              <a:rPr lang="id-ID" dirty="0"/>
              <a:t>Semester 5 </a:t>
            </a:r>
            <a:r>
              <a:rPr lang="en-US" dirty="0"/>
              <a:t>– Department of Informatics </a:t>
            </a:r>
            <a:r>
              <a:rPr lang="id-ID" dirty="0"/>
              <a:t>ITS 201</a:t>
            </a:r>
            <a:r>
              <a:rPr lang="en-US" dirty="0"/>
              <a:t>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solidFill>
            <a:schemeClr val="bg1">
              <a:lumMod val="75000"/>
              <a:lumOff val="25000"/>
            </a:schemeClr>
          </a:solidFill>
        </p:spPr>
      </p:sp>
      <p:sp>
        <p:nvSpPr>
          <p:cNvPr id="3" name="Text Placeholder 2"/>
          <p:cNvSpPr>
            <a:spLocks noGrp="1"/>
          </p:cNvSpPr>
          <p:nvPr>
            <p:ph type="body" sz="half" idx="2"/>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t>Session </a:t>
            </a:r>
            <a:r>
              <a:rPr lang="en-US" dirty="0" smtClean="0"/>
              <a:t>1</a:t>
            </a:r>
            <a:r>
              <a:rPr lang="id-ID" dirty="0" smtClean="0"/>
              <a:t>: </a:t>
            </a:r>
            <a:r>
              <a:rPr lang="en-US" dirty="0" smtClean="0"/>
              <a:t>Programming in OpenGL</a:t>
            </a:r>
            <a:r>
              <a:rPr lang="id-ID" dirty="0" smtClean="0"/>
              <a:t>: </a:t>
            </a:r>
            <a:r>
              <a:rPr lang="en-US" dirty="0" smtClean="0"/>
              <a:t>Complete Programs</a:t>
            </a:r>
            <a:endParaRPr lang="en-US" dirty="0"/>
          </a:p>
        </p:txBody>
      </p:sp>
      <p:sp>
        <p:nvSpPr>
          <p:cNvPr id="29" name="Slide Number Placeholder 28"/>
          <p:cNvSpPr>
            <a:spLocks noGrp="1"/>
          </p:cNvSpPr>
          <p:nvPr>
            <p:ph type="sldNum" sz="quarter" idx="11"/>
          </p:nvPr>
        </p:nvSpPr>
        <p:spPr/>
        <p:txBody>
          <a:bodyPr>
            <a:normAutofit lnSpcReduction="10000"/>
          </a:bodyPr>
          <a:lstStyle/>
          <a:p>
            <a:pPr algn="ctr"/>
            <a:fld id="{8F82E0A0-C266-4798-8C8F-B9F91E9DA37E}" type="slidenum">
              <a:rPr lang="en-US" sz="2800" b="1" smtClean="0">
                <a:solidFill>
                  <a:srgbClr val="FFFFFF"/>
                </a:solidFill>
              </a:rPr>
              <a:pPr algn="ctr"/>
              <a:t>10</a:t>
            </a:fld>
            <a:endParaRPr lang="en-US" sz="2800" dirty="0"/>
          </a:p>
        </p:txBody>
      </p:sp>
      <p:pic>
        <p:nvPicPr>
          <p:cNvPr id="3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95486"/>
            <a:ext cx="5813491" cy="31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smtClean="0"/>
              <a:t>Objectives</a:t>
            </a:r>
          </a:p>
        </p:txBody>
      </p:sp>
      <p:sp>
        <p:nvSpPr>
          <p:cNvPr id="16389" name="Rectangle 3"/>
          <p:cNvSpPr>
            <a:spLocks noGrp="1" noChangeArrowheads="1"/>
          </p:cNvSpPr>
          <p:nvPr>
            <p:ph sz="quarter" idx="13"/>
          </p:nvPr>
        </p:nvSpPr>
        <p:spPr/>
        <p:txBody>
          <a:bodyPr>
            <a:normAutofit fontScale="85000" lnSpcReduction="20000"/>
          </a:bodyPr>
          <a:lstStyle/>
          <a:p>
            <a:r>
              <a:rPr lang="en-US" dirty="0" smtClean="0"/>
              <a:t>Build a complete first program </a:t>
            </a:r>
          </a:p>
          <a:p>
            <a:pPr lvl="1"/>
            <a:r>
              <a:rPr lang="en-US" dirty="0" smtClean="0"/>
              <a:t>Introduce </a:t>
            </a:r>
            <a:r>
              <a:rPr lang="en-US" dirty="0" err="1" smtClean="0"/>
              <a:t>shaders</a:t>
            </a:r>
            <a:r>
              <a:rPr lang="en-US" dirty="0" smtClean="0"/>
              <a:t> </a:t>
            </a:r>
          </a:p>
          <a:p>
            <a:pPr lvl="1"/>
            <a:r>
              <a:rPr lang="en-US" dirty="0" smtClean="0"/>
              <a:t>Introduce a standard program structure </a:t>
            </a:r>
          </a:p>
          <a:p>
            <a:endParaRPr lang="id-ID" dirty="0" smtClean="0"/>
          </a:p>
          <a:p>
            <a:r>
              <a:rPr lang="en-US" dirty="0" smtClean="0"/>
              <a:t>Simple viewing </a:t>
            </a:r>
          </a:p>
          <a:p>
            <a:pPr lvl="1"/>
            <a:r>
              <a:rPr lang="en-US" dirty="0" smtClean="0"/>
              <a:t>Two-dimensional viewing as a special case of three-dimensional viewing </a:t>
            </a:r>
          </a:p>
          <a:p>
            <a:endParaRPr lang="id-ID" dirty="0" smtClean="0"/>
          </a:p>
          <a:p>
            <a:r>
              <a:rPr lang="en-US" dirty="0" smtClean="0"/>
              <a:t>Initialization steps and program structure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Program Structure</a:t>
            </a:r>
          </a:p>
        </p:txBody>
      </p:sp>
      <p:sp>
        <p:nvSpPr>
          <p:cNvPr id="17413" name="Rectangle 3"/>
          <p:cNvSpPr>
            <a:spLocks noGrp="1" noChangeArrowheads="1"/>
          </p:cNvSpPr>
          <p:nvPr>
            <p:ph sz="quarter" idx="13"/>
          </p:nvPr>
        </p:nvSpPr>
        <p:spPr/>
        <p:txBody>
          <a:bodyPr>
            <a:normAutofit fontScale="70000" lnSpcReduction="20000"/>
          </a:bodyPr>
          <a:lstStyle/>
          <a:p>
            <a:r>
              <a:rPr lang="en-US" sz="2700" dirty="0" smtClean="0"/>
              <a:t>Most OpenGL programs have a similar structure that consists of the following functions</a:t>
            </a:r>
          </a:p>
          <a:p>
            <a:pPr lvl="1"/>
            <a:r>
              <a:rPr lang="en-US" sz="2200" b="1" dirty="0" smtClean="0">
                <a:latin typeface="Courier New" charset="0"/>
              </a:rPr>
              <a:t>main()</a:t>
            </a:r>
            <a:r>
              <a:rPr lang="en-US" sz="2200" dirty="0" smtClean="0"/>
              <a:t>: </a:t>
            </a:r>
          </a:p>
          <a:p>
            <a:pPr lvl="2"/>
            <a:r>
              <a:rPr lang="id-ID" sz="1800" dirty="0" smtClean="0"/>
              <a:t>specifies </a:t>
            </a:r>
            <a:r>
              <a:rPr lang="en-US" sz="1800" dirty="0" smtClean="0"/>
              <a:t>the callback functions </a:t>
            </a:r>
          </a:p>
          <a:p>
            <a:pPr lvl="2"/>
            <a:r>
              <a:rPr lang="en-US" sz="1800" dirty="0" smtClean="0"/>
              <a:t>opens one or more windows with the required properties</a:t>
            </a:r>
          </a:p>
          <a:p>
            <a:pPr lvl="2"/>
            <a:r>
              <a:rPr lang="en-US" sz="1800" dirty="0" smtClean="0"/>
              <a:t>enters event loop (last executable statement)</a:t>
            </a:r>
          </a:p>
          <a:p>
            <a:pPr lvl="1"/>
            <a:r>
              <a:rPr lang="en-US" sz="2200" b="1" dirty="0" smtClean="0">
                <a:latin typeface="Courier New" charset="0"/>
              </a:rPr>
              <a:t>init()</a:t>
            </a:r>
            <a:r>
              <a:rPr lang="en-US" sz="2200" dirty="0" smtClean="0"/>
              <a:t>: sets the state variables</a:t>
            </a:r>
          </a:p>
          <a:p>
            <a:pPr lvl="2"/>
            <a:r>
              <a:rPr lang="en-US" sz="1800" dirty="0" smtClean="0"/>
              <a:t>Viewing</a:t>
            </a:r>
          </a:p>
          <a:p>
            <a:pPr lvl="2"/>
            <a:r>
              <a:rPr lang="en-US" sz="1800" dirty="0" smtClean="0"/>
              <a:t>Attributes</a:t>
            </a:r>
          </a:p>
          <a:p>
            <a:pPr lvl="1"/>
            <a:r>
              <a:rPr lang="id-ID" sz="2200" dirty="0" smtClean="0"/>
              <a:t>initShader(): read, compile, and link shaders</a:t>
            </a:r>
          </a:p>
          <a:p>
            <a:pPr lvl="1"/>
            <a:r>
              <a:rPr lang="en-US" sz="2200" dirty="0" smtClean="0"/>
              <a:t>callbacks</a:t>
            </a:r>
          </a:p>
          <a:p>
            <a:pPr lvl="2"/>
            <a:r>
              <a:rPr lang="en-US" sz="1800" dirty="0" smtClean="0"/>
              <a:t>Display function</a:t>
            </a:r>
          </a:p>
          <a:p>
            <a:pPr lvl="2"/>
            <a:r>
              <a:rPr lang="en-US" sz="1800" dirty="0" smtClean="0"/>
              <a:t>Input and window functions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smtClean="0"/>
              <a:t>simple.c revisited</a:t>
            </a:r>
          </a:p>
        </p:txBody>
      </p:sp>
      <p:sp>
        <p:nvSpPr>
          <p:cNvPr id="18437" name="Rectangle 3"/>
          <p:cNvSpPr>
            <a:spLocks noGrp="1" noChangeArrowheads="1"/>
          </p:cNvSpPr>
          <p:nvPr>
            <p:ph sz="quarter" idx="13"/>
          </p:nvPr>
        </p:nvSpPr>
        <p:spPr/>
        <p:txBody>
          <a:bodyPr>
            <a:normAutofit fontScale="77500" lnSpcReduction="20000"/>
          </a:bodyPr>
          <a:lstStyle/>
          <a:p>
            <a:r>
              <a:rPr lang="en-US" b="1" dirty="0" smtClean="0">
                <a:latin typeface="Courier New" pitchFamily="49" charset="0"/>
                <a:cs typeface="Courier New" pitchFamily="49" charset="0"/>
              </a:rPr>
              <a:t>main() </a:t>
            </a:r>
            <a:r>
              <a:rPr lang="en-US" dirty="0" smtClean="0"/>
              <a:t>function similar to last lecture </a:t>
            </a:r>
          </a:p>
          <a:p>
            <a:pPr lvl="1"/>
            <a:r>
              <a:rPr lang="en-US" dirty="0" smtClean="0"/>
              <a:t>Mostly GLUT functions </a:t>
            </a:r>
          </a:p>
          <a:p>
            <a:endParaRPr lang="id-ID" dirty="0" smtClean="0"/>
          </a:p>
          <a:p>
            <a:r>
              <a:rPr lang="en-US" dirty="0" smtClean="0">
                <a:latin typeface="Courier New" pitchFamily="49" charset="0"/>
                <a:cs typeface="Courier New" pitchFamily="49" charset="0"/>
              </a:rPr>
              <a:t>init() </a:t>
            </a:r>
            <a:r>
              <a:rPr lang="en-US" dirty="0" smtClean="0"/>
              <a:t>will allow more flexible colors </a:t>
            </a:r>
          </a:p>
          <a:p>
            <a:endParaRPr lang="id-ID" dirty="0" smtClean="0"/>
          </a:p>
          <a:p>
            <a:r>
              <a:rPr lang="en-US" dirty="0" err="1" smtClean="0">
                <a:latin typeface="Courier New" pitchFamily="49" charset="0"/>
                <a:cs typeface="Courier New" pitchFamily="49" charset="0"/>
              </a:rPr>
              <a:t>initShader</a:t>
            </a:r>
            <a:r>
              <a:rPr lang="en-US" dirty="0" smtClean="0">
                <a:latin typeface="Courier New" pitchFamily="49" charset="0"/>
                <a:cs typeface="Courier New" pitchFamily="49" charset="0"/>
              </a:rPr>
              <a:t>() </a:t>
            </a:r>
            <a:r>
              <a:rPr lang="en-US" dirty="0" smtClean="0"/>
              <a:t>will hides details of setting up </a:t>
            </a:r>
            <a:r>
              <a:rPr lang="en-US" dirty="0" err="1" smtClean="0"/>
              <a:t>shaders</a:t>
            </a:r>
            <a:r>
              <a:rPr lang="en-US" dirty="0" smtClean="0"/>
              <a:t> for now </a:t>
            </a:r>
          </a:p>
          <a:p>
            <a:endParaRPr lang="id-ID" dirty="0" smtClean="0"/>
          </a:p>
          <a:p>
            <a:r>
              <a:rPr lang="en-US" dirty="0" smtClean="0"/>
              <a:t>Key issue is that we must form a data array to send to GPU and then render it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0" y="1"/>
            <a:ext cx="8153400" cy="571486"/>
          </a:xfrm>
        </p:spPr>
        <p:txBody>
          <a:bodyPr/>
          <a:lstStyle/>
          <a:p>
            <a:r>
              <a:rPr lang="en-US" sz="3000" b="1" dirty="0" err="1" smtClean="0">
                <a:solidFill>
                  <a:schemeClr val="tx1"/>
                </a:solidFill>
                <a:latin typeface="Courier New" charset="0"/>
              </a:rPr>
              <a:t>main.c</a:t>
            </a:r>
            <a:endParaRPr lang="en-US" sz="3000" b="1" dirty="0" smtClean="0">
              <a:solidFill>
                <a:schemeClr val="tx1"/>
              </a:solidFill>
              <a:latin typeface="Courier New" charset="0"/>
            </a:endParaRPr>
          </a:p>
        </p:txBody>
      </p:sp>
      <p:pic>
        <p:nvPicPr>
          <p:cNvPr id="1026" name="Picture 2"/>
          <p:cNvPicPr>
            <a:picLocks noChangeAspect="1" noChangeArrowheads="1"/>
          </p:cNvPicPr>
          <p:nvPr/>
        </p:nvPicPr>
        <p:blipFill>
          <a:blip r:embed="rId2" cstate="print"/>
          <a:srcRect l="20196" t="22451" r="18373" b="4858"/>
          <a:stretch>
            <a:fillRect/>
          </a:stretch>
        </p:blipFill>
        <p:spPr bwMode="auto">
          <a:xfrm>
            <a:off x="323528" y="951570"/>
            <a:ext cx="7992888" cy="37804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z="3400" dirty="0" smtClean="0"/>
              <a:t>GLUT functions</a:t>
            </a:r>
          </a:p>
        </p:txBody>
      </p:sp>
      <p:sp>
        <p:nvSpPr>
          <p:cNvPr id="20485" name="Rectangle 3"/>
          <p:cNvSpPr>
            <a:spLocks noGrp="1" noChangeArrowheads="1"/>
          </p:cNvSpPr>
          <p:nvPr>
            <p:ph sz="quarter" idx="13"/>
          </p:nvPr>
        </p:nvSpPr>
        <p:spPr/>
        <p:txBody>
          <a:bodyPr>
            <a:normAutofit fontScale="70000" lnSpcReduction="20000"/>
          </a:bodyPr>
          <a:lstStyle/>
          <a:p>
            <a:r>
              <a:rPr lang="en-US" sz="2300" b="1" dirty="0" err="1" smtClean="0">
                <a:latin typeface="Courier New" charset="0"/>
              </a:rPr>
              <a:t>glutInit</a:t>
            </a:r>
            <a:r>
              <a:rPr lang="en-US" sz="2300" b="1" dirty="0" smtClean="0">
                <a:latin typeface="Courier New" charset="0"/>
              </a:rPr>
              <a:t> </a:t>
            </a:r>
            <a:r>
              <a:rPr lang="en-US" sz="2300" dirty="0" smtClean="0"/>
              <a:t>initializes </a:t>
            </a:r>
            <a:r>
              <a:rPr lang="id-ID" sz="2300" dirty="0" smtClean="0"/>
              <a:t>the GLUT </a:t>
            </a:r>
            <a:r>
              <a:rPr lang="en-US" sz="2300" dirty="0" smtClean="0"/>
              <a:t>system</a:t>
            </a:r>
            <a:r>
              <a:rPr lang="id-ID" sz="2300" dirty="0" smtClean="0"/>
              <a:t> </a:t>
            </a:r>
            <a:r>
              <a:rPr lang="en-US" sz="2300" dirty="0" smtClean="0"/>
              <a:t>allows it to receive command line arguments (always include this line)</a:t>
            </a:r>
            <a:endParaRPr lang="en-US" sz="2300" b="1" dirty="0" smtClean="0"/>
          </a:p>
          <a:p>
            <a:pPr>
              <a:lnSpc>
                <a:spcPct val="90000"/>
              </a:lnSpc>
            </a:pPr>
            <a:endParaRPr lang="id-ID" sz="2300" b="1" dirty="0" smtClean="0">
              <a:latin typeface="Courier New" charset="0"/>
            </a:endParaRPr>
          </a:p>
          <a:p>
            <a:pPr>
              <a:lnSpc>
                <a:spcPct val="90000"/>
              </a:lnSpc>
            </a:pPr>
            <a:r>
              <a:rPr lang="en-US" sz="2300" b="1" dirty="0" err="1" smtClean="0">
                <a:latin typeface="Courier New" charset="0"/>
              </a:rPr>
              <a:t>gluInitDisplayMode</a:t>
            </a:r>
            <a:r>
              <a:rPr lang="en-US" sz="2300" b="1" dirty="0" smtClean="0">
                <a:latin typeface="Courier New" charset="0"/>
              </a:rPr>
              <a:t> </a:t>
            </a:r>
            <a:r>
              <a:rPr lang="en-US" sz="2300" dirty="0" smtClean="0"/>
              <a:t>requests properties for the window (the </a:t>
            </a:r>
            <a:r>
              <a:rPr lang="en-US" sz="2300" i="1" dirty="0" smtClean="0"/>
              <a:t>rendering context</a:t>
            </a:r>
            <a:r>
              <a:rPr lang="en-US" sz="2300" dirty="0" smtClean="0"/>
              <a:t>)</a:t>
            </a:r>
          </a:p>
          <a:p>
            <a:pPr lvl="1"/>
            <a:r>
              <a:rPr lang="en-US" sz="2000" dirty="0" smtClean="0"/>
              <a:t>RGB</a:t>
            </a:r>
            <a:r>
              <a:rPr lang="id-ID" sz="2000" dirty="0" smtClean="0"/>
              <a:t>A</a:t>
            </a:r>
            <a:r>
              <a:rPr lang="en-US" sz="2000" dirty="0" smtClean="0"/>
              <a:t> color</a:t>
            </a:r>
            <a:r>
              <a:rPr lang="id-ID" sz="2000" dirty="0" smtClean="0"/>
              <a:t> </a:t>
            </a:r>
            <a:r>
              <a:rPr lang="en-US" sz="2000" dirty="0" smtClean="0"/>
              <a:t>(default) or indexed </a:t>
            </a:r>
            <a:r>
              <a:rPr lang="en-US" sz="2000" dirty="0" err="1" smtClean="0"/>
              <a:t>colour</a:t>
            </a:r>
            <a:r>
              <a:rPr lang="en-US" sz="2000" dirty="0" smtClean="0"/>
              <a:t> (rare now)</a:t>
            </a:r>
          </a:p>
          <a:p>
            <a:pPr lvl="1"/>
            <a:r>
              <a:rPr lang="en-US" sz="2000" dirty="0" smtClean="0"/>
              <a:t>Double buffering (usually) or Single buffering (redraw flickers)</a:t>
            </a:r>
            <a:endParaRPr lang="id-ID" sz="2000" dirty="0" smtClean="0"/>
          </a:p>
          <a:p>
            <a:pPr lvl="1"/>
            <a:r>
              <a:rPr lang="en-US" sz="2000" dirty="0" smtClean="0"/>
              <a:t>Depth buffer (usually in 3D) stores pixel depths to find closest surfaces [usually with </a:t>
            </a:r>
            <a:r>
              <a:rPr lang="en-US" sz="2000" dirty="0" err="1" smtClean="0">
                <a:latin typeface="Courier New" pitchFamily="49" charset="0"/>
                <a:cs typeface="Courier New" pitchFamily="49" charset="0"/>
              </a:rPr>
              <a:t>glEnable</a:t>
            </a:r>
            <a:r>
              <a:rPr lang="en-US" sz="2000" dirty="0" smtClean="0">
                <a:latin typeface="Courier New" pitchFamily="49" charset="0"/>
                <a:cs typeface="Courier New" pitchFamily="49" charset="0"/>
              </a:rPr>
              <a:t>(GL_DEPTH_TEST);</a:t>
            </a:r>
            <a:r>
              <a:rPr lang="en-US" sz="2000" dirty="0" smtClean="0"/>
              <a:t>]</a:t>
            </a:r>
            <a:endParaRPr lang="id-ID" sz="2000" dirty="0" smtClean="0"/>
          </a:p>
          <a:p>
            <a:pPr lvl="1"/>
            <a:r>
              <a:rPr lang="en-US" sz="2000" dirty="0" smtClean="0"/>
              <a:t>Properties are bitwise </a:t>
            </a:r>
            <a:r>
              <a:rPr lang="en-US" sz="2000" dirty="0" err="1" smtClean="0"/>
              <a:t>ORed</a:t>
            </a:r>
            <a:r>
              <a:rPr lang="en-US" sz="2000" dirty="0" smtClean="0"/>
              <a:t> together with | (vertical bar)</a:t>
            </a:r>
          </a:p>
          <a:p>
            <a:pPr>
              <a:lnSpc>
                <a:spcPct val="90000"/>
              </a:lnSpc>
            </a:pPr>
            <a:endParaRPr lang="id-ID" sz="2300" b="1" dirty="0" smtClean="0">
              <a:latin typeface="Courier New" charset="0"/>
            </a:endParaRPr>
          </a:p>
          <a:p>
            <a:pPr>
              <a:lnSpc>
                <a:spcPct val="90000"/>
              </a:lnSpc>
            </a:pPr>
            <a:r>
              <a:rPr lang="en-US" sz="2300" b="1" dirty="0" err="1" smtClean="0">
                <a:latin typeface="Courier New" charset="0"/>
              </a:rPr>
              <a:t>glutInitWindowSize</a:t>
            </a:r>
            <a:r>
              <a:rPr lang="en-US" sz="2300" b="1" dirty="0" smtClean="0">
                <a:latin typeface="Courier New" charset="0"/>
              </a:rPr>
              <a:t> </a:t>
            </a:r>
            <a:r>
              <a:rPr lang="en-US" sz="2300" dirty="0" smtClean="0"/>
              <a:t>in pixels</a:t>
            </a:r>
            <a:endParaRPr lang="en-US" sz="2300" b="1" dirty="0" smtClean="0">
              <a:latin typeface="Courier New" charset="0"/>
            </a:endParaRPr>
          </a:p>
          <a:p>
            <a:pPr>
              <a:lnSpc>
                <a:spcPct val="90000"/>
              </a:lnSpc>
            </a:pPr>
            <a:endParaRPr lang="id-ID" sz="2300" b="1" dirty="0" smtClean="0">
              <a:latin typeface="Courier New" charset="0"/>
            </a:endParaRPr>
          </a:p>
          <a:p>
            <a:pPr>
              <a:lnSpc>
                <a:spcPct val="90000"/>
              </a:lnSpc>
            </a:pPr>
            <a:r>
              <a:rPr lang="en-US" sz="2300" b="1" dirty="0" err="1" smtClean="0">
                <a:latin typeface="Courier New" charset="0"/>
              </a:rPr>
              <a:t>glutInitWindowPosition</a:t>
            </a:r>
            <a:r>
              <a:rPr lang="en-US" sz="2300" b="1" dirty="0" smtClean="0">
                <a:latin typeface="Courier New" charset="0"/>
              </a:rPr>
              <a:t> </a:t>
            </a:r>
            <a:r>
              <a:rPr lang="en-US" sz="2300" dirty="0" smtClean="0"/>
              <a:t>from top-left corner of display</a:t>
            </a:r>
            <a:endParaRPr lang="en-US" sz="2300" b="1" dirty="0" smtClean="0">
              <a:latin typeface="Courier New"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z="3400" dirty="0" smtClean="0"/>
              <a:t>GLUT functions</a:t>
            </a:r>
          </a:p>
        </p:txBody>
      </p:sp>
      <p:sp>
        <p:nvSpPr>
          <p:cNvPr id="20485" name="Rectangle 3"/>
          <p:cNvSpPr>
            <a:spLocks noGrp="1" noChangeArrowheads="1"/>
          </p:cNvSpPr>
          <p:nvPr>
            <p:ph sz="quarter" idx="13"/>
          </p:nvPr>
        </p:nvSpPr>
        <p:spPr/>
        <p:txBody>
          <a:bodyPr>
            <a:normAutofit fontScale="77500" lnSpcReduction="20000"/>
          </a:bodyPr>
          <a:lstStyle/>
          <a:p>
            <a:pPr>
              <a:lnSpc>
                <a:spcPct val="90000"/>
              </a:lnSpc>
            </a:pPr>
            <a:r>
              <a:rPr lang="en-US" sz="2300" b="1" dirty="0" err="1" smtClean="0">
                <a:latin typeface="Courier New" charset="0"/>
              </a:rPr>
              <a:t>glutCreateWindow</a:t>
            </a:r>
            <a:r>
              <a:rPr lang="en-US" sz="2300" b="1" dirty="0" smtClean="0">
                <a:latin typeface="Courier New" charset="0"/>
              </a:rPr>
              <a:t> </a:t>
            </a:r>
            <a:r>
              <a:rPr lang="en-US" sz="2300" dirty="0" smtClean="0"/>
              <a:t>create window with title “</a:t>
            </a:r>
            <a:r>
              <a:rPr lang="id-ID" sz="2300" dirty="0" smtClean="0"/>
              <a:t>Title</a:t>
            </a:r>
            <a:r>
              <a:rPr lang="en-US" sz="2300" dirty="0" smtClean="0"/>
              <a:t>”</a:t>
            </a:r>
            <a:endParaRPr lang="en-US" sz="2300" b="1" dirty="0" smtClean="0">
              <a:latin typeface="Courier New" charset="0"/>
            </a:endParaRPr>
          </a:p>
          <a:p>
            <a:pPr lvl="1"/>
            <a:r>
              <a:rPr lang="en-US" sz="1900" dirty="0" smtClean="0"/>
              <a:t>many functions need to be called prior to creating the window</a:t>
            </a:r>
          </a:p>
          <a:p>
            <a:pPr lvl="1"/>
            <a:r>
              <a:rPr lang="en-US" sz="1900" dirty="0" smtClean="0"/>
              <a:t>similarly many other functions can only be called afterwards</a:t>
            </a:r>
            <a:endParaRPr lang="id-ID" sz="1900" dirty="0" smtClean="0"/>
          </a:p>
          <a:p>
            <a:pPr>
              <a:lnSpc>
                <a:spcPct val="90000"/>
              </a:lnSpc>
            </a:pPr>
            <a:r>
              <a:rPr lang="en-US" sz="2300" b="1" dirty="0" err="1" smtClean="0">
                <a:latin typeface="Courier New" charset="0"/>
              </a:rPr>
              <a:t>glutDisplayFunc</a:t>
            </a:r>
            <a:r>
              <a:rPr lang="en-US" sz="2300" b="1" dirty="0" smtClean="0">
                <a:latin typeface="Courier New" charset="0"/>
              </a:rPr>
              <a:t> </a:t>
            </a:r>
            <a:r>
              <a:rPr lang="id-ID" sz="2300" dirty="0" smtClean="0"/>
              <a:t>set d</a:t>
            </a:r>
            <a:r>
              <a:rPr lang="en-US" sz="2300" dirty="0" err="1" smtClean="0"/>
              <a:t>isplay</a:t>
            </a:r>
            <a:r>
              <a:rPr lang="en-US" sz="2300" dirty="0" smtClean="0"/>
              <a:t> callback</a:t>
            </a:r>
            <a:endParaRPr lang="id-ID" sz="2300" dirty="0" smtClean="0"/>
          </a:p>
          <a:p>
            <a:r>
              <a:rPr lang="en-US" sz="2300" b="1" dirty="0" smtClean="0">
                <a:latin typeface="Courier New" charset="0"/>
              </a:rPr>
              <a:t>glut</a:t>
            </a:r>
            <a:r>
              <a:rPr lang="id-ID" sz="2300" b="1" dirty="0" smtClean="0">
                <a:latin typeface="Courier New" charset="0"/>
              </a:rPr>
              <a:t>Keyboard</a:t>
            </a:r>
            <a:r>
              <a:rPr lang="en-US" sz="2300" b="1" dirty="0" err="1" smtClean="0">
                <a:latin typeface="Courier New" charset="0"/>
              </a:rPr>
              <a:t>Func</a:t>
            </a:r>
            <a:r>
              <a:rPr lang="en-US" sz="2300" b="1" dirty="0" smtClean="0">
                <a:latin typeface="Courier New" charset="0"/>
              </a:rPr>
              <a:t> </a:t>
            </a:r>
            <a:r>
              <a:rPr lang="id-ID" sz="2300" dirty="0" smtClean="0"/>
              <a:t>set keyboard </a:t>
            </a:r>
            <a:r>
              <a:rPr lang="en-US" sz="2300" dirty="0" smtClean="0"/>
              <a:t>callback</a:t>
            </a:r>
            <a:endParaRPr lang="id-ID" sz="2300" dirty="0" smtClean="0"/>
          </a:p>
          <a:p>
            <a:r>
              <a:rPr lang="en-US" sz="2300" b="1" dirty="0" smtClean="0">
                <a:latin typeface="Courier New" charset="0"/>
              </a:rPr>
              <a:t>glut</a:t>
            </a:r>
            <a:r>
              <a:rPr lang="id-ID" sz="2300" b="1" dirty="0" smtClean="0">
                <a:latin typeface="Courier New" charset="0"/>
              </a:rPr>
              <a:t>Reshape</a:t>
            </a:r>
            <a:r>
              <a:rPr lang="en-US" sz="2300" b="1" dirty="0" err="1" smtClean="0">
                <a:latin typeface="Courier New" charset="0"/>
              </a:rPr>
              <a:t>Func</a:t>
            </a:r>
            <a:r>
              <a:rPr lang="en-US" sz="2300" b="1" dirty="0" smtClean="0">
                <a:latin typeface="Courier New" charset="0"/>
              </a:rPr>
              <a:t> </a:t>
            </a:r>
            <a:r>
              <a:rPr lang="id-ID" sz="2300" dirty="0" smtClean="0"/>
              <a:t>set window resize </a:t>
            </a:r>
            <a:r>
              <a:rPr lang="en-US" sz="2300" dirty="0" smtClean="0"/>
              <a:t>callback</a:t>
            </a:r>
            <a:endParaRPr lang="id-ID" sz="2300" dirty="0" smtClean="0"/>
          </a:p>
          <a:p>
            <a:r>
              <a:rPr lang="en-US" sz="2300" b="1" dirty="0" smtClean="0">
                <a:latin typeface="Courier New" charset="0"/>
              </a:rPr>
              <a:t>glut</a:t>
            </a:r>
            <a:r>
              <a:rPr lang="id-ID" sz="2300" b="1" dirty="0" smtClean="0">
                <a:latin typeface="Courier New" charset="0"/>
              </a:rPr>
              <a:t>Timer</a:t>
            </a:r>
            <a:r>
              <a:rPr lang="en-US" sz="2300" b="1" dirty="0" err="1" smtClean="0">
                <a:latin typeface="Courier New" charset="0"/>
              </a:rPr>
              <a:t>Func</a:t>
            </a:r>
            <a:r>
              <a:rPr lang="en-US" sz="2300" b="1" dirty="0" smtClean="0">
                <a:latin typeface="Courier New" charset="0"/>
              </a:rPr>
              <a:t> </a:t>
            </a:r>
            <a:r>
              <a:rPr lang="id-ID" sz="2300" dirty="0" smtClean="0"/>
              <a:t>set timer </a:t>
            </a:r>
            <a:r>
              <a:rPr lang="en-US" sz="2300" dirty="0" smtClean="0"/>
              <a:t>callback</a:t>
            </a:r>
            <a:endParaRPr lang="id-ID" sz="2300" dirty="0" smtClean="0"/>
          </a:p>
          <a:p>
            <a:r>
              <a:rPr lang="en-US" sz="2300" b="1" dirty="0" smtClean="0">
                <a:latin typeface="Courier New" charset="0"/>
              </a:rPr>
              <a:t>glut</a:t>
            </a:r>
            <a:r>
              <a:rPr lang="id-ID" sz="2300" b="1" dirty="0" smtClean="0">
                <a:latin typeface="Courier New" charset="0"/>
              </a:rPr>
              <a:t>Idle</a:t>
            </a:r>
            <a:r>
              <a:rPr lang="en-US" sz="2300" b="1" dirty="0" err="1" smtClean="0">
                <a:latin typeface="Courier New" charset="0"/>
              </a:rPr>
              <a:t>Func</a:t>
            </a:r>
            <a:r>
              <a:rPr lang="en-US" sz="2300" b="1" dirty="0" smtClean="0">
                <a:latin typeface="Courier New" charset="0"/>
              </a:rPr>
              <a:t> </a:t>
            </a:r>
            <a:r>
              <a:rPr lang="id-ID" sz="2300" dirty="0" smtClean="0"/>
              <a:t>set idle </a:t>
            </a:r>
            <a:r>
              <a:rPr lang="en-US" sz="2300" dirty="0" smtClean="0"/>
              <a:t>callback</a:t>
            </a:r>
            <a:endParaRPr lang="id-ID" sz="2300" dirty="0" smtClean="0"/>
          </a:p>
          <a:p>
            <a:pPr>
              <a:lnSpc>
                <a:spcPct val="90000"/>
              </a:lnSpc>
            </a:pPr>
            <a:endParaRPr lang="en-US" sz="2300" b="1" dirty="0" smtClean="0">
              <a:latin typeface="Courier New" charset="0"/>
            </a:endParaRPr>
          </a:p>
          <a:p>
            <a:pPr>
              <a:lnSpc>
                <a:spcPct val="90000"/>
              </a:lnSpc>
            </a:pPr>
            <a:r>
              <a:rPr lang="en-US" sz="2300" b="1" dirty="0" err="1" smtClean="0">
                <a:latin typeface="Courier New" charset="0"/>
              </a:rPr>
              <a:t>glutMainLoop</a:t>
            </a:r>
            <a:r>
              <a:rPr lang="en-US" sz="2300" b="1" dirty="0" smtClean="0">
                <a:latin typeface="Courier New" charset="0"/>
              </a:rPr>
              <a:t> </a:t>
            </a:r>
            <a:r>
              <a:rPr lang="en-US" sz="2300" dirty="0" smtClean="0"/>
              <a:t>enter infinite event loop</a:t>
            </a:r>
            <a:endParaRPr lang="id-ID" sz="2300" dirty="0" smtClean="0"/>
          </a:p>
          <a:p>
            <a:pPr lvl="1"/>
            <a:r>
              <a:rPr lang="id-ID" sz="1900" dirty="0" smtClean="0"/>
              <a:t>never returns, but may exit</a:t>
            </a:r>
            <a:endParaRPr lang="en-US" sz="19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Mode Graphics</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Geometry specified by vertices </a:t>
            </a:r>
          </a:p>
          <a:p>
            <a:pPr lvl="1"/>
            <a:r>
              <a:rPr lang="en-US" dirty="0" smtClean="0"/>
              <a:t>Locations in space( 2 or 3 dimensional) </a:t>
            </a:r>
          </a:p>
          <a:p>
            <a:pPr lvl="1"/>
            <a:r>
              <a:rPr lang="fr-FR" dirty="0" smtClean="0"/>
              <a:t>Points, </a:t>
            </a:r>
            <a:r>
              <a:rPr lang="fr-FR" dirty="0" err="1" smtClean="0"/>
              <a:t>lines</a:t>
            </a:r>
            <a:r>
              <a:rPr lang="fr-FR" dirty="0" smtClean="0"/>
              <a:t>, </a:t>
            </a:r>
            <a:r>
              <a:rPr lang="fr-FR" dirty="0" err="1" smtClean="0"/>
              <a:t>circles</a:t>
            </a:r>
            <a:r>
              <a:rPr lang="fr-FR" dirty="0" smtClean="0"/>
              <a:t>, </a:t>
            </a:r>
            <a:r>
              <a:rPr lang="fr-FR" dirty="0" err="1" smtClean="0"/>
              <a:t>polygons</a:t>
            </a:r>
            <a:r>
              <a:rPr lang="fr-FR" dirty="0" smtClean="0"/>
              <a:t>, </a:t>
            </a:r>
            <a:r>
              <a:rPr lang="fr-FR" dirty="0" err="1" smtClean="0"/>
              <a:t>curves</a:t>
            </a:r>
            <a:r>
              <a:rPr lang="fr-FR" dirty="0" smtClean="0"/>
              <a:t>, surfaces </a:t>
            </a:r>
          </a:p>
          <a:p>
            <a:endParaRPr lang="id-ID" dirty="0" smtClean="0"/>
          </a:p>
          <a:p>
            <a:r>
              <a:rPr lang="en-US" dirty="0" smtClean="0"/>
              <a:t>Immediate mode </a:t>
            </a:r>
          </a:p>
          <a:p>
            <a:pPr lvl="1"/>
            <a:r>
              <a:rPr lang="en-US" dirty="0" smtClean="0"/>
              <a:t>Each time a vertex is specified in application, its location is sent to the GPU </a:t>
            </a:r>
          </a:p>
          <a:p>
            <a:pPr lvl="1"/>
            <a:r>
              <a:rPr lang="en-US" dirty="0" smtClean="0"/>
              <a:t>Old style uses </a:t>
            </a:r>
            <a:r>
              <a:rPr lang="en-US" b="1" dirty="0" err="1" smtClean="0">
                <a:latin typeface="Courier New" pitchFamily="49" charset="0"/>
                <a:cs typeface="Courier New" pitchFamily="49" charset="0"/>
              </a:rPr>
              <a:t>glVertex</a:t>
            </a:r>
            <a:r>
              <a:rPr lang="en-US" b="1" dirty="0" smtClean="0">
                <a:latin typeface="Courier New" pitchFamily="49" charset="0"/>
                <a:cs typeface="Courier New" pitchFamily="49" charset="0"/>
              </a:rPr>
              <a:t> </a:t>
            </a:r>
          </a:p>
          <a:p>
            <a:pPr lvl="1"/>
            <a:r>
              <a:rPr lang="en-US" dirty="0" smtClean="0"/>
              <a:t>Creates bottleneck between CPU and GPU </a:t>
            </a:r>
          </a:p>
          <a:p>
            <a:pPr lvl="1"/>
            <a:r>
              <a:rPr lang="en-US" dirty="0" smtClean="0"/>
              <a:t>Removed from OpenGL 3.1 </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Retained</a:t>
            </a:r>
            <a:r>
              <a:rPr lang="id-ID" dirty="0" smtClean="0"/>
              <a:t> </a:t>
            </a:r>
            <a:r>
              <a:rPr lang="en-US" dirty="0" smtClean="0"/>
              <a:t>Mode Graphics</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Put all vertex and attribute data in array </a:t>
            </a:r>
          </a:p>
          <a:p>
            <a:endParaRPr lang="id-ID" dirty="0" smtClean="0"/>
          </a:p>
          <a:p>
            <a:r>
              <a:rPr lang="en-US" dirty="0" smtClean="0"/>
              <a:t>Send array to GPU to be rendered immediately </a:t>
            </a:r>
          </a:p>
          <a:p>
            <a:endParaRPr lang="id-ID" dirty="0" smtClean="0"/>
          </a:p>
          <a:p>
            <a:r>
              <a:rPr lang="en-US" dirty="0" smtClean="0"/>
              <a:t>Almost OK but problem is we would have to send array over each time we need another render of it </a:t>
            </a:r>
          </a:p>
          <a:p>
            <a:endParaRPr lang="id-ID" dirty="0" smtClean="0"/>
          </a:p>
          <a:p>
            <a:r>
              <a:rPr lang="en-US" dirty="0" smtClean="0"/>
              <a:t>Better to send array over and store on GPU for multiple renderings </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Callback</a:t>
            </a:r>
            <a:endParaRPr lang="en-US" dirty="0"/>
          </a:p>
        </p:txBody>
      </p:sp>
      <p:sp>
        <p:nvSpPr>
          <p:cNvPr id="3" name="Content Placeholder 2"/>
          <p:cNvSpPr>
            <a:spLocks noGrp="1"/>
          </p:cNvSpPr>
          <p:nvPr>
            <p:ph sz="quarter" idx="13"/>
          </p:nvPr>
        </p:nvSpPr>
        <p:spPr/>
        <p:txBody>
          <a:bodyPr>
            <a:normAutofit fontScale="62500" lnSpcReduction="20000"/>
          </a:bodyPr>
          <a:lstStyle/>
          <a:p>
            <a:r>
              <a:rPr lang="en-US" dirty="0" smtClean="0"/>
              <a:t>Once we get data to GPU, we can initiate the rendering with a simple callback </a:t>
            </a:r>
          </a:p>
          <a:p>
            <a:pPr lvl="2">
              <a:buNone/>
            </a:pP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mydisplay</a:t>
            </a:r>
            <a:r>
              <a:rPr lang="en-US" b="1" dirty="0" smtClean="0">
                <a:latin typeface="Courier New" pitchFamily="49" charset="0"/>
                <a:cs typeface="Courier New" pitchFamily="49" charset="0"/>
              </a:rPr>
              <a:t>() </a:t>
            </a:r>
          </a:p>
          <a:p>
            <a:pPr lvl="2">
              <a:buNone/>
            </a:pPr>
            <a:r>
              <a:rPr lang="en-US" b="1" dirty="0" smtClean="0">
                <a:latin typeface="Courier New" pitchFamily="49" charset="0"/>
                <a:cs typeface="Courier New" pitchFamily="49" charset="0"/>
              </a:rPr>
              <a:t>{ </a:t>
            </a:r>
          </a:p>
          <a:p>
            <a:pPr lvl="2">
              <a:buNone/>
            </a:pPr>
            <a:r>
              <a:rPr lang="id-ID" b="1" dirty="0" smtClean="0">
                <a:latin typeface="Courier New" pitchFamily="49" charset="0"/>
                <a:cs typeface="Courier New" pitchFamily="49" charset="0"/>
              </a:rPr>
              <a:t>		</a:t>
            </a:r>
            <a:r>
              <a:rPr lang="en-US" b="1" dirty="0" err="1" smtClean="0">
                <a:latin typeface="Courier New" pitchFamily="49" charset="0"/>
                <a:cs typeface="Courier New" pitchFamily="49" charset="0"/>
              </a:rPr>
              <a:t>glClear</a:t>
            </a:r>
            <a:r>
              <a:rPr lang="en-US" b="1" dirty="0" smtClean="0">
                <a:latin typeface="Courier New" pitchFamily="49" charset="0"/>
                <a:cs typeface="Courier New" pitchFamily="49" charset="0"/>
              </a:rPr>
              <a:t>(GL_COLOR_BUFFER_BIT); </a:t>
            </a:r>
          </a:p>
          <a:p>
            <a:pPr lvl="2">
              <a:buNone/>
            </a:pPr>
            <a:r>
              <a:rPr lang="id-ID" b="1" dirty="0" smtClean="0">
                <a:latin typeface="Courier New" pitchFamily="49" charset="0"/>
                <a:cs typeface="Courier New" pitchFamily="49" charset="0"/>
              </a:rPr>
              <a:t>		</a:t>
            </a:r>
            <a:r>
              <a:rPr lang="en-US" b="1" dirty="0" err="1" smtClean="0">
                <a:latin typeface="Courier New" pitchFamily="49" charset="0"/>
                <a:cs typeface="Courier New" pitchFamily="49" charset="0"/>
              </a:rPr>
              <a:t>glDrawArrays</a:t>
            </a:r>
            <a:r>
              <a:rPr lang="en-US" b="1" dirty="0" smtClean="0">
                <a:latin typeface="Courier New" pitchFamily="49" charset="0"/>
                <a:cs typeface="Courier New" pitchFamily="49" charset="0"/>
              </a:rPr>
              <a:t>(GL_TRIANGLES, 0, 3); </a:t>
            </a:r>
            <a:endParaRPr lang="id-ID" b="1" dirty="0" smtClean="0">
              <a:latin typeface="Courier New" pitchFamily="49" charset="0"/>
              <a:cs typeface="Courier New" pitchFamily="49" charset="0"/>
            </a:endParaRPr>
          </a:p>
          <a:p>
            <a:pPr lvl="2">
              <a:buNone/>
            </a:pPr>
            <a:r>
              <a:rPr lang="id-ID" b="1" dirty="0" smtClean="0">
                <a:latin typeface="Courier New" pitchFamily="49" charset="0"/>
                <a:cs typeface="Courier New" pitchFamily="49" charset="0"/>
              </a:rPr>
              <a:t>		</a:t>
            </a:r>
          </a:p>
          <a:p>
            <a:pPr lvl="2">
              <a:buNone/>
            </a:pPr>
            <a:r>
              <a:rPr lang="id-ID"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i="1" dirty="0" err="1" smtClean="0">
                <a:latin typeface="Courier New" pitchFamily="49" charset="0"/>
                <a:cs typeface="Courier New" pitchFamily="49" charset="0"/>
              </a:rPr>
              <a:t>glFlush</a:t>
            </a:r>
            <a:r>
              <a:rPr lang="en-US" b="1" i="1" dirty="0" smtClean="0">
                <a:latin typeface="Courier New" pitchFamily="49" charset="0"/>
                <a:cs typeface="Courier New" pitchFamily="49" charset="0"/>
              </a:rPr>
              <a:t>(); // Single buffering </a:t>
            </a:r>
          </a:p>
          <a:p>
            <a:pPr lvl="2">
              <a:buNone/>
            </a:pPr>
            <a:r>
              <a:rPr lang="id-ID" b="1" dirty="0" smtClean="0">
                <a:latin typeface="Courier New" pitchFamily="49" charset="0"/>
                <a:cs typeface="Courier New" pitchFamily="49" charset="0"/>
              </a:rPr>
              <a:t>		</a:t>
            </a:r>
            <a:r>
              <a:rPr lang="en-US" b="1" dirty="0" err="1" smtClean="0">
                <a:latin typeface="Courier New" pitchFamily="49" charset="0"/>
                <a:cs typeface="Courier New" pitchFamily="49" charset="0"/>
              </a:rPr>
              <a:t>glutSwapBuffers</a:t>
            </a:r>
            <a:r>
              <a:rPr lang="en-US" b="1" dirty="0" smtClean="0">
                <a:latin typeface="Courier New" pitchFamily="49" charset="0"/>
                <a:cs typeface="Courier New" pitchFamily="49" charset="0"/>
              </a:rPr>
              <a:t>(); </a:t>
            </a:r>
            <a:r>
              <a:rPr lang="en-US" b="1" i="1" dirty="0" smtClean="0">
                <a:latin typeface="Courier New" pitchFamily="49" charset="0"/>
                <a:cs typeface="Courier New" pitchFamily="49" charset="0"/>
              </a:rPr>
              <a:t>// Double buffering </a:t>
            </a:r>
          </a:p>
          <a:p>
            <a:pPr lvl="2">
              <a:buNone/>
            </a:pPr>
            <a:r>
              <a:rPr lang="en-US" b="1" dirty="0" smtClean="0">
                <a:latin typeface="Courier New" pitchFamily="49" charset="0"/>
                <a:cs typeface="Courier New" pitchFamily="49" charset="0"/>
              </a:rPr>
              <a:t>} </a:t>
            </a:r>
            <a:endParaRPr lang="id-ID" b="1" dirty="0" smtClean="0">
              <a:latin typeface="Courier New" pitchFamily="49" charset="0"/>
              <a:cs typeface="Courier New" pitchFamily="49" charset="0"/>
            </a:endParaRPr>
          </a:p>
          <a:p>
            <a:endParaRPr lang="id-ID" dirty="0" smtClean="0"/>
          </a:p>
          <a:p>
            <a:r>
              <a:rPr lang="en-US" dirty="0" smtClean="0"/>
              <a:t>Arrays are buffer objects that contain vertex arrays </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Outline</a:t>
            </a:r>
          </a:p>
        </p:txBody>
      </p:sp>
      <p:sp>
        <p:nvSpPr>
          <p:cNvPr id="16387"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a:p>
        </p:txBody>
      </p:sp>
      <p:sp>
        <p:nvSpPr>
          <p:cNvPr id="16389" name="Rectangle 3"/>
          <p:cNvSpPr>
            <a:spLocks noGrp="1" noChangeArrowheads="1"/>
          </p:cNvSpPr>
          <p:nvPr>
            <p:ph sz="quarter" idx="13"/>
          </p:nvPr>
        </p:nvSpPr>
        <p:spPr/>
        <p:txBody>
          <a:bodyPr>
            <a:normAutofit fontScale="85000" lnSpcReduction="20000"/>
          </a:bodyPr>
          <a:lstStyle/>
          <a:p>
            <a:r>
              <a:rPr lang="en-US" dirty="0" smtClean="0"/>
              <a:t>Review </a:t>
            </a:r>
            <a:r>
              <a:rPr lang="en-US" dirty="0" err="1" smtClean="0"/>
              <a:t>Materi</a:t>
            </a:r>
            <a:r>
              <a:rPr lang="en-US" dirty="0" smtClean="0"/>
              <a:t> </a:t>
            </a:r>
            <a:r>
              <a:rPr lang="en-US" dirty="0" err="1" smtClean="0"/>
              <a:t>Minggu</a:t>
            </a:r>
            <a:r>
              <a:rPr lang="en-US" dirty="0" smtClean="0"/>
              <a:t> 2</a:t>
            </a:r>
          </a:p>
          <a:p>
            <a:pPr lvl="1"/>
            <a:r>
              <a:rPr lang="en-US" dirty="0" err="1" smtClean="0"/>
              <a:t>Sistem</a:t>
            </a:r>
            <a:r>
              <a:rPr lang="en-US" dirty="0" smtClean="0"/>
              <a:t> </a:t>
            </a:r>
            <a:r>
              <a:rPr lang="en-US" dirty="0" err="1" smtClean="0"/>
              <a:t>Grafika</a:t>
            </a:r>
            <a:endParaRPr lang="en-US" dirty="0" smtClean="0"/>
          </a:p>
          <a:p>
            <a:pPr lvl="1"/>
            <a:r>
              <a:rPr lang="en-US" dirty="0" smtClean="0"/>
              <a:t>Programmer’s Interface </a:t>
            </a:r>
          </a:p>
          <a:p>
            <a:pPr lvl="1"/>
            <a:r>
              <a:rPr lang="en-US" dirty="0" err="1" smtClean="0"/>
              <a:t>Arsitektur</a:t>
            </a:r>
            <a:r>
              <a:rPr lang="en-US" dirty="0" smtClean="0"/>
              <a:t> </a:t>
            </a:r>
            <a:r>
              <a:rPr lang="en-US" dirty="0" err="1" smtClean="0"/>
              <a:t>Sistem</a:t>
            </a:r>
            <a:r>
              <a:rPr lang="en-US" dirty="0" smtClean="0"/>
              <a:t> </a:t>
            </a:r>
            <a:r>
              <a:rPr lang="en-US" dirty="0" err="1" smtClean="0"/>
              <a:t>Grafika</a:t>
            </a:r>
            <a:endParaRPr lang="en-US" dirty="0" smtClean="0"/>
          </a:p>
          <a:p>
            <a:pPr lvl="1"/>
            <a:r>
              <a:rPr lang="en-US" dirty="0" smtClean="0"/>
              <a:t>Programmable Pipeline</a:t>
            </a:r>
          </a:p>
          <a:p>
            <a:pPr lvl="1"/>
            <a:r>
              <a:rPr lang="en-US" dirty="0" err="1" smtClean="0"/>
              <a:t>Karakteristik</a:t>
            </a:r>
            <a:r>
              <a:rPr lang="en-US" dirty="0" smtClean="0"/>
              <a:t> Performa</a:t>
            </a:r>
          </a:p>
          <a:p>
            <a:pPr lvl="1"/>
            <a:r>
              <a:rPr lang="en-US" dirty="0" smtClean="0"/>
              <a:t>Programming in OpenGL 1: Background</a:t>
            </a:r>
          </a:p>
          <a:p>
            <a:r>
              <a:rPr lang="en-US" dirty="0" err="1" smtClean="0"/>
              <a:t>Sesi</a:t>
            </a:r>
            <a:r>
              <a:rPr lang="en-US" dirty="0" smtClean="0"/>
              <a:t> 1: Complete Programs</a:t>
            </a:r>
          </a:p>
          <a:p>
            <a:r>
              <a:rPr lang="en-US" dirty="0" err="1" smtClean="0"/>
              <a:t>Sesi</a:t>
            </a:r>
            <a:r>
              <a:rPr lang="en-US" dirty="0" smtClean="0"/>
              <a:t> 2: </a:t>
            </a:r>
            <a:r>
              <a:rPr lang="en-US" dirty="0" err="1" smtClean="0"/>
              <a:t>Shaders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Arrays</a:t>
            </a:r>
            <a:endParaRPr lang="en-US" dirty="0"/>
          </a:p>
        </p:txBody>
      </p:sp>
      <p:sp>
        <p:nvSpPr>
          <p:cNvPr id="3" name="Content Placeholder 2"/>
          <p:cNvSpPr>
            <a:spLocks noGrp="1"/>
          </p:cNvSpPr>
          <p:nvPr>
            <p:ph sz="quarter" idx="13"/>
          </p:nvPr>
        </p:nvSpPr>
        <p:spPr/>
        <p:txBody>
          <a:bodyPr>
            <a:normAutofit fontScale="62500" lnSpcReduction="20000"/>
          </a:bodyPr>
          <a:lstStyle/>
          <a:p>
            <a:r>
              <a:rPr lang="en-US" dirty="0" smtClean="0"/>
              <a:t>Vertices can have many attributes </a:t>
            </a:r>
          </a:p>
          <a:p>
            <a:pPr lvl="1"/>
            <a:r>
              <a:rPr lang="en-US" dirty="0" smtClean="0"/>
              <a:t>Position </a:t>
            </a:r>
          </a:p>
          <a:p>
            <a:pPr lvl="1"/>
            <a:r>
              <a:rPr lang="en-US" dirty="0" smtClean="0"/>
              <a:t>Color </a:t>
            </a:r>
          </a:p>
          <a:p>
            <a:pPr lvl="1"/>
            <a:r>
              <a:rPr lang="en-US" dirty="0" smtClean="0"/>
              <a:t>Texture Coordinates </a:t>
            </a:r>
          </a:p>
          <a:p>
            <a:pPr lvl="1"/>
            <a:r>
              <a:rPr lang="en-US" dirty="0" smtClean="0"/>
              <a:t>Application data </a:t>
            </a:r>
          </a:p>
          <a:p>
            <a:endParaRPr lang="id-ID" dirty="0" smtClean="0"/>
          </a:p>
          <a:p>
            <a:r>
              <a:rPr lang="en-US" dirty="0" smtClean="0"/>
              <a:t>A vertex array holds these data </a:t>
            </a:r>
          </a:p>
          <a:p>
            <a:endParaRPr lang="id-ID" dirty="0" smtClean="0"/>
          </a:p>
          <a:p>
            <a:r>
              <a:rPr lang="en-US" dirty="0" smtClean="0"/>
              <a:t>Using types in </a:t>
            </a:r>
            <a:r>
              <a:rPr lang="en-US" b="1" dirty="0" err="1" smtClean="0">
                <a:latin typeface="Courier New" pitchFamily="49" charset="0"/>
                <a:cs typeface="Courier New" pitchFamily="49" charset="0"/>
              </a:rPr>
              <a:t>vec.h</a:t>
            </a:r>
            <a:r>
              <a:rPr lang="en-US" b="1" dirty="0" smtClean="0">
                <a:latin typeface="Courier New" pitchFamily="49" charset="0"/>
                <a:cs typeface="Courier New" pitchFamily="49" charset="0"/>
              </a:rPr>
              <a:t> </a:t>
            </a:r>
          </a:p>
          <a:p>
            <a:pPr lvl="2">
              <a:buNone/>
            </a:pPr>
            <a:r>
              <a:rPr lang="en-US" b="1" dirty="0" smtClean="0">
                <a:latin typeface="Courier New" pitchFamily="49" charset="0"/>
                <a:cs typeface="Courier New" pitchFamily="49" charset="0"/>
              </a:rPr>
              <a:t>point2 vertices[3] = {point2(0.0, 0.0), </a:t>
            </a:r>
          </a:p>
          <a:p>
            <a:pPr lvl="2">
              <a:buNone/>
            </a:pPr>
            <a:r>
              <a:rPr lang="id-ID" b="1" dirty="0" smtClean="0">
                <a:latin typeface="Courier New" pitchFamily="49" charset="0"/>
                <a:cs typeface="Courier New" pitchFamily="49" charset="0"/>
              </a:rPr>
              <a:t>		</a:t>
            </a:r>
            <a:r>
              <a:rPr lang="fr-FR" b="1" dirty="0" smtClean="0">
                <a:latin typeface="Courier New" pitchFamily="49" charset="0"/>
                <a:cs typeface="Courier New" pitchFamily="49" charset="0"/>
              </a:rPr>
              <a:t>point2( 0.0, 1.0), point2(1.0, 1.0)}; </a:t>
            </a:r>
            <a:endParaRPr lang="en-US" dirty="0">
              <a:latin typeface="Courier New" pitchFamily="49" charset="0"/>
              <a:cs typeface="Courier New" pitchFamily="49"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Array Object</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smtClean="0"/>
              <a:t>Bundles all vertex data (positions, colors, ..,) </a:t>
            </a:r>
          </a:p>
          <a:p>
            <a:endParaRPr lang="id-ID" dirty="0" smtClean="0"/>
          </a:p>
          <a:p>
            <a:r>
              <a:rPr lang="en-US" dirty="0" smtClean="0"/>
              <a:t>Get name for buffer then bind </a:t>
            </a:r>
          </a:p>
          <a:p>
            <a:pPr lvl="2">
              <a:buNone/>
            </a:pPr>
            <a:r>
              <a:rPr lang="en-US" b="1" dirty="0" smtClean="0">
                <a:latin typeface="Courier New" pitchFamily="49" charset="0"/>
                <a:cs typeface="Courier New" pitchFamily="49" charset="0"/>
              </a:rPr>
              <a:t>G</a:t>
            </a:r>
            <a:r>
              <a:rPr lang="id-ID" b="1" dirty="0" smtClean="0">
                <a:latin typeface="Courier New" pitchFamily="49" charset="0"/>
                <a:cs typeface="Courier New" pitchFamily="49" charset="0"/>
              </a:rPr>
              <a:t>L</a:t>
            </a:r>
            <a:r>
              <a:rPr lang="en-US" b="1" dirty="0" smtClean="0">
                <a:latin typeface="Courier New" pitchFamily="49" charset="0"/>
                <a:cs typeface="Courier New" pitchFamily="49" charset="0"/>
              </a:rPr>
              <a:t>unit </a:t>
            </a:r>
            <a:r>
              <a:rPr lang="en-US" b="1" dirty="0" err="1" smtClean="0">
                <a:latin typeface="Courier New" pitchFamily="49" charset="0"/>
                <a:cs typeface="Courier New" pitchFamily="49" charset="0"/>
              </a:rPr>
              <a:t>abuffer</a:t>
            </a:r>
            <a:r>
              <a:rPr lang="en-US" b="1" dirty="0" smtClean="0">
                <a:latin typeface="Courier New" pitchFamily="49" charset="0"/>
                <a:cs typeface="Courier New" pitchFamily="49" charset="0"/>
              </a:rPr>
              <a:t>; </a:t>
            </a:r>
          </a:p>
          <a:p>
            <a:pPr lvl="2">
              <a:buNone/>
            </a:pPr>
            <a:r>
              <a:rPr lang="en-US" b="1" dirty="0" err="1" smtClean="0">
                <a:latin typeface="Courier New" pitchFamily="49" charset="0"/>
                <a:cs typeface="Courier New" pitchFamily="49" charset="0"/>
              </a:rPr>
              <a:t>glGenVertexArrays</a:t>
            </a:r>
            <a:r>
              <a:rPr lang="en-US" b="1" dirty="0" smtClean="0">
                <a:latin typeface="Courier New" pitchFamily="49" charset="0"/>
                <a:cs typeface="Courier New" pitchFamily="49" charset="0"/>
              </a:rPr>
              <a:t>(1, &amp;</a:t>
            </a:r>
            <a:r>
              <a:rPr lang="en-US" b="1" dirty="0" err="1" smtClean="0">
                <a:latin typeface="Courier New" pitchFamily="49" charset="0"/>
                <a:cs typeface="Courier New" pitchFamily="49" charset="0"/>
              </a:rPr>
              <a:t>abuffer</a:t>
            </a:r>
            <a:r>
              <a:rPr lang="en-US" b="1" dirty="0" smtClean="0">
                <a:latin typeface="Courier New" pitchFamily="49" charset="0"/>
                <a:cs typeface="Courier New" pitchFamily="49" charset="0"/>
              </a:rPr>
              <a:t>); </a:t>
            </a:r>
          </a:p>
          <a:p>
            <a:pPr lvl="2">
              <a:buNone/>
            </a:pPr>
            <a:r>
              <a:rPr lang="en-US" b="1" dirty="0" err="1" smtClean="0">
                <a:latin typeface="Courier New" pitchFamily="49" charset="0"/>
                <a:cs typeface="Courier New" pitchFamily="49" charset="0"/>
              </a:rPr>
              <a:t>glBindVertexArray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abuffer</a:t>
            </a:r>
            <a:r>
              <a:rPr lang="en-US" b="1" dirty="0" smtClean="0">
                <a:latin typeface="Courier New" pitchFamily="49" charset="0"/>
                <a:cs typeface="Courier New" pitchFamily="49" charset="0"/>
              </a:rPr>
              <a:t>); </a:t>
            </a:r>
            <a:endParaRPr lang="id-ID" dirty="0" smtClean="0">
              <a:latin typeface="Courier New" pitchFamily="49" charset="0"/>
              <a:cs typeface="Courier New" pitchFamily="49" charset="0"/>
            </a:endParaRPr>
          </a:p>
          <a:p>
            <a:endParaRPr lang="id-ID" dirty="0" smtClean="0"/>
          </a:p>
          <a:p>
            <a:r>
              <a:rPr lang="en-US" dirty="0" smtClean="0"/>
              <a:t>At this point we have a current vertex array but no contents </a:t>
            </a:r>
          </a:p>
          <a:p>
            <a:endParaRPr lang="id-ID" dirty="0" smtClean="0"/>
          </a:p>
          <a:p>
            <a:r>
              <a:rPr lang="en-US" dirty="0" smtClean="0"/>
              <a:t>Use of </a:t>
            </a:r>
            <a:r>
              <a:rPr lang="en-US" dirty="0" err="1" smtClean="0">
                <a:latin typeface="Courier New" pitchFamily="49" charset="0"/>
                <a:cs typeface="Courier New" pitchFamily="49" charset="0"/>
              </a:rPr>
              <a:t>glBindVertexArray</a:t>
            </a:r>
            <a:r>
              <a:rPr lang="en-US" dirty="0" smtClean="0"/>
              <a:t> lets us switch between VBOs </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Object</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smtClean="0"/>
              <a:t>Buffers objects allow us to transfer large amounts of data to the GPU </a:t>
            </a:r>
          </a:p>
          <a:p>
            <a:endParaRPr lang="id-ID" dirty="0" smtClean="0"/>
          </a:p>
          <a:p>
            <a:r>
              <a:rPr lang="en-US" dirty="0" smtClean="0"/>
              <a:t>Need to create, bind and identify data </a:t>
            </a:r>
          </a:p>
          <a:p>
            <a:pPr lvl="2">
              <a:buNone/>
            </a:pPr>
            <a:r>
              <a:rPr lang="en-US" b="1" dirty="0" smtClean="0">
                <a:latin typeface="Courier New" pitchFamily="49" charset="0"/>
                <a:cs typeface="Courier New" pitchFamily="49" charset="0"/>
              </a:rPr>
              <a:t>G</a:t>
            </a:r>
            <a:r>
              <a:rPr lang="id-ID" b="1" dirty="0" smtClean="0">
                <a:latin typeface="Courier New" pitchFamily="49" charset="0"/>
                <a:cs typeface="Courier New" pitchFamily="49" charset="0"/>
              </a:rPr>
              <a:t>L</a:t>
            </a:r>
            <a:r>
              <a:rPr lang="en-US" b="1" dirty="0" err="1" smtClean="0">
                <a:latin typeface="Courier New" pitchFamily="49" charset="0"/>
                <a:cs typeface="Courier New" pitchFamily="49" charset="0"/>
              </a:rPr>
              <a:t>uint</a:t>
            </a:r>
            <a:r>
              <a:rPr lang="en-US" b="1" dirty="0" smtClean="0">
                <a:latin typeface="Courier New" pitchFamily="49" charset="0"/>
                <a:cs typeface="Courier New" pitchFamily="49" charset="0"/>
              </a:rPr>
              <a:t> buffer; </a:t>
            </a:r>
          </a:p>
          <a:p>
            <a:pPr lvl="2">
              <a:buNone/>
            </a:pPr>
            <a:r>
              <a:rPr lang="en-US" b="1" dirty="0" err="1" smtClean="0">
                <a:latin typeface="Courier New" pitchFamily="49" charset="0"/>
                <a:cs typeface="Courier New" pitchFamily="49" charset="0"/>
              </a:rPr>
              <a:t>glGenBuffers</a:t>
            </a:r>
            <a:r>
              <a:rPr lang="en-US" b="1" dirty="0" smtClean="0">
                <a:latin typeface="Courier New" pitchFamily="49" charset="0"/>
                <a:cs typeface="Courier New" pitchFamily="49" charset="0"/>
              </a:rPr>
              <a:t>(1, &amp;buffer); </a:t>
            </a:r>
          </a:p>
          <a:p>
            <a:pPr lvl="2">
              <a:buNone/>
            </a:pPr>
            <a:r>
              <a:rPr lang="en-US" b="1" dirty="0" err="1" smtClean="0">
                <a:latin typeface="Courier New" pitchFamily="49" charset="0"/>
                <a:cs typeface="Courier New" pitchFamily="49" charset="0"/>
              </a:rPr>
              <a:t>glBindBuffer</a:t>
            </a:r>
            <a:r>
              <a:rPr lang="en-US" b="1" dirty="0" smtClean="0">
                <a:latin typeface="Courier New" pitchFamily="49" charset="0"/>
                <a:cs typeface="Courier New" pitchFamily="49" charset="0"/>
              </a:rPr>
              <a:t>(GL_ARRAY_BUFFER, buffer); </a:t>
            </a:r>
          </a:p>
          <a:p>
            <a:pPr lvl="2">
              <a:buNone/>
            </a:pPr>
            <a:r>
              <a:rPr lang="en-US" b="1" dirty="0" err="1" smtClean="0">
                <a:latin typeface="Courier New" pitchFamily="49" charset="0"/>
                <a:cs typeface="Courier New" pitchFamily="49" charset="0"/>
              </a:rPr>
              <a:t>glBufferData</a:t>
            </a:r>
            <a:r>
              <a:rPr lang="en-US" b="1" dirty="0" smtClean="0">
                <a:latin typeface="Courier New" pitchFamily="49" charset="0"/>
                <a:cs typeface="Courier New" pitchFamily="49" charset="0"/>
              </a:rPr>
              <a:t>(GL_ARRAY_BUFFER, </a:t>
            </a:r>
          </a:p>
          <a:p>
            <a:pPr lvl="2">
              <a:buNone/>
            </a:pPr>
            <a:r>
              <a:rPr lang="id-ID" b="1" dirty="0" smtClean="0">
                <a:latin typeface="Courier New" pitchFamily="49" charset="0"/>
                <a:cs typeface="Courier New" pitchFamily="49" charset="0"/>
              </a:rPr>
              <a:t>			</a:t>
            </a:r>
            <a:r>
              <a:rPr lang="en-US" b="1" dirty="0" err="1" smtClean="0">
                <a:latin typeface="Courier New" pitchFamily="49" charset="0"/>
                <a:cs typeface="Courier New" pitchFamily="49" charset="0"/>
              </a:rPr>
              <a:t>sizeof</a:t>
            </a:r>
            <a:r>
              <a:rPr lang="en-US" b="1" dirty="0" smtClean="0">
                <a:latin typeface="Courier New" pitchFamily="49" charset="0"/>
                <a:cs typeface="Courier New" pitchFamily="49" charset="0"/>
              </a:rPr>
              <a:t>(points), points); </a:t>
            </a:r>
            <a:endParaRPr lang="id-ID" b="1" dirty="0" smtClean="0">
              <a:latin typeface="Courier New" pitchFamily="49" charset="0"/>
              <a:cs typeface="Courier New" pitchFamily="49" charset="0"/>
            </a:endParaRPr>
          </a:p>
          <a:p>
            <a:endParaRPr lang="id-ID" dirty="0" smtClean="0"/>
          </a:p>
          <a:p>
            <a:r>
              <a:rPr lang="en-US" dirty="0" smtClean="0"/>
              <a:t>Data in current vertex array is sent to GPU </a:t>
            </a:r>
          </a:p>
          <a:p>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smtClean="0"/>
              <a:t>Vertex array objects and buffer objects can be set up on </a:t>
            </a:r>
            <a:r>
              <a:rPr lang="en-US" b="1" dirty="0" smtClean="0">
                <a:latin typeface="Courier New" pitchFamily="49" charset="0"/>
                <a:cs typeface="Courier New" pitchFamily="49" charset="0"/>
              </a:rPr>
              <a:t>init() </a:t>
            </a:r>
          </a:p>
          <a:p>
            <a:endParaRPr lang="id-ID" dirty="0" smtClean="0"/>
          </a:p>
          <a:p>
            <a:r>
              <a:rPr lang="en-US" dirty="0" smtClean="0"/>
              <a:t>Also set clear color and other </a:t>
            </a:r>
            <a:r>
              <a:rPr lang="en-US" dirty="0" err="1" smtClean="0"/>
              <a:t>Ope</a:t>
            </a:r>
            <a:r>
              <a:rPr lang="id-ID" dirty="0" smtClean="0"/>
              <a:t>n</a:t>
            </a:r>
            <a:r>
              <a:rPr lang="en-US" dirty="0" smtClean="0"/>
              <a:t>GL parameters </a:t>
            </a:r>
          </a:p>
          <a:p>
            <a:endParaRPr lang="id-ID" dirty="0" smtClean="0"/>
          </a:p>
          <a:p>
            <a:r>
              <a:rPr lang="en-US" dirty="0" smtClean="0"/>
              <a:t>Also set up </a:t>
            </a:r>
            <a:r>
              <a:rPr lang="en-US" dirty="0" err="1" smtClean="0"/>
              <a:t>shaders</a:t>
            </a:r>
            <a:r>
              <a:rPr lang="en-US" dirty="0" smtClean="0"/>
              <a:t> as part of initialization </a:t>
            </a:r>
          </a:p>
          <a:p>
            <a:pPr lvl="1"/>
            <a:r>
              <a:rPr lang="en-US" dirty="0" smtClean="0"/>
              <a:t>Read </a:t>
            </a:r>
          </a:p>
          <a:p>
            <a:pPr lvl="1"/>
            <a:r>
              <a:rPr lang="en-US" dirty="0" smtClean="0"/>
              <a:t>Compile </a:t>
            </a:r>
          </a:p>
          <a:p>
            <a:pPr lvl="1"/>
            <a:r>
              <a:rPr lang="en-US" dirty="0" smtClean="0"/>
              <a:t>Link </a:t>
            </a:r>
          </a:p>
          <a:p>
            <a:endParaRPr lang="id-ID" dirty="0" smtClean="0"/>
          </a:p>
          <a:p>
            <a:r>
              <a:rPr lang="en-US" dirty="0" smtClean="0"/>
              <a:t>First let’s consider a few other issues </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Coordinate Systems</a:t>
            </a:r>
          </a:p>
        </p:txBody>
      </p:sp>
      <p:sp>
        <p:nvSpPr>
          <p:cNvPr id="22533" name="Rectangle 3"/>
          <p:cNvSpPr>
            <a:spLocks noGrp="1" noChangeArrowheads="1"/>
          </p:cNvSpPr>
          <p:nvPr>
            <p:ph sz="quarter" idx="13"/>
          </p:nvPr>
        </p:nvSpPr>
        <p:spPr/>
        <p:txBody>
          <a:bodyPr>
            <a:normAutofit fontScale="62500" lnSpcReduction="20000"/>
          </a:bodyPr>
          <a:lstStyle/>
          <a:p>
            <a:r>
              <a:rPr lang="en-US" sz="2800" dirty="0" smtClean="0"/>
              <a:t>The units in </a:t>
            </a:r>
            <a:r>
              <a:rPr lang="en-US" sz="2800" b="1" dirty="0" smtClean="0">
                <a:latin typeface="Courier New" charset="0"/>
              </a:rPr>
              <a:t>points</a:t>
            </a:r>
            <a:r>
              <a:rPr lang="id-ID" sz="2800" b="1" dirty="0" smtClean="0">
                <a:latin typeface="Courier New" charset="0"/>
              </a:rPr>
              <a:t> </a:t>
            </a:r>
            <a:r>
              <a:rPr lang="en-US" sz="2800" dirty="0" smtClean="0"/>
              <a:t>are determined by the application and are called </a:t>
            </a:r>
            <a:r>
              <a:rPr lang="en-US" sz="2800" i="1" dirty="0" smtClean="0"/>
              <a:t>object</a:t>
            </a:r>
            <a:r>
              <a:rPr lang="id-ID" sz="2800" i="1" dirty="0" smtClean="0"/>
              <a:t>, world, model</a:t>
            </a:r>
            <a:r>
              <a:rPr lang="en-US" sz="2800" dirty="0" smtClean="0"/>
              <a:t> or </a:t>
            </a:r>
            <a:r>
              <a:rPr lang="en-US" sz="2800" i="1" dirty="0" smtClean="0"/>
              <a:t>problem coordinates</a:t>
            </a:r>
          </a:p>
          <a:p>
            <a:pPr>
              <a:lnSpc>
                <a:spcPct val="90000"/>
              </a:lnSpc>
            </a:pPr>
            <a:endParaRPr lang="en-US" sz="2800" dirty="0" smtClean="0"/>
          </a:p>
          <a:p>
            <a:pPr>
              <a:lnSpc>
                <a:spcPct val="90000"/>
              </a:lnSpc>
            </a:pPr>
            <a:r>
              <a:rPr lang="en-US" sz="2800" dirty="0" smtClean="0"/>
              <a:t>Viewing</a:t>
            </a:r>
            <a:r>
              <a:rPr lang="id-ID" sz="2800" dirty="0" smtClean="0"/>
              <a:t> </a:t>
            </a:r>
            <a:r>
              <a:rPr lang="en-US" sz="2800" dirty="0" smtClean="0"/>
              <a:t>specifications are also in object coordinates and it is the size of the viewing volume that determines what will appear in the image</a:t>
            </a:r>
          </a:p>
          <a:p>
            <a:pPr>
              <a:lnSpc>
                <a:spcPct val="90000"/>
              </a:lnSpc>
            </a:pPr>
            <a:endParaRPr lang="en-US" sz="2800" dirty="0" smtClean="0"/>
          </a:p>
          <a:p>
            <a:r>
              <a:rPr lang="id-ID" sz="2800" dirty="0" smtClean="0"/>
              <a:t>Eventually, pixels will be produced in</a:t>
            </a:r>
            <a:r>
              <a:rPr lang="en-US" sz="2800" dirty="0" smtClean="0"/>
              <a:t> </a:t>
            </a:r>
            <a:r>
              <a:rPr lang="en-US" sz="2800" i="1" dirty="0" smtClean="0"/>
              <a:t>screen coordinates (a.k.a. </a:t>
            </a:r>
            <a:r>
              <a:rPr lang="id-ID" sz="2800" i="1" dirty="0" smtClean="0"/>
              <a:t>window </a:t>
            </a:r>
            <a:r>
              <a:rPr lang="en-US" sz="2800" i="1" dirty="0" smtClean="0"/>
              <a:t>coordinates)</a:t>
            </a:r>
          </a:p>
          <a:p>
            <a:pPr>
              <a:lnSpc>
                <a:spcPct val="90000"/>
              </a:lnSpc>
            </a:pPr>
            <a:endParaRPr lang="en-US" sz="2800" dirty="0" smtClean="0"/>
          </a:p>
          <a:p>
            <a:r>
              <a:rPr lang="en-US" sz="2800" dirty="0" smtClean="0"/>
              <a:t>OpenGL </a:t>
            </a:r>
            <a:r>
              <a:rPr lang="en-US" sz="2800" dirty="0" err="1" smtClean="0"/>
              <a:t>shaders</a:t>
            </a:r>
            <a:r>
              <a:rPr lang="id-ID" sz="2800" dirty="0" smtClean="0"/>
              <a:t> </a:t>
            </a:r>
            <a:r>
              <a:rPr lang="en-US" sz="2800" dirty="0" smtClean="0"/>
              <a:t>also</a:t>
            </a:r>
            <a:r>
              <a:rPr lang="id-ID" sz="2800" dirty="0" smtClean="0"/>
              <a:t> often </a:t>
            </a:r>
            <a:r>
              <a:rPr lang="en-US" sz="2800" dirty="0" smtClean="0"/>
              <a:t>use some internal representations that usually are not visible to the application, such as </a:t>
            </a:r>
            <a:r>
              <a:rPr lang="en-US" sz="2800" i="1" dirty="0" smtClean="0"/>
              <a:t>camera coordinates </a:t>
            </a:r>
            <a:r>
              <a:rPr lang="en-US" sz="2800" dirty="0" smtClean="0"/>
              <a:t>(generally prior to perspective transformation)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smtClean="0"/>
              <a:t>OpenGL Camera</a:t>
            </a:r>
          </a:p>
        </p:txBody>
      </p:sp>
      <p:sp>
        <p:nvSpPr>
          <p:cNvPr id="23558" name="Rectangle 3"/>
          <p:cNvSpPr>
            <a:spLocks noGrp="1" noChangeArrowheads="1"/>
          </p:cNvSpPr>
          <p:nvPr>
            <p:ph sz="quarter" idx="13"/>
          </p:nvPr>
        </p:nvSpPr>
        <p:spPr/>
        <p:txBody>
          <a:bodyPr>
            <a:normAutofit fontScale="92500" lnSpcReduction="10000"/>
          </a:bodyPr>
          <a:lstStyle/>
          <a:p>
            <a:r>
              <a:rPr lang="en-US" smtClean="0"/>
              <a:t>OpenGL places a camera at the origin in object space pointing in the negative </a:t>
            </a:r>
            <a:r>
              <a:rPr lang="en-US" i="1" smtClean="0">
                <a:latin typeface="Times New Roman" charset="0"/>
              </a:rPr>
              <a:t>z</a:t>
            </a:r>
            <a:r>
              <a:rPr lang="en-US" smtClean="0"/>
              <a:t> direction</a:t>
            </a:r>
          </a:p>
          <a:p>
            <a:endParaRPr lang="en-US" smtClean="0"/>
          </a:p>
          <a:p>
            <a:r>
              <a:rPr lang="en-US" smtClean="0"/>
              <a:t>The default viewing volume</a:t>
            </a:r>
          </a:p>
          <a:p>
            <a:pPr>
              <a:buFontTx/>
              <a:buNone/>
            </a:pPr>
            <a:r>
              <a:rPr lang="en-US" smtClean="0"/>
              <a:t>  is a box centered at the</a:t>
            </a:r>
          </a:p>
          <a:p>
            <a:pPr>
              <a:buFontTx/>
              <a:buNone/>
            </a:pPr>
            <a:r>
              <a:rPr lang="en-US" smtClean="0"/>
              <a:t>  origin with a side of </a:t>
            </a:r>
          </a:p>
          <a:p>
            <a:pPr>
              <a:buFontTx/>
              <a:buNone/>
            </a:pPr>
            <a:r>
              <a:rPr lang="en-US" smtClean="0"/>
              <a:t>  length 2</a:t>
            </a:r>
          </a:p>
        </p:txBody>
      </p:sp>
      <p:pic>
        <p:nvPicPr>
          <p:cNvPr id="23556" name="Picture 5" descr="an02f31"/>
          <p:cNvPicPr>
            <a:picLocks noChangeAspect="1" noChangeArrowheads="1"/>
          </p:cNvPicPr>
          <p:nvPr/>
        </p:nvPicPr>
        <p:blipFill>
          <a:blip r:embed="rId2" cstate="print"/>
          <a:srcRect/>
          <a:stretch>
            <a:fillRect/>
          </a:stretch>
        </p:blipFill>
        <p:spPr bwMode="auto">
          <a:xfrm>
            <a:off x="4572000" y="2374107"/>
            <a:ext cx="4572000" cy="219789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990600" y="117475"/>
            <a:ext cx="8153400" cy="1006475"/>
          </a:xfrm>
        </p:spPr>
        <p:txBody>
          <a:bodyPr/>
          <a:lstStyle/>
          <a:p>
            <a:r>
              <a:rPr lang="en-US" smtClean="0"/>
              <a:t>Orthographic Viewing</a:t>
            </a:r>
          </a:p>
        </p:txBody>
      </p:sp>
      <p:grpSp>
        <p:nvGrpSpPr>
          <p:cNvPr id="2" name="Group 64"/>
          <p:cNvGrpSpPr>
            <a:grpSpLocks/>
          </p:cNvGrpSpPr>
          <p:nvPr/>
        </p:nvGrpSpPr>
        <p:grpSpPr bwMode="auto">
          <a:xfrm>
            <a:off x="838200" y="2228851"/>
            <a:ext cx="4516438" cy="2288381"/>
            <a:chOff x="672" y="1248"/>
            <a:chExt cx="2845" cy="1922"/>
          </a:xfrm>
        </p:grpSpPr>
        <p:pic>
          <p:nvPicPr>
            <p:cNvPr id="24589" name="Picture 5" descr="an02f29"/>
            <p:cNvPicPr>
              <a:picLocks noChangeAspect="1" noChangeArrowheads="1"/>
            </p:cNvPicPr>
            <p:nvPr/>
          </p:nvPicPr>
          <p:blipFill>
            <a:blip r:embed="rId2" cstate="print"/>
            <a:srcRect/>
            <a:stretch>
              <a:fillRect/>
            </a:stretch>
          </p:blipFill>
          <p:spPr bwMode="auto">
            <a:xfrm>
              <a:off x="672" y="1248"/>
              <a:ext cx="2845" cy="1922"/>
            </a:xfrm>
            <a:prstGeom prst="rect">
              <a:avLst/>
            </a:prstGeom>
            <a:noFill/>
            <a:ln w="9525">
              <a:noFill/>
              <a:miter lim="800000"/>
              <a:headEnd/>
              <a:tailEnd/>
            </a:ln>
          </p:spPr>
        </p:pic>
        <p:sp>
          <p:nvSpPr>
            <p:cNvPr id="24590" name="Text Box 10"/>
            <p:cNvSpPr txBox="1">
              <a:spLocks noChangeArrowheads="1"/>
            </p:cNvSpPr>
            <p:nvPr/>
          </p:nvSpPr>
          <p:spPr bwMode="auto">
            <a:xfrm>
              <a:off x="2448" y="2448"/>
              <a:ext cx="318" cy="284"/>
            </a:xfrm>
            <a:prstGeom prst="rect">
              <a:avLst/>
            </a:prstGeom>
            <a:noFill/>
            <a:ln w="12700">
              <a:noFill/>
              <a:miter lim="800000"/>
              <a:headEnd type="none" w="sm" len="sm"/>
              <a:tailEnd type="none" w="sm" len="sm"/>
            </a:ln>
          </p:spPr>
          <p:txBody>
            <a:bodyPr wrap="none" anchorCtr="1">
              <a:spAutoFit/>
            </a:bodyPr>
            <a:lstStyle/>
            <a:p>
              <a:r>
                <a:rPr lang="en-US" sz="1600" i="1">
                  <a:latin typeface="Times New Roman" charset="0"/>
                </a:rPr>
                <a:t>z=0</a:t>
              </a:r>
            </a:p>
          </p:txBody>
        </p:sp>
        <p:sp>
          <p:nvSpPr>
            <p:cNvPr id="24591" name="Rectangle 11"/>
            <p:cNvSpPr>
              <a:spLocks noChangeArrowheads="1"/>
            </p:cNvSpPr>
            <p:nvPr/>
          </p:nvSpPr>
          <p:spPr bwMode="auto">
            <a:xfrm flipV="1">
              <a:off x="2400" y="2592"/>
              <a:ext cx="288" cy="384"/>
            </a:xfrm>
            <a:prstGeom prst="rect">
              <a:avLst/>
            </a:prstGeom>
            <a:solidFill>
              <a:schemeClr val="bg1"/>
            </a:solidFill>
            <a:ln w="12700">
              <a:solidFill>
                <a:schemeClr val="bg1"/>
              </a:solidFill>
              <a:miter lim="800000"/>
              <a:headEnd type="none" w="sm" len="sm"/>
              <a:tailEnd type="none" w="sm" len="sm"/>
            </a:ln>
          </p:spPr>
          <p:txBody>
            <a:bodyPr wrap="none" anchor="ctr"/>
            <a:lstStyle/>
            <a:p>
              <a:endParaRPr lang="en-US"/>
            </a:p>
          </p:txBody>
        </p:sp>
      </p:grpSp>
      <p:grpSp>
        <p:nvGrpSpPr>
          <p:cNvPr id="3" name="Group 63"/>
          <p:cNvGrpSpPr>
            <a:grpSpLocks/>
          </p:cNvGrpSpPr>
          <p:nvPr/>
        </p:nvGrpSpPr>
        <p:grpSpPr bwMode="auto">
          <a:xfrm>
            <a:off x="6324600" y="2228851"/>
            <a:ext cx="2363788" cy="2135981"/>
            <a:chOff x="3600" y="1248"/>
            <a:chExt cx="1489" cy="1794"/>
          </a:xfrm>
        </p:grpSpPr>
        <p:pic>
          <p:nvPicPr>
            <p:cNvPr id="24584" name="Picture 7" descr="an02f30"/>
            <p:cNvPicPr>
              <a:picLocks noChangeAspect="1" noChangeArrowheads="1"/>
            </p:cNvPicPr>
            <p:nvPr/>
          </p:nvPicPr>
          <p:blipFill>
            <a:blip r:embed="rId3" cstate="print"/>
            <a:srcRect/>
            <a:stretch>
              <a:fillRect/>
            </a:stretch>
          </p:blipFill>
          <p:spPr bwMode="auto">
            <a:xfrm>
              <a:off x="3600" y="1440"/>
              <a:ext cx="1489" cy="1602"/>
            </a:xfrm>
            <a:prstGeom prst="rect">
              <a:avLst/>
            </a:prstGeom>
            <a:noFill/>
            <a:ln w="9525">
              <a:noFill/>
              <a:miter lim="800000"/>
              <a:headEnd/>
              <a:tailEnd/>
            </a:ln>
          </p:spPr>
        </p:pic>
        <p:sp>
          <p:nvSpPr>
            <p:cNvPr id="24585" name="Rectangle 59"/>
            <p:cNvSpPr>
              <a:spLocks noChangeArrowheads="1"/>
            </p:cNvSpPr>
            <p:nvPr/>
          </p:nvSpPr>
          <p:spPr bwMode="auto">
            <a:xfrm>
              <a:off x="4464" y="1248"/>
              <a:ext cx="288" cy="192"/>
            </a:xfrm>
            <a:prstGeom prst="rect">
              <a:avLst/>
            </a:prstGeom>
            <a:solidFill>
              <a:schemeClr val="bg1"/>
            </a:solidFill>
            <a:ln w="12700">
              <a:solidFill>
                <a:schemeClr val="bg1"/>
              </a:solidFill>
              <a:miter lim="800000"/>
              <a:headEnd type="none" w="sm" len="sm"/>
              <a:tailEnd type="none" w="sm" len="sm"/>
            </a:ln>
          </p:spPr>
          <p:txBody>
            <a:bodyPr wrap="none" anchor="ctr"/>
            <a:lstStyle/>
            <a:p>
              <a:pPr algn="ctr"/>
              <a:endParaRPr lang="en-US"/>
            </a:p>
          </p:txBody>
        </p:sp>
        <p:grpSp>
          <p:nvGrpSpPr>
            <p:cNvPr id="4" name="Group 61"/>
            <p:cNvGrpSpPr>
              <a:grpSpLocks/>
            </p:cNvGrpSpPr>
            <p:nvPr/>
          </p:nvGrpSpPr>
          <p:grpSpPr bwMode="auto">
            <a:xfrm>
              <a:off x="4416" y="1680"/>
              <a:ext cx="384" cy="284"/>
              <a:chOff x="4848" y="1200"/>
              <a:chExt cx="384" cy="284"/>
            </a:xfrm>
          </p:grpSpPr>
          <p:sp>
            <p:nvSpPr>
              <p:cNvPr id="24587" name="Rectangle 60"/>
              <p:cNvSpPr>
                <a:spLocks noChangeArrowheads="1"/>
              </p:cNvSpPr>
              <p:nvPr/>
            </p:nvSpPr>
            <p:spPr bwMode="auto">
              <a:xfrm>
                <a:off x="4848" y="1200"/>
                <a:ext cx="384" cy="192"/>
              </a:xfrm>
              <a:prstGeom prst="rect">
                <a:avLst/>
              </a:prstGeom>
              <a:solidFill>
                <a:schemeClr val="bg1"/>
              </a:solidFill>
              <a:ln w="12700">
                <a:solidFill>
                  <a:schemeClr val="bg1"/>
                </a:solidFill>
                <a:miter lim="800000"/>
                <a:headEnd type="none" w="sm" len="sm"/>
                <a:tailEnd type="none" w="sm" len="sm"/>
              </a:ln>
            </p:spPr>
            <p:txBody>
              <a:bodyPr wrap="none" anchor="ctr"/>
              <a:lstStyle/>
              <a:p>
                <a:endParaRPr lang="en-US"/>
              </a:p>
            </p:txBody>
          </p:sp>
          <p:sp>
            <p:nvSpPr>
              <p:cNvPr id="24588" name="Text Box 58"/>
              <p:cNvSpPr txBox="1">
                <a:spLocks noChangeArrowheads="1"/>
              </p:cNvSpPr>
              <p:nvPr/>
            </p:nvSpPr>
            <p:spPr bwMode="auto">
              <a:xfrm>
                <a:off x="4896" y="1200"/>
                <a:ext cx="318" cy="284"/>
              </a:xfrm>
              <a:prstGeom prst="rect">
                <a:avLst/>
              </a:prstGeom>
              <a:noFill/>
              <a:ln w="12700">
                <a:noFill/>
                <a:miter lim="800000"/>
                <a:headEnd type="none" w="sm" len="sm"/>
                <a:tailEnd type="none" w="sm" len="sm"/>
              </a:ln>
            </p:spPr>
            <p:txBody>
              <a:bodyPr wrap="none" anchorCtr="1">
                <a:spAutoFit/>
              </a:bodyPr>
              <a:lstStyle/>
              <a:p>
                <a:r>
                  <a:rPr lang="en-US" sz="1600" i="1">
                    <a:latin typeface="Times New Roman" charset="0"/>
                  </a:rPr>
                  <a:t>z=0</a:t>
                </a:r>
              </a:p>
            </p:txBody>
          </p:sp>
        </p:grpSp>
      </p:grpSp>
      <p:sp>
        <p:nvSpPr>
          <p:cNvPr id="24583" name="Text Box 65"/>
          <p:cNvSpPr txBox="1">
            <a:spLocks noChangeArrowheads="1"/>
          </p:cNvSpPr>
          <p:nvPr/>
        </p:nvSpPr>
        <p:spPr bwMode="auto">
          <a:xfrm>
            <a:off x="820739" y="1200150"/>
            <a:ext cx="4583371" cy="923330"/>
          </a:xfrm>
          <a:prstGeom prst="rect">
            <a:avLst/>
          </a:prstGeom>
          <a:noFill/>
          <a:ln w="12700">
            <a:noFill/>
            <a:miter lim="800000"/>
            <a:headEnd type="none" w="sm" len="sm"/>
            <a:tailEnd type="none" w="sm" len="sm"/>
          </a:ln>
        </p:spPr>
        <p:txBody>
          <a:bodyPr wrap="none" anchorCtr="1">
            <a:spAutoFit/>
          </a:bodyPr>
          <a:lstStyle/>
          <a:p>
            <a:r>
              <a:rPr lang="en-US">
                <a:latin typeface="Arial" charset="0"/>
              </a:rPr>
              <a:t>In the default orthographic view, points are </a:t>
            </a:r>
          </a:p>
          <a:p>
            <a:r>
              <a:rPr lang="en-US">
                <a:latin typeface="Arial" charset="0"/>
              </a:rPr>
              <a:t>projected forward along the </a:t>
            </a:r>
            <a:r>
              <a:rPr lang="en-US" i="1">
                <a:latin typeface="Times New Roman" charset="0"/>
              </a:rPr>
              <a:t>z</a:t>
            </a:r>
            <a:r>
              <a:rPr lang="en-US">
                <a:latin typeface="Arial" charset="0"/>
              </a:rPr>
              <a:t> axis onto the</a:t>
            </a:r>
          </a:p>
          <a:p>
            <a:r>
              <a:rPr lang="en-US">
                <a:latin typeface="Arial" charset="0"/>
              </a:rPr>
              <a:t>plane </a:t>
            </a:r>
            <a:r>
              <a:rPr lang="en-US" i="1">
                <a:latin typeface="Times New Roman" charset="0"/>
              </a:rPr>
              <a:t>z=0</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smtClean="0"/>
              <a:t>Viewports</a:t>
            </a:r>
          </a:p>
        </p:txBody>
      </p:sp>
      <p:sp>
        <p:nvSpPr>
          <p:cNvPr id="35845" name="Rectangle 3"/>
          <p:cNvSpPr>
            <a:spLocks noGrp="1" noChangeArrowheads="1"/>
          </p:cNvSpPr>
          <p:nvPr>
            <p:ph sz="quarter" idx="13"/>
          </p:nvPr>
        </p:nvSpPr>
        <p:spPr>
          <a:xfrm>
            <a:off x="609600" y="1352550"/>
            <a:ext cx="8153400" cy="1504952"/>
          </a:xfrm>
        </p:spPr>
        <p:txBody>
          <a:bodyPr>
            <a:normAutofit lnSpcReduction="10000"/>
          </a:bodyPr>
          <a:lstStyle/>
          <a:p>
            <a:r>
              <a:rPr lang="en-US" dirty="0" smtClean="0"/>
              <a:t>Do not have use the entire window for the image: </a:t>
            </a:r>
            <a:r>
              <a:rPr lang="en-US" b="1" dirty="0" err="1" smtClean="0">
                <a:latin typeface="Courier New" charset="0"/>
              </a:rPr>
              <a:t>glViewport</a:t>
            </a:r>
            <a:r>
              <a:rPr lang="en-US" b="1" dirty="0" smtClean="0">
                <a:latin typeface="Courier New" charset="0"/>
              </a:rPr>
              <a:t>(</a:t>
            </a:r>
            <a:r>
              <a:rPr lang="en-US" b="1" dirty="0" err="1" smtClean="0">
                <a:latin typeface="Courier New" charset="0"/>
              </a:rPr>
              <a:t>x,y,w,h</a:t>
            </a:r>
            <a:r>
              <a:rPr lang="en-US" b="1" dirty="0" smtClean="0">
                <a:latin typeface="Courier New" charset="0"/>
              </a:rPr>
              <a:t>)</a:t>
            </a:r>
          </a:p>
          <a:p>
            <a:r>
              <a:rPr lang="en-US" dirty="0" smtClean="0"/>
              <a:t>Values in pixels (screen</a:t>
            </a:r>
            <a:r>
              <a:rPr lang="id-ID" dirty="0" smtClean="0"/>
              <a:t>/window</a:t>
            </a:r>
            <a:r>
              <a:rPr lang="en-US" dirty="0" smtClean="0"/>
              <a:t> coordinates)</a:t>
            </a:r>
          </a:p>
        </p:txBody>
      </p:sp>
      <p:pic>
        <p:nvPicPr>
          <p:cNvPr id="35846" name="Picture 5" descr="an02f33"/>
          <p:cNvPicPr>
            <a:picLocks noChangeAspect="1" noChangeArrowheads="1"/>
          </p:cNvPicPr>
          <p:nvPr/>
        </p:nvPicPr>
        <p:blipFill>
          <a:blip r:embed="rId2" cstate="print"/>
          <a:srcRect/>
          <a:stretch>
            <a:fillRect/>
          </a:stretch>
        </p:blipFill>
        <p:spPr bwMode="auto">
          <a:xfrm>
            <a:off x="1295401" y="2801557"/>
            <a:ext cx="6645275" cy="21276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smtClean="0"/>
              <a:t>Transformations and Viewing</a:t>
            </a:r>
          </a:p>
        </p:txBody>
      </p:sp>
      <p:sp>
        <p:nvSpPr>
          <p:cNvPr id="25605" name="Rectangle 3"/>
          <p:cNvSpPr>
            <a:spLocks noGrp="1" noChangeArrowheads="1"/>
          </p:cNvSpPr>
          <p:nvPr>
            <p:ph sz="quarter" idx="13"/>
          </p:nvPr>
        </p:nvSpPr>
        <p:spPr/>
        <p:txBody>
          <a:bodyPr>
            <a:normAutofit fontScale="70000" lnSpcReduction="20000"/>
          </a:bodyPr>
          <a:lstStyle/>
          <a:p>
            <a:r>
              <a:rPr lang="en-US" sz="2700" dirty="0" smtClean="0"/>
              <a:t>In OpenGL, projection is carried out by a projection matrix (transformation)</a:t>
            </a:r>
          </a:p>
          <a:p>
            <a:endParaRPr lang="en-US" sz="2800" dirty="0" smtClean="0"/>
          </a:p>
          <a:p>
            <a:r>
              <a:rPr lang="en-US" sz="2800" dirty="0" smtClean="0"/>
              <a:t>Transformation functions are also used for changes in coordinate systems </a:t>
            </a:r>
            <a:endParaRPr lang="id-ID" sz="2800" dirty="0" smtClean="0"/>
          </a:p>
          <a:p>
            <a:endParaRPr lang="en-US" sz="2800" dirty="0" smtClean="0"/>
          </a:p>
          <a:p>
            <a:r>
              <a:rPr lang="en-US" sz="2800" dirty="0" smtClean="0"/>
              <a:t>Pre 3.0 OpenGL had a set of transformation functions which have been deprecated </a:t>
            </a:r>
          </a:p>
          <a:p>
            <a:r>
              <a:rPr lang="en-US" sz="2800" dirty="0" smtClean="0"/>
              <a:t>Three choices in OpenGL 3+ </a:t>
            </a:r>
          </a:p>
          <a:p>
            <a:pPr lvl="1"/>
            <a:r>
              <a:rPr lang="en-US" sz="2400" dirty="0" smtClean="0"/>
              <a:t>Application code </a:t>
            </a:r>
          </a:p>
          <a:p>
            <a:pPr lvl="1"/>
            <a:r>
              <a:rPr lang="en-US" sz="2400" dirty="0" smtClean="0"/>
              <a:t>GLSL functions </a:t>
            </a:r>
          </a:p>
          <a:p>
            <a:pPr lvl="1"/>
            <a:r>
              <a:rPr lang="en-US" sz="2400" dirty="0" err="1" smtClean="0"/>
              <a:t>vec.h</a:t>
            </a:r>
            <a:r>
              <a:rPr lang="en-US" sz="2400" dirty="0" smtClean="0"/>
              <a:t> and </a:t>
            </a:r>
            <a:r>
              <a:rPr lang="en-US" sz="2400" dirty="0" err="1" smtClean="0"/>
              <a:t>mat.h</a:t>
            </a:r>
            <a:r>
              <a:rPr lang="en-US" sz="2400" dirty="0" smtClean="0"/>
              <a:t> </a:t>
            </a:r>
            <a:endParaRPr lang="en-US" sz="2300"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solidFill>
            <a:schemeClr val="bg1">
              <a:lumMod val="75000"/>
              <a:lumOff val="25000"/>
            </a:schemeClr>
          </a:solidFill>
        </p:spPr>
      </p:sp>
      <p:sp>
        <p:nvSpPr>
          <p:cNvPr id="3" name="Text Placeholder 2"/>
          <p:cNvSpPr>
            <a:spLocks noGrp="1"/>
          </p:cNvSpPr>
          <p:nvPr>
            <p:ph type="body" sz="half" idx="2"/>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t>Session </a:t>
            </a:r>
            <a:r>
              <a:rPr lang="en-US" dirty="0" smtClean="0"/>
              <a:t>2</a:t>
            </a:r>
            <a:r>
              <a:rPr lang="id-ID" dirty="0" smtClean="0"/>
              <a:t>: </a:t>
            </a:r>
            <a:r>
              <a:rPr lang="en-US" dirty="0" smtClean="0"/>
              <a:t>Programming in OpenGL</a:t>
            </a:r>
            <a:r>
              <a:rPr lang="id-ID" dirty="0" smtClean="0"/>
              <a:t>: </a:t>
            </a:r>
            <a:r>
              <a:rPr lang="en-US" dirty="0" err="1" smtClean="0"/>
              <a:t>Shaders</a:t>
            </a:r>
            <a:endParaRPr lang="en-US" dirty="0"/>
          </a:p>
        </p:txBody>
      </p:sp>
      <p:sp>
        <p:nvSpPr>
          <p:cNvPr id="29" name="Slide Number Placeholder 28"/>
          <p:cNvSpPr>
            <a:spLocks noGrp="1"/>
          </p:cNvSpPr>
          <p:nvPr>
            <p:ph type="sldNum" sz="quarter" idx="11"/>
          </p:nvPr>
        </p:nvSpPr>
        <p:spPr/>
        <p:txBody>
          <a:bodyPr>
            <a:normAutofit lnSpcReduction="10000"/>
          </a:bodyPr>
          <a:lstStyle/>
          <a:p>
            <a:pPr algn="ctr"/>
            <a:fld id="{8F82E0A0-C266-4798-8C8F-B9F91E9DA37E}" type="slidenum">
              <a:rPr lang="en-US" sz="2800" b="1" smtClean="0">
                <a:solidFill>
                  <a:srgbClr val="FFFFFF"/>
                </a:solidFill>
              </a:rPr>
              <a:pPr algn="ctr"/>
              <a:t>29</a:t>
            </a:fld>
            <a:endParaRPr lang="en-US" sz="2800" dirty="0"/>
          </a:p>
        </p:txBody>
      </p:sp>
      <p:pic>
        <p:nvPicPr>
          <p:cNvPr id="3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95486"/>
            <a:ext cx="5813491" cy="31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a:t>
            </a:r>
            <a:r>
              <a:rPr lang="en-US" dirty="0"/>
              <a:t>Graphics </a:t>
            </a:r>
            <a:r>
              <a:rPr lang="en-US" dirty="0" smtClean="0"/>
              <a:t>System</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3</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b="1" u="sng" dirty="0"/>
              <a:t>Graphics System</a:t>
            </a:r>
          </a:p>
          <a:p>
            <a:pPr>
              <a:lnSpc>
                <a:spcPct val="120000"/>
              </a:lnSpc>
            </a:pPr>
            <a:r>
              <a:rPr lang="en-US" dirty="0"/>
              <a:t>Programmer’s Interface</a:t>
            </a:r>
          </a:p>
          <a:p>
            <a:pPr>
              <a:lnSpc>
                <a:spcPct val="120000"/>
              </a:lnSpc>
            </a:pPr>
            <a:r>
              <a:rPr lang="en-US" dirty="0"/>
              <a:t>Graphics System Architecture</a:t>
            </a:r>
          </a:p>
          <a:p>
            <a:pPr>
              <a:lnSpc>
                <a:spcPct val="120000"/>
              </a:lnSpc>
            </a:pPr>
            <a:r>
              <a:rPr lang="en-US" dirty="0"/>
              <a:t>Programmable Pipeline</a:t>
            </a:r>
          </a:p>
          <a:p>
            <a:pPr>
              <a:lnSpc>
                <a:spcPct val="120000"/>
              </a:lnSpc>
            </a:pPr>
            <a:r>
              <a:rPr lang="en-US" dirty="0"/>
              <a:t>Performance Characteristic</a:t>
            </a:r>
          </a:p>
          <a:p>
            <a:pPr>
              <a:lnSpc>
                <a:spcPct val="120000"/>
              </a:lnSpc>
            </a:pPr>
            <a:endParaRPr lang="en-US" dirty="0"/>
          </a:p>
        </p:txBody>
      </p:sp>
      <p:pic>
        <p:nvPicPr>
          <p:cNvPr id="10" name="Picture 2"/>
          <p:cNvPicPr>
            <a:picLocks noGrp="1" noChangeAspect="1" noChangeArrowheads="1"/>
          </p:cNvPicPr>
          <p:nvPr>
            <p:ph sz="quarter" idx="13"/>
          </p:nvPr>
        </p:nvPicPr>
        <p:blipFill>
          <a:blip r:embed="rId2"/>
          <a:srcRect/>
          <a:stretch>
            <a:fillRect/>
          </a:stretch>
        </p:blipFill>
        <p:spPr bwMode="auto">
          <a:xfrm>
            <a:off x="2362200" y="1718871"/>
            <a:ext cx="6400800" cy="26201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sz="quarter" idx="13"/>
          </p:nvPr>
        </p:nvSpPr>
        <p:spPr/>
        <p:txBody>
          <a:bodyPr>
            <a:normAutofit fontScale="92500" lnSpcReduction="10000"/>
          </a:bodyPr>
          <a:lstStyle/>
          <a:p>
            <a:r>
              <a:rPr lang="en-US" dirty="0" smtClean="0"/>
              <a:t>Simple </a:t>
            </a:r>
            <a:r>
              <a:rPr lang="en-US" dirty="0" err="1" smtClean="0"/>
              <a:t>Shaders</a:t>
            </a:r>
            <a:r>
              <a:rPr lang="en-US" dirty="0" smtClean="0"/>
              <a:t> </a:t>
            </a:r>
          </a:p>
          <a:p>
            <a:pPr lvl="1"/>
            <a:r>
              <a:rPr lang="en-US" dirty="0" smtClean="0"/>
              <a:t>Vertex </a:t>
            </a:r>
            <a:r>
              <a:rPr lang="en-US" dirty="0" err="1" smtClean="0"/>
              <a:t>shader</a:t>
            </a:r>
            <a:r>
              <a:rPr lang="en-US" dirty="0" smtClean="0"/>
              <a:t> </a:t>
            </a:r>
          </a:p>
          <a:p>
            <a:pPr lvl="1"/>
            <a:r>
              <a:rPr lang="en-US" dirty="0" smtClean="0"/>
              <a:t>Fragment </a:t>
            </a:r>
            <a:r>
              <a:rPr lang="en-US" dirty="0" err="1" smtClean="0"/>
              <a:t>shader</a:t>
            </a:r>
            <a:endParaRPr lang="en-US" dirty="0" smtClean="0"/>
          </a:p>
          <a:p>
            <a:endParaRPr lang="id-ID" dirty="0" smtClean="0"/>
          </a:p>
          <a:p>
            <a:r>
              <a:rPr lang="en-US" dirty="0" smtClean="0"/>
              <a:t>Programming </a:t>
            </a:r>
            <a:r>
              <a:rPr lang="en-US" dirty="0" err="1" smtClean="0"/>
              <a:t>shaders</a:t>
            </a:r>
            <a:r>
              <a:rPr lang="en-US" dirty="0" smtClean="0"/>
              <a:t> with GLSL </a:t>
            </a:r>
          </a:p>
          <a:p>
            <a:endParaRPr lang="id-ID" dirty="0" smtClean="0"/>
          </a:p>
          <a:p>
            <a:r>
              <a:rPr lang="en-US" dirty="0" smtClean="0"/>
              <a:t>Finish first program</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t>
            </a:r>
            <a:r>
              <a:rPr lang="en-US" dirty="0" err="1" smtClean="0"/>
              <a:t>Shader</a:t>
            </a:r>
            <a:r>
              <a:rPr lang="en-US" dirty="0" smtClean="0"/>
              <a:t> Applications</a:t>
            </a:r>
            <a:endParaRPr lang="en-US" dirty="0"/>
          </a:p>
        </p:txBody>
      </p:sp>
      <p:sp>
        <p:nvSpPr>
          <p:cNvPr id="3" name="Content Placeholder 2"/>
          <p:cNvSpPr>
            <a:spLocks noGrp="1"/>
          </p:cNvSpPr>
          <p:nvPr>
            <p:ph sz="quarter" idx="13"/>
          </p:nvPr>
        </p:nvSpPr>
        <p:spPr/>
        <p:txBody>
          <a:bodyPr>
            <a:normAutofit fontScale="55000" lnSpcReduction="20000"/>
          </a:bodyPr>
          <a:lstStyle/>
          <a:p>
            <a:r>
              <a:rPr lang="en-US" dirty="0" smtClean="0"/>
              <a:t>Geometric transformations </a:t>
            </a:r>
          </a:p>
          <a:p>
            <a:pPr lvl="1"/>
            <a:r>
              <a:rPr lang="en-US" dirty="0" smtClean="0"/>
              <a:t>Change relative location, rotation, scale of objects/camera </a:t>
            </a:r>
          </a:p>
          <a:p>
            <a:pPr lvl="1"/>
            <a:r>
              <a:rPr lang="en-US" dirty="0" smtClean="0"/>
              <a:t>3D perspective transformation – make far objects smaller </a:t>
            </a:r>
          </a:p>
          <a:p>
            <a:r>
              <a:rPr lang="en-US" dirty="0" smtClean="0"/>
              <a:t>Moving vertices </a:t>
            </a:r>
          </a:p>
          <a:p>
            <a:pPr lvl="1"/>
            <a:r>
              <a:rPr lang="en-US" dirty="0" smtClean="0"/>
              <a:t>Morphing </a:t>
            </a:r>
          </a:p>
          <a:p>
            <a:pPr lvl="1"/>
            <a:r>
              <a:rPr lang="en-US" dirty="0" smtClean="0"/>
              <a:t>Wave motion &amp; deformation due to physical forces </a:t>
            </a:r>
          </a:p>
          <a:p>
            <a:pPr lvl="1"/>
            <a:r>
              <a:rPr lang="en-US" dirty="0" smtClean="0"/>
              <a:t>Particle effects – for fire, smoke, rain, waterfalls, … </a:t>
            </a:r>
          </a:p>
          <a:p>
            <a:pPr lvl="1"/>
            <a:r>
              <a:rPr lang="en-US" dirty="0" smtClean="0"/>
              <a:t>Fractals </a:t>
            </a:r>
          </a:p>
          <a:p>
            <a:r>
              <a:rPr lang="en-US" dirty="0" smtClean="0"/>
              <a:t>Lighting </a:t>
            </a:r>
          </a:p>
          <a:p>
            <a:pPr lvl="1"/>
            <a:r>
              <a:rPr lang="en-US" dirty="0" smtClean="0"/>
              <a:t>Calculate shading color using light and surface properties </a:t>
            </a:r>
          </a:p>
          <a:p>
            <a:pPr lvl="1"/>
            <a:r>
              <a:rPr lang="en-US" dirty="0" smtClean="0"/>
              <a:t>Can choose between less/more realistic models (unlike the fixed pipeline) </a:t>
            </a:r>
          </a:p>
          <a:p>
            <a:pPr lvl="1"/>
            <a:r>
              <a:rPr lang="en-US" dirty="0" smtClean="0"/>
              <a:t>Cartoon </a:t>
            </a:r>
            <a:r>
              <a:rPr lang="en-US" dirty="0" err="1" smtClean="0"/>
              <a:t>shaders</a:t>
            </a:r>
            <a:r>
              <a:rPr lang="en-US" dirty="0" smtClean="0"/>
              <a:t>, other special effects</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a:t>
            </a:r>
            <a:r>
              <a:rPr lang="en-US" dirty="0" err="1" smtClean="0"/>
              <a:t>Shader</a:t>
            </a:r>
            <a:r>
              <a:rPr lang="en-US" dirty="0" smtClean="0"/>
              <a:t> Applications</a:t>
            </a:r>
            <a:endParaRPr lang="en-US" dirty="0"/>
          </a:p>
        </p:txBody>
      </p:sp>
      <p:sp>
        <p:nvSpPr>
          <p:cNvPr id="3" name="Content Placeholder 2"/>
          <p:cNvSpPr>
            <a:spLocks noGrp="1"/>
          </p:cNvSpPr>
          <p:nvPr>
            <p:ph sz="quarter" idx="13"/>
          </p:nvPr>
        </p:nvSpPr>
        <p:spPr/>
        <p:txBody>
          <a:bodyPr/>
          <a:lstStyle/>
          <a:p>
            <a:r>
              <a:rPr lang="en-US" dirty="0" smtClean="0"/>
              <a:t>Per fragment lighting calculations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9555" y="2000246"/>
            <a:ext cx="3823590" cy="1890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88025" y="2000456"/>
            <a:ext cx="4028573" cy="1890000"/>
          </a:xfrm>
          <a:prstGeom prst="rect">
            <a:avLst/>
          </a:prstGeom>
          <a:noFill/>
          <a:ln w="9525">
            <a:noFill/>
            <a:miter lim="800000"/>
            <a:headEnd/>
            <a:tailEnd/>
          </a:ln>
        </p:spPr>
      </p:pic>
      <p:sp>
        <p:nvSpPr>
          <p:cNvPr id="6" name="Rectangle 5"/>
          <p:cNvSpPr/>
          <p:nvPr/>
        </p:nvSpPr>
        <p:spPr>
          <a:xfrm>
            <a:off x="1115616" y="3944462"/>
            <a:ext cx="7632848" cy="369332"/>
          </a:xfrm>
          <a:prstGeom prst="rect">
            <a:avLst/>
          </a:prstGeom>
        </p:spPr>
        <p:txBody>
          <a:bodyPr wrap="square">
            <a:spAutoFit/>
          </a:bodyPr>
          <a:lstStyle/>
          <a:p>
            <a:r>
              <a:rPr lang="en-US" b="1" dirty="0" smtClean="0"/>
              <a:t>per vertex lighting</a:t>
            </a:r>
            <a:r>
              <a:rPr lang="id-ID" b="1" dirty="0" smtClean="0"/>
              <a:t> </a:t>
            </a:r>
            <a:r>
              <a:rPr lang="id-ID" dirty="0" smtClean="0"/>
              <a:t>		</a:t>
            </a:r>
            <a:r>
              <a:rPr lang="id-ID" b="1" dirty="0" smtClean="0"/>
              <a:t>	</a:t>
            </a:r>
            <a:r>
              <a:rPr lang="en-US" b="1" dirty="0" smtClean="0"/>
              <a:t>per fragment lighting </a:t>
            </a:r>
            <a:endParaRPr lang="en-US" b="1"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a:t>
            </a:r>
            <a:r>
              <a:rPr lang="en-US" dirty="0" err="1" smtClean="0"/>
              <a:t>Shader</a:t>
            </a:r>
            <a:r>
              <a:rPr lang="en-US" dirty="0" smtClean="0"/>
              <a:t> Applications</a:t>
            </a:r>
            <a:endParaRPr lang="en-US" dirty="0"/>
          </a:p>
        </p:txBody>
      </p:sp>
      <p:sp>
        <p:nvSpPr>
          <p:cNvPr id="3" name="Content Placeholder 2"/>
          <p:cNvSpPr>
            <a:spLocks noGrp="1"/>
          </p:cNvSpPr>
          <p:nvPr>
            <p:ph sz="quarter" idx="13"/>
          </p:nvPr>
        </p:nvSpPr>
        <p:spPr/>
        <p:txBody>
          <a:bodyPr/>
          <a:lstStyle/>
          <a:p>
            <a:r>
              <a:rPr lang="id-ID" dirty="0" smtClean="0"/>
              <a:t>Texture mapping</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95536" y="2071684"/>
            <a:ext cx="2520000" cy="18900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03848" y="2071684"/>
            <a:ext cx="2520000" cy="18900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012160" y="2071684"/>
            <a:ext cx="2520000" cy="1890000"/>
          </a:xfrm>
          <a:prstGeom prst="rect">
            <a:avLst/>
          </a:prstGeom>
          <a:noFill/>
          <a:ln w="9525">
            <a:noFill/>
            <a:miter lim="800000"/>
            <a:headEnd/>
            <a:tailEnd/>
          </a:ln>
        </p:spPr>
      </p:pic>
      <p:sp>
        <p:nvSpPr>
          <p:cNvPr id="10" name="Rectangle 9"/>
          <p:cNvSpPr/>
          <p:nvPr/>
        </p:nvSpPr>
        <p:spPr>
          <a:xfrm>
            <a:off x="827584" y="4015900"/>
            <a:ext cx="8064896" cy="369332"/>
          </a:xfrm>
          <a:prstGeom prst="rect">
            <a:avLst/>
          </a:prstGeom>
        </p:spPr>
        <p:txBody>
          <a:bodyPr wrap="square">
            <a:spAutoFit/>
          </a:bodyPr>
          <a:lstStyle/>
          <a:p>
            <a:r>
              <a:rPr lang="en-US" b="1" dirty="0" smtClean="0"/>
              <a:t>smooth shading</a:t>
            </a:r>
            <a:r>
              <a:rPr lang="id-ID" b="1" dirty="0" smtClean="0"/>
              <a:t>          </a:t>
            </a:r>
            <a:r>
              <a:rPr lang="en-US" b="1" dirty="0" smtClean="0"/>
              <a:t>      environment</a:t>
            </a:r>
            <a:r>
              <a:rPr lang="id-ID" b="1" dirty="0" smtClean="0"/>
              <a:t> </a:t>
            </a:r>
            <a:r>
              <a:rPr lang="en-US" b="1" dirty="0" smtClean="0"/>
              <a:t>mapping</a:t>
            </a:r>
            <a:r>
              <a:rPr lang="id-ID" b="1" dirty="0" smtClean="0"/>
              <a:t> 	</a:t>
            </a:r>
            <a:r>
              <a:rPr lang="en-US" b="1" dirty="0" smtClean="0"/>
              <a:t>    bump mapping </a:t>
            </a:r>
            <a:endParaRPr lang="en-US" b="1"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err="1" smtClean="0"/>
              <a:t>Shaders</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smtClean="0"/>
              <a:t>First programmable </a:t>
            </a:r>
            <a:r>
              <a:rPr lang="en-US" dirty="0" err="1" smtClean="0"/>
              <a:t>shaders</a:t>
            </a:r>
            <a:r>
              <a:rPr lang="en-US" dirty="0" smtClean="0"/>
              <a:t> were programmed in an assembly-like manner </a:t>
            </a:r>
          </a:p>
          <a:p>
            <a:endParaRPr lang="id-ID" dirty="0" smtClean="0"/>
          </a:p>
          <a:p>
            <a:r>
              <a:rPr lang="en-US" dirty="0" smtClean="0"/>
              <a:t>OpenGL extensions added for vertex and fragment </a:t>
            </a:r>
            <a:r>
              <a:rPr lang="en-US" dirty="0" err="1" smtClean="0"/>
              <a:t>shaders</a:t>
            </a:r>
            <a:r>
              <a:rPr lang="en-US" dirty="0" smtClean="0"/>
              <a:t> </a:t>
            </a:r>
          </a:p>
          <a:p>
            <a:endParaRPr lang="id-ID" dirty="0" smtClean="0"/>
          </a:p>
          <a:p>
            <a:r>
              <a:rPr lang="en-US" dirty="0" smtClean="0"/>
              <a:t>Cg (C for graphics) C-like language for programming </a:t>
            </a:r>
            <a:r>
              <a:rPr lang="en-US" dirty="0" err="1" smtClean="0"/>
              <a:t>shaders</a:t>
            </a:r>
            <a:r>
              <a:rPr lang="en-US" dirty="0" smtClean="0"/>
              <a:t> </a:t>
            </a:r>
          </a:p>
          <a:p>
            <a:pPr lvl="1"/>
            <a:r>
              <a:rPr lang="en-US" dirty="0" smtClean="0"/>
              <a:t>Works with both OpenGL and DirectX </a:t>
            </a:r>
          </a:p>
          <a:p>
            <a:pPr lvl="1"/>
            <a:r>
              <a:rPr lang="en-US" dirty="0" smtClean="0"/>
              <a:t>Interface to OpenGL complex </a:t>
            </a:r>
          </a:p>
          <a:p>
            <a:endParaRPr lang="id-ID" dirty="0" smtClean="0"/>
          </a:p>
          <a:p>
            <a:r>
              <a:rPr lang="en-US" dirty="0" smtClean="0"/>
              <a:t>OpenGL Shading Language (GLSL)</a:t>
            </a:r>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GLSL</a:t>
            </a:r>
            <a:endParaRPr lang="en-US" dirty="0"/>
          </a:p>
        </p:txBody>
      </p:sp>
      <p:sp>
        <p:nvSpPr>
          <p:cNvPr id="3" name="Content Placeholder 2"/>
          <p:cNvSpPr>
            <a:spLocks noGrp="1"/>
          </p:cNvSpPr>
          <p:nvPr>
            <p:ph sz="quarter" idx="13"/>
          </p:nvPr>
        </p:nvSpPr>
        <p:spPr/>
        <p:txBody>
          <a:bodyPr>
            <a:normAutofit fontScale="47500" lnSpcReduction="20000"/>
          </a:bodyPr>
          <a:lstStyle/>
          <a:p>
            <a:r>
              <a:rPr lang="en-US" dirty="0" smtClean="0"/>
              <a:t>OpenGL Shading Language </a:t>
            </a:r>
          </a:p>
          <a:p>
            <a:endParaRPr lang="id-ID" dirty="0" smtClean="0"/>
          </a:p>
          <a:p>
            <a:r>
              <a:rPr lang="en-US" dirty="0" smtClean="0"/>
              <a:t>Part of OpenGL 2.0 and up </a:t>
            </a:r>
          </a:p>
          <a:p>
            <a:endParaRPr lang="id-ID" dirty="0" smtClean="0"/>
          </a:p>
          <a:p>
            <a:r>
              <a:rPr lang="en-US" dirty="0" smtClean="0"/>
              <a:t>High level C-like language </a:t>
            </a:r>
          </a:p>
          <a:p>
            <a:endParaRPr lang="id-ID" dirty="0" smtClean="0"/>
          </a:p>
          <a:p>
            <a:r>
              <a:rPr lang="en-US" dirty="0" smtClean="0"/>
              <a:t>New data types </a:t>
            </a:r>
          </a:p>
          <a:p>
            <a:pPr lvl="1"/>
            <a:r>
              <a:rPr lang="en-US" dirty="0" smtClean="0"/>
              <a:t>Matrices </a:t>
            </a:r>
          </a:p>
          <a:p>
            <a:pPr lvl="1"/>
            <a:r>
              <a:rPr lang="en-US" dirty="0" smtClean="0"/>
              <a:t>Vectors </a:t>
            </a:r>
          </a:p>
          <a:p>
            <a:pPr lvl="1"/>
            <a:r>
              <a:rPr lang="en-US" dirty="0" smtClean="0"/>
              <a:t>Samplers </a:t>
            </a:r>
          </a:p>
          <a:p>
            <a:endParaRPr lang="id-ID" dirty="0" smtClean="0"/>
          </a:p>
          <a:p>
            <a:r>
              <a:rPr lang="en-US" dirty="0" smtClean="0"/>
              <a:t>As of OpenGL 3.1, application must provide </a:t>
            </a:r>
            <a:r>
              <a:rPr lang="en-US" dirty="0" err="1" smtClean="0"/>
              <a:t>shaders</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117475"/>
            <a:ext cx="8153400" cy="1006475"/>
          </a:xfrm>
        </p:spPr>
        <p:txBody>
          <a:bodyPr/>
          <a:lstStyle/>
          <a:p>
            <a:r>
              <a:rPr lang="en-US" dirty="0" smtClean="0"/>
              <a:t>Simple Vertex </a:t>
            </a:r>
            <a:r>
              <a:rPr lang="en-US" dirty="0" err="1" smtClean="0"/>
              <a:t>Shader</a:t>
            </a:r>
            <a:endParaRPr lang="en-US" dirty="0"/>
          </a:p>
        </p:txBody>
      </p:sp>
      <p:pic>
        <p:nvPicPr>
          <p:cNvPr id="6" name="Picture 2"/>
          <p:cNvPicPr>
            <a:picLocks noGrp="1" noChangeAspect="1" noChangeArrowheads="1"/>
          </p:cNvPicPr>
          <p:nvPr>
            <p:ph sz="quarter" idx="4294967295"/>
          </p:nvPr>
        </p:nvPicPr>
        <p:blipFill>
          <a:blip r:embed="rId2" cstate="print"/>
          <a:srcRect l="12491" t="17587" r="28671" b="8285"/>
          <a:stretch>
            <a:fillRect/>
          </a:stretch>
        </p:blipFill>
        <p:spPr bwMode="auto">
          <a:xfrm>
            <a:off x="0" y="207963"/>
            <a:ext cx="5857875" cy="4149725"/>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4294967295"/>
          </p:nvPr>
        </p:nvPicPr>
        <p:blipFill>
          <a:blip r:embed="rId2" cstate="print"/>
          <a:srcRect l="12990" t="17587" r="29411" b="12645"/>
          <a:stretch>
            <a:fillRect/>
          </a:stretch>
        </p:blipFill>
        <p:spPr bwMode="auto">
          <a:xfrm>
            <a:off x="214282" y="285734"/>
            <a:ext cx="5643602" cy="3842452"/>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Fragment Program</a:t>
            </a:r>
            <a:endParaRPr lang="en-US" dirty="0"/>
          </a:p>
        </p:txBody>
      </p:sp>
      <p:sp>
        <p:nvSpPr>
          <p:cNvPr id="3" name="Content Placeholder 2"/>
          <p:cNvSpPr>
            <a:spLocks noGrp="1"/>
          </p:cNvSpPr>
          <p:nvPr>
            <p:ph sz="quarter" idx="13"/>
          </p:nvPr>
        </p:nvSpPr>
        <p:spPr/>
        <p:txBody>
          <a:bodyPr>
            <a:normAutofit fontScale="92500" lnSpcReduction="10000"/>
          </a:bodyPr>
          <a:lstStyle/>
          <a:p>
            <a:pPr>
              <a:buNone/>
            </a:pPr>
            <a:r>
              <a:rPr lang="en-US" sz="2800" dirty="0" smtClean="0">
                <a:latin typeface="Courier New" pitchFamily="49" charset="0"/>
                <a:cs typeface="Courier New" pitchFamily="49" charset="0"/>
              </a:rPr>
              <a:t>#version 150 </a:t>
            </a:r>
          </a:p>
          <a:p>
            <a:pPr>
              <a:buNone/>
            </a:pPr>
            <a:endParaRPr lang="id-ID"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out vec4 </a:t>
            </a:r>
            <a:r>
              <a:rPr lang="en-US" sz="2800" dirty="0" err="1" smtClean="0">
                <a:latin typeface="Courier New" pitchFamily="49" charset="0"/>
                <a:cs typeface="Courier New" pitchFamily="49" charset="0"/>
              </a:rPr>
              <a:t>fragcolor</a:t>
            </a:r>
            <a:r>
              <a:rPr lang="en-US" sz="2800" dirty="0" smtClean="0">
                <a:latin typeface="Courier New" pitchFamily="49" charset="0"/>
                <a:cs typeface="Courier New" pitchFamily="49" charset="0"/>
              </a:rPr>
              <a:t>; </a:t>
            </a:r>
          </a:p>
          <a:p>
            <a:pPr>
              <a:buNone/>
            </a:pPr>
            <a:endParaRPr lang="id-ID"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void main(void) { </a:t>
            </a:r>
          </a:p>
          <a:p>
            <a:pPr>
              <a:buNone/>
            </a:pPr>
            <a:r>
              <a:rPr lang="id-ID"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fragcolor</a:t>
            </a:r>
            <a:r>
              <a:rPr lang="en-US" sz="2800" dirty="0" smtClean="0">
                <a:latin typeface="Courier New" pitchFamily="49" charset="0"/>
                <a:cs typeface="Courier New" pitchFamily="49" charset="0"/>
              </a:rPr>
              <a:t> = vec4(1.0, 0.0, 0.0, 1.0); </a:t>
            </a:r>
          </a:p>
          <a:p>
            <a:pPr>
              <a:buNone/>
            </a:pP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4294967295"/>
          </p:nvPr>
        </p:nvPicPr>
        <p:blipFill>
          <a:blip r:embed="rId2" cstate="print"/>
          <a:srcRect l="12784" t="19622" r="30268" b="4069"/>
          <a:stretch>
            <a:fillRect/>
          </a:stretch>
        </p:blipFill>
        <p:spPr bwMode="auto">
          <a:xfrm>
            <a:off x="428595" y="428610"/>
            <a:ext cx="5600739" cy="4000528"/>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API </a:t>
            </a:r>
            <a:r>
              <a:rPr lang="en-US" dirty="0" smtClean="0"/>
              <a:t>Contents</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4</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b="1" u="sng"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77500" lnSpcReduction="20000"/>
          </a:bodyPr>
          <a:lstStyle/>
          <a:p>
            <a:r>
              <a:rPr lang="en-US" dirty="0" smtClean="0"/>
              <a:t>Functions that specify what we need to form an image</a:t>
            </a:r>
          </a:p>
          <a:p>
            <a:pPr lvl="1"/>
            <a:r>
              <a:rPr lang="en-US" dirty="0" smtClean="0"/>
              <a:t>Objects</a:t>
            </a:r>
          </a:p>
          <a:p>
            <a:pPr lvl="1"/>
            <a:r>
              <a:rPr lang="en-US" dirty="0" smtClean="0"/>
              <a:t>Viewer</a:t>
            </a:r>
          </a:p>
          <a:p>
            <a:pPr lvl="1"/>
            <a:r>
              <a:rPr lang="en-US" dirty="0" smtClean="0"/>
              <a:t>Light Source(s)</a:t>
            </a:r>
          </a:p>
          <a:p>
            <a:pPr lvl="1"/>
            <a:r>
              <a:rPr lang="en-US" dirty="0" smtClean="0"/>
              <a:t>Materials</a:t>
            </a:r>
          </a:p>
          <a:p>
            <a:r>
              <a:rPr lang="en-US" dirty="0" smtClean="0"/>
              <a:t>Other information</a:t>
            </a:r>
          </a:p>
          <a:p>
            <a:pPr lvl="1"/>
            <a:r>
              <a:rPr lang="en-US" dirty="0" smtClean="0"/>
              <a:t>Input from devices such as mouse and keyboard</a:t>
            </a:r>
          </a:p>
          <a:p>
            <a:pPr lvl="1"/>
            <a:r>
              <a:rPr lang="en-US" dirty="0" smtClean="0"/>
              <a:t>Capabilities of system</a:t>
            </a:r>
          </a:p>
        </p:txBody>
      </p:sp>
    </p:spTree>
    <p:extLst>
      <p:ext uri="{BB962C8B-B14F-4D97-AF65-F5344CB8AC3E}">
        <p14:creationId xmlns:p14="http://schemas.microsoft.com/office/powerpoint/2010/main" val="5703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smtClean="0"/>
              <a:t>C types: </a:t>
            </a:r>
            <a:r>
              <a:rPr lang="en-US" dirty="0" err="1" smtClean="0"/>
              <a:t>int</a:t>
            </a:r>
            <a:r>
              <a:rPr lang="en-US" dirty="0" smtClean="0"/>
              <a:t>, float, </a:t>
            </a:r>
            <a:r>
              <a:rPr lang="en-US" dirty="0" err="1" smtClean="0"/>
              <a:t>bool</a:t>
            </a:r>
            <a:r>
              <a:rPr lang="en-US" dirty="0" smtClean="0"/>
              <a:t> </a:t>
            </a:r>
          </a:p>
          <a:p>
            <a:r>
              <a:rPr lang="en-US" dirty="0" smtClean="0"/>
              <a:t>Vectors: </a:t>
            </a:r>
          </a:p>
          <a:p>
            <a:pPr lvl="1"/>
            <a:r>
              <a:rPr lang="en-US" dirty="0" smtClean="0"/>
              <a:t>float vec2, vec3, vec4 </a:t>
            </a:r>
          </a:p>
          <a:p>
            <a:pPr lvl="1"/>
            <a:r>
              <a:rPr lang="en-US" dirty="0" smtClean="0"/>
              <a:t>Also </a:t>
            </a:r>
            <a:r>
              <a:rPr lang="en-US" dirty="0" err="1" smtClean="0"/>
              <a:t>int</a:t>
            </a:r>
            <a:r>
              <a:rPr lang="en-US" dirty="0" smtClean="0"/>
              <a:t> (</a:t>
            </a:r>
            <a:r>
              <a:rPr lang="en-US" dirty="0" err="1" smtClean="0"/>
              <a:t>ivec</a:t>
            </a:r>
            <a:r>
              <a:rPr lang="en-US" dirty="0" smtClean="0"/>
              <a:t>) and </a:t>
            </a:r>
            <a:r>
              <a:rPr lang="en-US" dirty="0" err="1" smtClean="0"/>
              <a:t>boolean</a:t>
            </a:r>
            <a:r>
              <a:rPr lang="en-US" dirty="0" smtClean="0"/>
              <a:t> (</a:t>
            </a:r>
            <a:r>
              <a:rPr lang="en-US" dirty="0" err="1" smtClean="0"/>
              <a:t>bvec</a:t>
            </a:r>
            <a:r>
              <a:rPr lang="en-US" dirty="0" smtClean="0"/>
              <a:t>) </a:t>
            </a:r>
          </a:p>
          <a:p>
            <a:r>
              <a:rPr lang="en-US" dirty="0" smtClean="0"/>
              <a:t>Matrices: mat2, mat3, mat4 </a:t>
            </a:r>
          </a:p>
          <a:p>
            <a:pPr lvl="1"/>
            <a:r>
              <a:rPr lang="en-US" dirty="0" smtClean="0"/>
              <a:t>Stored by columns </a:t>
            </a:r>
          </a:p>
          <a:p>
            <a:pPr lvl="1"/>
            <a:r>
              <a:rPr lang="en-US" dirty="0" smtClean="0"/>
              <a:t>Standard referencing m[row][column] </a:t>
            </a:r>
          </a:p>
          <a:p>
            <a:r>
              <a:rPr lang="en-US" dirty="0" smtClean="0"/>
              <a:t>C++ style constructors </a:t>
            </a:r>
          </a:p>
          <a:p>
            <a:pPr lvl="1"/>
            <a:r>
              <a:rPr lang="en-US" dirty="0" smtClean="0"/>
              <a:t>vec3 a =vec3(1.0, 2.0, 3.0) </a:t>
            </a:r>
          </a:p>
          <a:p>
            <a:pPr lvl="1"/>
            <a:r>
              <a:rPr lang="en-US" dirty="0" smtClean="0"/>
              <a:t>vec2 b = vec2(a) </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There are no pointers in GLSL </a:t>
            </a:r>
          </a:p>
          <a:p>
            <a:endParaRPr lang="id-ID" dirty="0" smtClean="0"/>
          </a:p>
          <a:p>
            <a:r>
              <a:rPr lang="en-US" dirty="0" smtClean="0"/>
              <a:t>We can use C </a:t>
            </a:r>
            <a:r>
              <a:rPr lang="en-US" dirty="0" err="1" smtClean="0"/>
              <a:t>structs</a:t>
            </a:r>
            <a:r>
              <a:rPr lang="en-US" dirty="0" smtClean="0"/>
              <a:t> which can be copied back from functions </a:t>
            </a:r>
          </a:p>
          <a:p>
            <a:endParaRPr lang="id-ID" dirty="0" smtClean="0"/>
          </a:p>
          <a:p>
            <a:r>
              <a:rPr lang="en-US" dirty="0" smtClean="0"/>
              <a:t>Because matrices and vectors are basic types they can be passed into and output from GLSL functions, e.g. </a:t>
            </a:r>
          </a:p>
          <a:p>
            <a:pPr>
              <a:buNone/>
            </a:pPr>
            <a:r>
              <a:rPr lang="id-ID" dirty="0" smtClean="0"/>
              <a:t>		</a:t>
            </a:r>
            <a:r>
              <a:rPr lang="en-US" dirty="0" smtClean="0">
                <a:latin typeface="Courier New" pitchFamily="49" charset="0"/>
                <a:cs typeface="Courier New" pitchFamily="49" charset="0"/>
              </a:rPr>
              <a:t>mat3 </a:t>
            </a:r>
            <a:r>
              <a:rPr lang="en-US" dirty="0" err="1" smtClean="0">
                <a:latin typeface="Courier New" pitchFamily="49" charset="0"/>
                <a:cs typeface="Courier New" pitchFamily="49" charset="0"/>
              </a:rPr>
              <a:t>func</a:t>
            </a:r>
            <a:r>
              <a:rPr lang="en-US" dirty="0" smtClean="0">
                <a:latin typeface="Courier New" pitchFamily="49" charset="0"/>
                <a:cs typeface="Courier New" pitchFamily="49" charset="0"/>
              </a:rPr>
              <a:t>(mat3 a) </a:t>
            </a:r>
            <a:endParaRPr lang="en-US" dirty="0">
              <a:latin typeface="Courier New" pitchFamily="49" charset="0"/>
              <a:cs typeface="Courier New" pitchFamily="49"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Qualifiers</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GLSL has many of the same qualifiers such as </a:t>
            </a:r>
            <a:r>
              <a:rPr lang="en-US" b="1" dirty="0" smtClean="0"/>
              <a:t>const </a:t>
            </a:r>
            <a:r>
              <a:rPr lang="en-US" dirty="0" smtClean="0"/>
              <a:t>as C/C++ </a:t>
            </a:r>
          </a:p>
          <a:p>
            <a:r>
              <a:rPr lang="en-US" dirty="0" smtClean="0"/>
              <a:t>Need others due to the nature of the execution model </a:t>
            </a:r>
          </a:p>
          <a:p>
            <a:r>
              <a:rPr lang="en-US" dirty="0" smtClean="0"/>
              <a:t>Variables can change </a:t>
            </a:r>
          </a:p>
          <a:p>
            <a:pPr lvl="1"/>
            <a:r>
              <a:rPr lang="en-US" dirty="0" smtClean="0"/>
              <a:t>Once per primitive </a:t>
            </a:r>
          </a:p>
          <a:p>
            <a:pPr lvl="1"/>
            <a:r>
              <a:rPr lang="en-US" dirty="0" smtClean="0"/>
              <a:t>Once per vertex </a:t>
            </a:r>
          </a:p>
          <a:p>
            <a:pPr lvl="1"/>
            <a:r>
              <a:rPr lang="en-US" dirty="0" smtClean="0"/>
              <a:t>Once per fragment </a:t>
            </a:r>
          </a:p>
          <a:p>
            <a:pPr lvl="1"/>
            <a:r>
              <a:rPr lang="en-US" dirty="0" smtClean="0"/>
              <a:t>At any time in the application </a:t>
            </a:r>
          </a:p>
          <a:p>
            <a:r>
              <a:rPr lang="en-US" dirty="0" smtClean="0"/>
              <a:t>Vertex attributes are interpolated by the </a:t>
            </a:r>
            <a:r>
              <a:rPr lang="en-US" dirty="0" err="1" smtClean="0"/>
              <a:t>rasterizer</a:t>
            </a:r>
            <a:r>
              <a:rPr lang="en-US" dirty="0" smtClean="0"/>
              <a:t> into fragment attributes </a:t>
            </a:r>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Qualifier</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Attribute-qualified variables can change at most once per vertex </a:t>
            </a:r>
          </a:p>
          <a:p>
            <a:endParaRPr lang="id-ID" dirty="0" smtClean="0"/>
          </a:p>
          <a:p>
            <a:r>
              <a:rPr lang="en-US" dirty="0" smtClean="0"/>
              <a:t>There are a few built in variables such as </a:t>
            </a:r>
            <a:r>
              <a:rPr lang="en-US" dirty="0" err="1" smtClean="0">
                <a:latin typeface="Courier New" pitchFamily="49" charset="0"/>
                <a:cs typeface="Courier New" pitchFamily="49" charset="0"/>
              </a:rPr>
              <a:t>gl_Position</a:t>
            </a:r>
            <a:r>
              <a:rPr lang="en-US" dirty="0" smtClean="0"/>
              <a:t> but most have been deprecated </a:t>
            </a:r>
          </a:p>
          <a:p>
            <a:endParaRPr lang="id-ID" dirty="0" smtClean="0"/>
          </a:p>
          <a:p>
            <a:r>
              <a:rPr lang="en-US" dirty="0" smtClean="0"/>
              <a:t>User defined (in application program) </a:t>
            </a:r>
          </a:p>
          <a:p>
            <a:pPr lvl="1"/>
            <a:r>
              <a:rPr lang="en-US" dirty="0" smtClean="0"/>
              <a:t>Use in qualifier to get to </a:t>
            </a:r>
            <a:r>
              <a:rPr lang="en-US" dirty="0" err="1" smtClean="0"/>
              <a:t>shader</a:t>
            </a:r>
            <a:r>
              <a:rPr lang="en-US" dirty="0" smtClean="0"/>
              <a:t> </a:t>
            </a:r>
          </a:p>
          <a:p>
            <a:pPr lvl="1">
              <a:buNone/>
            </a:pPr>
            <a:r>
              <a:rPr lang="id-ID" b="1" dirty="0" smtClean="0">
                <a:latin typeface="Courier New" pitchFamily="49" charset="0"/>
                <a:cs typeface="Courier New" pitchFamily="49" charset="0"/>
              </a:rPr>
              <a:t>	</a:t>
            </a:r>
            <a:r>
              <a:rPr lang="en-US" b="1" dirty="0" smtClean="0">
                <a:latin typeface="Courier New" pitchFamily="49" charset="0"/>
                <a:cs typeface="Courier New" pitchFamily="49" charset="0"/>
              </a:rPr>
              <a:t>in float temperature </a:t>
            </a:r>
          </a:p>
          <a:p>
            <a:pPr lvl="1">
              <a:buNone/>
            </a:pPr>
            <a:r>
              <a:rPr lang="id-ID" b="1" dirty="0" smtClean="0">
                <a:latin typeface="Courier New" pitchFamily="49" charset="0"/>
                <a:cs typeface="Courier New" pitchFamily="49" charset="0"/>
              </a:rPr>
              <a:t>	</a:t>
            </a:r>
            <a:r>
              <a:rPr lang="en-US" b="1" dirty="0" smtClean="0">
                <a:latin typeface="Courier New" pitchFamily="49" charset="0"/>
                <a:cs typeface="Courier New" pitchFamily="49" charset="0"/>
              </a:rPr>
              <a:t>in vec3 velocity </a:t>
            </a:r>
            <a:endParaRPr lang="en-US" b="1" dirty="0">
              <a:latin typeface="Courier New" pitchFamily="49" charset="0"/>
              <a:cs typeface="Courier New" pitchFamily="49"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Qualified</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Variables that are constant for an entire primitive </a:t>
            </a:r>
          </a:p>
          <a:p>
            <a:endParaRPr lang="id-ID" dirty="0" smtClean="0"/>
          </a:p>
          <a:p>
            <a:r>
              <a:rPr lang="en-US" dirty="0" smtClean="0"/>
              <a:t>Can be changed in application and sent to </a:t>
            </a:r>
            <a:r>
              <a:rPr lang="en-US" dirty="0" err="1" smtClean="0"/>
              <a:t>shaders</a:t>
            </a:r>
            <a:r>
              <a:rPr lang="en-US" dirty="0" smtClean="0"/>
              <a:t> </a:t>
            </a:r>
          </a:p>
          <a:p>
            <a:endParaRPr lang="id-ID" dirty="0" smtClean="0"/>
          </a:p>
          <a:p>
            <a:r>
              <a:rPr lang="en-US" dirty="0" smtClean="0"/>
              <a:t>Cannot be changed in </a:t>
            </a:r>
            <a:r>
              <a:rPr lang="en-US" dirty="0" err="1" smtClean="0"/>
              <a:t>shader</a:t>
            </a:r>
            <a:r>
              <a:rPr lang="en-US" dirty="0" smtClean="0"/>
              <a:t> </a:t>
            </a:r>
          </a:p>
          <a:p>
            <a:endParaRPr lang="id-ID" dirty="0" smtClean="0"/>
          </a:p>
          <a:p>
            <a:r>
              <a:rPr lang="en-US" dirty="0" smtClean="0"/>
              <a:t>Used to pass information to </a:t>
            </a:r>
            <a:r>
              <a:rPr lang="en-US" dirty="0" err="1" smtClean="0"/>
              <a:t>shader</a:t>
            </a:r>
            <a:r>
              <a:rPr lang="en-US" dirty="0" smtClean="0"/>
              <a:t> such as the bounding box of a primitive </a:t>
            </a:r>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Qualified</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Variables that are passed from vertex </a:t>
            </a:r>
            <a:r>
              <a:rPr lang="en-US" dirty="0" err="1" smtClean="0"/>
              <a:t>shader</a:t>
            </a:r>
            <a:r>
              <a:rPr lang="en-US" dirty="0" smtClean="0"/>
              <a:t> to fragment </a:t>
            </a:r>
            <a:r>
              <a:rPr lang="en-US" dirty="0" err="1" smtClean="0"/>
              <a:t>shader</a:t>
            </a:r>
            <a:r>
              <a:rPr lang="en-US" dirty="0" smtClean="0"/>
              <a:t> </a:t>
            </a:r>
          </a:p>
          <a:p>
            <a:endParaRPr lang="id-ID" dirty="0" smtClean="0"/>
          </a:p>
          <a:p>
            <a:r>
              <a:rPr lang="en-US" dirty="0" smtClean="0"/>
              <a:t>Automatically interpolated by the </a:t>
            </a:r>
            <a:r>
              <a:rPr lang="en-US" dirty="0" err="1" smtClean="0"/>
              <a:t>rasterizer</a:t>
            </a:r>
            <a:r>
              <a:rPr lang="en-US" dirty="0" smtClean="0"/>
              <a:t> </a:t>
            </a:r>
          </a:p>
          <a:p>
            <a:endParaRPr lang="id-ID" dirty="0" smtClean="0"/>
          </a:p>
          <a:p>
            <a:r>
              <a:rPr lang="en-US" dirty="0" smtClean="0"/>
              <a:t>Old style used the varying qualifier </a:t>
            </a:r>
          </a:p>
          <a:p>
            <a:pPr lvl="1">
              <a:buNone/>
            </a:pPr>
            <a:r>
              <a:rPr lang="id-ID" b="1" dirty="0" smtClean="0">
                <a:latin typeface="Courier New" pitchFamily="49" charset="0"/>
                <a:cs typeface="Courier New" pitchFamily="49" charset="0"/>
              </a:rPr>
              <a:t>		</a:t>
            </a:r>
            <a:r>
              <a:rPr lang="en-US" b="1" dirty="0" smtClean="0">
                <a:latin typeface="Courier New" pitchFamily="49" charset="0"/>
                <a:cs typeface="Courier New" pitchFamily="49" charset="0"/>
              </a:rPr>
              <a:t>varying vec4 color; </a:t>
            </a:r>
          </a:p>
          <a:p>
            <a:endParaRPr lang="id-ID" dirty="0" smtClean="0"/>
          </a:p>
          <a:p>
            <a:r>
              <a:rPr lang="en-US" dirty="0" smtClean="0"/>
              <a:t>Now use </a:t>
            </a:r>
            <a:r>
              <a:rPr lang="en-US" b="1" dirty="0" smtClean="0"/>
              <a:t>out </a:t>
            </a:r>
            <a:r>
              <a:rPr lang="en-US" dirty="0" smtClean="0"/>
              <a:t>in vertex </a:t>
            </a:r>
            <a:r>
              <a:rPr lang="en-US" dirty="0" err="1" smtClean="0"/>
              <a:t>shader</a:t>
            </a:r>
            <a:r>
              <a:rPr lang="en-US" dirty="0" smtClean="0"/>
              <a:t> and </a:t>
            </a:r>
            <a:r>
              <a:rPr lang="en-US" b="1" dirty="0" smtClean="0"/>
              <a:t>in </a:t>
            </a:r>
            <a:r>
              <a:rPr lang="en-US" dirty="0" smtClean="0"/>
              <a:t>in the fragment </a:t>
            </a:r>
            <a:r>
              <a:rPr lang="en-US" dirty="0" err="1" smtClean="0"/>
              <a:t>shader</a:t>
            </a:r>
            <a:r>
              <a:rPr lang="en-US" dirty="0" smtClean="0"/>
              <a:t> </a:t>
            </a:r>
          </a:p>
          <a:p>
            <a:pPr>
              <a:buNone/>
            </a:pPr>
            <a:r>
              <a:rPr lang="id-ID"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out vec4 color;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Vertex </a:t>
            </a:r>
            <a:r>
              <a:rPr lang="en-US" dirty="0" err="1" smtClean="0"/>
              <a:t>Shader</a:t>
            </a:r>
            <a:endParaRPr lang="en-US" dirty="0"/>
          </a:p>
        </p:txBody>
      </p:sp>
      <p:sp>
        <p:nvSpPr>
          <p:cNvPr id="3" name="Content Placeholder 2"/>
          <p:cNvSpPr>
            <a:spLocks noGrp="1"/>
          </p:cNvSpPr>
          <p:nvPr>
            <p:ph sz="quarter" idx="13"/>
          </p:nvPr>
        </p:nvSpPr>
        <p:spPr/>
        <p:txBody>
          <a:bodyPr>
            <a:normAutofit fontScale="55000" lnSpcReduction="20000"/>
          </a:bodyPr>
          <a:lstStyle/>
          <a:p>
            <a:pPr>
              <a:buNone/>
            </a:pPr>
            <a:r>
              <a:rPr lang="en-US" dirty="0" smtClean="0">
                <a:latin typeface="Courier New" pitchFamily="49" charset="0"/>
                <a:cs typeface="Courier New" pitchFamily="49" charset="0"/>
              </a:rPr>
              <a:t>#version 150</a:t>
            </a:r>
          </a:p>
          <a:p>
            <a:pPr>
              <a:buNone/>
            </a:pPr>
            <a:endParaRPr lang="id-ID"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const vec4 red = vec4(1.0, 0.0, 0.0, 1.0);</a:t>
            </a:r>
          </a:p>
          <a:p>
            <a:pPr>
              <a:buNone/>
            </a:pPr>
            <a:r>
              <a:rPr lang="en-US" dirty="0" smtClean="0">
                <a:latin typeface="Courier New" pitchFamily="49" charset="0"/>
                <a:cs typeface="Courier New" pitchFamily="49" charset="0"/>
              </a:rPr>
              <a:t>in vec4 </a:t>
            </a:r>
            <a:r>
              <a:rPr lang="en-US" dirty="0" err="1" smtClean="0">
                <a:latin typeface="Courier New" pitchFamily="49" charset="0"/>
                <a:cs typeface="Courier New" pitchFamily="49" charset="0"/>
              </a:rPr>
              <a:t>vPosition</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out vec4 </a:t>
            </a:r>
            <a:r>
              <a:rPr lang="en-US" dirty="0" err="1" smtClean="0">
                <a:latin typeface="Courier New" pitchFamily="49" charset="0"/>
                <a:cs typeface="Courier New" pitchFamily="49" charset="0"/>
              </a:rPr>
              <a:t>color_out</a:t>
            </a:r>
            <a:r>
              <a:rPr lang="en-US" dirty="0" smtClean="0">
                <a:latin typeface="Courier New" pitchFamily="49" charset="0"/>
                <a:cs typeface="Courier New" pitchFamily="49" charset="0"/>
              </a:rPr>
              <a:t>;</a:t>
            </a:r>
          </a:p>
          <a:p>
            <a:pPr>
              <a:buNone/>
            </a:pPr>
            <a:endParaRPr lang="id-ID"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void main(void)</a:t>
            </a:r>
          </a:p>
          <a:p>
            <a:pPr>
              <a:buNone/>
            </a:pPr>
            <a:r>
              <a:rPr lang="en-US" dirty="0" smtClean="0">
                <a:latin typeface="Courier New" pitchFamily="49" charset="0"/>
                <a:cs typeface="Courier New" pitchFamily="49" charset="0"/>
              </a:rPr>
              <a:t>{</a:t>
            </a: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gl_Position</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vPosition</a:t>
            </a:r>
            <a:r>
              <a:rPr lang="en-US" dirty="0" smtClean="0">
                <a:latin typeface="Courier New" pitchFamily="49" charset="0"/>
                <a:cs typeface="Courier New" pitchFamily="49" charset="0"/>
              </a:rPr>
              <a:t>;</a:t>
            </a: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color_out</a:t>
            </a:r>
            <a:r>
              <a:rPr lang="en-US" dirty="0" smtClean="0">
                <a:latin typeface="Courier New" pitchFamily="49" charset="0"/>
                <a:cs typeface="Courier New" pitchFamily="49" charset="0"/>
              </a:rPr>
              <a:t> = red;</a:t>
            </a:r>
          </a:p>
          <a:p>
            <a:pPr>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Fragment </a:t>
            </a:r>
            <a:r>
              <a:rPr lang="en-US" dirty="0" err="1" smtClean="0"/>
              <a:t>Shader</a:t>
            </a:r>
            <a:endParaRPr lang="en-US" dirty="0"/>
          </a:p>
        </p:txBody>
      </p:sp>
      <p:sp>
        <p:nvSpPr>
          <p:cNvPr id="3" name="Content Placeholder 2"/>
          <p:cNvSpPr>
            <a:spLocks noGrp="1"/>
          </p:cNvSpPr>
          <p:nvPr>
            <p:ph sz="quarter" idx="13"/>
          </p:nvPr>
        </p:nvSpPr>
        <p:spPr/>
        <p:txBody>
          <a:bodyPr>
            <a:normAutofit fontScale="55000" lnSpcReduction="20000"/>
          </a:bodyPr>
          <a:lstStyle/>
          <a:p>
            <a:pPr>
              <a:buNone/>
            </a:pPr>
            <a:r>
              <a:rPr lang="en-US" dirty="0" smtClean="0">
                <a:latin typeface="Courier New" pitchFamily="49" charset="0"/>
                <a:cs typeface="Courier New" pitchFamily="49" charset="0"/>
              </a:rPr>
              <a:t>#version 150</a:t>
            </a:r>
          </a:p>
          <a:p>
            <a:pPr>
              <a:buNone/>
            </a:pPr>
            <a:endParaRPr lang="id-ID"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in vec4 </a:t>
            </a:r>
            <a:r>
              <a:rPr lang="en-US" dirty="0" err="1" smtClean="0">
                <a:latin typeface="Courier New" pitchFamily="49" charset="0"/>
                <a:cs typeface="Courier New" pitchFamily="49" charset="0"/>
              </a:rPr>
              <a:t>color_out</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out vec4 </a:t>
            </a:r>
            <a:r>
              <a:rPr lang="en-US" dirty="0" err="1" smtClean="0">
                <a:latin typeface="Courier New" pitchFamily="49" charset="0"/>
                <a:cs typeface="Courier New" pitchFamily="49" charset="0"/>
              </a:rPr>
              <a:t>fragcolor</a:t>
            </a:r>
            <a:r>
              <a:rPr lang="en-US" dirty="0" smtClean="0">
                <a:latin typeface="Courier New" pitchFamily="49" charset="0"/>
                <a:cs typeface="Courier New" pitchFamily="49" charset="0"/>
              </a:rPr>
              <a:t>;</a:t>
            </a:r>
          </a:p>
          <a:p>
            <a:pPr>
              <a:buNone/>
            </a:pPr>
            <a:endParaRPr lang="id-ID"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void main(void) {</a:t>
            </a:r>
            <a:endParaRPr lang="id-ID" dirty="0" smtClean="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fragcolor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color_out</a:t>
            </a:r>
            <a:r>
              <a:rPr lang="en-US" dirty="0" smtClean="0">
                <a:latin typeface="Courier New" pitchFamily="49" charset="0"/>
                <a:cs typeface="Courier New" pitchFamily="49" charset="0"/>
              </a:rPr>
              <a:t>;</a:t>
            </a:r>
            <a:endParaRPr lang="id-ID"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a:t>
            </a:r>
          </a:p>
          <a:p>
            <a:pPr>
              <a:buNone/>
            </a:pPr>
            <a:endParaRPr lang="id-ID"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in pre-OpenGL 3.2 versions use built-in:</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gl_FragColor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color_out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values</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smtClean="0"/>
              <a:t>call by </a:t>
            </a:r>
            <a:r>
              <a:rPr lang="en-US" b="1" dirty="0" smtClean="0"/>
              <a:t>value-return </a:t>
            </a:r>
          </a:p>
          <a:p>
            <a:endParaRPr lang="id-ID" dirty="0" smtClean="0"/>
          </a:p>
          <a:p>
            <a:r>
              <a:rPr lang="en-US" dirty="0" smtClean="0"/>
              <a:t>Variables are copied in </a:t>
            </a:r>
          </a:p>
          <a:p>
            <a:endParaRPr lang="id-ID" dirty="0" smtClean="0"/>
          </a:p>
          <a:p>
            <a:r>
              <a:rPr lang="en-US" dirty="0" smtClean="0"/>
              <a:t>Returned values are copied back </a:t>
            </a:r>
          </a:p>
          <a:p>
            <a:endParaRPr lang="id-ID" dirty="0" smtClean="0"/>
          </a:p>
          <a:p>
            <a:r>
              <a:rPr lang="en-US" dirty="0" smtClean="0"/>
              <a:t>Three possibilities </a:t>
            </a:r>
          </a:p>
          <a:p>
            <a:pPr lvl="1">
              <a:buNone/>
            </a:pPr>
            <a:r>
              <a:rPr lang="en-US" b="1" dirty="0" smtClean="0"/>
              <a:t>in </a:t>
            </a:r>
          </a:p>
          <a:p>
            <a:pPr lvl="1">
              <a:buNone/>
            </a:pPr>
            <a:r>
              <a:rPr lang="en-US" b="1" dirty="0" smtClean="0"/>
              <a:t>out </a:t>
            </a:r>
          </a:p>
          <a:p>
            <a:pPr lvl="1">
              <a:buNone/>
            </a:pPr>
            <a:r>
              <a:rPr lang="en-US" b="1" dirty="0" err="1" smtClean="0"/>
              <a:t>inout</a:t>
            </a:r>
            <a:r>
              <a:rPr lang="en-US" b="1" dirty="0" smtClean="0"/>
              <a:t> </a:t>
            </a:r>
            <a:r>
              <a:rPr lang="en-US" dirty="0" smtClean="0"/>
              <a:t>(deprecated) </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and Functions</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Standard C functions </a:t>
            </a:r>
          </a:p>
          <a:p>
            <a:pPr lvl="1"/>
            <a:r>
              <a:rPr lang="en-US" dirty="0" smtClean="0"/>
              <a:t>Trigonometric </a:t>
            </a:r>
          </a:p>
          <a:p>
            <a:pPr lvl="1"/>
            <a:r>
              <a:rPr lang="en-US" dirty="0" smtClean="0"/>
              <a:t>Arithmetic </a:t>
            </a:r>
          </a:p>
          <a:p>
            <a:pPr lvl="1"/>
            <a:r>
              <a:rPr lang="en-US" dirty="0" smtClean="0"/>
              <a:t>Normalize, reflect, length </a:t>
            </a:r>
          </a:p>
          <a:p>
            <a:endParaRPr lang="id-ID" dirty="0" smtClean="0"/>
          </a:p>
          <a:p>
            <a:r>
              <a:rPr lang="en-US" dirty="0" smtClean="0"/>
              <a:t>Overloading of vector and matrix types </a:t>
            </a:r>
          </a:p>
          <a:p>
            <a:pPr lvl="1">
              <a:buNone/>
            </a:pPr>
            <a:r>
              <a:rPr lang="en-US" sz="2000" dirty="0" smtClean="0">
                <a:latin typeface="Courier New" pitchFamily="49" charset="0"/>
                <a:cs typeface="Courier New" pitchFamily="49" charset="0"/>
              </a:rPr>
              <a:t>mat4 a; </a:t>
            </a:r>
          </a:p>
          <a:p>
            <a:pPr lvl="1">
              <a:buNone/>
            </a:pPr>
            <a:r>
              <a:rPr lang="en-US" sz="2000" dirty="0" smtClean="0">
                <a:latin typeface="Courier New" pitchFamily="49" charset="0"/>
                <a:cs typeface="Courier New" pitchFamily="49" charset="0"/>
              </a:rPr>
              <a:t>vec4 b, c, d; </a:t>
            </a:r>
          </a:p>
          <a:p>
            <a:pPr lvl="1">
              <a:buNone/>
            </a:pPr>
            <a:r>
              <a:rPr lang="en-US" sz="2000" dirty="0" smtClean="0">
                <a:latin typeface="Courier New" pitchFamily="49" charset="0"/>
                <a:cs typeface="Courier New" pitchFamily="49" charset="0"/>
              </a:rPr>
              <a:t>c = b*a; // a column vector stored as a 1d array </a:t>
            </a:r>
          </a:p>
          <a:p>
            <a:pPr lvl="1">
              <a:buNone/>
            </a:pPr>
            <a:r>
              <a:rPr lang="en-US" sz="2000" dirty="0" smtClean="0">
                <a:latin typeface="Courier New" pitchFamily="49" charset="0"/>
                <a:cs typeface="Courier New" pitchFamily="49" charset="0"/>
              </a:rPr>
              <a:t>d = a*b; // a row vector stored as a 1d array </a:t>
            </a:r>
            <a:endParaRPr lang="en-US" sz="2000" dirty="0">
              <a:latin typeface="Courier New" pitchFamily="49" charset="0"/>
              <a:cs typeface="Courier New" pitchFamily="49"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Pipeline </a:t>
            </a:r>
            <a:r>
              <a:rPr lang="en-US" dirty="0" smtClean="0"/>
              <a:t>Architecture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5</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b="1" u="sng"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2357446"/>
          </a:xfrm>
        </p:spPr>
        <p:txBody>
          <a:bodyPr>
            <a:normAutofit fontScale="70000" lnSpcReduction="20000"/>
          </a:bodyPr>
          <a:lstStyle/>
          <a:p>
            <a:pPr>
              <a:lnSpc>
                <a:spcPct val="90000"/>
              </a:lnSpc>
            </a:pPr>
            <a:r>
              <a:rPr lang="en-US" dirty="0" smtClean="0"/>
              <a:t>We use pipeline architecture when we will do the same operation on many data sets, just like in computer graphics, large sets of vertices and pixels are processed in the same manner.</a:t>
            </a:r>
          </a:p>
          <a:p>
            <a:pPr>
              <a:lnSpc>
                <a:spcPct val="90000"/>
              </a:lnSpc>
            </a:pPr>
            <a:r>
              <a:rPr lang="en-US" dirty="0" smtClean="0"/>
              <a:t>Four major steps in the imaging process</a:t>
            </a:r>
          </a:p>
          <a:p>
            <a:pPr lvl="1">
              <a:lnSpc>
                <a:spcPct val="90000"/>
              </a:lnSpc>
            </a:pPr>
            <a:r>
              <a:rPr lang="en-US" dirty="0" smtClean="0"/>
              <a:t>Vertex processing</a:t>
            </a:r>
          </a:p>
          <a:p>
            <a:pPr lvl="1">
              <a:lnSpc>
                <a:spcPct val="90000"/>
              </a:lnSpc>
            </a:pPr>
            <a:r>
              <a:rPr lang="en-US" dirty="0" smtClean="0"/>
              <a:t>Clipping and primitive assembly</a:t>
            </a:r>
          </a:p>
          <a:p>
            <a:pPr lvl="1">
              <a:lnSpc>
                <a:spcPct val="90000"/>
              </a:lnSpc>
            </a:pPr>
            <a:r>
              <a:rPr lang="en-US" dirty="0" err="1" smtClean="0"/>
              <a:t>Rasterization</a:t>
            </a:r>
            <a:r>
              <a:rPr lang="en-US" dirty="0" smtClean="0"/>
              <a:t> </a:t>
            </a:r>
          </a:p>
          <a:p>
            <a:pPr lvl="1">
              <a:lnSpc>
                <a:spcPct val="90000"/>
              </a:lnSpc>
            </a:pPr>
            <a:r>
              <a:rPr lang="en-US" dirty="0" smtClean="0"/>
              <a:t>Fragment processing</a:t>
            </a:r>
          </a:p>
        </p:txBody>
      </p:sp>
      <p:pic>
        <p:nvPicPr>
          <p:cNvPr id="5122" name="Picture 2"/>
          <p:cNvPicPr>
            <a:picLocks noChangeAspect="1" noChangeArrowheads="1"/>
          </p:cNvPicPr>
          <p:nvPr/>
        </p:nvPicPr>
        <p:blipFill>
          <a:blip r:embed="rId2"/>
          <a:srcRect/>
          <a:stretch>
            <a:fillRect/>
          </a:stretch>
        </p:blipFill>
        <p:spPr bwMode="auto">
          <a:xfrm>
            <a:off x="2500298" y="3714758"/>
            <a:ext cx="6391275" cy="895350"/>
          </a:xfrm>
          <a:prstGeom prst="rect">
            <a:avLst/>
          </a:prstGeom>
          <a:noFill/>
          <a:ln w="9525">
            <a:noFill/>
            <a:miter lim="800000"/>
            <a:headEnd/>
            <a:tailEnd/>
          </a:ln>
          <a:effectLst/>
        </p:spPr>
      </p:pic>
    </p:spTree>
    <p:extLst>
      <p:ext uri="{BB962C8B-B14F-4D97-AF65-F5344CB8AC3E}">
        <p14:creationId xmlns:p14="http://schemas.microsoft.com/office/powerpoint/2010/main" val="403299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Swizzling</a:t>
            </a:r>
            <a:r>
              <a:rPr lang="en-US" dirty="0" smtClean="0"/>
              <a:t> and Selection</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smtClean="0"/>
              <a:t>Can refer to array elements by element using [] or selection (.) operator with </a:t>
            </a:r>
          </a:p>
          <a:p>
            <a:pPr lvl="1">
              <a:buNone/>
            </a:pPr>
            <a:r>
              <a:rPr lang="en-US" dirty="0" smtClean="0"/>
              <a:t>x, y, z, w </a:t>
            </a:r>
          </a:p>
          <a:p>
            <a:pPr lvl="1">
              <a:buNone/>
            </a:pPr>
            <a:r>
              <a:rPr lang="en-US" dirty="0" smtClean="0"/>
              <a:t>r, g, b, a </a:t>
            </a:r>
          </a:p>
          <a:p>
            <a:pPr lvl="1">
              <a:buNone/>
            </a:pPr>
            <a:r>
              <a:rPr lang="en-US" dirty="0" smtClean="0"/>
              <a:t>s, t, p, q </a:t>
            </a:r>
          </a:p>
          <a:p>
            <a:pPr lvl="1">
              <a:buNone/>
            </a:pPr>
            <a:r>
              <a:rPr lang="en-US" dirty="0" smtClean="0"/>
              <a:t>a[2], </a:t>
            </a:r>
            <a:r>
              <a:rPr lang="en-US" dirty="0" err="1" smtClean="0"/>
              <a:t>a.b</a:t>
            </a:r>
            <a:r>
              <a:rPr lang="en-US" dirty="0" smtClean="0"/>
              <a:t>, </a:t>
            </a:r>
            <a:r>
              <a:rPr lang="en-US" dirty="0" err="1" smtClean="0"/>
              <a:t>a.z</a:t>
            </a:r>
            <a:r>
              <a:rPr lang="en-US" dirty="0" smtClean="0"/>
              <a:t>, </a:t>
            </a:r>
            <a:r>
              <a:rPr lang="en-US" dirty="0" err="1" smtClean="0"/>
              <a:t>a.p</a:t>
            </a:r>
            <a:r>
              <a:rPr lang="en-US" dirty="0" smtClean="0"/>
              <a:t> are the same </a:t>
            </a:r>
          </a:p>
          <a:p>
            <a:endParaRPr lang="id-ID" b="1" dirty="0" smtClean="0"/>
          </a:p>
          <a:p>
            <a:r>
              <a:rPr lang="en-US" b="1" dirty="0" err="1" smtClean="0"/>
              <a:t>Swizzling</a:t>
            </a:r>
            <a:r>
              <a:rPr lang="en-US" b="1" dirty="0" smtClean="0"/>
              <a:t> </a:t>
            </a:r>
            <a:r>
              <a:rPr lang="en-US" dirty="0" smtClean="0"/>
              <a:t>operator lets us manipulate components </a:t>
            </a:r>
          </a:p>
          <a:p>
            <a:pPr lvl="1">
              <a:buNone/>
            </a:pPr>
            <a:r>
              <a:rPr lang="en-US" b="1" dirty="0" smtClean="0">
                <a:latin typeface="Courier New" pitchFamily="49" charset="0"/>
                <a:cs typeface="Courier New" pitchFamily="49" charset="0"/>
              </a:rPr>
              <a:t>vec4 a; </a:t>
            </a:r>
          </a:p>
          <a:p>
            <a:pPr lvl="1">
              <a:buNone/>
            </a:pPr>
            <a:r>
              <a:rPr lang="en-US" b="1" dirty="0" err="1" smtClean="0">
                <a:latin typeface="Courier New" pitchFamily="49" charset="0"/>
                <a:cs typeface="Courier New" pitchFamily="49" charset="0"/>
              </a:rPr>
              <a:t>a.yz</a:t>
            </a:r>
            <a:r>
              <a:rPr lang="en-US" b="1" dirty="0" smtClean="0">
                <a:latin typeface="Courier New" pitchFamily="49" charset="0"/>
                <a:cs typeface="Courier New" pitchFamily="49" charset="0"/>
              </a:rPr>
              <a:t> = vec2(1.0, 2.0); </a:t>
            </a:r>
            <a:endParaRPr lang="en-US" dirty="0">
              <a:latin typeface="Courier New" pitchFamily="49" charset="0"/>
              <a:cs typeface="Courier New" pitchFamily="49"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fontScale="92500" lnSpcReduction="20000"/>
          </a:bodyPr>
          <a:lstStyle/>
          <a:p>
            <a:r>
              <a:rPr lang="id-ID" dirty="0" smtClean="0"/>
              <a:t>Also </a:t>
            </a:r>
            <a:r>
              <a:rPr lang="en-US" dirty="0" smtClean="0"/>
              <a:t>Programming in OpenGL: More GLSL</a:t>
            </a:r>
            <a:endParaRPr lang="id-ID" dirty="0" smtClean="0"/>
          </a:p>
          <a:p>
            <a:endParaRPr lang="id-ID" dirty="0" smtClean="0"/>
          </a:p>
          <a:p>
            <a:r>
              <a:rPr lang="id-ID" dirty="0" smtClean="0"/>
              <a:t>Read the Textbook Ch. </a:t>
            </a:r>
            <a:r>
              <a:rPr lang="en-US" dirty="0" smtClean="0"/>
              <a:t>2</a:t>
            </a:r>
            <a:r>
              <a:rPr lang="id-ID" dirty="0" smtClean="0"/>
              <a:t> (pp </a:t>
            </a:r>
            <a:r>
              <a:rPr lang="en-US" dirty="0" smtClean="0"/>
              <a:t>56</a:t>
            </a:r>
            <a:r>
              <a:rPr lang="id-ID" dirty="0" smtClean="0"/>
              <a:t> – </a:t>
            </a:r>
            <a:r>
              <a:rPr lang="en-US" dirty="0" smtClean="0"/>
              <a:t>90</a:t>
            </a:r>
            <a:r>
              <a:rPr lang="id-ID" dirty="0" smtClean="0"/>
              <a:t>) </a:t>
            </a:r>
            <a:endParaRPr lang="en-US" dirty="0"/>
          </a:p>
        </p:txBody>
      </p:sp>
      <p:sp>
        <p:nvSpPr>
          <p:cNvPr id="5" name="Title 4"/>
          <p:cNvSpPr>
            <a:spLocks noGrp="1"/>
          </p:cNvSpPr>
          <p:nvPr>
            <p:ph type="title"/>
          </p:nvPr>
        </p:nvSpPr>
        <p:spPr/>
        <p:txBody>
          <a:bodyPr>
            <a:noAutofit/>
          </a:bodyPr>
          <a:lstStyle/>
          <a:p>
            <a:r>
              <a:rPr lang="id-ID" sz="2400" dirty="0" smtClean="0"/>
              <a:t>Next Week: </a:t>
            </a:r>
            <a:r>
              <a:rPr lang="en-US" sz="2400" dirty="0" smtClean="0"/>
              <a:t>Programming in OpenGL: Polygons &amp; Attributes</a:t>
            </a:r>
            <a:endParaRPr lang="en-US" sz="2400" dirty="0"/>
          </a:p>
        </p:txBody>
      </p:sp>
      <p:sp>
        <p:nvSpPr>
          <p:cNvPr id="4" name="Slide Number Placeholder 3"/>
          <p:cNvSpPr>
            <a:spLocks noGrp="1"/>
          </p:cNvSpPr>
          <p:nvPr>
            <p:ph type="sldNum" sz="quarter" idx="11"/>
          </p:nvPr>
        </p:nvSpPr>
        <p:spPr/>
        <p:txBody>
          <a:bodyPr/>
          <a:lstStyle/>
          <a:p>
            <a:pPr algn="ctr"/>
            <a:fld id="{8F82E0A0-C266-4798-8C8F-B9F91E9DA37E}" type="slidenum">
              <a:rPr lang="en-US" sz="2400" b="1" smtClean="0">
                <a:solidFill>
                  <a:srgbClr val="FFFFFF"/>
                </a:solidFill>
              </a:rPr>
              <a:pPr algn="ctr"/>
              <a:t>51</a:t>
            </a:fld>
            <a:endParaRPr lang="en-US" sz="2400" dirty="0">
              <a:solidFill>
                <a:srgbClr val="FFFFFF"/>
              </a:solidFill>
            </a:endParaRPr>
          </a:p>
        </p:txBody>
      </p:sp>
      <p:sp>
        <p:nvSpPr>
          <p:cNvPr id="7" name="Footer Placeholder 6"/>
          <p:cNvSpPr>
            <a:spLocks noGrp="1"/>
          </p:cNvSpPr>
          <p:nvPr>
            <p:ph type="ftr" sz="quarter" idx="4294967295"/>
          </p:nvPr>
        </p:nvSpPr>
        <p:spPr>
          <a:xfrm>
            <a:off x="609601" y="4686155"/>
            <a:ext cx="5421083" cy="273844"/>
          </a:xfrm>
        </p:spPr>
        <p:txBody>
          <a:bodyPr/>
          <a:lstStyle/>
          <a:p>
            <a:r>
              <a:rPr lang="en-US" smtClean="0"/>
              <a:t>Angel: Interactive Computer Graphics6E © Addison-Wesley 2012</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Pipeline </a:t>
            </a:r>
            <a:r>
              <a:rPr lang="en-US" dirty="0" smtClean="0"/>
              <a:t>Architecture</a:t>
            </a:r>
            <a:endParaRPr lang="en-US" dirty="0"/>
          </a:p>
        </p:txBody>
      </p:sp>
      <p:sp>
        <p:nvSpPr>
          <p:cNvPr id="6" name="Footer Placeholder 5"/>
          <p:cNvSpPr>
            <a:spLocks noGrp="1"/>
          </p:cNvSpPr>
          <p:nvPr>
            <p:ph type="ftr" sz="quarter" idx="11"/>
          </p:nvPr>
        </p:nvSpPr>
        <p:spPr/>
        <p:txBody>
          <a:bodyPr/>
          <a:lstStyle/>
          <a:p>
            <a:r>
              <a:rPr lang="en-US" dirty="0"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6</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b="1" u="sng"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62500" lnSpcReduction="20000"/>
          </a:bodyPr>
          <a:lstStyle/>
          <a:p>
            <a:pPr>
              <a:lnSpc>
                <a:spcPct val="90000"/>
              </a:lnSpc>
            </a:pPr>
            <a:r>
              <a:rPr lang="en-US" dirty="0" err="1" smtClean="0"/>
              <a:t>Selain</a:t>
            </a:r>
            <a:r>
              <a:rPr lang="en-US" dirty="0" smtClean="0"/>
              <a:t> </a:t>
            </a:r>
            <a:r>
              <a:rPr lang="en-US" i="1" dirty="0" smtClean="0"/>
              <a:t>pipeline</a:t>
            </a:r>
            <a:r>
              <a:rPr lang="en-US" dirty="0" smtClean="0"/>
              <a:t>, </a:t>
            </a:r>
            <a:r>
              <a:rPr lang="en-US" dirty="0" err="1" smtClean="0"/>
              <a:t>dikenal</a:t>
            </a:r>
            <a:r>
              <a:rPr lang="en-US" dirty="0" smtClean="0"/>
              <a:t> pula </a:t>
            </a:r>
            <a:r>
              <a:rPr lang="en-US" dirty="0" err="1" smtClean="0"/>
              <a:t>metode</a:t>
            </a:r>
            <a:r>
              <a:rPr lang="en-US" dirty="0" smtClean="0"/>
              <a:t> lain </a:t>
            </a:r>
            <a:r>
              <a:rPr lang="en-US" dirty="0" err="1" smtClean="0"/>
              <a:t>dalam</a:t>
            </a:r>
            <a:r>
              <a:rPr lang="en-US" dirty="0" smtClean="0"/>
              <a:t> </a:t>
            </a:r>
            <a:r>
              <a:rPr lang="en-US" dirty="0" err="1" smtClean="0"/>
              <a:t>mengimplementasikan</a:t>
            </a:r>
            <a:r>
              <a:rPr lang="en-US" dirty="0" smtClean="0"/>
              <a:t> </a:t>
            </a:r>
            <a:r>
              <a:rPr lang="en-US" dirty="0" err="1" smtClean="0"/>
              <a:t>grafika</a:t>
            </a:r>
            <a:r>
              <a:rPr lang="en-US" dirty="0" smtClean="0"/>
              <a:t> </a:t>
            </a:r>
            <a:r>
              <a:rPr lang="en-US" dirty="0" err="1" smtClean="0"/>
              <a:t>komputer</a:t>
            </a:r>
            <a:r>
              <a:rPr lang="en-US" dirty="0" smtClean="0"/>
              <a:t>, </a:t>
            </a:r>
            <a:r>
              <a:rPr lang="en-US" dirty="0" err="1" smtClean="0"/>
              <a:t>seperti</a:t>
            </a:r>
            <a:r>
              <a:rPr lang="en-US" dirty="0" smtClean="0"/>
              <a:t> </a:t>
            </a:r>
            <a:r>
              <a:rPr lang="en-US" i="1" dirty="0" smtClean="0"/>
              <a:t>ray tracing, </a:t>
            </a:r>
            <a:r>
              <a:rPr lang="en-US" i="1" dirty="0" err="1" smtClean="0"/>
              <a:t>radiosity</a:t>
            </a:r>
            <a:r>
              <a:rPr lang="en-US" i="1" dirty="0" smtClean="0"/>
              <a:t>, </a:t>
            </a:r>
            <a:r>
              <a:rPr lang="en-US" dirty="0" err="1" smtClean="0"/>
              <a:t>atau</a:t>
            </a:r>
            <a:r>
              <a:rPr lang="en-US" dirty="0" smtClean="0"/>
              <a:t> </a:t>
            </a:r>
            <a:r>
              <a:rPr lang="en-US" i="1" dirty="0" smtClean="0"/>
              <a:t>photon mapping</a:t>
            </a:r>
            <a:r>
              <a:rPr lang="en-US" dirty="0" smtClean="0"/>
              <a:t>.</a:t>
            </a:r>
          </a:p>
          <a:p>
            <a:pPr>
              <a:lnSpc>
                <a:spcPct val="90000"/>
              </a:lnSpc>
            </a:pPr>
            <a:r>
              <a:rPr lang="en-US" dirty="0" err="1" smtClean="0"/>
              <a:t>Kelebihan</a:t>
            </a:r>
            <a:r>
              <a:rPr lang="en-US" dirty="0" smtClean="0"/>
              <a:t> </a:t>
            </a:r>
            <a:r>
              <a:rPr lang="en-US" dirty="0" err="1" smtClean="0"/>
              <a:t>arsitektur</a:t>
            </a:r>
            <a:r>
              <a:rPr lang="en-US" dirty="0" smtClean="0"/>
              <a:t> </a:t>
            </a:r>
            <a:r>
              <a:rPr lang="en-US" i="1" dirty="0" smtClean="0"/>
              <a:t>pipeline</a:t>
            </a:r>
            <a:r>
              <a:rPr lang="en-US" dirty="0" smtClean="0"/>
              <a:t> </a:t>
            </a:r>
            <a:r>
              <a:rPr lang="en-US" dirty="0" err="1" smtClean="0"/>
              <a:t>dibandingkan</a:t>
            </a:r>
            <a:r>
              <a:rPr lang="en-US" dirty="0" smtClean="0"/>
              <a:t> </a:t>
            </a:r>
            <a:r>
              <a:rPr lang="en-US" dirty="0" err="1" smtClean="0"/>
              <a:t>metode</a:t>
            </a:r>
            <a:r>
              <a:rPr lang="en-US" dirty="0" smtClean="0"/>
              <a:t> yang lain:</a:t>
            </a:r>
          </a:p>
          <a:p>
            <a:pPr lvl="1">
              <a:lnSpc>
                <a:spcPct val="90000"/>
              </a:lnSpc>
            </a:pPr>
            <a:r>
              <a:rPr lang="en-US" dirty="0" smtClean="0"/>
              <a:t>Program </a:t>
            </a:r>
            <a:r>
              <a:rPr lang="en-US" dirty="0" err="1" smtClean="0"/>
              <a:t>aplikasinya</a:t>
            </a:r>
            <a:r>
              <a:rPr lang="en-US" dirty="0" smtClean="0"/>
              <a:t> </a:t>
            </a:r>
            <a:r>
              <a:rPr lang="en-US" dirty="0" err="1" smtClean="0"/>
              <a:t>dan</a:t>
            </a:r>
            <a:r>
              <a:rPr lang="en-US" dirty="0" smtClean="0"/>
              <a:t> program </a:t>
            </a:r>
            <a:r>
              <a:rPr lang="en-US" dirty="0" err="1" smtClean="0"/>
              <a:t>GPUnya</a:t>
            </a:r>
            <a:r>
              <a:rPr lang="en-US" dirty="0" smtClean="0"/>
              <a:t> </a:t>
            </a:r>
            <a:r>
              <a:rPr lang="en-US" dirty="0" err="1" smtClean="0"/>
              <a:t>mudah</a:t>
            </a:r>
            <a:endParaRPr lang="en-US" dirty="0" smtClean="0"/>
          </a:p>
          <a:p>
            <a:pPr lvl="1">
              <a:lnSpc>
                <a:spcPct val="90000"/>
              </a:lnSpc>
            </a:pPr>
            <a:r>
              <a:rPr lang="en-US" dirty="0" smtClean="0"/>
              <a:t>Graphics cards </a:t>
            </a:r>
            <a:r>
              <a:rPr lang="en-US" dirty="0" err="1" smtClean="0"/>
              <a:t>melengkapi</a:t>
            </a:r>
            <a:r>
              <a:rPr lang="en-US" dirty="0" smtClean="0"/>
              <a:t> </a:t>
            </a:r>
            <a:r>
              <a:rPr lang="en-US" dirty="0" err="1" smtClean="0"/>
              <a:t>GPUnya</a:t>
            </a:r>
            <a:r>
              <a:rPr lang="en-US" dirty="0" smtClean="0"/>
              <a:t> </a:t>
            </a:r>
            <a:r>
              <a:rPr lang="en-US" dirty="0" err="1" smtClean="0"/>
              <a:t>dengan</a:t>
            </a:r>
            <a:r>
              <a:rPr lang="en-US" dirty="0" smtClean="0"/>
              <a:t> </a:t>
            </a:r>
            <a:r>
              <a:rPr lang="en-US" dirty="0" err="1" smtClean="0"/>
              <a:t>arsitektur</a:t>
            </a:r>
            <a:r>
              <a:rPr lang="en-US" dirty="0" smtClean="0"/>
              <a:t> </a:t>
            </a:r>
            <a:r>
              <a:rPr lang="en-US" i="1" dirty="0" smtClean="0"/>
              <a:t>pipeline.</a:t>
            </a:r>
          </a:p>
          <a:p>
            <a:pPr lvl="1">
              <a:lnSpc>
                <a:spcPct val="90000"/>
              </a:lnSpc>
            </a:pPr>
            <a:r>
              <a:rPr lang="en-US" dirty="0" err="1" smtClean="0"/>
              <a:t>Sesuai</a:t>
            </a:r>
            <a:r>
              <a:rPr lang="en-US" dirty="0" smtClean="0"/>
              <a:t> </a:t>
            </a:r>
            <a:r>
              <a:rPr lang="en-US" dirty="0" err="1" smtClean="0"/>
              <a:t>untuk</a:t>
            </a:r>
            <a:r>
              <a:rPr lang="en-US" dirty="0" smtClean="0"/>
              <a:t> </a:t>
            </a:r>
            <a:r>
              <a:rPr lang="en-US" dirty="0" err="1" smtClean="0"/>
              <a:t>aplikasi</a:t>
            </a:r>
            <a:r>
              <a:rPr lang="en-US" dirty="0" smtClean="0"/>
              <a:t> real time/</a:t>
            </a:r>
            <a:r>
              <a:rPr lang="en-US" dirty="0" err="1" smtClean="0"/>
              <a:t>interaktif</a:t>
            </a:r>
            <a:r>
              <a:rPr lang="en-US" dirty="0" smtClean="0"/>
              <a:t> </a:t>
            </a:r>
            <a:r>
              <a:rPr lang="en-US" dirty="0" err="1" smtClean="0"/>
              <a:t>seperti</a:t>
            </a:r>
            <a:r>
              <a:rPr lang="en-US" dirty="0" smtClean="0"/>
              <a:t> game, CAD</a:t>
            </a:r>
          </a:p>
          <a:p>
            <a:pPr>
              <a:lnSpc>
                <a:spcPct val="90000"/>
              </a:lnSpc>
            </a:pPr>
            <a:r>
              <a:rPr lang="en-US" dirty="0" err="1" smtClean="0"/>
              <a:t>Kekurangan</a:t>
            </a:r>
            <a:r>
              <a:rPr lang="en-US" dirty="0" smtClean="0"/>
              <a:t> </a:t>
            </a:r>
            <a:r>
              <a:rPr lang="en-US" dirty="0" err="1" smtClean="0"/>
              <a:t>arsitektur</a:t>
            </a:r>
            <a:r>
              <a:rPr lang="en-US" dirty="0" smtClean="0"/>
              <a:t> </a:t>
            </a:r>
            <a:r>
              <a:rPr lang="en-US" i="1" dirty="0" smtClean="0"/>
              <a:t>pipeline</a:t>
            </a:r>
            <a:r>
              <a:rPr lang="en-US" dirty="0" smtClean="0"/>
              <a:t> </a:t>
            </a:r>
            <a:r>
              <a:rPr lang="en-US" dirty="0" err="1" smtClean="0"/>
              <a:t>dibandingkan</a:t>
            </a:r>
            <a:r>
              <a:rPr lang="en-US" dirty="0" smtClean="0"/>
              <a:t> </a:t>
            </a:r>
            <a:r>
              <a:rPr lang="en-US" dirty="0" err="1" smtClean="0"/>
              <a:t>metode</a:t>
            </a:r>
            <a:r>
              <a:rPr lang="en-US" dirty="0" smtClean="0"/>
              <a:t> yang lain:</a:t>
            </a:r>
          </a:p>
          <a:p>
            <a:pPr lvl="1">
              <a:lnSpc>
                <a:spcPct val="90000"/>
              </a:lnSpc>
            </a:pPr>
            <a:r>
              <a:rPr lang="en-US" dirty="0" err="1" smtClean="0"/>
              <a:t>Gambar</a:t>
            </a:r>
            <a:r>
              <a:rPr lang="en-US" dirty="0" smtClean="0"/>
              <a:t> yang </a:t>
            </a:r>
            <a:r>
              <a:rPr lang="en-US" dirty="0" err="1" smtClean="0"/>
              <a:t>dihasilkan</a:t>
            </a:r>
            <a:r>
              <a:rPr lang="en-US" dirty="0" smtClean="0"/>
              <a:t> </a:t>
            </a:r>
            <a:r>
              <a:rPr lang="en-US" dirty="0" err="1" smtClean="0"/>
              <a:t>kurang</a:t>
            </a:r>
            <a:r>
              <a:rPr lang="en-US" dirty="0" smtClean="0"/>
              <a:t> </a:t>
            </a:r>
            <a:r>
              <a:rPr lang="en-US" dirty="0" err="1" smtClean="0"/>
              <a:t>realistis</a:t>
            </a:r>
            <a:r>
              <a:rPr lang="en-US" dirty="0" smtClean="0"/>
              <a:t> </a:t>
            </a:r>
            <a:r>
              <a:rPr lang="en-US" dirty="0" err="1" smtClean="0"/>
              <a:t>karena</a:t>
            </a:r>
            <a:r>
              <a:rPr lang="en-US" dirty="0" smtClean="0"/>
              <a:t> </a:t>
            </a:r>
            <a:r>
              <a:rPr lang="en-US" dirty="0" err="1" smtClean="0"/>
              <a:t>tidak</a:t>
            </a:r>
            <a:r>
              <a:rPr lang="en-US" dirty="0" smtClean="0"/>
              <a:t> </a:t>
            </a:r>
            <a:r>
              <a:rPr lang="en-US" dirty="0" err="1" smtClean="0"/>
              <a:t>memperhitungkan</a:t>
            </a:r>
            <a:r>
              <a:rPr lang="en-US" dirty="0" smtClean="0"/>
              <a:t> </a:t>
            </a:r>
            <a:r>
              <a:rPr lang="en-US" i="1" dirty="0" smtClean="0"/>
              <a:t>global lighting</a:t>
            </a:r>
          </a:p>
          <a:p>
            <a:pPr lvl="1">
              <a:lnSpc>
                <a:spcPct val="90000"/>
              </a:lnSpc>
            </a:pPr>
            <a:r>
              <a:rPr lang="en-US" dirty="0" err="1" smtClean="0"/>
              <a:t>Kurang</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aplikasi</a:t>
            </a:r>
            <a:r>
              <a:rPr lang="en-US" dirty="0" smtClean="0"/>
              <a:t> </a:t>
            </a:r>
            <a:r>
              <a:rPr lang="en-US" dirty="0" err="1" smtClean="0"/>
              <a:t>dengan</a:t>
            </a:r>
            <a:r>
              <a:rPr lang="en-US" dirty="0" smtClean="0"/>
              <a:t> </a:t>
            </a:r>
            <a:r>
              <a:rPr lang="en-US" dirty="0" err="1" smtClean="0"/>
              <a:t>resolusi</a:t>
            </a:r>
            <a:r>
              <a:rPr lang="en-US" dirty="0" smtClean="0"/>
              <a:t> </a:t>
            </a:r>
            <a:r>
              <a:rPr lang="en-US" dirty="0" err="1" smtClean="0"/>
              <a:t>dan</a:t>
            </a:r>
            <a:r>
              <a:rPr lang="en-US" dirty="0" smtClean="0"/>
              <a:t> </a:t>
            </a:r>
            <a:r>
              <a:rPr lang="en-US" dirty="0" err="1" smtClean="0"/>
              <a:t>efek</a:t>
            </a:r>
            <a:r>
              <a:rPr lang="en-US" dirty="0" smtClean="0"/>
              <a:t> </a:t>
            </a:r>
            <a:r>
              <a:rPr lang="en-US" dirty="0" err="1" smtClean="0"/>
              <a:t>realistis</a:t>
            </a:r>
            <a:r>
              <a:rPr lang="en-US" dirty="0" smtClean="0"/>
              <a:t> yang </a:t>
            </a:r>
            <a:r>
              <a:rPr lang="en-US" dirty="0" err="1" smtClean="0"/>
              <a:t>tinggi</a:t>
            </a:r>
            <a:r>
              <a:rPr lang="en-US" dirty="0" smtClean="0"/>
              <a:t>, </a:t>
            </a:r>
            <a:r>
              <a:rPr lang="en-US" dirty="0" err="1" smtClean="0"/>
              <a:t>seperti</a:t>
            </a:r>
            <a:r>
              <a:rPr lang="en-US" dirty="0" smtClean="0"/>
              <a:t> film </a:t>
            </a:r>
            <a:r>
              <a:rPr lang="en-US" dirty="0" err="1" smtClean="0"/>
              <a:t>animasi</a:t>
            </a:r>
            <a:endParaRPr lang="en-US" dirty="0" smtClean="0"/>
          </a:p>
        </p:txBody>
      </p:sp>
    </p:spTree>
    <p:extLst>
      <p:ext uri="{BB962C8B-B14F-4D97-AF65-F5344CB8AC3E}">
        <p14:creationId xmlns:p14="http://schemas.microsoft.com/office/powerpoint/2010/main" val="414029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Pipeline </a:t>
            </a:r>
            <a:r>
              <a:rPr lang="en-US" dirty="0" smtClean="0"/>
              <a:t>Architecture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7</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b="1" u="sng"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77500" lnSpcReduction="20000"/>
          </a:bodyPr>
          <a:lstStyle/>
          <a:p>
            <a:pPr>
              <a:lnSpc>
                <a:spcPct val="90000"/>
              </a:lnSpc>
            </a:pPr>
            <a:r>
              <a:rPr lang="en-US" dirty="0" err="1" smtClean="0"/>
              <a:t>Awalnya</a:t>
            </a:r>
            <a:r>
              <a:rPr lang="en-US" dirty="0" smtClean="0"/>
              <a:t> </a:t>
            </a:r>
            <a:r>
              <a:rPr lang="en-US" dirty="0" err="1" smtClean="0"/>
              <a:t>berisi</a:t>
            </a:r>
            <a:r>
              <a:rPr lang="en-US" dirty="0" smtClean="0"/>
              <a:t> </a:t>
            </a:r>
            <a:r>
              <a:rPr lang="en-US" i="1" dirty="0" smtClean="0"/>
              <a:t>fixed functionality</a:t>
            </a:r>
          </a:p>
          <a:p>
            <a:pPr lvl="1">
              <a:lnSpc>
                <a:spcPct val="90000"/>
              </a:lnSpc>
            </a:pPr>
            <a:r>
              <a:rPr lang="en-US" dirty="0" smtClean="0"/>
              <a:t>Program </a:t>
            </a:r>
            <a:r>
              <a:rPr lang="en-US" dirty="0" err="1" smtClean="0"/>
              <a:t>aplikasi</a:t>
            </a:r>
            <a:r>
              <a:rPr lang="en-US" dirty="0" smtClean="0"/>
              <a:t> </a:t>
            </a:r>
            <a:r>
              <a:rPr lang="en-US" dirty="0" err="1" smtClean="0"/>
              <a:t>dapat</a:t>
            </a:r>
            <a:r>
              <a:rPr lang="en-US" dirty="0" smtClean="0"/>
              <a:t> </a:t>
            </a:r>
            <a:r>
              <a:rPr lang="en-US" dirty="0" err="1" smtClean="0"/>
              <a:t>mengeset</a:t>
            </a:r>
            <a:r>
              <a:rPr lang="en-US" dirty="0" smtClean="0"/>
              <a:t> </a:t>
            </a:r>
            <a:r>
              <a:rPr lang="en-US" dirty="0" err="1" smtClean="0"/>
              <a:t>banyak</a:t>
            </a:r>
            <a:r>
              <a:rPr lang="en-US" dirty="0" smtClean="0"/>
              <a:t> parameter </a:t>
            </a:r>
            <a:r>
              <a:rPr lang="en-US" dirty="0" err="1" smtClean="0"/>
              <a:t>fungsi</a:t>
            </a:r>
            <a:r>
              <a:rPr lang="en-US" dirty="0" smtClean="0"/>
              <a:t>, </a:t>
            </a:r>
            <a:r>
              <a:rPr lang="en-US" dirty="0" err="1" smtClean="0"/>
              <a:t>tetapi</a:t>
            </a:r>
            <a:r>
              <a:rPr lang="en-US" dirty="0" smtClean="0"/>
              <a:t> </a:t>
            </a:r>
            <a:r>
              <a:rPr lang="en-US" dirty="0" err="1" smtClean="0"/>
              <a:t>operasi</a:t>
            </a:r>
            <a:r>
              <a:rPr lang="en-US" dirty="0" smtClean="0"/>
              <a:t> </a:t>
            </a:r>
            <a:r>
              <a:rPr lang="en-US" dirty="0" err="1" smtClean="0"/>
              <a:t>dasar</a:t>
            </a:r>
            <a:r>
              <a:rPr lang="en-US" dirty="0" smtClean="0"/>
              <a:t> yang </a:t>
            </a:r>
            <a:r>
              <a:rPr lang="en-US" dirty="0" err="1" smtClean="0"/>
              <a:t>terdapat</a:t>
            </a:r>
            <a:r>
              <a:rPr lang="en-US" dirty="0" smtClean="0"/>
              <a:t> </a:t>
            </a:r>
            <a:r>
              <a:rPr lang="en-US" dirty="0" err="1" smtClean="0"/>
              <a:t>didalam</a:t>
            </a:r>
            <a:r>
              <a:rPr lang="en-US" dirty="0" smtClean="0"/>
              <a:t> </a:t>
            </a:r>
            <a:r>
              <a:rPr lang="en-US" i="1" dirty="0" smtClean="0"/>
              <a:t>pipeline</a:t>
            </a:r>
            <a:r>
              <a:rPr lang="en-US" dirty="0" smtClean="0"/>
              <a:t> </a:t>
            </a:r>
            <a:r>
              <a:rPr lang="en-US" dirty="0" err="1" smtClean="0"/>
              <a:t>tetap</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diubah</a:t>
            </a:r>
            <a:r>
              <a:rPr lang="en-US" dirty="0" smtClean="0"/>
              <a:t>).	</a:t>
            </a:r>
          </a:p>
          <a:p>
            <a:pPr>
              <a:lnSpc>
                <a:spcPct val="90000"/>
              </a:lnSpc>
            </a:pPr>
            <a:endParaRPr lang="en-US" dirty="0" smtClean="0"/>
          </a:p>
          <a:p>
            <a:pPr>
              <a:lnSpc>
                <a:spcPct val="90000"/>
              </a:lnSpc>
            </a:pPr>
            <a:r>
              <a:rPr lang="en-US" dirty="0" err="1" smtClean="0"/>
              <a:t>Saat</a:t>
            </a:r>
            <a:r>
              <a:rPr lang="en-US" dirty="0" smtClean="0"/>
              <a:t> </a:t>
            </a:r>
            <a:r>
              <a:rPr lang="en-US" dirty="0" err="1" smtClean="0"/>
              <a:t>ini</a:t>
            </a:r>
            <a:r>
              <a:rPr lang="en-US" dirty="0" smtClean="0"/>
              <a:t> </a:t>
            </a:r>
            <a:r>
              <a:rPr lang="en-US" dirty="0" err="1" smtClean="0"/>
              <a:t>baik</a:t>
            </a:r>
            <a:r>
              <a:rPr lang="en-US" dirty="0" smtClean="0"/>
              <a:t> </a:t>
            </a:r>
            <a:r>
              <a:rPr lang="en-US" i="1" dirty="0" smtClean="0"/>
              <a:t>vertex </a:t>
            </a:r>
            <a:r>
              <a:rPr lang="en-US" dirty="0" err="1" smtClean="0"/>
              <a:t>maupun</a:t>
            </a:r>
            <a:r>
              <a:rPr lang="en-US" dirty="0" smtClean="0"/>
              <a:t> </a:t>
            </a:r>
            <a:r>
              <a:rPr lang="en-US" i="1" dirty="0" smtClean="0"/>
              <a:t>fragment processor </a:t>
            </a:r>
            <a:r>
              <a:rPr lang="en-US" dirty="0" err="1" smtClean="0"/>
              <a:t>dapat</a:t>
            </a:r>
            <a:r>
              <a:rPr lang="en-US" dirty="0" smtClean="0"/>
              <a:t> </a:t>
            </a:r>
            <a:r>
              <a:rPr lang="en-US" dirty="0" err="1" smtClean="0"/>
              <a:t>diubah</a:t>
            </a:r>
            <a:r>
              <a:rPr lang="en-US" dirty="0" smtClean="0"/>
              <a:t> </a:t>
            </a:r>
            <a:r>
              <a:rPr lang="en-US" dirty="0" err="1" smtClean="0"/>
              <a:t>fungsi</a:t>
            </a:r>
            <a:r>
              <a:rPr lang="en-US" dirty="0" smtClean="0"/>
              <a:t>/</a:t>
            </a:r>
            <a:r>
              <a:rPr lang="en-US" dirty="0" err="1" smtClean="0"/>
              <a:t>operasi</a:t>
            </a:r>
            <a:r>
              <a:rPr lang="en-US" dirty="0" smtClean="0"/>
              <a:t> </a:t>
            </a:r>
            <a:r>
              <a:rPr lang="en-US" dirty="0" err="1" smtClean="0"/>
              <a:t>dasarnya</a:t>
            </a:r>
            <a:r>
              <a:rPr lang="en-US" dirty="0" smtClean="0"/>
              <a:t> </a:t>
            </a:r>
            <a:r>
              <a:rPr lang="en-US" dirty="0" err="1" smtClean="0"/>
              <a:t>oleh</a:t>
            </a:r>
            <a:r>
              <a:rPr lang="en-US" dirty="0" smtClean="0"/>
              <a:t> program </a:t>
            </a:r>
            <a:r>
              <a:rPr lang="en-US" dirty="0" err="1" smtClean="0"/>
              <a:t>aplikasi</a:t>
            </a:r>
            <a:r>
              <a:rPr lang="en-US" dirty="0" smtClean="0"/>
              <a:t>.</a:t>
            </a:r>
          </a:p>
          <a:p>
            <a:pPr lvl="1">
              <a:lnSpc>
                <a:spcPct val="90000"/>
              </a:lnSpc>
            </a:pPr>
            <a:r>
              <a:rPr lang="en-US" dirty="0" err="1" smtClean="0"/>
              <a:t>Efeknya</a:t>
            </a:r>
            <a:r>
              <a:rPr lang="en-US" dirty="0" smtClean="0"/>
              <a:t> </a:t>
            </a:r>
            <a:r>
              <a:rPr lang="en-US" dirty="0" err="1" smtClean="0"/>
              <a:t>banyak</a:t>
            </a:r>
            <a:r>
              <a:rPr lang="en-US" dirty="0" smtClean="0"/>
              <a:t> </a:t>
            </a:r>
            <a:r>
              <a:rPr lang="en-US" dirty="0" err="1" smtClean="0"/>
              <a:t>efek</a:t>
            </a:r>
            <a:r>
              <a:rPr lang="en-US" dirty="0" smtClean="0"/>
              <a:t> yang </a:t>
            </a:r>
            <a:r>
              <a:rPr lang="en-US" dirty="0" err="1" smtClean="0"/>
              <a:t>awalnya</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dihasilkan</a:t>
            </a:r>
            <a:r>
              <a:rPr lang="en-US" dirty="0" smtClean="0"/>
              <a:t> </a:t>
            </a:r>
            <a:r>
              <a:rPr lang="en-US" dirty="0" err="1" smtClean="0"/>
              <a:t>secara</a:t>
            </a:r>
            <a:r>
              <a:rPr lang="en-US" dirty="0" smtClean="0"/>
              <a:t> </a:t>
            </a:r>
            <a:r>
              <a:rPr lang="en-US" i="1" dirty="0" smtClean="0"/>
              <a:t>real-time </a:t>
            </a:r>
            <a:r>
              <a:rPr lang="en-US" dirty="0" err="1" smtClean="0"/>
              <a:t>oleh</a:t>
            </a:r>
            <a:r>
              <a:rPr lang="en-US" dirty="0" smtClean="0"/>
              <a:t> </a:t>
            </a:r>
            <a:r>
              <a:rPr lang="en-US" dirty="0" err="1" smtClean="0"/>
              <a:t>arsitektur</a:t>
            </a:r>
            <a:r>
              <a:rPr lang="en-US" dirty="0" smtClean="0"/>
              <a:t> pipeline </a:t>
            </a:r>
            <a:r>
              <a:rPr lang="en-US" dirty="0" err="1" smtClean="0"/>
              <a:t>menjadi</a:t>
            </a:r>
            <a:r>
              <a:rPr lang="en-US" dirty="0" smtClean="0"/>
              <a:t> </a:t>
            </a:r>
            <a:r>
              <a:rPr lang="en-US" dirty="0" err="1" smtClean="0"/>
              <a:t>bisa</a:t>
            </a:r>
            <a:r>
              <a:rPr lang="en-US" dirty="0" smtClean="0"/>
              <a:t>, </a:t>
            </a:r>
            <a:r>
              <a:rPr lang="en-US" dirty="0" err="1" smtClean="0"/>
              <a:t>seperti</a:t>
            </a:r>
            <a:r>
              <a:rPr lang="en-US" dirty="0" smtClean="0"/>
              <a:t> </a:t>
            </a:r>
            <a:r>
              <a:rPr lang="en-US" i="1" dirty="0" smtClean="0"/>
              <a:t>bump mapping </a:t>
            </a:r>
            <a:r>
              <a:rPr lang="en-US" dirty="0" smtClean="0"/>
              <a:t>(</a:t>
            </a:r>
            <a:r>
              <a:rPr lang="en-US" dirty="0" err="1" smtClean="0"/>
              <a:t>dulunya</a:t>
            </a:r>
            <a:r>
              <a:rPr lang="en-US" dirty="0" smtClean="0"/>
              <a:t> </a:t>
            </a:r>
            <a:r>
              <a:rPr lang="en-US" dirty="0" err="1" smtClean="0"/>
              <a:t>hanya</a:t>
            </a:r>
            <a:r>
              <a:rPr lang="en-US" dirty="0" smtClean="0"/>
              <a:t> </a:t>
            </a:r>
            <a:r>
              <a:rPr lang="en-US" dirty="0" err="1" smtClean="0"/>
              <a:t>bisa</a:t>
            </a:r>
            <a:r>
              <a:rPr lang="en-US" dirty="0" smtClean="0"/>
              <a:t> </a:t>
            </a:r>
            <a:r>
              <a:rPr lang="en-US" i="1" dirty="0" smtClean="0"/>
              <a:t>off-line</a:t>
            </a:r>
            <a:r>
              <a:rPr lang="en-US" dirty="0" smtClean="0"/>
              <a:t>)</a:t>
            </a:r>
          </a:p>
        </p:txBody>
      </p:sp>
    </p:spTree>
    <p:extLst>
      <p:ext uri="{BB962C8B-B14F-4D97-AF65-F5344CB8AC3E}">
        <p14:creationId xmlns:p14="http://schemas.microsoft.com/office/powerpoint/2010/main" val="376286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Programmable </a:t>
            </a:r>
            <a:r>
              <a:rPr lang="en-US" dirty="0" smtClean="0"/>
              <a:t>pipeline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8</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b="1" u="sng"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77500" lnSpcReduction="20000"/>
          </a:bodyPr>
          <a:lstStyle/>
          <a:p>
            <a:r>
              <a:rPr lang="en-US" dirty="0" smtClean="0"/>
              <a:t>Vertex programs can alter the location or color of each vertex as it flows through the pipeline. </a:t>
            </a:r>
          </a:p>
          <a:p>
            <a:pPr lvl="1"/>
            <a:r>
              <a:rPr lang="en-US" dirty="0" smtClean="0"/>
              <a:t>Thus, we can implement a variety of light–material models or create new kinds of projections. </a:t>
            </a:r>
          </a:p>
          <a:p>
            <a:endParaRPr lang="en-US" dirty="0" smtClean="0"/>
          </a:p>
          <a:p>
            <a:r>
              <a:rPr lang="en-US" dirty="0" smtClean="0"/>
              <a:t>Fragment programs allow us to use textures in new ways and to implement other parts of the pipeline, such as lighting, on a per-fragment basis rather than per vertex.</a:t>
            </a:r>
          </a:p>
        </p:txBody>
      </p:sp>
    </p:spTree>
    <p:extLst>
      <p:ext uri="{BB962C8B-B14F-4D97-AF65-F5344CB8AC3E}">
        <p14:creationId xmlns:p14="http://schemas.microsoft.com/office/powerpoint/2010/main" val="112829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Review Questions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9</a:t>
            </a:fld>
            <a:endParaRPr lang="en-US"/>
          </a:p>
        </p:txBody>
      </p:sp>
      <p:sp>
        <p:nvSpPr>
          <p:cNvPr id="9" name="Content Placeholder 8"/>
          <p:cNvSpPr>
            <a:spLocks noGrp="1"/>
          </p:cNvSpPr>
          <p:nvPr>
            <p:ph sz="quarter" idx="13"/>
          </p:nvPr>
        </p:nvSpPr>
        <p:spPr/>
        <p:txBody>
          <a:bodyPr>
            <a:normAutofit fontScale="92500" lnSpcReduction="10000"/>
          </a:bodyPr>
          <a:lstStyle/>
          <a:p>
            <a:r>
              <a:rPr lang="en-US" dirty="0" smtClean="0"/>
              <a:t>How many color a 1-bit-deep frame buffer allows?</a:t>
            </a:r>
          </a:p>
          <a:p>
            <a:r>
              <a:rPr lang="en-US" dirty="0" smtClean="0"/>
              <a:t>How many color a 8-bit-deep frame buffer allows? </a:t>
            </a:r>
          </a:p>
          <a:p>
            <a:r>
              <a:rPr lang="en-US" dirty="0" smtClean="0"/>
              <a:t>What functions are there in a Graphics Library/API? </a:t>
            </a:r>
          </a:p>
          <a:p>
            <a:r>
              <a:rPr lang="en-US" dirty="0" smtClean="0"/>
              <a:t>State the content of a graphics geometry pipeline architecture and its input, functions and output.</a:t>
            </a:r>
          </a:p>
          <a:p>
            <a:r>
              <a:rPr lang="en-US" dirty="0" smtClean="0"/>
              <a:t>State the difference between pipeline approach and physical based approach in computer graphics.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2039</Words>
  <Application>Microsoft Office PowerPoint</Application>
  <PresentationFormat>On-screen Show (16:9)</PresentationFormat>
  <Paragraphs>444</Paragraphs>
  <Slides>51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 New</vt:lpstr>
      <vt:lpstr>Times New Roman</vt:lpstr>
      <vt:lpstr>Tw Cen MT</vt:lpstr>
      <vt:lpstr>Wingdings</vt:lpstr>
      <vt:lpstr>Wingdings 2</vt:lpstr>
      <vt:lpstr>WidescreenPresentation</vt:lpstr>
      <vt:lpstr>Computer graphics</vt:lpstr>
      <vt:lpstr>Outline</vt:lpstr>
      <vt:lpstr>Review: Graphics System</vt:lpstr>
      <vt:lpstr>Review: API Contents</vt:lpstr>
      <vt:lpstr>Review: Pipeline Architecture</vt:lpstr>
      <vt:lpstr>Review: Pipeline Architecture</vt:lpstr>
      <vt:lpstr>Review: Pipeline Architecture</vt:lpstr>
      <vt:lpstr>Review: Programmable pipeline</vt:lpstr>
      <vt:lpstr>Review Questions</vt:lpstr>
      <vt:lpstr>Session 1: Programming in OpenGL: Complete Programs</vt:lpstr>
      <vt:lpstr>Objectives</vt:lpstr>
      <vt:lpstr>Program Structure</vt:lpstr>
      <vt:lpstr>simple.c revisited</vt:lpstr>
      <vt:lpstr>main.c</vt:lpstr>
      <vt:lpstr>GLUT functions</vt:lpstr>
      <vt:lpstr>GLUT functions</vt:lpstr>
      <vt:lpstr>Immediate Mode Graphics</vt:lpstr>
      <vt:lpstr>Retained Mode Graphics</vt:lpstr>
      <vt:lpstr>Display Callback</vt:lpstr>
      <vt:lpstr>Vertex Arrays</vt:lpstr>
      <vt:lpstr>Vertex Array Object</vt:lpstr>
      <vt:lpstr>Buffer Object</vt:lpstr>
      <vt:lpstr>Initialization</vt:lpstr>
      <vt:lpstr>Coordinate Systems</vt:lpstr>
      <vt:lpstr>OpenGL Camera</vt:lpstr>
      <vt:lpstr>Orthographic Viewing</vt:lpstr>
      <vt:lpstr>Viewports</vt:lpstr>
      <vt:lpstr>Transformations and Viewing</vt:lpstr>
      <vt:lpstr>Session 2: Programming in OpenGL: Shaders</vt:lpstr>
      <vt:lpstr>Objectives</vt:lpstr>
      <vt:lpstr>Vertex Shader Applications</vt:lpstr>
      <vt:lpstr>Fragment Shader Applications</vt:lpstr>
      <vt:lpstr>Fragment Shader Applications</vt:lpstr>
      <vt:lpstr>Writing Shaders</vt:lpstr>
      <vt:lpstr>GLSL</vt:lpstr>
      <vt:lpstr>Simple Vertex Shader</vt:lpstr>
      <vt:lpstr>PowerPoint Presentation</vt:lpstr>
      <vt:lpstr>Simple Fragment Program</vt:lpstr>
      <vt:lpstr>PowerPoint Presentation</vt:lpstr>
      <vt:lpstr>Data Types</vt:lpstr>
      <vt:lpstr>Pointers</vt:lpstr>
      <vt:lpstr>Qualifiers</vt:lpstr>
      <vt:lpstr>Attribute Qualifier</vt:lpstr>
      <vt:lpstr>Uniform Qualified</vt:lpstr>
      <vt:lpstr>Varying Qualified</vt:lpstr>
      <vt:lpstr>Example: Vertex Shader</vt:lpstr>
      <vt:lpstr>Required Fragment Shader</vt:lpstr>
      <vt:lpstr>Passing values</vt:lpstr>
      <vt:lpstr>Operators and Functions</vt:lpstr>
      <vt:lpstr>Swizzling and Selection</vt:lpstr>
      <vt:lpstr>Next Week: Programming in OpenGL: Polygons &amp;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2014-01-30T21:58:16Z</dcterms:created>
  <dcterms:modified xsi:type="dcterms:W3CDTF">2016-09-21T16:01:42Z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