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8"/>
  </p:notesMasterIdLst>
  <p:sldIdLst>
    <p:sldId id="256" r:id="rId2"/>
    <p:sldId id="316" r:id="rId3"/>
    <p:sldId id="442" r:id="rId4"/>
    <p:sldId id="443" r:id="rId5"/>
    <p:sldId id="457" r:id="rId6"/>
    <p:sldId id="459" r:id="rId7"/>
    <p:sldId id="461" r:id="rId8"/>
    <p:sldId id="463" r:id="rId9"/>
    <p:sldId id="474" r:id="rId10"/>
    <p:sldId id="475" r:id="rId11"/>
    <p:sldId id="476" r:id="rId12"/>
    <p:sldId id="477" r:id="rId13"/>
    <p:sldId id="337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411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22" r:id="rId51"/>
    <p:sldId id="523" r:id="rId52"/>
    <p:sldId id="524" r:id="rId53"/>
    <p:sldId id="525" r:id="rId54"/>
    <p:sldId id="526" r:id="rId55"/>
    <p:sldId id="527" r:id="rId56"/>
    <p:sldId id="528" r:id="rId57"/>
    <p:sldId id="529" r:id="rId58"/>
    <p:sldId id="530" r:id="rId59"/>
    <p:sldId id="531" r:id="rId60"/>
    <p:sldId id="532" r:id="rId61"/>
    <p:sldId id="533" r:id="rId62"/>
    <p:sldId id="534" r:id="rId63"/>
    <p:sldId id="535" r:id="rId64"/>
    <p:sldId id="536" r:id="rId65"/>
    <p:sldId id="537" r:id="rId66"/>
    <p:sldId id="538" r:id="rId67"/>
    <p:sldId id="539" r:id="rId68"/>
    <p:sldId id="314" r:id="rId69"/>
    <p:sldId id="546" r:id="rId70"/>
    <p:sldId id="541" r:id="rId71"/>
    <p:sldId id="542" r:id="rId72"/>
    <p:sldId id="547" r:id="rId73"/>
    <p:sldId id="485" r:id="rId74"/>
    <p:sldId id="543" r:id="rId75"/>
    <p:sldId id="544" r:id="rId76"/>
    <p:sldId id="548" r:id="rId7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7634" autoAdjust="0"/>
  </p:normalViewPr>
  <p:slideViewPr>
    <p:cSldViewPr>
      <p:cViewPr varScale="1">
        <p:scale>
          <a:sx n="80" d="100"/>
          <a:sy n="80" d="100"/>
        </p:scale>
        <p:origin x="93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4CD7AB63-2396-4A53-9BCB-B69574FB1F6D}" type="datetime1">
              <a:rPr lang="en-US" smtClean="0">
                <a:solidFill>
                  <a:srgbClr val="FFFFFF"/>
                </a:solidFill>
              </a:rPr>
              <a:pPr algn="ctr"/>
              <a:t>9/26/2017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3" y="142875"/>
            <a:ext cx="8561387" cy="4857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00100"/>
            <a:ext cx="8553450" cy="388620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AA0CD2-9879-44FA-A16D-6E94ADC96546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B2EACC-756B-4D23-A72D-3F274E320161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E7C-8D82-4450-AF81-C0667657CEFF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EC6-E824-4BE0-A245-0898B6E64986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8542-0C20-46F9-A143-A8820ABCE2F1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63D70A9-C3BF-4EC8-949B-107C4AC9A2D5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832113B-6D34-4A97-A6D7-2DD5B53A8572}" type="datetime1">
              <a:rPr lang="en-US" smtClean="0"/>
              <a:pPr/>
              <a:t>9/26/2017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Semester 5 </a:t>
            </a:r>
            <a:r>
              <a:rPr lang="en-US" dirty="0"/>
              <a:t>– Department of Informatics </a:t>
            </a:r>
            <a:r>
              <a:rPr lang="id-ID" dirty="0"/>
              <a:t>ITS 201</a:t>
            </a:r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vec3 color3;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color3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base_colors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[4] = {color3(1.0, 0.0, 0.0), ….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color3 colors[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NumVertices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vec3 points[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NumVertices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//in loop setting positions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colors[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basecolors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color_index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position[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…….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Buffer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//need larger buffer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glBufferData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(GL_ARRAY_BUFFER,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(points)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(colors), NULL, GL_STATIC_DRAW);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//load data separately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glBufferSubData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(GL_ARRAY_BUFFER, 0,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(points), points);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glBufferSubData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(GL_ARRAY_BUFFER,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(points),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(colors), colors);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Vertex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identifiers in vertex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glGetAttribLocation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(program,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(loc, 3, GL_FLOAT, GL_FALSE, 0, BUFFER_OFFSET(0));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glGetAttribLocation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(program,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(loc2);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(loc2, 3, GL_FLOAT, GL_FALSE, 0,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BUFFER_OFFSET(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sizeofpoints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1</a:t>
            </a:r>
            <a:r>
              <a:rPr lang="id-ID" dirty="0" smtClean="0"/>
              <a:t>: </a:t>
            </a:r>
            <a:r>
              <a:rPr lang="en-US" dirty="0" smtClean="0"/>
              <a:t>Three Dimensions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13</a:t>
            </a:fld>
            <a:endParaRPr lang="en-US" sz="28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486"/>
            <a:ext cx="5813491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Develop a more sophisticated three-dimensional example</a:t>
            </a:r>
          </a:p>
          <a:p>
            <a:pPr lvl="1"/>
            <a:r>
              <a:rPr lang="en-US" smtClean="0"/>
              <a:t>Sierpinski gasket: a fractal</a:t>
            </a:r>
          </a:p>
          <a:p>
            <a:endParaRPr lang="en-US" smtClean="0"/>
          </a:p>
          <a:p>
            <a:r>
              <a:rPr lang="en-US" smtClean="0"/>
              <a:t>Introduce hidden-surface removal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Three-dimensional Applications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 OpenGL, two-dimensional applications are a special case of three-dimensional graphics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Going to 3D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much changes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id-ID" b="1" dirty="0" smtClean="0">
                <a:latin typeface="Courier New" charset="0"/>
              </a:rPr>
              <a:t>vec</a:t>
            </a:r>
            <a:r>
              <a:rPr lang="en-US" b="1" dirty="0" smtClean="0">
                <a:latin typeface="Courier New" charset="0"/>
              </a:rPr>
              <a:t>3</a:t>
            </a:r>
            <a:r>
              <a:rPr lang="id-ID" b="1" dirty="0" smtClean="0">
                <a:latin typeface="Courier New" charset="0"/>
              </a:rPr>
              <a:t>, glUniform3f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Have to worry about the order in which </a:t>
            </a:r>
            <a:r>
              <a:rPr lang="id-ID" dirty="0" smtClean="0"/>
              <a:t>primitives </a:t>
            </a:r>
            <a:r>
              <a:rPr lang="en-US" dirty="0" smtClean="0"/>
              <a:t>are </a:t>
            </a:r>
            <a:r>
              <a:rPr lang="id-ID" dirty="0" smtClean="0"/>
              <a:t>rendered </a:t>
            </a:r>
            <a:r>
              <a:rPr lang="en-US" dirty="0" smtClean="0"/>
              <a:t>or use hidden-surface removal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Sierpinski Gasket (2D)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Start with a triangle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Connect bisectors of sides and remove central triangle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Repeat</a:t>
            </a:r>
          </a:p>
        </p:txBody>
      </p:sp>
      <p:sp>
        <p:nvSpPr>
          <p:cNvPr id="18438" name="Freeform 4"/>
          <p:cNvSpPr>
            <a:spLocks/>
          </p:cNvSpPr>
          <p:nvPr/>
        </p:nvSpPr>
        <p:spPr bwMode="auto">
          <a:xfrm>
            <a:off x="2743200" y="1714500"/>
            <a:ext cx="1600200" cy="971550"/>
          </a:xfrm>
          <a:custGeom>
            <a:avLst/>
            <a:gdLst>
              <a:gd name="T0" fmla="*/ 0 w 1296"/>
              <a:gd name="T1" fmla="*/ 1056 h 1056"/>
              <a:gd name="T2" fmla="*/ 672 w 1296"/>
              <a:gd name="T3" fmla="*/ 0 h 1056"/>
              <a:gd name="T4" fmla="*/ 1296 w 1296"/>
              <a:gd name="T5" fmla="*/ 1056 h 1056"/>
              <a:gd name="T6" fmla="*/ 0 w 1296"/>
              <a:gd name="T7" fmla="*/ 1056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1056"/>
              <a:gd name="T14" fmla="*/ 1296 w 1296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1056">
                <a:moveTo>
                  <a:pt x="0" y="1056"/>
                </a:moveTo>
                <a:lnTo>
                  <a:pt x="672" y="0"/>
                </a:lnTo>
                <a:lnTo>
                  <a:pt x="1296" y="1056"/>
                </a:lnTo>
                <a:lnTo>
                  <a:pt x="0" y="1056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2667000" y="3257550"/>
            <a:ext cx="1600200" cy="971550"/>
          </a:xfrm>
          <a:custGeom>
            <a:avLst/>
            <a:gdLst>
              <a:gd name="T0" fmla="*/ 0 w 1296"/>
              <a:gd name="T1" fmla="*/ 1056 h 1056"/>
              <a:gd name="T2" fmla="*/ 672 w 1296"/>
              <a:gd name="T3" fmla="*/ 0 h 1056"/>
              <a:gd name="T4" fmla="*/ 1296 w 1296"/>
              <a:gd name="T5" fmla="*/ 1056 h 1056"/>
              <a:gd name="T6" fmla="*/ 0 w 1296"/>
              <a:gd name="T7" fmla="*/ 1056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1056"/>
              <a:gd name="T14" fmla="*/ 1296 w 1296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1056">
                <a:moveTo>
                  <a:pt x="0" y="1056"/>
                </a:moveTo>
                <a:lnTo>
                  <a:pt x="672" y="0"/>
                </a:lnTo>
                <a:lnTo>
                  <a:pt x="1296" y="1056"/>
                </a:lnTo>
                <a:lnTo>
                  <a:pt x="0" y="1056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0" name="Freeform 7"/>
          <p:cNvSpPr>
            <a:spLocks/>
          </p:cNvSpPr>
          <p:nvPr/>
        </p:nvSpPr>
        <p:spPr bwMode="auto">
          <a:xfrm>
            <a:off x="3124200" y="3714750"/>
            <a:ext cx="762000" cy="514350"/>
          </a:xfrm>
          <a:custGeom>
            <a:avLst/>
            <a:gdLst>
              <a:gd name="T0" fmla="*/ 0 w 480"/>
              <a:gd name="T1" fmla="*/ 0 h 432"/>
              <a:gd name="T2" fmla="*/ 480 w 480"/>
              <a:gd name="T3" fmla="*/ 0 h 432"/>
              <a:gd name="T4" fmla="*/ 192 w 480"/>
              <a:gd name="T5" fmla="*/ 432 h 432"/>
              <a:gd name="T6" fmla="*/ 0 w 480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32"/>
              <a:gd name="T14" fmla="*/ 480 w 48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32">
                <a:moveTo>
                  <a:pt x="0" y="0"/>
                </a:moveTo>
                <a:lnTo>
                  <a:pt x="480" y="0"/>
                </a:lnTo>
                <a:lnTo>
                  <a:pt x="192" y="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Example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Four subdivisions</a:t>
            </a: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 cstate="print"/>
          <a:srcRect l="20433" t="19698" r="21414" b="30302"/>
          <a:stretch>
            <a:fillRect/>
          </a:stretch>
        </p:blipFill>
        <p:spPr bwMode="auto">
          <a:xfrm>
            <a:off x="2362200" y="1885950"/>
            <a:ext cx="4038600" cy="27015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gasket as a fractal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Consider the filled area (black) and the perimeter (the length of all the lines around the filled triangles)</a:t>
            </a:r>
          </a:p>
          <a:p>
            <a:endParaRPr lang="en-US" smtClean="0"/>
          </a:p>
          <a:p>
            <a:r>
              <a:rPr lang="en-US" smtClean="0"/>
              <a:t>As we continue subdividing</a:t>
            </a:r>
          </a:p>
          <a:p>
            <a:pPr lvl="1"/>
            <a:r>
              <a:rPr lang="en-US" smtClean="0"/>
              <a:t>the area goes to zero</a:t>
            </a:r>
          </a:p>
          <a:p>
            <a:pPr lvl="1"/>
            <a:r>
              <a:rPr lang="en-US" smtClean="0"/>
              <a:t>but the perimeter goes to infinity</a:t>
            </a:r>
          </a:p>
          <a:p>
            <a:endParaRPr lang="en-US" smtClean="0"/>
          </a:p>
          <a:p>
            <a:r>
              <a:rPr lang="en-US" smtClean="0"/>
              <a:t>This is not an ordinary geometric object</a:t>
            </a:r>
          </a:p>
          <a:p>
            <a:pPr lvl="1"/>
            <a:r>
              <a:rPr lang="en-US" smtClean="0"/>
              <a:t>It is neither two- nor three-dimensional</a:t>
            </a:r>
          </a:p>
          <a:p>
            <a:endParaRPr lang="en-US" smtClean="0"/>
          </a:p>
          <a:p>
            <a:r>
              <a:rPr lang="en-US" smtClean="0"/>
              <a:t>It is a </a:t>
            </a:r>
            <a:r>
              <a:rPr lang="en-US" i="1" smtClean="0"/>
              <a:t>fractal</a:t>
            </a:r>
            <a:r>
              <a:rPr lang="en-US" smtClean="0"/>
              <a:t> (fractional dimension) object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Gasket Program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id-ID" sz="2400" b="1" dirty="0" smtClean="0">
                <a:latin typeface="Courier New" charset="0"/>
              </a:rPr>
              <a:t>/* see example2.cpp */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#include &lt;GL/</a:t>
            </a:r>
            <a:r>
              <a:rPr lang="en-US" sz="2400" b="1" dirty="0" err="1" smtClean="0">
                <a:latin typeface="Courier New" charset="0"/>
              </a:rPr>
              <a:t>glut.h</a:t>
            </a:r>
            <a:r>
              <a:rPr lang="en-US" sz="2400" b="1" dirty="0" smtClean="0">
                <a:latin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/* initial triangle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sz="2400" b="1" dirty="0" smtClean="0">
                <a:latin typeface="Courier New" charset="0"/>
              </a:rPr>
              <a:t>vec2</a:t>
            </a:r>
            <a:r>
              <a:rPr lang="en-US" sz="2400" b="1" dirty="0" smtClean="0">
                <a:latin typeface="Courier New" charset="0"/>
              </a:rPr>
              <a:t> v[3]={</a:t>
            </a:r>
            <a:r>
              <a:rPr lang="id-ID" sz="2400" b="1" dirty="0" smtClean="0">
                <a:latin typeface="Courier New" charset="0"/>
              </a:rPr>
              <a:t> vec2(</a:t>
            </a:r>
            <a:r>
              <a:rPr lang="en-US" sz="2400" b="1" dirty="0" smtClean="0">
                <a:latin typeface="Courier New" charset="0"/>
              </a:rPr>
              <a:t>-1.0, -0.58</a:t>
            </a:r>
            <a:r>
              <a:rPr lang="id-ID" sz="2400" b="1" dirty="0" smtClean="0">
                <a:latin typeface="Courier New" charset="0"/>
              </a:rPr>
              <a:t>)</a:t>
            </a:r>
            <a:r>
              <a:rPr lang="en-US" sz="2400" b="1" dirty="0" smtClean="0">
                <a:latin typeface="Courier New" charset="0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       </a:t>
            </a:r>
            <a:r>
              <a:rPr lang="id-ID" sz="2400" b="1" dirty="0" smtClean="0">
                <a:latin typeface="Courier New" charset="0"/>
              </a:rPr>
              <a:t> vec2(</a:t>
            </a:r>
            <a:r>
              <a:rPr lang="en-US" sz="2400" b="1" dirty="0" smtClean="0">
                <a:latin typeface="Courier New" charset="0"/>
              </a:rPr>
              <a:t>1.0, -0.58</a:t>
            </a:r>
            <a:r>
              <a:rPr lang="id-ID" sz="2400" b="1" dirty="0" smtClean="0">
                <a:latin typeface="Courier New" charset="0"/>
              </a:rPr>
              <a:t>)</a:t>
            </a:r>
            <a:r>
              <a:rPr lang="en-US" sz="2400" b="1" dirty="0" smtClean="0">
                <a:latin typeface="Courier New" charset="0"/>
              </a:rPr>
              <a:t>, </a:t>
            </a:r>
            <a:endParaRPr lang="id-ID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sz="2400" b="1" dirty="0" smtClean="0">
                <a:latin typeface="Courier New" charset="0"/>
              </a:rPr>
              <a:t>            vec2(</a:t>
            </a:r>
            <a:r>
              <a:rPr lang="en-US" sz="2400" b="1" dirty="0" smtClean="0">
                <a:latin typeface="Courier New" charset="0"/>
              </a:rPr>
              <a:t>0.0, 1.15</a:t>
            </a:r>
            <a:r>
              <a:rPr lang="id-ID" sz="2400" b="1" dirty="0" smtClean="0">
                <a:latin typeface="Courier New" charset="0"/>
              </a:rPr>
              <a:t>)  </a:t>
            </a:r>
            <a:r>
              <a:rPr lang="en-US" sz="2400" b="1" dirty="0" smtClean="0">
                <a:latin typeface="Courier New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n</a:t>
            </a:r>
            <a:r>
              <a:rPr lang="id-ID" sz="2400" b="1" dirty="0" smtClean="0">
                <a:latin typeface="Courier New" charset="0"/>
              </a:rPr>
              <a:t>=4</a:t>
            </a:r>
            <a:r>
              <a:rPr lang="en-US" sz="2400" b="1" dirty="0" smtClean="0">
                <a:latin typeface="Courier New" charset="0"/>
              </a:rPr>
              <a:t>; /* number of recursive steps 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5421083" cy="273844"/>
          </a:xfrm>
          <a:noFill/>
        </p:spPr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4</a:t>
            </a:r>
          </a:p>
          <a:p>
            <a:pPr lvl="1"/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Primitif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OpenGL</a:t>
            </a:r>
          </a:p>
          <a:p>
            <a:r>
              <a:rPr lang="en-US" dirty="0" err="1" smtClean="0"/>
              <a:t>Sesi</a:t>
            </a:r>
            <a:r>
              <a:rPr lang="en-US" dirty="0" smtClean="0"/>
              <a:t> 1: Three Dimensions</a:t>
            </a:r>
          </a:p>
          <a:p>
            <a:r>
              <a:rPr lang="en-US" dirty="0" err="1" smtClean="0"/>
              <a:t>Sesi</a:t>
            </a:r>
            <a:r>
              <a:rPr lang="en-US" dirty="0" smtClean="0"/>
              <a:t> 2: Input and 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 one triangle</a:t>
            </a:r>
          </a:p>
        </p:txBody>
      </p:sp>
      <p:sp>
        <p:nvSpPr>
          <p:cNvPr id="22534" name="Text Box 6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void triangle(point2 a, point2</a:t>
            </a:r>
            <a:r>
              <a:rPr lang="id-ID" sz="2400" b="1" dirty="0" smtClean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b, point2</a:t>
            </a:r>
            <a:r>
              <a:rPr lang="id-ID" sz="2400" b="1" dirty="0" smtClean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c)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/* display one triangle 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  static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</a:t>
            </a:r>
            <a:r>
              <a:rPr lang="en-US" sz="2400" b="1" dirty="0" smtClean="0">
                <a:latin typeface="Courier New" charset="0"/>
              </a:rPr>
              <a:t> =0;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sz="2400" b="1" dirty="0" smtClean="0">
                <a:latin typeface="Courier New" charset="0"/>
              </a:rPr>
              <a:t>		 </a:t>
            </a:r>
            <a:r>
              <a:rPr lang="en-US" sz="2400" b="1" dirty="0" smtClean="0">
                <a:latin typeface="Courier New" charset="0"/>
              </a:rPr>
              <a:t>points[</a:t>
            </a:r>
            <a:r>
              <a:rPr lang="en-US" sz="2400" b="1" dirty="0" err="1" smtClean="0">
                <a:latin typeface="Courier New" charset="0"/>
              </a:rPr>
              <a:t>i</a:t>
            </a:r>
            <a:r>
              <a:rPr lang="en-US" sz="2400" b="1" dirty="0" smtClean="0">
                <a:latin typeface="Courier New" charset="0"/>
              </a:rPr>
              <a:t>++] =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sz="2400" b="1" dirty="0" smtClean="0">
                <a:latin typeface="Courier New" charset="0"/>
              </a:rPr>
              <a:t>	 	 </a:t>
            </a:r>
            <a:r>
              <a:rPr lang="en-US" sz="2400" b="1" dirty="0" smtClean="0">
                <a:latin typeface="Courier New" charset="0"/>
              </a:rPr>
              <a:t>points[</a:t>
            </a:r>
            <a:r>
              <a:rPr lang="en-US" sz="2400" b="1" dirty="0" err="1" smtClean="0">
                <a:latin typeface="Courier New" charset="0"/>
              </a:rPr>
              <a:t>i</a:t>
            </a:r>
            <a:r>
              <a:rPr lang="en-US" sz="2400" b="1" dirty="0" smtClean="0">
                <a:latin typeface="Courier New" charset="0"/>
              </a:rPr>
              <a:t>++] =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sz="2400" b="1" dirty="0" smtClean="0">
                <a:latin typeface="Courier New" charset="0"/>
              </a:rPr>
              <a:t>	 	 </a:t>
            </a:r>
            <a:r>
              <a:rPr lang="en-US" sz="2400" b="1" dirty="0" smtClean="0">
                <a:latin typeface="Courier New" charset="0"/>
              </a:rPr>
              <a:t>points[</a:t>
            </a:r>
            <a:r>
              <a:rPr lang="en-US" sz="2400" b="1" dirty="0" err="1" smtClean="0">
                <a:latin typeface="Courier New" charset="0"/>
              </a:rPr>
              <a:t>i</a:t>
            </a:r>
            <a:r>
              <a:rPr lang="en-US" sz="2400" b="1" dirty="0" smtClean="0">
                <a:latin typeface="Courier New" charset="0"/>
              </a:rPr>
              <a:t>++] = c;</a:t>
            </a:r>
            <a:endParaRPr lang="id-ID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}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812925" y="2107406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Triangle Subdivision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  <a:buNone/>
            </a:pPr>
            <a:r>
              <a:rPr lang="en-US" sz="1800" b="1" dirty="0" smtClean="0">
                <a:latin typeface="Courier New" charset="0"/>
              </a:rPr>
              <a:t>void </a:t>
            </a:r>
            <a:r>
              <a:rPr lang="en-US" sz="1800" b="1" dirty="0" err="1" smtClean="0">
                <a:latin typeface="Courier New" charset="0"/>
              </a:rPr>
              <a:t>divide_triangle</a:t>
            </a:r>
            <a:r>
              <a:rPr lang="en-US" sz="1800" b="1" dirty="0" smtClean="0">
                <a:latin typeface="Courier New" charset="0"/>
              </a:rPr>
              <a:t>(point2 a, point2</a:t>
            </a:r>
            <a:r>
              <a:rPr lang="id-ID" sz="1800" b="1" dirty="0" smtClean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b, point2</a:t>
            </a:r>
            <a:r>
              <a:rPr lang="id-ID" sz="1800" b="1" dirty="0" smtClean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c, 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/* triangle subdivision using vertex numbers */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	</a:t>
            </a:r>
            <a:r>
              <a:rPr lang="en-US" sz="1800" b="1" dirty="0" smtClean="0">
                <a:latin typeface="Courier New" charset="0"/>
              </a:rPr>
              <a:t>point2 </a:t>
            </a:r>
            <a:r>
              <a:rPr lang="en-US" sz="1800" b="1" dirty="0" err="1" smtClean="0">
                <a:latin typeface="Courier New" charset="0"/>
              </a:rPr>
              <a:t>ab</a:t>
            </a:r>
            <a:r>
              <a:rPr lang="en-US" sz="1800" b="1" dirty="0" smtClean="0">
                <a:latin typeface="Courier New" charset="0"/>
              </a:rPr>
              <a:t>, ac, </a:t>
            </a:r>
            <a:r>
              <a:rPr lang="en-US" sz="1800" b="1" dirty="0" err="1" smtClean="0">
                <a:latin typeface="Courier New" charset="0"/>
              </a:rPr>
              <a:t>bc</a:t>
            </a:r>
            <a:r>
              <a:rPr lang="en-US" sz="1800" b="1" dirty="0" smtClean="0">
                <a:latin typeface="Courier New" charset="0"/>
              </a:rPr>
              <a:t>;</a:t>
            </a:r>
            <a:endParaRPr lang="id-ID" sz="18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	</a:t>
            </a:r>
            <a:r>
              <a:rPr lang="en-US" sz="1800" b="1" dirty="0" smtClean="0">
                <a:latin typeface="Courier New" charset="0"/>
              </a:rPr>
              <a:t>if(m&gt;0)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	</a:t>
            </a:r>
            <a:r>
              <a:rPr lang="en-US" sz="1800" b="1" dirty="0" smtClean="0"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		</a:t>
            </a:r>
            <a:r>
              <a:rPr lang="en-US" sz="1800" b="1" dirty="0" err="1" smtClean="0">
                <a:latin typeface="Courier New" charset="0"/>
              </a:rPr>
              <a:t>ab</a:t>
            </a:r>
            <a:r>
              <a:rPr lang="en-US" sz="1800" b="1" dirty="0" smtClean="0">
                <a:latin typeface="Courier New" charset="0"/>
              </a:rPr>
              <a:t> = (a + b )/2;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		</a:t>
            </a:r>
            <a:r>
              <a:rPr lang="en-US" sz="1800" b="1" dirty="0" smtClean="0">
                <a:latin typeface="Courier New" charset="0"/>
              </a:rPr>
              <a:t>ac = (a + c)/2;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		</a:t>
            </a:r>
            <a:r>
              <a:rPr lang="en-US" sz="1800" b="1" dirty="0" err="1" smtClean="0">
                <a:latin typeface="Courier New" charset="0"/>
              </a:rPr>
              <a:t>bc</a:t>
            </a:r>
            <a:r>
              <a:rPr lang="en-US" sz="1800" b="1" dirty="0" smtClean="0">
                <a:latin typeface="Courier New" charset="0"/>
              </a:rPr>
              <a:t> = (b + c)/2;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		</a:t>
            </a:r>
            <a:r>
              <a:rPr lang="en-US" sz="1800" b="1" dirty="0" err="1" smtClean="0">
                <a:latin typeface="Courier New" charset="0"/>
              </a:rPr>
              <a:t>divide_triangle</a:t>
            </a:r>
            <a:r>
              <a:rPr lang="en-US" sz="1800" b="1" dirty="0" smtClean="0">
                <a:latin typeface="Courier New" charset="0"/>
              </a:rPr>
              <a:t>(a, </a:t>
            </a:r>
            <a:r>
              <a:rPr lang="en-US" sz="1800" b="1" dirty="0" err="1" smtClean="0">
                <a:latin typeface="Courier New" charset="0"/>
              </a:rPr>
              <a:t>ab</a:t>
            </a:r>
            <a:r>
              <a:rPr lang="en-US" sz="1800" b="1" dirty="0" smtClean="0">
                <a:latin typeface="Courier New" charset="0"/>
              </a:rPr>
              <a:t>, ac, m-1);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		</a:t>
            </a:r>
            <a:r>
              <a:rPr lang="en-US" sz="1800" b="1" dirty="0" err="1" smtClean="0">
                <a:latin typeface="Courier New" charset="0"/>
              </a:rPr>
              <a:t>divide_triangle</a:t>
            </a:r>
            <a:r>
              <a:rPr lang="en-US" sz="1800" b="1" dirty="0" smtClean="0">
                <a:latin typeface="Courier New" charset="0"/>
              </a:rPr>
              <a:t>(c, ac, </a:t>
            </a:r>
            <a:r>
              <a:rPr lang="en-US" sz="1800" b="1" dirty="0" err="1" smtClean="0">
                <a:latin typeface="Courier New" charset="0"/>
              </a:rPr>
              <a:t>bc</a:t>
            </a:r>
            <a:r>
              <a:rPr lang="en-US" sz="1800" b="1" dirty="0" smtClean="0">
                <a:latin typeface="Courier New" charset="0"/>
              </a:rPr>
              <a:t>, m-1);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		</a:t>
            </a:r>
            <a:r>
              <a:rPr lang="en-US" sz="1800" b="1" dirty="0" err="1" smtClean="0">
                <a:latin typeface="Courier New" charset="0"/>
              </a:rPr>
              <a:t>divide_triangle</a:t>
            </a:r>
            <a:r>
              <a:rPr lang="en-US" sz="1800" b="1" dirty="0" smtClean="0">
                <a:latin typeface="Courier New" charset="0"/>
              </a:rPr>
              <a:t>(b, </a:t>
            </a:r>
            <a:r>
              <a:rPr lang="en-US" sz="1800" b="1" dirty="0" err="1" smtClean="0">
                <a:latin typeface="Courier New" charset="0"/>
              </a:rPr>
              <a:t>bc</a:t>
            </a:r>
            <a:r>
              <a:rPr lang="en-US" sz="1800" b="1" dirty="0" smtClean="0">
                <a:latin typeface="Courier New" charset="0"/>
              </a:rPr>
              <a:t>, ac, m-1);    </a:t>
            </a:r>
            <a:endParaRPr lang="id-ID" sz="18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	</a:t>
            </a:r>
            <a:r>
              <a:rPr lang="en-US" sz="1800" b="1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   else(triangle(</a:t>
            </a:r>
            <a:r>
              <a:rPr lang="en-US" sz="1800" b="1" dirty="0" err="1" smtClean="0">
                <a:latin typeface="Courier New" charset="0"/>
              </a:rPr>
              <a:t>a,b,c</a:t>
            </a:r>
            <a:r>
              <a:rPr lang="en-US" sz="1800" b="1" dirty="0" smtClean="0">
                <a:latin typeface="Courier New" charset="0"/>
              </a:rPr>
              <a:t>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 /* draw triangle at end of recursion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 and init Functions</a:t>
            </a:r>
          </a:p>
        </p:txBody>
      </p:sp>
      <p:sp>
        <p:nvSpPr>
          <p:cNvPr id="24581" name="Text Box 5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</a:rPr>
              <a:t>void display()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</a:rPr>
              <a:t>glClear</a:t>
            </a:r>
            <a:r>
              <a:rPr lang="en-US" sz="2000" b="1" dirty="0" smtClean="0">
                <a:latin typeface="Courier New" charset="0"/>
              </a:rPr>
              <a:t>(GL_COLOR_BUFFER_BIT);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</a:rPr>
              <a:t>glDrawArrays</a:t>
            </a:r>
            <a:r>
              <a:rPr lang="en-US" sz="2000" b="1" dirty="0" smtClean="0">
                <a:latin typeface="Courier New" charset="0"/>
              </a:rPr>
              <a:t>(GL_TRIANGLES, 0, </a:t>
            </a:r>
            <a:r>
              <a:rPr lang="en-US" sz="2000" b="1" dirty="0" err="1" smtClean="0">
                <a:latin typeface="Courier New" charset="0"/>
              </a:rPr>
              <a:t>NumVertices</a:t>
            </a:r>
            <a:r>
              <a:rPr lang="en-US" sz="2000" b="1" dirty="0" smtClean="0">
                <a:latin typeface="Courier New" charset="0"/>
              </a:rPr>
              <a:t>);    </a:t>
            </a:r>
            <a:r>
              <a:rPr lang="id-ID" sz="2000" b="1" dirty="0" smtClean="0">
                <a:latin typeface="Courier New" charset="0"/>
              </a:rPr>
              <a:t>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d-ID" sz="2000" b="1" dirty="0" smtClean="0">
                <a:latin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</a:rPr>
              <a:t>glFlush</a:t>
            </a:r>
            <a:r>
              <a:rPr lang="en-US" sz="2000" b="1" dirty="0" smtClean="0"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</a:rPr>
              <a:t>void </a:t>
            </a:r>
            <a:r>
              <a:rPr lang="en-US" sz="2000" b="1" dirty="0" err="1" smtClean="0">
                <a:latin typeface="Courier New" charset="0"/>
              </a:rPr>
              <a:t>myinit</a:t>
            </a:r>
            <a:r>
              <a:rPr lang="en-US" sz="2000" b="1" dirty="0" smtClean="0">
                <a:latin typeface="Courier New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</a:rPr>
              <a:t>   </a:t>
            </a:r>
            <a:r>
              <a:rPr lang="id-ID" sz="2000" b="1" dirty="0" smtClean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vec2 v[3] = {vec2(……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d-ID" sz="2000" b="1" dirty="0" smtClean="0">
                <a:latin typeface="Courier New" charset="0"/>
              </a:rPr>
              <a:t>		</a:t>
            </a:r>
            <a:r>
              <a:rPr lang="en-US" sz="2000" b="1" dirty="0" smtClean="0">
                <a:latin typeface="Courier New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d-ID" sz="2000" b="1" dirty="0" smtClean="0">
                <a:latin typeface="Courier New" charset="0"/>
              </a:rPr>
              <a:t>		</a:t>
            </a:r>
            <a:r>
              <a:rPr lang="en-US" sz="2000" b="1" dirty="0" smtClean="0">
                <a:latin typeface="Courier New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d-ID" sz="2000" b="1" dirty="0" smtClean="0">
                <a:latin typeface="Courier New" charset="0"/>
              </a:rPr>
              <a:t>	    </a:t>
            </a:r>
            <a:r>
              <a:rPr lang="en-US" sz="2000" b="1" dirty="0" err="1" smtClean="0">
                <a:latin typeface="Courier New" charset="0"/>
              </a:rPr>
              <a:t>divide_triangles</a:t>
            </a:r>
            <a:r>
              <a:rPr lang="en-US" sz="2000" b="1" dirty="0" smtClean="0">
                <a:latin typeface="Courier New" charset="0"/>
              </a:rPr>
              <a:t>(v[0], v[1], v[2], 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d-ID" sz="2000" b="1" dirty="0" smtClean="0">
                <a:latin typeface="Courier New" charset="0"/>
              </a:rPr>
              <a:t>		</a:t>
            </a:r>
            <a:r>
              <a:rPr lang="en-US" sz="2000" b="1" dirty="0" smtClean="0">
                <a:latin typeface="Courier New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d-ID" sz="2000" b="1" dirty="0" smtClean="0">
                <a:latin typeface="Courier New" charset="0"/>
              </a:rPr>
              <a:t>		</a:t>
            </a:r>
            <a:r>
              <a:rPr lang="en-US" sz="2000" b="1" dirty="0" smtClean="0">
                <a:latin typeface="Courier New" charset="0"/>
              </a:rPr>
              <a:t>.</a:t>
            </a:r>
            <a:endParaRPr lang="id-ID" sz="2000" b="1" dirty="0" smtClean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Function</a:t>
            </a:r>
          </a:p>
        </p:txBody>
      </p:sp>
      <p:sp>
        <p:nvSpPr>
          <p:cNvPr id="25605" name="Text Box 5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main(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argc</a:t>
            </a:r>
            <a:r>
              <a:rPr lang="en-US" sz="2400" b="1" dirty="0" smtClean="0">
                <a:latin typeface="Courier New" charset="0"/>
              </a:rPr>
              <a:t>, char **</a:t>
            </a:r>
            <a:r>
              <a:rPr lang="en-US" sz="2400" b="1" dirty="0" err="1" smtClean="0">
                <a:latin typeface="Courier New" charset="0"/>
              </a:rPr>
              <a:t>argv</a:t>
            </a:r>
            <a:r>
              <a:rPr lang="en-US" sz="2400" b="1" dirty="0" smtClean="0">
                <a:latin typeface="Courier New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</a:t>
            </a:r>
            <a:r>
              <a:rPr lang="en-US" sz="2400" b="1" dirty="0" err="1" smtClean="0">
                <a:latin typeface="Courier New" charset="0"/>
              </a:rPr>
              <a:t>glutInit</a:t>
            </a:r>
            <a:r>
              <a:rPr lang="en-US" sz="2400" b="1" dirty="0" smtClean="0">
                <a:latin typeface="Courier New" charset="0"/>
              </a:rPr>
              <a:t>(&amp;</a:t>
            </a:r>
            <a:r>
              <a:rPr lang="en-US" sz="2400" b="1" dirty="0" err="1" smtClean="0">
                <a:latin typeface="Courier New" charset="0"/>
              </a:rPr>
              <a:t>argc</a:t>
            </a:r>
            <a:r>
              <a:rPr lang="en-US" sz="2400" b="1" dirty="0" smtClean="0">
                <a:latin typeface="Courier New" charset="0"/>
              </a:rPr>
              <a:t>, </a:t>
            </a:r>
            <a:r>
              <a:rPr lang="en-US" sz="2400" b="1" dirty="0" err="1" smtClean="0">
                <a:latin typeface="Courier New" charset="0"/>
              </a:rPr>
              <a:t>argv</a:t>
            </a:r>
            <a:r>
              <a:rPr lang="en-US" sz="2400" b="1" dirty="0" smtClean="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</a:t>
            </a:r>
            <a:r>
              <a:rPr lang="en-US" sz="2400" b="1" dirty="0" err="1" smtClean="0">
                <a:latin typeface="Courier New" charset="0"/>
              </a:rPr>
              <a:t>glutInitDisplayMode</a:t>
            </a:r>
            <a:r>
              <a:rPr lang="en-US" sz="2400" b="1" dirty="0" smtClean="0">
                <a:latin typeface="Courier New" charset="0"/>
              </a:rPr>
              <a:t>(GLUT_SINGLE|GLUT_RGB);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</a:t>
            </a:r>
            <a:r>
              <a:rPr lang="en-US" sz="2400" b="1" dirty="0" err="1" smtClean="0">
                <a:latin typeface="Courier New" charset="0"/>
              </a:rPr>
              <a:t>glutInitWindowSize</a:t>
            </a:r>
            <a:r>
              <a:rPr lang="en-US" sz="2400" b="1" dirty="0" smtClean="0">
                <a:latin typeface="Courier New" charset="0"/>
              </a:rPr>
              <a:t>(500, 500);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</a:t>
            </a:r>
            <a:endParaRPr lang="id-ID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sz="2400" b="1" dirty="0" smtClean="0">
                <a:latin typeface="Courier New" charset="0"/>
              </a:rPr>
              <a:t>   </a:t>
            </a:r>
            <a:r>
              <a:rPr lang="en-US" sz="2400" b="1" dirty="0" err="1" smtClean="0">
                <a:latin typeface="Courier New" charset="0"/>
              </a:rPr>
              <a:t>glutCreateWindow</a:t>
            </a:r>
            <a:r>
              <a:rPr lang="en-US" sz="2400" b="1" dirty="0" smtClean="0">
                <a:latin typeface="Courier New" charset="0"/>
              </a:rPr>
              <a:t>(“2D Gasket");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</a:t>
            </a:r>
            <a:r>
              <a:rPr lang="en-US" sz="2400" b="1" dirty="0" err="1" smtClean="0">
                <a:latin typeface="Courier New" charset="0"/>
              </a:rPr>
              <a:t>glutDisplayFunc</a:t>
            </a:r>
            <a:r>
              <a:rPr lang="en-US" sz="2400" b="1" dirty="0" smtClean="0">
                <a:latin typeface="Courier New" charset="0"/>
              </a:rPr>
              <a:t>(display);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	  </a:t>
            </a:r>
            <a:r>
              <a:rPr lang="en-US" sz="2400" b="1" dirty="0" err="1" smtClean="0">
                <a:latin typeface="Courier New" charset="0"/>
              </a:rPr>
              <a:t>myinit</a:t>
            </a:r>
            <a:r>
              <a:rPr lang="en-US" sz="2400" b="1" dirty="0" smtClean="0">
                <a:latin typeface="Courier New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</a:t>
            </a:r>
            <a:r>
              <a:rPr lang="en-US" sz="2400" b="1" dirty="0" err="1" smtClean="0">
                <a:latin typeface="Courier New" charset="0"/>
              </a:rPr>
              <a:t>glutMainLoop</a:t>
            </a:r>
            <a:r>
              <a:rPr lang="en-US" sz="2400" b="1" dirty="0" smtClean="0">
                <a:latin typeface="Courier New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Moving to 3D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easily make the program three-dimensional by using 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charset="0"/>
              </a:rPr>
              <a:t>		</a:t>
            </a:r>
            <a:r>
              <a:rPr lang="id-ID" sz="2400" b="1" dirty="0" smtClean="0">
                <a:latin typeface="Courier New" charset="0"/>
              </a:rPr>
              <a:t>vec3</a:t>
            </a:r>
            <a:r>
              <a:rPr lang="en-US" sz="2400" b="1" dirty="0" smtClean="0">
                <a:latin typeface="Courier New" charset="0"/>
              </a:rPr>
              <a:t> v[3]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charset="0"/>
              </a:rPr>
              <a:t>	</a:t>
            </a:r>
            <a:r>
              <a:rPr lang="en-US" sz="2400" dirty="0" smtClean="0"/>
              <a:t>and we start with a tetrahedron with four triangular faces</a:t>
            </a:r>
          </a:p>
          <a:p>
            <a:pPr>
              <a:buFontTx/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then we divide up each face separately, </a:t>
            </a:r>
            <a:endParaRPr lang="id-ID" sz="2400" dirty="0" smtClean="0"/>
          </a:p>
          <a:p>
            <a:pPr>
              <a:buFontTx/>
              <a:buNone/>
            </a:pPr>
            <a:r>
              <a:rPr lang="id-ID" sz="2400" dirty="0" smtClean="0"/>
              <a:t>    </a:t>
            </a:r>
            <a:r>
              <a:rPr lang="en-US" sz="2400" dirty="0" smtClean="0"/>
              <a:t>and draw using a different color for each of the four 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Gasket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subdivide each of the four faces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id-ID" dirty="0" smtClean="0"/>
          </a:p>
          <a:p>
            <a:r>
              <a:rPr lang="en-US" dirty="0" smtClean="0"/>
              <a:t>Appears as if we remove a solid tetrahedron from the center leaving four smaller </a:t>
            </a:r>
            <a:r>
              <a:rPr lang="en-US" dirty="0" err="1" smtClean="0"/>
              <a:t>tetrahedra</a:t>
            </a:r>
            <a:endParaRPr lang="id-ID" dirty="0" smtClean="0"/>
          </a:p>
          <a:p>
            <a:r>
              <a:rPr lang="en-US" dirty="0" smtClean="0"/>
              <a:t>Code almost identical to 2D example</a:t>
            </a:r>
            <a:endParaRPr lang="id-ID" dirty="0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00200" y="1714500"/>
            <a:ext cx="2514600" cy="1485900"/>
            <a:chOff x="1392" y="1968"/>
            <a:chExt cx="1584" cy="1248"/>
          </a:xfrm>
        </p:grpSpPr>
        <p:sp>
          <p:nvSpPr>
            <p:cNvPr id="28683" name="AutoShape 4"/>
            <p:cNvSpPr>
              <a:spLocks noChangeArrowheads="1"/>
            </p:cNvSpPr>
            <p:nvPr/>
          </p:nvSpPr>
          <p:spPr bwMode="auto">
            <a:xfrm>
              <a:off x="1392" y="1968"/>
              <a:ext cx="1200" cy="12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5"/>
            <p:cNvSpPr>
              <a:spLocks noChangeShapeType="1"/>
            </p:cNvSpPr>
            <p:nvPr/>
          </p:nvSpPr>
          <p:spPr bwMode="auto">
            <a:xfrm>
              <a:off x="2016" y="1968"/>
              <a:ext cx="96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8685" name="Line 6"/>
            <p:cNvSpPr>
              <a:spLocks noChangeShapeType="1"/>
            </p:cNvSpPr>
            <p:nvPr/>
          </p:nvSpPr>
          <p:spPr bwMode="auto">
            <a:xfrm flipH="1">
              <a:off x="2592" y="2784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8686" name="Line 7"/>
            <p:cNvSpPr>
              <a:spLocks noChangeShapeType="1"/>
            </p:cNvSpPr>
            <p:nvPr/>
          </p:nvSpPr>
          <p:spPr bwMode="auto">
            <a:xfrm flipV="1">
              <a:off x="1392" y="2784"/>
              <a:ext cx="15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8679" name="AutoShape 12"/>
          <p:cNvSpPr>
            <a:spLocks noChangeArrowheads="1"/>
          </p:cNvSpPr>
          <p:nvPr/>
        </p:nvSpPr>
        <p:spPr bwMode="auto">
          <a:xfrm>
            <a:off x="4876800" y="1600200"/>
            <a:ext cx="1905000" cy="15430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16"/>
          <p:cNvSpPr>
            <a:spLocks/>
          </p:cNvSpPr>
          <p:nvPr/>
        </p:nvSpPr>
        <p:spPr bwMode="auto">
          <a:xfrm>
            <a:off x="5867400" y="1600200"/>
            <a:ext cx="1524000" cy="1543050"/>
          </a:xfrm>
          <a:custGeom>
            <a:avLst/>
            <a:gdLst>
              <a:gd name="T0" fmla="*/ 0 w 960"/>
              <a:gd name="T1" fmla="*/ 0 h 1248"/>
              <a:gd name="T2" fmla="*/ 960 w 960"/>
              <a:gd name="T3" fmla="*/ 816 h 1248"/>
              <a:gd name="T4" fmla="*/ 576 w 960"/>
              <a:gd name="T5" fmla="*/ 1248 h 1248"/>
              <a:gd name="T6" fmla="*/ 0 w 960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1248"/>
              <a:gd name="T14" fmla="*/ 960 w 96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1248">
                <a:moveTo>
                  <a:pt x="0" y="0"/>
                </a:moveTo>
                <a:lnTo>
                  <a:pt x="960" y="816"/>
                </a:lnTo>
                <a:lnTo>
                  <a:pt x="576" y="12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81" name="Freeform 17"/>
          <p:cNvSpPr>
            <a:spLocks/>
          </p:cNvSpPr>
          <p:nvPr/>
        </p:nvSpPr>
        <p:spPr bwMode="auto">
          <a:xfrm>
            <a:off x="5334000" y="2400300"/>
            <a:ext cx="990600" cy="742950"/>
          </a:xfrm>
          <a:custGeom>
            <a:avLst/>
            <a:gdLst>
              <a:gd name="T0" fmla="*/ 0 w 624"/>
              <a:gd name="T1" fmla="*/ 0 h 624"/>
              <a:gd name="T2" fmla="*/ 624 w 624"/>
              <a:gd name="T3" fmla="*/ 0 h 624"/>
              <a:gd name="T4" fmla="*/ 336 w 624"/>
              <a:gd name="T5" fmla="*/ 624 h 624"/>
              <a:gd name="T6" fmla="*/ 0 w 624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24"/>
              <a:gd name="T14" fmla="*/ 624 w 624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24">
                <a:moveTo>
                  <a:pt x="0" y="0"/>
                </a:moveTo>
                <a:lnTo>
                  <a:pt x="624" y="0"/>
                </a:lnTo>
                <a:lnTo>
                  <a:pt x="336" y="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82" name="Freeform 18"/>
          <p:cNvSpPr>
            <a:spLocks/>
          </p:cNvSpPr>
          <p:nvPr/>
        </p:nvSpPr>
        <p:spPr bwMode="auto">
          <a:xfrm>
            <a:off x="6324600" y="2171700"/>
            <a:ext cx="838200" cy="685800"/>
          </a:xfrm>
          <a:custGeom>
            <a:avLst/>
            <a:gdLst>
              <a:gd name="T0" fmla="*/ 0 w 528"/>
              <a:gd name="T1" fmla="*/ 192 h 576"/>
              <a:gd name="T2" fmla="*/ 240 w 528"/>
              <a:gd name="T3" fmla="*/ 0 h 576"/>
              <a:gd name="T4" fmla="*/ 528 w 528"/>
              <a:gd name="T5" fmla="*/ 576 h 576"/>
              <a:gd name="T6" fmla="*/ 0 w 528"/>
              <a:gd name="T7" fmla="*/ 19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76"/>
              <a:gd name="T14" fmla="*/ 528 w 52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76">
                <a:moveTo>
                  <a:pt x="0" y="192"/>
                </a:moveTo>
                <a:lnTo>
                  <a:pt x="240" y="0"/>
                </a:lnTo>
                <a:lnTo>
                  <a:pt x="528" y="576"/>
                </a:lnTo>
                <a:lnTo>
                  <a:pt x="0" y="192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/>
          <a:srcRect l="23622" t="25807" r="25984" b="33206"/>
          <a:stretch>
            <a:fillRect/>
          </a:stretch>
        </p:blipFill>
        <p:spPr bwMode="auto">
          <a:xfrm>
            <a:off x="2286000" y="1600200"/>
            <a:ext cx="4343400" cy="27491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554164" y="1294210"/>
            <a:ext cx="183896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after 5 iterations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63768"/>
            <a:ext cx="42459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Almost Correct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 cstate="print"/>
          <a:srcRect l="23622" t="25807" r="25984" b="33206"/>
          <a:stretch>
            <a:fillRect/>
          </a:stretch>
        </p:blipFill>
        <p:spPr bwMode="auto">
          <a:xfrm>
            <a:off x="4572000" y="2283190"/>
            <a:ext cx="4343400" cy="27491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3581401" y="2514600"/>
            <a:ext cx="85792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get this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H="1">
            <a:off x="2971800" y="2743200"/>
            <a:ext cx="609600" cy="1714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3548064" y="2914650"/>
            <a:ext cx="102463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want this</a:t>
            </a: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 flipV="1">
            <a:off x="4876800" y="2971800"/>
            <a:ext cx="990600" cy="114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12192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Because the triangles are drawn in the order they are defined in the program, the front triangles are not always rendered in front of triangles behind them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Hidden-Surface Removal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want to see only those surfaces in front of other surfaces</a:t>
            </a:r>
          </a:p>
          <a:p>
            <a:r>
              <a:rPr lang="en-US" sz="2400" dirty="0" smtClean="0"/>
              <a:t>OpenGL uses a </a:t>
            </a:r>
            <a:r>
              <a:rPr lang="en-US" sz="2400" i="1" dirty="0" smtClean="0"/>
              <a:t>hidden-surface</a:t>
            </a:r>
            <a:r>
              <a:rPr lang="en-US" sz="2400" dirty="0" smtClean="0"/>
              <a:t> method called the </a:t>
            </a:r>
            <a:r>
              <a:rPr lang="en-US" sz="2400" i="1" dirty="0" smtClean="0"/>
              <a:t>z</a:t>
            </a:r>
            <a:r>
              <a:rPr lang="en-US" sz="2400" dirty="0" smtClean="0"/>
              <a:t>-buffer algorithm that saves depth information as objects are rendered so that only the front objects appear in the image</a:t>
            </a:r>
          </a:p>
        </p:txBody>
      </p:sp>
      <p:pic>
        <p:nvPicPr>
          <p:cNvPr id="34822" name="Picture 5" descr="an02f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214692"/>
            <a:ext cx="2878138" cy="158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Using the </a:t>
            </a:r>
            <a:r>
              <a:rPr lang="en-US" i="1" smtClean="0"/>
              <a:t>z</a:t>
            </a:r>
            <a:r>
              <a:rPr lang="en-US" smtClean="0"/>
              <a:t>-buffer algorithm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The algorithm uses an extra buffer, the z-buffer, to store depth information as geometry travels down the pipeline</a:t>
            </a:r>
          </a:p>
          <a:p>
            <a:pPr>
              <a:lnSpc>
                <a:spcPct val="90000"/>
              </a:lnSpc>
            </a:pPr>
            <a:r>
              <a:rPr lang="id-ID" sz="2700" dirty="0" smtClean="0"/>
              <a:t>The z-buffer</a:t>
            </a:r>
            <a:r>
              <a:rPr lang="en-US" sz="2700" dirty="0" smtClean="0"/>
              <a:t> must be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Requested in </a:t>
            </a:r>
            <a:r>
              <a:rPr lang="en-US" b="1" dirty="0" err="1" smtClean="0">
                <a:latin typeface="Courier New" charset="0"/>
              </a:rPr>
              <a:t>main.c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glutInitDisplayMode</a:t>
            </a:r>
            <a:endParaRPr lang="en-US" b="1" dirty="0" smtClean="0">
              <a:latin typeface="Courier New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charset="0"/>
              </a:rPr>
              <a:t>  (GLUT_SINGLE | GLUT_RGB | GLUT_DEPTH)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Enabled in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init.c</a:t>
            </a:r>
            <a:endParaRPr lang="en-US" b="1" dirty="0" smtClean="0">
              <a:latin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glEnable</a:t>
            </a:r>
            <a:r>
              <a:rPr lang="en-US" b="1" dirty="0" smtClean="0">
                <a:latin typeface="Courier New" charset="0"/>
              </a:rPr>
              <a:t>(GL_DEPTH_TEST)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Cleared in the display callback</a:t>
            </a:r>
          </a:p>
          <a:p>
            <a:pPr lvl="2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glClear</a:t>
            </a:r>
            <a:r>
              <a:rPr lang="en-US" b="1" dirty="0" smtClean="0">
                <a:latin typeface="Courier New" charset="0"/>
              </a:rPr>
              <a:t>(GL_COLOR_BUFFER_BIT |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charset="0"/>
              </a:rPr>
              <a:t>   GL_DEPTH_BUFFER_BIT)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OpenGL Primitives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1101551" y="3894125"/>
            <a:ext cx="2199320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GL_TRIANGLE_STRIP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55626" y="2789225"/>
            <a:ext cx="1068388" cy="1015604"/>
            <a:chOff x="858" y="2910"/>
            <a:chExt cx="673" cy="913"/>
          </a:xfrm>
        </p:grpSpPr>
        <p:sp>
          <p:nvSpPr>
            <p:cNvPr id="28707" name="Freeform 15"/>
            <p:cNvSpPr>
              <a:spLocks/>
            </p:cNvSpPr>
            <p:nvPr/>
          </p:nvSpPr>
          <p:spPr bwMode="auto">
            <a:xfrm>
              <a:off x="858" y="2910"/>
              <a:ext cx="673" cy="337"/>
            </a:xfrm>
            <a:custGeom>
              <a:avLst/>
              <a:gdLst>
                <a:gd name="T0" fmla="*/ 0 w 673"/>
                <a:gd name="T1" fmla="*/ 48 h 337"/>
                <a:gd name="T2" fmla="*/ 672 w 673"/>
                <a:gd name="T3" fmla="*/ 0 h 337"/>
                <a:gd name="T4" fmla="*/ 144 w 673"/>
                <a:gd name="T5" fmla="*/ 336 h 337"/>
                <a:gd name="T6" fmla="*/ 0 w 673"/>
                <a:gd name="T7" fmla="*/ 48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337"/>
                <a:gd name="T14" fmla="*/ 673 w 673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337">
                  <a:moveTo>
                    <a:pt x="0" y="48"/>
                  </a:moveTo>
                  <a:lnTo>
                    <a:pt x="672" y="0"/>
                  </a:lnTo>
                  <a:lnTo>
                    <a:pt x="144" y="336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Freeform 16"/>
            <p:cNvSpPr>
              <a:spLocks/>
            </p:cNvSpPr>
            <p:nvPr/>
          </p:nvSpPr>
          <p:spPr bwMode="auto">
            <a:xfrm>
              <a:off x="1002" y="2910"/>
              <a:ext cx="529" cy="337"/>
            </a:xfrm>
            <a:custGeom>
              <a:avLst/>
              <a:gdLst>
                <a:gd name="T0" fmla="*/ 0 w 529"/>
                <a:gd name="T1" fmla="*/ 336 h 337"/>
                <a:gd name="T2" fmla="*/ 528 w 529"/>
                <a:gd name="T3" fmla="*/ 0 h 337"/>
                <a:gd name="T4" fmla="*/ 384 w 529"/>
                <a:gd name="T5" fmla="*/ 288 h 337"/>
                <a:gd name="T6" fmla="*/ 0 w 529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337"/>
                <a:gd name="T14" fmla="*/ 529 w 529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337">
                  <a:moveTo>
                    <a:pt x="0" y="336"/>
                  </a:moveTo>
                  <a:lnTo>
                    <a:pt x="528" y="0"/>
                  </a:lnTo>
                  <a:lnTo>
                    <a:pt x="384" y="288"/>
                  </a:lnTo>
                  <a:lnTo>
                    <a:pt x="0" y="336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Freeform 17"/>
            <p:cNvSpPr>
              <a:spLocks/>
            </p:cNvSpPr>
            <p:nvPr/>
          </p:nvSpPr>
          <p:spPr bwMode="auto">
            <a:xfrm>
              <a:off x="954" y="3198"/>
              <a:ext cx="433" cy="289"/>
            </a:xfrm>
            <a:custGeom>
              <a:avLst/>
              <a:gdLst>
                <a:gd name="T0" fmla="*/ 432 w 433"/>
                <a:gd name="T1" fmla="*/ 0 h 289"/>
                <a:gd name="T2" fmla="*/ 48 w 433"/>
                <a:gd name="T3" fmla="*/ 48 h 289"/>
                <a:gd name="T4" fmla="*/ 0 w 433"/>
                <a:gd name="T5" fmla="*/ 288 h 289"/>
                <a:gd name="T6" fmla="*/ 432 w 43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3"/>
                <a:gd name="T13" fmla="*/ 0 h 289"/>
                <a:gd name="T14" fmla="*/ 433 w 43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8"/>
            <p:cNvSpPr>
              <a:spLocks/>
            </p:cNvSpPr>
            <p:nvPr/>
          </p:nvSpPr>
          <p:spPr bwMode="auto">
            <a:xfrm>
              <a:off x="954" y="3198"/>
              <a:ext cx="433" cy="33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84" y="336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337">
                  <a:moveTo>
                    <a:pt x="432" y="0"/>
                  </a:moveTo>
                  <a:lnTo>
                    <a:pt x="384" y="336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30196"/>
                    <a:invGamma/>
                  </a:schemeClr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Freeform 19"/>
            <p:cNvSpPr>
              <a:spLocks/>
            </p:cNvSpPr>
            <p:nvPr/>
          </p:nvSpPr>
          <p:spPr bwMode="auto">
            <a:xfrm>
              <a:off x="954" y="3486"/>
              <a:ext cx="385" cy="337"/>
            </a:xfrm>
            <a:custGeom>
              <a:avLst/>
              <a:gdLst>
                <a:gd name="T0" fmla="*/ 0 w 385"/>
                <a:gd name="T1" fmla="*/ 0 h 337"/>
                <a:gd name="T2" fmla="*/ 192 w 385"/>
                <a:gd name="T3" fmla="*/ 336 h 337"/>
                <a:gd name="T4" fmla="*/ 384 w 385"/>
                <a:gd name="T5" fmla="*/ 48 h 337"/>
                <a:gd name="T6" fmla="*/ 0 w 38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337"/>
                <a:gd name="T14" fmla="*/ 385 w 38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337">
                  <a:moveTo>
                    <a:pt x="0" y="0"/>
                  </a:moveTo>
                  <a:lnTo>
                    <a:pt x="192" y="336"/>
                  </a:lnTo>
                  <a:lnTo>
                    <a:pt x="384" y="4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Freeform 20"/>
            <p:cNvSpPr>
              <a:spLocks/>
            </p:cNvSpPr>
            <p:nvPr/>
          </p:nvSpPr>
          <p:spPr bwMode="auto">
            <a:xfrm>
              <a:off x="1146" y="3534"/>
              <a:ext cx="337" cy="289"/>
            </a:xfrm>
            <a:custGeom>
              <a:avLst/>
              <a:gdLst>
                <a:gd name="T0" fmla="*/ 192 w 337"/>
                <a:gd name="T1" fmla="*/ 0 h 289"/>
                <a:gd name="T2" fmla="*/ 336 w 337"/>
                <a:gd name="T3" fmla="*/ 192 h 289"/>
                <a:gd name="T4" fmla="*/ 0 w 337"/>
                <a:gd name="T5" fmla="*/ 288 h 289"/>
                <a:gd name="T6" fmla="*/ 192 w 337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289"/>
                <a:gd name="T14" fmla="*/ 337 w 337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289">
                  <a:moveTo>
                    <a:pt x="192" y="0"/>
                  </a:moveTo>
                  <a:lnTo>
                    <a:pt x="336" y="192"/>
                  </a:lnTo>
                  <a:lnTo>
                    <a:pt x="0" y="288"/>
                  </a:lnTo>
                  <a:lnTo>
                    <a:pt x="19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29001" y="3309529"/>
            <a:ext cx="1220788" cy="428625"/>
            <a:chOff x="2679" y="3379"/>
            <a:chExt cx="769" cy="385"/>
          </a:xfrm>
        </p:grpSpPr>
        <p:sp>
          <p:nvSpPr>
            <p:cNvPr id="93207" name="Freeform 23"/>
            <p:cNvSpPr>
              <a:spLocks/>
            </p:cNvSpPr>
            <p:nvPr/>
          </p:nvSpPr>
          <p:spPr bwMode="auto">
            <a:xfrm>
              <a:off x="2679" y="3379"/>
              <a:ext cx="433" cy="28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8" y="48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24"/>
            <p:cNvSpPr>
              <a:spLocks/>
            </p:cNvSpPr>
            <p:nvPr/>
          </p:nvSpPr>
          <p:spPr bwMode="auto">
            <a:xfrm>
              <a:off x="2679" y="3379"/>
              <a:ext cx="529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528" y="144"/>
                </a:cxn>
                <a:cxn ang="0">
                  <a:pos x="432" y="0"/>
                </a:cxn>
                <a:cxn ang="0">
                  <a:pos x="0" y="288"/>
                </a:cxn>
              </a:cxnLst>
              <a:rect l="0" t="0" r="r" b="b"/>
              <a:pathLst>
                <a:path w="529" h="289">
                  <a:moveTo>
                    <a:pt x="0" y="288"/>
                  </a:moveTo>
                  <a:lnTo>
                    <a:pt x="528" y="144"/>
                  </a:lnTo>
                  <a:lnTo>
                    <a:pt x="432" y="0"/>
                  </a:lnTo>
                  <a:lnTo>
                    <a:pt x="0" y="288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9" name="Freeform 25"/>
            <p:cNvSpPr>
              <a:spLocks/>
            </p:cNvSpPr>
            <p:nvPr/>
          </p:nvSpPr>
          <p:spPr bwMode="auto">
            <a:xfrm>
              <a:off x="2679" y="3523"/>
              <a:ext cx="769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768" y="48"/>
                </a:cxn>
                <a:cxn ang="0">
                  <a:pos x="0" y="144"/>
                </a:cxn>
              </a:cxnLst>
              <a:rect l="0" t="0" r="r" b="b"/>
              <a:pathLst>
                <a:path w="769" h="145">
                  <a:moveTo>
                    <a:pt x="0" y="144"/>
                  </a:moveTo>
                  <a:lnTo>
                    <a:pt x="528" y="0"/>
                  </a:lnTo>
                  <a:lnTo>
                    <a:pt x="768" y="48"/>
                  </a:lnTo>
                  <a:lnTo>
                    <a:pt x="0" y="144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10" name="Freeform 26"/>
            <p:cNvSpPr>
              <a:spLocks/>
            </p:cNvSpPr>
            <p:nvPr/>
          </p:nvSpPr>
          <p:spPr bwMode="auto">
            <a:xfrm>
              <a:off x="2679" y="3572"/>
              <a:ext cx="769" cy="193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768" y="0"/>
                </a:cxn>
                <a:cxn ang="0">
                  <a:pos x="576" y="192"/>
                </a:cxn>
                <a:cxn ang="0">
                  <a:pos x="0" y="96"/>
                </a:cxn>
              </a:cxnLst>
              <a:rect l="0" t="0" r="r" b="b"/>
              <a:pathLst>
                <a:path w="769" h="193">
                  <a:moveTo>
                    <a:pt x="0" y="96"/>
                  </a:moveTo>
                  <a:lnTo>
                    <a:pt x="768" y="0"/>
                  </a:lnTo>
                  <a:lnTo>
                    <a:pt x="576" y="192"/>
                  </a:lnTo>
                  <a:lnTo>
                    <a:pt x="0" y="96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4203526" y="3854835"/>
            <a:ext cx="2074222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GL_TRIANGLE_FAN</a:t>
            </a: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1315864" y="1849823"/>
            <a:ext cx="1290418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GL_POINTS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950864" y="1566454"/>
            <a:ext cx="285750" cy="182165"/>
            <a:chOff x="740" y="2067"/>
            <a:chExt cx="180" cy="164"/>
          </a:xfrm>
        </p:grpSpPr>
        <p:sp>
          <p:nvSpPr>
            <p:cNvPr id="28699" name="Rectangle 31"/>
            <p:cNvSpPr>
              <a:spLocks noChangeArrowheads="1"/>
            </p:cNvSpPr>
            <p:nvPr/>
          </p:nvSpPr>
          <p:spPr bwMode="auto">
            <a:xfrm>
              <a:off x="770" y="2067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32"/>
            <p:cNvSpPr>
              <a:spLocks noChangeArrowheads="1"/>
            </p:cNvSpPr>
            <p:nvPr/>
          </p:nvSpPr>
          <p:spPr bwMode="auto">
            <a:xfrm>
              <a:off x="861" y="2094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Rectangle 33"/>
            <p:cNvSpPr>
              <a:spLocks noChangeArrowheads="1"/>
            </p:cNvSpPr>
            <p:nvPr/>
          </p:nvSpPr>
          <p:spPr bwMode="auto">
            <a:xfrm>
              <a:off x="740" y="217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Rectangle 34"/>
            <p:cNvSpPr>
              <a:spLocks noChangeArrowheads="1"/>
            </p:cNvSpPr>
            <p:nvPr/>
          </p:nvSpPr>
          <p:spPr bwMode="auto">
            <a:xfrm>
              <a:off x="899" y="221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914476" y="1746238"/>
            <a:ext cx="838200" cy="373856"/>
            <a:chOff x="1434" y="1514"/>
            <a:chExt cx="528" cy="336"/>
          </a:xfrm>
        </p:grpSpPr>
        <p:sp>
          <p:nvSpPr>
            <p:cNvPr id="28697" name="Line 37"/>
            <p:cNvSpPr>
              <a:spLocks noChangeShapeType="1"/>
            </p:cNvSpPr>
            <p:nvPr/>
          </p:nvSpPr>
          <p:spPr bwMode="auto">
            <a:xfrm flipV="1">
              <a:off x="1434" y="1514"/>
              <a:ext cx="328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38"/>
            <p:cNvSpPr>
              <a:spLocks noChangeShapeType="1"/>
            </p:cNvSpPr>
            <p:nvPr/>
          </p:nvSpPr>
          <p:spPr bwMode="auto">
            <a:xfrm>
              <a:off x="1762" y="1628"/>
              <a:ext cx="20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2631901" y="2172481"/>
            <a:ext cx="1094852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GL_LINES</a:t>
            </a:r>
          </a:p>
        </p:txBody>
      </p:sp>
      <p:sp>
        <p:nvSpPr>
          <p:cNvPr id="28690" name="Freeform 41"/>
          <p:cNvSpPr>
            <a:spLocks/>
          </p:cNvSpPr>
          <p:nvPr/>
        </p:nvSpPr>
        <p:spPr bwMode="auto">
          <a:xfrm>
            <a:off x="6603826" y="1747429"/>
            <a:ext cx="1055688" cy="795338"/>
          </a:xfrm>
          <a:custGeom>
            <a:avLst/>
            <a:gdLst>
              <a:gd name="T0" fmla="*/ 336 w 665"/>
              <a:gd name="T1" fmla="*/ 307 h 715"/>
              <a:gd name="T2" fmla="*/ 243 w 665"/>
              <a:gd name="T3" fmla="*/ 50 h 715"/>
              <a:gd name="T4" fmla="*/ 586 w 665"/>
              <a:gd name="T5" fmla="*/ 0 h 715"/>
              <a:gd name="T6" fmla="*/ 0 w 665"/>
              <a:gd name="T7" fmla="*/ 264 h 715"/>
              <a:gd name="T8" fmla="*/ 429 w 665"/>
              <a:gd name="T9" fmla="*/ 714 h 715"/>
              <a:gd name="T10" fmla="*/ 664 w 665"/>
              <a:gd name="T11" fmla="*/ 278 h 715"/>
              <a:gd name="T12" fmla="*/ 336 w 665"/>
              <a:gd name="T13" fmla="*/ 307 h 7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5"/>
              <a:gd name="T22" fmla="*/ 0 h 715"/>
              <a:gd name="T23" fmla="*/ 665 w 665"/>
              <a:gd name="T24" fmla="*/ 715 h 7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5" h="715">
                <a:moveTo>
                  <a:pt x="336" y="307"/>
                </a:moveTo>
                <a:lnTo>
                  <a:pt x="243" y="50"/>
                </a:lnTo>
                <a:lnTo>
                  <a:pt x="586" y="0"/>
                </a:lnTo>
                <a:lnTo>
                  <a:pt x="0" y="264"/>
                </a:lnTo>
                <a:lnTo>
                  <a:pt x="429" y="714"/>
                </a:lnTo>
                <a:lnTo>
                  <a:pt x="664" y="278"/>
                </a:lnTo>
                <a:lnTo>
                  <a:pt x="336" y="30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6124402" y="2611823"/>
            <a:ext cx="1660070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GL_LINE_LOOP</a:t>
            </a:r>
          </a:p>
        </p:txBody>
      </p:sp>
      <p:sp>
        <p:nvSpPr>
          <p:cNvPr id="28692" name="Freeform 44"/>
          <p:cNvSpPr>
            <a:spLocks/>
          </p:cNvSpPr>
          <p:nvPr/>
        </p:nvSpPr>
        <p:spPr bwMode="auto">
          <a:xfrm>
            <a:off x="4419426" y="1209267"/>
            <a:ext cx="1441450" cy="740569"/>
          </a:xfrm>
          <a:custGeom>
            <a:avLst/>
            <a:gdLst>
              <a:gd name="T0" fmla="*/ 393 w 908"/>
              <a:gd name="T1" fmla="*/ 471 h 665"/>
              <a:gd name="T2" fmla="*/ 115 w 908"/>
              <a:gd name="T3" fmla="*/ 79 h 665"/>
              <a:gd name="T4" fmla="*/ 0 w 908"/>
              <a:gd name="T5" fmla="*/ 379 h 665"/>
              <a:gd name="T6" fmla="*/ 907 w 908"/>
              <a:gd name="T7" fmla="*/ 229 h 665"/>
              <a:gd name="T8" fmla="*/ 407 w 908"/>
              <a:gd name="T9" fmla="*/ 0 h 665"/>
              <a:gd name="T10" fmla="*/ 715 w 908"/>
              <a:gd name="T11" fmla="*/ 557 h 665"/>
              <a:gd name="T12" fmla="*/ 315 w 908"/>
              <a:gd name="T13" fmla="*/ 664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8"/>
              <a:gd name="T22" fmla="*/ 0 h 665"/>
              <a:gd name="T23" fmla="*/ 908 w 908"/>
              <a:gd name="T24" fmla="*/ 665 h 6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8" h="665">
                <a:moveTo>
                  <a:pt x="393" y="471"/>
                </a:moveTo>
                <a:lnTo>
                  <a:pt x="115" y="79"/>
                </a:lnTo>
                <a:lnTo>
                  <a:pt x="0" y="379"/>
                </a:lnTo>
                <a:lnTo>
                  <a:pt x="907" y="229"/>
                </a:lnTo>
                <a:lnTo>
                  <a:pt x="407" y="0"/>
                </a:lnTo>
                <a:lnTo>
                  <a:pt x="715" y="557"/>
                </a:lnTo>
                <a:lnTo>
                  <a:pt x="315" y="66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4055889" y="2114142"/>
            <a:ext cx="1636666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GL_LINE_STRIP</a:t>
            </a:r>
          </a:p>
        </p:txBody>
      </p:sp>
      <p:sp>
        <p:nvSpPr>
          <p:cNvPr id="28694" name="Freeform 47"/>
          <p:cNvSpPr>
            <a:spLocks/>
          </p:cNvSpPr>
          <p:nvPr/>
        </p:nvSpPr>
        <p:spPr bwMode="auto">
          <a:xfrm>
            <a:off x="3452639" y="2613013"/>
            <a:ext cx="387350" cy="208360"/>
          </a:xfrm>
          <a:custGeom>
            <a:avLst/>
            <a:gdLst>
              <a:gd name="T0" fmla="*/ 158 w 244"/>
              <a:gd name="T1" fmla="*/ 0 h 187"/>
              <a:gd name="T2" fmla="*/ 0 w 244"/>
              <a:gd name="T3" fmla="*/ 171 h 187"/>
              <a:gd name="T4" fmla="*/ 243 w 244"/>
              <a:gd name="T5" fmla="*/ 186 h 187"/>
              <a:gd name="T6" fmla="*/ 158 w 244"/>
              <a:gd name="T7" fmla="*/ 0 h 187"/>
              <a:gd name="T8" fmla="*/ 0 60000 65536"/>
              <a:gd name="T9" fmla="*/ 0 60000 65536"/>
              <a:gd name="T10" fmla="*/ 0 60000 65536"/>
              <a:gd name="T11" fmla="*/ 0 60000 65536"/>
              <a:gd name="T12" fmla="*/ 0 w 244"/>
              <a:gd name="T13" fmla="*/ 0 h 187"/>
              <a:gd name="T14" fmla="*/ 244 w 244"/>
              <a:gd name="T15" fmla="*/ 187 h 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" h="187">
                <a:moveTo>
                  <a:pt x="158" y="0"/>
                </a:moveTo>
                <a:lnTo>
                  <a:pt x="0" y="171"/>
                </a:lnTo>
                <a:lnTo>
                  <a:pt x="243" y="186"/>
                </a:lnTo>
                <a:lnTo>
                  <a:pt x="158" y="0"/>
                </a:lnTo>
              </a:path>
            </a:pathLst>
          </a:custGeom>
          <a:solidFill>
            <a:srgbClr val="FFFF00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48"/>
          <p:cNvSpPr>
            <a:spLocks/>
          </p:cNvSpPr>
          <p:nvPr/>
        </p:nvSpPr>
        <p:spPr bwMode="auto">
          <a:xfrm>
            <a:off x="3895552" y="2779700"/>
            <a:ext cx="715963" cy="320279"/>
          </a:xfrm>
          <a:custGeom>
            <a:avLst/>
            <a:gdLst>
              <a:gd name="T0" fmla="*/ 129 w 451"/>
              <a:gd name="T1" fmla="*/ 0 h 287"/>
              <a:gd name="T2" fmla="*/ 0 w 451"/>
              <a:gd name="T3" fmla="*/ 179 h 287"/>
              <a:gd name="T4" fmla="*/ 450 w 451"/>
              <a:gd name="T5" fmla="*/ 286 h 287"/>
              <a:gd name="T6" fmla="*/ 129 w 451"/>
              <a:gd name="T7" fmla="*/ 0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451"/>
              <a:gd name="T13" fmla="*/ 0 h 287"/>
              <a:gd name="T14" fmla="*/ 451 w 451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" h="287">
                <a:moveTo>
                  <a:pt x="129" y="0"/>
                </a:moveTo>
                <a:lnTo>
                  <a:pt x="0" y="179"/>
                </a:lnTo>
                <a:lnTo>
                  <a:pt x="450" y="286"/>
                </a:lnTo>
                <a:lnTo>
                  <a:pt x="129" y="0"/>
                </a:lnTo>
              </a:path>
            </a:pathLst>
          </a:custGeom>
          <a:solidFill>
            <a:srgbClr val="66FF66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33" name="Rectangle 49"/>
          <p:cNvSpPr>
            <a:spLocks noChangeArrowheads="1"/>
          </p:cNvSpPr>
          <p:nvPr/>
        </p:nvSpPr>
        <p:spPr bwMode="auto">
          <a:xfrm>
            <a:off x="3024015" y="3191656"/>
            <a:ext cx="1657505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Surface vs Volume Subdvision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In our example, we divided the surface of each face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We could also divide the volume using the same midpoints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The midpoints define four smaller tetrahedrons, one for each vertex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Keeping only these tetrahedrons removes a </a:t>
            </a:r>
            <a:r>
              <a:rPr lang="en-US" i="1" smtClean="0"/>
              <a:t>volume</a:t>
            </a:r>
            <a:r>
              <a:rPr lang="en-US" smtClean="0"/>
              <a:t> in the middle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See text for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Subdivision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 cstate="print"/>
          <a:srcRect l="7848" t="5608" r="7787" b="19626"/>
          <a:stretch>
            <a:fillRect/>
          </a:stretch>
        </p:blipFill>
        <p:spPr bwMode="auto">
          <a:xfrm>
            <a:off x="2057400" y="1437099"/>
            <a:ext cx="4800600" cy="33492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2</a:t>
            </a:r>
            <a:r>
              <a:rPr lang="id-ID" dirty="0" smtClean="0"/>
              <a:t>: </a:t>
            </a:r>
            <a:r>
              <a:rPr lang="en-US" dirty="0" smtClean="0"/>
              <a:t>Input and Interaction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32</a:t>
            </a:fld>
            <a:endParaRPr lang="en-US" sz="28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486"/>
            <a:ext cx="5813491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Introduce the basic input devices</a:t>
            </a:r>
          </a:p>
          <a:p>
            <a:pPr lvl="1"/>
            <a:r>
              <a:rPr lang="en-US" dirty="0" smtClean="0"/>
              <a:t>Physical Devices</a:t>
            </a:r>
          </a:p>
          <a:p>
            <a:pPr lvl="1"/>
            <a:r>
              <a:rPr lang="en-US" dirty="0" smtClean="0"/>
              <a:t>Logical Devices</a:t>
            </a:r>
          </a:p>
          <a:p>
            <a:pPr lvl="1"/>
            <a:r>
              <a:rPr lang="en-US" dirty="0" smtClean="0"/>
              <a:t>Input Modes</a:t>
            </a:r>
          </a:p>
          <a:p>
            <a:endParaRPr lang="en-US" dirty="0" smtClean="0"/>
          </a:p>
          <a:p>
            <a:r>
              <a:rPr lang="en-US" dirty="0" smtClean="0"/>
              <a:t>Event-driven input</a:t>
            </a:r>
          </a:p>
          <a:p>
            <a:endParaRPr lang="en-US" dirty="0" smtClean="0"/>
          </a:p>
          <a:p>
            <a:r>
              <a:rPr lang="en-US" dirty="0" smtClean="0"/>
              <a:t>Introduce double buffering for smooth animations</a:t>
            </a:r>
          </a:p>
          <a:p>
            <a:endParaRPr lang="en-US" dirty="0" smtClean="0"/>
          </a:p>
          <a:p>
            <a:r>
              <a:rPr lang="en-US" dirty="0" smtClean="0"/>
              <a:t>Programming event input with GLUT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Sketchpad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Ivan Sutherland (MIT 1963) established the basic interactive paradigm that characterizes interactive computer graphics:</a:t>
            </a:r>
          </a:p>
          <a:p>
            <a:pPr lvl="1"/>
            <a:r>
              <a:rPr lang="en-US" dirty="0" smtClean="0"/>
              <a:t>User sees an </a:t>
            </a:r>
            <a:r>
              <a:rPr lang="en-US" i="1" dirty="0" smtClean="0"/>
              <a:t>object</a:t>
            </a:r>
            <a:r>
              <a:rPr lang="en-US" dirty="0" smtClean="0"/>
              <a:t> on the display</a:t>
            </a:r>
          </a:p>
          <a:p>
            <a:pPr lvl="1"/>
            <a:r>
              <a:rPr lang="en-US" dirty="0" smtClean="0"/>
              <a:t>User points to (</a:t>
            </a:r>
            <a:r>
              <a:rPr lang="en-US" i="1" dirty="0" smtClean="0"/>
              <a:t>picks</a:t>
            </a:r>
            <a:r>
              <a:rPr lang="en-US" dirty="0" smtClean="0"/>
              <a:t>) the object with an input device (light pen, mouse, trackball)</a:t>
            </a:r>
          </a:p>
          <a:p>
            <a:pPr lvl="1"/>
            <a:r>
              <a:rPr lang="en-US" dirty="0" smtClean="0"/>
              <a:t>Object changes (moves, rotates, morphs)</a:t>
            </a:r>
          </a:p>
          <a:p>
            <a:pPr lvl="1"/>
            <a:r>
              <a:rPr lang="en-US" dirty="0" smtClean="0"/>
              <a:t>Repeat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Graphical Input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Devices can be described either by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properties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Mouse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Keyboard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Trackball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Logical Properties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What is returned to program via API</a:t>
            </a:r>
          </a:p>
          <a:p>
            <a:pPr lvl="3">
              <a:lnSpc>
                <a:spcPct val="90000"/>
              </a:lnSpc>
            </a:pPr>
            <a:r>
              <a:rPr lang="en-US" b="0" dirty="0" smtClean="0"/>
              <a:t>A position</a:t>
            </a:r>
          </a:p>
          <a:p>
            <a:pPr lvl="3">
              <a:lnSpc>
                <a:spcPct val="90000"/>
              </a:lnSpc>
            </a:pPr>
            <a:r>
              <a:rPr lang="en-US" b="0" dirty="0" smtClean="0"/>
              <a:t>An object identifier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and when input is obtained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Request or event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Devices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61" name="Picture 5" descr="ftp://ftp.cs.unm.edu/pub/angel/BOOK/SECOND_EDITION/FIGURES/JPEG/an03f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371600"/>
            <a:ext cx="1712913" cy="116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7" descr="ftp://ftp.cs.unm.edu/pub/angel/BOOK/SECOND_EDITION/FIGURES/JPEG/an03f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1" y="1384698"/>
            <a:ext cx="2409825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9" descr="ftp://ftp.cs.unm.edu/pub/angel/BOOK/SECOND_EDITION/FIGURES/JPEG/an03f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00400"/>
            <a:ext cx="2979738" cy="95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11" descr="ftp://ftp.cs.unm.edu/pub/angel/BOOK/SECOND_EDITION/FIGURES/JPEG/an03f0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1" y="1357304"/>
            <a:ext cx="2182813" cy="158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13" descr="ftp://ftp.cs.unm.edu/pub/angel/BOOK/SECOND_EDITION/FIGURES/JPEG/an03f0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2971800"/>
            <a:ext cx="2649538" cy="136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5" descr="ftp://ftp.cs.unm.edu/pub/angel/BOOK/SECOND_EDITION/FIGURES/JPEG/an03f0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3257550"/>
            <a:ext cx="2497138" cy="11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7" name="Text Box 16"/>
          <p:cNvSpPr txBox="1">
            <a:spLocks noChangeArrowheads="1"/>
          </p:cNvSpPr>
          <p:nvPr/>
        </p:nvSpPr>
        <p:spPr bwMode="auto">
          <a:xfrm>
            <a:off x="838200" y="2571750"/>
            <a:ext cx="7473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19468" name="Text Box 19"/>
          <p:cNvSpPr txBox="1">
            <a:spLocks noChangeArrowheads="1"/>
          </p:cNvSpPr>
          <p:nvPr/>
        </p:nvSpPr>
        <p:spPr bwMode="auto">
          <a:xfrm>
            <a:off x="3657601" y="2571750"/>
            <a:ext cx="99815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trackball</a:t>
            </a:r>
          </a:p>
        </p:txBody>
      </p:sp>
      <p:sp>
        <p:nvSpPr>
          <p:cNvPr id="19469" name="Text Box 20"/>
          <p:cNvSpPr txBox="1">
            <a:spLocks noChangeArrowheads="1"/>
          </p:cNvSpPr>
          <p:nvPr/>
        </p:nvSpPr>
        <p:spPr bwMode="auto">
          <a:xfrm>
            <a:off x="6477000" y="2916798"/>
            <a:ext cx="98456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/>
              <a:t>light pen</a:t>
            </a:r>
          </a:p>
        </p:txBody>
      </p:sp>
      <p:sp>
        <p:nvSpPr>
          <p:cNvPr id="19470" name="Text Box 21"/>
          <p:cNvSpPr txBox="1">
            <a:spLocks noChangeArrowheads="1"/>
          </p:cNvSpPr>
          <p:nvPr/>
        </p:nvSpPr>
        <p:spPr bwMode="auto">
          <a:xfrm>
            <a:off x="990600" y="4286250"/>
            <a:ext cx="123623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data tablet</a:t>
            </a:r>
          </a:p>
        </p:txBody>
      </p:sp>
      <p:sp>
        <p:nvSpPr>
          <p:cNvPr id="19471" name="Text Box 22"/>
          <p:cNvSpPr txBox="1">
            <a:spLocks noChangeArrowheads="1"/>
          </p:cNvSpPr>
          <p:nvPr/>
        </p:nvSpPr>
        <p:spPr bwMode="auto">
          <a:xfrm>
            <a:off x="4191001" y="4343400"/>
            <a:ext cx="91082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joy stick</a:t>
            </a:r>
          </a:p>
        </p:txBody>
      </p:sp>
      <p:sp>
        <p:nvSpPr>
          <p:cNvPr id="19472" name="Text Box 23"/>
          <p:cNvSpPr txBox="1">
            <a:spLocks noChangeArrowheads="1"/>
          </p:cNvSpPr>
          <p:nvPr/>
        </p:nvSpPr>
        <p:spPr bwMode="auto">
          <a:xfrm>
            <a:off x="6477000" y="4400550"/>
            <a:ext cx="113845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space ball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Incremental (Relative) Devices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Devices such as the data tablet return a position directly to the operating system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Devices such as the mouse, trackball, and joy stick return incremental inputs (or velocities) to the operating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integrate these inputs to obtain an absolute position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Rotation of cylinders in mouse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Roll of trackball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Difficult to obtain absolute position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get variable sensitivity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Devices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Consider the C and C++ code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C++: </a:t>
            </a:r>
            <a:r>
              <a:rPr lang="en-US" b="1" dirty="0" err="1" smtClean="0">
                <a:latin typeface="Courier New" charset="0"/>
              </a:rPr>
              <a:t>cin</a:t>
            </a:r>
            <a:r>
              <a:rPr lang="en-US" b="1" dirty="0" smtClean="0">
                <a:latin typeface="Courier New" charset="0"/>
              </a:rPr>
              <a:t> &gt;&gt; x;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C: </a:t>
            </a:r>
            <a:r>
              <a:rPr lang="en-US" b="1" dirty="0" err="1" smtClean="0">
                <a:latin typeface="Courier New" charset="0"/>
              </a:rPr>
              <a:t>scanf</a:t>
            </a:r>
            <a:r>
              <a:rPr lang="en-US" b="1" dirty="0" smtClean="0">
                <a:latin typeface="Courier New" charset="0"/>
              </a:rPr>
              <a:t> (“%d”, &amp;x);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is the input device?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Can’t tell from the code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Could be keyboard, file, output from another program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code provides </a:t>
            </a:r>
            <a:r>
              <a:rPr lang="en-US" i="1" dirty="0" smtClean="0"/>
              <a:t>logical input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number (an </a:t>
            </a:r>
            <a:r>
              <a:rPr lang="en-US" b="1" dirty="0" err="1" smtClean="0">
                <a:latin typeface="Courier New" charset="0"/>
              </a:rPr>
              <a:t>int</a:t>
            </a:r>
            <a:r>
              <a:rPr lang="en-US" dirty="0" smtClean="0"/>
              <a:t>) is returned to the program regardless of the physical device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Logical Devices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dirty="0" smtClean="0"/>
              <a:t>Graphical input is more varied than input to standard programs which is usually numbers, characters, or bits</a:t>
            </a:r>
          </a:p>
          <a:p>
            <a:endParaRPr lang="en-US" sz="2700" dirty="0" smtClean="0"/>
          </a:p>
          <a:p>
            <a:r>
              <a:rPr lang="en-US" sz="2700" dirty="0" smtClean="0"/>
              <a:t>Two older APIs (GKS, PHIGS) defined six types of logical input</a:t>
            </a:r>
          </a:p>
          <a:p>
            <a:pPr lvl="1"/>
            <a:r>
              <a:rPr lang="en-US" sz="2200" b="1" dirty="0" smtClean="0"/>
              <a:t>Locator</a:t>
            </a:r>
            <a:r>
              <a:rPr lang="en-US" sz="2200" dirty="0" smtClean="0"/>
              <a:t>: return a position</a:t>
            </a:r>
          </a:p>
          <a:p>
            <a:pPr lvl="1"/>
            <a:r>
              <a:rPr lang="en-US" sz="2200" b="1" dirty="0" smtClean="0"/>
              <a:t>Pick</a:t>
            </a:r>
            <a:r>
              <a:rPr lang="en-US" sz="2200" dirty="0" smtClean="0"/>
              <a:t>: return ID of an object</a:t>
            </a:r>
          </a:p>
          <a:p>
            <a:pPr lvl="1"/>
            <a:r>
              <a:rPr lang="en-US" sz="2200" b="1" dirty="0" smtClean="0"/>
              <a:t>Keyboard</a:t>
            </a:r>
            <a:r>
              <a:rPr lang="en-US" sz="2200" dirty="0" smtClean="0"/>
              <a:t>: return strings of characters</a:t>
            </a:r>
          </a:p>
          <a:p>
            <a:pPr lvl="1"/>
            <a:r>
              <a:rPr lang="en-US" sz="2200" b="1" dirty="0" smtClean="0"/>
              <a:t>Stroke</a:t>
            </a:r>
            <a:r>
              <a:rPr lang="en-US" sz="2200" dirty="0" smtClean="0"/>
              <a:t>: return array of positions</a:t>
            </a:r>
          </a:p>
          <a:p>
            <a:pPr lvl="1"/>
            <a:r>
              <a:rPr lang="en-US" sz="2200" b="1" dirty="0" smtClean="0"/>
              <a:t>Valuator</a:t>
            </a:r>
            <a:r>
              <a:rPr lang="en-US" sz="2200" dirty="0" smtClean="0"/>
              <a:t>: return floating point number</a:t>
            </a:r>
          </a:p>
          <a:p>
            <a:pPr lvl="1"/>
            <a:r>
              <a:rPr lang="en-US" sz="2200" b="1" dirty="0" smtClean="0"/>
              <a:t>Choice</a:t>
            </a:r>
            <a:r>
              <a:rPr lang="en-US" sz="2200" dirty="0" smtClean="0"/>
              <a:t>: return one of n items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Review: </a:t>
            </a:r>
            <a:r>
              <a:rPr lang="id-ID" sz="3600" dirty="0" smtClean="0"/>
              <a:t>Menampilkan objek primitif di Modern OpenGL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2299320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/>
              <a:t>Objek primitif di OpenGL dispesifikasikan dengan kumpulan verteks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Setelah data verteks dihitung dan disimpan dalam array, program mengirim data tsb ke </a:t>
            </a:r>
            <a:r>
              <a:rPr lang="en-US" dirty="0" smtClean="0"/>
              <a:t>GPU. </a:t>
            </a:r>
            <a:endParaRPr lang="id-ID" dirty="0" smtClean="0"/>
          </a:p>
          <a:p>
            <a:r>
              <a:rPr lang="id-ID" dirty="0" smtClean="0"/>
              <a:t>Saat ingin ditampilkan objek geometri tertentu, fungsi dengan parameter objek primitif tsb dieksekusi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Contoh apabila verteks Sierpinski gasket ingin digambar sebagai sebuah titik maka fungsi berikut dipanggil setelah data verteks telah dikirim ke GPUL: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glDrawArrays</a:t>
            </a:r>
            <a:r>
              <a:rPr lang="en-US" dirty="0" smtClean="0"/>
              <a:t>(GL_POINTS, 0, </a:t>
            </a:r>
            <a:r>
              <a:rPr lang="en-US" dirty="0" err="1" smtClean="0"/>
              <a:t>NumPoints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25313" r="20586" b="52140"/>
          <a:stretch>
            <a:fillRect/>
          </a:stretch>
        </p:blipFill>
        <p:spPr bwMode="auto">
          <a:xfrm>
            <a:off x="683568" y="3597864"/>
            <a:ext cx="7632848" cy="123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Modes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 devices contain a </a:t>
            </a:r>
            <a:r>
              <a:rPr lang="en-US" i="1" dirty="0" smtClean="0"/>
              <a:t>trigger</a:t>
            </a:r>
            <a:r>
              <a:rPr lang="en-US" dirty="0" smtClean="0"/>
              <a:t> which can be used to send a signal to the operating system</a:t>
            </a:r>
          </a:p>
          <a:p>
            <a:pPr lvl="1"/>
            <a:r>
              <a:rPr lang="en-US" dirty="0" smtClean="0"/>
              <a:t>Button on mouse</a:t>
            </a:r>
          </a:p>
          <a:p>
            <a:pPr lvl="1"/>
            <a:r>
              <a:rPr lang="en-US" dirty="0" smtClean="0"/>
              <a:t>Pressing or releasing a key</a:t>
            </a:r>
          </a:p>
          <a:p>
            <a:endParaRPr lang="en-US" dirty="0" smtClean="0"/>
          </a:p>
          <a:p>
            <a:r>
              <a:rPr lang="en-US" dirty="0" smtClean="0"/>
              <a:t>When triggered, input devices return information (their </a:t>
            </a:r>
            <a:r>
              <a:rPr lang="en-US" i="1" dirty="0" smtClean="0"/>
              <a:t>measure</a:t>
            </a:r>
            <a:r>
              <a:rPr lang="en-US" dirty="0" smtClean="0"/>
              <a:t>) to the system</a:t>
            </a:r>
          </a:p>
          <a:p>
            <a:pPr lvl="1"/>
            <a:r>
              <a:rPr lang="en-US" dirty="0" smtClean="0"/>
              <a:t>Mouse returns position information</a:t>
            </a:r>
          </a:p>
          <a:p>
            <a:pPr lvl="1"/>
            <a:r>
              <a:rPr lang="en-US" dirty="0" smtClean="0"/>
              <a:t>Keyboard returns ASCII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 Mode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Input provided to program only when user triggers the device</a:t>
            </a:r>
          </a:p>
          <a:p>
            <a:endParaRPr lang="en-US" dirty="0" smtClean="0"/>
          </a:p>
          <a:p>
            <a:r>
              <a:rPr lang="en-US" dirty="0" smtClean="0"/>
              <a:t>Typical of keyboard input</a:t>
            </a:r>
          </a:p>
          <a:p>
            <a:pPr lvl="1"/>
            <a:r>
              <a:rPr lang="en-US" dirty="0" smtClean="0"/>
              <a:t>Can erase (backspace), edit, correct until enter (return) key (the trigger) is depressed</a:t>
            </a:r>
          </a:p>
        </p:txBody>
      </p:sp>
      <p:pic>
        <p:nvPicPr>
          <p:cNvPr id="25606" name="Picture 5" descr="ftp://ftp.cs.unm.edu/pub/angel/BOOK/SECOND_EDITION/FIGURES/JPEG/an03f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3817144"/>
            <a:ext cx="7600950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Mode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systems have more than one input device, each of which can be triggered at an arbitrary time by a user</a:t>
            </a:r>
          </a:p>
          <a:p>
            <a:endParaRPr lang="en-US" dirty="0" smtClean="0"/>
          </a:p>
          <a:p>
            <a:r>
              <a:rPr lang="en-US" dirty="0" smtClean="0"/>
              <a:t>Each trigger generates an </a:t>
            </a:r>
            <a:r>
              <a:rPr lang="en-US" i="1" dirty="0" smtClean="0"/>
              <a:t>event</a:t>
            </a:r>
            <a:r>
              <a:rPr lang="en-US" dirty="0" smtClean="0"/>
              <a:t> whose measure is put in an </a:t>
            </a:r>
            <a:r>
              <a:rPr lang="en-US" i="1" dirty="0" smtClean="0"/>
              <a:t>event queue</a:t>
            </a:r>
            <a:r>
              <a:rPr lang="en-US" dirty="0" smtClean="0"/>
              <a:t> which can be examined by the user program</a:t>
            </a:r>
          </a:p>
        </p:txBody>
      </p:sp>
      <p:pic>
        <p:nvPicPr>
          <p:cNvPr id="26630" name="Picture 5" descr="ftp://ftp.cs.unm.edu/pub/angel/BOOK/SECOND_EDITION/FIGURES/JPEG/an03f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26" y="4064794"/>
            <a:ext cx="8359775" cy="67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Types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Window: resize, expose, </a:t>
            </a:r>
            <a:r>
              <a:rPr lang="en-US" dirty="0" err="1" smtClean="0"/>
              <a:t>iconify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Mouse: click one or more buttons</a:t>
            </a:r>
          </a:p>
          <a:p>
            <a:endParaRPr lang="en-US" dirty="0" smtClean="0"/>
          </a:p>
          <a:p>
            <a:r>
              <a:rPr lang="en-US" dirty="0" smtClean="0"/>
              <a:t>Motion: move mouse</a:t>
            </a:r>
          </a:p>
          <a:p>
            <a:endParaRPr lang="en-US" dirty="0" smtClean="0"/>
          </a:p>
          <a:p>
            <a:r>
              <a:rPr lang="en-US" dirty="0" smtClean="0"/>
              <a:t>Keyboard: press or release a key</a:t>
            </a:r>
          </a:p>
          <a:p>
            <a:endParaRPr lang="en-US" dirty="0" smtClean="0"/>
          </a:p>
          <a:p>
            <a:r>
              <a:rPr lang="en-US" dirty="0" smtClean="0"/>
              <a:t>Idle: nonevent</a:t>
            </a:r>
          </a:p>
          <a:p>
            <a:pPr lvl="1"/>
            <a:r>
              <a:rPr lang="en-US" dirty="0" smtClean="0"/>
              <a:t>Define what should be done if no other event is in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Callbacks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Programming interface for event-driven input</a:t>
            </a:r>
          </a:p>
          <a:p>
            <a:endParaRPr lang="en-US" sz="2400" dirty="0" smtClean="0"/>
          </a:p>
          <a:p>
            <a:r>
              <a:rPr lang="en-US" sz="2400" dirty="0" smtClean="0"/>
              <a:t>Define a </a:t>
            </a:r>
            <a:r>
              <a:rPr lang="en-US" sz="2400" i="1" dirty="0" smtClean="0"/>
              <a:t>callback function</a:t>
            </a:r>
            <a:r>
              <a:rPr lang="en-US" sz="2400" dirty="0" smtClean="0"/>
              <a:t> for each type of event the graphics system recognizes</a:t>
            </a:r>
          </a:p>
          <a:p>
            <a:endParaRPr lang="en-US" sz="2400" dirty="0" smtClean="0"/>
          </a:p>
          <a:p>
            <a:r>
              <a:rPr lang="en-US" sz="2400" dirty="0" smtClean="0"/>
              <a:t>This user-supplied function is executed when the event occurs</a:t>
            </a:r>
          </a:p>
          <a:p>
            <a:endParaRPr lang="en-US" sz="2400" dirty="0" smtClean="0"/>
          </a:p>
          <a:p>
            <a:r>
              <a:rPr lang="en-US" sz="2400" dirty="0" smtClean="0"/>
              <a:t>GLUT example: </a:t>
            </a:r>
            <a:r>
              <a:rPr lang="en-US" sz="2400" b="1" dirty="0" err="1" smtClean="0">
                <a:latin typeface="Courier New" charset="0"/>
              </a:rPr>
              <a:t>glutMouseFunc</a:t>
            </a:r>
            <a:r>
              <a:rPr lang="en-US" sz="2400" b="1" dirty="0" smtClean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mymouse</a:t>
            </a:r>
            <a:r>
              <a:rPr lang="en-US" sz="2400" b="1" dirty="0" smtClean="0">
                <a:latin typeface="Courier New" charset="0"/>
              </a:rPr>
              <a:t>)</a:t>
            </a:r>
            <a:endParaRPr lang="en-US" sz="2400" dirty="0" smtClean="0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 flipH="1">
            <a:off x="6804248" y="3867894"/>
            <a:ext cx="685800" cy="2857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5486401" y="3600450"/>
            <a:ext cx="233730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mouse callback function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GLUT callbacks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GLUT recognizes a subset of the events recognized by any particular window system (Windows, X, Macintosh)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glutDisplayFunc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glutMouseFunc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glutReshapeFunc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glutKeyboardFunc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glutIdleFunc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 charset="0"/>
              </a:rPr>
              <a:t>glutMotionFunc</a:t>
            </a:r>
            <a:r>
              <a:rPr lang="en-US" b="1" dirty="0" smtClean="0">
                <a:latin typeface="Courier New" charset="0"/>
              </a:rPr>
              <a:t>, </a:t>
            </a:r>
            <a:r>
              <a:rPr lang="en-US" b="1" dirty="0" err="1" smtClean="0">
                <a:latin typeface="Courier New" charset="0"/>
              </a:rPr>
              <a:t>glutPassiveMotionFunc</a:t>
            </a:r>
            <a:endParaRPr lang="en-US" b="1" dirty="0" smtClean="0"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GLUT Event Loop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dirty="0" smtClean="0"/>
              <a:t>Recall that the last line in </a:t>
            </a:r>
            <a:r>
              <a:rPr lang="en-US" sz="2700" b="1" dirty="0" err="1" smtClean="0">
                <a:latin typeface="Courier New" charset="0"/>
              </a:rPr>
              <a:t>main.c</a:t>
            </a:r>
            <a:r>
              <a:rPr lang="en-US" sz="2700" dirty="0" smtClean="0"/>
              <a:t> for a program using GLUT must be</a:t>
            </a:r>
          </a:p>
          <a:p>
            <a:pPr lvl="1">
              <a:buFontTx/>
              <a:buNone/>
            </a:pPr>
            <a:r>
              <a:rPr lang="en-US" b="1" dirty="0" err="1" smtClean="0">
                <a:latin typeface="Courier New" charset="0"/>
              </a:rPr>
              <a:t>glutMainLoop</a:t>
            </a:r>
            <a:r>
              <a:rPr lang="en-US" b="1" dirty="0" smtClean="0">
                <a:latin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sz="2700" dirty="0" smtClean="0"/>
              <a:t>	which puts the program in an infinite event loop</a:t>
            </a:r>
          </a:p>
          <a:p>
            <a:endParaRPr lang="en-US" sz="2700" dirty="0" smtClean="0"/>
          </a:p>
          <a:p>
            <a:r>
              <a:rPr lang="en-US" sz="2700" dirty="0" smtClean="0"/>
              <a:t>In each pass through the event loop, GLUT </a:t>
            </a:r>
          </a:p>
          <a:p>
            <a:pPr lvl="1"/>
            <a:r>
              <a:rPr lang="en-US" sz="2200" dirty="0" smtClean="0"/>
              <a:t>looks at the events in the queue</a:t>
            </a:r>
          </a:p>
          <a:p>
            <a:pPr lvl="1"/>
            <a:r>
              <a:rPr lang="en-US" sz="2200" dirty="0" smtClean="0"/>
              <a:t>for each event in the queue, GLUT executes the appropriate callback function if one is defined</a:t>
            </a:r>
          </a:p>
          <a:p>
            <a:pPr lvl="1"/>
            <a:r>
              <a:rPr lang="en-US" sz="2200" dirty="0" smtClean="0"/>
              <a:t>if no callback is defined for the event, the event is ignored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display callback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The display callback is executed whenever GLUT determines that the window should be refreshed, for example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When the window is first opened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When the window is reshaped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When a window is exposed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When the user program decides it wants to change the display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In </a:t>
            </a:r>
            <a:r>
              <a:rPr lang="en-US" sz="2700" b="1" dirty="0" err="1" smtClean="0">
                <a:latin typeface="Courier New" charset="0"/>
              </a:rPr>
              <a:t>main.c</a:t>
            </a:r>
            <a:endParaRPr lang="en-US" sz="2700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200" b="1" dirty="0" err="1" smtClean="0">
                <a:latin typeface="Courier New" charset="0"/>
              </a:rPr>
              <a:t>glutDisplayFunc</a:t>
            </a:r>
            <a:r>
              <a:rPr lang="en-US" sz="2200" b="1" dirty="0" smtClean="0">
                <a:latin typeface="Courier New" charset="0"/>
              </a:rPr>
              <a:t>(</a:t>
            </a:r>
            <a:r>
              <a:rPr lang="en-US" sz="2200" b="1" dirty="0" err="1" smtClean="0">
                <a:latin typeface="Courier New" charset="0"/>
              </a:rPr>
              <a:t>mydisplay</a:t>
            </a:r>
            <a:r>
              <a:rPr lang="en-US" sz="2200" b="1" dirty="0" smtClean="0">
                <a:latin typeface="Courier New" charset="0"/>
              </a:rPr>
              <a:t>)</a:t>
            </a:r>
            <a:r>
              <a:rPr lang="en-US" sz="2200" dirty="0" smtClean="0"/>
              <a:t> identifies the function to be executed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Every GLUT program must have a display callback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Posting redisplays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Many events may invoke the display callback function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Can lead to multiple executions of the display callback on a single pass through the event loop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We can avoid this problem by instead using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latin typeface="Courier New" charset="0"/>
              </a:rPr>
              <a:t>glutPostRedisplay</a:t>
            </a:r>
            <a:r>
              <a:rPr lang="en-US" sz="2400" b="1" dirty="0" smtClean="0">
                <a:latin typeface="Courier New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dirty="0" smtClean="0"/>
              <a:t>    	which sets a flag. 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GLUT checks to see if the flag is set at the end of the event loop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If set then the display callback function is executed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Working with Callbacks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Setting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Colors are ultimately set in the fragment </a:t>
            </a:r>
            <a:r>
              <a:rPr lang="en-US" dirty="0" err="1" smtClean="0"/>
              <a:t>shader</a:t>
            </a:r>
            <a:r>
              <a:rPr lang="en-US" dirty="0" smtClean="0"/>
              <a:t> but can be determined in either </a:t>
            </a:r>
            <a:r>
              <a:rPr lang="en-US" dirty="0" err="1" smtClean="0"/>
              <a:t>shader</a:t>
            </a:r>
            <a:r>
              <a:rPr lang="en-US" dirty="0" smtClean="0"/>
              <a:t> or in the application</a:t>
            </a:r>
          </a:p>
          <a:p>
            <a:r>
              <a:rPr lang="en-US" dirty="0" smtClean="0"/>
              <a:t>Application color: pass to vertex </a:t>
            </a:r>
            <a:r>
              <a:rPr lang="en-US" dirty="0" err="1" smtClean="0"/>
              <a:t>shader</a:t>
            </a:r>
            <a:r>
              <a:rPr lang="en-US" dirty="0" smtClean="0"/>
              <a:t> as a uniform variable or as a vertex attribute</a:t>
            </a:r>
          </a:p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color: pass to fragment </a:t>
            </a:r>
            <a:r>
              <a:rPr lang="en-US" dirty="0" err="1" smtClean="0"/>
              <a:t>shader</a:t>
            </a:r>
            <a:r>
              <a:rPr lang="en-US" dirty="0" smtClean="0"/>
              <a:t> as varying variable</a:t>
            </a:r>
          </a:p>
          <a:p>
            <a:r>
              <a:rPr lang="en-US" dirty="0" smtClean="0"/>
              <a:t>Fragment color: can alter via </a:t>
            </a:r>
            <a:r>
              <a:rPr lang="en-US" dirty="0" err="1" smtClean="0"/>
              <a:t>shader</a:t>
            </a:r>
            <a:r>
              <a:rPr lang="en-US" dirty="0" smtClean="0"/>
              <a:t> code</a:t>
            </a:r>
            <a:endParaRPr 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to build interactive programs using GLUT callbacks</a:t>
            </a:r>
          </a:p>
          <a:p>
            <a:pPr lvl="1"/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Reshape</a:t>
            </a:r>
          </a:p>
          <a:p>
            <a:endParaRPr lang="en-US" dirty="0" smtClean="0"/>
          </a:p>
          <a:p>
            <a:r>
              <a:rPr lang="en-US" dirty="0" smtClean="0"/>
              <a:t>Introduce menus in GLUT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mouse callback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glutMouseFunc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mymouse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void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mymouse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GLint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button,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GLint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state,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GLint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x,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GLint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y)</a:t>
            </a:r>
          </a:p>
          <a:p>
            <a:r>
              <a:rPr lang="en-US" dirty="0" smtClean="0"/>
              <a:t>Returns </a:t>
            </a:r>
          </a:p>
          <a:p>
            <a:pPr lvl="1"/>
            <a:r>
              <a:rPr lang="en-US" dirty="0" smtClean="0"/>
              <a:t>which button (</a:t>
            </a:r>
            <a:r>
              <a:rPr lang="en-US" b="1" dirty="0" smtClean="0">
                <a:latin typeface="Courier New" charset="0"/>
              </a:rPr>
              <a:t>GLUT_LEFT_BUTTON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charset="0"/>
              </a:rPr>
              <a:t>GLUT_MIDDLE_BUTTON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charset="0"/>
              </a:rPr>
              <a:t>GLUT_RIGHT_BUTTON</a:t>
            </a:r>
            <a:r>
              <a:rPr lang="en-US" dirty="0" smtClean="0"/>
              <a:t>) caused event state of that button (</a:t>
            </a:r>
            <a:r>
              <a:rPr lang="en-US" b="1" dirty="0" smtClean="0">
                <a:latin typeface="Courier New" charset="0"/>
              </a:rPr>
              <a:t>GLUT_UP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charset="0"/>
              </a:rPr>
              <a:t>GLUT_DOWN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Position in window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Positioning</a:t>
            </a:r>
          </a:p>
        </p:txBody>
      </p:sp>
      <p:sp>
        <p:nvSpPr>
          <p:cNvPr id="18439" name="Text Box 8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2219332"/>
          </a:xfrm>
          <a:noFill/>
        </p:spPr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2400" dirty="0" smtClean="0"/>
              <a:t>The position in the screen window is usually measured in pixels with the origin at the top-left corner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400" dirty="0" smtClean="0"/>
              <a:t>Consequence of refresh done from top to bottom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OpenGL uses a world coordinate system with origin at the bottom left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400" dirty="0" smtClean="0"/>
              <a:t>Must invert </a:t>
            </a:r>
            <a:r>
              <a:rPr lang="en-US" sz="2400" i="1" dirty="0" smtClean="0"/>
              <a:t>y</a:t>
            </a:r>
            <a:r>
              <a:rPr lang="en-US" sz="2400" dirty="0" smtClean="0"/>
              <a:t> coordinate returned by callback by height of window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400" i="1" dirty="0" smtClean="0"/>
              <a:t>y = h – y;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1752600" y="3286130"/>
            <a:ext cx="5010056" cy="1626632"/>
            <a:chOff x="1752600" y="5105400"/>
            <a:chExt cx="5010056" cy="2168843"/>
          </a:xfrm>
        </p:grpSpPr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3429000" y="5105400"/>
              <a:ext cx="2743200" cy="1676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V="1">
              <a:off x="2590800" y="5181600"/>
              <a:ext cx="6858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8440" name="Text Box 9"/>
            <p:cNvSpPr txBox="1">
              <a:spLocks noChangeArrowheads="1"/>
            </p:cNvSpPr>
            <p:nvPr/>
          </p:nvSpPr>
          <p:spPr bwMode="auto">
            <a:xfrm>
              <a:off x="1752600" y="5181600"/>
              <a:ext cx="614271" cy="492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 dirty="0"/>
                <a:t>(0,0)</a:t>
              </a:r>
            </a:p>
          </p:txBody>
        </p:sp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>
              <a:off x="6324600" y="5181600"/>
              <a:ext cx="0" cy="160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8442" name="Rectangle 12"/>
            <p:cNvSpPr>
              <a:spLocks noChangeArrowheads="1"/>
            </p:cNvSpPr>
            <p:nvPr/>
          </p:nvSpPr>
          <p:spPr bwMode="auto">
            <a:xfrm>
              <a:off x="6477000" y="5334000"/>
              <a:ext cx="285656" cy="492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8443" name="Line 13"/>
            <p:cNvSpPr>
              <a:spLocks noChangeShapeType="1"/>
            </p:cNvSpPr>
            <p:nvPr/>
          </p:nvSpPr>
          <p:spPr bwMode="auto">
            <a:xfrm>
              <a:off x="3505200" y="6858000"/>
              <a:ext cx="266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8444" name="Text Box 14"/>
            <p:cNvSpPr txBox="1">
              <a:spLocks noChangeArrowheads="1"/>
            </p:cNvSpPr>
            <p:nvPr/>
          </p:nvSpPr>
          <p:spPr bwMode="auto">
            <a:xfrm>
              <a:off x="6019800" y="6781800"/>
              <a:ext cx="338554" cy="492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Obtaining the window size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invert the </a:t>
            </a:r>
            <a:r>
              <a:rPr lang="en-US" i="1" dirty="0" smtClean="0"/>
              <a:t>y</a:t>
            </a:r>
            <a:r>
              <a:rPr lang="en-US" dirty="0" smtClean="0"/>
              <a:t> position we need the window height</a:t>
            </a:r>
          </a:p>
          <a:p>
            <a:pPr lvl="1"/>
            <a:r>
              <a:rPr lang="en-US" dirty="0" smtClean="0"/>
              <a:t>Height can change during program execution</a:t>
            </a:r>
          </a:p>
          <a:p>
            <a:pPr lvl="1"/>
            <a:r>
              <a:rPr lang="en-US" dirty="0" smtClean="0"/>
              <a:t>Track with a global variable</a:t>
            </a:r>
          </a:p>
          <a:p>
            <a:pPr lvl="1"/>
            <a:r>
              <a:rPr lang="en-US" dirty="0" smtClean="0"/>
              <a:t>New height returned to reshape callback that we will look at in detail soon</a:t>
            </a:r>
          </a:p>
          <a:p>
            <a:pPr lvl="1"/>
            <a:r>
              <a:rPr lang="en-US" dirty="0" smtClean="0"/>
              <a:t>Can also use query functions </a:t>
            </a:r>
          </a:p>
          <a:p>
            <a:pPr lvl="2"/>
            <a:r>
              <a:rPr lang="en-US" b="1" dirty="0" err="1" smtClean="0">
                <a:latin typeface="Courier New" charset="0"/>
              </a:rPr>
              <a:t>glGetIntv</a:t>
            </a:r>
            <a:endParaRPr lang="en-US" b="1" dirty="0" smtClean="0">
              <a:latin typeface="Courier New" charset="0"/>
            </a:endParaRPr>
          </a:p>
          <a:p>
            <a:pPr lvl="2"/>
            <a:r>
              <a:rPr lang="en-US" b="1" dirty="0" err="1" smtClean="0">
                <a:latin typeface="Courier New" charset="0"/>
              </a:rPr>
              <a:t>glGetFloatv</a:t>
            </a:r>
            <a:endParaRPr lang="en-US" b="1" dirty="0" smtClean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dirty="0" smtClean="0"/>
              <a:t>to obtain any value that is part of the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a program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 our original programs, there was no way to terminate them through OpenGL</a:t>
            </a:r>
          </a:p>
          <a:p>
            <a:r>
              <a:rPr lang="en-US" dirty="0" smtClean="0"/>
              <a:t>We can use the simple mouse callback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914400" y="3028950"/>
            <a:ext cx="693972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 dirty="0">
                <a:latin typeface="Courier New" charset="0"/>
              </a:rPr>
              <a:t>void mouse(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btn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state,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x,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y)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if(</a:t>
            </a:r>
            <a:r>
              <a:rPr lang="en-US" b="1" dirty="0" err="1">
                <a:latin typeface="Courier New" charset="0"/>
              </a:rPr>
              <a:t>btn</a:t>
            </a:r>
            <a:r>
              <a:rPr lang="en-US" b="1" dirty="0">
                <a:latin typeface="Courier New" charset="0"/>
              </a:rPr>
              <a:t>==GLUT_RIGHT_BUTTON &amp;&amp; state==GLUT_DOWN)</a:t>
            </a:r>
          </a:p>
          <a:p>
            <a:r>
              <a:rPr lang="en-US" b="1" dirty="0">
                <a:latin typeface="Courier New" charset="0"/>
              </a:rPr>
              <a:t>   	exit(0);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mouse position</a:t>
            </a:r>
          </a:p>
        </p:txBody>
      </p:sp>
      <p:sp>
        <p:nvSpPr>
          <p:cNvPr id="21509" name="Text Box 1029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the next example, we draw a small square at the location of the mouse each time the left mouse button is clicked</a:t>
            </a:r>
          </a:p>
          <a:p>
            <a:endParaRPr lang="en-US" dirty="0" smtClean="0"/>
          </a:p>
          <a:p>
            <a:r>
              <a:rPr lang="en-US" dirty="0" smtClean="0"/>
              <a:t>This example does not use the display callback but one is required by GLUT; We can use the empty display callback function</a:t>
            </a:r>
          </a:p>
          <a:p>
            <a:pPr lvl="1">
              <a:buFontTx/>
              <a:buNone/>
            </a:pPr>
            <a:r>
              <a:rPr lang="en-US" b="1" dirty="0" err="1" smtClean="0">
                <a:latin typeface="Courier New" charset="0"/>
              </a:rPr>
              <a:t>mydisplay</a:t>
            </a:r>
            <a:r>
              <a:rPr lang="en-US" b="1" dirty="0" smtClean="0">
                <a:latin typeface="Courier New" charset="0"/>
              </a:rPr>
              <a:t>(){}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squares at cursor location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3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void </a:t>
            </a:r>
            <a:r>
              <a:rPr lang="en-US" sz="1800" b="1" dirty="0" err="1" smtClean="0">
                <a:latin typeface="Courier New" charset="0"/>
              </a:rPr>
              <a:t>mymouse</a:t>
            </a:r>
            <a:r>
              <a:rPr lang="en-US" sz="1800" b="1" dirty="0" smtClean="0">
                <a:latin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</a:rPr>
              <a:t>btn</a:t>
            </a:r>
            <a:r>
              <a:rPr lang="en-US" sz="1800" b="1" dirty="0" smtClean="0">
                <a:latin typeface="Courier New" charset="0"/>
              </a:rPr>
              <a:t>, 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state, 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x, 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   if(</a:t>
            </a:r>
            <a:r>
              <a:rPr lang="en-US" sz="1800" b="1" dirty="0" err="1" smtClean="0">
                <a:latin typeface="Courier New" charset="0"/>
              </a:rPr>
              <a:t>btn</a:t>
            </a:r>
            <a:r>
              <a:rPr lang="en-US" sz="1800" b="1" dirty="0" smtClean="0">
                <a:latin typeface="Courier New" charset="0"/>
              </a:rPr>
              <a:t>==GLUT_RIGHT_BUTTON &amp;&amp; state==GLUT_DOWN)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   	exit(0);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	  if(</a:t>
            </a:r>
            <a:r>
              <a:rPr lang="en-US" sz="1800" b="1" dirty="0" err="1" smtClean="0">
                <a:latin typeface="Courier New" charset="0"/>
              </a:rPr>
              <a:t>btn</a:t>
            </a:r>
            <a:r>
              <a:rPr lang="en-US" sz="1800" b="1" dirty="0" smtClean="0">
                <a:latin typeface="Courier New" charset="0"/>
              </a:rPr>
              <a:t>==GLUT_LEFT_BUTTON &amp;&amp; state==GLUT_DOWN)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		</a:t>
            </a:r>
            <a:r>
              <a:rPr lang="en-US" sz="1800" b="1" dirty="0" err="1" smtClean="0">
                <a:latin typeface="Courier New" charset="0"/>
              </a:rPr>
              <a:t>drawSquare</a:t>
            </a:r>
            <a:r>
              <a:rPr lang="en-US" sz="1800" b="1" dirty="0" smtClean="0">
                <a:latin typeface="Courier New" charset="0"/>
              </a:rPr>
              <a:t>(x, y);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void </a:t>
            </a:r>
            <a:r>
              <a:rPr lang="en-US" sz="1800" b="1" dirty="0" err="1" smtClean="0">
                <a:latin typeface="Courier New" charset="0"/>
              </a:rPr>
              <a:t>drawSquare</a:t>
            </a:r>
            <a:r>
              <a:rPr lang="en-US" sz="1800" b="1" dirty="0" smtClean="0">
                <a:latin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x, </a:t>
            </a: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charset="0"/>
              </a:rPr>
              <a:t>    y=w-y; /* invert y position */</a:t>
            </a:r>
          </a:p>
          <a:p>
            <a:pPr>
              <a:spcBef>
                <a:spcPct val="0"/>
              </a:spcBef>
              <a:buNone/>
            </a:pPr>
            <a:r>
              <a:rPr lang="en-US" sz="1800" b="1" dirty="0" smtClean="0">
                <a:latin typeface="Courier New" charset="0"/>
              </a:rPr>
              <a:t>    points[</a:t>
            </a:r>
            <a:r>
              <a:rPr lang="en-US" sz="1800" b="1" dirty="0" err="1" smtClean="0">
                <a:latin typeface="Courier New" charset="0"/>
              </a:rPr>
              <a:t>i</a:t>
            </a:r>
            <a:r>
              <a:rPr lang="en-US" sz="1800" b="1" dirty="0" smtClean="0">
                <a:latin typeface="Courier New" charset="0"/>
              </a:rPr>
              <a:t>] = point2(</a:t>
            </a:r>
            <a:r>
              <a:rPr lang="en-US" sz="1800" b="1" dirty="0" err="1" smtClean="0">
                <a:latin typeface="Courier New" charset="0"/>
              </a:rPr>
              <a:t>x+size</a:t>
            </a:r>
            <a:r>
              <a:rPr lang="en-US" sz="1800" b="1" dirty="0" smtClean="0">
                <a:latin typeface="Courier New" charset="0"/>
              </a:rPr>
              <a:t>, </a:t>
            </a:r>
            <a:r>
              <a:rPr lang="en-US" sz="1800" b="1" dirty="0" err="1" smtClean="0">
                <a:latin typeface="Courier New" charset="0"/>
              </a:rPr>
              <a:t>y+size</a:t>
            </a:r>
            <a:r>
              <a:rPr lang="en-US" sz="1800" b="1" dirty="0" smtClean="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sz="1800" b="1" dirty="0" smtClean="0">
                <a:latin typeface="Courier New" charset="0"/>
              </a:rPr>
              <a:t> </a:t>
            </a:r>
            <a:r>
              <a:rPr lang="id-ID" sz="1800" b="1" dirty="0" smtClean="0">
                <a:latin typeface="Courier New" charset="0"/>
              </a:rPr>
              <a:t>   </a:t>
            </a:r>
            <a:r>
              <a:rPr lang="en-US" sz="1800" b="1" dirty="0" smtClean="0">
                <a:latin typeface="Courier New" charset="0"/>
              </a:rPr>
              <a:t>points[i+1] = point2(x-size, </a:t>
            </a:r>
            <a:r>
              <a:rPr lang="en-US" sz="1800" b="1" dirty="0" err="1" smtClean="0">
                <a:latin typeface="Courier New" charset="0"/>
              </a:rPr>
              <a:t>y+size</a:t>
            </a:r>
            <a:r>
              <a:rPr lang="en-US" sz="1800" b="1" dirty="0" smtClean="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    </a:t>
            </a:r>
            <a:r>
              <a:rPr lang="en-US" sz="1800" b="1" dirty="0" smtClean="0">
                <a:latin typeface="Courier New" charset="0"/>
              </a:rPr>
              <a:t>points[i+2] = point2(x-size, y-size);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    </a:t>
            </a:r>
            <a:r>
              <a:rPr lang="en-US" sz="1800" b="1" dirty="0" smtClean="0">
                <a:latin typeface="Courier New" charset="0"/>
              </a:rPr>
              <a:t>points[i+3] = point2 </a:t>
            </a:r>
            <a:r>
              <a:rPr lang="en-US" sz="1800" b="1" dirty="0" err="1" smtClean="0">
                <a:latin typeface="Courier New" charset="0"/>
              </a:rPr>
              <a:t>x+size</a:t>
            </a:r>
            <a:r>
              <a:rPr lang="en-US" sz="1800" b="1" dirty="0" smtClean="0">
                <a:latin typeface="Courier New" charset="0"/>
              </a:rPr>
              <a:t>, y-size);</a:t>
            </a:r>
          </a:p>
          <a:p>
            <a:pPr>
              <a:spcBef>
                <a:spcPct val="0"/>
              </a:spcBef>
              <a:buNone/>
            </a:pPr>
            <a:r>
              <a:rPr lang="id-ID" sz="1800" b="1" dirty="0" smtClean="0">
                <a:latin typeface="Courier New" charset="0"/>
              </a:rPr>
              <a:t>    </a:t>
            </a:r>
            <a:r>
              <a:rPr lang="en-US" sz="1800" b="1" dirty="0" err="1" smtClean="0">
                <a:latin typeface="Courier New" charset="0"/>
              </a:rPr>
              <a:t>i</a:t>
            </a:r>
            <a:r>
              <a:rPr lang="en-US" sz="1800" b="1" dirty="0" smtClean="0">
                <a:latin typeface="Courier New" charset="0"/>
              </a:rPr>
              <a:t>+=4</a:t>
            </a:r>
            <a:endParaRPr lang="id-ID" sz="18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800" b="1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motion callback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draw squares (or anything else) continuously as long as a mouse button is depressed by using the motion callback</a:t>
            </a:r>
          </a:p>
          <a:p>
            <a:pPr lvl="1"/>
            <a:r>
              <a:rPr lang="en-US" b="1" dirty="0" err="1" smtClean="0">
                <a:latin typeface="Courier New" charset="0"/>
              </a:rPr>
              <a:t>glutMotionFunc</a:t>
            </a:r>
            <a:r>
              <a:rPr lang="en-US" b="1" dirty="0" smtClean="0">
                <a:latin typeface="Courier New" charset="0"/>
              </a:rPr>
              <a:t>(</a:t>
            </a:r>
            <a:r>
              <a:rPr lang="en-US" b="1" dirty="0" err="1" smtClean="0">
                <a:latin typeface="Courier New" charset="0"/>
              </a:rPr>
              <a:t>drawSquare</a:t>
            </a:r>
            <a:r>
              <a:rPr lang="en-US" b="1" dirty="0" smtClean="0">
                <a:latin typeface="Courier New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We can draw squares without depressing a button using the passive motion callback</a:t>
            </a:r>
          </a:p>
          <a:p>
            <a:pPr lvl="1"/>
            <a:r>
              <a:rPr lang="en-US" b="1" dirty="0" err="1" smtClean="0">
                <a:latin typeface="Courier New" charset="0"/>
              </a:rPr>
              <a:t>glutPassiveMotionFunc</a:t>
            </a:r>
            <a:r>
              <a:rPr lang="en-US" b="1" dirty="0" smtClean="0">
                <a:latin typeface="Courier New" charset="0"/>
              </a:rPr>
              <a:t>(</a:t>
            </a:r>
            <a:r>
              <a:rPr lang="en-US" b="1" dirty="0" err="1" smtClean="0">
                <a:latin typeface="Courier New" charset="0"/>
              </a:rPr>
              <a:t>drawSquare</a:t>
            </a:r>
            <a:r>
              <a:rPr lang="en-US" b="1" dirty="0" smtClean="0">
                <a:latin typeface="Courier New" charset="0"/>
              </a:rPr>
              <a:t>)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keyboard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 err="1" smtClean="0">
                <a:latin typeface="Courier New" charset="0"/>
              </a:rPr>
              <a:t>glutKeyboardFunc</a:t>
            </a:r>
            <a:r>
              <a:rPr lang="en-US" sz="2400" b="1" dirty="0" smtClean="0">
                <a:latin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</a:rPr>
              <a:t>mykey</a:t>
            </a:r>
            <a:r>
              <a:rPr lang="en-US" sz="2400" b="1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charset="0"/>
              </a:rPr>
              <a:t>void </a:t>
            </a:r>
            <a:r>
              <a:rPr lang="en-US" sz="2400" b="1" dirty="0" err="1" smtClean="0">
                <a:latin typeface="Courier New" charset="0"/>
              </a:rPr>
              <a:t>mykey</a:t>
            </a:r>
            <a:r>
              <a:rPr lang="en-US" sz="2400" b="1" dirty="0" smtClean="0">
                <a:latin typeface="Courier New" charset="0"/>
              </a:rPr>
              <a:t>(unsigned char key, 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charset="0"/>
              </a:rPr>
              <a:t>      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x,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y)</a:t>
            </a:r>
          </a:p>
          <a:p>
            <a:pPr lvl="1"/>
            <a:r>
              <a:rPr lang="en-US" sz="2400" dirty="0" smtClean="0"/>
              <a:t>Returns ASCII code of key depressed and mouse location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524001" y="3543300"/>
            <a:ext cx="611257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 dirty="0">
                <a:latin typeface="Courier New" charset="0"/>
              </a:rPr>
              <a:t>void </a:t>
            </a:r>
            <a:r>
              <a:rPr lang="en-US" b="1" dirty="0" err="1" smtClean="0">
                <a:latin typeface="Courier New" charset="0"/>
              </a:rPr>
              <a:t>mykey</a:t>
            </a:r>
            <a:r>
              <a:rPr lang="en-US" b="1" dirty="0" smtClean="0">
                <a:latin typeface="Courier New" charset="0"/>
              </a:rPr>
              <a:t>(unsigned char key, </a:t>
            </a: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x, </a:t>
            </a: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y)</a:t>
            </a:r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	if(key == ‘Q’ | key == ‘q’) </a:t>
            </a:r>
          </a:p>
          <a:p>
            <a:r>
              <a:rPr lang="en-US" b="1" dirty="0">
                <a:latin typeface="Courier New" charset="0"/>
              </a:rPr>
              <a:t>		exit(0);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Special and Modifier Keys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GLUT defines the special keys in </a:t>
            </a:r>
            <a:r>
              <a:rPr lang="en-US" sz="2300" b="1" dirty="0" err="1" smtClean="0">
                <a:latin typeface="Courier New" charset="0"/>
              </a:rPr>
              <a:t>glut.h</a:t>
            </a:r>
            <a:endParaRPr lang="en-US" sz="2300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Function key 1: </a:t>
            </a:r>
            <a:r>
              <a:rPr lang="en-US" sz="2200" b="1" dirty="0" smtClean="0">
                <a:latin typeface="Courier New" charset="0"/>
              </a:rPr>
              <a:t>GLUT_KEY_F1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Up arrow key: </a:t>
            </a:r>
            <a:r>
              <a:rPr lang="en-US" sz="2200" b="1" dirty="0" smtClean="0">
                <a:latin typeface="Courier New" charset="0"/>
              </a:rPr>
              <a:t>GLUT_KEY_UP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>
                <a:latin typeface="Courier New" charset="0"/>
              </a:rPr>
              <a:t>if(key == ‘GLUT_KEY_F1’</a:t>
            </a:r>
            <a:r>
              <a:rPr lang="en-US" sz="1800" dirty="0" smtClean="0"/>
              <a:t> ……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Can also check of one of the modifiers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latin typeface="Courier New" charset="0"/>
              </a:rPr>
              <a:t>GLUT_ACTIVE_SHIFT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latin typeface="Courier New" charset="0"/>
              </a:rPr>
              <a:t>GLUT_ACTIVE_CTRL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latin typeface="Courier New" charset="0"/>
              </a:rPr>
              <a:t>GLUT_ACTIVE_ALT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is depressed by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	</a:t>
            </a:r>
            <a:r>
              <a:rPr lang="en-US" sz="2200" b="1" dirty="0" err="1" smtClean="0">
                <a:latin typeface="Courier New" charset="0"/>
              </a:rPr>
              <a:t>glutGetModifiers</a:t>
            </a:r>
            <a:r>
              <a:rPr lang="en-US" sz="2200" b="1" dirty="0" smtClean="0"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Allows emulation of three-button mouse with one- or two-button mice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2347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Review: </a:t>
            </a:r>
            <a:r>
              <a:rPr lang="id-ID" sz="3200" b="1" dirty="0" smtClean="0"/>
              <a:t>Example1.cpp – GLSL shaders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id-ID" dirty="0" smtClean="0"/>
              <a:t>In example1.cpp, c</a:t>
            </a:r>
            <a:r>
              <a:rPr lang="en-US" dirty="0" err="1" smtClean="0"/>
              <a:t>olors</a:t>
            </a:r>
            <a:r>
              <a:rPr lang="en-US" dirty="0" smtClean="0"/>
              <a:t> are ultimately set in the fragment </a:t>
            </a:r>
            <a:r>
              <a:rPr lang="en-US" dirty="0" err="1" smtClean="0"/>
              <a:t>shader</a:t>
            </a:r>
            <a:r>
              <a:rPr lang="id-ID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l="20196" t="24328" r="44384" b="11688"/>
          <a:stretch>
            <a:fillRect/>
          </a:stretch>
        </p:blipFill>
        <p:spPr bwMode="auto">
          <a:xfrm>
            <a:off x="3923928" y="1966243"/>
            <a:ext cx="41021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Reshaping the window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reshape and resize the OpenGL display window by pulling the corner of the window</a:t>
            </a:r>
          </a:p>
          <a:p>
            <a:endParaRPr lang="en-US" dirty="0" smtClean="0"/>
          </a:p>
          <a:p>
            <a:r>
              <a:rPr lang="en-US" dirty="0" smtClean="0"/>
              <a:t>What happens to the display?</a:t>
            </a:r>
          </a:p>
          <a:p>
            <a:pPr lvl="1"/>
            <a:r>
              <a:rPr lang="en-US" dirty="0" smtClean="0"/>
              <a:t>Must redraw from application</a:t>
            </a:r>
          </a:p>
          <a:p>
            <a:pPr lvl="1"/>
            <a:r>
              <a:rPr lang="en-US" dirty="0" smtClean="0"/>
              <a:t>Two possibilities</a:t>
            </a:r>
          </a:p>
          <a:p>
            <a:pPr lvl="2"/>
            <a:r>
              <a:rPr lang="en-US" dirty="0" smtClean="0"/>
              <a:t>Display part of world</a:t>
            </a:r>
          </a:p>
          <a:p>
            <a:pPr lvl="2"/>
            <a:r>
              <a:rPr lang="en-US" dirty="0" smtClean="0"/>
              <a:t>Display whole world but force to fit in new window</a:t>
            </a:r>
          </a:p>
          <a:p>
            <a:pPr lvl="3"/>
            <a:r>
              <a:rPr lang="en-US" b="0" dirty="0" smtClean="0"/>
              <a:t>Can alter aspect ratio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Reshape possiblities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2114550"/>
            <a:ext cx="1752600" cy="1314450"/>
            <a:chOff x="768" y="1776"/>
            <a:chExt cx="1104" cy="1104"/>
          </a:xfrm>
        </p:grpSpPr>
        <p:sp>
          <p:nvSpPr>
            <p:cNvPr id="27666" name="Rectangle 5"/>
            <p:cNvSpPr>
              <a:spLocks noChangeArrowheads="1"/>
            </p:cNvSpPr>
            <p:nvPr/>
          </p:nvSpPr>
          <p:spPr bwMode="auto">
            <a:xfrm>
              <a:off x="768" y="1776"/>
              <a:ext cx="1104" cy="11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AutoShape 7"/>
            <p:cNvSpPr>
              <a:spLocks noChangeArrowheads="1"/>
            </p:cNvSpPr>
            <p:nvPr/>
          </p:nvSpPr>
          <p:spPr bwMode="auto">
            <a:xfrm>
              <a:off x="1008" y="2016"/>
              <a:ext cx="576" cy="57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7800" y="2228850"/>
            <a:ext cx="2209800" cy="742950"/>
            <a:chOff x="768" y="1776"/>
            <a:chExt cx="1104" cy="1104"/>
          </a:xfrm>
        </p:grpSpPr>
        <p:sp>
          <p:nvSpPr>
            <p:cNvPr id="27664" name="Rectangle 10"/>
            <p:cNvSpPr>
              <a:spLocks noChangeArrowheads="1"/>
            </p:cNvSpPr>
            <p:nvPr/>
          </p:nvSpPr>
          <p:spPr bwMode="auto">
            <a:xfrm>
              <a:off x="768" y="1776"/>
              <a:ext cx="1104" cy="11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AutoShape 11"/>
            <p:cNvSpPr>
              <a:spLocks noChangeArrowheads="1"/>
            </p:cNvSpPr>
            <p:nvPr/>
          </p:nvSpPr>
          <p:spPr bwMode="auto">
            <a:xfrm>
              <a:off x="1008" y="2016"/>
              <a:ext cx="576" cy="57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5" name="Rectangle 13"/>
          <p:cNvSpPr>
            <a:spLocks noChangeArrowheads="1"/>
          </p:cNvSpPr>
          <p:nvPr/>
        </p:nvSpPr>
        <p:spPr bwMode="auto">
          <a:xfrm>
            <a:off x="5257800" y="3257550"/>
            <a:ext cx="2133600" cy="685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AutoShape 14"/>
          <p:cNvSpPr>
            <a:spLocks noChangeArrowheads="1"/>
          </p:cNvSpPr>
          <p:nvPr/>
        </p:nvSpPr>
        <p:spPr bwMode="auto">
          <a:xfrm>
            <a:off x="5867400" y="3600450"/>
            <a:ext cx="914400" cy="685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15"/>
          <p:cNvSpPr>
            <a:spLocks noChangeArrowheads="1"/>
          </p:cNvSpPr>
          <p:nvPr/>
        </p:nvSpPr>
        <p:spPr bwMode="auto">
          <a:xfrm>
            <a:off x="4876800" y="3943350"/>
            <a:ext cx="30480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6"/>
          <p:cNvSpPr>
            <a:spLocks noChangeShapeType="1"/>
          </p:cNvSpPr>
          <p:nvPr/>
        </p:nvSpPr>
        <p:spPr bwMode="auto">
          <a:xfrm flipV="1">
            <a:off x="3276600" y="2171700"/>
            <a:ext cx="1524000" cy="3429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7659" name="Line 17"/>
          <p:cNvSpPr>
            <a:spLocks noChangeShapeType="1"/>
          </p:cNvSpPr>
          <p:nvPr/>
        </p:nvSpPr>
        <p:spPr bwMode="auto">
          <a:xfrm>
            <a:off x="3352800" y="2743200"/>
            <a:ext cx="1371600" cy="3429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7660" name="Text Box 18"/>
          <p:cNvSpPr txBox="1">
            <a:spLocks noChangeArrowheads="1"/>
          </p:cNvSpPr>
          <p:nvPr/>
        </p:nvSpPr>
        <p:spPr bwMode="auto">
          <a:xfrm>
            <a:off x="1752600" y="3714750"/>
            <a:ext cx="88517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original</a:t>
            </a:r>
          </a:p>
        </p:txBody>
      </p:sp>
      <p:sp>
        <p:nvSpPr>
          <p:cNvPr id="27661" name="Text Box 19"/>
          <p:cNvSpPr txBox="1">
            <a:spLocks noChangeArrowheads="1"/>
          </p:cNvSpPr>
          <p:nvPr/>
        </p:nvSpPr>
        <p:spPr bwMode="auto">
          <a:xfrm>
            <a:off x="5791201" y="4171950"/>
            <a:ext cx="10502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reshaped</a:t>
            </a:r>
          </a:p>
        </p:txBody>
      </p:sp>
      <p:sp>
        <p:nvSpPr>
          <p:cNvPr id="27662" name="Rectangle 21"/>
          <p:cNvSpPr>
            <a:spLocks noChangeArrowheads="1"/>
          </p:cNvSpPr>
          <p:nvPr/>
        </p:nvSpPr>
        <p:spPr bwMode="auto">
          <a:xfrm>
            <a:off x="5257800" y="1314450"/>
            <a:ext cx="2209800" cy="74295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AutoShape 22"/>
          <p:cNvSpPr>
            <a:spLocks noChangeArrowheads="1"/>
          </p:cNvSpPr>
          <p:nvPr/>
        </p:nvSpPr>
        <p:spPr bwMode="auto">
          <a:xfrm>
            <a:off x="5715000" y="1485900"/>
            <a:ext cx="433388" cy="295275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The Reshape callback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700" b="1" dirty="0" err="1" smtClean="0">
                <a:latin typeface="Courier New" charset="0"/>
              </a:rPr>
              <a:t>glutReshapeFunc</a:t>
            </a:r>
            <a:r>
              <a:rPr lang="en-US" sz="2700" b="1" dirty="0" smtClean="0">
                <a:latin typeface="Courier New" charset="0"/>
              </a:rPr>
              <a:t>(</a:t>
            </a:r>
            <a:r>
              <a:rPr lang="en-US" sz="2700" b="1" dirty="0" err="1" smtClean="0">
                <a:latin typeface="Courier New" charset="0"/>
              </a:rPr>
              <a:t>myreshape</a:t>
            </a:r>
            <a:r>
              <a:rPr lang="en-US" sz="2700" b="1" dirty="0" smtClean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dirty="0" smtClean="0">
                <a:latin typeface="Courier New" charset="0"/>
              </a:rPr>
              <a:t>void </a:t>
            </a:r>
            <a:r>
              <a:rPr lang="en-US" sz="2700" b="1" dirty="0" err="1" smtClean="0">
                <a:latin typeface="Courier New" charset="0"/>
              </a:rPr>
              <a:t>myreshape</a:t>
            </a:r>
            <a:r>
              <a:rPr lang="en-US" sz="2700" b="1" dirty="0" smtClean="0">
                <a:latin typeface="Courier New" charset="0"/>
              </a:rPr>
              <a:t>( </a:t>
            </a:r>
            <a:r>
              <a:rPr lang="en-US" sz="2700" b="1" dirty="0" err="1" smtClean="0">
                <a:latin typeface="Courier New" charset="0"/>
              </a:rPr>
              <a:t>int</a:t>
            </a:r>
            <a:r>
              <a:rPr lang="en-US" sz="2700" b="1" dirty="0" smtClean="0">
                <a:latin typeface="Courier New" charset="0"/>
              </a:rPr>
              <a:t> w, </a:t>
            </a:r>
            <a:r>
              <a:rPr lang="en-US" sz="2700" b="1" dirty="0" err="1" smtClean="0">
                <a:latin typeface="Courier New" charset="0"/>
              </a:rPr>
              <a:t>int</a:t>
            </a:r>
            <a:r>
              <a:rPr lang="en-US" sz="2700" b="1" dirty="0" smtClean="0">
                <a:latin typeface="Courier New" charset="0"/>
              </a:rPr>
              <a:t> h)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Returns width and height of new window (in pixels)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redisplay is posted automatically at end of execution of the callback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GLUT has a default reshape callback but you probably want to define your own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reshape callback is good place to put viewing functions because it is invoked when the window is first opened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Toolkits and Widgets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700" dirty="0" smtClean="0"/>
              <a:t>Most window systems provide a toolkit or library of functions for building user interfaces that use special types of windows called </a:t>
            </a:r>
            <a:r>
              <a:rPr lang="en-US" sz="2700" i="1" dirty="0" smtClean="0"/>
              <a:t>widgets</a:t>
            </a:r>
          </a:p>
          <a:p>
            <a:endParaRPr lang="en-US" sz="2700" dirty="0" smtClean="0"/>
          </a:p>
          <a:p>
            <a:r>
              <a:rPr lang="en-US" sz="2700" dirty="0" smtClean="0"/>
              <a:t>Widget sets include tools such as</a:t>
            </a:r>
          </a:p>
          <a:p>
            <a:pPr lvl="1"/>
            <a:r>
              <a:rPr lang="en-US" sz="2200" dirty="0" smtClean="0"/>
              <a:t>Menus</a:t>
            </a:r>
          </a:p>
          <a:p>
            <a:pPr lvl="1"/>
            <a:r>
              <a:rPr lang="en-US" sz="2200" dirty="0" err="1" smtClean="0"/>
              <a:t>Slidebars</a:t>
            </a:r>
            <a:endParaRPr lang="en-US" sz="2200" dirty="0" smtClean="0"/>
          </a:p>
          <a:p>
            <a:pPr lvl="1"/>
            <a:r>
              <a:rPr lang="en-US" sz="2200" dirty="0" smtClean="0"/>
              <a:t>Dials</a:t>
            </a:r>
          </a:p>
          <a:p>
            <a:pPr lvl="1"/>
            <a:r>
              <a:rPr lang="en-US" sz="2200" dirty="0" smtClean="0"/>
              <a:t>Input boxes</a:t>
            </a:r>
          </a:p>
          <a:p>
            <a:endParaRPr lang="en-US" sz="2700" dirty="0" smtClean="0"/>
          </a:p>
          <a:p>
            <a:r>
              <a:rPr lang="en-US" sz="2700" dirty="0" smtClean="0"/>
              <a:t>But toolkits tend to be platform dependent</a:t>
            </a:r>
          </a:p>
          <a:p>
            <a:endParaRPr lang="en-US" sz="2700" dirty="0" smtClean="0"/>
          </a:p>
          <a:p>
            <a:r>
              <a:rPr lang="en-US" sz="2700" dirty="0" smtClean="0"/>
              <a:t>GLUT provides a few widgets including menus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Menus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GLUT supports pop-up menus</a:t>
            </a:r>
          </a:p>
          <a:p>
            <a:pPr lvl="1"/>
            <a:r>
              <a:rPr lang="en-US" dirty="0" smtClean="0"/>
              <a:t>A menu can have submenus</a:t>
            </a:r>
          </a:p>
          <a:p>
            <a:endParaRPr lang="en-US" dirty="0" smtClean="0"/>
          </a:p>
          <a:p>
            <a:r>
              <a:rPr lang="en-US" dirty="0" smtClean="0"/>
              <a:t>Three steps</a:t>
            </a:r>
          </a:p>
          <a:p>
            <a:pPr lvl="1"/>
            <a:r>
              <a:rPr lang="en-US" dirty="0" smtClean="0"/>
              <a:t>Define entries for the menu</a:t>
            </a:r>
          </a:p>
          <a:p>
            <a:pPr lvl="1"/>
            <a:r>
              <a:rPr lang="en-US" dirty="0" smtClean="0"/>
              <a:t>Define action for each menu item</a:t>
            </a:r>
          </a:p>
          <a:p>
            <a:pPr lvl="2"/>
            <a:r>
              <a:rPr lang="en-US" dirty="0" smtClean="0"/>
              <a:t>Action carried out if entry selected</a:t>
            </a:r>
          </a:p>
          <a:p>
            <a:pPr lvl="1"/>
            <a:r>
              <a:rPr lang="en-US" dirty="0" smtClean="0"/>
              <a:t>Attach menu to a mouse button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a simple menu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In </a:t>
            </a:r>
            <a:r>
              <a:rPr lang="en-US" b="1" smtClean="0">
                <a:latin typeface="Courier New" charset="0"/>
              </a:rPr>
              <a:t>main.c</a:t>
            </a:r>
          </a:p>
          <a:p>
            <a:endParaRPr lang="en-US" smtClean="0"/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184276" y="1960432"/>
            <a:ext cx="514756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 dirty="0" err="1">
                <a:latin typeface="Courier New" charset="0"/>
              </a:rPr>
              <a:t>menu_id</a:t>
            </a:r>
            <a:r>
              <a:rPr lang="en-US" b="1" dirty="0">
                <a:latin typeface="Courier New" charset="0"/>
              </a:rPr>
              <a:t> = </a:t>
            </a:r>
            <a:r>
              <a:rPr lang="en-US" b="1" dirty="0" err="1">
                <a:latin typeface="Courier New" charset="0"/>
              </a:rPr>
              <a:t>glutCreateMenu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mymenu</a:t>
            </a:r>
            <a:r>
              <a:rPr lang="en-US" b="1" dirty="0">
                <a:latin typeface="Courier New" charset="0"/>
              </a:rPr>
              <a:t>);</a:t>
            </a:r>
          </a:p>
          <a:p>
            <a:r>
              <a:rPr lang="en-US" b="1" dirty="0" err="1">
                <a:latin typeface="Courier New" charset="0"/>
              </a:rPr>
              <a:t>glutAddmenuEntry</a:t>
            </a:r>
            <a:r>
              <a:rPr lang="en-US" b="1" dirty="0">
                <a:latin typeface="Courier New" charset="0"/>
              </a:rPr>
              <a:t>(“clear Screen”, 1);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 err="1">
                <a:latin typeface="Courier New" charset="0"/>
              </a:rPr>
              <a:t>gluAddMenuEntry</a:t>
            </a:r>
            <a:r>
              <a:rPr lang="en-US" b="1" dirty="0">
                <a:latin typeface="Courier New" charset="0"/>
              </a:rPr>
              <a:t>(“exit”, 2);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 err="1">
                <a:latin typeface="Courier New" charset="0"/>
              </a:rPr>
              <a:t>glutAttachMenu</a:t>
            </a:r>
            <a:r>
              <a:rPr lang="en-US" b="1" dirty="0">
                <a:latin typeface="Courier New" charset="0"/>
              </a:rPr>
              <a:t>(GLUT_RIGHT_BUTTON);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362200" y="2611237"/>
            <a:ext cx="1905000" cy="1828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V="1">
            <a:off x="2590800" y="3068437"/>
            <a:ext cx="1447800" cy="1371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09600" y="4497187"/>
            <a:ext cx="2499402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entries that appear when</a:t>
            </a:r>
          </a:p>
          <a:p>
            <a:r>
              <a:rPr lang="en-US"/>
              <a:t>right button depressed</a:t>
            </a: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H="1" flipV="1">
            <a:off x="4724400" y="3068437"/>
            <a:ext cx="1219200" cy="14859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flipH="1" flipV="1">
            <a:off x="5867400" y="2668387"/>
            <a:ext cx="228600" cy="17716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5410200" y="4554337"/>
            <a:ext cx="10903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identifiers</a:t>
            </a:r>
          </a:p>
        </p:txBody>
      </p:sp>
      <p:sp>
        <p:nvSpPr>
          <p:cNvPr id="32781" name="Rectangle 14"/>
          <p:cNvSpPr>
            <a:spLocks noChangeArrowheads="1"/>
          </p:cNvSpPr>
          <p:nvPr/>
        </p:nvSpPr>
        <p:spPr bwMode="auto">
          <a:xfrm>
            <a:off x="7010400" y="2571750"/>
            <a:ext cx="1752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82" name="Line 15"/>
          <p:cNvSpPr>
            <a:spLocks noChangeShapeType="1"/>
          </p:cNvSpPr>
          <p:nvPr/>
        </p:nvSpPr>
        <p:spPr bwMode="auto">
          <a:xfrm>
            <a:off x="7010400" y="302895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83" name="Text Box 17"/>
          <p:cNvSpPr txBox="1">
            <a:spLocks noChangeArrowheads="1"/>
          </p:cNvSpPr>
          <p:nvPr/>
        </p:nvSpPr>
        <p:spPr bwMode="auto">
          <a:xfrm>
            <a:off x="7086601" y="2628900"/>
            <a:ext cx="12811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clear screen</a:t>
            </a: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543801" y="3086100"/>
            <a:ext cx="52245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exit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 actions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Menu callback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each menu has an id that is returned when it is created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submenus by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sz="2200" b="1" dirty="0" err="1" smtClean="0">
                <a:latin typeface="Courier New" charset="0"/>
              </a:rPr>
              <a:t>glutAddSubMenu</a:t>
            </a:r>
            <a:r>
              <a:rPr lang="en-US" sz="2200" b="1" dirty="0" smtClean="0">
                <a:latin typeface="Courier New" charset="0"/>
              </a:rPr>
              <a:t>(char *</a:t>
            </a:r>
            <a:r>
              <a:rPr lang="en-US" sz="2200" b="1" dirty="0" err="1" smtClean="0">
                <a:latin typeface="Courier New" charset="0"/>
              </a:rPr>
              <a:t>submenu_name</a:t>
            </a:r>
            <a:r>
              <a:rPr lang="en-US" sz="2200" b="1" dirty="0" smtClean="0">
                <a:latin typeface="Courier New" charset="0"/>
              </a:rPr>
              <a:t>, submenu id)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600201" y="1714494"/>
            <a:ext cx="414087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 dirty="0">
                <a:latin typeface="Courier New" charset="0"/>
              </a:rPr>
              <a:t>void </a:t>
            </a:r>
            <a:r>
              <a:rPr lang="en-US" b="1" dirty="0" err="1">
                <a:latin typeface="Courier New" charset="0"/>
              </a:rPr>
              <a:t>mymenu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id)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	if(id == 1) </a:t>
            </a:r>
            <a:r>
              <a:rPr lang="en-US" b="1" dirty="0" err="1">
                <a:latin typeface="Courier New" charset="0"/>
              </a:rPr>
              <a:t>glClear</a:t>
            </a:r>
            <a:r>
              <a:rPr lang="en-US" b="1" dirty="0">
                <a:latin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</a:rPr>
              <a:t>	if(id == 2) exit(0);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4953000" y="4588448"/>
            <a:ext cx="533400" cy="2857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5562600" y="4702748"/>
            <a:ext cx="208101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entry in parent menu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functions in GLUT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Windows</a:t>
            </a:r>
          </a:p>
          <a:p>
            <a:pPr lvl="1"/>
            <a:r>
              <a:rPr lang="en-US" dirty="0" smtClean="0"/>
              <a:t>Create and destroy during execution</a:t>
            </a:r>
          </a:p>
          <a:p>
            <a:r>
              <a:rPr lang="en-US" dirty="0" err="1" smtClean="0"/>
              <a:t>Subwindows</a:t>
            </a:r>
            <a:endParaRPr lang="en-US" dirty="0" smtClean="0"/>
          </a:p>
          <a:p>
            <a:r>
              <a:rPr lang="en-US" dirty="0" smtClean="0"/>
              <a:t>Multiple Windows</a:t>
            </a:r>
          </a:p>
          <a:p>
            <a:r>
              <a:rPr lang="en-US" dirty="0" smtClean="0"/>
              <a:t>Changing callbacks during execution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Portable fonts</a:t>
            </a:r>
            <a:r>
              <a:rPr lang="id-ID" dirty="0" smtClean="0"/>
              <a:t> (deprecated)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Also </a:t>
            </a:r>
            <a:r>
              <a:rPr lang="en-US" dirty="0" smtClean="0">
                <a:solidFill>
                  <a:schemeClr val="accent2"/>
                </a:solidFill>
              </a:rPr>
              <a:t>Transformation</a:t>
            </a:r>
            <a:endParaRPr lang="id-ID" dirty="0" smtClean="0">
              <a:solidFill>
                <a:schemeClr val="accent2"/>
              </a:solidFill>
            </a:endParaRPr>
          </a:p>
          <a:p>
            <a:endParaRPr lang="id-ID" dirty="0" smtClean="0"/>
          </a:p>
          <a:p>
            <a:r>
              <a:rPr lang="id-ID" dirty="0" smtClean="0">
                <a:solidFill>
                  <a:schemeClr val="bg2">
                    <a:lumMod val="50000"/>
                  </a:schemeClr>
                </a:solidFill>
              </a:rPr>
              <a:t>Read</a:t>
            </a:r>
            <a:r>
              <a:rPr lang="id-ID" dirty="0" smtClean="0"/>
              <a:t> the Textbook Ch.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Next Week: </a:t>
            </a:r>
            <a:r>
              <a:rPr lang="en-US" sz="2400" dirty="0" smtClean="0"/>
              <a:t>Representation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68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5421083" cy="273844"/>
          </a:xfrm>
        </p:spPr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69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 Task 3, you were able to draw triangles.</a:t>
            </a:r>
          </a:p>
          <a:p>
            <a:r>
              <a:rPr lang="en-US" dirty="0" smtClean="0"/>
              <a:t>In Task 4:</a:t>
            </a:r>
          </a:p>
          <a:p>
            <a:pPr lvl="1"/>
            <a:r>
              <a:rPr lang="en-US" dirty="0" smtClean="0"/>
              <a:t>Draw a square using two triangles </a:t>
            </a:r>
          </a:p>
          <a:p>
            <a:pPr lvl="1"/>
            <a:r>
              <a:rPr lang="en-US" dirty="0" smtClean="0"/>
              <a:t>Use 3D data instead of 2D</a:t>
            </a:r>
          </a:p>
          <a:p>
            <a:pPr lvl="1"/>
            <a:r>
              <a:rPr lang="en-US" dirty="0" smtClean="0"/>
              <a:t>Use different color for each corner</a:t>
            </a:r>
            <a:endParaRPr lang="id-ID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9665"/>
          <a:stretch>
            <a:fillRect/>
          </a:stretch>
        </p:blipFill>
        <p:spPr bwMode="auto">
          <a:xfrm>
            <a:off x="7053885" y="2153828"/>
            <a:ext cx="1714480" cy="167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9665"/>
          <a:stretch>
            <a:fillRect/>
          </a:stretch>
        </p:blipFill>
        <p:spPr bwMode="auto">
          <a:xfrm>
            <a:off x="3851920" y="3827872"/>
            <a:ext cx="1381940" cy="134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994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Linking </a:t>
            </a:r>
            <a:r>
              <a:rPr lang="en-US" dirty="0" err="1" smtClean="0"/>
              <a:t>Shaders</a:t>
            </a:r>
            <a:r>
              <a:rPr lang="en-US" dirty="0" smtClean="0"/>
              <a:t> with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Compile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b="1" dirty="0" smtClean="0"/>
              <a:t>program object</a:t>
            </a:r>
          </a:p>
          <a:p>
            <a:r>
              <a:rPr lang="en-US" dirty="0" smtClean="0"/>
              <a:t>Link everything together</a:t>
            </a:r>
          </a:p>
          <a:p>
            <a:r>
              <a:rPr lang="en-US" dirty="0" smtClean="0"/>
              <a:t>Link variables in application with variables in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Vertex attributes</a:t>
            </a:r>
          </a:p>
          <a:p>
            <a:pPr lvl="1"/>
            <a:r>
              <a:rPr lang="en-US" dirty="0" smtClean="0"/>
              <a:t>Uniform variables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48680" cy="3268624"/>
          </a:xfrm>
        </p:spPr>
        <p:txBody>
          <a:bodyPr>
            <a:normAutofit fontScale="55000" lnSpcReduction="20000"/>
          </a:bodyPr>
          <a:lstStyle/>
          <a:p>
            <a:r>
              <a:rPr lang="id-ID" dirty="0" smtClean="0"/>
              <a:t>Untuk menggambar sebuah persegi dengan dua segitiga dapat digunakan code berikut ini:</a:t>
            </a:r>
          </a:p>
          <a:p>
            <a:pPr lvl="1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endParaRPr lang="id-ID" dirty="0" smtClean="0"/>
          </a:p>
          <a:p>
            <a:r>
              <a:rPr lang="id-ID" dirty="0" smtClean="0"/>
              <a:t>Pada </a:t>
            </a:r>
            <a:r>
              <a:rPr lang="en-US" dirty="0" smtClean="0"/>
              <a:t>program </a:t>
            </a:r>
            <a:r>
              <a:rPr lang="id-ID" dirty="0" smtClean="0"/>
              <a:t>ini digunakan sistem 3 dimensi, </a:t>
            </a:r>
          </a:p>
          <a:p>
            <a:pPr lvl="1"/>
            <a:r>
              <a:rPr lang="id-ID" dirty="0" smtClean="0"/>
              <a:t>Ubah tipe data argumen fungsi </a:t>
            </a:r>
            <a:r>
              <a:rPr lang="id-ID" sz="3000" b="1" dirty="0" smtClean="0">
                <a:latin typeface="Courier New" pitchFamily="49" charset="0"/>
                <a:cs typeface="Courier New" pitchFamily="49" charset="0"/>
              </a:rPr>
              <a:t>triangle</a:t>
            </a:r>
            <a:r>
              <a:rPr lang="id-ID" dirty="0" smtClean="0"/>
              <a:t> dari </a:t>
            </a:r>
            <a:r>
              <a:rPr lang="id-ID" sz="3000" b="1" dirty="0" smtClean="0">
                <a:latin typeface="Courier New" pitchFamily="49" charset="0"/>
                <a:cs typeface="Courier New" pitchFamily="49" charset="0"/>
              </a:rPr>
              <a:t>vec2</a:t>
            </a:r>
            <a:r>
              <a:rPr lang="id-ID" dirty="0" smtClean="0"/>
              <a:t> menjadi </a:t>
            </a:r>
            <a:r>
              <a:rPr lang="id-ID" sz="3000" b="1" dirty="0" smtClean="0">
                <a:latin typeface="Courier New" pitchFamily="49" charset="0"/>
                <a:cs typeface="Courier New" pitchFamily="49" charset="0"/>
              </a:rPr>
              <a:t>vec3</a:t>
            </a:r>
          </a:p>
          <a:p>
            <a:pPr lvl="1"/>
            <a:r>
              <a:rPr lang="id-ID" dirty="0" smtClean="0"/>
              <a:t>Ubah argumen ke-2 pada saat memanggil fungsi </a:t>
            </a:r>
            <a:r>
              <a:rPr lang="id-ID" sz="3000" b="1" dirty="0" smtClean="0"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id-ID" dirty="0" smtClean="0"/>
              <a:t> dari </a:t>
            </a:r>
            <a:r>
              <a:rPr lang="id-ID" sz="3000" b="1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id-ID" dirty="0" smtClean="0"/>
              <a:t>menjadi </a:t>
            </a:r>
            <a:r>
              <a:rPr lang="id-ID" sz="3000" b="1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lvl="1"/>
            <a:r>
              <a:rPr lang="id-ID" dirty="0" smtClean="0"/>
              <a:t>Rebuild dan execute untuk menghasilkan gambar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70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/>
          <a:srcRect t="9665"/>
          <a:stretch>
            <a:fillRect/>
          </a:stretch>
        </p:blipFill>
        <p:spPr bwMode="auto">
          <a:xfrm>
            <a:off x="5072066" y="4236740"/>
            <a:ext cx="928662" cy="90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3568" y="1714494"/>
            <a:ext cx="84604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const int NumTriangles = 2;</a:t>
            </a:r>
          </a:p>
          <a:p>
            <a:pPr lvl="1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const int NumVertices  = 3 * NumTriangles;</a:t>
            </a:r>
          </a:p>
          <a:p>
            <a:pPr lvl="1">
              <a:buNone/>
            </a:pPr>
            <a:endParaRPr lang="id-ID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vec3 points[NumVertices] = {</a:t>
            </a:r>
          </a:p>
          <a:p>
            <a:pPr lvl="1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    vec3(-0.5, -0.5, 0.0), vec3(-0.5, 0.5, 0.0), vec3(0.5, -0.5, 0.0),</a:t>
            </a:r>
          </a:p>
          <a:p>
            <a:pPr lvl="1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    vec3(0.5, 0.5, 0.0),   vec3(0.5, -0.5, 0.0), vec3(-0.5, 0.5, 0.0)</a:t>
            </a:r>
          </a:p>
          <a:p>
            <a:pPr lvl="1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48680" cy="3268624"/>
          </a:xfrm>
        </p:spPr>
        <p:txBody>
          <a:bodyPr>
            <a:normAutofit fontScale="40000" lnSpcReduction="20000"/>
          </a:bodyPr>
          <a:lstStyle/>
          <a:p>
            <a:r>
              <a:rPr lang="id-ID" dirty="0" smtClean="0"/>
              <a:t>Tambahkan warna sejumlah verteks (setelah points)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Copy isi fungsi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id-ID" dirty="0" smtClean="0"/>
              <a:t> dari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example4.cpp</a:t>
            </a:r>
            <a:r>
              <a:rPr lang="id-ID" dirty="0" smtClean="0"/>
              <a:t> mulai dari baris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Create a vertex array object </a:t>
            </a:r>
            <a:endParaRPr lang="id-ID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dirty="0" smtClean="0"/>
              <a:t>Beri </a:t>
            </a:r>
            <a:r>
              <a:rPr lang="id-ID" i="1" dirty="0" smtClean="0"/>
              <a:t>comment</a:t>
            </a:r>
            <a:r>
              <a:rPr lang="id-ID" dirty="0" smtClean="0"/>
              <a:t> baris yang meng-</a:t>
            </a:r>
            <a:r>
              <a:rPr lang="id-ID" i="1" dirty="0" smtClean="0"/>
              <a:t>enable depth test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GL_DEPTH_TEST ); </a:t>
            </a:r>
            <a:endParaRPr lang="id-ID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dirty="0" smtClean="0"/>
              <a:t>Ubah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InitShader.cpp</a:t>
            </a:r>
            <a:r>
              <a:rPr lang="id-ID" dirty="0" smtClean="0"/>
              <a:t> sesuai isi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vshader24.glsl </a:t>
            </a:r>
            <a:r>
              <a:rPr lang="id-ID" dirty="0" smtClean="0"/>
              <a:t>dan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fshader24.glsl</a:t>
            </a:r>
          </a:p>
          <a:p>
            <a:r>
              <a:rPr lang="id-ID" dirty="0" smtClean="0"/>
              <a:t>Rebuild</a:t>
            </a:r>
          </a:p>
          <a:p>
            <a:r>
              <a:rPr lang="id-ID" dirty="0" smtClean="0"/>
              <a:t>Verifikasi bahwa setiap verteks sesuai warna yang ditentukan</a:t>
            </a:r>
          </a:p>
          <a:p>
            <a:r>
              <a:rPr lang="id-ID" dirty="0" smtClean="0"/>
              <a:t>Eksperimen dengan warna yang berbeda</a:t>
            </a:r>
            <a:r>
              <a:rPr lang="en-US" dirty="0" smtClean="0"/>
              <a:t> </a:t>
            </a:r>
            <a:r>
              <a:rPr lang="en-US" dirty="0" err="1" smtClean="0"/>
              <a:t>shg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2 </a:t>
            </a:r>
            <a:r>
              <a:rPr lang="en-US" dirty="0" err="1" smtClean="0"/>
              <a:t>segitiga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71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1617643"/>
            <a:ext cx="8460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vec3 colors[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NumVertices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{ </a:t>
            </a:r>
            <a:endParaRPr lang="id-ID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vec3(0.0, 1.0, 0.0) /* Green, but choose any 6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colours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*/, ..., ..., </a:t>
            </a:r>
            <a:endParaRPr lang="id-ID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vec3(/* ... */), ..., ... </a:t>
            </a:r>
            <a:endParaRPr lang="id-ID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id-ID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/>
          <a:srcRect t="9665"/>
          <a:stretch>
            <a:fillRect/>
          </a:stretch>
        </p:blipFill>
        <p:spPr bwMode="auto">
          <a:xfrm>
            <a:off x="6876256" y="2500312"/>
            <a:ext cx="2183578" cy="213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 a rotated square </a:t>
            </a:r>
            <a:endParaRPr lang="id-ID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8040"/>
          <a:stretch>
            <a:fillRect/>
          </a:stretch>
        </p:blipFill>
        <p:spPr bwMode="auto">
          <a:xfrm>
            <a:off x="3493368" y="2440545"/>
            <a:ext cx="2590800" cy="193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8040"/>
          <a:stretch>
            <a:fillRect/>
          </a:stretch>
        </p:blipFill>
        <p:spPr bwMode="auto">
          <a:xfrm>
            <a:off x="757064" y="2440545"/>
            <a:ext cx="2590800" cy="193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t="8040"/>
          <a:stretch>
            <a:fillRect/>
          </a:stretch>
        </p:blipFill>
        <p:spPr bwMode="auto">
          <a:xfrm>
            <a:off x="6157664" y="2440545"/>
            <a:ext cx="2590800" cy="193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7698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d-ID" dirty="0" smtClean="0"/>
              <a:t>Misal kita menginginkan kubus yang berotasi dengan sisi depannya tetap menghadap kita/kamera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Jika kita mengubah semua posisi verteks, maka kita harus mengirim semua posisi yang baru tsb ke </a:t>
            </a:r>
            <a:r>
              <a:rPr lang="en-US" i="1" dirty="0" smtClean="0"/>
              <a:t>graphics hardware </a:t>
            </a:r>
            <a:r>
              <a:rPr lang="id-ID" dirty="0" smtClean="0"/>
              <a:t>lagi</a:t>
            </a:r>
            <a:r>
              <a:rPr lang="en-US" dirty="0" smtClean="0"/>
              <a:t>(</a:t>
            </a:r>
            <a:r>
              <a:rPr lang="id-ID" dirty="0" smtClean="0"/>
              <a:t>jika jumlah verteks sedikit bukan masalah, namun jika banyak maka hal ini sebaiknya dihindari</a:t>
            </a:r>
            <a:r>
              <a:rPr lang="en-US" dirty="0" smtClean="0"/>
              <a:t>). </a:t>
            </a:r>
            <a:endParaRPr lang="id-ID" dirty="0" smtClean="0"/>
          </a:p>
          <a:p>
            <a:r>
              <a:rPr lang="id-ID" dirty="0" smtClean="0"/>
              <a:t>Oleh karena itu, yang dikirim ke </a:t>
            </a:r>
            <a:r>
              <a:rPr lang="id-ID" i="1" dirty="0" smtClean="0"/>
              <a:t>vertex shader </a:t>
            </a:r>
            <a:r>
              <a:rPr lang="id-ID" dirty="0" smtClean="0"/>
              <a:t>bukan semua verteks, melainkan sudut rotasi</a:t>
            </a:r>
            <a:r>
              <a:rPr lang="en-US" dirty="0" smtClean="0"/>
              <a:t>,</a:t>
            </a:r>
            <a:r>
              <a:rPr lang="id-ID" dirty="0" smtClean="0"/>
              <a:t> lalu </a:t>
            </a:r>
            <a:r>
              <a:rPr lang="id-ID" i="1" dirty="0" smtClean="0"/>
              <a:t>vertex shader </a:t>
            </a:r>
            <a:r>
              <a:rPr lang="id-ID" dirty="0" smtClean="0"/>
              <a:t>akan merotasi semua posisi verteks dengan sudut yang diberikan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Bahkan kita bisa hanya mengirim waktu sejak program berjalan lalu </a:t>
            </a:r>
            <a:r>
              <a:rPr lang="en-US" i="1" dirty="0" err="1" smtClean="0"/>
              <a:t>shader</a:t>
            </a:r>
            <a:r>
              <a:rPr lang="en-US" i="1" dirty="0" smtClean="0"/>
              <a:t> </a:t>
            </a:r>
            <a:r>
              <a:rPr lang="id-ID" dirty="0" smtClean="0"/>
              <a:t>yang akan memperbesar sudut rotasi seiring waktu berjalan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73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</a:t>
            </a:r>
            <a:r>
              <a:rPr lang="id-ID" dirty="0" smtClean="0"/>
              <a:t>opy </a:t>
            </a:r>
            <a:r>
              <a:rPr lang="en-US" dirty="0" smtClean="0"/>
              <a:t>Project </a:t>
            </a:r>
            <a:r>
              <a:rPr lang="en-US" dirty="0" err="1" smtClean="0"/>
              <a:t>sebelumnya</a:t>
            </a:r>
            <a:r>
              <a:rPr lang="id-ID" dirty="0" smtClean="0"/>
              <a:t> dan rename</a:t>
            </a:r>
          </a:p>
          <a:p>
            <a:r>
              <a:rPr lang="id-ID" dirty="0" smtClean="0"/>
              <a:t>Modifikasi isi vertex shader dengan menambahkan variabel </a:t>
            </a:r>
            <a:r>
              <a:rPr lang="id-ID" b="1" dirty="0" smtClean="0"/>
              <a:t>time</a:t>
            </a:r>
            <a:r>
              <a:rPr lang="id-ID" dirty="0" smtClean="0"/>
              <a:t> (sebelum </a:t>
            </a:r>
            <a:r>
              <a:rPr lang="id-ID" b="1" dirty="0" smtClean="0"/>
              <a:t>main</a:t>
            </a:r>
            <a:r>
              <a:rPr lang="id-ID" dirty="0" smtClean="0"/>
              <a:t>)</a:t>
            </a:r>
          </a:p>
          <a:p>
            <a:pPr lvl="1">
              <a:buNone/>
            </a:pPr>
            <a:r>
              <a:rPr lang="en-US" dirty="0" smtClean="0"/>
              <a:t>uniform float time; /* in milliseconds */</a:t>
            </a:r>
            <a:endParaRPr lang="id-ID" dirty="0" smtClean="0"/>
          </a:p>
          <a:p>
            <a:r>
              <a:rPr lang="id-ID" dirty="0" smtClean="0"/>
              <a:t>Ubah isi </a:t>
            </a:r>
            <a:r>
              <a:rPr lang="id-ID" b="1" dirty="0" smtClean="0"/>
              <a:t>main</a:t>
            </a:r>
            <a:r>
              <a:rPr lang="id-ID" dirty="0" smtClean="0"/>
              <a:t> pada </a:t>
            </a:r>
            <a:r>
              <a:rPr lang="id-ID" i="1" dirty="0" smtClean="0"/>
              <a:t>vertex shader </a:t>
            </a:r>
            <a:r>
              <a:rPr lang="id-ID" dirty="0" smtClean="0"/>
              <a:t>sehingga </a:t>
            </a:r>
            <a:r>
              <a:rPr lang="id-ID" b="1" dirty="0" smtClean="0"/>
              <a:t>gl_Position </a:t>
            </a:r>
            <a:r>
              <a:rPr lang="id-ID" dirty="0" smtClean="0"/>
              <a:t>dihitung dengan cara berikut:</a:t>
            </a:r>
          </a:p>
          <a:p>
            <a:pPr lvl="1">
              <a:buNone/>
            </a:pPr>
            <a:r>
              <a:rPr lang="en-US" dirty="0" smtClean="0"/>
              <a:t>float angle = 0.001*time; </a:t>
            </a:r>
            <a:endParaRPr lang="id-ID" dirty="0" smtClean="0"/>
          </a:p>
          <a:p>
            <a:pPr lvl="1">
              <a:buNone/>
            </a:pPr>
            <a:r>
              <a:rPr lang="en-US" dirty="0" err="1" smtClean="0"/>
              <a:t>gl_Position</a:t>
            </a:r>
            <a:r>
              <a:rPr lang="en-US" dirty="0" smtClean="0"/>
              <a:t> = vec4(</a:t>
            </a:r>
            <a:r>
              <a:rPr lang="en-US" dirty="0" err="1" smtClean="0"/>
              <a:t>vPosition.x</a:t>
            </a:r>
            <a:r>
              <a:rPr lang="en-US" dirty="0" smtClean="0"/>
              <a:t>*</a:t>
            </a:r>
            <a:r>
              <a:rPr lang="en-US" dirty="0" err="1" smtClean="0"/>
              <a:t>cos</a:t>
            </a:r>
            <a:r>
              <a:rPr lang="en-US" dirty="0" smtClean="0"/>
              <a:t>(angle) - </a:t>
            </a:r>
            <a:r>
              <a:rPr lang="en-US" dirty="0" err="1" smtClean="0"/>
              <a:t>vPosition.y</a:t>
            </a:r>
            <a:r>
              <a:rPr lang="en-US" dirty="0" smtClean="0"/>
              <a:t>*sin(angle), </a:t>
            </a:r>
            <a:r>
              <a:rPr lang="en-US" dirty="0" err="1" smtClean="0"/>
              <a:t>vPosition.x</a:t>
            </a:r>
            <a:r>
              <a:rPr lang="en-US" dirty="0" smtClean="0"/>
              <a:t>*sin(angle) + </a:t>
            </a:r>
            <a:r>
              <a:rPr lang="en-US" dirty="0" err="1" smtClean="0"/>
              <a:t>vPosition.y</a:t>
            </a:r>
            <a:r>
              <a:rPr lang="en-US" dirty="0" smtClean="0"/>
              <a:t>*</a:t>
            </a:r>
            <a:r>
              <a:rPr lang="en-US" dirty="0" err="1" smtClean="0"/>
              <a:t>cos</a:t>
            </a:r>
            <a:r>
              <a:rPr lang="en-US" dirty="0" smtClean="0"/>
              <a:t>(angle), 0.0, 1.0);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Rotasi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Example of a 2D rotation through an angle w where the coordinates x, y go into x', y'. </a:t>
            </a:r>
            <a:endParaRPr lang="id-ID" dirty="0" smtClean="0"/>
          </a:p>
          <a:p>
            <a:r>
              <a:rPr lang="en-US" dirty="0" smtClean="0"/>
              <a:t>Note that w is positive for a counterclockwise rotation and that that rotation is about the origin (0, 0).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b="1" dirty="0" smtClean="0"/>
              <a:t>Derive the formula for rotation</a:t>
            </a:r>
          </a:p>
          <a:p>
            <a:pPr lvl="1">
              <a:buNone/>
            </a:pPr>
            <a:r>
              <a:rPr lang="en-US" dirty="0" smtClean="0"/>
              <a:t>(old coordinates are (x, y) and the new coordinates are (x', y'))</a:t>
            </a:r>
          </a:p>
          <a:p>
            <a:pPr lvl="1">
              <a:buNone/>
            </a:pPr>
            <a:r>
              <a:rPr lang="id-ID" dirty="0" smtClean="0"/>
              <a:t>	</a:t>
            </a:r>
            <a:r>
              <a:rPr lang="en-US" dirty="0" smtClean="0"/>
              <a:t>q = initial angle, f = angle of rotation.</a:t>
            </a:r>
          </a:p>
          <a:p>
            <a:pPr lvl="1">
              <a:buNone/>
            </a:pPr>
            <a:r>
              <a:rPr lang="id-ID" dirty="0" smtClean="0"/>
              <a:t>	</a:t>
            </a:r>
            <a:r>
              <a:rPr lang="en-US" dirty="0" smtClean="0"/>
              <a:t>x = r </a:t>
            </a:r>
            <a:r>
              <a:rPr lang="en-US" dirty="0" err="1" smtClean="0"/>
              <a:t>cos</a:t>
            </a:r>
            <a:r>
              <a:rPr lang="en-US" dirty="0" smtClean="0"/>
              <a:t> q </a:t>
            </a:r>
            <a:br>
              <a:rPr lang="en-US" dirty="0" smtClean="0"/>
            </a:br>
            <a:r>
              <a:rPr lang="en-US" dirty="0" smtClean="0"/>
              <a:t>y = r sin q </a:t>
            </a:r>
          </a:p>
          <a:p>
            <a:pPr lvl="1">
              <a:buNone/>
            </a:pPr>
            <a:r>
              <a:rPr lang="id-ID" dirty="0" smtClean="0"/>
              <a:t>	</a:t>
            </a:r>
            <a:r>
              <a:rPr lang="en-US" dirty="0" smtClean="0"/>
              <a:t>x' = r </a:t>
            </a:r>
            <a:r>
              <a:rPr lang="en-US" dirty="0" err="1" smtClean="0"/>
              <a:t>cos</a:t>
            </a:r>
            <a:r>
              <a:rPr lang="en-US" dirty="0" smtClean="0"/>
              <a:t> ( q + f ) = r </a:t>
            </a:r>
            <a:r>
              <a:rPr lang="en-US" dirty="0" err="1" smtClean="0"/>
              <a:t>cos</a:t>
            </a:r>
            <a:r>
              <a:rPr lang="en-US" dirty="0" smtClean="0"/>
              <a:t> q </a:t>
            </a:r>
            <a:r>
              <a:rPr lang="en-US" dirty="0" err="1" smtClean="0"/>
              <a:t>cos</a:t>
            </a:r>
            <a:r>
              <a:rPr lang="en-US" dirty="0" smtClean="0"/>
              <a:t> f - r sin q sin f </a:t>
            </a:r>
            <a:br>
              <a:rPr lang="en-US" dirty="0" smtClean="0"/>
            </a:br>
            <a:r>
              <a:rPr lang="en-US" dirty="0" smtClean="0"/>
              <a:t>y' = r sin ( q + w ) = r sin q </a:t>
            </a:r>
            <a:r>
              <a:rPr lang="en-US" dirty="0" err="1" smtClean="0"/>
              <a:t>cos</a:t>
            </a:r>
            <a:r>
              <a:rPr lang="en-US" dirty="0" smtClean="0"/>
              <a:t> f + r </a:t>
            </a:r>
            <a:r>
              <a:rPr lang="en-US" dirty="0" err="1" smtClean="0"/>
              <a:t>cos</a:t>
            </a:r>
            <a:r>
              <a:rPr lang="en-US" dirty="0" smtClean="0"/>
              <a:t> q sin f </a:t>
            </a:r>
          </a:p>
          <a:p>
            <a:pPr lvl="1">
              <a:buNone/>
            </a:pPr>
            <a:r>
              <a:rPr lang="en-US" dirty="0" smtClean="0"/>
              <a:t>hence:</a:t>
            </a:r>
            <a:br>
              <a:rPr lang="en-US" dirty="0" smtClean="0"/>
            </a:br>
            <a:r>
              <a:rPr lang="en-US" dirty="0" smtClean="0"/>
              <a:t>x' = x </a:t>
            </a:r>
            <a:r>
              <a:rPr lang="en-US" dirty="0" err="1" smtClean="0"/>
              <a:t>cos</a:t>
            </a:r>
            <a:r>
              <a:rPr lang="en-US" dirty="0" smtClean="0"/>
              <a:t> f - y sin f</a:t>
            </a:r>
            <a:br>
              <a:rPr lang="en-US" dirty="0" smtClean="0"/>
            </a:br>
            <a:r>
              <a:rPr lang="en-US" dirty="0" smtClean="0"/>
              <a:t>y' = y </a:t>
            </a:r>
            <a:r>
              <a:rPr lang="en-US" dirty="0" err="1" smtClean="0"/>
              <a:t>cos</a:t>
            </a:r>
            <a:r>
              <a:rPr lang="en-US" dirty="0" smtClean="0"/>
              <a:t> f + x sin f </a:t>
            </a:r>
          </a:p>
          <a:p>
            <a:endParaRPr lang="en-US" dirty="0"/>
          </a:p>
        </p:txBody>
      </p:sp>
      <p:pic>
        <p:nvPicPr>
          <p:cNvPr id="2050" name="Picture 2" descr="http://www.siggraph.org/education/materials/HyperGraph/modeling/mod_tran/2drota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2143122"/>
            <a:ext cx="1628775" cy="93583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id-ID" sz="1400" dirty="0" smtClean="0"/>
              <a:t>Tambahkan variabel global </a:t>
            </a:r>
            <a:r>
              <a:rPr lang="id-ID" sz="1400" b="1" dirty="0" smtClean="0"/>
              <a:t>timeParam</a:t>
            </a:r>
            <a:r>
              <a:rPr lang="id-ID" sz="1400" dirty="0" smtClean="0"/>
              <a:t> bertipe </a:t>
            </a:r>
            <a:r>
              <a:rPr lang="id-ID" sz="1400" b="1" dirty="0" smtClean="0"/>
              <a:t>GLint</a:t>
            </a:r>
          </a:p>
          <a:p>
            <a:r>
              <a:rPr lang="id-ID" sz="1400" dirty="0" smtClean="0"/>
              <a:t>Pada fungsi </a:t>
            </a:r>
            <a:r>
              <a:rPr lang="id-ID" sz="1400" b="1" dirty="0" smtClean="0"/>
              <a:t>init</a:t>
            </a:r>
            <a:r>
              <a:rPr lang="id-ID" sz="1400" dirty="0" smtClean="0"/>
              <a:t> tambahkan baris berikut (setelah perintah </a:t>
            </a:r>
            <a:r>
              <a:rPr lang="id-ID" sz="1400" i="1" dirty="0" smtClean="0"/>
              <a:t>load</a:t>
            </a:r>
            <a:r>
              <a:rPr lang="id-ID" sz="1400" dirty="0" smtClean="0"/>
              <a:t> dan </a:t>
            </a:r>
            <a:r>
              <a:rPr lang="id-ID" sz="1400" i="1" dirty="0" smtClean="0"/>
              <a:t>use</a:t>
            </a:r>
            <a:r>
              <a:rPr lang="id-ID" sz="1400" dirty="0" smtClean="0"/>
              <a:t> shader)</a:t>
            </a:r>
          </a:p>
          <a:p>
            <a:pPr lvl="1">
              <a:buNone/>
            </a:pPr>
            <a:r>
              <a:rPr lang="en-US" sz="1100" dirty="0" err="1" smtClean="0"/>
              <a:t>timeParam</a:t>
            </a:r>
            <a:r>
              <a:rPr lang="en-US" sz="1100" dirty="0" smtClean="0"/>
              <a:t> = </a:t>
            </a:r>
            <a:r>
              <a:rPr lang="en-US" sz="1100" dirty="0" err="1" smtClean="0"/>
              <a:t>glGetUniformLocation</a:t>
            </a:r>
            <a:r>
              <a:rPr lang="en-US" sz="1100" dirty="0" smtClean="0"/>
              <a:t>(program, "time");</a:t>
            </a:r>
            <a:endParaRPr lang="id-ID" sz="1100" dirty="0" smtClean="0"/>
          </a:p>
          <a:p>
            <a:pPr lvl="1">
              <a:buNone/>
            </a:pPr>
            <a:r>
              <a:rPr lang="en-US" sz="1100" dirty="0" smtClean="0"/>
              <a:t>[</a:t>
            </a:r>
            <a:r>
              <a:rPr lang="id-ID" sz="1100" dirty="0" smtClean="0"/>
              <a:t>Ini adalah variabel </a:t>
            </a:r>
            <a:r>
              <a:rPr lang="en-US" sz="1100" i="1" dirty="0" smtClean="0"/>
              <a:t>uniform</a:t>
            </a:r>
            <a:r>
              <a:rPr lang="en-US" sz="1100" dirty="0" smtClean="0"/>
              <a:t> </a:t>
            </a:r>
            <a:r>
              <a:rPr lang="id-ID" sz="1100" dirty="0" smtClean="0"/>
              <a:t>yang berarti nilainya tidak akan berubah selama penggambaran sebuah </a:t>
            </a:r>
            <a:r>
              <a:rPr lang="en-US" sz="1100" dirty="0" smtClean="0"/>
              <a:t>primitive, </a:t>
            </a:r>
            <a:r>
              <a:rPr lang="id-ID" sz="1100" dirty="0" smtClean="0"/>
              <a:t>sehingga tidak diperlukan array/buffer, berbeda dengan </a:t>
            </a:r>
            <a:r>
              <a:rPr lang="en-US" sz="1100" dirty="0" err="1" smtClean="0"/>
              <a:t>vPosition</a:t>
            </a:r>
            <a:r>
              <a:rPr lang="en-US" sz="1100" dirty="0" smtClean="0"/>
              <a:t> </a:t>
            </a:r>
            <a:r>
              <a:rPr lang="id-ID" sz="1100" dirty="0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vColor</a:t>
            </a:r>
            <a:r>
              <a:rPr lang="en-US" sz="1100" dirty="0" smtClean="0"/>
              <a:t>.] </a:t>
            </a:r>
            <a:endParaRPr lang="id-ID" sz="1100" dirty="0" smtClean="0"/>
          </a:p>
          <a:p>
            <a:r>
              <a:rPr lang="id-ID" sz="1400" dirty="0" smtClean="0"/>
              <a:t>Pada fungsi </a:t>
            </a:r>
            <a:r>
              <a:rPr lang="id-ID" sz="1400" b="1" dirty="0" smtClean="0"/>
              <a:t>display</a:t>
            </a:r>
            <a:r>
              <a:rPr lang="id-ID" sz="1400" dirty="0" smtClean="0"/>
              <a:t> tambahkan baris berikut (sebelum memanggil </a:t>
            </a:r>
            <a:r>
              <a:rPr lang="id-ID" sz="1400" b="1" dirty="0" smtClean="0"/>
              <a:t>glDrawArrays</a:t>
            </a:r>
            <a:r>
              <a:rPr lang="id-ID" sz="1400" dirty="0" smtClean="0"/>
              <a:t>)</a:t>
            </a:r>
          </a:p>
          <a:p>
            <a:pPr lvl="1">
              <a:buNone/>
            </a:pPr>
            <a:r>
              <a:rPr lang="en-US" sz="1100" dirty="0" smtClean="0"/>
              <a:t>glUniform1f( </a:t>
            </a:r>
            <a:r>
              <a:rPr lang="en-US" sz="1100" dirty="0" err="1" smtClean="0"/>
              <a:t>timeParam</a:t>
            </a:r>
            <a:r>
              <a:rPr lang="en-US" sz="1100" dirty="0" smtClean="0"/>
              <a:t>, </a:t>
            </a:r>
            <a:r>
              <a:rPr lang="en-US" sz="1100" dirty="0" err="1" smtClean="0"/>
              <a:t>glutGet</a:t>
            </a:r>
            <a:r>
              <a:rPr lang="en-US" sz="1100" dirty="0" smtClean="0"/>
              <a:t>(GLUT_ELAPSED_TIME) );</a:t>
            </a:r>
            <a:endParaRPr lang="id-ID" sz="1100" dirty="0" smtClean="0"/>
          </a:p>
          <a:p>
            <a:pPr lvl="1">
              <a:buNone/>
            </a:pPr>
            <a:r>
              <a:rPr lang="en-US" sz="1100" dirty="0" smtClean="0"/>
              <a:t>[glUniform1f </a:t>
            </a:r>
            <a:r>
              <a:rPr lang="id-ID" sz="1100" dirty="0" smtClean="0"/>
              <a:t>mengeset sebuah parameter </a:t>
            </a:r>
            <a:r>
              <a:rPr lang="en-US" sz="1100" dirty="0" smtClean="0"/>
              <a:t>uniform </a:t>
            </a:r>
            <a:r>
              <a:rPr lang="id-ID" sz="1100" dirty="0" smtClean="0"/>
              <a:t>yang berisi sebuah nilai </a:t>
            </a:r>
            <a:r>
              <a:rPr lang="en-US" sz="1100" dirty="0" smtClean="0"/>
              <a:t>float </a:t>
            </a:r>
            <a:r>
              <a:rPr lang="id-ID" sz="1100" dirty="0" smtClean="0"/>
              <a:t>menjadi sebuah nilai tertentu</a:t>
            </a:r>
            <a:r>
              <a:rPr lang="en-US" sz="1100" dirty="0" smtClean="0"/>
              <a:t>. </a:t>
            </a:r>
            <a:r>
              <a:rPr lang="id-ID" sz="1100" dirty="0" smtClean="0"/>
              <a:t>Disini nilainya diisi dengan hasil pemanggilan fungsi </a:t>
            </a:r>
            <a:r>
              <a:rPr lang="en-US" sz="1100" dirty="0" err="1" smtClean="0"/>
              <a:t>glutGet</a:t>
            </a:r>
            <a:r>
              <a:rPr lang="en-US" sz="1100" dirty="0" smtClean="0"/>
              <a:t>(GLUT_ELAPSED_TIME) </a:t>
            </a:r>
            <a:r>
              <a:rPr lang="id-ID" sz="1100" dirty="0" smtClean="0"/>
              <a:t>yaitu waktu dalam milisekon semenjak </a:t>
            </a:r>
            <a:r>
              <a:rPr lang="en-US" sz="1100" dirty="0" err="1" smtClean="0"/>
              <a:t>glutInit</a:t>
            </a:r>
            <a:r>
              <a:rPr lang="en-US" sz="1100" dirty="0" smtClean="0"/>
              <a:t> </a:t>
            </a:r>
            <a:r>
              <a:rPr lang="id-ID" sz="1100" dirty="0" smtClean="0"/>
              <a:t>dipanggil</a:t>
            </a:r>
            <a:r>
              <a:rPr lang="en-US" sz="1100" dirty="0" smtClean="0"/>
              <a:t>.]</a:t>
            </a:r>
            <a:endParaRPr lang="id-ID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75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id-ID" sz="1000" dirty="0" smtClean="0"/>
              <a:t>Tambahkan fungsi </a:t>
            </a:r>
            <a:r>
              <a:rPr lang="id-ID" sz="1000" b="1" dirty="0" smtClean="0"/>
              <a:t>idle</a:t>
            </a:r>
            <a:r>
              <a:rPr lang="id-ID" sz="1000" dirty="0" smtClean="0"/>
              <a:t> callback yang hanya berisi </a:t>
            </a:r>
            <a:r>
              <a:rPr lang="id-ID" sz="1000" b="1" dirty="0" smtClean="0"/>
              <a:t>glutPostRedisplay()</a:t>
            </a:r>
            <a:r>
              <a:rPr lang="id-ID" sz="1000" dirty="0" smtClean="0"/>
              <a:t>.</a:t>
            </a:r>
          </a:p>
          <a:p>
            <a:r>
              <a:rPr lang="id-ID" sz="1000" dirty="0" smtClean="0"/>
              <a:t>Register fungsi idle tsb pada </a:t>
            </a:r>
            <a:r>
              <a:rPr lang="id-ID" sz="1000" b="1" dirty="0" smtClean="0"/>
              <a:t>main</a:t>
            </a:r>
            <a:r>
              <a:rPr lang="id-ID" sz="1000" dirty="0" smtClean="0"/>
              <a:t> dengan memanggil </a:t>
            </a:r>
            <a:r>
              <a:rPr lang="id-ID" sz="1000" b="1" dirty="0" smtClean="0"/>
              <a:t>glutIdleFunc</a:t>
            </a:r>
            <a:r>
              <a:rPr lang="id-ID" sz="1000" dirty="0" smtClean="0"/>
              <a:t>.</a:t>
            </a:r>
          </a:p>
          <a:p>
            <a:r>
              <a:rPr lang="en-US" sz="1000" i="1" dirty="0" smtClean="0"/>
              <a:t>[Calling </a:t>
            </a:r>
            <a:r>
              <a:rPr lang="en-US" sz="1000" i="1" dirty="0" err="1" smtClean="0"/>
              <a:t>glutPostRedisplay</a:t>
            </a:r>
            <a:r>
              <a:rPr lang="en-US" sz="1000" i="1" dirty="0" smtClean="0"/>
              <a:t> tells GLUT that the window needs to be redisplayed. Here we call it in the idle function because there is constant motion, so we want to redisplay whenever GLUT/OpenGL has nothing else to do and is idle. The actual redisplay will happen at some point after the idle function returns, when GLUT is ready to redraw the window. </a:t>
            </a:r>
            <a:br>
              <a:rPr lang="en-US" sz="1000" i="1" dirty="0" smtClean="0"/>
            </a:br>
            <a:r>
              <a:rPr lang="en-US" sz="1000" i="1" dirty="0" smtClean="0"/>
              <a:t>More generally, if you only require redrawing when a mouse event causes an object to move, or similar, you should only call </a:t>
            </a:r>
            <a:r>
              <a:rPr lang="en-US" sz="1000" i="1" dirty="0" err="1" smtClean="0"/>
              <a:t>glutPostRedisplay</a:t>
            </a:r>
            <a:r>
              <a:rPr lang="en-US" sz="1000" i="1" dirty="0" smtClean="0"/>
              <a:t>() when such a change occurs. Calling it multiple times is fine if multiple changes occur before a redraw happens - it just sets a variable that GLUT uses to remember that a redraw is required.] </a:t>
            </a:r>
          </a:p>
          <a:p>
            <a:r>
              <a:rPr lang="id-ID" sz="1000" dirty="0" smtClean="0"/>
              <a:t>Gunakan double buffering</a:t>
            </a:r>
          </a:p>
          <a:p>
            <a:r>
              <a:rPr lang="id-ID" sz="1000" dirty="0" smtClean="0"/>
              <a:t>Rebuild</a:t>
            </a:r>
          </a:p>
          <a:p>
            <a:r>
              <a:rPr lang="en-US" sz="1000" dirty="0" err="1" smtClean="0"/>
              <a:t>Eksperimen</a:t>
            </a:r>
            <a:r>
              <a:rPr lang="en-US" sz="1000" dirty="0" smtClean="0"/>
              <a:t> </a:t>
            </a:r>
            <a:r>
              <a:rPr lang="en-US" sz="1000" dirty="0" err="1" smtClean="0"/>
              <a:t>dengan</a:t>
            </a:r>
            <a:r>
              <a:rPr lang="en-US" sz="1000" dirty="0" smtClean="0"/>
              <a:t> </a:t>
            </a:r>
            <a:r>
              <a:rPr lang="en-US" sz="1000" dirty="0" err="1" smtClean="0"/>
              <a:t>meningkatkan</a:t>
            </a:r>
            <a:r>
              <a:rPr lang="en-US" sz="1000" dirty="0" smtClean="0"/>
              <a:t> </a:t>
            </a:r>
            <a:r>
              <a:rPr lang="en-US" sz="1000" dirty="0" err="1" smtClean="0"/>
              <a:t>kecepatan</a:t>
            </a:r>
            <a:r>
              <a:rPr lang="en-US" sz="1000" dirty="0" smtClean="0"/>
              <a:t>  </a:t>
            </a:r>
            <a:r>
              <a:rPr lang="en-US" sz="1000" dirty="0" err="1" smtClean="0"/>
              <a:t>rotasinya</a:t>
            </a:r>
            <a:r>
              <a:rPr lang="en-US" sz="1000" dirty="0" smtClean="0"/>
              <a:t>. </a:t>
            </a:r>
            <a:r>
              <a:rPr lang="en-US" sz="1000" dirty="0" err="1" smtClean="0"/>
              <a:t>Bagaimana</a:t>
            </a:r>
            <a:r>
              <a:rPr lang="en-US" sz="1000" dirty="0" smtClean="0"/>
              <a:t> </a:t>
            </a:r>
            <a:r>
              <a:rPr lang="en-US" sz="1000" dirty="0" err="1" smtClean="0"/>
              <a:t>jika</a:t>
            </a:r>
            <a:r>
              <a:rPr lang="en-US" sz="1000" dirty="0" smtClean="0"/>
              <a:t> </a:t>
            </a:r>
            <a:r>
              <a:rPr lang="en-US" sz="1000" dirty="0" err="1" smtClean="0"/>
              <a:t>sudutnya</a:t>
            </a:r>
            <a:r>
              <a:rPr lang="en-US" sz="1000" dirty="0" smtClean="0"/>
              <a:t> </a:t>
            </a:r>
            <a:r>
              <a:rPr lang="en-US" sz="1000" dirty="0" err="1" smtClean="0"/>
              <a:t>dikuadratkan</a:t>
            </a:r>
            <a:r>
              <a:rPr lang="en-US" sz="1000" dirty="0" smtClean="0"/>
              <a:t>? </a:t>
            </a:r>
            <a:endParaRPr lang="en-US" sz="1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Week: </a:t>
            </a:r>
            <a:r>
              <a:rPr lang="en-US" dirty="0" smtClean="0"/>
              <a:t>Demo </a:t>
            </a:r>
            <a:r>
              <a:rPr lang="en-US" dirty="0" err="1" smtClean="0"/>
              <a:t>Tugas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Reading a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are added to the program object and compiled</a:t>
            </a:r>
          </a:p>
          <a:p>
            <a:r>
              <a:rPr lang="en-US" dirty="0" smtClean="0"/>
              <a:t>Usual method of passing a </a:t>
            </a:r>
            <a:r>
              <a:rPr lang="en-US" dirty="0" err="1" smtClean="0"/>
              <a:t>shader</a:t>
            </a:r>
            <a:r>
              <a:rPr lang="en-US" dirty="0" smtClean="0"/>
              <a:t> is as a null-terminated string using the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glShaderSource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If the </a:t>
            </a:r>
            <a:r>
              <a:rPr lang="en-US" dirty="0" err="1" smtClean="0"/>
              <a:t>shader</a:t>
            </a:r>
            <a:r>
              <a:rPr lang="en-US" dirty="0" smtClean="0"/>
              <a:t> is in a file, we can write a reader to convert the file to a string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we set a color in the application, we can send it to the </a:t>
            </a:r>
            <a:r>
              <a:rPr lang="en-US" dirty="0" err="1" smtClean="0"/>
              <a:t>shaders</a:t>
            </a:r>
            <a:r>
              <a:rPr lang="en-US" dirty="0" smtClean="0"/>
              <a:t> as a vertex attribute or as a uniform variable depending on how often it changes </a:t>
            </a:r>
          </a:p>
          <a:p>
            <a:r>
              <a:rPr lang="en-US" dirty="0" smtClean="0"/>
              <a:t>Let’s associate a color with each vertex </a:t>
            </a:r>
          </a:p>
          <a:p>
            <a:r>
              <a:rPr lang="en-US" dirty="0" smtClean="0"/>
              <a:t>Set up an array of same size as positions </a:t>
            </a:r>
          </a:p>
          <a:p>
            <a:r>
              <a:rPr lang="en-US" dirty="0" smtClean="0"/>
              <a:t>Send to GPU as a vertex buffer object </a:t>
            </a: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3052</Words>
  <Application>Microsoft Office PowerPoint</Application>
  <PresentationFormat>On-screen Show (16:9)</PresentationFormat>
  <Paragraphs>640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WidescreenPresentation</vt:lpstr>
      <vt:lpstr>Computer graphics</vt:lpstr>
      <vt:lpstr>Outline</vt:lpstr>
      <vt:lpstr>Review: OpenGL Primitives</vt:lpstr>
      <vt:lpstr>Review: Menampilkan objek primitif di Modern OpenGL </vt:lpstr>
      <vt:lpstr>Review: Setting Colors</vt:lpstr>
      <vt:lpstr>PowerPoint Presentation</vt:lpstr>
      <vt:lpstr>Review: Linking Shaders with Application</vt:lpstr>
      <vt:lpstr>Review: Reading a Shader</vt:lpstr>
      <vt:lpstr>Adding Color</vt:lpstr>
      <vt:lpstr>Setting Colors</vt:lpstr>
      <vt:lpstr>Setting Up Buffer Object</vt:lpstr>
      <vt:lpstr>Second Vertex Array</vt:lpstr>
      <vt:lpstr>Session 1: Three Dimensions</vt:lpstr>
      <vt:lpstr>Objectives</vt:lpstr>
      <vt:lpstr>Three-dimensional Applications</vt:lpstr>
      <vt:lpstr>Sierpinski Gasket (2D)</vt:lpstr>
      <vt:lpstr>Example </vt:lpstr>
      <vt:lpstr>The gasket as a fractal</vt:lpstr>
      <vt:lpstr>Gasket Program</vt:lpstr>
      <vt:lpstr>Draw one triangle</vt:lpstr>
      <vt:lpstr>Triangle Subdivision</vt:lpstr>
      <vt:lpstr>display and init Functions</vt:lpstr>
      <vt:lpstr>main Function</vt:lpstr>
      <vt:lpstr>Moving to 3D</vt:lpstr>
      <vt:lpstr>3D Gasket</vt:lpstr>
      <vt:lpstr>Example </vt:lpstr>
      <vt:lpstr>Almost Correct</vt:lpstr>
      <vt:lpstr>Hidden-Surface Removal</vt:lpstr>
      <vt:lpstr>Using the z-buffer algorithm</vt:lpstr>
      <vt:lpstr>Surface vs Volume Subdvision</vt:lpstr>
      <vt:lpstr>Volume Subdivision</vt:lpstr>
      <vt:lpstr>Session 2: Input and Interaction</vt:lpstr>
      <vt:lpstr>Objectives</vt:lpstr>
      <vt:lpstr>Project Sketchpad</vt:lpstr>
      <vt:lpstr>Graphical Input</vt:lpstr>
      <vt:lpstr>Physical Devices</vt:lpstr>
      <vt:lpstr>Incremental (Relative) Devices</vt:lpstr>
      <vt:lpstr>Logical Devices</vt:lpstr>
      <vt:lpstr>Graphical Logical Devices</vt:lpstr>
      <vt:lpstr>Input Modes</vt:lpstr>
      <vt:lpstr>Request Mode</vt:lpstr>
      <vt:lpstr>Event Mode</vt:lpstr>
      <vt:lpstr>Event Types</vt:lpstr>
      <vt:lpstr>Callbacks</vt:lpstr>
      <vt:lpstr>GLUT callbacks</vt:lpstr>
      <vt:lpstr>GLUT Event Loop</vt:lpstr>
      <vt:lpstr>The display callback</vt:lpstr>
      <vt:lpstr>Posting redisplays</vt:lpstr>
      <vt:lpstr>Working with Callbacks</vt:lpstr>
      <vt:lpstr>Objectives</vt:lpstr>
      <vt:lpstr>The mouse callback</vt:lpstr>
      <vt:lpstr>Positioning</vt:lpstr>
      <vt:lpstr>Obtaining the window size</vt:lpstr>
      <vt:lpstr>Terminating a program</vt:lpstr>
      <vt:lpstr>Using the mouse position</vt:lpstr>
      <vt:lpstr>Drawing squares at cursor location</vt:lpstr>
      <vt:lpstr>Using the motion callback</vt:lpstr>
      <vt:lpstr>Using the keyboard</vt:lpstr>
      <vt:lpstr>Special and Modifier Keys</vt:lpstr>
      <vt:lpstr>Reshaping the window</vt:lpstr>
      <vt:lpstr>Reshape possiblities</vt:lpstr>
      <vt:lpstr>The Reshape callback</vt:lpstr>
      <vt:lpstr>Toolkits and Widgets</vt:lpstr>
      <vt:lpstr>Menus</vt:lpstr>
      <vt:lpstr>Defining a simple menu</vt:lpstr>
      <vt:lpstr>Menu actions</vt:lpstr>
      <vt:lpstr>Other functions in GLUT</vt:lpstr>
      <vt:lpstr>Next Week: Representation</vt:lpstr>
      <vt:lpstr>Task 4</vt:lpstr>
      <vt:lpstr>Hints</vt:lpstr>
      <vt:lpstr>Hints</vt:lpstr>
      <vt:lpstr>Task 5</vt:lpstr>
      <vt:lpstr>Hints</vt:lpstr>
      <vt:lpstr>Rotasi 2D</vt:lpstr>
      <vt:lpstr>Hints</vt:lpstr>
      <vt:lpstr>Next Week: Demo 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2014-01-30T21:58:16Z</dcterms:created>
  <dcterms:modified xsi:type="dcterms:W3CDTF">2017-09-26T05:05:22Z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