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375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71" r:id="rId15"/>
    <p:sldId id="345" r:id="rId16"/>
    <p:sldId id="350" r:id="rId17"/>
    <p:sldId id="346" r:id="rId18"/>
    <p:sldId id="347" r:id="rId19"/>
    <p:sldId id="348" r:id="rId20"/>
    <p:sldId id="349" r:id="rId21"/>
    <p:sldId id="351" r:id="rId22"/>
    <p:sldId id="352" r:id="rId23"/>
    <p:sldId id="372" r:id="rId24"/>
    <p:sldId id="373" r:id="rId25"/>
    <p:sldId id="374" r:id="rId26"/>
    <p:sldId id="314" r:id="rId27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2" autoAdjust="0"/>
    <p:restoredTop sz="87634" autoAdjust="0"/>
  </p:normalViewPr>
  <p:slideViewPr>
    <p:cSldViewPr>
      <p:cViewPr varScale="1">
        <p:scale>
          <a:sx n="80" d="100"/>
          <a:sy n="80" d="100"/>
        </p:scale>
        <p:origin x="930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61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5D3BF3-D352-46FC-8343-31F56E6730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758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4CD7AB63-2396-4A53-9BCB-B69574FB1F6D}" type="datetime1">
              <a:rPr lang="en-US" smtClean="0">
                <a:solidFill>
                  <a:srgbClr val="FFFFFF"/>
                </a:solidFill>
              </a:rPr>
              <a:pPr algn="ctr"/>
              <a:t>11/8/2017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r>
              <a:rPr lang="en-US" smtClean="0">
                <a:solidFill>
                  <a:schemeClr val="tx2"/>
                </a:solidFill>
              </a:rPr>
              <a:t>Angel: Interactive Computer Graphics6E © Addison-Wesley 2012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813" y="142875"/>
            <a:ext cx="8561387" cy="48577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800100"/>
            <a:ext cx="8553450" cy="3886200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3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EAA0CD2-9879-44FA-A16D-6E94ADC96546}" type="datetime1">
              <a:rPr lang="en-US" smtClean="0"/>
              <a:pPr/>
              <a:t>11/8/2017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Angel: Interactive Computer Graphics6E © Addison-Wesley 2012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3B2EACC-756B-4D23-A72D-3F274E320161}" type="datetime1">
              <a:rPr lang="en-US" smtClean="0"/>
              <a:pPr/>
              <a:t>11/8/2017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Angel: Interactive Computer Graphics6E © Addison-Wesley 2012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5E7C-8D82-4450-AF81-C0667657CEFF}" type="datetime1">
              <a:rPr lang="en-US" smtClean="0"/>
              <a:pPr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Angel: Interactive Computer Graphics6E © Addison-Wesley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0EC6-E824-4BE0-A245-0898B6E64986}" type="datetime1">
              <a:rPr lang="en-US" smtClean="0"/>
              <a:pPr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Angel: Interactive Computer Graphics6E © Addison-Wesley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8542-0C20-46F9-A143-A8820ABCE2F1}" type="datetime1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Angel: Interactive Computer Graphics6E © Addison-Wesley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163D70A9-C3BF-4EC8-949B-107C4AC9A2D5}" type="datetime1">
              <a:rPr lang="en-US" smtClean="0"/>
              <a:pPr/>
              <a:t>11/8/2017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r>
              <a:rPr lang="en-US" smtClean="0"/>
              <a:t>Angel: Interactive Computer Graphics6E © Addison-Wesley 2012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A832113B-6D34-4A97-A6D7-2DD5B53A8572}" type="datetime1">
              <a:rPr lang="en-US" smtClean="0"/>
              <a:pPr/>
              <a:t>11/8/2017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r>
              <a:rPr lang="en-US" sz="1400" smtClean="0">
                <a:solidFill>
                  <a:schemeClr val="tx2"/>
                </a:solidFill>
              </a:rPr>
              <a:t>Angel: Interactive Computer Graphics6E © Addison-Wesley 2012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hd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0.jpe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Angel_UNM_14_6_3.ppt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</a:t>
            </a:r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Semester 5 </a:t>
            </a:r>
            <a:r>
              <a:rPr lang="en-US" dirty="0"/>
              <a:t>– Department of Informatics </a:t>
            </a:r>
            <a:r>
              <a:rPr lang="id-ID" dirty="0"/>
              <a:t>ITS </a:t>
            </a:r>
            <a:r>
              <a:rPr lang="id-ID" dirty="0" smtClean="0"/>
              <a:t>201</a:t>
            </a:r>
            <a:r>
              <a:rPr lang="en-US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6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OpenGL code</a:t>
            </a:r>
          </a:p>
        </p:txBody>
      </p:sp>
      <p:sp>
        <p:nvSpPr>
          <p:cNvPr id="23557" name="Rectangle 1027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Remember that last transformation specified is first to be applied</a:t>
            </a:r>
          </a:p>
          <a:p>
            <a:endParaRPr lang="en-US" smtClean="0"/>
          </a:p>
        </p:txBody>
      </p:sp>
      <p:sp>
        <p:nvSpPr>
          <p:cNvPr id="23558" name="Text Box 1028"/>
          <p:cNvSpPr txBox="1">
            <a:spLocks noChangeArrowheads="1"/>
          </p:cNvSpPr>
          <p:nvPr/>
        </p:nvSpPr>
        <p:spPr bwMode="auto">
          <a:xfrm>
            <a:off x="1600200" y="2457451"/>
            <a:ext cx="5570756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 b="1" dirty="0" smtClean="0">
                <a:latin typeface="Courier New" charset="0"/>
              </a:rPr>
              <a:t>// Using </a:t>
            </a:r>
            <a:r>
              <a:rPr lang="en-US" sz="2000" b="1" dirty="0" err="1" smtClean="0">
                <a:latin typeface="Courier New" charset="0"/>
              </a:rPr>
              <a:t>mat.h</a:t>
            </a:r>
            <a:r>
              <a:rPr lang="en-US" sz="2000" b="1" dirty="0" smtClean="0">
                <a:latin typeface="Courier New" charset="0"/>
              </a:rPr>
              <a:t> </a:t>
            </a:r>
            <a:endParaRPr lang="id-ID" sz="2000" b="1" dirty="0" smtClean="0">
              <a:latin typeface="Courier New" charset="0"/>
            </a:endParaRPr>
          </a:p>
          <a:p>
            <a:r>
              <a:rPr lang="en-US" sz="2000" b="1" dirty="0" smtClean="0">
                <a:latin typeface="Courier New" charset="0"/>
              </a:rPr>
              <a:t>mat4 t = Translate (0.0, 0.0, -d); </a:t>
            </a:r>
            <a:endParaRPr lang="id-ID" sz="2000" b="1" dirty="0" smtClean="0">
              <a:latin typeface="Courier New" charset="0"/>
            </a:endParaRPr>
          </a:p>
          <a:p>
            <a:r>
              <a:rPr lang="en-US" sz="2000" b="1" dirty="0" smtClean="0">
                <a:latin typeface="Courier New" charset="0"/>
              </a:rPr>
              <a:t>mat4 </a:t>
            </a:r>
            <a:r>
              <a:rPr lang="en-US" sz="2000" b="1" dirty="0" err="1" smtClean="0">
                <a:latin typeface="Courier New" charset="0"/>
              </a:rPr>
              <a:t>ry</a:t>
            </a:r>
            <a:r>
              <a:rPr lang="en-US" sz="2000" b="1" dirty="0" smtClean="0">
                <a:latin typeface="Courier New" charset="0"/>
              </a:rPr>
              <a:t> = </a:t>
            </a:r>
            <a:r>
              <a:rPr lang="en-US" sz="2000" b="1" dirty="0" err="1" smtClean="0">
                <a:latin typeface="Courier New" charset="0"/>
              </a:rPr>
              <a:t>RotateY</a:t>
            </a:r>
            <a:r>
              <a:rPr lang="en-US" sz="2000" b="1" dirty="0" smtClean="0">
                <a:latin typeface="Courier New" charset="0"/>
              </a:rPr>
              <a:t>(90.0); </a:t>
            </a:r>
            <a:endParaRPr lang="id-ID" sz="2000" b="1" dirty="0" smtClean="0">
              <a:latin typeface="Courier New" charset="0"/>
            </a:endParaRPr>
          </a:p>
          <a:p>
            <a:r>
              <a:rPr lang="en-US" sz="2000" b="1" dirty="0" smtClean="0">
                <a:latin typeface="Courier New" charset="0"/>
              </a:rPr>
              <a:t>mat4 m = t*</a:t>
            </a:r>
            <a:r>
              <a:rPr lang="en-US" sz="2000" b="1" dirty="0" err="1" smtClean="0">
                <a:latin typeface="Courier New" charset="0"/>
              </a:rPr>
              <a:t>ry</a:t>
            </a:r>
            <a:r>
              <a:rPr lang="en-US" sz="2000" b="1" dirty="0" smtClean="0">
                <a:latin typeface="Courier New" charset="0"/>
              </a:rPr>
              <a:t>;</a:t>
            </a:r>
            <a:endParaRPr lang="en-US" sz="2000" b="1" dirty="0">
              <a:latin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Short Question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should we do if we want to have an </a:t>
            </a:r>
            <a:r>
              <a:rPr lang="en-US" b="1" dirty="0" smtClean="0"/>
              <a:t>isometric view </a:t>
            </a:r>
            <a:r>
              <a:rPr lang="en-US" dirty="0" smtClean="0"/>
              <a:t>of a cube?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See text page 2</a:t>
            </a:r>
            <a:r>
              <a:rPr lang="id-ID" dirty="0" smtClean="0"/>
              <a:t>0</a:t>
            </a:r>
            <a:r>
              <a:rPr lang="en-US" dirty="0" smtClean="0"/>
              <a:t>7-2</a:t>
            </a:r>
            <a:r>
              <a:rPr lang="id-ID" smtClean="0"/>
              <a:t>09</a:t>
            </a:r>
            <a:r>
              <a:rPr lang="en-US" smtClean="0"/>
              <a:t>.</a:t>
            </a:r>
            <a:endParaRPr lang="en-US" dirty="0"/>
          </a:p>
        </p:txBody>
      </p:sp>
      <p:pic>
        <p:nvPicPr>
          <p:cNvPr id="4" name="Picture 5" descr="C:\BOOK\OpenGL\Paul Final\Art\jpeg\AN05F05.jpg"/>
          <p:cNvPicPr>
            <a:picLocks noChangeAspect="1" noChangeArrowheads="1"/>
          </p:cNvPicPr>
          <p:nvPr/>
        </p:nvPicPr>
        <p:blipFill>
          <a:blip r:embed="rId2" cstate="print"/>
          <a:srcRect r="48000" b="51678"/>
          <a:stretch>
            <a:fillRect/>
          </a:stretch>
        </p:blipFill>
        <p:spPr bwMode="auto">
          <a:xfrm>
            <a:off x="3707904" y="2064246"/>
            <a:ext cx="1981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smtClean="0"/>
              <a:t>The LookAt Function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700" dirty="0" smtClean="0"/>
              <a:t>The GLU library contains the function </a:t>
            </a:r>
            <a:r>
              <a:rPr lang="en-US" sz="2700" dirty="0" err="1" smtClean="0"/>
              <a:t>gluLookAt</a:t>
            </a:r>
            <a:r>
              <a:rPr lang="en-US" sz="2700" dirty="0" smtClean="0"/>
              <a:t> to form the required </a:t>
            </a:r>
            <a:r>
              <a:rPr lang="en-US" sz="2700" dirty="0" err="1" smtClean="0"/>
              <a:t>modelview</a:t>
            </a:r>
            <a:r>
              <a:rPr lang="en-US" sz="2700" dirty="0" smtClean="0"/>
              <a:t> matrix through a simple interface</a:t>
            </a:r>
          </a:p>
          <a:p>
            <a:endParaRPr lang="en-US" sz="2700" dirty="0" smtClean="0"/>
          </a:p>
          <a:p>
            <a:r>
              <a:rPr lang="en-US" sz="2700" dirty="0" smtClean="0"/>
              <a:t>Note the need for setting an up direction</a:t>
            </a:r>
          </a:p>
          <a:p>
            <a:endParaRPr lang="en-US" sz="2700" dirty="0" smtClean="0"/>
          </a:p>
          <a:p>
            <a:r>
              <a:rPr lang="en-US" sz="2700" dirty="0" smtClean="0"/>
              <a:t>Replaced by </a:t>
            </a:r>
            <a:r>
              <a:rPr lang="en-US" sz="2700" dirty="0" err="1" smtClean="0"/>
              <a:t>LookAt</a:t>
            </a:r>
            <a:r>
              <a:rPr lang="en-US" sz="2700" dirty="0" smtClean="0"/>
              <a:t>() in </a:t>
            </a:r>
            <a:r>
              <a:rPr lang="en-US" sz="2700" dirty="0" err="1" smtClean="0"/>
              <a:t>mat.h</a:t>
            </a:r>
            <a:endParaRPr lang="en-US" sz="2700" dirty="0" smtClean="0"/>
          </a:p>
          <a:p>
            <a:pPr lvl="1"/>
            <a:r>
              <a:rPr lang="en-US" sz="2300" dirty="0" smtClean="0"/>
              <a:t>Can concatenate with modeling transformations</a:t>
            </a:r>
          </a:p>
          <a:p>
            <a:r>
              <a:rPr lang="en-US" sz="2700" dirty="0" smtClean="0"/>
              <a:t>Example: isometric view of cube aligned with axes</a:t>
            </a:r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990753" y="4403888"/>
            <a:ext cx="7109639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 b="1" dirty="0" smtClean="0">
                <a:latin typeface="Courier New" charset="0"/>
              </a:rPr>
              <a:t>mat4 </a:t>
            </a:r>
            <a:r>
              <a:rPr lang="en-US" sz="2000" b="1" dirty="0" err="1" smtClean="0">
                <a:latin typeface="Courier New" charset="0"/>
              </a:rPr>
              <a:t>mv</a:t>
            </a:r>
            <a:r>
              <a:rPr lang="en-US" sz="2000" b="1" dirty="0" smtClean="0">
                <a:latin typeface="Courier New" charset="0"/>
              </a:rPr>
              <a:t> = </a:t>
            </a:r>
            <a:r>
              <a:rPr lang="en-US" sz="2000" b="1" dirty="0" err="1" smtClean="0">
                <a:latin typeface="Courier New" charset="0"/>
              </a:rPr>
              <a:t>LookAt</a:t>
            </a:r>
            <a:r>
              <a:rPr lang="en-US" sz="2000" b="1" dirty="0" smtClean="0">
                <a:latin typeface="Courier New" charset="0"/>
              </a:rPr>
              <a:t>(vec4 eye, vec4 at, vec4 up);</a:t>
            </a:r>
            <a:endParaRPr lang="en-US" sz="2000" b="1" dirty="0">
              <a:latin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 smtClean="0"/>
              <a:t>LookAt</a:t>
            </a:r>
            <a:endParaRPr lang="en-US" sz="4100" dirty="0" smtClean="0"/>
          </a:p>
        </p:txBody>
      </p:sp>
      <p:sp>
        <p:nvSpPr>
          <p:cNvPr id="25606" name="Text Box 7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dirty="0" err="1" smtClean="0">
                <a:latin typeface="Courier New" charset="0"/>
              </a:rPr>
              <a:t>LookAt</a:t>
            </a:r>
            <a:r>
              <a:rPr lang="en-US" sz="2000" b="1" dirty="0" smtClean="0">
                <a:latin typeface="Courier New" charset="0"/>
              </a:rPr>
              <a:t>(eye, at, up)</a:t>
            </a:r>
          </a:p>
        </p:txBody>
      </p:sp>
      <p:pic>
        <p:nvPicPr>
          <p:cNvPr id="25605" name="Picture 5" descr="C:\BOOK\OpenGL\Paul Final\Art\jpeg\AN05F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726133"/>
            <a:ext cx="6294438" cy="3365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Orthogononal Projections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d-ID" dirty="0" smtClean="0"/>
              <a:t>A special case of parallel projections</a:t>
            </a:r>
          </a:p>
          <a:p>
            <a:pPr lvl="1"/>
            <a:r>
              <a:rPr lang="id-ID" dirty="0" smtClean="0"/>
              <a:t>Projectors are parallel and perpendicular to the view plane</a:t>
            </a:r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931790"/>
            <a:ext cx="19526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100" smtClean="0"/>
              <a:t>Homogeneous Coordinate Representation</a:t>
            </a:r>
          </a:p>
        </p:txBody>
      </p:sp>
      <p:sp>
        <p:nvSpPr>
          <p:cNvPr id="28678" name="Text Box 7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smtClean="0">
                <a:latin typeface="Times New Roman" charset="0"/>
              </a:rPr>
              <a:t>x</a:t>
            </a:r>
            <a:r>
              <a:rPr lang="en-US" sz="2400" baseline="-25000" smtClean="0">
                <a:latin typeface="Times New Roman" charset="0"/>
              </a:rPr>
              <a:t>p</a:t>
            </a:r>
            <a:r>
              <a:rPr lang="en-US" sz="2400" smtClean="0">
                <a:latin typeface="Times New Roman" charset="0"/>
              </a:rPr>
              <a:t> = 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smtClean="0">
                <a:latin typeface="Times New Roman" charset="0"/>
              </a:rPr>
              <a:t>y</a:t>
            </a:r>
            <a:r>
              <a:rPr lang="en-US" sz="2400" baseline="-25000" smtClean="0">
                <a:latin typeface="Times New Roman" charset="0"/>
              </a:rPr>
              <a:t>p</a:t>
            </a:r>
            <a:r>
              <a:rPr lang="en-US" sz="2400" smtClean="0">
                <a:latin typeface="Times New Roman" charset="0"/>
              </a:rPr>
              <a:t> = 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smtClean="0">
                <a:latin typeface="Times New Roman" charset="0"/>
              </a:rPr>
              <a:t>z</a:t>
            </a:r>
            <a:r>
              <a:rPr lang="en-US" sz="2400" baseline="-25000" smtClean="0">
                <a:latin typeface="Times New Roman" charset="0"/>
              </a:rPr>
              <a:t>p</a:t>
            </a:r>
            <a:r>
              <a:rPr lang="en-US" sz="2400" smtClean="0">
                <a:latin typeface="Times New Roman" charset="0"/>
              </a:rPr>
              <a:t> =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smtClean="0">
                <a:latin typeface="Times New Roman" charset="0"/>
              </a:rPr>
              <a:t>w</a:t>
            </a:r>
            <a:r>
              <a:rPr lang="en-US" sz="2400" baseline="-25000" smtClean="0">
                <a:latin typeface="Times New Roman" charset="0"/>
              </a:rPr>
              <a:t>p</a:t>
            </a:r>
            <a:r>
              <a:rPr lang="en-US" sz="2400" smtClean="0">
                <a:latin typeface="Times New Roman" charset="0"/>
              </a:rPr>
              <a:t> = 1</a:t>
            </a:r>
          </a:p>
        </p:txBody>
      </p:sp>
      <p:sp>
        <p:nvSpPr>
          <p:cNvPr id="28679" name="Text Box 8"/>
          <p:cNvSpPr txBox="1">
            <a:spLocks noChangeArrowheads="1"/>
          </p:cNvSpPr>
          <p:nvPr/>
        </p:nvSpPr>
        <p:spPr bwMode="auto">
          <a:xfrm>
            <a:off x="3810001" y="1714500"/>
            <a:ext cx="95571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p </a:t>
            </a:r>
            <a:r>
              <a:rPr lang="en-US"/>
              <a:t>= </a:t>
            </a:r>
            <a:r>
              <a:rPr lang="en-US" b="1"/>
              <a:t>Mp</a:t>
            </a:r>
          </a:p>
        </p:txBody>
      </p:sp>
      <p:sp>
        <p:nvSpPr>
          <p:cNvPr id="28680" name="Text Box 9"/>
          <p:cNvSpPr txBox="1">
            <a:spLocks noChangeArrowheads="1"/>
          </p:cNvSpPr>
          <p:nvPr/>
        </p:nvSpPr>
        <p:spPr bwMode="auto">
          <a:xfrm>
            <a:off x="2795588" y="2857500"/>
            <a:ext cx="64953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M</a:t>
            </a:r>
            <a:r>
              <a:rPr lang="en-US"/>
              <a:t> = 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3557589" y="2286000"/>
          <a:ext cx="2028825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901440" imgH="914400" progId="Equation.3">
                  <p:embed/>
                </p:oleObj>
              </mc:Choice>
              <mc:Fallback>
                <p:oleObj name="Equation" r:id="rId3" imgW="90144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89" y="2286000"/>
                        <a:ext cx="2028825" cy="154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Text Box 11"/>
          <p:cNvSpPr txBox="1">
            <a:spLocks noChangeArrowheads="1"/>
          </p:cNvSpPr>
          <p:nvPr/>
        </p:nvSpPr>
        <p:spPr bwMode="auto">
          <a:xfrm>
            <a:off x="1600201" y="4000500"/>
            <a:ext cx="3889206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In practice, we can let</a:t>
            </a:r>
            <a:r>
              <a:rPr lang="en-US"/>
              <a:t> </a:t>
            </a:r>
            <a:r>
              <a:rPr lang="en-US" b="1"/>
              <a:t>M</a:t>
            </a:r>
            <a:r>
              <a:rPr lang="en-US"/>
              <a:t> = </a:t>
            </a:r>
            <a:r>
              <a:rPr lang="en-US" b="1"/>
              <a:t>I</a:t>
            </a:r>
            <a:r>
              <a:rPr lang="en-US"/>
              <a:t> </a:t>
            </a:r>
            <a:r>
              <a:rPr lang="en-US">
                <a:latin typeface="Arial" charset="0"/>
              </a:rPr>
              <a:t>and set</a:t>
            </a:r>
            <a:r>
              <a:rPr lang="en-US"/>
              <a:t> </a:t>
            </a:r>
          </a:p>
          <a:p>
            <a:r>
              <a:rPr lang="en-US">
                <a:latin typeface="Arial" charset="0"/>
              </a:rPr>
              <a:t>the</a:t>
            </a:r>
            <a:r>
              <a:rPr lang="en-US" i="1"/>
              <a:t> z </a:t>
            </a:r>
            <a:r>
              <a:rPr lang="en-US">
                <a:latin typeface="Arial" charset="0"/>
              </a:rPr>
              <a:t>term to zero later</a:t>
            </a:r>
          </a:p>
        </p:txBody>
      </p:sp>
      <p:sp>
        <p:nvSpPr>
          <p:cNvPr id="28682" name="Text Box 12"/>
          <p:cNvSpPr txBox="1">
            <a:spLocks noChangeArrowheads="1"/>
          </p:cNvSpPr>
          <p:nvPr/>
        </p:nvSpPr>
        <p:spPr bwMode="auto">
          <a:xfrm>
            <a:off x="2427289" y="1198960"/>
            <a:ext cx="328808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default orthographic projection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smtClean="0"/>
              <a:t>OpenGL Orthogonal Viewing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id-ID" sz="2400" dirty="0" smtClean="0">
                <a:latin typeface="Courier New" charset="0"/>
              </a:rPr>
              <a:t>mat4 </a:t>
            </a:r>
            <a:r>
              <a:rPr lang="en-US" sz="2400" dirty="0" smtClean="0">
                <a:latin typeface="Courier New" charset="0"/>
              </a:rPr>
              <a:t>Ortho(</a:t>
            </a:r>
            <a:r>
              <a:rPr lang="en-US" sz="2400" dirty="0" err="1" smtClean="0">
                <a:latin typeface="Courier New" charset="0"/>
              </a:rPr>
              <a:t>left,right,bottom,top,near,far</a:t>
            </a:r>
            <a:r>
              <a:rPr lang="en-US" sz="2400" dirty="0" smtClean="0">
                <a:latin typeface="Courier New" charset="0"/>
              </a:rPr>
              <a:t>)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916238" y="4547904"/>
            <a:ext cx="4224233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 b="1">
                <a:latin typeface="Courier New" charset="0"/>
              </a:rPr>
              <a:t>near</a:t>
            </a:r>
            <a:r>
              <a:rPr lang="en-US"/>
              <a:t> </a:t>
            </a:r>
            <a:r>
              <a:rPr lang="en-US">
                <a:latin typeface="Arial" charset="0"/>
              </a:rPr>
              <a:t>and</a:t>
            </a:r>
            <a:r>
              <a:rPr lang="en-US"/>
              <a:t> </a:t>
            </a:r>
            <a:r>
              <a:rPr lang="en-US" sz="2000" b="1">
                <a:latin typeface="Courier New" charset="0"/>
              </a:rPr>
              <a:t>far</a:t>
            </a:r>
            <a:r>
              <a:rPr lang="en-US"/>
              <a:t> </a:t>
            </a:r>
            <a:r>
              <a:rPr lang="en-US">
                <a:latin typeface="Arial" charset="0"/>
              </a:rPr>
              <a:t>measured </a:t>
            </a:r>
            <a:r>
              <a:rPr lang="en-US" u="sng">
                <a:latin typeface="Arial" charset="0"/>
              </a:rPr>
              <a:t>from</a:t>
            </a:r>
            <a:r>
              <a:rPr lang="en-US">
                <a:latin typeface="Arial" charset="0"/>
              </a:rPr>
              <a:t> camera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995686"/>
            <a:ext cx="36290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smtClean="0"/>
              <a:t>Simple Perspective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Center of projection at the origin</a:t>
            </a:r>
          </a:p>
          <a:p>
            <a:r>
              <a:rPr lang="en-US" smtClean="0"/>
              <a:t>Projection plane </a:t>
            </a:r>
            <a:r>
              <a:rPr lang="en-US" i="1" smtClean="0">
                <a:latin typeface="Times New Roman" charset="0"/>
              </a:rPr>
              <a:t>z</a:t>
            </a:r>
            <a:r>
              <a:rPr lang="en-US" smtClean="0">
                <a:latin typeface="Times New Roman" charset="0"/>
              </a:rPr>
              <a:t> = </a:t>
            </a:r>
            <a:r>
              <a:rPr lang="en-US" i="1" smtClean="0">
                <a:latin typeface="Times New Roman" charset="0"/>
              </a:rPr>
              <a:t>d</a:t>
            </a:r>
            <a:r>
              <a:rPr lang="en-US" smtClean="0">
                <a:latin typeface="Times New Roman" charset="0"/>
              </a:rPr>
              <a:t>, </a:t>
            </a:r>
            <a:r>
              <a:rPr lang="en-US" i="1" smtClean="0">
                <a:latin typeface="Times New Roman" charset="0"/>
              </a:rPr>
              <a:t>d</a:t>
            </a:r>
            <a:r>
              <a:rPr lang="en-US" smtClean="0">
                <a:latin typeface="Times New Roman" charset="0"/>
              </a:rPr>
              <a:t> &lt; 0</a:t>
            </a:r>
          </a:p>
        </p:txBody>
      </p:sp>
      <p:pic>
        <p:nvPicPr>
          <p:cNvPr id="29702" name="Picture 5" descr="C:\BOOK\OpenGL\Paul Final\Art\jpeg\AN05F22.jpg"/>
          <p:cNvPicPr>
            <a:picLocks noChangeAspect="1" noChangeArrowheads="1"/>
          </p:cNvPicPr>
          <p:nvPr/>
        </p:nvPicPr>
        <p:blipFill>
          <a:blip r:embed="rId2" cstate="print"/>
          <a:srcRect r="65128" b="9807"/>
          <a:stretch>
            <a:fillRect/>
          </a:stretch>
        </p:blipFill>
        <p:spPr bwMode="auto">
          <a:xfrm>
            <a:off x="2362200" y="2532856"/>
            <a:ext cx="38862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smtClean="0"/>
              <a:t>Perspective Equations</a:t>
            </a:r>
          </a:p>
        </p:txBody>
      </p:sp>
      <p:sp>
        <p:nvSpPr>
          <p:cNvPr id="30728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Consider top and side views</a:t>
            </a:r>
          </a:p>
        </p:txBody>
      </p:sp>
      <p:pic>
        <p:nvPicPr>
          <p:cNvPr id="30729" name="Picture 5" descr="C:\BOOK\OpenGL\Paul Final\Art\jpeg\AN05F22.jpg"/>
          <p:cNvPicPr>
            <a:picLocks noChangeAspect="1" noChangeArrowheads="1"/>
          </p:cNvPicPr>
          <p:nvPr/>
        </p:nvPicPr>
        <p:blipFill>
          <a:blip r:embed="rId3" cstate="print"/>
          <a:srcRect l="32820" b="10403"/>
          <a:stretch>
            <a:fillRect/>
          </a:stretch>
        </p:blipFill>
        <p:spPr bwMode="auto">
          <a:xfrm>
            <a:off x="533400" y="1828254"/>
            <a:ext cx="7486650" cy="2327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0" name="Text Box 6"/>
          <p:cNvSpPr txBox="1">
            <a:spLocks noChangeArrowheads="1"/>
          </p:cNvSpPr>
          <p:nvPr/>
        </p:nvSpPr>
        <p:spPr bwMode="auto">
          <a:xfrm>
            <a:off x="962025" y="4031456"/>
            <a:ext cx="60305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i="1"/>
              <a:t>x</a:t>
            </a:r>
            <a:r>
              <a:rPr lang="en-US" baseline="-25000"/>
              <a:t>p</a:t>
            </a:r>
            <a:r>
              <a:rPr lang="en-US"/>
              <a:t> =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4406900" y="2424113"/>
          <a:ext cx="3302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4" imgW="330120" imgH="393480" progId="Equation.3">
                  <p:embed/>
                </p:oleObj>
              </mc:Choice>
              <mc:Fallback>
                <p:oleObj name="Equation" r:id="rId4" imgW="33012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2424113"/>
                        <a:ext cx="3302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1676401" y="3943350"/>
          <a:ext cx="7032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6" imgW="330120" imgH="393480" progId="Equation.3">
                  <p:embed/>
                </p:oleObj>
              </mc:Choice>
              <mc:Fallback>
                <p:oleObj name="Equation" r:id="rId6" imgW="33012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3943350"/>
                        <a:ext cx="703263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3095625" y="4031456"/>
            <a:ext cx="58862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i="1"/>
              <a:t>y</a:t>
            </a:r>
            <a:r>
              <a:rPr lang="en-US" baseline="-25000"/>
              <a:t>p</a:t>
            </a:r>
            <a:r>
              <a:rPr lang="en-US"/>
              <a:t> =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3810001" y="3943350"/>
          <a:ext cx="7032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7" imgW="330120" imgH="393480" progId="Equation.3">
                  <p:embed/>
                </p:oleObj>
              </mc:Choice>
              <mc:Fallback>
                <p:oleObj name="Equation" r:id="rId7" imgW="33012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1" y="3943350"/>
                        <a:ext cx="703263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Text Box 13"/>
          <p:cNvSpPr txBox="1">
            <a:spLocks noChangeArrowheads="1"/>
          </p:cNvSpPr>
          <p:nvPr/>
        </p:nvSpPr>
        <p:spPr bwMode="auto">
          <a:xfrm>
            <a:off x="5334001" y="4057650"/>
            <a:ext cx="76815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i="1"/>
              <a:t>z</a:t>
            </a:r>
            <a:r>
              <a:rPr lang="en-US" baseline="-25000"/>
              <a:t>p</a:t>
            </a:r>
            <a:r>
              <a:rPr lang="en-US"/>
              <a:t> = </a:t>
            </a:r>
            <a:r>
              <a:rPr lang="en-US" i="1"/>
              <a:t>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smtClean="0"/>
              <a:t>Homogeneous Coordinate Form</a:t>
            </a:r>
          </a:p>
        </p:txBody>
      </p:sp>
      <p:sp>
        <p:nvSpPr>
          <p:cNvPr id="31753" name="Text Box 9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smtClean="0"/>
              <a:t>consider</a:t>
            </a:r>
            <a:r>
              <a:rPr lang="en-US" sz="2400" b="1" smtClean="0">
                <a:latin typeface="Times New Roman" charset="0"/>
              </a:rPr>
              <a:t> q</a:t>
            </a:r>
            <a:r>
              <a:rPr lang="en-US" sz="2400" smtClean="0">
                <a:latin typeface="Times New Roman" charset="0"/>
              </a:rPr>
              <a:t> = </a:t>
            </a:r>
            <a:r>
              <a:rPr lang="en-US" sz="2400" b="1" smtClean="0">
                <a:latin typeface="Times New Roman" charset="0"/>
              </a:rPr>
              <a:t>Mp </a:t>
            </a:r>
            <a:r>
              <a:rPr lang="en-US" sz="2400" smtClean="0"/>
              <a:t>where</a:t>
            </a:r>
          </a:p>
        </p:txBody>
      </p:sp>
      <p:sp>
        <p:nvSpPr>
          <p:cNvPr id="31752" name="Text Box 4"/>
          <p:cNvSpPr txBox="1">
            <a:spLocks noChangeArrowheads="1"/>
          </p:cNvSpPr>
          <p:nvPr/>
        </p:nvSpPr>
        <p:spPr bwMode="auto">
          <a:xfrm>
            <a:off x="4114800" y="1600200"/>
            <a:ext cx="64953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M</a:t>
            </a:r>
            <a:r>
              <a:rPr lang="en-US"/>
              <a:t> = </a:t>
            </a: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4800600" y="1143000"/>
          <a:ext cx="2514600" cy="1635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1054080" imgH="914400" progId="Equation.3">
                  <p:embed/>
                </p:oleObj>
              </mc:Choice>
              <mc:Fallback>
                <p:oleObj name="Equation" r:id="rId3" imgW="105408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143000"/>
                        <a:ext cx="2514600" cy="16359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2667000" y="2800350"/>
          <a:ext cx="7556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5" imgW="266400" imgH="914400" progId="Equation.3">
                  <p:embed/>
                </p:oleObj>
              </mc:Choice>
              <mc:Fallback>
                <p:oleObj name="Equation" r:id="rId5" imgW="266400" imgH="914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00350"/>
                        <a:ext cx="755650" cy="194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5181601" y="2800350"/>
          <a:ext cx="115252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7" imgW="431640" imgH="914400" progId="Equation.3">
                  <p:embed/>
                </p:oleObj>
              </mc:Choice>
              <mc:Fallback>
                <p:oleObj name="Equation" r:id="rId7" imgW="431640" imgH="914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1" y="2800350"/>
                        <a:ext cx="1152525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Text Box 12"/>
          <p:cNvSpPr txBox="1">
            <a:spLocks noChangeArrowheads="1"/>
          </p:cNvSpPr>
          <p:nvPr/>
        </p:nvSpPr>
        <p:spPr bwMode="auto">
          <a:xfrm>
            <a:off x="1905000" y="3543300"/>
            <a:ext cx="52450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 smtClean="0"/>
              <a:t>p</a:t>
            </a:r>
            <a:r>
              <a:rPr lang="en-US" smtClean="0"/>
              <a:t> </a:t>
            </a:r>
            <a:r>
              <a:rPr lang="en-US"/>
              <a:t>=</a:t>
            </a:r>
          </a:p>
        </p:txBody>
      </p:sp>
      <p:sp>
        <p:nvSpPr>
          <p:cNvPr id="31755" name="Text Box 13"/>
          <p:cNvSpPr txBox="1">
            <a:spLocks noChangeArrowheads="1"/>
          </p:cNvSpPr>
          <p:nvPr/>
        </p:nvSpPr>
        <p:spPr bwMode="auto">
          <a:xfrm>
            <a:off x="3816351" y="3512344"/>
            <a:ext cx="112082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>
                <a:sym typeface="Symbol" charset="2"/>
              </a:rPr>
              <a:t>     q</a:t>
            </a:r>
            <a:r>
              <a:rPr lang="en-US" smtClean="0"/>
              <a:t> </a:t>
            </a:r>
            <a:r>
              <a:rPr lang="en-US"/>
              <a:t>=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id-ID" dirty="0" smtClean="0">
                <a:hlinkClick r:id="rId2" action="ppaction://hlinkpres?slideindex=1&amp;slidetitle="/>
              </a:rPr>
              <a:t>Classical Viewing</a:t>
            </a:r>
            <a:endParaRPr lang="id-ID" dirty="0" smtClean="0"/>
          </a:p>
          <a:p>
            <a:pPr>
              <a:buFontTx/>
              <a:buChar char="-"/>
            </a:pPr>
            <a:r>
              <a:rPr lang="id-ID" dirty="0" smtClean="0"/>
              <a:t>Computer Viewing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Viewing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smtClean="0"/>
              <a:t>Perspective Division</a:t>
            </a:r>
          </a:p>
        </p:txBody>
      </p:sp>
      <p:sp>
        <p:nvSpPr>
          <p:cNvPr id="3277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However </a:t>
            </a:r>
            <a:r>
              <a:rPr lang="en-US" i="1" dirty="0" smtClean="0">
                <a:latin typeface="Times New Roman" charset="0"/>
              </a:rPr>
              <a:t>w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 1, so we must divide by </a:t>
            </a:r>
            <a:r>
              <a:rPr lang="en-US" i="1" dirty="0" smtClean="0">
                <a:latin typeface="Times New Roman" charset="0"/>
                <a:sym typeface="Symbol" charset="2"/>
              </a:rPr>
              <a:t>w</a:t>
            </a:r>
            <a:r>
              <a:rPr lang="en-US" dirty="0" smtClean="0">
                <a:sym typeface="Symbol" charset="2"/>
              </a:rPr>
              <a:t> to return from homogeneous coordinates</a:t>
            </a:r>
          </a:p>
          <a:p>
            <a:endParaRPr lang="en-US" dirty="0" smtClean="0">
              <a:sym typeface="Symbol" charset="2"/>
            </a:endParaRPr>
          </a:p>
          <a:p>
            <a:r>
              <a:rPr lang="en-US" dirty="0" smtClean="0">
                <a:sym typeface="Symbol" charset="2"/>
              </a:rPr>
              <a:t>This </a:t>
            </a:r>
            <a:r>
              <a:rPr lang="en-US" i="1" dirty="0" smtClean="0">
                <a:sym typeface="Symbol" charset="2"/>
              </a:rPr>
              <a:t>perspective division</a:t>
            </a:r>
            <a:r>
              <a:rPr lang="en-US" dirty="0" smtClean="0">
                <a:sym typeface="Symbol" charset="2"/>
              </a:rPr>
              <a:t> yields</a:t>
            </a:r>
          </a:p>
          <a:p>
            <a:endParaRPr lang="en-US" dirty="0" smtClean="0">
              <a:sym typeface="Symbol" charset="2"/>
            </a:endParaRPr>
          </a:p>
          <a:p>
            <a:endParaRPr lang="en-US" dirty="0" smtClean="0">
              <a:sym typeface="Symbol" charset="2"/>
            </a:endParaRPr>
          </a:p>
          <a:p>
            <a:pPr>
              <a:buFontTx/>
              <a:buNone/>
            </a:pPr>
            <a:r>
              <a:rPr lang="en-US" dirty="0" smtClean="0">
                <a:sym typeface="Symbol" charset="2"/>
              </a:rPr>
              <a:t>	</a:t>
            </a:r>
          </a:p>
          <a:p>
            <a:pPr>
              <a:buFontTx/>
              <a:buNone/>
            </a:pPr>
            <a:r>
              <a:rPr lang="en-US" dirty="0" smtClean="0">
                <a:sym typeface="Symbol" charset="2"/>
              </a:rPr>
              <a:t>	</a:t>
            </a:r>
            <a:endParaRPr lang="id-ID" dirty="0" smtClean="0">
              <a:sym typeface="Symbol" charset="2"/>
            </a:endParaRPr>
          </a:p>
          <a:p>
            <a:pPr>
              <a:buFontTx/>
              <a:buNone/>
            </a:pPr>
            <a:r>
              <a:rPr lang="id-ID" dirty="0" smtClean="0">
                <a:sym typeface="Symbol" charset="2"/>
              </a:rPr>
              <a:t>	</a:t>
            </a:r>
            <a:r>
              <a:rPr lang="en-US" dirty="0" smtClean="0">
                <a:sym typeface="Symbol" charset="2"/>
              </a:rPr>
              <a:t>the desired perspective equations </a:t>
            </a:r>
          </a:p>
          <a:p>
            <a:endParaRPr lang="en-US" dirty="0" smtClean="0"/>
          </a:p>
          <a:p>
            <a:r>
              <a:rPr lang="en-US" dirty="0" smtClean="0"/>
              <a:t>We will consider the corresponding clipping volume with </a:t>
            </a:r>
            <a:r>
              <a:rPr lang="en-US" dirty="0" err="1" smtClean="0"/>
              <a:t>mat.h</a:t>
            </a:r>
            <a:r>
              <a:rPr lang="en-US" dirty="0" smtClean="0"/>
              <a:t> functions that</a:t>
            </a:r>
            <a:r>
              <a:rPr lang="id-ID" dirty="0" smtClean="0"/>
              <a:t> </a:t>
            </a:r>
            <a:r>
              <a:rPr lang="en-US" dirty="0" smtClean="0"/>
              <a:t>are equivalent to deprecated OpenGL</a:t>
            </a:r>
            <a:r>
              <a:rPr lang="id-ID" dirty="0" smtClean="0"/>
              <a:t> </a:t>
            </a:r>
            <a:r>
              <a:rPr lang="en-US" dirty="0" smtClean="0"/>
              <a:t>functions</a:t>
            </a:r>
          </a:p>
        </p:txBody>
      </p:sp>
      <p:sp>
        <p:nvSpPr>
          <p:cNvPr id="32776" name="Text Box 4"/>
          <p:cNvSpPr txBox="1">
            <a:spLocks noChangeArrowheads="1"/>
          </p:cNvSpPr>
          <p:nvPr/>
        </p:nvSpPr>
        <p:spPr bwMode="auto">
          <a:xfrm>
            <a:off x="1219200" y="2628900"/>
            <a:ext cx="60305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i="1"/>
              <a:t>x</a:t>
            </a:r>
            <a:r>
              <a:rPr lang="en-US" baseline="-25000"/>
              <a:t>p</a:t>
            </a:r>
            <a:r>
              <a:rPr lang="en-US"/>
              <a:t> =</a:t>
            </a: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1933576" y="2540794"/>
          <a:ext cx="7032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6" y="2540794"/>
                        <a:ext cx="703263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Text Box 6"/>
          <p:cNvSpPr txBox="1">
            <a:spLocks noChangeArrowheads="1"/>
          </p:cNvSpPr>
          <p:nvPr/>
        </p:nvSpPr>
        <p:spPr bwMode="auto">
          <a:xfrm>
            <a:off x="3352800" y="2628900"/>
            <a:ext cx="58862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i="1" dirty="0" err="1"/>
              <a:t>y</a:t>
            </a:r>
            <a:r>
              <a:rPr lang="en-US" baseline="-25000" dirty="0" err="1"/>
              <a:t>p</a:t>
            </a:r>
            <a:r>
              <a:rPr lang="en-US" dirty="0"/>
              <a:t> =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4067176" y="2540794"/>
          <a:ext cx="7032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6" y="2540794"/>
                        <a:ext cx="703263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Text Box 8"/>
          <p:cNvSpPr txBox="1">
            <a:spLocks noChangeArrowheads="1"/>
          </p:cNvSpPr>
          <p:nvPr/>
        </p:nvSpPr>
        <p:spPr bwMode="auto">
          <a:xfrm>
            <a:off x="5591176" y="2655094"/>
            <a:ext cx="76815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i="1"/>
              <a:t>z</a:t>
            </a:r>
            <a:r>
              <a:rPr lang="en-US" baseline="-25000"/>
              <a:t>p</a:t>
            </a:r>
            <a:r>
              <a:rPr lang="en-US"/>
              <a:t> = </a:t>
            </a:r>
            <a:r>
              <a:rPr lang="en-US" i="1"/>
              <a:t>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smtClean="0"/>
              <a:t>OpenGL Perspective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b="1" dirty="0" smtClean="0">
                <a:latin typeface="Courier New" charset="0"/>
              </a:rPr>
              <a:t>Frustum(</a:t>
            </a:r>
            <a:r>
              <a:rPr lang="en-US" sz="2400" b="1" dirty="0" err="1" smtClean="0">
                <a:latin typeface="Courier New" charset="0"/>
              </a:rPr>
              <a:t>left,right,bottom,top,near,far</a:t>
            </a:r>
            <a:r>
              <a:rPr lang="en-US" sz="2400" b="1" dirty="0" smtClean="0">
                <a:latin typeface="Courier New" charset="0"/>
              </a:rPr>
              <a:t>)</a:t>
            </a:r>
          </a:p>
        </p:txBody>
      </p:sp>
      <p:pic>
        <p:nvPicPr>
          <p:cNvPr id="3482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84647"/>
            <a:ext cx="6376988" cy="267533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34823" name="Line 9"/>
          <p:cNvSpPr>
            <a:spLocks noChangeShapeType="1"/>
          </p:cNvSpPr>
          <p:nvPr/>
        </p:nvSpPr>
        <p:spPr bwMode="auto">
          <a:xfrm flipH="1">
            <a:off x="1752600" y="3371850"/>
            <a:ext cx="990600" cy="742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6" name="Picture 5" descr="C:\BOOK\OpenGL\Paul Final\Art\jpeg\AN05F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891134"/>
            <a:ext cx="3810000" cy="2272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smtClean="0"/>
              <a:t>Using Field of View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09600" y="1352550"/>
            <a:ext cx="8153400" cy="165124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With </a:t>
            </a:r>
            <a:r>
              <a:rPr lang="en-US" sz="2700" b="1" dirty="0" smtClean="0">
                <a:latin typeface="Courier New" charset="0"/>
              </a:rPr>
              <a:t>Frustum</a:t>
            </a:r>
            <a:r>
              <a:rPr lang="en-US" dirty="0" smtClean="0"/>
              <a:t> it is often difficult to get the desired view</a:t>
            </a:r>
          </a:p>
          <a:p>
            <a:endParaRPr lang="en-US" sz="2700" b="1" dirty="0" smtClean="0">
              <a:latin typeface="Courier New" charset="0"/>
            </a:endParaRPr>
          </a:p>
          <a:p>
            <a:r>
              <a:rPr lang="en-US" sz="2700" b="1" dirty="0" smtClean="0">
                <a:latin typeface="Courier New" charset="0"/>
              </a:rPr>
              <a:t>Perspective(</a:t>
            </a:r>
            <a:r>
              <a:rPr lang="en-US" sz="2700" b="1" dirty="0" err="1" smtClean="0">
                <a:latin typeface="Courier New" charset="0"/>
              </a:rPr>
              <a:t>fovy</a:t>
            </a:r>
            <a:r>
              <a:rPr lang="en-US" sz="2700" b="1" dirty="0" smtClean="0">
                <a:latin typeface="Courier New" charset="0"/>
              </a:rPr>
              <a:t>, aspect, near, far)</a:t>
            </a:r>
            <a:r>
              <a:rPr lang="en-US" dirty="0" smtClean="0"/>
              <a:t> often provides a better interface</a:t>
            </a:r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5627689" y="3599557"/>
            <a:ext cx="2048959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 b="1">
                <a:latin typeface="Courier New" charset="0"/>
              </a:rPr>
              <a:t>aspect </a:t>
            </a:r>
            <a:r>
              <a:rPr lang="en-US" sz="2000"/>
              <a:t>=</a:t>
            </a:r>
            <a:r>
              <a:rPr lang="en-US" sz="2000" b="1">
                <a:latin typeface="Courier New" charset="0"/>
              </a:rPr>
              <a:t> w/h</a:t>
            </a:r>
          </a:p>
        </p:txBody>
      </p:sp>
      <p:sp>
        <p:nvSpPr>
          <p:cNvPr id="35848" name="Line 7"/>
          <p:cNvSpPr>
            <a:spLocks noChangeShapeType="1"/>
          </p:cNvSpPr>
          <p:nvPr/>
        </p:nvSpPr>
        <p:spPr bwMode="auto">
          <a:xfrm flipH="1">
            <a:off x="5181600" y="3176884"/>
            <a:ext cx="762000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5849" name="Text Box 8"/>
          <p:cNvSpPr txBox="1">
            <a:spLocks noChangeArrowheads="1"/>
          </p:cNvSpPr>
          <p:nvPr/>
        </p:nvSpPr>
        <p:spPr bwMode="auto">
          <a:xfrm>
            <a:off x="6019800" y="3005434"/>
            <a:ext cx="119795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front plane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id-ID" dirty="0" smtClean="0"/>
              <a:t>Orthogonal View </a:t>
            </a:r>
          </a:p>
          <a:p>
            <a:pPr>
              <a:buFontTx/>
              <a:buChar char="-"/>
            </a:pPr>
            <a:r>
              <a:rPr lang="id-ID" dirty="0" smtClean="0"/>
              <a:t>Perspective View (using Frustum)</a:t>
            </a:r>
          </a:p>
          <a:p>
            <a:pPr>
              <a:buFontTx/>
              <a:buChar char="-"/>
            </a:pPr>
            <a:r>
              <a:rPr lang="id-ID" dirty="0" smtClean="0"/>
              <a:t>Perspective View (using Perspective)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Contoh Program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23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Latihan 1 – Displaying Meshes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24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d-ID" dirty="0" smtClean="0"/>
              <a:t>Download file honolulu.raw</a:t>
            </a:r>
          </a:p>
          <a:p>
            <a:r>
              <a:rPr lang="id-ID" dirty="0" smtClean="0"/>
              <a:t>Ikuti langkah-langkah yang ada di buku halaman 241-249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Latihan 2 – Projections and Shadows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25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d-ID" dirty="0" smtClean="0"/>
              <a:t>Ikuti langkah-langkah yang ada di buku halaman 249-253 untuk membuat efek shadow/bayangan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1680" y="3075806"/>
            <a:ext cx="5027467" cy="132343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d-ID" sz="2000" b="1" dirty="0" smtClean="0"/>
              <a:t>Homework:</a:t>
            </a:r>
          </a:p>
          <a:p>
            <a:pPr algn="ctr"/>
            <a:r>
              <a:rPr lang="id-ID" sz="2000" dirty="0" smtClean="0"/>
              <a:t>Kerjakan latihan 1 dan 2 secara berkelompok, </a:t>
            </a:r>
          </a:p>
          <a:p>
            <a:pPr algn="ctr"/>
            <a:r>
              <a:rPr lang="id-ID" sz="2000" dirty="0" smtClean="0"/>
              <a:t>tiap kelompok terdiri atas 2-3 orang.</a:t>
            </a:r>
          </a:p>
          <a:p>
            <a:pPr algn="ctr"/>
            <a:r>
              <a:rPr lang="id-ID" sz="2000" dirty="0" smtClean="0"/>
              <a:t>Waktu pengerjaan: 1 minggu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Read Textbook Chapter </a:t>
            </a:r>
            <a:r>
              <a:rPr lang="id-ID" dirty="0" smtClean="0"/>
              <a:t>5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400" dirty="0" smtClean="0"/>
              <a:t>Next Week: Lighting and Shading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26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609601" y="4686155"/>
            <a:ext cx="5421083" cy="273844"/>
          </a:xfrm>
        </p:spPr>
        <p:txBody>
          <a:bodyPr/>
          <a:lstStyle/>
          <a:p>
            <a:r>
              <a:rPr lang="en-US" smtClean="0"/>
              <a:t>Angel: Interactive Computer Graphics6E © Addison-Wesley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Introduce the mathematics of projection</a:t>
            </a:r>
          </a:p>
          <a:p>
            <a:r>
              <a:rPr lang="en-US" smtClean="0"/>
              <a:t>Introduce OpenGL viewing functions</a:t>
            </a:r>
          </a:p>
          <a:p>
            <a:r>
              <a:rPr lang="en-US" smtClean="0"/>
              <a:t>Look at alternate viewing APIs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 Viewing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There are three aspects of the viewing process, all of which are implemented in the pipeline,</a:t>
            </a:r>
          </a:p>
          <a:p>
            <a:pPr lvl="1"/>
            <a:r>
              <a:rPr lang="en-US" smtClean="0"/>
              <a:t>Positioning the camera</a:t>
            </a:r>
          </a:p>
          <a:p>
            <a:pPr lvl="2"/>
            <a:r>
              <a:rPr lang="en-US" sz="2400" smtClean="0"/>
              <a:t>Setting the model-view matrix</a:t>
            </a:r>
          </a:p>
          <a:p>
            <a:pPr lvl="1"/>
            <a:r>
              <a:rPr lang="en-US" smtClean="0"/>
              <a:t>Selecting a lens</a:t>
            </a:r>
          </a:p>
          <a:p>
            <a:pPr lvl="2"/>
            <a:r>
              <a:rPr lang="en-US" sz="2400" smtClean="0"/>
              <a:t>Setting the projection matrix</a:t>
            </a:r>
          </a:p>
          <a:p>
            <a:pPr lvl="1"/>
            <a:r>
              <a:rPr lang="en-US" smtClean="0"/>
              <a:t>Clipping</a:t>
            </a:r>
          </a:p>
          <a:p>
            <a:pPr lvl="2"/>
            <a:r>
              <a:rPr lang="en-US" sz="2400" smtClean="0"/>
              <a:t>Setting the view volume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smtClean="0"/>
              <a:t>The OpenGL Camera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In OpenGL, initially the object and camera frames are the same</a:t>
            </a:r>
          </a:p>
          <a:p>
            <a:pPr lvl="1"/>
            <a:r>
              <a:rPr lang="en-US" smtClean="0"/>
              <a:t>Default model-view matrix is an identity</a:t>
            </a:r>
          </a:p>
          <a:p>
            <a:endParaRPr lang="en-US" smtClean="0"/>
          </a:p>
          <a:p>
            <a:r>
              <a:rPr lang="en-US" smtClean="0"/>
              <a:t>The camera is located at origin and points in the negative z direction</a:t>
            </a:r>
          </a:p>
          <a:p>
            <a:endParaRPr lang="en-US" smtClean="0"/>
          </a:p>
          <a:p>
            <a:r>
              <a:rPr lang="en-US" smtClean="0"/>
              <a:t>OpenGL also specifies a default view volume that is a cube with sides of length 2 centered at the origin</a:t>
            </a:r>
          </a:p>
          <a:p>
            <a:pPr lvl="1"/>
            <a:r>
              <a:rPr lang="en-US" smtClean="0"/>
              <a:t>Default projection matrix is an identity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smtClean="0"/>
              <a:t>Default</a:t>
            </a:r>
            <a:r>
              <a:rPr lang="en-US" smtClean="0"/>
              <a:t> </a:t>
            </a:r>
            <a:r>
              <a:rPr lang="en-US" sz="4100" smtClean="0"/>
              <a:t>Projection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Default projection is orthogonal</a:t>
            </a:r>
          </a:p>
        </p:txBody>
      </p:sp>
      <p:pic>
        <p:nvPicPr>
          <p:cNvPr id="19462" name="Picture 5" descr="C:\BOOK\OpenGL\Paul Final\Art\jpeg\AN05F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180431"/>
            <a:ext cx="43434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Line 6"/>
          <p:cNvSpPr>
            <a:spLocks noChangeShapeType="1"/>
          </p:cNvSpPr>
          <p:nvPr/>
        </p:nvSpPr>
        <p:spPr bwMode="auto">
          <a:xfrm flipH="1">
            <a:off x="5715000" y="2809081"/>
            <a:ext cx="685800" cy="17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6019801" y="2355726"/>
            <a:ext cx="142539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 dirty="0">
                <a:latin typeface="Arial" charset="0"/>
              </a:rPr>
              <a:t>clipped out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7086601" y="3837782"/>
            <a:ext cx="604653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>
                <a:latin typeface="Arial" charset="0"/>
              </a:rPr>
              <a:t>z=0</a:t>
            </a:r>
          </a:p>
        </p:txBody>
      </p:sp>
      <p:sp>
        <p:nvSpPr>
          <p:cNvPr id="19466" name="Line 9"/>
          <p:cNvSpPr>
            <a:spLocks noChangeShapeType="1"/>
          </p:cNvSpPr>
          <p:nvPr/>
        </p:nvSpPr>
        <p:spPr bwMode="auto">
          <a:xfrm flipV="1">
            <a:off x="3733800" y="2923381"/>
            <a:ext cx="4572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3657600" y="2866232"/>
            <a:ext cx="32733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>
                <a:latin typeface="Arial" charset="0"/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smtClean="0"/>
              <a:t>Moving the Camera Frame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700" dirty="0" smtClean="0"/>
              <a:t>If we want to visualize object with both positive and negative z values we can either </a:t>
            </a:r>
          </a:p>
          <a:p>
            <a:pPr lvl="1"/>
            <a:r>
              <a:rPr lang="en-US" sz="2300" dirty="0" smtClean="0"/>
              <a:t>Move the camera in the positive z direction </a:t>
            </a:r>
          </a:p>
          <a:p>
            <a:pPr lvl="2"/>
            <a:r>
              <a:rPr lang="en-US" sz="2000" dirty="0" smtClean="0"/>
              <a:t>Translate the camera frame </a:t>
            </a:r>
          </a:p>
          <a:p>
            <a:pPr lvl="1"/>
            <a:r>
              <a:rPr lang="en-US" sz="2300" dirty="0" smtClean="0"/>
              <a:t>Move the objects in the negative z direction</a:t>
            </a:r>
          </a:p>
          <a:p>
            <a:pPr lvl="2"/>
            <a:r>
              <a:rPr lang="en-US" sz="2000" dirty="0" smtClean="0"/>
              <a:t>Translate the world frame</a:t>
            </a:r>
          </a:p>
          <a:p>
            <a:endParaRPr lang="en-US" dirty="0" smtClean="0"/>
          </a:p>
          <a:p>
            <a:r>
              <a:rPr lang="en-US" sz="2700" dirty="0" smtClean="0"/>
              <a:t>Both of these views are equivalent and are determined by the model-view matrix</a:t>
            </a:r>
          </a:p>
          <a:p>
            <a:pPr lvl="1"/>
            <a:r>
              <a:rPr lang="en-US" sz="2300" dirty="0" smtClean="0"/>
              <a:t>Want a translation (</a:t>
            </a:r>
            <a:r>
              <a:rPr lang="en-US" sz="2300" b="1" dirty="0" smtClean="0">
                <a:latin typeface="Courier New" charset="0"/>
              </a:rPr>
              <a:t>Translate(0.0,0.0,-d);</a:t>
            </a:r>
            <a:r>
              <a:rPr lang="en-US" sz="2300" dirty="0" smtClean="0"/>
              <a:t>)</a:t>
            </a:r>
          </a:p>
          <a:p>
            <a:pPr lvl="1"/>
            <a:r>
              <a:rPr lang="en-US" sz="2200" b="1" dirty="0" smtClean="0">
                <a:latin typeface="Courier New" charset="0"/>
              </a:rPr>
              <a:t>d &gt;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smtClean="0"/>
              <a:t>Moving Camera back from Origin </a:t>
            </a:r>
          </a:p>
        </p:txBody>
      </p:sp>
      <p:sp>
        <p:nvSpPr>
          <p:cNvPr id="21510" name="Text Box 7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 smtClean="0"/>
              <a:t>default frames</a:t>
            </a:r>
          </a:p>
        </p:txBody>
      </p:sp>
      <p:pic>
        <p:nvPicPr>
          <p:cNvPr id="21509" name="Picture 5" descr="C:\BOOK\OpenGL\Paul Final\Art\jpeg\AN05F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14909"/>
            <a:ext cx="6446838" cy="3061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4114801" y="1200150"/>
            <a:ext cx="3172663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frames after translation by –d</a:t>
            </a:r>
          </a:p>
          <a:p>
            <a:r>
              <a:rPr lang="en-US">
                <a:latin typeface="Arial" charset="0"/>
              </a:rPr>
              <a:t>                  d &gt;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smtClean="0"/>
              <a:t>Moving the Camera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We can move the camera to any desired position by a sequence of rotations and translations</a:t>
            </a:r>
          </a:p>
          <a:p>
            <a:endParaRPr lang="en-US" smtClean="0"/>
          </a:p>
          <a:p>
            <a:r>
              <a:rPr lang="en-US" smtClean="0"/>
              <a:t>Example: side view</a:t>
            </a:r>
          </a:p>
          <a:p>
            <a:pPr lvl="1"/>
            <a:r>
              <a:rPr lang="en-US" smtClean="0"/>
              <a:t>Rotate the camera</a:t>
            </a:r>
          </a:p>
          <a:p>
            <a:pPr lvl="1"/>
            <a:r>
              <a:rPr lang="en-US" smtClean="0"/>
              <a:t>Move it away from origin</a:t>
            </a:r>
          </a:p>
          <a:p>
            <a:pPr lvl="1"/>
            <a:r>
              <a:rPr lang="en-US" smtClean="0"/>
              <a:t>Model-view matrix C = TR</a:t>
            </a:r>
          </a:p>
        </p:txBody>
      </p:sp>
      <p:pic>
        <p:nvPicPr>
          <p:cNvPr id="22534" name="Picture 5" descr="C:\BOOK\OpenGL\Paul Final\Art\jpeg\AN05F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127646"/>
            <a:ext cx="3227388" cy="2215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669</Words>
  <Application>Microsoft Office PowerPoint</Application>
  <PresentationFormat>On-screen Show (16:9)</PresentationFormat>
  <Paragraphs>149</Paragraphs>
  <Slides>26</Slides>
  <Notes>1</Notes>
  <HiddenSlides>3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Courier New</vt:lpstr>
      <vt:lpstr>Symbol</vt:lpstr>
      <vt:lpstr>Times New Roman</vt:lpstr>
      <vt:lpstr>Tw Cen MT</vt:lpstr>
      <vt:lpstr>Wingdings</vt:lpstr>
      <vt:lpstr>Wingdings 2</vt:lpstr>
      <vt:lpstr>WidescreenPresentation</vt:lpstr>
      <vt:lpstr>Equation</vt:lpstr>
      <vt:lpstr>Computer graphics</vt:lpstr>
      <vt:lpstr>Viewing</vt:lpstr>
      <vt:lpstr>Objectives</vt:lpstr>
      <vt:lpstr>Computer Viewing</vt:lpstr>
      <vt:lpstr>The OpenGL Camera</vt:lpstr>
      <vt:lpstr>Default Projection</vt:lpstr>
      <vt:lpstr>Moving the Camera Frame</vt:lpstr>
      <vt:lpstr>Moving Camera back from Origin </vt:lpstr>
      <vt:lpstr>Moving the Camera</vt:lpstr>
      <vt:lpstr>OpenGL code</vt:lpstr>
      <vt:lpstr>Short Question</vt:lpstr>
      <vt:lpstr>The LookAt Function</vt:lpstr>
      <vt:lpstr>LookAt</vt:lpstr>
      <vt:lpstr>Orthogononal Projections</vt:lpstr>
      <vt:lpstr>Homogeneous Coordinate Representation</vt:lpstr>
      <vt:lpstr>OpenGL Orthogonal Viewing</vt:lpstr>
      <vt:lpstr>Simple Perspective</vt:lpstr>
      <vt:lpstr>Perspective Equations</vt:lpstr>
      <vt:lpstr>Homogeneous Coordinate Form</vt:lpstr>
      <vt:lpstr>Perspective Division</vt:lpstr>
      <vt:lpstr>OpenGL Perspective</vt:lpstr>
      <vt:lpstr>Using Field of View</vt:lpstr>
      <vt:lpstr>Contoh Program</vt:lpstr>
      <vt:lpstr>Latihan 1 – Displaying Meshes</vt:lpstr>
      <vt:lpstr>Latihan 2 – Projections and Shadows</vt:lpstr>
      <vt:lpstr>Next Week: Lighting and Shading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2014-01-30T21:58:16Z</dcterms:created>
  <dcterms:modified xsi:type="dcterms:W3CDTF">2017-11-08T01:50:53Z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