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0"/>
  </p:notesMasterIdLst>
  <p:sldIdLst>
    <p:sldId id="434" r:id="rId2"/>
    <p:sldId id="316" r:id="rId3"/>
    <p:sldId id="334" r:id="rId4"/>
    <p:sldId id="335" r:id="rId5"/>
    <p:sldId id="338" r:id="rId6"/>
    <p:sldId id="339" r:id="rId7"/>
    <p:sldId id="341" r:id="rId8"/>
    <p:sldId id="342" r:id="rId9"/>
    <p:sldId id="350" r:id="rId10"/>
    <p:sldId id="351" r:id="rId11"/>
    <p:sldId id="352" r:id="rId12"/>
    <p:sldId id="353" r:id="rId13"/>
    <p:sldId id="354" r:id="rId14"/>
    <p:sldId id="427" r:id="rId15"/>
    <p:sldId id="356" r:id="rId16"/>
    <p:sldId id="357" r:id="rId17"/>
    <p:sldId id="358" r:id="rId18"/>
    <p:sldId id="359" r:id="rId19"/>
    <p:sldId id="360" r:id="rId20"/>
    <p:sldId id="428" r:id="rId21"/>
    <p:sldId id="429" r:id="rId22"/>
    <p:sldId id="430" r:id="rId23"/>
    <p:sldId id="431" r:id="rId24"/>
    <p:sldId id="361" r:id="rId25"/>
    <p:sldId id="362" r:id="rId26"/>
    <p:sldId id="363" r:id="rId27"/>
    <p:sldId id="364" r:id="rId28"/>
    <p:sldId id="387" r:id="rId29"/>
    <p:sldId id="386" r:id="rId30"/>
    <p:sldId id="388" r:id="rId31"/>
    <p:sldId id="389" r:id="rId32"/>
    <p:sldId id="390" r:id="rId33"/>
    <p:sldId id="377" r:id="rId34"/>
    <p:sldId id="378" r:id="rId35"/>
    <p:sldId id="379" r:id="rId36"/>
    <p:sldId id="380" r:id="rId37"/>
    <p:sldId id="381" r:id="rId38"/>
    <p:sldId id="382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369" r:id="rId50"/>
    <p:sldId id="401" r:id="rId51"/>
    <p:sldId id="402" r:id="rId52"/>
    <p:sldId id="403" r:id="rId53"/>
    <p:sldId id="370" r:id="rId54"/>
    <p:sldId id="405" r:id="rId55"/>
    <p:sldId id="406" r:id="rId56"/>
    <p:sldId id="404" r:id="rId57"/>
    <p:sldId id="407" r:id="rId58"/>
    <p:sldId id="408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32" r:id="rId78"/>
    <p:sldId id="433" r:id="rId7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7634" autoAdjust="0"/>
  </p:normalViewPr>
  <p:slideViewPr>
    <p:cSldViewPr>
      <p:cViewPr varScale="1">
        <p:scale>
          <a:sx n="53" d="100"/>
          <a:sy n="53" d="100"/>
        </p:scale>
        <p:origin x="94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5D3BF3-D352-46FC-8343-31F56E6730E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0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4CD7AB63-2396-4A53-9BCB-B69574FB1F6D}" type="datetime1">
              <a:rPr lang="en-US" smtClean="0">
                <a:solidFill>
                  <a:srgbClr val="FFFFFF"/>
                </a:solidFill>
              </a:rPr>
              <a:pPr algn="ctr"/>
              <a:t>11/8/2016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13" y="142875"/>
            <a:ext cx="8561387" cy="4857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00100"/>
            <a:ext cx="8553450" cy="388620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AA0CD2-9879-44FA-A16D-6E94ADC96546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B2EACC-756B-4D23-A72D-3F274E320161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5E7C-8D82-4450-AF81-C0667657CEFF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0EC6-E824-4BE0-A245-0898B6E64986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8542-0C20-46F9-A143-A8820ABCE2F1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163D70A9-C3BF-4EC8-949B-107C4AC9A2D5}" type="datetime1">
              <a:rPr lang="en-US" smtClean="0"/>
              <a:pPr/>
              <a:t>11/8/2016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r>
              <a:rPr lang="en-US" smtClean="0"/>
              <a:t>Angel: Interactive Computer Graphics6E © Addison-Wesley 2012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832113B-6D34-4A97-A6D7-2DD5B53A8572}" type="datetime1">
              <a:rPr lang="en-US" smtClean="0"/>
              <a:pPr/>
              <a:t>11/8/2016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r>
              <a:rPr lang="en-US" sz="1400" smtClean="0">
                <a:solidFill>
                  <a:schemeClr val="tx2"/>
                </a:solidFill>
              </a:rPr>
              <a:t>Angel: Interactive Computer Graphics6E © Addison-Wesley 2012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5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Semester 5 </a:t>
            </a:r>
            <a:r>
              <a:rPr lang="en-US" dirty="0"/>
              <a:t>– Department of Informatics </a:t>
            </a:r>
            <a:r>
              <a:rPr lang="id-ID" dirty="0"/>
              <a:t>ITS 201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02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OpenGL Perspective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 smtClean="0">
                <a:latin typeface="Courier New" charset="0"/>
              </a:rPr>
              <a:t>Frustum(</a:t>
            </a:r>
            <a:r>
              <a:rPr lang="en-US" sz="2400" b="1" dirty="0" err="1" smtClean="0">
                <a:latin typeface="Courier New" charset="0"/>
              </a:rPr>
              <a:t>left,right,bottom,top,near,far</a:t>
            </a:r>
            <a:r>
              <a:rPr lang="en-US" sz="2400" b="1" dirty="0" smtClean="0">
                <a:latin typeface="Courier New" charset="0"/>
              </a:rPr>
              <a:t>)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84647"/>
            <a:ext cx="6376988" cy="267533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1752600" y="3371850"/>
            <a:ext cx="9906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6" name="Picture 5" descr="C:\BOOK\OpenGL\Paul Final\Art\jpeg\AN05F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1134"/>
            <a:ext cx="3810000" cy="227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Using Field of View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6512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With </a:t>
            </a:r>
            <a:r>
              <a:rPr lang="en-US" sz="2700" b="1" dirty="0" smtClean="0">
                <a:latin typeface="Courier New" charset="0"/>
              </a:rPr>
              <a:t>Frustum</a:t>
            </a:r>
            <a:r>
              <a:rPr lang="en-US" dirty="0" smtClean="0"/>
              <a:t> it is often difficult to get the desired view</a:t>
            </a:r>
          </a:p>
          <a:p>
            <a:endParaRPr lang="en-US" sz="2700" b="1" dirty="0" smtClean="0">
              <a:latin typeface="Courier New" charset="0"/>
            </a:endParaRPr>
          </a:p>
          <a:p>
            <a:r>
              <a:rPr lang="en-US" sz="2700" b="1" dirty="0" smtClean="0">
                <a:latin typeface="Courier New" charset="0"/>
              </a:rPr>
              <a:t>Perspective(</a:t>
            </a:r>
            <a:r>
              <a:rPr lang="en-US" sz="2700" b="1" dirty="0" err="1" smtClean="0">
                <a:latin typeface="Courier New" charset="0"/>
              </a:rPr>
              <a:t>fovy</a:t>
            </a:r>
            <a:r>
              <a:rPr lang="en-US" sz="2700" b="1" dirty="0" smtClean="0">
                <a:latin typeface="Courier New" charset="0"/>
              </a:rPr>
              <a:t>, aspect, near, far)</a:t>
            </a:r>
            <a:r>
              <a:rPr lang="en-US" dirty="0" smtClean="0"/>
              <a:t> often provides a better interface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627689" y="3599557"/>
            <a:ext cx="20489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aspect </a:t>
            </a:r>
            <a:r>
              <a:rPr lang="en-US" sz="2000"/>
              <a:t>=</a:t>
            </a:r>
            <a:r>
              <a:rPr lang="en-US" sz="2000" b="1">
                <a:latin typeface="Courier New" charset="0"/>
              </a:rPr>
              <a:t> w/h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H="1">
            <a:off x="5181600" y="3176884"/>
            <a:ext cx="76200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3005434"/>
            <a:ext cx="11979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front plane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Lighting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Mempelajari cara memberi warna objek sehingga gambar yang dihasilkan tampak lebih realistis (tampak tiga dimensi)</a:t>
            </a:r>
            <a:endParaRPr lang="en-US" dirty="0" smtClean="0"/>
          </a:p>
          <a:p>
            <a:r>
              <a:rPr lang="id-ID" dirty="0" smtClean="0"/>
              <a:t>Mengenal jenis-jenis interaksi cahaya dan permukaan objek</a:t>
            </a:r>
            <a:endParaRPr lang="en-US" dirty="0" smtClean="0"/>
          </a:p>
          <a:p>
            <a:r>
              <a:rPr lang="id-ID" dirty="0" smtClean="0"/>
              <a:t>Mempelajari model pantulan sederhana (model Phong) untuk real time graphics hardware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Motivasi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011288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Sampai saat ini, warna objek ditentukan secara eksplisit dalam source code, berupa kombinasi nilai R, G, dan B.</a:t>
            </a:r>
          </a:p>
          <a:p>
            <a:r>
              <a:rPr lang="id-ID" dirty="0" smtClean="0"/>
              <a:t>Cara tersebut kurang sesuai untuk menghasilkan gambar yang lebih realistis seperti ilustrasi berikut:</a:t>
            </a:r>
            <a:endParaRPr 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788024" y="3723878"/>
            <a:ext cx="1371600" cy="10287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79712" y="3795886"/>
            <a:ext cx="1371600" cy="1028700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35696" y="343584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Get this: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345" y="3435846"/>
            <a:ext cx="109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Want this: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id-ID" sz="2700" dirty="0" smtClean="0"/>
              <a:t>Gambar bola yang lebih nyata tampak seperti:</a:t>
            </a: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id-ID" sz="2700" dirty="0" smtClean="0"/>
              <a:t>Interaksi cahaya dan permukaan objek menyebabkan setiap titik di permukaan objek memiliki warna (shade) yang berbeda-beda</a:t>
            </a:r>
            <a:endParaRPr lang="en-US" sz="2700" dirty="0" smtClean="0"/>
          </a:p>
          <a:p>
            <a:pPr>
              <a:lnSpc>
                <a:spcPct val="90000"/>
              </a:lnSpc>
            </a:pP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id-ID" sz="2700" dirty="0" smtClean="0"/>
              <a:t>Faktor-faktor yang berpengaruh</a:t>
            </a:r>
            <a:endParaRPr lang="en-US" sz="2700" dirty="0" smtClean="0"/>
          </a:p>
          <a:p>
            <a:pPr lvl="1">
              <a:lnSpc>
                <a:spcPct val="90000"/>
              </a:lnSpc>
            </a:pPr>
            <a:r>
              <a:rPr lang="id-ID" sz="2200" dirty="0" smtClean="0"/>
              <a:t>Sumber cahaya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id-ID" sz="2200" dirty="0" smtClean="0"/>
              <a:t>Properti objek (m</a:t>
            </a:r>
            <a:r>
              <a:rPr lang="en-US" sz="2200" dirty="0" err="1" smtClean="0"/>
              <a:t>aterial</a:t>
            </a:r>
            <a:r>
              <a:rPr lang="id-ID" sz="2200" dirty="0" smtClean="0"/>
              <a:t>)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id-ID" sz="2200" dirty="0" smtClean="0"/>
              <a:t>Posisi kamera (</a:t>
            </a:r>
            <a:r>
              <a:rPr lang="en-US" sz="2200" dirty="0" smtClean="0"/>
              <a:t>viewer</a:t>
            </a:r>
            <a:r>
              <a:rPr lang="id-ID" sz="2200" dirty="0" smtClean="0"/>
              <a:t>)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id-ID" sz="2200" dirty="0" smtClean="0"/>
              <a:t>Orientasi permukaan objek</a:t>
            </a:r>
            <a:endParaRPr lang="en-US" sz="2200" dirty="0" smtClean="0"/>
          </a:p>
        </p:txBody>
      </p:sp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5580112" y="1419622"/>
            <a:ext cx="1371600" cy="1028700"/>
          </a:xfrm>
          <a:prstGeom prst="ellipse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12700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325755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“In a 2-D photograph or painting, objects appear to be 3-D because we see small variations, or </a:t>
            </a:r>
            <a:r>
              <a:rPr lang="en-US" b="1" dirty="0" smtClean="0"/>
              <a:t>shades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in the colors of rendered objects.” (OpenGL: A Primer)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Scattering 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Light strikes A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absorbed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Some of scattered light strikes B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scattered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absorbed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Some of this scattered</a:t>
            </a:r>
            <a:r>
              <a:rPr lang="id-ID" dirty="0" smtClean="0"/>
              <a:t> </a:t>
            </a:r>
            <a:r>
              <a:rPr lang="en-US" dirty="0" smtClean="0"/>
              <a:t>light strikes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and so on</a:t>
            </a:r>
          </a:p>
        </p:txBody>
      </p:sp>
      <p:pic>
        <p:nvPicPr>
          <p:cNvPr id="19460" name="Picture 5" descr="AN06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07654"/>
            <a:ext cx="3570287" cy="205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Rendering Equation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Yaitu cara untuk menggambarkan pemantulan dan penyerapan cahaya sejumlah tak terhingga oleh objek</a:t>
            </a:r>
          </a:p>
          <a:p>
            <a:pPr lvl="1"/>
            <a:r>
              <a:rPr lang="id-ID" dirty="0" smtClean="0"/>
              <a:t>Secara umum tidak dapat dicari solusinya</a:t>
            </a:r>
            <a:endParaRPr lang="en-US" dirty="0" smtClean="0"/>
          </a:p>
          <a:p>
            <a:pPr lvl="1"/>
            <a:r>
              <a:rPr lang="en-US" dirty="0" smtClean="0"/>
              <a:t>Ray tracing </a:t>
            </a:r>
            <a:r>
              <a:rPr lang="id-ID" dirty="0" smtClean="0"/>
              <a:t>menangani kasus permukaan objek dengan pemantulan sempurna</a:t>
            </a:r>
            <a:endParaRPr lang="en-US" dirty="0" smtClean="0"/>
          </a:p>
          <a:p>
            <a:endParaRPr lang="id-ID" dirty="0" smtClean="0"/>
          </a:p>
          <a:p>
            <a:r>
              <a:rPr lang="en-US" b="1" dirty="0" smtClean="0"/>
              <a:t>Rendering equation </a:t>
            </a:r>
            <a:r>
              <a:rPr lang="id-ID" dirty="0" smtClean="0"/>
              <a:t>menangani efek cahaya secara </a:t>
            </a:r>
            <a:r>
              <a:rPr lang="en-US" dirty="0" smtClean="0"/>
              <a:t>global </a:t>
            </a:r>
            <a:r>
              <a:rPr lang="id-ID" dirty="0" smtClean="0"/>
              <a:t>dan dapat digunakan untuk menghasilkan efek:</a:t>
            </a:r>
            <a:endParaRPr lang="en-US" dirty="0" smtClean="0"/>
          </a:p>
          <a:p>
            <a:pPr lvl="1"/>
            <a:r>
              <a:rPr lang="id-ID" dirty="0" smtClean="0"/>
              <a:t>Bayangan (</a:t>
            </a:r>
            <a:r>
              <a:rPr lang="en-US" i="1" dirty="0" smtClean="0"/>
              <a:t>Shadows</a:t>
            </a:r>
            <a:r>
              <a:rPr lang="id-ID" dirty="0" smtClean="0"/>
              <a:t>)</a:t>
            </a:r>
            <a:endParaRPr lang="en-US" dirty="0" smtClean="0"/>
          </a:p>
          <a:p>
            <a:pPr lvl="1"/>
            <a:r>
              <a:rPr lang="id-ID" dirty="0" smtClean="0"/>
              <a:t>Pemantulan dari objek ke objek (</a:t>
            </a:r>
            <a:r>
              <a:rPr lang="id-ID" i="1" dirty="0" smtClean="0"/>
              <a:t>multiple scattering</a:t>
            </a:r>
            <a:r>
              <a:rPr lang="id-ID" dirty="0" smtClean="0"/>
              <a:t>)</a:t>
            </a:r>
            <a:endParaRPr lang="en-US" dirty="0" smtClean="0"/>
          </a:p>
        </p:txBody>
      </p:sp>
      <p:pic>
        <p:nvPicPr>
          <p:cNvPr id="4" name="Picture 5" descr="AN06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0"/>
            <a:ext cx="1619672" cy="132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Effects</a:t>
            </a:r>
          </a:p>
        </p:txBody>
      </p:sp>
      <p:pic>
        <p:nvPicPr>
          <p:cNvPr id="21509" name="Picture 5" descr="AN06F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485901"/>
            <a:ext cx="3846513" cy="313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5410200" y="2400300"/>
            <a:ext cx="685800" cy="1257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83138" y="3688556"/>
            <a:ext cx="187198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translucent surface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5638800" y="1600200"/>
            <a:ext cx="990600" cy="4000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248401" y="1257300"/>
            <a:ext cx="87831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shadow</a:t>
            </a: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3505200" y="1714500"/>
            <a:ext cx="68580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Line 12"/>
          <p:cNvSpPr>
            <a:spLocks noChangeShapeType="1"/>
          </p:cNvSpPr>
          <p:nvPr/>
        </p:nvSpPr>
        <p:spPr bwMode="auto">
          <a:xfrm flipV="1">
            <a:off x="4495800" y="1943100"/>
            <a:ext cx="685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5181600" y="1943100"/>
            <a:ext cx="16002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 flipH="1" flipV="1">
            <a:off x="6400800" y="2571750"/>
            <a:ext cx="457200" cy="7429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6172200" y="3257550"/>
            <a:ext cx="182114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multiple reflection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vs Global Rendering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id-ID" dirty="0" smtClean="0"/>
              <a:t>Pewarnaan (</a:t>
            </a:r>
            <a:r>
              <a:rPr lang="id-ID" i="1" dirty="0" smtClean="0"/>
              <a:t>shading</a:t>
            </a:r>
            <a:r>
              <a:rPr lang="id-ID" dirty="0" smtClean="0"/>
              <a:t>) yang tepat membutuhkan perhitungan efek </a:t>
            </a:r>
            <a:r>
              <a:rPr lang="id-ID" b="1" dirty="0" smtClean="0"/>
              <a:t>global</a:t>
            </a:r>
            <a:r>
              <a:rPr lang="id-ID" dirty="0" smtClean="0"/>
              <a:t> antara objek dengan sumber cahaya</a:t>
            </a:r>
          </a:p>
          <a:p>
            <a:pPr lvl="1">
              <a:lnSpc>
                <a:spcPct val="90000"/>
              </a:lnSpc>
            </a:pPr>
            <a:r>
              <a:rPr lang="id-ID" dirty="0" smtClean="0"/>
              <a:t>Hal ini tidak dapat dilakukan dengan model pipeline yang mewarnai setiap poligon secara independen (</a:t>
            </a:r>
            <a:r>
              <a:rPr lang="en-US" i="1" dirty="0" smtClean="0"/>
              <a:t>local rendering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id-ID" dirty="0" smtClean="0"/>
              <a:t>Meski begitu, dalam grafika komputer interaktif (</a:t>
            </a:r>
            <a:r>
              <a:rPr lang="id-ID" i="1" dirty="0" smtClean="0"/>
              <a:t>real time graphics</a:t>
            </a:r>
            <a:r>
              <a:rPr lang="id-ID" dirty="0" smtClean="0"/>
              <a:t>) </a:t>
            </a:r>
            <a:r>
              <a:rPr lang="id-ID" i="1" dirty="0" smtClean="0"/>
              <a:t>shading</a:t>
            </a:r>
            <a:r>
              <a:rPr lang="id-ID" dirty="0" smtClean="0"/>
              <a:t> yang tepat melalui perhitungan efek global tidak terlalu diperlukan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id-ID" dirty="0" smtClean="0"/>
              <a:t>Terdapat teknik-teknik untuk mendekati efek-efek </a:t>
            </a:r>
            <a:r>
              <a:rPr lang="en-US" dirty="0" smtClean="0"/>
              <a:t>global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9601" y="4686155"/>
            <a:ext cx="5421083" cy="273844"/>
          </a:xfrm>
          <a:noFill/>
        </p:spPr>
        <p:txBody>
          <a:bodyPr/>
          <a:lstStyle/>
          <a:p>
            <a:r>
              <a:rPr lang="en-US" smtClean="0"/>
              <a:t>Angel: Interactive Computer Graphics6E © Addison-Wesley 2012</a:t>
            </a:r>
            <a:endParaRPr lang="en-US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id-ID" dirty="0" smtClean="0"/>
              <a:t>Viewing</a:t>
            </a:r>
          </a:p>
          <a:p>
            <a:r>
              <a:rPr lang="id-ID" dirty="0" smtClean="0"/>
              <a:t>Lighting dan Shading</a:t>
            </a:r>
          </a:p>
          <a:p>
            <a:r>
              <a:rPr lang="id-ID" dirty="0" smtClean="0"/>
              <a:t>Contoh Program Lighting dan Shading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</a:t>
            </a:r>
            <a:r>
              <a:rPr lang="en-US" sz="3200" dirty="0" err="1" smtClean="0"/>
              <a:t>iluminasi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metode</a:t>
            </a:r>
            <a:r>
              <a:rPr lang="en-US" sz="3200" dirty="0" smtClean="0"/>
              <a:t> shading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realistik</a:t>
            </a:r>
            <a:r>
              <a:rPr lang="en-US" dirty="0" smtClean="0"/>
              <a:t> = </a:t>
            </a:r>
            <a:r>
              <a:rPr lang="en-US" dirty="0" err="1" smtClean="0"/>
              <a:t>proyeksi</a:t>
            </a:r>
            <a:r>
              <a:rPr lang="en-US" dirty="0" smtClean="0"/>
              <a:t> </a:t>
            </a:r>
            <a:r>
              <a:rPr lang="en-US" dirty="0" err="1" smtClean="0"/>
              <a:t>perspektif</a:t>
            </a:r>
            <a:r>
              <a:rPr lang="en-US" dirty="0" smtClean="0"/>
              <a:t> +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/</a:t>
            </a:r>
            <a:r>
              <a:rPr lang="en-US" dirty="0" err="1" smtClean="0"/>
              <a:t>pencahayaan</a:t>
            </a:r>
            <a:r>
              <a:rPr lang="en-US" dirty="0" smtClean="0"/>
              <a:t>/shading</a:t>
            </a:r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yang </a:t>
            </a:r>
            <a:r>
              <a:rPr lang="en-US" dirty="0" err="1" smtClean="0"/>
              <a:t>dikenai</a:t>
            </a:r>
            <a:r>
              <a:rPr lang="en-US" dirty="0" smtClean="0"/>
              <a:t> </a:t>
            </a:r>
            <a:r>
              <a:rPr lang="en-US" dirty="0" err="1" smtClean="0"/>
              <a:t>iluminasi</a:t>
            </a:r>
            <a:r>
              <a:rPr lang="en-US" dirty="0" smtClean="0"/>
              <a:t>/</a:t>
            </a:r>
            <a:r>
              <a:rPr lang="en-US" dirty="0" err="1" smtClean="0"/>
              <a:t>cahaya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i="1" dirty="0" smtClean="0"/>
              <a:t>surface-rendering/shading</a:t>
            </a:r>
            <a:endParaRPr lang="en-US" dirty="0" smtClean="0"/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piksel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iluminasi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Fotorealisme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computer graphics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pPr lvl="1"/>
            <a:r>
              <a:rPr lang="en-US" dirty="0" err="1" smtClean="0"/>
              <a:t>Representasi</a:t>
            </a:r>
            <a:r>
              <a:rPr lang="en-US" dirty="0" smtClean="0"/>
              <a:t> yang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pPr lvl="1"/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pencahayaan</a:t>
            </a:r>
            <a:r>
              <a:rPr lang="en-US" dirty="0" smtClean="0"/>
              <a:t> (lighting effects)</a:t>
            </a:r>
          </a:p>
          <a:p>
            <a:endParaRPr lang="en-US" dirty="0" smtClean="0"/>
          </a:p>
          <a:p>
            <a:r>
              <a:rPr lang="en-US" i="1" dirty="0" smtClean="0"/>
              <a:t>Surface lighting effect </a:t>
            </a:r>
            <a:r>
              <a:rPr lang="en-US" dirty="0" err="1" smtClean="0"/>
              <a:t>meliputi</a:t>
            </a:r>
            <a:endParaRPr lang="en-US" dirty="0" smtClean="0"/>
          </a:p>
          <a:p>
            <a:pPr lvl="1"/>
            <a:r>
              <a:rPr lang="en-US" dirty="0" err="1" smtClean="0"/>
              <a:t>Pemantulan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 smtClean="0"/>
          </a:p>
          <a:p>
            <a:pPr lvl="1"/>
            <a:r>
              <a:rPr lang="en-US" dirty="0" err="1" smtClean="0"/>
              <a:t>Transparansi</a:t>
            </a:r>
            <a:endParaRPr lang="en-US" dirty="0" smtClean="0"/>
          </a:p>
          <a:p>
            <a:pPr lvl="1"/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endParaRPr lang="en-US" dirty="0" smtClean="0"/>
          </a:p>
          <a:p>
            <a:pPr lvl="1"/>
            <a:r>
              <a:rPr lang="en-US" dirty="0" err="1" smtClean="0"/>
              <a:t>Bayangan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endParaRPr lang="en-US" dirty="0" smtClean="0"/>
          </a:p>
          <a:p>
            <a:pPr lvl="1"/>
            <a:r>
              <a:rPr lang="en-US" dirty="0" err="1" smtClean="0"/>
              <a:t>Properti</a:t>
            </a:r>
            <a:r>
              <a:rPr lang="en-US" dirty="0" smtClean="0"/>
              <a:t> material </a:t>
            </a:r>
            <a:r>
              <a:rPr lang="en-US" dirty="0" err="1" smtClean="0"/>
              <a:t>obyek</a:t>
            </a:r>
            <a:endParaRPr lang="en-US" dirty="0" smtClean="0"/>
          </a:p>
          <a:p>
            <a:pPr lvl="1"/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relatih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obyek-obyek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pPr lvl="1"/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(</a:t>
            </a:r>
            <a:r>
              <a:rPr lang="en-US" dirty="0" err="1" smtClean="0"/>
              <a:t>bentuk</a:t>
            </a:r>
            <a:r>
              <a:rPr lang="en-US" dirty="0" smtClean="0"/>
              <a:t>, </a:t>
            </a:r>
            <a:r>
              <a:rPr lang="en-US" dirty="0" err="1" smtClean="0"/>
              <a:t>warna</a:t>
            </a:r>
            <a:r>
              <a:rPr lang="en-US" dirty="0" smtClean="0"/>
              <a:t>, </a:t>
            </a:r>
            <a:r>
              <a:rPr lang="en-US" dirty="0" err="1" smtClean="0"/>
              <a:t>posisi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pPr lvl="1"/>
            <a:r>
              <a:rPr lang="en-US" dirty="0" smtClean="0"/>
              <a:t>Material </a:t>
            </a:r>
            <a:r>
              <a:rPr lang="en-US" dirty="0" err="1" smtClean="0"/>
              <a:t>obyek</a:t>
            </a:r>
            <a:r>
              <a:rPr lang="en-US" dirty="0" smtClean="0"/>
              <a:t>: opaque/solid/</a:t>
            </a:r>
            <a:r>
              <a:rPr lang="en-US" dirty="0" err="1" smtClean="0"/>
              <a:t>padat</a:t>
            </a:r>
            <a:r>
              <a:rPr lang="en-US" dirty="0" smtClean="0"/>
              <a:t>, semi </a:t>
            </a:r>
            <a:r>
              <a:rPr lang="en-US" dirty="0" err="1" smtClean="0"/>
              <a:t>transparan</a:t>
            </a:r>
            <a:r>
              <a:rPr lang="en-US" dirty="0" smtClean="0"/>
              <a:t>, full </a:t>
            </a:r>
            <a:r>
              <a:rPr lang="en-US" dirty="0" err="1" smtClean="0"/>
              <a:t>transparan</a:t>
            </a:r>
            <a:endParaRPr lang="en-US" dirty="0" smtClean="0"/>
          </a:p>
          <a:p>
            <a:pPr lvl="1"/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: </a:t>
            </a:r>
            <a:r>
              <a:rPr lang="en-US" dirty="0" err="1" smtClean="0"/>
              <a:t>mengkilap</a:t>
            </a:r>
            <a:r>
              <a:rPr lang="en-US" dirty="0" smtClean="0"/>
              <a:t>/shiny,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mengkilap</a:t>
            </a:r>
            <a:r>
              <a:rPr lang="en-US" dirty="0" smtClean="0"/>
              <a:t>/dull</a:t>
            </a:r>
          </a:p>
          <a:p>
            <a:pPr lvl="1"/>
            <a:r>
              <a:rPr lang="en-US" dirty="0" err="1" smtClean="0"/>
              <a:t>Tekstur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grafkom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fotometrik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akurat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,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radiosity</a:t>
            </a:r>
            <a:r>
              <a:rPr lang="id-ID" dirty="0" smtClean="0"/>
              <a:t>, teknik ray tracing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Interaksi Cahaya-</a:t>
            </a:r>
            <a:r>
              <a:rPr lang="en-US" dirty="0" smtClean="0"/>
              <a:t>Material </a:t>
            </a:r>
            <a:r>
              <a:rPr lang="id-ID" dirty="0" smtClean="0"/>
              <a:t>Permukaan Objek</a:t>
            </a:r>
            <a:endParaRPr lang="en-US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id-ID" sz="3200" dirty="0" smtClean="0"/>
              <a:t>Cahaya yang mengenai objek sebagian diserap dan sebagian dipantulkan</a:t>
            </a:r>
          </a:p>
          <a:p>
            <a:pPr>
              <a:lnSpc>
                <a:spcPct val="90000"/>
              </a:lnSpc>
            </a:pPr>
            <a:endParaRPr lang="id-ID" sz="3200" dirty="0" smtClean="0"/>
          </a:p>
          <a:p>
            <a:pPr>
              <a:lnSpc>
                <a:spcPct val="90000"/>
              </a:lnSpc>
            </a:pPr>
            <a:r>
              <a:rPr lang="id-ID" sz="3200" dirty="0" smtClean="0"/>
              <a:t>Jumlah yang dipantulkan menentukan warna dan kecerahan objek</a:t>
            </a:r>
            <a:endParaRPr lang="en-US" sz="3200" dirty="0" smtClean="0"/>
          </a:p>
          <a:p>
            <a:pPr lvl="1">
              <a:lnSpc>
                <a:spcPct val="90000"/>
              </a:lnSpc>
            </a:pPr>
            <a:r>
              <a:rPr lang="id-ID" dirty="0" smtClean="0"/>
              <a:t>Sebuah permukaan objek tampak merah dibawah cahaya putih disebabkan komponen merah dari cahaya dipantulkan dan komponen lainnya diserap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r>
              <a:rPr lang="id-ID" sz="3200" dirty="0" smtClean="0"/>
              <a:t>Arah dan jumlah cahaya yang dipantulkan bergantung pada tingkat kehalusan objek (smoothness) dan orientasi permukaan objek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Sumber-sumber Cahaya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dirty="0" smtClean="0"/>
              <a:t>	Sumber cahaya seperti lampu pijar sulit dimodelkan karena terdapat banyak sekali titik dan harus diintegrasikan seluruhnya</a:t>
            </a:r>
            <a:endParaRPr lang="en-US" dirty="0" smtClean="0"/>
          </a:p>
        </p:txBody>
      </p:sp>
      <p:pic>
        <p:nvPicPr>
          <p:cNvPr id="24582" name="Picture 5" descr="AN06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01986"/>
            <a:ext cx="4719638" cy="193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Sumber Cahaya Sederhana</a:t>
            </a:r>
            <a:endParaRPr 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Point source</a:t>
            </a:r>
          </a:p>
          <a:p>
            <a:pPr lvl="1"/>
            <a:r>
              <a:rPr lang="id-ID" dirty="0" smtClean="0"/>
              <a:t>Dimodelkan dengan sebuah posisi dan warna</a:t>
            </a:r>
            <a:endParaRPr lang="en-US" dirty="0" smtClean="0"/>
          </a:p>
          <a:p>
            <a:pPr lvl="1"/>
            <a:r>
              <a:rPr lang="en-US" dirty="0" smtClean="0"/>
              <a:t>Distant source = infinite distance away (parallel)</a:t>
            </a:r>
            <a:r>
              <a:rPr lang="id-ID" dirty="0" smtClean="0"/>
              <a:t>, digunakan untuk memodelkan sumber cahaya yang sangat jauh, sehingga garis-garis cahaya yang dipancarkan paralel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Spotlight</a:t>
            </a:r>
          </a:p>
          <a:p>
            <a:pPr lvl="1"/>
            <a:r>
              <a:rPr lang="id-ID" dirty="0" smtClean="0"/>
              <a:t>Seperti point source, namun arah cahaya terbatas sebuah kerucut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Ambient light</a:t>
            </a:r>
          </a:p>
          <a:p>
            <a:pPr lvl="1"/>
            <a:r>
              <a:rPr lang="id-ID" dirty="0" smtClean="0"/>
              <a:t>Bernilai sama di seluruh scene, digunakan untuk memodelkan kontribusi banyak sumber cahaya dan permukaan objek yang memantulkan cahaya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Jenis-jenis Permukaan Objek</a:t>
            </a:r>
            <a:endParaRPr lang="en-US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435224"/>
          </a:xfrm>
        </p:spPr>
        <p:txBody>
          <a:bodyPr>
            <a:normAutofit fontScale="85000" lnSpcReduction="20000"/>
          </a:bodyPr>
          <a:lstStyle/>
          <a:p>
            <a:r>
              <a:rPr lang="id-ID" sz="2700" dirty="0" smtClean="0"/>
              <a:t>Semakin halus permukaan objek, arah cahaya yang dipantulkan semakin mendekati pantulan sempurna</a:t>
            </a:r>
          </a:p>
          <a:p>
            <a:r>
              <a:rPr lang="id-ID" sz="2700" dirty="0" smtClean="0"/>
              <a:t>Permukaan yang sangat kasar memantulkan cahaya ke segala arah sama besar</a:t>
            </a:r>
            <a:endParaRPr lang="en-US" sz="2700" dirty="0" smtClean="0"/>
          </a:p>
        </p:txBody>
      </p:sp>
      <p:pic>
        <p:nvPicPr>
          <p:cNvPr id="26630" name="Picture 5" descr="AN06F0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1" y="2971800"/>
            <a:ext cx="2568575" cy="1215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 descr="AN06F0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743200"/>
            <a:ext cx="2522538" cy="140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36714" y="4285060"/>
            <a:ext cx="176202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smooth surface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486401" y="4229100"/>
            <a:ext cx="159530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rough surface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Pemantulan</a:t>
            </a:r>
            <a:r>
              <a:rPr lang="en-US" dirty="0" smtClean="0"/>
              <a:t> </a:t>
            </a:r>
            <a:r>
              <a:rPr lang="en-US" dirty="0" err="1" smtClean="0"/>
              <a:t>difusi</a:t>
            </a:r>
            <a:r>
              <a:rPr lang="en-US" dirty="0" smtClean="0"/>
              <a:t> </a:t>
            </a:r>
            <a:r>
              <a:rPr lang="en-US" dirty="0" err="1" smtClean="0"/>
              <a:t>dimodelkan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dipantulkan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yang </a:t>
            </a:r>
            <a:r>
              <a:rPr lang="en-US" dirty="0" err="1" smtClean="0"/>
              <a:t>dipantulkan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difusi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ambient light,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ambient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pemantulan</a:t>
            </a:r>
            <a:r>
              <a:rPr lang="en-US" dirty="0" smtClean="0"/>
              <a:t> </a:t>
            </a:r>
            <a:r>
              <a:rPr lang="en-US" dirty="0" err="1" smtClean="0"/>
              <a:t>difusi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ambdiff</a:t>
            </a:r>
            <a:r>
              <a:rPr lang="en-US" i="1" dirty="0" smtClean="0"/>
              <a:t> =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a</a:t>
            </a:r>
            <a:r>
              <a:rPr lang="en-US" i="1" dirty="0" smtClean="0"/>
              <a:t>.</a:t>
            </a:r>
          </a:p>
          <a:p>
            <a:endParaRPr lang="en-US" i="1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ambient light yang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realistik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lain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viewer.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Permukaan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tampak</a:t>
            </a:r>
            <a:r>
              <a:rPr lang="en-US" dirty="0" smtClean="0"/>
              <a:t>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pantulan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obyek-obyek</a:t>
            </a:r>
            <a:r>
              <a:rPr lang="en-US" dirty="0" smtClean="0"/>
              <a:t> lain yang </a:t>
            </a:r>
            <a:r>
              <a:rPr lang="en-US" dirty="0" err="1" smtClean="0"/>
              <a:t>terkena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Pantulan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ambient light.</a:t>
            </a:r>
          </a:p>
          <a:p>
            <a:endParaRPr lang="en-US" i="1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i="1" dirty="0" smtClean="0"/>
              <a:t>ambient light </a:t>
            </a:r>
            <a:r>
              <a:rPr lang="en-US" dirty="0" err="1" smtClean="0"/>
              <a:t>diset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The OpenGL Camera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In OpenGL, initially the object and camera frames are the same</a:t>
            </a:r>
          </a:p>
          <a:p>
            <a:pPr lvl="1"/>
            <a:r>
              <a:rPr lang="en-US" smtClean="0"/>
              <a:t>Default model-view matrix is an identity</a:t>
            </a:r>
          </a:p>
          <a:p>
            <a:endParaRPr lang="en-US" smtClean="0"/>
          </a:p>
          <a:p>
            <a:r>
              <a:rPr lang="en-US" smtClean="0"/>
              <a:t>The camera is located at origin and points in the negative z direction</a:t>
            </a:r>
          </a:p>
          <a:p>
            <a:endParaRPr lang="en-US" smtClean="0"/>
          </a:p>
          <a:p>
            <a:r>
              <a:rPr lang="en-US" smtClean="0"/>
              <a:t>OpenGL also specifies a default view volume that is a cube with sides of length 2 centered at the origin</a:t>
            </a:r>
          </a:p>
          <a:p>
            <a:pPr lvl="1"/>
            <a:r>
              <a:rPr lang="en-US" smtClean="0"/>
              <a:t>Default projection matrix is an identity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l</a:t>
            </a:r>
            <a:r>
              <a:rPr lang="en-US" i="1" dirty="0" smtClean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i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i="1" dirty="0" smtClean="0"/>
              <a:t>I</a:t>
            </a:r>
            <a:r>
              <a:rPr lang="en-US" i="1" baseline="-25000" dirty="0" smtClean="0"/>
              <a:t>l, </a:t>
            </a:r>
            <a:r>
              <a:rPr lang="en-US" i="1" baseline="-25000" dirty="0" err="1" smtClean="0"/>
              <a:t>masuk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I</a:t>
            </a:r>
            <a:r>
              <a:rPr lang="en-US" i="1" baseline="-25000" dirty="0" smtClean="0"/>
              <a:t>l 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 smtClean="0">
                <a:latin typeface="Times New Roman"/>
                <a:cs typeface="Times New Roman"/>
              </a:rPr>
              <a:t>	</a:t>
            </a:r>
            <a:r>
              <a:rPr lang="en-US" dirty="0" err="1" smtClean="0">
                <a:latin typeface="Times New Roman"/>
                <a:cs typeface="Times New Roman"/>
              </a:rPr>
              <a:t>dimana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l, </a:t>
            </a:r>
            <a:r>
              <a:rPr lang="en-US" i="1" baseline="-25000" dirty="0" err="1" smtClean="0"/>
              <a:t>masuk</a:t>
            </a:r>
            <a:r>
              <a:rPr lang="en-US" baseline="-25000" dirty="0" smtClean="0"/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jumlah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intensitas</a:t>
            </a:r>
            <a:r>
              <a:rPr lang="en-US" dirty="0" smtClean="0">
                <a:latin typeface="Times New Roman"/>
                <a:cs typeface="Times New Roman"/>
              </a:rPr>
              <a:t> yang </a:t>
            </a:r>
            <a:r>
              <a:rPr lang="en-US" dirty="0" err="1" smtClean="0">
                <a:latin typeface="Times New Roman"/>
                <a:cs typeface="Times New Roman"/>
              </a:rPr>
              <a:t>masuk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suatu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permukaan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obyek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sudut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antara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cahaya</a:t>
            </a:r>
            <a:r>
              <a:rPr lang="en-US" dirty="0" smtClean="0">
                <a:latin typeface="Times New Roman"/>
                <a:cs typeface="Times New Roman"/>
              </a:rPr>
              <a:t> yang </a:t>
            </a:r>
            <a:r>
              <a:rPr lang="en-US" dirty="0" err="1" smtClean="0">
                <a:latin typeface="Times New Roman"/>
                <a:cs typeface="Times New Roman"/>
              </a:rPr>
              <a:t>masuk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dengan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normal.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Model </a:t>
            </a:r>
            <a:r>
              <a:rPr lang="en-US" dirty="0" err="1" smtClean="0">
                <a:latin typeface="Times New Roman"/>
                <a:cs typeface="Times New Roman"/>
              </a:rPr>
              <a:t>pemantulan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difusi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dirty="0" smtClean="0"/>
              <a:t>	I</a:t>
            </a:r>
            <a:r>
              <a:rPr lang="en-US" i="1" baseline="-25000" dirty="0" smtClean="0"/>
              <a:t>l, diff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l, </a:t>
            </a:r>
            <a:r>
              <a:rPr lang="en-US" i="1" baseline="-25000" dirty="0" err="1" smtClean="0"/>
              <a:t>masuk</a:t>
            </a:r>
            <a:r>
              <a:rPr lang="en-US" i="1" baseline="-25000" dirty="0" smtClean="0"/>
              <a:t> </a:t>
            </a:r>
            <a:r>
              <a:rPr lang="en-US" dirty="0" smtClean="0"/>
              <a:t> </a:t>
            </a:r>
            <a:endParaRPr lang="en-US" i="1" dirty="0" smtClean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i="1" dirty="0" smtClean="0"/>
              <a:t>	        </a:t>
            </a:r>
            <a:r>
              <a:rPr lang="en-US" dirty="0" smtClean="0"/>
              <a:t>=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i="1" baseline="-25000" dirty="0" smtClean="0"/>
              <a:t>l 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endParaRPr lang="en-US" i="1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Jika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N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normal </a:t>
            </a:r>
            <a:r>
              <a:rPr lang="en-US" dirty="0" err="1" smtClean="0">
                <a:latin typeface="Times New Roman"/>
                <a:cs typeface="Times New Roman"/>
              </a:rPr>
              <a:t>sebuah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posisi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permukaan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obyek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L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dari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posisi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tsb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sumber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cahaya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maka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i="1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b="1" dirty="0" smtClean="0">
                <a:latin typeface="Times New Roman"/>
                <a:cs typeface="Times New Roman"/>
              </a:rPr>
              <a:t>N · 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sehingga</a:t>
            </a:r>
            <a:r>
              <a:rPr lang="en-US" dirty="0" smtClean="0">
                <a:latin typeface="Times New Roman"/>
                <a:cs typeface="Times New Roman"/>
              </a:rPr>
              <a:t> pers. </a:t>
            </a:r>
            <a:r>
              <a:rPr lang="en-US" dirty="0" err="1" smtClean="0">
                <a:latin typeface="Times New Roman"/>
                <a:cs typeface="Times New Roman"/>
              </a:rPr>
              <a:t>refleksi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difusi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sebelumnya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menjadi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76400" y="3143250"/>
          <a:ext cx="617219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tion" r:id="rId3" imgW="2057400" imgH="457200" progId="Equation.3">
                  <p:embed/>
                </p:oleObj>
              </mc:Choice>
              <mc:Fallback>
                <p:oleObj name="Equation" r:id="rId3" imgW="20574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43250"/>
                        <a:ext cx="617219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iluminasi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Jika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dimasukkan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juga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koefisien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pemantulan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ambient (k</a:t>
            </a:r>
            <a:r>
              <a:rPr lang="en-US" i="1" baseline="-25000" dirty="0" smtClean="0">
                <a:latin typeface="Times New Roman"/>
                <a:cs typeface="Times New Roman"/>
              </a:rPr>
              <a:t>a</a:t>
            </a:r>
            <a:r>
              <a:rPr lang="en-US" i="1" dirty="0" smtClean="0">
                <a:latin typeface="Times New Roman"/>
                <a:cs typeface="Times New Roman"/>
              </a:rPr>
              <a:t>), </a:t>
            </a:r>
            <a:r>
              <a:rPr lang="en-US" dirty="0" err="1" smtClean="0">
                <a:latin typeface="Times New Roman"/>
                <a:cs typeface="Times New Roman"/>
              </a:rPr>
              <a:t>maka</a:t>
            </a:r>
            <a:r>
              <a:rPr lang="en-US" dirty="0" smtClean="0">
                <a:latin typeface="Times New Roman"/>
                <a:cs typeface="Times New Roman"/>
              </a:rPr>
              <a:t> pers. </a:t>
            </a:r>
            <a:r>
              <a:rPr lang="en-US" dirty="0" err="1" smtClean="0">
                <a:latin typeface="Times New Roman"/>
                <a:cs typeface="Times New Roman"/>
              </a:rPr>
              <a:t>refleksi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difusi</a:t>
            </a:r>
            <a:r>
              <a:rPr lang="en-US" dirty="0" smtClean="0">
                <a:latin typeface="Times New Roman"/>
                <a:cs typeface="Times New Roman"/>
              </a:rPr>
              <a:t> total </a:t>
            </a:r>
            <a:r>
              <a:rPr lang="en-US" dirty="0" err="1" smtClean="0">
                <a:latin typeface="Times New Roman"/>
                <a:cs typeface="Times New Roman"/>
              </a:rPr>
              <a:t>menjadi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926060"/>
          <a:ext cx="716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2387520" imgH="482400" progId="Equation.3">
                  <p:embed/>
                </p:oleObj>
              </mc:Choice>
              <mc:Fallback>
                <p:oleObj name="Equation" r:id="rId3" imgW="238752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26060"/>
                        <a:ext cx="71628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(Light 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Jenis-jenisnya</a:t>
            </a:r>
            <a:endParaRPr lang="en-US" dirty="0" smtClean="0"/>
          </a:p>
          <a:p>
            <a:pPr lvl="1"/>
            <a:r>
              <a:rPr lang="en-US" dirty="0" smtClean="0"/>
              <a:t>Point light sources</a:t>
            </a:r>
          </a:p>
          <a:p>
            <a:pPr lvl="1"/>
            <a:r>
              <a:rPr lang="en-US" dirty="0" smtClean="0"/>
              <a:t>Infinite distant light sources</a:t>
            </a:r>
          </a:p>
          <a:p>
            <a:pPr lvl="1"/>
            <a:r>
              <a:rPr lang="en-US" dirty="0" smtClean="0"/>
              <a:t>Radial intensity attenuation</a:t>
            </a:r>
          </a:p>
          <a:p>
            <a:pPr lvl="1"/>
            <a:r>
              <a:rPr lang="en-US" dirty="0" smtClean="0"/>
              <a:t>Directional light sources and spotlight effects</a:t>
            </a:r>
          </a:p>
          <a:p>
            <a:pPr lvl="1"/>
            <a:r>
              <a:rPr lang="en-US" dirty="0" smtClean="0"/>
              <a:t>Angular intensity attenuation</a:t>
            </a:r>
          </a:p>
          <a:p>
            <a:pPr lvl="1"/>
            <a:r>
              <a:rPr lang="en-US" dirty="0" smtClean="0"/>
              <a:t>Extended light sources and the warn model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err="1" smtClean="0"/>
              <a:t>warna</a:t>
            </a:r>
            <a:endParaRPr lang="en-US" b="1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yang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meletakkan</a:t>
            </a:r>
            <a:r>
              <a:rPr lang="en-US" dirty="0" smtClean="0"/>
              <a:t> point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Infinitely distant light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err="1" smtClean="0"/>
              <a:t>warna</a:t>
            </a:r>
            <a:r>
              <a:rPr lang="en-US" b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yang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disinari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matahari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Radial intensity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51534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,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1/d</a:t>
            </a:r>
            <a:r>
              <a:rPr lang="en-US" baseline="30000" dirty="0" smtClean="0">
                <a:latin typeface="Courier New" pitchFamily="49" charset="0"/>
              </a:rPr>
              <a:t>2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realistik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attenuation </a:t>
            </a:r>
            <a:r>
              <a:rPr lang="en-US" dirty="0" err="1" smtClean="0"/>
              <a:t>tsb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3771900"/>
          <a:ext cx="6324600" cy="10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3" imgW="2984400" imgH="634680" progId="Equation.3">
                  <p:embed/>
                </p:oleObj>
              </mc:Choice>
              <mc:Fallback>
                <p:oleObj name="Equation" r:id="rId3" imgW="2984400" imgH="634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71900"/>
                        <a:ext cx="6324600" cy="100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Directional light sources and spotlight effects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b="1" dirty="0" err="1" smtClean="0"/>
              <a:t>arah</a:t>
            </a:r>
            <a:r>
              <a:rPr lang="en-US" b="1" dirty="0" smtClean="0"/>
              <a:t>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light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err="1" smtClean="0"/>
              <a:t>sudut</a:t>
            </a:r>
            <a:r>
              <a:rPr lang="en-US" b="1" dirty="0" smtClean="0"/>
              <a:t> </a:t>
            </a:r>
            <a:r>
              <a:rPr lang="en-US" b="1" dirty="0" err="1" smtClean="0"/>
              <a:t>batas</a:t>
            </a:r>
            <a:r>
              <a:rPr lang="en-US" b="1" dirty="0" smtClean="0"/>
              <a:t> </a:t>
            </a:r>
            <a:r>
              <a:rPr lang="el-GR" b="1" dirty="0" smtClean="0">
                <a:latin typeface="Times New Roman"/>
                <a:cs typeface="Times New Roman"/>
              </a:rPr>
              <a:t>θ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, </a:t>
            </a:r>
          </a:p>
          <a:p>
            <a:pPr lvl="1"/>
            <a:r>
              <a:rPr lang="en-US" b="1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lvl="1"/>
            <a:r>
              <a:rPr lang="en-US" b="1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/>
              <a:t>V</a:t>
            </a:r>
            <a:r>
              <a:rPr lang="en-US" sz="2400" baseline="-25000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/>
              <a:t>V</a:t>
            </a:r>
            <a:r>
              <a:rPr lang="en-US" sz="2800" baseline="-25000" dirty="0" err="1" smtClean="0"/>
              <a:t>obj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· </a:t>
            </a:r>
            <a:r>
              <a:rPr lang="en-US" b="1" dirty="0" err="1" smtClean="0"/>
              <a:t>V</a:t>
            </a:r>
            <a:r>
              <a:rPr lang="en-US" sz="2800" baseline="-25000" dirty="0" err="1" smtClean="0"/>
              <a:t>light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dirty="0" err="1" smtClean="0">
                <a:latin typeface="Times New Roman"/>
                <a:cs typeface="Times New Roman"/>
              </a:rPr>
              <a:t>cos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dimana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adalah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sudut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antara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obyek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dengan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vektor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arah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Jika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sudut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dibatasi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antara</a:t>
            </a:r>
            <a:r>
              <a:rPr lang="en-US" dirty="0" smtClean="0">
                <a:latin typeface="Times New Roman"/>
                <a:cs typeface="Times New Roman"/>
              </a:rPr>
              <a:t> 0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90, </a:t>
            </a:r>
            <a:r>
              <a:rPr lang="en-US" dirty="0" err="1" smtClean="0">
                <a:latin typeface="Times New Roman"/>
                <a:cs typeface="Times New Roman"/>
              </a:rPr>
              <a:t>maka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sebuah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obyek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akan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berada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didalam</a:t>
            </a:r>
            <a:r>
              <a:rPr lang="en-US" dirty="0" smtClean="0">
                <a:latin typeface="Times New Roman"/>
                <a:cs typeface="Times New Roman"/>
              </a:rPr>
              <a:t> spotlight </a:t>
            </a:r>
            <a:r>
              <a:rPr lang="en-US" dirty="0" err="1" smtClean="0">
                <a:latin typeface="Times New Roman"/>
                <a:cs typeface="Times New Roman"/>
              </a:rPr>
              <a:t>jika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US" dirty="0" smtClean="0">
                <a:latin typeface="Times New Roman"/>
                <a:cs typeface="Times New Roman"/>
              </a:rPr>
              <a:t> ≥ </a:t>
            </a:r>
            <a:r>
              <a:rPr lang="en-US" dirty="0" err="1" smtClean="0">
                <a:latin typeface="Times New Roman"/>
                <a:cs typeface="Times New Roman"/>
              </a:rPr>
              <a:t>cos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dirty="0" smtClean="0">
                <a:latin typeface="Times New Roman"/>
                <a:cs typeface="Times New Roman"/>
              </a:rPr>
              <a:t>. 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Jika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sebaliknya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maka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obyek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akan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berada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diluar</a:t>
            </a:r>
            <a:r>
              <a:rPr lang="en-US" dirty="0" smtClean="0">
                <a:latin typeface="Times New Roman"/>
                <a:cs typeface="Times New Roman"/>
              </a:rPr>
              <a:t> spotlight </a:t>
            </a:r>
            <a:r>
              <a:rPr lang="en-US" dirty="0" err="1" smtClean="0">
                <a:latin typeface="Times New Roman"/>
                <a:cs typeface="Times New Roman"/>
              </a:rPr>
              <a:t>dan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tidak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akan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terkena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efek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pencahayaan</a:t>
            </a:r>
            <a:endParaRPr lang="en-US" dirty="0" smtClean="0"/>
          </a:p>
        </p:txBody>
      </p:sp>
      <p:pic>
        <p:nvPicPr>
          <p:cNvPr id="4" name="Picture 5" descr="AN06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425748"/>
            <a:ext cx="1619250" cy="121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intensity 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222731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Serupa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radial intensity attenuation,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spotlight</a:t>
            </a:r>
          </a:p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</a:t>
            </a:r>
            <a:r>
              <a:rPr lang="en-US" dirty="0" err="1" smtClean="0"/>
              <a:t>kerucut</a:t>
            </a:r>
            <a:r>
              <a:rPr lang="en-US" dirty="0" smtClean="0"/>
              <a:t> spotlight,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turunnya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66750" y="3435846"/>
          <a:ext cx="847725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4000320" imgH="685800" progId="Equation.3">
                  <p:embed/>
                </p:oleObj>
              </mc:Choice>
              <mc:Fallback>
                <p:oleObj name="Equation" r:id="rId3" imgW="4000320" imgH="685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435846"/>
                        <a:ext cx="8477250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5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885950"/>
            <a:ext cx="4076700" cy="205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Phong Model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700" dirty="0" smtClean="0"/>
              <a:t>Model </a:t>
            </a:r>
            <a:r>
              <a:rPr lang="en-US" sz="2700" dirty="0" err="1" smtClean="0"/>
              <a:t>iluminasi</a:t>
            </a:r>
            <a:r>
              <a:rPr lang="en-US" sz="2700" dirty="0" smtClean="0"/>
              <a:t> </a:t>
            </a:r>
            <a:r>
              <a:rPr lang="en-US" sz="2700" dirty="0" err="1" smtClean="0"/>
              <a:t>sederhana</a:t>
            </a:r>
            <a:endParaRPr lang="en-US" sz="2700" dirty="0" smtClean="0"/>
          </a:p>
          <a:p>
            <a:pPr>
              <a:lnSpc>
                <a:spcPct val="90000"/>
              </a:lnSpc>
            </a:pPr>
            <a:r>
              <a:rPr lang="en-US" sz="2700" dirty="0" err="1" smtClean="0"/>
              <a:t>Memiliki</a:t>
            </a:r>
            <a:r>
              <a:rPr lang="en-US" sz="2700" dirty="0" smtClean="0"/>
              <a:t> </a:t>
            </a:r>
            <a:r>
              <a:rPr lang="en-US" sz="2700" dirty="0" err="1" smtClean="0"/>
              <a:t>tiga</a:t>
            </a:r>
            <a:r>
              <a:rPr lang="en-US" sz="2700" dirty="0" smtClean="0"/>
              <a:t> </a:t>
            </a:r>
            <a:r>
              <a:rPr lang="en-US" sz="2700" dirty="0" err="1" smtClean="0"/>
              <a:t>komponen</a:t>
            </a:r>
            <a:endParaRPr lang="en-US" sz="27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Diffuse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Specular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Ambient</a:t>
            </a:r>
          </a:p>
          <a:p>
            <a:pPr>
              <a:lnSpc>
                <a:spcPct val="90000"/>
              </a:lnSpc>
            </a:pPr>
            <a:r>
              <a:rPr lang="en-US" sz="2700" dirty="0" err="1" smtClean="0"/>
              <a:t>Menggunakan</a:t>
            </a:r>
            <a:r>
              <a:rPr lang="en-US" sz="2700" dirty="0" smtClean="0"/>
              <a:t> </a:t>
            </a:r>
            <a:r>
              <a:rPr lang="en-US" sz="2700" dirty="0" err="1" smtClean="0"/>
              <a:t>empat</a:t>
            </a:r>
            <a:r>
              <a:rPr lang="en-US" sz="2700" dirty="0" smtClean="0"/>
              <a:t> </a:t>
            </a:r>
            <a:r>
              <a:rPr lang="en-US" sz="2700" dirty="0" err="1" smtClean="0"/>
              <a:t>vektor</a:t>
            </a:r>
            <a:endParaRPr lang="en-US" sz="2700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Menuju</a:t>
            </a:r>
            <a:r>
              <a:rPr lang="en-US" dirty="0" smtClean="0"/>
              <a:t> viewer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Vektor</a:t>
            </a:r>
            <a:r>
              <a:rPr lang="en-US" dirty="0" smtClean="0"/>
              <a:t> normal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pantulan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=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pantul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Default</a:t>
            </a:r>
            <a:r>
              <a:rPr lang="en-US" dirty="0" smtClean="0"/>
              <a:t> </a:t>
            </a:r>
            <a:r>
              <a:rPr lang="en-US" sz="4100" dirty="0" smtClean="0"/>
              <a:t>Projection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Default projection is orthogonal</a:t>
            </a:r>
          </a:p>
        </p:txBody>
      </p:sp>
      <p:pic>
        <p:nvPicPr>
          <p:cNvPr id="19462" name="Picture 5" descr="C:\BOOK\OpenGL\Paul Final\Art\jpeg\AN05F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180431"/>
            <a:ext cx="4343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Line 6"/>
          <p:cNvSpPr>
            <a:spLocks noChangeShapeType="1"/>
          </p:cNvSpPr>
          <p:nvPr/>
        </p:nvSpPr>
        <p:spPr bwMode="auto">
          <a:xfrm flipH="1">
            <a:off x="5715000" y="2809081"/>
            <a:ext cx="685800" cy="17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019801" y="2355726"/>
            <a:ext cx="142539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dirty="0">
                <a:latin typeface="Arial" charset="0"/>
              </a:rPr>
              <a:t>clipped out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7086601" y="3837782"/>
            <a:ext cx="60465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Arial" charset="0"/>
              </a:rPr>
              <a:t>z=0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V="1">
            <a:off x="3733800" y="2923381"/>
            <a:ext cx="457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657600" y="2866232"/>
            <a:ext cx="32733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>
                <a:latin typeface="Arial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Pemantulan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Vektor</a:t>
            </a:r>
            <a:r>
              <a:rPr lang="en-US" dirty="0" smtClean="0"/>
              <a:t> normal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orientasi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= </a:t>
            </a:r>
            <a:r>
              <a:rPr lang="en-US" dirty="0" err="1" smtClean="0">
                <a:latin typeface="Times New Roman"/>
                <a:cs typeface="Times New Roman"/>
              </a:rPr>
              <a:t>sudut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pantul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US" baseline="-25000" dirty="0" smtClean="0">
                <a:latin typeface="Times New Roman"/>
                <a:cs typeface="Times New Roman"/>
              </a:rPr>
              <a:t>r</a:t>
            </a:r>
            <a:endParaRPr lang="en-US" baseline="-25000" dirty="0" smtClean="0"/>
          </a:p>
          <a:p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(</a:t>
            </a:r>
            <a:r>
              <a:rPr lang="en-US" b="1" dirty="0" smtClean="0"/>
              <a:t>I</a:t>
            </a:r>
            <a:r>
              <a:rPr lang="en-US" dirty="0" smtClean="0"/>
              <a:t>,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r</a:t>
            </a:r>
            <a:r>
              <a:rPr lang="en-US" dirty="0" smtClean="0"/>
              <a:t>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sebidang</a:t>
            </a:r>
            <a:endParaRPr lang="en-US" dirty="0" smtClean="0"/>
          </a:p>
        </p:txBody>
      </p:sp>
      <p:pic>
        <p:nvPicPr>
          <p:cNvPr id="28678" name="Picture 5" descr="AN06F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402533"/>
            <a:ext cx="2300288" cy="1689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Lambertian</a:t>
            </a:r>
            <a:endParaRPr lang="en-US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Pemantul</a:t>
            </a:r>
            <a:r>
              <a:rPr lang="en-US" dirty="0" smtClean="0"/>
              <a:t> </a:t>
            </a:r>
            <a:r>
              <a:rPr lang="en-US" dirty="0" err="1" smtClean="0"/>
              <a:t>difusi</a:t>
            </a:r>
            <a:r>
              <a:rPr lang="en-US" dirty="0" smtClean="0"/>
              <a:t> </a:t>
            </a:r>
            <a:r>
              <a:rPr lang="en-US" dirty="0" err="1" smtClean="0"/>
              <a:t>sempurna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Cahaya</a:t>
            </a:r>
            <a:r>
              <a:rPr lang="en-US" dirty="0" smtClean="0"/>
              <a:t> </a:t>
            </a:r>
            <a:r>
              <a:rPr lang="en-US" dirty="0" err="1" smtClean="0"/>
              <a:t>dipantulkan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intensitas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yang </a:t>
            </a:r>
            <a:r>
              <a:rPr lang="en-US" dirty="0" err="1" smtClean="0"/>
              <a:t>dipantulkan</a:t>
            </a:r>
            <a:r>
              <a:rPr lang="en-US" dirty="0" smtClean="0"/>
              <a:t> </a:t>
            </a:r>
            <a:r>
              <a:rPr lang="en-US" dirty="0" err="1" smtClean="0"/>
              <a:t>sebanding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</a:t>
            </a:r>
            <a:r>
              <a:rPr lang="en-US" dirty="0" err="1" smtClean="0"/>
              <a:t>cahaya</a:t>
            </a:r>
            <a:r>
              <a:rPr lang="en-US" dirty="0" smtClean="0"/>
              <a:t> yang </a:t>
            </a:r>
            <a:r>
              <a:rPr lang="en-US" dirty="0" err="1" smtClean="0"/>
              <a:t>datang</a:t>
            </a:r>
            <a:endParaRPr lang="en-US" b="1" baseline="-25000" dirty="0" smtClean="0">
              <a:latin typeface="Times New Roman" charset="0"/>
            </a:endParaRPr>
          </a:p>
          <a:p>
            <a:endParaRPr lang="en-US" sz="2600" dirty="0" smtClean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5" descr="AN06F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0861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i="1" dirty="0" err="1" smtClean="0"/>
              <a:t>Specular</a:t>
            </a:r>
            <a:endParaRPr lang="en-US" i="1" dirty="0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723256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 err="1" smtClean="0"/>
              <a:t>Sebagian</a:t>
            </a:r>
            <a:r>
              <a:rPr lang="en-US" sz="2700" dirty="0" smtClean="0"/>
              <a:t> </a:t>
            </a:r>
            <a:r>
              <a:rPr lang="en-US" sz="2700" dirty="0" err="1" smtClean="0"/>
              <a:t>besar</a:t>
            </a:r>
            <a:r>
              <a:rPr lang="en-US" sz="2700" dirty="0" smtClean="0"/>
              <a:t> </a:t>
            </a:r>
            <a:r>
              <a:rPr lang="en-US" sz="2700" dirty="0" err="1" smtClean="0"/>
              <a:t>permukaan</a:t>
            </a:r>
            <a:r>
              <a:rPr lang="en-US" sz="2700" dirty="0" smtClean="0"/>
              <a:t> </a:t>
            </a:r>
            <a:r>
              <a:rPr lang="en-US" sz="2700" dirty="0" err="1" smtClean="0"/>
              <a:t>obyek</a:t>
            </a:r>
            <a:r>
              <a:rPr lang="en-US" sz="2700" dirty="0" smtClean="0"/>
              <a:t> </a:t>
            </a:r>
            <a:r>
              <a:rPr lang="en-US" sz="2700" dirty="0" err="1" smtClean="0"/>
              <a:t>bukan</a:t>
            </a:r>
            <a:r>
              <a:rPr lang="en-US" sz="2700" dirty="0" smtClean="0"/>
              <a:t> ideal diffuser </a:t>
            </a:r>
            <a:r>
              <a:rPr lang="en-US" sz="2700" dirty="0" err="1" smtClean="0"/>
              <a:t>atau</a:t>
            </a:r>
            <a:r>
              <a:rPr lang="en-US" sz="2700" dirty="0" smtClean="0"/>
              <a:t> ideal reflector</a:t>
            </a:r>
          </a:p>
          <a:p>
            <a:r>
              <a:rPr lang="en-US" sz="2700" dirty="0" err="1" smtClean="0"/>
              <a:t>Permukaan</a:t>
            </a:r>
            <a:r>
              <a:rPr lang="en-US" sz="2700" dirty="0" smtClean="0"/>
              <a:t> yang </a:t>
            </a:r>
            <a:r>
              <a:rPr lang="en-US" sz="2700" dirty="0" err="1" smtClean="0"/>
              <a:t>halus</a:t>
            </a:r>
            <a:r>
              <a:rPr lang="en-US" sz="2700" dirty="0" smtClean="0"/>
              <a:t> </a:t>
            </a:r>
            <a:r>
              <a:rPr lang="en-US" sz="2700" dirty="0" err="1" smtClean="0"/>
              <a:t>memiliki</a:t>
            </a:r>
            <a:r>
              <a:rPr lang="en-US" sz="2700" dirty="0" smtClean="0"/>
              <a:t> area </a:t>
            </a:r>
            <a:r>
              <a:rPr lang="en-US" sz="2700" dirty="0" err="1" smtClean="0"/>
              <a:t>dengan</a:t>
            </a:r>
            <a:r>
              <a:rPr lang="en-US" sz="2700" dirty="0" smtClean="0"/>
              <a:t> </a:t>
            </a:r>
            <a:r>
              <a:rPr lang="en-US" sz="2700" dirty="0" err="1" smtClean="0"/>
              <a:t>specular</a:t>
            </a:r>
            <a:r>
              <a:rPr lang="en-US" sz="2700" dirty="0" smtClean="0"/>
              <a:t> highlights </a:t>
            </a:r>
            <a:r>
              <a:rPr lang="en-US" sz="2700" dirty="0" err="1" smtClean="0"/>
              <a:t>dikarenakan</a:t>
            </a:r>
            <a:r>
              <a:rPr lang="en-US" sz="2700" dirty="0" smtClean="0"/>
              <a:t> </a:t>
            </a:r>
            <a:r>
              <a:rPr lang="en-US" sz="2700" dirty="0" err="1" smtClean="0"/>
              <a:t>cahaya</a:t>
            </a:r>
            <a:r>
              <a:rPr lang="en-US" sz="2700" dirty="0" smtClean="0"/>
              <a:t> </a:t>
            </a:r>
            <a:r>
              <a:rPr lang="en-US" sz="2700" dirty="0" err="1" smtClean="0"/>
              <a:t>dipantulkan</a:t>
            </a:r>
            <a:r>
              <a:rPr lang="en-US" sz="2700" dirty="0" smtClean="0"/>
              <a:t> </a:t>
            </a:r>
            <a:r>
              <a:rPr lang="en-US" sz="2700" dirty="0" err="1" smtClean="0"/>
              <a:t>ke</a:t>
            </a:r>
            <a:r>
              <a:rPr lang="en-US" sz="2700" dirty="0" smtClean="0"/>
              <a:t> </a:t>
            </a:r>
            <a:r>
              <a:rPr lang="en-US" sz="2700" dirty="0" err="1" smtClean="0"/>
              <a:t>arah</a:t>
            </a:r>
            <a:r>
              <a:rPr lang="en-US" sz="2700" dirty="0" smtClean="0"/>
              <a:t> yang </a:t>
            </a:r>
            <a:r>
              <a:rPr lang="en-US" sz="2700" dirty="0" err="1" smtClean="0"/>
              <a:t>mendekati</a:t>
            </a:r>
            <a:r>
              <a:rPr lang="en-US" sz="2700" dirty="0" smtClean="0"/>
              <a:t> </a:t>
            </a:r>
            <a:r>
              <a:rPr lang="en-US" sz="2700" dirty="0" err="1" smtClean="0"/>
              <a:t>arah</a:t>
            </a:r>
            <a:r>
              <a:rPr lang="en-US" sz="2700" dirty="0" smtClean="0"/>
              <a:t> </a:t>
            </a:r>
            <a:r>
              <a:rPr lang="en-US" sz="2700" dirty="0" err="1" smtClean="0"/>
              <a:t>pemantulan</a:t>
            </a:r>
            <a:r>
              <a:rPr lang="en-US" sz="2700" dirty="0" smtClean="0"/>
              <a:t> </a:t>
            </a:r>
            <a:r>
              <a:rPr lang="en-US" sz="2700" dirty="0" err="1" smtClean="0"/>
              <a:t>sempurna</a:t>
            </a:r>
            <a:endParaRPr lang="en-US" sz="2700" dirty="0" smtClean="0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 flipV="1">
            <a:off x="4343400" y="3886200"/>
            <a:ext cx="1447800" cy="571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5791201" y="4286250"/>
            <a:ext cx="10567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 err="1">
                <a:latin typeface="Arial" charset="0"/>
              </a:rPr>
              <a:t>specular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highlight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i="1" dirty="0" err="1" smtClean="0"/>
              <a:t>Specular</a:t>
            </a:r>
            <a:r>
              <a:rPr lang="en-US" i="1" dirty="0" smtClean="0"/>
              <a:t> </a:t>
            </a:r>
            <a:r>
              <a:rPr lang="en-US" i="1" dirty="0" err="1" smtClean="0"/>
              <a:t>Relections</a:t>
            </a:r>
            <a:endParaRPr lang="en-US" i="1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mengusulkan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term yang </a:t>
            </a:r>
            <a:r>
              <a:rPr lang="en-US" dirty="0" err="1" smtClean="0"/>
              <a:t>berkurang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viewer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pantulan</a:t>
            </a:r>
            <a:r>
              <a:rPr lang="en-US" dirty="0" smtClean="0"/>
              <a:t> ideal</a:t>
            </a:r>
          </a:p>
        </p:txBody>
      </p:sp>
      <p:pic>
        <p:nvPicPr>
          <p:cNvPr id="31750" name="Picture 4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88482"/>
            <a:ext cx="4076700" cy="205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876800" y="3886200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Symbol" charset="2"/>
              </a:rPr>
              <a:t>f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Ambient Light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65124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Ambient light is the result of multiple interactions between (large) light sources and the objects in the environment</a:t>
            </a:r>
          </a:p>
          <a:p>
            <a:r>
              <a:rPr lang="en-US" dirty="0" smtClean="0"/>
              <a:t>Amount and color depend on both the color of the light(s) and the material properties of the object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Times New Roman" charset="0"/>
              </a:rPr>
              <a:t>k</a:t>
            </a:r>
            <a:r>
              <a:rPr lang="en-US" baseline="-25000" dirty="0" smtClean="0">
                <a:latin typeface="Times New Roman" charset="0"/>
              </a:rPr>
              <a:t>a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 err="1" smtClean="0">
                <a:latin typeface="Times New Roman" charset="0"/>
              </a:rPr>
              <a:t>I</a:t>
            </a:r>
            <a:r>
              <a:rPr lang="en-US" baseline="-25000" dirty="0" err="1" smtClean="0">
                <a:latin typeface="Times New Roman" charset="0"/>
              </a:rPr>
              <a:t>a</a:t>
            </a:r>
            <a:r>
              <a:rPr lang="en-US" dirty="0" smtClean="0"/>
              <a:t> to diffuse and </a:t>
            </a:r>
            <a:r>
              <a:rPr lang="en-US" dirty="0" err="1" smtClean="0"/>
              <a:t>specular</a:t>
            </a:r>
            <a:r>
              <a:rPr lang="en-US" dirty="0" smtClean="0"/>
              <a:t> terms</a:t>
            </a: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 flipV="1">
            <a:off x="1578347" y="3003798"/>
            <a:ext cx="228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611560" y="3460998"/>
            <a:ext cx="149912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reflection coef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H="1" flipV="1">
            <a:off x="2111747" y="3003798"/>
            <a:ext cx="1371600" cy="5143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2848347" y="3491954"/>
            <a:ext cx="24437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intensity of ambient light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Terms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The light from a point source that reaches a surface is inversely proportional to the square of the distance between them</a:t>
            </a:r>
          </a:p>
          <a:p>
            <a:pPr>
              <a:lnSpc>
                <a:spcPct val="90000"/>
              </a:lnSpc>
            </a:pPr>
            <a:r>
              <a:rPr lang="en-US" smtClean="0"/>
              <a:t>We can add a factor of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form </a:t>
            </a:r>
            <a:r>
              <a:rPr lang="en-US" smtClean="0">
                <a:latin typeface="Times New Roman" charset="0"/>
              </a:rPr>
              <a:t>1/(ad + bd +cd</a:t>
            </a:r>
            <a:r>
              <a:rPr lang="en-US" baseline="30000" smtClean="0">
                <a:latin typeface="Times New Roman" charset="0"/>
              </a:rPr>
              <a:t>2</a:t>
            </a:r>
            <a:r>
              <a:rPr lang="en-US" smtClean="0">
                <a:latin typeface="Times New Roman" charset="0"/>
              </a:rPr>
              <a:t>)</a:t>
            </a:r>
            <a:r>
              <a:rPr lang="en-US" smtClean="0"/>
              <a:t>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the diffuse and specular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/>
              <a:t>terms</a:t>
            </a:r>
          </a:p>
          <a:p>
            <a:pPr>
              <a:lnSpc>
                <a:spcPct val="90000"/>
              </a:lnSpc>
            </a:pPr>
            <a:r>
              <a:rPr lang="en-US" smtClean="0"/>
              <a:t>The constant and linear terms soften the effect of the point source</a:t>
            </a:r>
          </a:p>
        </p:txBody>
      </p:sp>
      <p:pic>
        <p:nvPicPr>
          <p:cNvPr id="18438" name="Picture 5" descr="AN06F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7112" y="2097882"/>
            <a:ext cx="2808288" cy="161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Light Sources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 the Phong Model, we add the results from each light source</a:t>
            </a:r>
          </a:p>
          <a:p>
            <a:r>
              <a:rPr lang="en-US" smtClean="0"/>
              <a:t>Each light source has separate diffuse, specular, and ambient terms to allow for maximum flexibility even though this form does not have a physical justification</a:t>
            </a:r>
          </a:p>
          <a:p>
            <a:r>
              <a:rPr lang="en-US" smtClean="0"/>
              <a:t>Separate red, green and blue components</a:t>
            </a:r>
          </a:p>
          <a:p>
            <a:r>
              <a:rPr lang="en-US" smtClean="0"/>
              <a:t>Hence, 9 coefficients for each point source</a:t>
            </a:r>
          </a:p>
          <a:p>
            <a:pPr lvl="1"/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dr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dg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db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sr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sg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sb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ar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ag</a:t>
            </a:r>
            <a:r>
              <a:rPr lang="en-US" smtClean="0"/>
              <a:t>, </a:t>
            </a:r>
            <a:r>
              <a:rPr lang="en-US" smtClean="0">
                <a:latin typeface="Times New Roman" charset="0"/>
              </a:rPr>
              <a:t>I</a:t>
            </a:r>
            <a:r>
              <a:rPr lang="en-US" baseline="-25000" smtClean="0">
                <a:latin typeface="Times New Roman" charset="0"/>
              </a:rPr>
              <a:t>ab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Material properties match light source properties</a:t>
            </a:r>
          </a:p>
          <a:p>
            <a:pPr lvl="1"/>
            <a:r>
              <a:rPr lang="en-US" smtClean="0"/>
              <a:t>Nine absorbtion coefficients</a:t>
            </a:r>
          </a:p>
          <a:p>
            <a:pPr lvl="2"/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dr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dg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db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sr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sg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sb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ar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ag</a:t>
            </a:r>
            <a:r>
              <a:rPr lang="en-US" sz="2400" smtClean="0"/>
              <a:t>, </a:t>
            </a:r>
            <a:r>
              <a:rPr lang="en-US" sz="2400" smtClean="0">
                <a:latin typeface="Times New Roman" charset="0"/>
              </a:rPr>
              <a:t>k</a:t>
            </a:r>
            <a:r>
              <a:rPr lang="en-US" sz="2400" baseline="-25000" smtClean="0">
                <a:latin typeface="Times New Roman" charset="0"/>
              </a:rPr>
              <a:t>ab</a:t>
            </a:r>
            <a:endParaRPr lang="en-US" sz="2400" smtClean="0"/>
          </a:p>
          <a:p>
            <a:pPr lvl="1"/>
            <a:r>
              <a:rPr lang="en-US" smtClean="0"/>
              <a:t>Shininess coefficient </a:t>
            </a:r>
            <a:r>
              <a:rPr lang="en-US" smtClean="0">
                <a:latin typeface="Symbol" charset="2"/>
              </a:rPr>
              <a:t>a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743200"/>
            <a:ext cx="3771900" cy="190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up the Components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200" smtClean="0"/>
              <a:t>For each light source and each color component, the Phong model can be written (without the distance terms) as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2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500" smtClean="0">
                <a:latin typeface="Times New Roman" charset="0"/>
              </a:rPr>
              <a:t>I</a:t>
            </a:r>
            <a:r>
              <a:rPr lang="en-US" sz="3500" smtClean="0"/>
              <a:t> =</a:t>
            </a:r>
            <a:r>
              <a:rPr lang="en-US" sz="3500" smtClean="0">
                <a:latin typeface="Times New Roman" charset="0"/>
              </a:rPr>
              <a:t>k</a:t>
            </a:r>
            <a:r>
              <a:rPr lang="en-US" sz="3500" baseline="-25000" smtClean="0">
                <a:latin typeface="Times New Roman" charset="0"/>
              </a:rPr>
              <a:t>d</a:t>
            </a:r>
            <a:r>
              <a:rPr lang="en-US" sz="3500" smtClean="0">
                <a:latin typeface="Times New Roman" charset="0"/>
              </a:rPr>
              <a:t> I</a:t>
            </a:r>
            <a:r>
              <a:rPr lang="en-US" sz="3500" baseline="-25000" smtClean="0">
                <a:latin typeface="Times New Roman" charset="0"/>
              </a:rPr>
              <a:t>d</a:t>
            </a:r>
            <a:r>
              <a:rPr lang="en-US" sz="3500" smtClean="0"/>
              <a:t>  </a:t>
            </a:r>
            <a:r>
              <a:rPr lang="en-US" sz="3500" b="1" smtClean="0">
                <a:latin typeface="Times New Roman" charset="0"/>
              </a:rPr>
              <a:t>l</a:t>
            </a:r>
            <a:r>
              <a:rPr lang="en-US" sz="3500" smtClean="0"/>
              <a:t> </a:t>
            </a:r>
            <a:r>
              <a:rPr lang="en-US" sz="3300" smtClean="0">
                <a:latin typeface="Times New Roman" charset="0"/>
                <a:cs typeface="Times New Roman" charset="0"/>
              </a:rPr>
              <a:t>· </a:t>
            </a:r>
            <a:r>
              <a:rPr lang="en-US" sz="3300" b="1" smtClean="0">
                <a:latin typeface="Times New Roman" charset="0"/>
                <a:cs typeface="Times New Roman" charset="0"/>
              </a:rPr>
              <a:t>n  </a:t>
            </a:r>
            <a:r>
              <a:rPr lang="en-US" sz="3300" smtClean="0">
                <a:latin typeface="Times New Roman" charset="0"/>
                <a:cs typeface="Times New Roman" charset="0"/>
              </a:rPr>
              <a:t>+</a:t>
            </a:r>
            <a:r>
              <a:rPr lang="en-US" sz="3300" b="1" smtClean="0">
                <a:latin typeface="Times New Roman" charset="0"/>
                <a:cs typeface="Times New Roman" charset="0"/>
              </a:rPr>
              <a:t> </a:t>
            </a:r>
            <a:r>
              <a:rPr lang="en-US" sz="3300" smtClean="0">
                <a:latin typeface="Times New Roman" charset="0"/>
                <a:cs typeface="Times New Roman" charset="0"/>
              </a:rPr>
              <a:t>k</a:t>
            </a:r>
            <a:r>
              <a:rPr lang="en-US" sz="3500" baseline="-25000" smtClean="0">
                <a:latin typeface="Times New Roman" charset="0"/>
                <a:cs typeface="Times New Roman" charset="0"/>
              </a:rPr>
              <a:t>s</a:t>
            </a:r>
            <a:r>
              <a:rPr lang="en-US" sz="3300" smtClean="0">
                <a:latin typeface="Times New Roman" charset="0"/>
                <a:cs typeface="Times New Roman" charset="0"/>
              </a:rPr>
              <a:t> I</a:t>
            </a:r>
            <a:r>
              <a:rPr lang="en-US" sz="3500" baseline="-25000" smtClean="0">
                <a:latin typeface="Times New Roman" charset="0"/>
                <a:cs typeface="Times New Roman" charset="0"/>
              </a:rPr>
              <a:t>s</a:t>
            </a:r>
            <a:r>
              <a:rPr lang="en-US" sz="3300" smtClean="0">
                <a:latin typeface="Times New Roman" charset="0"/>
                <a:cs typeface="Times New Roman" charset="0"/>
              </a:rPr>
              <a:t> (</a:t>
            </a:r>
            <a:r>
              <a:rPr lang="en-US" sz="3500" b="1" smtClean="0">
                <a:latin typeface="Times New Roman" charset="0"/>
              </a:rPr>
              <a:t>v</a:t>
            </a:r>
            <a:r>
              <a:rPr lang="en-US" sz="3500" smtClean="0"/>
              <a:t> </a:t>
            </a:r>
            <a:r>
              <a:rPr lang="en-US" sz="3300" smtClean="0">
                <a:latin typeface="Times New Roman" charset="0"/>
                <a:cs typeface="Times New Roman" charset="0"/>
              </a:rPr>
              <a:t>· </a:t>
            </a:r>
            <a:r>
              <a:rPr lang="en-US" sz="3300" b="1" smtClean="0">
                <a:latin typeface="Times New Roman" charset="0"/>
                <a:cs typeface="Times New Roman" charset="0"/>
              </a:rPr>
              <a:t>r </a:t>
            </a:r>
            <a:r>
              <a:rPr lang="en-US" sz="3300" smtClean="0">
                <a:latin typeface="Times New Roman" charset="0"/>
                <a:cs typeface="Times New Roman" charset="0"/>
              </a:rPr>
              <a:t>)</a:t>
            </a:r>
            <a:r>
              <a:rPr lang="en-US" sz="3300" baseline="30000" smtClean="0">
                <a:latin typeface="Symbol" charset="2"/>
                <a:cs typeface="Times New Roman" charset="0"/>
              </a:rPr>
              <a:t>a </a:t>
            </a:r>
            <a:r>
              <a:rPr lang="en-US" sz="3300" smtClean="0">
                <a:latin typeface="Times New Roman" charset="0"/>
                <a:cs typeface="Times New Roman" charset="0"/>
              </a:rPr>
              <a:t>+ k</a:t>
            </a:r>
            <a:r>
              <a:rPr lang="en-US" sz="3500" baseline="-25000" smtClean="0">
                <a:latin typeface="Times New Roman" charset="0"/>
                <a:cs typeface="Times New Roman" charset="0"/>
              </a:rPr>
              <a:t>a</a:t>
            </a:r>
            <a:r>
              <a:rPr lang="en-US" sz="3300" smtClean="0">
                <a:latin typeface="Times New Roman" charset="0"/>
                <a:cs typeface="Times New Roman" charset="0"/>
              </a:rPr>
              <a:t> I</a:t>
            </a:r>
            <a:r>
              <a:rPr lang="en-US" sz="3500" baseline="-25000" smtClean="0">
                <a:latin typeface="Times New Roman" charset="0"/>
                <a:cs typeface="Times New Roman" charset="0"/>
              </a:rPr>
              <a:t>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500" baseline="-25000" smtClean="0">
              <a:cs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>
                <a:cs typeface="Times New Roman" charset="0"/>
              </a:rPr>
              <a:t>For each color component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>
                <a:cs typeface="Times New Roman" charset="0"/>
              </a:rPr>
              <a:t>we add contributions from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200" smtClean="0">
                <a:cs typeface="Times New Roman" charset="0"/>
              </a:rPr>
              <a:t>all sources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Modeling Specular Relections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Phong proposed using a term that dropped off as the angle between the viewer and the ideal reflection increased</a:t>
            </a:r>
          </a:p>
        </p:txBody>
      </p:sp>
      <p:pic>
        <p:nvPicPr>
          <p:cNvPr id="31750" name="Picture 4" descr="AN06F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604963"/>
            <a:ext cx="4076700" cy="205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7086600" y="3257550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85875" y="2628900"/>
            <a:ext cx="14125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I</a:t>
            </a:r>
            <a:r>
              <a:rPr lang="en-US" baseline="-25000"/>
              <a:t>r</a:t>
            </a:r>
            <a:r>
              <a:rPr lang="en-US"/>
              <a:t> ~ k</a:t>
            </a:r>
            <a:r>
              <a:rPr lang="en-US" baseline="-25000"/>
              <a:t>s</a:t>
            </a:r>
            <a:r>
              <a:rPr lang="en-US"/>
              <a:t> </a:t>
            </a:r>
            <a:r>
              <a:rPr lang="en-US" b="1"/>
              <a:t>I</a:t>
            </a:r>
            <a:r>
              <a:rPr lang="en-US"/>
              <a:t> cos</a:t>
            </a:r>
            <a:r>
              <a:rPr lang="en-US" baseline="30000">
                <a:latin typeface="Symbol" charset="2"/>
              </a:rPr>
              <a:t>a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 flipV="1">
            <a:off x="2895600" y="2914650"/>
            <a:ext cx="381000" cy="6286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2590801" y="3543300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shininess coef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071563" y="4171950"/>
            <a:ext cx="16241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absorption coef</a:t>
            </a:r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1905000" y="3829050"/>
            <a:ext cx="177484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incoming intensity</a:t>
            </a: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H="1" flipV="1">
            <a:off x="2286000" y="2914650"/>
            <a:ext cx="152400" cy="8572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 flipV="1">
            <a:off x="1752600" y="3028950"/>
            <a:ext cx="2286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 flipV="1">
            <a:off x="1219200" y="3028950"/>
            <a:ext cx="228600" cy="571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304801" y="3600450"/>
            <a:ext cx="1013419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reflected</a:t>
            </a:r>
          </a:p>
          <a:p>
            <a:r>
              <a:rPr lang="en-US"/>
              <a:t>intensity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Moving the Camera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can move the camera to any desired position by a sequence of rotations and translations</a:t>
            </a:r>
          </a:p>
          <a:p>
            <a:endParaRPr lang="en-US" smtClean="0"/>
          </a:p>
          <a:p>
            <a:r>
              <a:rPr lang="en-US" smtClean="0"/>
              <a:t>Example: side view</a:t>
            </a:r>
          </a:p>
          <a:p>
            <a:pPr lvl="1"/>
            <a:r>
              <a:rPr lang="en-US" smtClean="0"/>
              <a:t>Rotate the camera</a:t>
            </a:r>
          </a:p>
          <a:p>
            <a:pPr lvl="1"/>
            <a:r>
              <a:rPr lang="en-US" smtClean="0"/>
              <a:t>Move it away from origin</a:t>
            </a:r>
          </a:p>
          <a:p>
            <a:pPr lvl="1"/>
            <a:r>
              <a:rPr lang="en-US" smtClean="0"/>
              <a:t>Model-view matrix C = TR</a:t>
            </a:r>
          </a:p>
        </p:txBody>
      </p:sp>
      <p:pic>
        <p:nvPicPr>
          <p:cNvPr id="22534" name="Picture 5" descr="C:\BOOK\OpenGL\Paul Final\Art\jpeg\AN05F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127646"/>
            <a:ext cx="3227388" cy="221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charset="0"/>
              </a:rPr>
              <a:t>Modified Phong Model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The specular term in the Phong model is problematic because it requires the calculation of a new reflection vector and view vector for each vertex</a:t>
            </a:r>
          </a:p>
          <a:p>
            <a:r>
              <a:rPr lang="en-US" smtClean="0"/>
              <a:t>Blinn suggested an approximation using the halfway vector that is more efficient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Halfway Vector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latin typeface="Times New Roman" charset="0"/>
              </a:rPr>
              <a:t>h</a:t>
            </a:r>
            <a:r>
              <a:rPr lang="en-US" smtClean="0"/>
              <a:t> is normalized vector halfway between </a:t>
            </a:r>
            <a:r>
              <a:rPr lang="en-US" b="1" smtClean="0">
                <a:latin typeface="Times New Roman" charset="0"/>
              </a:rPr>
              <a:t>l</a:t>
            </a:r>
            <a:r>
              <a:rPr lang="en-US" smtClean="0"/>
              <a:t> and </a:t>
            </a:r>
            <a:r>
              <a:rPr lang="en-US" b="1" smtClean="0">
                <a:latin typeface="Times New Roman" charset="0"/>
              </a:rPr>
              <a:t>v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2571750"/>
            <a:ext cx="3294063" cy="20085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282825" y="2031206"/>
            <a:ext cx="229101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h = ( l + v )/ | l + v</a:t>
            </a:r>
            <a:r>
              <a:rPr lang="en-US"/>
              <a:t> |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halfway vector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Replace </a:t>
            </a:r>
            <a:r>
              <a:rPr lang="en-US" sz="3300" smtClean="0">
                <a:latin typeface="Times New Roman" charset="0"/>
                <a:cs typeface="Times New Roman" charset="0"/>
              </a:rPr>
              <a:t>(</a:t>
            </a:r>
            <a:r>
              <a:rPr lang="en-US" sz="3500" b="1" smtClean="0">
                <a:latin typeface="Times New Roman" charset="0"/>
              </a:rPr>
              <a:t>v</a:t>
            </a:r>
            <a:r>
              <a:rPr lang="en-US" sz="3500" smtClean="0"/>
              <a:t> </a:t>
            </a:r>
            <a:r>
              <a:rPr lang="en-US" sz="3300" smtClean="0">
                <a:latin typeface="Times New Roman" charset="0"/>
                <a:cs typeface="Times New Roman" charset="0"/>
              </a:rPr>
              <a:t>· </a:t>
            </a:r>
            <a:r>
              <a:rPr lang="en-US" sz="3300" b="1" smtClean="0">
                <a:latin typeface="Times New Roman" charset="0"/>
                <a:cs typeface="Times New Roman" charset="0"/>
              </a:rPr>
              <a:t>r </a:t>
            </a:r>
            <a:r>
              <a:rPr lang="en-US" sz="3300" smtClean="0">
                <a:latin typeface="Times New Roman" charset="0"/>
                <a:cs typeface="Times New Roman" charset="0"/>
              </a:rPr>
              <a:t>)</a:t>
            </a:r>
            <a:r>
              <a:rPr lang="en-US" sz="3300" baseline="30000" smtClean="0">
                <a:latin typeface="Symbol" charset="2"/>
                <a:cs typeface="Times New Roman" charset="0"/>
              </a:rPr>
              <a:t>a  </a:t>
            </a:r>
            <a:r>
              <a:rPr lang="en-US" sz="3300" smtClean="0">
                <a:cs typeface="Times New Roman" charset="0"/>
              </a:rPr>
              <a:t>by </a:t>
            </a:r>
            <a:r>
              <a:rPr lang="en-US" sz="3300" smtClean="0">
                <a:latin typeface="Times New Roman" charset="0"/>
                <a:cs typeface="Times New Roman" charset="0"/>
              </a:rPr>
              <a:t>(</a:t>
            </a:r>
            <a:r>
              <a:rPr lang="en-US" sz="3500" b="1" smtClean="0">
                <a:latin typeface="Times New Roman" charset="0"/>
              </a:rPr>
              <a:t>n</a:t>
            </a:r>
            <a:r>
              <a:rPr lang="en-US" sz="3500" smtClean="0"/>
              <a:t> </a:t>
            </a:r>
            <a:r>
              <a:rPr lang="en-US" sz="3300" smtClean="0">
                <a:latin typeface="Times New Roman" charset="0"/>
                <a:cs typeface="Times New Roman" charset="0"/>
              </a:rPr>
              <a:t>· </a:t>
            </a:r>
            <a:r>
              <a:rPr lang="en-US" sz="3300" b="1" smtClean="0">
                <a:latin typeface="Times New Roman" charset="0"/>
                <a:cs typeface="Times New Roman" charset="0"/>
              </a:rPr>
              <a:t>h </a:t>
            </a:r>
            <a:r>
              <a:rPr lang="en-US" sz="3300" smtClean="0">
                <a:latin typeface="Times New Roman" charset="0"/>
                <a:cs typeface="Times New Roman" charset="0"/>
              </a:rPr>
              <a:t>)</a:t>
            </a:r>
            <a:r>
              <a:rPr lang="en-US" sz="3300" baseline="30000" smtClean="0">
                <a:latin typeface="Symbol" charset="2"/>
                <a:cs typeface="Times New Roman" charset="0"/>
              </a:rPr>
              <a:t>b</a:t>
            </a:r>
          </a:p>
          <a:p>
            <a:r>
              <a:rPr lang="en-US" sz="3300" baseline="30000" smtClean="0">
                <a:cs typeface="Times New Roman" charset="0"/>
              </a:rPr>
              <a:t> </a:t>
            </a:r>
            <a:r>
              <a:rPr lang="en-US" sz="3300" smtClean="0">
                <a:latin typeface="Symbol" charset="2"/>
                <a:cs typeface="Times New Roman" charset="0"/>
              </a:rPr>
              <a:t>b</a:t>
            </a:r>
            <a:r>
              <a:rPr lang="en-US" sz="3300" smtClean="0">
                <a:cs typeface="Times New Roman" charset="0"/>
              </a:rPr>
              <a:t> </a:t>
            </a:r>
            <a:r>
              <a:rPr lang="en-US" smtClean="0">
                <a:cs typeface="Times New Roman" charset="0"/>
              </a:rPr>
              <a:t>is chosen to match shineness</a:t>
            </a:r>
          </a:p>
          <a:p>
            <a:r>
              <a:rPr lang="en-US" smtClean="0">
                <a:cs typeface="Times New Roman" charset="0"/>
              </a:rPr>
              <a:t>Note that halway angle is half of angle between </a:t>
            </a:r>
            <a:r>
              <a:rPr lang="en-US" b="1" smtClean="0">
                <a:latin typeface="Times New Roman" charset="0"/>
                <a:cs typeface="Times New Roman" charset="0"/>
              </a:rPr>
              <a:t>r</a:t>
            </a:r>
            <a:r>
              <a:rPr lang="en-US" smtClean="0">
                <a:cs typeface="Times New Roman" charset="0"/>
              </a:rPr>
              <a:t> and </a:t>
            </a:r>
            <a:r>
              <a:rPr lang="en-US" b="1" smtClean="0">
                <a:latin typeface="Times New Roman" charset="0"/>
                <a:cs typeface="Times New Roman" charset="0"/>
              </a:rPr>
              <a:t>v</a:t>
            </a:r>
            <a:r>
              <a:rPr lang="en-US" smtClean="0">
                <a:cs typeface="Times New Roman" charset="0"/>
              </a:rPr>
              <a:t> if vectors are coplanar</a:t>
            </a:r>
          </a:p>
          <a:p>
            <a:r>
              <a:rPr lang="en-US" smtClean="0">
                <a:cs typeface="Times New Roman" charset="0"/>
              </a:rPr>
              <a:t>Resulting model is known as the modified Phong or Blinn lighting model</a:t>
            </a:r>
          </a:p>
          <a:p>
            <a:pPr lvl="1"/>
            <a:r>
              <a:rPr lang="en-US" sz="2800" smtClean="0">
                <a:cs typeface="Times New Roman" charset="0"/>
              </a:rPr>
              <a:t>Specified in OpenGL standard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Shininess Coefficient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09600" y="1352550"/>
            <a:ext cx="8153400" cy="1147192"/>
          </a:xfrm>
        </p:spPr>
        <p:txBody>
          <a:bodyPr>
            <a:normAutofit fontScale="92500"/>
          </a:bodyPr>
          <a:lstStyle/>
          <a:p>
            <a:r>
              <a:rPr lang="en-US" sz="2700" dirty="0" smtClean="0"/>
              <a:t>Values of </a:t>
            </a:r>
            <a:r>
              <a:rPr lang="en-US" sz="2700" dirty="0" smtClean="0">
                <a:latin typeface="Symbol" charset="2"/>
              </a:rPr>
              <a:t>a</a:t>
            </a:r>
            <a:r>
              <a:rPr lang="en-US" sz="2700" dirty="0" smtClean="0"/>
              <a:t> between 100 and 200 correspond to metals </a:t>
            </a:r>
          </a:p>
          <a:p>
            <a:r>
              <a:rPr lang="en-US" sz="2700" dirty="0" smtClean="0"/>
              <a:t>Values between 5 and 10 give surface that look like plastic</a:t>
            </a:r>
          </a:p>
        </p:txBody>
      </p:sp>
      <p:pic>
        <p:nvPicPr>
          <p:cNvPr id="32774" name="Picture 5" descr="AN06F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2743200"/>
            <a:ext cx="3960813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2590800" y="2971800"/>
            <a:ext cx="7473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cos</a:t>
            </a:r>
            <a:r>
              <a:rPr lang="en-US" baseline="30000">
                <a:latin typeface="Symbol" charset="2"/>
              </a:rPr>
              <a:t>a</a:t>
            </a:r>
            <a:r>
              <a:rPr lang="en-US"/>
              <a:t> </a:t>
            </a:r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495800" y="4514850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f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308725" y="4488656"/>
            <a:ext cx="43794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90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286000" y="4514850"/>
            <a:ext cx="51488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-90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>
                <a:cs typeface="Times New Roman" charset="0"/>
              </a:rPr>
              <a:t>Computation of Vectors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sz="2700" dirty="0" smtClean="0">
                <a:cs typeface="Times New Roman" charset="0"/>
              </a:rPr>
              <a:t>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l</a:t>
            </a:r>
            <a:r>
              <a:rPr lang="en-US" sz="2700" dirty="0" smtClean="0">
                <a:cs typeface="Times New Roman" charset="0"/>
              </a:rPr>
              <a:t> and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v</a:t>
            </a:r>
            <a:r>
              <a:rPr lang="en-US" sz="2700" dirty="0" smtClean="0">
                <a:cs typeface="Times New Roman" charset="0"/>
              </a:rPr>
              <a:t> are specified by the application</a:t>
            </a:r>
          </a:p>
          <a:p>
            <a:r>
              <a:rPr lang="en-US" sz="2700" dirty="0" smtClean="0">
                <a:cs typeface="Times New Roman" charset="0"/>
              </a:rPr>
              <a:t>Can computer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r</a:t>
            </a:r>
            <a:r>
              <a:rPr lang="en-US" sz="2700" dirty="0" smtClean="0">
                <a:cs typeface="Times New Roman" charset="0"/>
              </a:rPr>
              <a:t> from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l</a:t>
            </a:r>
            <a:r>
              <a:rPr lang="en-US" sz="2700" dirty="0" smtClean="0">
                <a:cs typeface="Times New Roman" charset="0"/>
              </a:rPr>
              <a:t> and </a:t>
            </a:r>
            <a:r>
              <a:rPr lang="en-US" sz="2700" b="1" dirty="0" smtClean="0">
                <a:latin typeface="Times New Roman" charset="0"/>
                <a:cs typeface="Times New Roman" charset="0"/>
              </a:rPr>
              <a:t>n</a:t>
            </a:r>
            <a:endParaRPr lang="en-US" sz="2700" dirty="0" smtClean="0">
              <a:cs typeface="Times New Roman" charset="0"/>
            </a:endParaRPr>
          </a:p>
          <a:p>
            <a:r>
              <a:rPr lang="en-US" sz="2800" dirty="0" smtClean="0"/>
              <a:t>But how do we determine </a:t>
            </a:r>
            <a:r>
              <a:rPr lang="en-US" sz="2800" b="1" dirty="0" smtClean="0"/>
              <a:t>n </a:t>
            </a:r>
            <a:r>
              <a:rPr lang="en-US" sz="2800" dirty="0" smtClean="0"/>
              <a:t>in general? </a:t>
            </a:r>
          </a:p>
          <a:p>
            <a:r>
              <a:rPr lang="en-US" sz="2800" dirty="0" smtClean="0"/>
              <a:t>For simple surfaces like spheres there are formulas, but how we determine </a:t>
            </a:r>
            <a:r>
              <a:rPr lang="en-US" sz="2800" b="1" dirty="0" smtClean="0"/>
              <a:t>n </a:t>
            </a:r>
            <a:r>
              <a:rPr lang="en-US" sz="2800" dirty="0" smtClean="0"/>
              <a:t>differs depending on underlying representation of surface </a:t>
            </a:r>
          </a:p>
          <a:p>
            <a:r>
              <a:rPr lang="en-US" sz="2800" dirty="0" smtClean="0"/>
              <a:t>OpenGL leaves determination of normal to application</a:t>
            </a:r>
            <a:endParaRPr lang="en-US" sz="2200" dirty="0" smtClean="0">
              <a:cs typeface="Times New Roman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AN04F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457451"/>
            <a:ext cx="3276600" cy="199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Times New Roman" charset="0"/>
              </a:rPr>
              <a:t>Plane Normals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Equation of plane: </a:t>
            </a:r>
            <a:r>
              <a:rPr lang="en-US" dirty="0" err="1" smtClean="0">
                <a:latin typeface="Times New Roman" charset="0"/>
              </a:rPr>
              <a:t>ax+by+cz+d</a:t>
            </a:r>
            <a:r>
              <a:rPr lang="en-US" dirty="0" smtClean="0">
                <a:latin typeface="Times New Roman" charset="0"/>
              </a:rPr>
              <a:t> = 0</a:t>
            </a:r>
          </a:p>
          <a:p>
            <a:r>
              <a:rPr lang="en-US" dirty="0" smtClean="0"/>
              <a:t>Plane</a:t>
            </a:r>
            <a:r>
              <a:rPr lang="id-ID" dirty="0" smtClean="0"/>
              <a:t> </a:t>
            </a:r>
            <a:r>
              <a:rPr lang="en-US" dirty="0" smtClean="0"/>
              <a:t>is determined by three points </a:t>
            </a:r>
            <a:r>
              <a:rPr lang="en-US" dirty="0" smtClean="0">
                <a:latin typeface="Times New Roman" charset="0"/>
              </a:rPr>
              <a:t>p</a:t>
            </a:r>
            <a:r>
              <a:rPr lang="en-US" baseline="-25000" dirty="0" smtClean="0">
                <a:latin typeface="Times New Roman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Times New Roman" charset="0"/>
              </a:rPr>
              <a:t>p</a:t>
            </a:r>
            <a:r>
              <a:rPr lang="en-US" baseline="-25000" dirty="0" smtClean="0">
                <a:latin typeface="Times New Roman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Times New Roman" charset="0"/>
              </a:rPr>
              <a:t>p</a:t>
            </a:r>
            <a:r>
              <a:rPr lang="en-US" baseline="-25000" dirty="0" smtClean="0">
                <a:latin typeface="Times New Roman" charset="0"/>
              </a:rPr>
              <a:t>3</a:t>
            </a:r>
            <a:r>
              <a:rPr lang="en-US" dirty="0" smtClean="0"/>
              <a:t> or normal </a:t>
            </a:r>
            <a:r>
              <a:rPr lang="en-US" b="1" dirty="0" smtClean="0">
                <a:latin typeface="Times New Roman" charset="0"/>
              </a:rPr>
              <a:t>n</a:t>
            </a:r>
            <a:r>
              <a:rPr lang="en-US" dirty="0" smtClean="0"/>
              <a:t> and </a:t>
            </a:r>
            <a:r>
              <a:rPr lang="en-US" dirty="0" smtClean="0">
                <a:latin typeface="Times New Roman" charset="0"/>
              </a:rPr>
              <a:t>p</a:t>
            </a:r>
            <a:r>
              <a:rPr lang="en-US" baseline="-25000" dirty="0" smtClean="0">
                <a:latin typeface="Times New Roman" charset="0"/>
              </a:rPr>
              <a:t>0</a:t>
            </a:r>
          </a:p>
          <a:p>
            <a:r>
              <a:rPr lang="en-US" dirty="0" smtClean="0"/>
              <a:t>Normal can be obtained by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296988" y="3650457"/>
            <a:ext cx="316625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800" b="1"/>
              <a:t>n</a:t>
            </a:r>
            <a:r>
              <a:rPr lang="en-US" sz="2800"/>
              <a:t> = (p</a:t>
            </a:r>
            <a:r>
              <a:rPr lang="en-US" sz="2800" baseline="-25000"/>
              <a:t>2</a:t>
            </a:r>
            <a:r>
              <a:rPr lang="en-US" sz="2800"/>
              <a:t>-p</a:t>
            </a:r>
            <a:r>
              <a:rPr lang="en-US" sz="2800" baseline="-25000"/>
              <a:t>0</a:t>
            </a:r>
            <a:r>
              <a:rPr lang="en-US" sz="2800"/>
              <a:t>) </a:t>
            </a:r>
            <a:r>
              <a:rPr lang="en-US" sz="2800">
                <a:cs typeface="Times New Roman" charset="0"/>
              </a:rPr>
              <a:t>× (p</a:t>
            </a:r>
            <a:r>
              <a:rPr lang="en-US" sz="2800" baseline="-25000">
                <a:cs typeface="Times New Roman" charset="0"/>
              </a:rPr>
              <a:t>1</a:t>
            </a:r>
            <a:r>
              <a:rPr lang="en-US" sz="2800">
                <a:cs typeface="Times New Roman" charset="0"/>
              </a:rPr>
              <a:t>-p</a:t>
            </a:r>
            <a:r>
              <a:rPr lang="en-US" sz="2800" baseline="-25000">
                <a:cs typeface="Times New Roman" charset="0"/>
              </a:rPr>
              <a:t>0</a:t>
            </a:r>
            <a:r>
              <a:rPr lang="en-US" sz="2800">
                <a:cs typeface="Times New Roman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smtClean="0">
                <a:cs typeface="Times New Roman" charset="0"/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2" cstate="print"/>
          <a:srcRect t="3903"/>
          <a:stretch>
            <a:fillRect/>
          </a:stretch>
        </p:blipFill>
        <p:spPr bwMode="auto">
          <a:xfrm>
            <a:off x="3581400" y="1143000"/>
            <a:ext cx="4895850" cy="36933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728663" y="2228850"/>
            <a:ext cx="2155398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Only differences in </a:t>
            </a:r>
          </a:p>
          <a:p>
            <a:r>
              <a:rPr lang="en-US">
                <a:latin typeface="Arial" charset="0"/>
              </a:rPr>
              <a:t>these teapots are </a:t>
            </a:r>
          </a:p>
          <a:p>
            <a:r>
              <a:rPr lang="en-US">
                <a:latin typeface="Arial" charset="0"/>
              </a:rPr>
              <a:t>the parameters</a:t>
            </a:r>
          </a:p>
          <a:p>
            <a:r>
              <a:rPr lang="en-US">
                <a:latin typeface="Arial" charset="0"/>
              </a:rPr>
              <a:t>in the modified</a:t>
            </a:r>
          </a:p>
          <a:p>
            <a:r>
              <a:rPr lang="en-US">
                <a:latin typeface="Arial" charset="0"/>
              </a:rPr>
              <a:t>Phong model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Shading in OpenGL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Introduce the OpenGL shading functions</a:t>
            </a:r>
            <a:endParaRPr lang="id-ID" dirty="0" smtClean="0"/>
          </a:p>
          <a:p>
            <a:pPr lvl="1"/>
            <a:r>
              <a:rPr lang="en-US" dirty="0" smtClean="0"/>
              <a:t>per vertex </a:t>
            </a:r>
            <a:r>
              <a:rPr lang="en-US" dirty="0" err="1" smtClean="0"/>
              <a:t>vs</a:t>
            </a:r>
            <a:r>
              <a:rPr lang="en-US" dirty="0" smtClean="0"/>
              <a:t> per fragment shading </a:t>
            </a:r>
          </a:p>
          <a:p>
            <a:pPr lvl="1"/>
            <a:r>
              <a:rPr lang="en-US" dirty="0" smtClean="0"/>
              <a:t>Where to carry out </a:t>
            </a:r>
          </a:p>
          <a:p>
            <a:r>
              <a:rPr lang="en-US" dirty="0" smtClean="0"/>
              <a:t>Discuss polygonal shading</a:t>
            </a:r>
          </a:p>
          <a:p>
            <a:pPr lvl="1"/>
            <a:r>
              <a:rPr lang="en-US" dirty="0" smtClean="0"/>
              <a:t>Flat</a:t>
            </a:r>
          </a:p>
          <a:p>
            <a:pPr lvl="1"/>
            <a:r>
              <a:rPr lang="en-US" dirty="0" smtClean="0"/>
              <a:t>Smooth</a:t>
            </a:r>
          </a:p>
          <a:p>
            <a:pPr lvl="1"/>
            <a:r>
              <a:rPr lang="en-US" dirty="0" err="1" smtClean="0"/>
              <a:t>Gouraud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shading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</a:t>
            </a:r>
          </a:p>
          <a:p>
            <a:pPr lvl="1"/>
            <a:r>
              <a:rPr lang="en-US" dirty="0" err="1" smtClean="0"/>
              <a:t>Normals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material properties </a:t>
            </a:r>
          </a:p>
          <a:p>
            <a:pPr lvl="1"/>
            <a:r>
              <a:rPr lang="en-US" dirty="0" smtClean="0"/>
              <a:t>Lights </a:t>
            </a:r>
          </a:p>
          <a:p>
            <a:r>
              <a:rPr lang="en-US" dirty="0" smtClean="0"/>
              <a:t>State-based shading functions have been deprecated (</a:t>
            </a:r>
            <a:r>
              <a:rPr lang="en-US" dirty="0" err="1" smtClean="0"/>
              <a:t>glNormal</a:t>
            </a:r>
            <a:r>
              <a:rPr lang="en-US" dirty="0" smtClean="0"/>
              <a:t>, </a:t>
            </a:r>
            <a:r>
              <a:rPr lang="en-US" dirty="0" err="1" smtClean="0"/>
              <a:t>glMaterial</a:t>
            </a:r>
            <a:r>
              <a:rPr lang="en-US" dirty="0" smtClean="0"/>
              <a:t>, </a:t>
            </a:r>
            <a:r>
              <a:rPr lang="en-US" dirty="0" err="1" smtClean="0"/>
              <a:t>glLight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Get computer in application or send attributes to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Review: </a:t>
            </a:r>
            <a:r>
              <a:rPr lang="en-US" dirty="0" smtClean="0"/>
              <a:t>OpenGL code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Remember that last transformation specified is first to be applied</a:t>
            </a:r>
          </a:p>
          <a:p>
            <a:endParaRPr lang="en-US" smtClean="0"/>
          </a:p>
        </p:txBody>
      </p:sp>
      <p:sp>
        <p:nvSpPr>
          <p:cNvPr id="23558" name="Text Box 1028"/>
          <p:cNvSpPr txBox="1">
            <a:spLocks noChangeArrowheads="1"/>
          </p:cNvSpPr>
          <p:nvPr/>
        </p:nvSpPr>
        <p:spPr bwMode="auto">
          <a:xfrm>
            <a:off x="1600200" y="2457451"/>
            <a:ext cx="5570756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// Using </a:t>
            </a:r>
            <a:r>
              <a:rPr lang="en-US" sz="2000" b="1" dirty="0" err="1" smtClean="0">
                <a:latin typeface="Courier New" charset="0"/>
              </a:rPr>
              <a:t>mat.h</a:t>
            </a:r>
            <a:r>
              <a:rPr lang="en-US" sz="2000" b="1" dirty="0" smtClean="0">
                <a:latin typeface="Courier New" charset="0"/>
              </a:rPr>
              <a:t>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t = Translate (0.0, 0.0, -d);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</a:t>
            </a:r>
            <a:r>
              <a:rPr lang="en-US" sz="2000" b="1" dirty="0" err="1" smtClean="0">
                <a:latin typeface="Courier New" charset="0"/>
              </a:rPr>
              <a:t>ry</a:t>
            </a:r>
            <a:r>
              <a:rPr lang="en-US" sz="2000" b="1" dirty="0" smtClean="0">
                <a:latin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</a:rPr>
              <a:t>RotateY</a:t>
            </a:r>
            <a:r>
              <a:rPr lang="en-US" sz="2000" b="1" dirty="0" smtClean="0">
                <a:latin typeface="Courier New" charset="0"/>
              </a:rPr>
              <a:t>(90.0); </a:t>
            </a:r>
            <a:endParaRPr lang="id-ID" sz="2000" b="1" dirty="0" smtClean="0">
              <a:latin typeface="Courier New" charset="0"/>
            </a:endParaRPr>
          </a:p>
          <a:p>
            <a:r>
              <a:rPr lang="en-US" sz="2000" b="1" dirty="0" smtClean="0">
                <a:latin typeface="Courier New" charset="0"/>
              </a:rPr>
              <a:t>mat4 m = t*</a:t>
            </a:r>
            <a:r>
              <a:rPr lang="en-US" sz="2000" b="1" dirty="0" err="1" smtClean="0">
                <a:latin typeface="Courier New" charset="0"/>
              </a:rPr>
              <a:t>ry</a:t>
            </a:r>
            <a:r>
              <a:rPr lang="en-US" sz="2000" b="1" dirty="0" smtClean="0">
                <a:latin typeface="Courier New" charset="0"/>
              </a:rPr>
              <a:t>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id-ID" dirty="0" smtClean="0"/>
              <a:t>ization</a:t>
            </a:r>
            <a:endParaRPr 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Cosine terms in lighting calculations can be computed using dot product </a:t>
            </a:r>
          </a:p>
          <a:p>
            <a:r>
              <a:rPr lang="en-US" dirty="0" smtClean="0"/>
              <a:t>Unit length vectors simplify calculation </a:t>
            </a:r>
          </a:p>
          <a:p>
            <a:r>
              <a:rPr lang="en-US" dirty="0" smtClean="0"/>
              <a:t>Usually we want to set the magnitudes to have unit length but </a:t>
            </a:r>
          </a:p>
          <a:p>
            <a:pPr lvl="1"/>
            <a:r>
              <a:rPr lang="en-US" dirty="0" smtClean="0"/>
              <a:t>Length can be affected by transformations </a:t>
            </a:r>
          </a:p>
          <a:p>
            <a:pPr lvl="1"/>
            <a:r>
              <a:rPr lang="en-US" dirty="0" smtClean="0"/>
              <a:t>Note that scaling does not preserved length </a:t>
            </a:r>
          </a:p>
          <a:p>
            <a:r>
              <a:rPr lang="en-US" dirty="0" smtClean="0"/>
              <a:t>GLSL has a normalization function 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 for Triangle</a:t>
            </a:r>
          </a:p>
        </p:txBody>
      </p:sp>
      <p:sp>
        <p:nvSpPr>
          <p:cNvPr id="19463" name="Text Box 9"/>
          <p:cNvSpPr>
            <a:spLocks noGrp="1" noChangeArrowheads="1"/>
          </p:cNvSpPr>
          <p:nvPr>
            <p:ph sz="quarter" idx="13"/>
          </p:nvPr>
        </p:nvSpPr>
        <p:spPr>
          <a:xfrm>
            <a:off x="6444208" y="2571750"/>
            <a:ext cx="432048" cy="504056"/>
          </a:xfrm>
          <a:noFill/>
        </p:spPr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Times New Roman" charset="0"/>
              </a:rPr>
              <a:t>p</a:t>
            </a:r>
            <a:r>
              <a:rPr lang="en-US" sz="2400" baseline="-25000" dirty="0" smtClean="0">
                <a:latin typeface="Times New Roman" charset="0"/>
              </a:rPr>
              <a:t>1</a:t>
            </a:r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>
            <a:off x="4495800" y="2057400"/>
            <a:ext cx="1828800" cy="914400"/>
          </a:xfrm>
          <a:custGeom>
            <a:avLst/>
            <a:gdLst>
              <a:gd name="T0" fmla="*/ 0 w 1152"/>
              <a:gd name="T1" fmla="*/ 1219200 h 768"/>
              <a:gd name="T2" fmla="*/ 1524000 w 1152"/>
              <a:gd name="T3" fmla="*/ 0 h 768"/>
              <a:gd name="T4" fmla="*/ 1828800 w 1152"/>
              <a:gd name="T5" fmla="*/ 838200 h 768"/>
              <a:gd name="T6" fmla="*/ 0 w 1152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768"/>
              <a:gd name="T14" fmla="*/ 1152 w 11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768">
                <a:moveTo>
                  <a:pt x="0" y="768"/>
                </a:moveTo>
                <a:lnTo>
                  <a:pt x="960" y="0"/>
                </a:lnTo>
                <a:lnTo>
                  <a:pt x="1152" y="528"/>
                </a:lnTo>
                <a:lnTo>
                  <a:pt x="0" y="768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192588" y="2945606"/>
            <a:ext cx="39145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  <a:r>
              <a:rPr lang="en-US" baseline="-25000"/>
              <a:t>0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5867400" y="1657350"/>
            <a:ext cx="4572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b="1"/>
              <a:t>p</a:t>
            </a:r>
            <a:r>
              <a:rPr lang="en-US" baseline="-25000"/>
              <a:t>2</a:t>
            </a:r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 flipV="1">
            <a:off x="5562600" y="1543050"/>
            <a:ext cx="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19466" name="Text Box 12"/>
          <p:cNvSpPr txBox="1">
            <a:spLocks noChangeArrowheads="1"/>
          </p:cNvSpPr>
          <p:nvPr/>
        </p:nvSpPr>
        <p:spPr bwMode="auto">
          <a:xfrm>
            <a:off x="5181601" y="137160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n</a:t>
            </a:r>
          </a:p>
        </p:txBody>
      </p:sp>
      <p:sp>
        <p:nvSpPr>
          <p:cNvPr id="19467" name="Text Box 13"/>
          <p:cNvSpPr txBox="1">
            <a:spLocks noChangeArrowheads="1"/>
          </p:cNvSpPr>
          <p:nvPr/>
        </p:nvSpPr>
        <p:spPr bwMode="auto">
          <a:xfrm>
            <a:off x="765175" y="1714500"/>
            <a:ext cx="243848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plane</a:t>
            </a:r>
            <a:r>
              <a:rPr lang="en-US"/>
              <a:t>     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·(</a:t>
            </a:r>
            <a:r>
              <a:rPr lang="en-US" b="1">
                <a:cs typeface="Times New Roman" charset="0"/>
              </a:rPr>
              <a:t>p</a:t>
            </a:r>
            <a:r>
              <a:rPr lang="en-US">
                <a:cs typeface="Times New Roman" charset="0"/>
              </a:rPr>
              <a:t> - 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0</a:t>
            </a:r>
            <a:r>
              <a:rPr lang="en-US">
                <a:cs typeface="Times New Roman" charset="0"/>
              </a:rPr>
              <a:t> ) = 0</a:t>
            </a:r>
          </a:p>
        </p:txBody>
      </p:sp>
      <p:sp>
        <p:nvSpPr>
          <p:cNvPr id="19468" name="Text Box 14"/>
          <p:cNvSpPr txBox="1">
            <a:spLocks noChangeArrowheads="1"/>
          </p:cNvSpPr>
          <p:nvPr/>
        </p:nvSpPr>
        <p:spPr bwMode="auto">
          <a:xfrm>
            <a:off x="0" y="2286000"/>
            <a:ext cx="47244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r>
              <a:rPr lang="en-US" b="1"/>
              <a:t>n</a:t>
            </a:r>
            <a:r>
              <a:rPr lang="en-US"/>
              <a:t> = (</a:t>
            </a:r>
            <a:r>
              <a:rPr lang="en-US" b="1"/>
              <a:t>p</a:t>
            </a:r>
            <a:r>
              <a:rPr lang="en-US" baseline="-25000"/>
              <a:t>2 </a:t>
            </a:r>
            <a:r>
              <a:rPr lang="en-US"/>
              <a:t>- </a:t>
            </a:r>
            <a:r>
              <a:rPr lang="en-US" b="1"/>
              <a:t>p</a:t>
            </a:r>
            <a:r>
              <a:rPr lang="en-US" baseline="-25000"/>
              <a:t>0 </a:t>
            </a:r>
            <a:r>
              <a:rPr lang="en-US"/>
              <a:t>) </a:t>
            </a:r>
            <a:r>
              <a:rPr lang="en-US">
                <a:cs typeface="Times New Roman" charset="0"/>
              </a:rPr>
              <a:t>×(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1 </a:t>
            </a:r>
            <a:r>
              <a:rPr lang="en-US">
                <a:cs typeface="Times New Roman" charset="0"/>
              </a:rPr>
              <a:t>- </a:t>
            </a:r>
            <a:r>
              <a:rPr lang="en-US" b="1">
                <a:cs typeface="Times New Roman" charset="0"/>
              </a:rPr>
              <a:t>p</a:t>
            </a:r>
            <a:r>
              <a:rPr lang="en-US" baseline="-25000">
                <a:cs typeface="Times New Roman" charset="0"/>
              </a:rPr>
              <a:t>0 </a:t>
            </a:r>
            <a:r>
              <a:rPr lang="en-US">
                <a:cs typeface="Times New Roman" charset="0"/>
              </a:rPr>
              <a:t>) </a:t>
            </a:r>
          </a:p>
          <a:p>
            <a:endParaRPr lang="en-US">
              <a:cs typeface="Times New Roman" charset="0"/>
            </a:endParaRPr>
          </a:p>
        </p:txBody>
      </p:sp>
      <p:sp>
        <p:nvSpPr>
          <p:cNvPr id="19469" name="Text Box 15"/>
          <p:cNvSpPr txBox="1">
            <a:spLocks noChangeArrowheads="1"/>
          </p:cNvSpPr>
          <p:nvPr/>
        </p:nvSpPr>
        <p:spPr bwMode="auto">
          <a:xfrm>
            <a:off x="708026" y="2971800"/>
            <a:ext cx="256512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normalize</a:t>
            </a:r>
            <a:r>
              <a:rPr lang="en-US"/>
              <a:t> </a:t>
            </a:r>
            <a:r>
              <a:rPr lang="en-US" b="1"/>
              <a:t>n   </a:t>
            </a:r>
            <a:r>
              <a:rPr lang="en-US" b="1">
                <a:sym typeface="Symbol" charset="2"/>
              </a:rPr>
              <a:t></a:t>
            </a:r>
            <a:r>
              <a:rPr lang="en-US" b="1"/>
              <a:t>  n/ |n|</a:t>
            </a:r>
          </a:p>
        </p:txBody>
      </p:sp>
      <p:sp>
        <p:nvSpPr>
          <p:cNvPr id="19470" name="Text Box 16"/>
          <p:cNvSpPr txBox="1">
            <a:spLocks noChangeArrowheads="1"/>
          </p:cNvSpPr>
          <p:nvPr/>
        </p:nvSpPr>
        <p:spPr bwMode="auto">
          <a:xfrm>
            <a:off x="5562601" y="24574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19471" name="Text Box 17"/>
          <p:cNvSpPr txBox="1">
            <a:spLocks noChangeArrowheads="1"/>
          </p:cNvSpPr>
          <p:nvPr/>
        </p:nvSpPr>
        <p:spPr bwMode="auto">
          <a:xfrm>
            <a:off x="573089" y="3714750"/>
            <a:ext cx="483016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Note that right-hand rule determines outward face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Specifying </a:t>
            </a:r>
            <a:r>
              <a:rPr lang="en-US" dirty="0" smtClean="0"/>
              <a:t>a Point Light Source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smtClean="0"/>
              <a:t>For each light source, we can set an RGBA for the diffuse, specular, and ambient components, and for the position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514600" y="2914650"/>
            <a:ext cx="5334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736600" y="3048511"/>
            <a:ext cx="680186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fr-FR" sz="2000" b="1" dirty="0" smtClean="0">
                <a:latin typeface="Courier New" charset="0"/>
              </a:rPr>
              <a:t>vec4 diffuse0 =</a:t>
            </a:r>
            <a:r>
              <a:rPr lang="id-ID" sz="2000" b="1" dirty="0" smtClean="0">
                <a:latin typeface="Courier New" charset="0"/>
              </a:rPr>
              <a:t> </a:t>
            </a:r>
            <a:r>
              <a:rPr lang="fr-FR" sz="2000" b="1" dirty="0" smtClean="0">
                <a:latin typeface="Courier New" charset="0"/>
              </a:rPr>
              <a:t>vec4(1.0, 0.0, 0.0, 1.0);</a:t>
            </a:r>
          </a:p>
          <a:p>
            <a:r>
              <a:rPr lang="fr-FR" sz="2000" b="1" dirty="0" smtClean="0">
                <a:latin typeface="Courier New" charset="0"/>
              </a:rPr>
              <a:t>vec4 ambient0 = vec4(1.0, 0.0, 0.0, 1.0);</a:t>
            </a:r>
          </a:p>
          <a:p>
            <a:r>
              <a:rPr lang="fr-FR" sz="2000" b="1" dirty="0" smtClean="0">
                <a:latin typeface="Courier New" charset="0"/>
              </a:rPr>
              <a:t>vec4 specular0 = vec4(1.0, 0.0, 0.0, 1.0);</a:t>
            </a:r>
          </a:p>
          <a:p>
            <a:r>
              <a:rPr lang="fr-FR" sz="2000" b="1" dirty="0" smtClean="0">
                <a:latin typeface="Courier New" charset="0"/>
              </a:rPr>
              <a:t>vec4 light0_pos =</a:t>
            </a:r>
            <a:r>
              <a:rPr lang="id-ID" sz="2000" b="1" dirty="0" smtClean="0">
                <a:latin typeface="Courier New" charset="0"/>
              </a:rPr>
              <a:t> </a:t>
            </a:r>
            <a:r>
              <a:rPr lang="fr-FR" sz="2000" b="1" dirty="0" smtClean="0">
                <a:latin typeface="Courier New" charset="0"/>
              </a:rPr>
              <a:t>vec4(1.0, 2.0, 3,0, 1.0);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dirty="0" smtClean="0"/>
              <a:t>The source colors are specified in RGBA</a:t>
            </a:r>
          </a:p>
          <a:p>
            <a:r>
              <a:rPr lang="en-US" sz="2700" dirty="0" smtClean="0"/>
              <a:t>The position is given in homogeneous coordinates</a:t>
            </a:r>
          </a:p>
          <a:p>
            <a:pPr lvl="1"/>
            <a:r>
              <a:rPr lang="en-US" dirty="0" smtClean="0"/>
              <a:t>If w =1.0, we are specifying a finite location</a:t>
            </a:r>
          </a:p>
          <a:p>
            <a:pPr lvl="1"/>
            <a:r>
              <a:rPr lang="en-US" dirty="0" smtClean="0"/>
              <a:t>If w =0.0, we are specifying a parallel source with the given direction vector</a:t>
            </a:r>
          </a:p>
          <a:p>
            <a:r>
              <a:rPr lang="en-US" sz="2800" dirty="0" smtClean="0"/>
              <a:t>The coefficients in distance terms are usually quadratic (1/(</a:t>
            </a:r>
            <a:r>
              <a:rPr lang="en-US" sz="2800" dirty="0" err="1" smtClean="0"/>
              <a:t>a+b</a:t>
            </a:r>
            <a:r>
              <a:rPr lang="en-US" sz="2800" dirty="0" smtClean="0"/>
              <a:t>*</a:t>
            </a:r>
            <a:r>
              <a:rPr lang="en-US" sz="2800" dirty="0" err="1" smtClean="0"/>
              <a:t>d+c</a:t>
            </a:r>
            <a:r>
              <a:rPr lang="en-US" sz="2800" dirty="0" smtClean="0"/>
              <a:t>*d*d)) where </a:t>
            </a:r>
            <a:r>
              <a:rPr lang="en-US" sz="2800" b="1" dirty="0" smtClean="0"/>
              <a:t>d</a:t>
            </a:r>
            <a:r>
              <a:rPr lang="en-US" sz="2800" dirty="0" smtClean="0"/>
              <a:t> is the distance from the point being rendered to the light source 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Spotlights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Derive from point source </a:t>
            </a:r>
          </a:p>
          <a:p>
            <a:pPr lvl="1"/>
            <a:r>
              <a:rPr lang="en-US" dirty="0" smtClean="0"/>
              <a:t>Direction </a:t>
            </a:r>
          </a:p>
          <a:p>
            <a:pPr lvl="1"/>
            <a:r>
              <a:rPr lang="en-US" dirty="0" smtClean="0"/>
              <a:t>Cutoff </a:t>
            </a:r>
          </a:p>
          <a:p>
            <a:pPr lvl="1"/>
            <a:r>
              <a:rPr lang="en-US" dirty="0" smtClean="0"/>
              <a:t>Attenuation </a:t>
            </a:r>
          </a:p>
          <a:p>
            <a:pPr lvl="2"/>
            <a:r>
              <a:rPr lang="en-US" sz="2400" dirty="0" smtClean="0"/>
              <a:t>Proportional to </a:t>
            </a:r>
            <a:r>
              <a:rPr lang="en-US" sz="2400" dirty="0" err="1" smtClean="0"/>
              <a:t>cos</a:t>
            </a:r>
            <a:r>
              <a:rPr lang="en-US" sz="2400" baseline="30000" dirty="0" err="1" smtClean="0">
                <a:latin typeface="Symbol" charset="2"/>
              </a:rPr>
              <a:t>a</a:t>
            </a:r>
            <a:r>
              <a:rPr lang="en-US" sz="2400" dirty="0" err="1" smtClean="0">
                <a:latin typeface="Symbol" charset="2"/>
              </a:rPr>
              <a:t>f</a:t>
            </a:r>
            <a:endParaRPr lang="en-US" sz="2400" dirty="0" smtClean="0">
              <a:latin typeface="Symbol" charset="2"/>
            </a:endParaRPr>
          </a:p>
        </p:txBody>
      </p:sp>
      <p:pic>
        <p:nvPicPr>
          <p:cNvPr id="23558" name="Picture 5" descr="AN06F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485900"/>
            <a:ext cx="1619250" cy="121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 descr="AN06F10"/>
          <p:cNvPicPr>
            <a:picLocks noChangeAspect="1" noChangeArrowheads="1"/>
          </p:cNvPicPr>
          <p:nvPr/>
        </p:nvPicPr>
        <p:blipFill>
          <a:blip r:embed="rId3" cstate="print"/>
          <a:srcRect b="22643"/>
          <a:stretch>
            <a:fillRect/>
          </a:stretch>
        </p:blipFill>
        <p:spPr bwMode="auto">
          <a:xfrm>
            <a:off x="6400800" y="2857500"/>
            <a:ext cx="20272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905750" y="3969544"/>
            <a:ext cx="30489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q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318250" y="4000500"/>
            <a:ext cx="43152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Symbol" charset="2"/>
              </a:rPr>
              <a:t>-q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162801" y="3943351"/>
            <a:ext cx="418704" cy="6309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3500">
                <a:latin typeface="Symbol" charset="2"/>
              </a:rPr>
              <a:t>f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Ambient Light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Ambient light depends on color of light sources</a:t>
            </a:r>
          </a:p>
          <a:p>
            <a:pPr lvl="1"/>
            <a:r>
              <a:rPr lang="en-US" dirty="0" smtClean="0"/>
              <a:t>A red light in a white room will cause a red ambient term that disappears when the light is turned off</a:t>
            </a:r>
          </a:p>
          <a:p>
            <a:r>
              <a:rPr lang="en-US" dirty="0" smtClean="0"/>
              <a:t>A</a:t>
            </a:r>
            <a:r>
              <a:rPr lang="id-ID" dirty="0" smtClean="0"/>
              <a:t> </a:t>
            </a:r>
            <a:r>
              <a:rPr lang="en-US" dirty="0" smtClean="0"/>
              <a:t>global ambient term is often helpful for testing</a:t>
            </a:r>
            <a:endParaRPr lang="en-US" sz="2200" b="1" dirty="0" smtClean="0"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Moving Light Sources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Light sources are geometric objects whose positions or directions are affected by the model-view matrix</a:t>
            </a:r>
          </a:p>
          <a:p>
            <a:r>
              <a:rPr lang="en-US" dirty="0" smtClean="0"/>
              <a:t>Depending on where we place the position (direction) setting function, we can</a:t>
            </a:r>
          </a:p>
          <a:p>
            <a:pPr lvl="1"/>
            <a:r>
              <a:rPr lang="en-US" dirty="0" smtClean="0"/>
              <a:t>Move the light source(s) with the object(s)</a:t>
            </a:r>
          </a:p>
          <a:p>
            <a:pPr lvl="1"/>
            <a:r>
              <a:rPr lang="en-US" dirty="0" smtClean="0"/>
              <a:t>Fix the object(s) and move the light source(s)</a:t>
            </a:r>
          </a:p>
          <a:p>
            <a:pPr lvl="1"/>
            <a:r>
              <a:rPr lang="en-US" dirty="0" smtClean="0"/>
              <a:t>Fix the light source(s) and move the object(s)</a:t>
            </a:r>
          </a:p>
          <a:p>
            <a:pPr lvl="1"/>
            <a:r>
              <a:rPr lang="en-US" dirty="0" smtClean="0"/>
              <a:t>Move the light source(s) and object(s) independently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 Properties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dirty="0" smtClean="0"/>
              <a:t>Material properties</a:t>
            </a:r>
            <a:r>
              <a:rPr lang="id-ID" sz="2700" dirty="0" smtClean="0"/>
              <a:t> </a:t>
            </a:r>
            <a:r>
              <a:rPr lang="en-US" sz="2800" dirty="0" smtClean="0"/>
              <a:t>should match the terms in the light model </a:t>
            </a:r>
          </a:p>
          <a:p>
            <a:r>
              <a:rPr lang="en-US" sz="2800" dirty="0" smtClean="0"/>
              <a:t>w component gives opacity 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06426" y="3219822"/>
            <a:ext cx="649408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fr-FR" sz="2000" b="1" dirty="0" smtClean="0">
                <a:latin typeface="Courier New" charset="0"/>
              </a:rPr>
              <a:t>vec4 </a:t>
            </a:r>
            <a:r>
              <a:rPr lang="fr-FR" sz="2000" b="1" dirty="0" err="1" smtClean="0">
                <a:latin typeface="Courier New" charset="0"/>
              </a:rPr>
              <a:t>ambient</a:t>
            </a:r>
            <a:r>
              <a:rPr lang="fr-FR" sz="2000" b="1" dirty="0" smtClean="0">
                <a:latin typeface="Courier New" charset="0"/>
              </a:rPr>
              <a:t> = vec4(0.2, 0.2, 0.2, 1.0);</a:t>
            </a:r>
          </a:p>
          <a:p>
            <a:r>
              <a:rPr lang="fr-FR" sz="2000" b="1" dirty="0" smtClean="0">
                <a:latin typeface="Courier New" charset="0"/>
              </a:rPr>
              <a:t>vec4 diffuse = vec4(1.0, 0.8, 0.0, 1.0);</a:t>
            </a:r>
          </a:p>
          <a:p>
            <a:r>
              <a:rPr lang="fr-FR" sz="2000" b="1" dirty="0" smtClean="0">
                <a:latin typeface="Courier New" charset="0"/>
              </a:rPr>
              <a:t>vec4 </a:t>
            </a:r>
            <a:r>
              <a:rPr lang="fr-FR" sz="2000" b="1" dirty="0" err="1" smtClean="0">
                <a:latin typeface="Courier New" charset="0"/>
              </a:rPr>
              <a:t>specular</a:t>
            </a:r>
            <a:r>
              <a:rPr lang="fr-FR" sz="2000" b="1" dirty="0" smtClean="0">
                <a:latin typeface="Courier New" charset="0"/>
              </a:rPr>
              <a:t> = vec4(1.0, 1.0, 1.0, 1.0);</a:t>
            </a:r>
          </a:p>
          <a:p>
            <a:r>
              <a:rPr lang="fr-FR" sz="2000" b="1" dirty="0" err="1" smtClean="0">
                <a:latin typeface="Courier New" charset="0"/>
              </a:rPr>
              <a:t>GLfloat</a:t>
            </a:r>
            <a:r>
              <a:rPr lang="fr-FR" sz="2000" b="1" dirty="0" smtClean="0">
                <a:latin typeface="Courier New" charset="0"/>
              </a:rPr>
              <a:t> </a:t>
            </a:r>
            <a:r>
              <a:rPr lang="fr-FR" sz="2000" b="1" dirty="0" err="1" smtClean="0">
                <a:latin typeface="Courier New" charset="0"/>
              </a:rPr>
              <a:t>shine</a:t>
            </a:r>
            <a:r>
              <a:rPr lang="fr-FR" sz="2000" b="1" dirty="0" smtClean="0">
                <a:latin typeface="Courier New" charset="0"/>
              </a:rPr>
              <a:t> = 100.0</a:t>
            </a:r>
            <a:r>
              <a:rPr lang="id-ID" sz="2000" b="1" dirty="0" smtClean="0">
                <a:latin typeface="Courier New" charset="0"/>
              </a:rPr>
              <a:t>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 and Back Faces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smtClean="0"/>
              <a:t>Every face has a front and back </a:t>
            </a:r>
          </a:p>
          <a:p>
            <a:r>
              <a:rPr lang="en-US" sz="2800" dirty="0" smtClean="0"/>
              <a:t>For many objects, we never see the back face so we don’t care how or if it’s rendered </a:t>
            </a:r>
          </a:p>
          <a:p>
            <a:r>
              <a:rPr lang="en-US" sz="2800" dirty="0" smtClean="0"/>
              <a:t>If it matters, we can handle in </a:t>
            </a:r>
            <a:r>
              <a:rPr lang="en-US" sz="2800" dirty="0" err="1" smtClean="0"/>
              <a:t>shader</a:t>
            </a:r>
            <a:r>
              <a:rPr lang="en-US" sz="2800" dirty="0" smtClean="0"/>
              <a:t> </a:t>
            </a:r>
          </a:p>
        </p:txBody>
      </p:sp>
      <p:pic>
        <p:nvPicPr>
          <p:cNvPr id="27654" name="Picture 5" descr="AN06F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657600"/>
            <a:ext cx="3105150" cy="722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7" descr="AN06F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43301"/>
            <a:ext cx="373380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62001" y="4457700"/>
            <a:ext cx="23775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back faces not visible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359401" y="4457700"/>
            <a:ext cx="199285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>
                <a:latin typeface="Arial" charset="0"/>
              </a:rPr>
              <a:t>back faces visible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Emissive Term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We can simulate a light source in OpenGL by giving a material an emissive component</a:t>
            </a:r>
          </a:p>
          <a:p>
            <a:r>
              <a:rPr lang="en-US" smtClean="0"/>
              <a:t>This component is unaffected by any sources or transformations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The </a:t>
            </a:r>
            <a:r>
              <a:rPr lang="en-US" sz="4100" dirty="0" err="1" smtClean="0"/>
              <a:t>LookAt</a:t>
            </a:r>
            <a:r>
              <a:rPr lang="en-US" sz="4100" dirty="0" smtClean="0"/>
              <a:t> Function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The GLU library contains the function </a:t>
            </a:r>
            <a:r>
              <a:rPr lang="en-US" sz="2700" dirty="0" err="1" smtClean="0"/>
              <a:t>gluLookAt</a:t>
            </a:r>
            <a:r>
              <a:rPr lang="en-US" sz="2700" dirty="0" smtClean="0"/>
              <a:t> to form the required </a:t>
            </a:r>
            <a:r>
              <a:rPr lang="en-US" sz="2700" dirty="0" err="1" smtClean="0"/>
              <a:t>modelview</a:t>
            </a:r>
            <a:r>
              <a:rPr lang="en-US" sz="2700" dirty="0" smtClean="0"/>
              <a:t> matrix through a simple interface</a:t>
            </a:r>
          </a:p>
          <a:p>
            <a:endParaRPr lang="en-US" sz="2700" dirty="0" smtClean="0"/>
          </a:p>
          <a:p>
            <a:r>
              <a:rPr lang="en-US" sz="2700" dirty="0" smtClean="0"/>
              <a:t>Note the need for setting an up direction</a:t>
            </a:r>
          </a:p>
          <a:p>
            <a:endParaRPr lang="en-US" sz="2700" dirty="0" smtClean="0"/>
          </a:p>
          <a:p>
            <a:r>
              <a:rPr lang="en-US" sz="2700" dirty="0" smtClean="0"/>
              <a:t>Replaced by </a:t>
            </a:r>
            <a:r>
              <a:rPr lang="en-US" sz="2700" dirty="0" err="1" smtClean="0"/>
              <a:t>LookAt</a:t>
            </a:r>
            <a:r>
              <a:rPr lang="en-US" sz="2700" dirty="0" smtClean="0"/>
              <a:t>() in </a:t>
            </a:r>
            <a:r>
              <a:rPr lang="en-US" sz="2700" dirty="0" err="1" smtClean="0"/>
              <a:t>mat.h</a:t>
            </a:r>
            <a:endParaRPr lang="en-US" sz="2700" dirty="0" smtClean="0"/>
          </a:p>
          <a:p>
            <a:pPr lvl="1"/>
            <a:r>
              <a:rPr lang="en-US" sz="2300" dirty="0" smtClean="0"/>
              <a:t>Can concatenate with modeling transformations</a:t>
            </a:r>
          </a:p>
          <a:p>
            <a:r>
              <a:rPr lang="en-US" sz="2700" dirty="0" smtClean="0"/>
              <a:t>Example: isometric view of cube aligned with axes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990753" y="4403888"/>
            <a:ext cx="710963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 dirty="0" smtClean="0">
                <a:latin typeface="Courier New" charset="0"/>
              </a:rPr>
              <a:t>mat4 </a:t>
            </a:r>
            <a:r>
              <a:rPr lang="en-US" sz="2000" b="1" dirty="0" err="1" smtClean="0">
                <a:latin typeface="Courier New" charset="0"/>
              </a:rPr>
              <a:t>mv</a:t>
            </a:r>
            <a:r>
              <a:rPr lang="en-US" sz="2000" b="1" dirty="0" smtClean="0">
                <a:latin typeface="Courier New" charset="0"/>
              </a:rPr>
              <a:t> = </a:t>
            </a:r>
            <a:r>
              <a:rPr lang="en-US" sz="2000" b="1" dirty="0" err="1" smtClean="0">
                <a:latin typeface="Courier New" charset="0"/>
              </a:rPr>
              <a:t>LookAt</a:t>
            </a:r>
            <a:r>
              <a:rPr lang="en-US" sz="2000" b="1" dirty="0" smtClean="0">
                <a:latin typeface="Courier New" charset="0"/>
              </a:rPr>
              <a:t>(vec4 eye, vec4 at, vec4 up);</a:t>
            </a:r>
            <a:endParaRPr lang="en-US" sz="2000" b="1" dirty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Transparency</a:t>
            </a:r>
          </a:p>
        </p:txBody>
      </p:sp>
      <p:sp>
        <p:nvSpPr>
          <p:cNvPr id="29701" name="Rectangle 1027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Material properties are specified as RGBA values</a:t>
            </a:r>
          </a:p>
          <a:p>
            <a:r>
              <a:rPr lang="en-US" smtClean="0"/>
              <a:t>The A value can be used to make the surface translucent</a:t>
            </a:r>
          </a:p>
          <a:p>
            <a:r>
              <a:rPr lang="en-US" smtClean="0"/>
              <a:t>The default is that all surfaces are opaque regardless of A</a:t>
            </a:r>
          </a:p>
          <a:p>
            <a:r>
              <a:rPr lang="en-US" smtClean="0"/>
              <a:t>Later we will enable blending and use this feature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Polygonal Shading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per vertex shading, shading calculations are done for each vertex </a:t>
            </a:r>
          </a:p>
          <a:p>
            <a:pPr lvl="1"/>
            <a:r>
              <a:rPr lang="en-US" dirty="0" smtClean="0"/>
              <a:t>Vertex colors become vertex shades and can be sent to the vertex </a:t>
            </a:r>
            <a:r>
              <a:rPr lang="en-US" dirty="0" err="1" smtClean="0"/>
              <a:t>shader</a:t>
            </a:r>
            <a:r>
              <a:rPr lang="en-US" dirty="0" smtClean="0"/>
              <a:t> as a vertex attribute </a:t>
            </a:r>
          </a:p>
          <a:p>
            <a:pPr lvl="1"/>
            <a:r>
              <a:rPr lang="en-US" dirty="0" smtClean="0"/>
              <a:t>Alternately, we can send the parameters to the vertex </a:t>
            </a:r>
            <a:r>
              <a:rPr lang="en-US" dirty="0" err="1" smtClean="0"/>
              <a:t>shader</a:t>
            </a:r>
            <a:r>
              <a:rPr lang="en-US" dirty="0" smtClean="0"/>
              <a:t> and have it compute the shade </a:t>
            </a:r>
          </a:p>
          <a:p>
            <a:r>
              <a:rPr lang="en-US" dirty="0" smtClean="0"/>
              <a:t>By default, vertex shades are interpolated across an object if passed to the fragment </a:t>
            </a:r>
            <a:r>
              <a:rPr lang="en-US" dirty="0" err="1" smtClean="0"/>
              <a:t>shader</a:t>
            </a:r>
            <a:r>
              <a:rPr lang="en-US" dirty="0" smtClean="0"/>
              <a:t> as a varying variable (smooth shading) </a:t>
            </a:r>
          </a:p>
          <a:p>
            <a:r>
              <a:rPr lang="en-US" dirty="0" smtClean="0"/>
              <a:t>We can also use uniform variables to shade with a single shade (flat shading) 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Polygon Normals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700" dirty="0" smtClean="0"/>
              <a:t>Triangles </a:t>
            </a:r>
            <a:r>
              <a:rPr lang="en-US" sz="2700" dirty="0" smtClean="0"/>
              <a:t>have a single normal</a:t>
            </a:r>
          </a:p>
          <a:p>
            <a:pPr lvl="1"/>
            <a:r>
              <a:rPr lang="en-US" dirty="0" smtClean="0"/>
              <a:t>Shades at the vertices as computed by the </a:t>
            </a:r>
            <a:r>
              <a:rPr lang="en-US" dirty="0" err="1" smtClean="0"/>
              <a:t>Phong</a:t>
            </a:r>
            <a:r>
              <a:rPr lang="en-US" dirty="0" smtClean="0"/>
              <a:t> model can be almost same </a:t>
            </a:r>
          </a:p>
          <a:p>
            <a:pPr lvl="1"/>
            <a:r>
              <a:rPr lang="en-US" dirty="0" smtClean="0"/>
              <a:t>Identical for a distant viewer (default) or if there is no </a:t>
            </a:r>
            <a:r>
              <a:rPr lang="en-US" dirty="0" err="1" smtClean="0"/>
              <a:t>specular</a:t>
            </a:r>
            <a:r>
              <a:rPr lang="en-US" dirty="0" smtClean="0"/>
              <a:t> component </a:t>
            </a:r>
          </a:p>
          <a:p>
            <a:r>
              <a:rPr lang="en-US" sz="2700" dirty="0" smtClean="0"/>
              <a:t>Consider model of sphere</a:t>
            </a:r>
          </a:p>
          <a:p>
            <a:r>
              <a:rPr lang="en-US" sz="2700" dirty="0" smtClean="0"/>
              <a:t>Want different </a:t>
            </a:r>
            <a:r>
              <a:rPr lang="en-US" sz="2700" dirty="0" err="1" smtClean="0"/>
              <a:t>normals</a:t>
            </a:r>
            <a:r>
              <a:rPr lang="en-US" sz="2700" dirty="0" smtClean="0"/>
              <a:t> at</a:t>
            </a:r>
          </a:p>
          <a:p>
            <a:pPr>
              <a:buFontTx/>
              <a:buNone/>
            </a:pPr>
            <a:r>
              <a:rPr lang="en-US" sz="2700" dirty="0" smtClean="0"/>
              <a:t>each vertex even though</a:t>
            </a:r>
          </a:p>
          <a:p>
            <a:pPr>
              <a:buFontTx/>
              <a:buNone/>
            </a:pPr>
            <a:r>
              <a:rPr lang="en-US" sz="2700" dirty="0" smtClean="0"/>
              <a:t>this concept is not quite</a:t>
            </a:r>
          </a:p>
          <a:p>
            <a:pPr>
              <a:buFontTx/>
              <a:buNone/>
            </a:pPr>
            <a:r>
              <a:rPr lang="en-US" sz="2700" dirty="0" smtClean="0"/>
              <a:t>correct mathematically</a:t>
            </a:r>
          </a:p>
        </p:txBody>
      </p:sp>
      <p:pic>
        <p:nvPicPr>
          <p:cNvPr id="32774" name="Picture 5" descr="AN06F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2803921"/>
            <a:ext cx="2981325" cy="222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Smooth Shading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We can set a new normal at each vertex</a:t>
            </a:r>
          </a:p>
          <a:p>
            <a:r>
              <a:rPr lang="en-US" smtClean="0"/>
              <a:t>Easy for sphere model </a:t>
            </a:r>
          </a:p>
          <a:p>
            <a:pPr lvl="1"/>
            <a:r>
              <a:rPr lang="en-US" smtClean="0"/>
              <a:t>If centered at origin</a:t>
            </a:r>
            <a:r>
              <a:rPr lang="en-US" b="1" smtClean="0">
                <a:latin typeface="Times New Roman" charset="0"/>
              </a:rPr>
              <a:t> n</a:t>
            </a:r>
            <a:r>
              <a:rPr lang="en-US" smtClean="0">
                <a:latin typeface="Times New Roman" charset="0"/>
              </a:rPr>
              <a:t> = </a:t>
            </a:r>
            <a:r>
              <a:rPr lang="en-US" b="1" smtClean="0">
                <a:latin typeface="Times New Roman" charset="0"/>
              </a:rPr>
              <a:t>p</a:t>
            </a:r>
            <a:r>
              <a:rPr lang="en-US" smtClean="0"/>
              <a:t> </a:t>
            </a:r>
          </a:p>
          <a:p>
            <a:r>
              <a:rPr lang="en-US" smtClean="0"/>
              <a:t>Now smooth shading works</a:t>
            </a:r>
          </a:p>
          <a:p>
            <a:r>
              <a:rPr lang="en-US" smtClean="0"/>
              <a:t>Note </a:t>
            </a:r>
            <a:r>
              <a:rPr lang="en-US" i="1" smtClean="0"/>
              <a:t>silhouette edge</a:t>
            </a:r>
          </a:p>
        </p:txBody>
      </p:sp>
      <p:pic>
        <p:nvPicPr>
          <p:cNvPr id="33798" name="Picture 5" descr="AN06F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1972840"/>
            <a:ext cx="3198813" cy="23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4724400" y="3486150"/>
            <a:ext cx="1066800" cy="2857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Mesh Shading</a:t>
            </a:r>
          </a:p>
        </p:txBody>
      </p:sp>
      <p:sp>
        <p:nvSpPr>
          <p:cNvPr id="3482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The previous example is not general because we knew the normal at each vertex analytically</a:t>
            </a:r>
          </a:p>
          <a:p>
            <a:r>
              <a:rPr lang="en-US" smtClean="0"/>
              <a:t>For polygonal models, Gouraud proposed we use the average of the normals around a mesh vertex</a:t>
            </a:r>
          </a:p>
        </p:txBody>
      </p:sp>
      <p:pic>
        <p:nvPicPr>
          <p:cNvPr id="34824" name="Picture 5" descr="AN06F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1" y="3246834"/>
            <a:ext cx="2238375" cy="1725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495800" y="2514600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114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514850" y="2490788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90788"/>
                        <a:ext cx="114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1016000" y="3714750"/>
            <a:ext cx="371447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b="1"/>
              <a:t>n</a:t>
            </a:r>
            <a:r>
              <a:rPr lang="en-US"/>
              <a:t> = (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)/ |</a:t>
            </a:r>
            <a:r>
              <a:rPr lang="en-US" b="1"/>
              <a:t>n</a:t>
            </a:r>
            <a:r>
              <a:rPr lang="en-US" baseline="-25000"/>
              <a:t>1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2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3</a:t>
            </a:r>
            <a:r>
              <a:rPr lang="en-US"/>
              <a:t>+</a:t>
            </a:r>
            <a:r>
              <a:rPr lang="en-US" b="1"/>
              <a:t>n</a:t>
            </a:r>
            <a:r>
              <a:rPr lang="en-US" baseline="-25000"/>
              <a:t>4</a:t>
            </a:r>
            <a:r>
              <a:rPr lang="en-US"/>
              <a:t>|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Gouraud</a:t>
            </a:r>
            <a:r>
              <a:rPr lang="en-US" dirty="0" smtClean="0"/>
              <a:t> and </a:t>
            </a:r>
            <a:r>
              <a:rPr lang="en-US" dirty="0" err="1" smtClean="0"/>
              <a:t>Phong</a:t>
            </a:r>
            <a:r>
              <a:rPr lang="en-US" dirty="0" smtClean="0"/>
              <a:t> Shading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700" smtClean="0"/>
              <a:t>Gouraud Shading</a:t>
            </a:r>
          </a:p>
          <a:p>
            <a:pPr lvl="1"/>
            <a:r>
              <a:rPr lang="en-US" smtClean="0"/>
              <a:t>Find average normal at each vertex (vertex normals)</a:t>
            </a:r>
          </a:p>
          <a:p>
            <a:pPr lvl="1"/>
            <a:r>
              <a:rPr lang="en-US" smtClean="0"/>
              <a:t>Apply modified Phong model at each vertex</a:t>
            </a:r>
          </a:p>
          <a:p>
            <a:pPr lvl="1"/>
            <a:r>
              <a:rPr lang="en-US" smtClean="0"/>
              <a:t>Interpolate vertex shades across each polygon</a:t>
            </a:r>
          </a:p>
          <a:p>
            <a:r>
              <a:rPr lang="en-US" sz="2700" smtClean="0"/>
              <a:t>Phong shading</a:t>
            </a:r>
          </a:p>
          <a:p>
            <a:pPr lvl="1"/>
            <a:r>
              <a:rPr lang="en-US" smtClean="0"/>
              <a:t>Find vertex normals</a:t>
            </a:r>
          </a:p>
          <a:p>
            <a:pPr lvl="1"/>
            <a:r>
              <a:rPr lang="en-US" smtClean="0"/>
              <a:t>Interpolate vertex normals across edges</a:t>
            </a:r>
          </a:p>
          <a:p>
            <a:pPr lvl="1"/>
            <a:r>
              <a:rPr lang="en-US" smtClean="0"/>
              <a:t>Interpolate edge normals across polygon</a:t>
            </a:r>
          </a:p>
          <a:p>
            <a:pPr lvl="1"/>
            <a:r>
              <a:rPr lang="en-US" smtClean="0"/>
              <a:t>Apply modified Phong model at each fragment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700" dirty="0" smtClean="0"/>
              <a:t>If the polygon mesh approximates surfaces with a high curvatures, </a:t>
            </a:r>
            <a:r>
              <a:rPr lang="en-US" sz="2700" dirty="0" err="1" smtClean="0"/>
              <a:t>Phong</a:t>
            </a:r>
            <a:r>
              <a:rPr lang="en-US" sz="2700" dirty="0" smtClean="0"/>
              <a:t> shading may look smooth while </a:t>
            </a:r>
            <a:r>
              <a:rPr lang="en-US" sz="2700" dirty="0" err="1" smtClean="0"/>
              <a:t>Gouraud</a:t>
            </a:r>
            <a:r>
              <a:rPr lang="en-US" sz="2700" dirty="0" smtClean="0"/>
              <a:t> shading may show edges</a:t>
            </a:r>
          </a:p>
          <a:p>
            <a:r>
              <a:rPr lang="en-US" sz="2700" dirty="0" err="1" smtClean="0"/>
              <a:t>Phong</a:t>
            </a:r>
            <a:r>
              <a:rPr lang="en-US" sz="2700" dirty="0" smtClean="0"/>
              <a:t> shading requires much more work than </a:t>
            </a:r>
            <a:r>
              <a:rPr lang="en-US" sz="2700" dirty="0" err="1" smtClean="0"/>
              <a:t>Gouraud</a:t>
            </a:r>
            <a:r>
              <a:rPr lang="en-US" sz="2700" dirty="0" smtClean="0"/>
              <a:t> shading</a:t>
            </a:r>
          </a:p>
          <a:p>
            <a:pPr lvl="1"/>
            <a:r>
              <a:rPr lang="en-US" dirty="0" smtClean="0"/>
              <a:t>Until recently not available in real time systems</a:t>
            </a:r>
          </a:p>
          <a:p>
            <a:pPr lvl="1"/>
            <a:r>
              <a:rPr lang="en-US" dirty="0" smtClean="0"/>
              <a:t>Now can be done using fragment </a:t>
            </a:r>
            <a:r>
              <a:rPr lang="en-US" dirty="0" err="1" smtClean="0"/>
              <a:t>shaders</a:t>
            </a:r>
            <a:r>
              <a:rPr lang="en-US" dirty="0" smtClean="0"/>
              <a:t> </a:t>
            </a:r>
          </a:p>
          <a:p>
            <a:r>
              <a:rPr lang="en-US" sz="2700" dirty="0" smtClean="0"/>
              <a:t>Both need data structures to represent meshes so we can obtain vertex </a:t>
            </a:r>
            <a:r>
              <a:rPr lang="en-US" sz="2700" dirty="0" err="1" smtClean="0"/>
              <a:t>normals</a:t>
            </a:r>
            <a:endParaRPr lang="en-US" sz="2700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Pelajari source code:</a:t>
            </a:r>
          </a:p>
          <a:p>
            <a:pPr lvl="1"/>
            <a:r>
              <a:rPr lang="id-ID" dirty="0" smtClean="0"/>
              <a:t>append_example6.cpp</a:t>
            </a:r>
          </a:p>
          <a:p>
            <a:pPr lvl="1"/>
            <a:r>
              <a:rPr lang="id-ID" dirty="0" smtClean="0"/>
              <a:t>fshader_a6.glsl</a:t>
            </a:r>
          </a:p>
          <a:p>
            <a:pPr lvl="1"/>
            <a:r>
              <a:rPr lang="id-ID" dirty="0" smtClean="0"/>
              <a:t>vshader_a6.glsl</a:t>
            </a:r>
          </a:p>
          <a:p>
            <a:r>
              <a:rPr lang="id-ID" dirty="0" smtClean="0"/>
              <a:t>Adopsi source code tsb agar sukses dieksekusi, pelajari outputnya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Pelajari source code:</a:t>
            </a:r>
          </a:p>
          <a:p>
            <a:pPr lvl="1"/>
            <a:r>
              <a:rPr lang="id-ID" dirty="0" smtClean="0"/>
              <a:t>append_example7.cpp</a:t>
            </a:r>
          </a:p>
          <a:p>
            <a:pPr lvl="1"/>
            <a:r>
              <a:rPr lang="id-ID" dirty="0" smtClean="0"/>
              <a:t>fshader_a7.glsl</a:t>
            </a:r>
          </a:p>
          <a:p>
            <a:pPr lvl="1"/>
            <a:r>
              <a:rPr lang="id-ID" dirty="0" smtClean="0"/>
              <a:t>vshader_a7.glsl</a:t>
            </a:r>
          </a:p>
          <a:p>
            <a:r>
              <a:rPr lang="id-ID" dirty="0" smtClean="0"/>
              <a:t>Adopsi source code tsb agar sukses dieksekusi, pelajari outputnya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err="1" smtClean="0"/>
              <a:t>LookAt</a:t>
            </a:r>
            <a:endParaRPr lang="en-US" sz="4100" dirty="0" smtClean="0"/>
          </a:p>
        </p:txBody>
      </p:sp>
      <p:sp>
        <p:nvSpPr>
          <p:cNvPr id="25606" name="Text Box 7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dirty="0" err="1" smtClean="0">
                <a:latin typeface="Courier New" charset="0"/>
              </a:rPr>
              <a:t>LookAt</a:t>
            </a:r>
            <a:r>
              <a:rPr lang="en-US" sz="2000" b="1" dirty="0" smtClean="0">
                <a:latin typeface="Courier New" charset="0"/>
              </a:rPr>
              <a:t>(eye, at, up)</a:t>
            </a:r>
          </a:p>
        </p:txBody>
      </p:sp>
      <p:pic>
        <p:nvPicPr>
          <p:cNvPr id="25605" name="Picture 5" descr="C:\BOOK\OpenGL\Paul Final\Art\jpeg\AN05F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26133"/>
            <a:ext cx="6294438" cy="336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4100" dirty="0" smtClean="0"/>
              <a:t>Review: </a:t>
            </a:r>
            <a:r>
              <a:rPr lang="en-US" sz="4100" dirty="0" smtClean="0"/>
              <a:t>OpenGL Orthogonal Viewing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400" dirty="0" smtClean="0">
                <a:latin typeface="Courier New" charset="0"/>
              </a:rPr>
              <a:t>mat4 </a:t>
            </a:r>
            <a:r>
              <a:rPr lang="en-US" sz="2400" dirty="0" smtClean="0">
                <a:latin typeface="Courier New" charset="0"/>
              </a:rPr>
              <a:t>Ortho(</a:t>
            </a:r>
            <a:r>
              <a:rPr lang="en-US" sz="2400" dirty="0" err="1" smtClean="0">
                <a:latin typeface="Courier New" charset="0"/>
              </a:rPr>
              <a:t>left,right,bottom,top,near,far</a:t>
            </a:r>
            <a:r>
              <a:rPr lang="en-US" sz="2400" dirty="0" smtClean="0">
                <a:latin typeface="Courier New" charset="0"/>
              </a:rPr>
              <a:t>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916238" y="4547904"/>
            <a:ext cx="422423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near</a:t>
            </a:r>
            <a:r>
              <a:rPr lang="en-US"/>
              <a:t> </a:t>
            </a:r>
            <a:r>
              <a:rPr lang="en-US">
                <a:latin typeface="Arial" charset="0"/>
              </a:rPr>
              <a:t>and</a:t>
            </a:r>
            <a:r>
              <a:rPr lang="en-US"/>
              <a:t> </a:t>
            </a:r>
            <a:r>
              <a:rPr lang="en-US" sz="2000" b="1">
                <a:latin typeface="Courier New" charset="0"/>
              </a:rPr>
              <a:t>far</a:t>
            </a:r>
            <a:r>
              <a:rPr lang="en-US"/>
              <a:t> </a:t>
            </a:r>
            <a:r>
              <a:rPr lang="en-US">
                <a:latin typeface="Arial" charset="0"/>
              </a:rPr>
              <a:t>measured </a:t>
            </a:r>
            <a:r>
              <a:rPr lang="en-US" u="sng">
                <a:latin typeface="Arial" charset="0"/>
              </a:rPr>
              <a:t>from</a:t>
            </a:r>
            <a:r>
              <a:rPr lang="en-US">
                <a:latin typeface="Arial" charset="0"/>
              </a:rPr>
              <a:t> camera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995686"/>
            <a:ext cx="3629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3076</Words>
  <Application>Microsoft Office PowerPoint</Application>
  <PresentationFormat>On-screen Show (16:9)</PresentationFormat>
  <Paragraphs>478</Paragraphs>
  <Slides>78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Courier New</vt:lpstr>
      <vt:lpstr>Symbol</vt:lpstr>
      <vt:lpstr>Times New Roman</vt:lpstr>
      <vt:lpstr>Tw Cen MT</vt:lpstr>
      <vt:lpstr>Wingdings</vt:lpstr>
      <vt:lpstr>Wingdings 2</vt:lpstr>
      <vt:lpstr>WidescreenPresentation</vt:lpstr>
      <vt:lpstr>Equation</vt:lpstr>
      <vt:lpstr>Computer graphics</vt:lpstr>
      <vt:lpstr>Outline</vt:lpstr>
      <vt:lpstr>Review: The OpenGL Camera</vt:lpstr>
      <vt:lpstr>Review: Default Projection</vt:lpstr>
      <vt:lpstr>Review: Moving the Camera</vt:lpstr>
      <vt:lpstr>Review: OpenGL code</vt:lpstr>
      <vt:lpstr>Review: The LookAt Function</vt:lpstr>
      <vt:lpstr>Review: LookAt</vt:lpstr>
      <vt:lpstr>Review: OpenGL Orthogonal Viewing</vt:lpstr>
      <vt:lpstr>Review: OpenGL Perspective</vt:lpstr>
      <vt:lpstr>Review: Using Field of View</vt:lpstr>
      <vt:lpstr>Lighting</vt:lpstr>
      <vt:lpstr>Tujuan</vt:lpstr>
      <vt:lpstr>Motivasi</vt:lpstr>
      <vt:lpstr>Shading</vt:lpstr>
      <vt:lpstr>Scattering </vt:lpstr>
      <vt:lpstr>Rendering Equation</vt:lpstr>
      <vt:lpstr>Global Effects</vt:lpstr>
      <vt:lpstr>Local vs Global Rendering</vt:lpstr>
      <vt:lpstr>Model iluminasi dan metode shading</vt:lpstr>
      <vt:lpstr>Fotorealisme pada computer graphics</vt:lpstr>
      <vt:lpstr>Model iluminasi fisik</vt:lpstr>
      <vt:lpstr>Model iluminasi pada grafkom</vt:lpstr>
      <vt:lpstr>Interaksi Cahaya-Material Permukaan Objek</vt:lpstr>
      <vt:lpstr>Sumber-sumber Cahaya</vt:lpstr>
      <vt:lpstr>Sumber Cahaya Sederhana</vt:lpstr>
      <vt:lpstr>Jenis-jenis Permukaan Objek</vt:lpstr>
      <vt:lpstr>Model iluminasi dasar</vt:lpstr>
      <vt:lpstr>Ambient Light</vt:lpstr>
      <vt:lpstr>Model iluminasi dasar</vt:lpstr>
      <vt:lpstr>Model iluminasi dasar</vt:lpstr>
      <vt:lpstr>Model iluminasi dasar</vt:lpstr>
      <vt:lpstr>Sumber Cahaya (Light Sources)</vt:lpstr>
      <vt:lpstr>Point light sources</vt:lpstr>
      <vt:lpstr>Infinitely distant light sources</vt:lpstr>
      <vt:lpstr>Radial intensity attenuation</vt:lpstr>
      <vt:lpstr>Directional light sources and spotlight effects</vt:lpstr>
      <vt:lpstr>Angular intensity attenuation</vt:lpstr>
      <vt:lpstr>Phong Model</vt:lpstr>
      <vt:lpstr>Pemantulan sempurna</vt:lpstr>
      <vt:lpstr>Permukaan Lambertian</vt:lpstr>
      <vt:lpstr>Permukaan Specular</vt:lpstr>
      <vt:lpstr>Pemodelan Specular Relections</vt:lpstr>
      <vt:lpstr>Ambient Light</vt:lpstr>
      <vt:lpstr>Distance Terms</vt:lpstr>
      <vt:lpstr>Light Sources</vt:lpstr>
      <vt:lpstr>Material Properties</vt:lpstr>
      <vt:lpstr>Adding up the Components</vt:lpstr>
      <vt:lpstr>Modeling Specular Relections</vt:lpstr>
      <vt:lpstr>Modified Phong Model</vt:lpstr>
      <vt:lpstr>The Halfway Vector</vt:lpstr>
      <vt:lpstr>Using the halfway vector</vt:lpstr>
      <vt:lpstr>The Shininess Coefficient</vt:lpstr>
      <vt:lpstr>Computation of Vectors</vt:lpstr>
      <vt:lpstr>Plane Normals</vt:lpstr>
      <vt:lpstr>Example</vt:lpstr>
      <vt:lpstr>Shading in OpenGL</vt:lpstr>
      <vt:lpstr>Objectives</vt:lpstr>
      <vt:lpstr>OpenGL shading</vt:lpstr>
      <vt:lpstr>Normalization</vt:lpstr>
      <vt:lpstr>Normal for Triangle</vt:lpstr>
      <vt:lpstr>Specifying a Point Light Source</vt:lpstr>
      <vt:lpstr>Distance and Direction</vt:lpstr>
      <vt:lpstr>Spotlights</vt:lpstr>
      <vt:lpstr>Global Ambient Light</vt:lpstr>
      <vt:lpstr>Moving Light Sources</vt:lpstr>
      <vt:lpstr>Material Properties</vt:lpstr>
      <vt:lpstr>Front and Back Faces</vt:lpstr>
      <vt:lpstr>Emissive Term</vt:lpstr>
      <vt:lpstr>Transparency</vt:lpstr>
      <vt:lpstr>Polygonal Shading</vt:lpstr>
      <vt:lpstr>Polygon Normals</vt:lpstr>
      <vt:lpstr>Smooth Shading</vt:lpstr>
      <vt:lpstr>Mesh Shading</vt:lpstr>
      <vt:lpstr>Gouraud and Phong Shading</vt:lpstr>
      <vt:lpstr>Comparison</vt:lpstr>
      <vt:lpstr>Latihan 1</vt:lpstr>
      <vt:lpstr>Latihan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2014-01-30T21:58:16Z</dcterms:created>
  <dcterms:modified xsi:type="dcterms:W3CDTF">2016-11-09T01:43:24Z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