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3" r:id="rId3"/>
    <p:sldId id="350" r:id="rId4"/>
    <p:sldId id="351" r:id="rId5"/>
    <p:sldId id="352" r:id="rId6"/>
    <p:sldId id="353" r:id="rId7"/>
    <p:sldId id="354" r:id="rId8"/>
    <p:sldId id="360" r:id="rId9"/>
    <p:sldId id="377" r:id="rId10"/>
    <p:sldId id="378" r:id="rId11"/>
    <p:sldId id="379" r:id="rId12"/>
    <p:sldId id="362" r:id="rId13"/>
    <p:sldId id="373" r:id="rId14"/>
    <p:sldId id="349" r:id="rId15"/>
    <p:sldId id="355" r:id="rId16"/>
    <p:sldId id="356" r:id="rId17"/>
    <p:sldId id="357" r:id="rId18"/>
    <p:sldId id="358" r:id="rId19"/>
    <p:sldId id="359" r:id="rId20"/>
    <p:sldId id="343" r:id="rId21"/>
    <p:sldId id="334" r:id="rId22"/>
    <p:sldId id="336" r:id="rId23"/>
    <p:sldId id="338" r:id="rId24"/>
    <p:sldId id="339" r:id="rId25"/>
    <p:sldId id="340" r:id="rId26"/>
    <p:sldId id="341" r:id="rId27"/>
    <p:sldId id="342" r:id="rId28"/>
    <p:sldId id="344" r:id="rId29"/>
    <p:sldId id="345" r:id="rId30"/>
    <p:sldId id="346" r:id="rId31"/>
    <p:sldId id="384" r:id="rId32"/>
    <p:sldId id="383" r:id="rId33"/>
    <p:sldId id="385" r:id="rId34"/>
    <p:sldId id="386" r:id="rId35"/>
    <p:sldId id="387" r:id="rId36"/>
    <p:sldId id="388" r:id="rId37"/>
    <p:sldId id="374" r:id="rId38"/>
    <p:sldId id="375" r:id="rId39"/>
    <p:sldId id="376" r:id="rId40"/>
    <p:sldId id="381" r:id="rId41"/>
    <p:sldId id="382" r:id="rId42"/>
    <p:sldId id="264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554"/>
  </p:normalViewPr>
  <p:slideViewPr>
    <p:cSldViewPr>
      <p:cViewPr varScale="1">
        <p:scale>
          <a:sx n="75" d="100"/>
          <a:sy n="75" d="100"/>
        </p:scale>
        <p:origin x="-3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F092-EB68-42B3-B62D-7AECEE7293CF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541DA-9C8B-49A5-BCC6-B7EF9F924FB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3587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2814" y="4342024"/>
            <a:ext cx="5030787" cy="4115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4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2814" y="4342024"/>
            <a:ext cx="5030787" cy="4115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2814" y="4342024"/>
            <a:ext cx="5030787" cy="4115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fld id="{34E89978-E7B6-4439-A36E-361AF0E17917}" type="slidenum">
              <a:rPr lang="en-US" altLang="id-ID" sz="1200" b="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id-ID" sz="12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B1704-D30E-4E9A-804D-EA7F8E8B2D5C}" type="slidenum">
              <a:rPr lang="en-US" altLang="id-ID" sz="1200" b="0" smtClean="0"/>
              <a:pPr/>
              <a:t>20</a:t>
            </a:fld>
            <a:endParaRPr lang="en-US" altLang="id-ID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191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621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5309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7FA873-CC97-428B-B639-C9438EA8AFC6}" type="slidenum">
              <a:rPr lang="ar-SA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145765414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499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797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266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638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276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480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766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2842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8D9A-5077-4EC4-9563-78C96E310C3A}" type="datetimeFigureOut">
              <a:rPr lang="id-ID" smtClean="0"/>
              <a:pPr/>
              <a:t>22/11/2017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10E8-3285-4860-A57E-2DD759200A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9698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oleObject" Target="../embeddings/Microsoft_Office_Word_97_-_2003_Document1.doc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Organizing Maps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256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0325-7C11-4FA4-8410-4EE6EB9548D6}" type="slidenum">
              <a:rPr lang="ar-SA" altLang="id-ID"/>
              <a:pPr/>
              <a:t>10</a:t>
            </a:fld>
            <a:endParaRPr lang="en-US" altLang="id-ID"/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1524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4800">
                <a:ea typeface="PMingLiU" pitchFamily="18" charset="-120"/>
              </a:rPr>
              <a:t>Concept of the SOM.</a:t>
            </a:r>
          </a:p>
        </p:txBody>
      </p:sp>
      <p:pic>
        <p:nvPicPr>
          <p:cNvPr id="65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488" y="1828800"/>
            <a:ext cx="75438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1270" name="Object 6"/>
          <p:cNvGraphicFramePr>
            <a:graphicFrameLocks noChangeAspect="1"/>
          </p:cNvGraphicFramePr>
          <p:nvPr/>
        </p:nvGraphicFramePr>
        <p:xfrm>
          <a:off x="4286250" y="5453063"/>
          <a:ext cx="114300" cy="215900"/>
        </p:xfrm>
        <a:graphic>
          <a:graphicData uri="http://schemas.openxmlformats.org/presentationml/2006/ole">
            <p:oleObj spid="_x0000_s37920" name="Equation" r:id="rId4" imgW="114151" imgH="215619" progId="Equation.3">
              <p:embed/>
            </p:oleObj>
          </a:graphicData>
        </a:graphic>
      </p:graphicFrame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990600" y="914400"/>
            <a:ext cx="2025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d-ID" sz="2800">
                <a:solidFill>
                  <a:srgbClr val="FF0000"/>
                </a:solidFill>
                <a:latin typeface="Arial" pitchFamily="34" charset="0"/>
              </a:rPr>
              <a:t>Input space</a:t>
            </a:r>
          </a:p>
          <a:p>
            <a:pPr algn="ctr"/>
            <a:r>
              <a:rPr lang="en-US" altLang="id-ID" sz="2800">
                <a:solidFill>
                  <a:srgbClr val="FF0000"/>
                </a:solidFill>
                <a:latin typeface="Arial" pitchFamily="34" charset="0"/>
              </a:rPr>
              <a:t>Input layer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4038600" y="914400"/>
            <a:ext cx="3868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d-ID" sz="2800">
                <a:solidFill>
                  <a:srgbClr val="000066"/>
                </a:solidFill>
                <a:latin typeface="Arial" pitchFamily="34" charset="0"/>
              </a:rPr>
              <a:t>Reduced feature space</a:t>
            </a:r>
          </a:p>
          <a:p>
            <a:pPr algn="ctr"/>
            <a:r>
              <a:rPr lang="en-US" altLang="id-ID" sz="2800">
                <a:solidFill>
                  <a:srgbClr val="000066"/>
                </a:solidFill>
                <a:latin typeface="Arial" pitchFamily="34" charset="0"/>
              </a:rPr>
              <a:t>Map layer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7659688" y="2946400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id-ID" sz="2000" b="1" i="1">
                <a:solidFill>
                  <a:schemeClr val="accent2"/>
                </a:solidFill>
                <a:latin typeface="Arial" pitchFamily="34" charset="0"/>
              </a:rPr>
              <a:t>s</a:t>
            </a:r>
            <a:r>
              <a:rPr lang="en-GB" altLang="id-ID" sz="2000" b="1" i="1" baseline="-25000">
                <a:solidFill>
                  <a:schemeClr val="accent2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51274" name="Text Box 10"/>
          <p:cNvSpPr txBox="1">
            <a:spLocks noChangeArrowheads="1"/>
          </p:cNvSpPr>
          <p:nvPr/>
        </p:nvSpPr>
        <p:spPr bwMode="auto">
          <a:xfrm>
            <a:off x="4764088" y="3708400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id-ID" sz="2000" b="1" i="1">
                <a:solidFill>
                  <a:schemeClr val="accent2"/>
                </a:solidFill>
                <a:latin typeface="Arial" pitchFamily="34" charset="0"/>
              </a:rPr>
              <a:t>s</a:t>
            </a:r>
            <a:r>
              <a:rPr lang="en-GB" altLang="id-ID" sz="2000" b="1" i="1" baseline="-25000">
                <a:solidFill>
                  <a:schemeClr val="accent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51275" name="Line 11"/>
          <p:cNvSpPr>
            <a:spLocks noChangeShapeType="1"/>
          </p:cNvSpPr>
          <p:nvPr/>
        </p:nvSpPr>
        <p:spPr bwMode="auto">
          <a:xfrm flipV="1">
            <a:off x="6592888" y="2743200"/>
            <a:ext cx="1143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 flipH="1" flipV="1">
            <a:off x="4764088" y="35814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51277" name="Text Box 13"/>
          <p:cNvSpPr txBox="1">
            <a:spLocks noChangeArrowheads="1"/>
          </p:cNvSpPr>
          <p:nvPr/>
        </p:nvSpPr>
        <p:spPr bwMode="auto">
          <a:xfrm>
            <a:off x="2782888" y="3784600"/>
            <a:ext cx="55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id-ID" sz="2000" b="1" i="1">
                <a:solidFill>
                  <a:srgbClr val="FF0000"/>
                </a:solidFill>
                <a:latin typeface="Arial" pitchFamily="34" charset="0"/>
              </a:rPr>
              <a:t>Mn</a:t>
            </a:r>
            <a:endParaRPr lang="en-GB" altLang="id-ID" sz="2000" b="1" i="1" baseline="-25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51278" name="Text Box 14"/>
          <p:cNvSpPr txBox="1">
            <a:spLocks noChangeArrowheads="1"/>
          </p:cNvSpPr>
          <p:nvPr/>
        </p:nvSpPr>
        <p:spPr bwMode="auto">
          <a:xfrm>
            <a:off x="877888" y="420528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id-ID" sz="2000" b="1" i="1">
                <a:solidFill>
                  <a:srgbClr val="FF0000"/>
                </a:solidFill>
                <a:latin typeface="Arial" pitchFamily="34" charset="0"/>
              </a:rPr>
              <a:t>Sr</a:t>
            </a:r>
            <a:endParaRPr lang="en-GB" altLang="id-ID" sz="2000" b="1" i="1" baseline="-25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51279" name="Text Box 15"/>
          <p:cNvSpPr txBox="1">
            <a:spLocks noChangeArrowheads="1"/>
          </p:cNvSpPr>
          <p:nvPr/>
        </p:nvSpPr>
        <p:spPr bwMode="auto">
          <a:xfrm>
            <a:off x="1792288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id-ID" sz="2000" b="1" i="1">
                <a:solidFill>
                  <a:srgbClr val="FF0000"/>
                </a:solidFill>
                <a:latin typeface="Arial" pitchFamily="34" charset="0"/>
              </a:rPr>
              <a:t>Ba</a:t>
            </a:r>
            <a:endParaRPr lang="en-GB" altLang="id-ID" sz="2000" b="1" i="1" baseline="-25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51280" name="Text Box 16"/>
          <p:cNvSpPr txBox="1">
            <a:spLocks noChangeArrowheads="1"/>
          </p:cNvSpPr>
          <p:nvPr/>
        </p:nvSpPr>
        <p:spPr bwMode="auto">
          <a:xfrm>
            <a:off x="1136650" y="5508625"/>
            <a:ext cx="67548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d-ID" sz="2800" b="1">
                <a:solidFill>
                  <a:srgbClr val="006600"/>
                </a:solidFill>
                <a:latin typeface="Arial" pitchFamily="34" charset="0"/>
              </a:rPr>
              <a:t>Clustering</a:t>
            </a:r>
            <a:r>
              <a:rPr lang="en-US" altLang="id-ID" sz="2000" b="1">
                <a:solidFill>
                  <a:srgbClr val="006600"/>
                </a:solidFill>
                <a:latin typeface="Arial" pitchFamily="34" charset="0"/>
              </a:rPr>
              <a:t> and </a:t>
            </a:r>
            <a:r>
              <a:rPr lang="en-US" altLang="id-ID" sz="2800" b="1">
                <a:solidFill>
                  <a:srgbClr val="006600"/>
                </a:solidFill>
                <a:latin typeface="Arial" pitchFamily="34" charset="0"/>
              </a:rPr>
              <a:t>ordering</a:t>
            </a:r>
            <a:r>
              <a:rPr lang="en-US" altLang="id-ID" sz="2000" b="1">
                <a:solidFill>
                  <a:srgbClr val="006600"/>
                </a:solidFill>
                <a:latin typeface="Arial" pitchFamily="34" charset="0"/>
              </a:rPr>
              <a:t> of the cluster centers  </a:t>
            </a:r>
            <a:br>
              <a:rPr lang="en-US" altLang="id-ID" sz="2000" b="1">
                <a:solidFill>
                  <a:srgbClr val="006600"/>
                </a:solidFill>
                <a:latin typeface="Arial" pitchFamily="34" charset="0"/>
              </a:rPr>
            </a:br>
            <a:r>
              <a:rPr lang="en-US" altLang="id-ID" sz="2000" b="1">
                <a:solidFill>
                  <a:srgbClr val="006600"/>
                </a:solidFill>
                <a:latin typeface="Arial" pitchFamily="34" charset="0"/>
              </a:rPr>
              <a:t>in a two dimensional grid</a:t>
            </a:r>
            <a:r>
              <a:rPr lang="en-US" altLang="id-ID" sz="1600" b="1">
                <a:latin typeface="Arial" pitchFamily="34" charset="0"/>
              </a:rPr>
              <a:t> </a:t>
            </a:r>
          </a:p>
        </p:txBody>
      </p:sp>
      <p:sp>
        <p:nvSpPr>
          <p:cNvPr id="651281" name="Text Box 17"/>
          <p:cNvSpPr txBox="1">
            <a:spLocks noChangeArrowheads="1"/>
          </p:cNvSpPr>
          <p:nvPr/>
        </p:nvSpPr>
        <p:spPr bwMode="auto">
          <a:xfrm>
            <a:off x="304800" y="4724400"/>
            <a:ext cx="347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800" b="1">
                <a:latin typeface="Arial" pitchFamily="34" charset="0"/>
              </a:rPr>
              <a:t>Cluster centers (code vectors)</a:t>
            </a:r>
          </a:p>
        </p:txBody>
      </p:sp>
      <p:sp>
        <p:nvSpPr>
          <p:cNvPr id="651282" name="Text Box 18"/>
          <p:cNvSpPr txBox="1">
            <a:spLocks noChangeArrowheads="1"/>
          </p:cNvSpPr>
          <p:nvPr/>
        </p:nvSpPr>
        <p:spPr bwMode="auto">
          <a:xfrm>
            <a:off x="4972050" y="4724400"/>
            <a:ext cx="325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 sz="1800" b="1">
                <a:latin typeface="Arial" pitchFamily="34" charset="0"/>
              </a:rPr>
              <a:t>Place of these code vectors </a:t>
            </a:r>
            <a:br>
              <a:rPr lang="en-US" altLang="id-ID" sz="1800" b="1">
                <a:latin typeface="Arial" pitchFamily="34" charset="0"/>
              </a:rPr>
            </a:br>
            <a:r>
              <a:rPr lang="en-US" altLang="id-ID" sz="1800" b="1">
                <a:latin typeface="Arial" pitchFamily="34" charset="0"/>
              </a:rPr>
              <a:t>in the reduced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295447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7091-566B-462D-9455-837224B1B9D5}" type="slidenum">
              <a:rPr lang="ar-SA" altLang="id-ID"/>
              <a:pPr/>
              <a:t>11</a:t>
            </a:fld>
            <a:endParaRPr lang="en-US" altLang="id-ID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685800" y="476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id-ID"/>
              <a:t>Network Architecture</a:t>
            </a:r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685800" y="1596097"/>
            <a:ext cx="777240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id-ID" sz="2800" dirty="0"/>
              <a:t>Two layers of units</a:t>
            </a:r>
          </a:p>
          <a:p>
            <a:pPr lvl="1"/>
            <a:r>
              <a:rPr lang="en-US" altLang="id-ID" sz="2400" dirty="0"/>
              <a:t>Input: </a:t>
            </a:r>
            <a:r>
              <a:rPr lang="en-US" altLang="id-ID" sz="2400" i="1" dirty="0"/>
              <a:t>n</a:t>
            </a:r>
            <a:r>
              <a:rPr lang="en-US" altLang="id-ID" sz="2400" dirty="0"/>
              <a:t> units (length of training vectors)</a:t>
            </a:r>
          </a:p>
          <a:p>
            <a:pPr lvl="1"/>
            <a:r>
              <a:rPr lang="en-US" altLang="id-ID" sz="2400" dirty="0"/>
              <a:t>Output: </a:t>
            </a:r>
            <a:r>
              <a:rPr lang="en-US" altLang="id-ID" sz="2400" i="1" dirty="0"/>
              <a:t>m</a:t>
            </a:r>
            <a:r>
              <a:rPr lang="en-US" altLang="id-ID" sz="2400" dirty="0"/>
              <a:t> units (number of categories)</a:t>
            </a:r>
          </a:p>
          <a:p>
            <a:r>
              <a:rPr lang="en-US" altLang="id-ID" sz="2800" dirty="0"/>
              <a:t>Input units fully connected with weights to output units</a:t>
            </a:r>
          </a:p>
          <a:p>
            <a:r>
              <a:rPr lang="en-US" altLang="id-ID" sz="2800" dirty="0" smtClean="0"/>
              <a:t>Intra layer </a:t>
            </a:r>
            <a:r>
              <a:rPr lang="en-US" altLang="id-ID" sz="2800" dirty="0"/>
              <a:t>(lateral) connections</a:t>
            </a:r>
          </a:p>
          <a:p>
            <a:pPr lvl="1"/>
            <a:r>
              <a:rPr lang="en-US" altLang="id-ID" sz="2400" dirty="0"/>
              <a:t>Within output layer</a:t>
            </a:r>
          </a:p>
          <a:p>
            <a:pPr lvl="1"/>
            <a:r>
              <a:rPr lang="en-US" altLang="id-ID" sz="2400" dirty="0"/>
              <a:t>Defined according to some topology</a:t>
            </a:r>
          </a:p>
          <a:p>
            <a:pPr lvl="1"/>
            <a:r>
              <a:rPr lang="en-US" altLang="id-ID" sz="2400" dirty="0"/>
              <a:t>Not weights, but used in algorithm for updating weights</a:t>
            </a:r>
          </a:p>
        </p:txBody>
      </p:sp>
    </p:spTree>
    <p:extLst>
      <p:ext uri="{BB962C8B-B14F-4D97-AF65-F5344CB8AC3E}">
        <p14:creationId xmlns:p14="http://schemas.microsoft.com/office/powerpoint/2010/main" xmlns="" val="222138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>
                <a:ea typeface="宋体" pitchFamily="2" charset="-122"/>
              </a:rPr>
              <a:t>Self-Organizing Maps</a:t>
            </a: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583130" y="777875"/>
            <a:ext cx="7173373" cy="1143000"/>
            <a:chOff x="398" y="490"/>
            <a:chExt cx="4896" cy="720"/>
          </a:xfrm>
        </p:grpSpPr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398" y="490"/>
              <a:ext cx="4896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398" y="739"/>
              <a:ext cx="489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zh-CN" sz="1800" dirty="0">
                  <a:solidFill>
                    <a:srgbClr val="000000"/>
                  </a:solidFill>
                  <a:latin typeface="Arial" charset="0"/>
                  <a:ea typeface="宋体" pitchFamily="2" charset="-122"/>
                  <a:cs typeface="Lucida Sans Unicode" pitchFamily="34" charset="0"/>
                </a:rPr>
                <a:t>SOM – Result Example</a:t>
              </a:r>
            </a:p>
          </p:txBody>
        </p:sp>
      </p:grpSp>
      <p:sp>
        <p:nvSpPr>
          <p:cNvPr id="108602" name="Text Box 58"/>
          <p:cNvSpPr txBox="1">
            <a:spLocks noChangeArrowheads="1"/>
          </p:cNvSpPr>
          <p:nvPr/>
        </p:nvSpPr>
        <p:spPr bwMode="auto">
          <a:xfrm>
            <a:off x="421963" y="6080126"/>
            <a:ext cx="7665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altLang="id-ID" sz="2000">
                <a:solidFill>
                  <a:schemeClr val="tx1"/>
                </a:solidFill>
                <a:latin typeface="Arial" charset="0"/>
              </a:rPr>
              <a:t>‘Poverty map’ based on 39 indicators from World Bank statistics (1992)</a:t>
            </a:r>
          </a:p>
        </p:txBody>
      </p:sp>
      <p:grpSp>
        <p:nvGrpSpPr>
          <p:cNvPr id="108603" name="Group 59"/>
          <p:cNvGrpSpPr>
            <a:grpSpLocks/>
          </p:cNvGrpSpPr>
          <p:nvPr/>
        </p:nvGrpSpPr>
        <p:grpSpPr bwMode="auto">
          <a:xfrm>
            <a:off x="421963" y="1493838"/>
            <a:ext cx="7735991" cy="4525962"/>
            <a:chOff x="288" y="1008"/>
            <a:chExt cx="5280" cy="2851"/>
          </a:xfrm>
        </p:grpSpPr>
        <p:sp>
          <p:nvSpPr>
            <p:cNvPr id="108604" name="AutoShape 60"/>
            <p:cNvSpPr>
              <a:spLocks noChangeArrowheads="1"/>
            </p:cNvSpPr>
            <p:nvPr/>
          </p:nvSpPr>
          <p:spPr bwMode="auto">
            <a:xfrm>
              <a:off x="288" y="1008"/>
              <a:ext cx="5280" cy="2851"/>
            </a:xfrm>
            <a:prstGeom prst="roundRect">
              <a:avLst>
                <a:gd name="adj" fmla="val 3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8605" name="Text Box 61"/>
            <p:cNvSpPr txBox="1">
              <a:spLocks noChangeArrowheads="1"/>
            </p:cNvSpPr>
            <p:nvPr/>
          </p:nvSpPr>
          <p:spPr bwMode="auto">
            <a:xfrm>
              <a:off x="288" y="1008"/>
              <a:ext cx="528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1313" indent="-341313"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1313" algn="l"/>
                  <a:tab pos="1263650" algn="l"/>
                  <a:tab pos="2187575" algn="l"/>
                  <a:tab pos="3111500" algn="l"/>
                  <a:tab pos="4035425" algn="l"/>
                  <a:tab pos="4959350" algn="l"/>
                  <a:tab pos="5883275" algn="l"/>
                  <a:tab pos="6807200" algn="l"/>
                  <a:tab pos="7731125" algn="l"/>
                  <a:tab pos="8655050" algn="l"/>
                  <a:tab pos="9578975" algn="l"/>
                  <a:tab pos="10502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id-ID" sz="18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Classifying World Poverty</a:t>
              </a:r>
            </a:p>
          </p:txBody>
        </p:sp>
      </p:grpSp>
      <p:pic>
        <p:nvPicPr>
          <p:cNvPr id="108606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481" y="2027239"/>
            <a:ext cx="4984439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08607" name="Picture 6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5920" y="2459039"/>
            <a:ext cx="2325192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8608" name="Text Box 64"/>
          <p:cNvSpPr txBox="1">
            <a:spLocks noChangeArrowheads="1"/>
          </p:cNvSpPr>
          <p:nvPr/>
        </p:nvSpPr>
        <p:spPr bwMode="auto">
          <a:xfrm>
            <a:off x="4618152" y="1377951"/>
            <a:ext cx="2325193" cy="6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id-ID" sz="2000">
                <a:latin typeface="Arial" charset="0"/>
              </a:rPr>
              <a:t>Helsinki University of Technology</a:t>
            </a:r>
          </a:p>
        </p:txBody>
      </p:sp>
      <p:sp>
        <p:nvSpPr>
          <p:cNvPr id="108611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altLang="id-ID"/>
          </a:p>
        </p:txBody>
      </p:sp>
    </p:spTree>
    <p:extLst>
      <p:ext uri="{BB962C8B-B14F-4D97-AF65-F5344CB8AC3E}">
        <p14:creationId xmlns:p14="http://schemas.microsoft.com/office/powerpoint/2010/main" xmlns="" val="240180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799" y="344488"/>
            <a:ext cx="7210001" cy="34766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>
                <a:ea typeface="SimSun" pitchFamily="2" charset="-122"/>
              </a:rPr>
              <a:t>Example: Self-Organizing Maps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933160" y="6248400"/>
            <a:ext cx="421084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GB" altLang="id-ID" sz="1200">
                <a:ea typeface="SimSun" pitchFamily="2" charset="-122"/>
              </a:rPr>
              <a:t>[Teuvo Kohonen 2001] Self-Organizing Maps; Springer;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849646" y="1811338"/>
            <a:ext cx="4021699" cy="605156"/>
          </a:xfrm>
          <a:prstGeom prst="roundRect">
            <a:avLst>
              <a:gd name="adj" fmla="val 2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GB" altLang="id-ID" sz="1800">
                <a:latin typeface="Arial" pitchFamily="34" charset="0"/>
              </a:rPr>
              <a:t>A grouping according to similarity has </a:t>
            </a:r>
          </a:p>
          <a:p>
            <a:pPr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GB" altLang="id-ID" sz="1800">
                <a:latin typeface="Arial" pitchFamily="34" charset="0"/>
              </a:rPr>
              <a:t>emerged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45421" y="914401"/>
            <a:ext cx="3572793" cy="328157"/>
          </a:xfrm>
          <a:prstGeom prst="roundRect">
            <a:avLst>
              <a:gd name="adj" fmla="val 46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GB" altLang="id-ID" sz="1800">
                <a:latin typeface="Arial" pitchFamily="34" charset="0"/>
                <a:ea typeface="SimSun" pitchFamily="2" charset="-122"/>
              </a:rPr>
              <a:t>Animal names and their attributes</a:t>
            </a:r>
          </a:p>
        </p:txBody>
      </p:sp>
      <p:cxnSp>
        <p:nvCxnSpPr>
          <p:cNvPr id="26629" name="AutoShape 5"/>
          <p:cNvCxnSpPr>
            <a:cxnSpLocks noChangeShapeType="1"/>
          </p:cNvCxnSpPr>
          <p:nvPr/>
        </p:nvCxnSpPr>
        <p:spPr bwMode="auto">
          <a:xfrm>
            <a:off x="1913485" y="3357563"/>
            <a:ext cx="2791111" cy="1436687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863601" y="4664076"/>
            <a:ext cx="666549" cy="342456"/>
          </a:xfrm>
          <a:prstGeom prst="roundRect">
            <a:avLst>
              <a:gd name="adj" fmla="val 44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</a:pPr>
            <a:r>
              <a:rPr lang="en-GB" altLang="id-ID" sz="1900">
                <a:solidFill>
                  <a:srgbClr val="C21014"/>
                </a:solidFill>
                <a:latin typeface="Arial" pitchFamily="34" charset="0"/>
                <a:ea typeface="SimSun" pitchFamily="2" charset="-122"/>
              </a:rPr>
              <a:t>birds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319191" y="2400301"/>
            <a:ext cx="1060888" cy="342456"/>
          </a:xfrm>
          <a:prstGeom prst="roundRect">
            <a:avLst>
              <a:gd name="adj" fmla="val 44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</a:pPr>
            <a:r>
              <a:rPr lang="en-GB" altLang="id-ID" sz="1900">
                <a:solidFill>
                  <a:srgbClr val="C21014"/>
                </a:solidFill>
                <a:latin typeface="Arial" pitchFamily="34" charset="0"/>
                <a:ea typeface="SimSun" pitchFamily="2" charset="-122"/>
              </a:rPr>
              <a:t>peaceful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7347726" y="5949951"/>
            <a:ext cx="951884" cy="342456"/>
          </a:xfrm>
          <a:prstGeom prst="roundRect">
            <a:avLst>
              <a:gd name="adj" fmla="val 44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320" tIns="34920" rIns="6732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C21014"/>
              </a:buClr>
              <a:buSzPct val="100000"/>
              <a:buFont typeface="Arial" pitchFamily="34" charset="0"/>
              <a:buNone/>
            </a:pPr>
            <a:r>
              <a:rPr lang="en-GB" altLang="id-ID" sz="1900">
                <a:solidFill>
                  <a:srgbClr val="C21014"/>
                </a:solidFill>
                <a:latin typeface="Arial" pitchFamily="34" charset="0"/>
                <a:ea typeface="SimSun" pitchFamily="2" charset="-122"/>
              </a:rPr>
              <a:t>hunters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0" y="2457450"/>
            <a:ext cx="9142534" cy="15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-8790" y="1484313"/>
            <a:ext cx="4755876" cy="1943099"/>
            <a:chOff x="-6" y="935"/>
            <a:chExt cx="3246" cy="1224"/>
          </a:xfrm>
        </p:grpSpPr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0" y="935"/>
              <a:ext cx="3240" cy="1224"/>
            </a:xfrm>
            <a:prstGeom prst="roundRect">
              <a:avLst>
                <a:gd name="adj" fmla="val 79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1750" y="1573"/>
            <a:ext cx="45" cy="84"/>
          </p:xfrm>
          <a:graphic>
            <a:graphicData uri="http://schemas.openxmlformats.org/presentationml/2006/ole">
              <p:oleObj spid="_x0000_s36931" r:id="rId4" imgW="2743200" imgH="5181480" progId="Equation.3">
                <p:embed/>
              </p:oleObj>
            </a:graphicData>
          </a:graphic>
        </p:graphicFrame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59" y="1053"/>
              <a:ext cx="136" cy="126"/>
            </a:xfrm>
            <a:prstGeom prst="roundRect">
              <a:avLst>
                <a:gd name="adj" fmla="val 76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6520" tIns="28440" rIns="56520" bIns="284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GB" altLang="id-ID" sz="1000">
                  <a:solidFill>
                    <a:srgbClr val="000000"/>
                  </a:solidFill>
                  <a:ea typeface="SimSun" pitchFamily="2" charset="-122"/>
                </a:rPr>
                <a:t>is</a:t>
              </a:r>
            </a:p>
          </p:txBody>
        </p:sp>
        <p:sp>
          <p:nvSpPr>
            <p:cNvPr id="26638" name="AutoShape 14"/>
            <p:cNvSpPr>
              <a:spLocks noChangeArrowheads="1"/>
            </p:cNvSpPr>
            <p:nvPr/>
          </p:nvSpPr>
          <p:spPr bwMode="auto">
            <a:xfrm>
              <a:off x="0" y="1319"/>
              <a:ext cx="195" cy="126"/>
            </a:xfrm>
            <a:prstGeom prst="roundRect">
              <a:avLst>
                <a:gd name="adj" fmla="val 75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6520" tIns="28440" rIns="56520" bIns="284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GB" altLang="id-ID" sz="1000">
                  <a:solidFill>
                    <a:srgbClr val="000000"/>
                  </a:solidFill>
                  <a:ea typeface="SimSun" pitchFamily="2" charset="-122"/>
                </a:rPr>
                <a:t>has</a:t>
              </a:r>
            </a:p>
          </p:txBody>
        </p:sp>
        <p:sp>
          <p:nvSpPr>
            <p:cNvPr id="26639" name="AutoShape 15"/>
            <p:cNvSpPr>
              <a:spLocks noChangeArrowheads="1"/>
            </p:cNvSpPr>
            <p:nvPr/>
          </p:nvSpPr>
          <p:spPr bwMode="auto">
            <a:xfrm>
              <a:off x="-6" y="1655"/>
              <a:ext cx="243" cy="223"/>
            </a:xfrm>
            <a:prstGeom prst="roundRect">
              <a:avLst>
                <a:gd name="adj" fmla="val 43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56520" tIns="28440" rIns="56520" bIns="2844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GB" altLang="id-ID" sz="1000">
                  <a:solidFill>
                    <a:srgbClr val="000000"/>
                  </a:solidFill>
                  <a:ea typeface="SimSun" pitchFamily="2" charset="-122"/>
                </a:rPr>
                <a:t>likes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GB" altLang="id-ID" sz="1000">
                  <a:solidFill>
                    <a:srgbClr val="000000"/>
                  </a:solidFill>
                  <a:ea typeface="SimSun" pitchFamily="2" charset="-122"/>
                </a:rPr>
                <a:t>to</a:t>
              </a:r>
            </a:p>
          </p:txBody>
        </p:sp>
        <p:sp>
          <p:nvSpPr>
            <p:cNvPr id="26640" name="Freeform 16"/>
            <p:cNvSpPr>
              <a:spLocks noChangeArrowheads="1"/>
            </p:cNvSpPr>
            <p:nvPr/>
          </p:nvSpPr>
          <p:spPr bwMode="auto">
            <a:xfrm>
              <a:off x="237" y="1615"/>
              <a:ext cx="72" cy="328"/>
            </a:xfrm>
            <a:custGeom>
              <a:avLst/>
              <a:gdLst>
                <a:gd name="T0" fmla="*/ 316 w 317"/>
                <a:gd name="T1" fmla="*/ 0 h 1448"/>
                <a:gd name="T2" fmla="*/ 158 w 317"/>
                <a:gd name="T3" fmla="*/ 120 h 1448"/>
                <a:gd name="T4" fmla="*/ 158 w 317"/>
                <a:gd name="T5" fmla="*/ 603 h 1448"/>
                <a:gd name="T6" fmla="*/ 0 w 317"/>
                <a:gd name="T7" fmla="*/ 724 h 1448"/>
                <a:gd name="T8" fmla="*/ 158 w 317"/>
                <a:gd name="T9" fmla="*/ 844 h 1448"/>
                <a:gd name="T10" fmla="*/ 158 w 317"/>
                <a:gd name="T11" fmla="*/ 1327 h 1448"/>
                <a:gd name="T12" fmla="*/ 316 w 317"/>
                <a:gd name="T13" fmla="*/ 1447 h 1448"/>
                <a:gd name="T14" fmla="*/ 316 w 317"/>
                <a:gd name="T15" fmla="*/ 0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1448">
                  <a:moveTo>
                    <a:pt x="316" y="0"/>
                  </a:moveTo>
                  <a:cubicBezTo>
                    <a:pt x="237" y="0"/>
                    <a:pt x="158" y="60"/>
                    <a:pt x="158" y="120"/>
                  </a:cubicBezTo>
                  <a:lnTo>
                    <a:pt x="158" y="603"/>
                  </a:lnTo>
                  <a:cubicBezTo>
                    <a:pt x="158" y="663"/>
                    <a:pt x="79" y="724"/>
                    <a:pt x="0" y="724"/>
                  </a:cubicBezTo>
                  <a:cubicBezTo>
                    <a:pt x="79" y="724"/>
                    <a:pt x="158" y="784"/>
                    <a:pt x="158" y="844"/>
                  </a:cubicBezTo>
                  <a:lnTo>
                    <a:pt x="158" y="1327"/>
                  </a:lnTo>
                  <a:cubicBezTo>
                    <a:pt x="158" y="1387"/>
                    <a:pt x="237" y="1447"/>
                    <a:pt x="316" y="1447"/>
                  </a:cubicBezTo>
                  <a:lnTo>
                    <a:pt x="316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41" name="Freeform 17"/>
            <p:cNvSpPr>
              <a:spLocks noChangeArrowheads="1"/>
            </p:cNvSpPr>
            <p:nvPr/>
          </p:nvSpPr>
          <p:spPr bwMode="auto">
            <a:xfrm>
              <a:off x="236" y="1230"/>
              <a:ext cx="30" cy="355"/>
            </a:xfrm>
            <a:custGeom>
              <a:avLst/>
              <a:gdLst>
                <a:gd name="T0" fmla="*/ 131 w 132"/>
                <a:gd name="T1" fmla="*/ 0 h 1565"/>
                <a:gd name="T2" fmla="*/ 65 w 132"/>
                <a:gd name="T3" fmla="*/ 131 h 1565"/>
                <a:gd name="T4" fmla="*/ 65 w 132"/>
                <a:gd name="T5" fmla="*/ 652 h 1565"/>
                <a:gd name="T6" fmla="*/ 0 w 132"/>
                <a:gd name="T7" fmla="*/ 782 h 1565"/>
                <a:gd name="T8" fmla="*/ 65 w 132"/>
                <a:gd name="T9" fmla="*/ 912 h 1565"/>
                <a:gd name="T10" fmla="*/ 65 w 132"/>
                <a:gd name="T11" fmla="*/ 1434 h 1565"/>
                <a:gd name="T12" fmla="*/ 131 w 132"/>
                <a:gd name="T13" fmla="*/ 1564 h 1565"/>
                <a:gd name="T14" fmla="*/ 131 w 132"/>
                <a:gd name="T15" fmla="*/ 0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565">
                  <a:moveTo>
                    <a:pt x="131" y="0"/>
                  </a:moveTo>
                  <a:cubicBezTo>
                    <a:pt x="98" y="0"/>
                    <a:pt x="65" y="65"/>
                    <a:pt x="65" y="131"/>
                  </a:cubicBezTo>
                  <a:lnTo>
                    <a:pt x="65" y="652"/>
                  </a:lnTo>
                  <a:cubicBezTo>
                    <a:pt x="65" y="717"/>
                    <a:pt x="33" y="782"/>
                    <a:pt x="0" y="782"/>
                  </a:cubicBezTo>
                  <a:cubicBezTo>
                    <a:pt x="33" y="782"/>
                    <a:pt x="65" y="847"/>
                    <a:pt x="65" y="912"/>
                  </a:cubicBezTo>
                  <a:lnTo>
                    <a:pt x="65" y="1434"/>
                  </a:lnTo>
                  <a:cubicBezTo>
                    <a:pt x="65" y="1499"/>
                    <a:pt x="98" y="1564"/>
                    <a:pt x="131" y="1564"/>
                  </a:cubicBezTo>
                  <a:lnTo>
                    <a:pt x="131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42" name="Freeform 18"/>
            <p:cNvSpPr>
              <a:spLocks noChangeArrowheads="1"/>
            </p:cNvSpPr>
            <p:nvPr/>
          </p:nvSpPr>
          <p:spPr bwMode="auto">
            <a:xfrm>
              <a:off x="236" y="1024"/>
              <a:ext cx="30" cy="178"/>
            </a:xfrm>
            <a:custGeom>
              <a:avLst/>
              <a:gdLst>
                <a:gd name="T0" fmla="*/ 131 w 132"/>
                <a:gd name="T1" fmla="*/ 0 h 783"/>
                <a:gd name="T2" fmla="*/ 65 w 132"/>
                <a:gd name="T3" fmla="*/ 65 h 783"/>
                <a:gd name="T4" fmla="*/ 65 w 132"/>
                <a:gd name="T5" fmla="*/ 326 h 783"/>
                <a:gd name="T6" fmla="*/ 0 w 132"/>
                <a:gd name="T7" fmla="*/ 391 h 783"/>
                <a:gd name="T8" fmla="*/ 65 w 132"/>
                <a:gd name="T9" fmla="*/ 456 h 783"/>
                <a:gd name="T10" fmla="*/ 65 w 132"/>
                <a:gd name="T11" fmla="*/ 716 h 783"/>
                <a:gd name="T12" fmla="*/ 131 w 132"/>
                <a:gd name="T13" fmla="*/ 782 h 783"/>
                <a:gd name="T14" fmla="*/ 131 w 132"/>
                <a:gd name="T15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783">
                  <a:moveTo>
                    <a:pt x="131" y="0"/>
                  </a:moveTo>
                  <a:cubicBezTo>
                    <a:pt x="98" y="0"/>
                    <a:pt x="65" y="32"/>
                    <a:pt x="65" y="65"/>
                  </a:cubicBezTo>
                  <a:lnTo>
                    <a:pt x="65" y="326"/>
                  </a:lnTo>
                  <a:cubicBezTo>
                    <a:pt x="65" y="358"/>
                    <a:pt x="33" y="391"/>
                    <a:pt x="0" y="391"/>
                  </a:cubicBezTo>
                  <a:cubicBezTo>
                    <a:pt x="33" y="391"/>
                    <a:pt x="65" y="423"/>
                    <a:pt x="65" y="456"/>
                  </a:cubicBezTo>
                  <a:lnTo>
                    <a:pt x="65" y="716"/>
                  </a:lnTo>
                  <a:cubicBezTo>
                    <a:pt x="65" y="749"/>
                    <a:pt x="98" y="782"/>
                    <a:pt x="131" y="782"/>
                  </a:cubicBezTo>
                  <a:lnTo>
                    <a:pt x="131" y="0"/>
                  </a:lnTo>
                </a:path>
              </a:pathLst>
            </a:custGeom>
            <a:solidFill>
              <a:srgbClr val="FFCC66"/>
            </a:solidFill>
            <a:ln w="126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288" y="935"/>
              <a:ext cx="2943" cy="1080"/>
              <a:chOff x="288" y="935"/>
              <a:chExt cx="2943" cy="1080"/>
            </a:xfrm>
          </p:grpSpPr>
          <p:sp>
            <p:nvSpPr>
              <p:cNvPr id="26644" name="AutoShape 20"/>
              <p:cNvSpPr>
                <a:spLocks noChangeArrowheads="1"/>
              </p:cNvSpPr>
              <p:nvPr/>
            </p:nvSpPr>
            <p:spPr bwMode="auto">
              <a:xfrm>
                <a:off x="288" y="935"/>
                <a:ext cx="2944" cy="1081"/>
              </a:xfrm>
              <a:prstGeom prst="roundRect">
                <a:avLst>
                  <a:gd name="adj" fmla="val 93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graphicFrame>
            <p:nvGraphicFramePr>
              <p:cNvPr id="26645" name="Object 21"/>
              <p:cNvGraphicFramePr>
                <a:graphicFrameLocks noChangeAspect="1"/>
              </p:cNvGraphicFramePr>
              <p:nvPr/>
            </p:nvGraphicFramePr>
            <p:xfrm>
              <a:off x="288" y="935"/>
              <a:ext cx="2944" cy="1081"/>
            </p:xfrm>
            <a:graphic>
              <a:graphicData uri="http://schemas.openxmlformats.org/presentationml/2006/ole">
                <p:oleObj spid="_x0000_s36932" r:id="rId5" imgW="7277040" imgH="1857240" progId="Word.Document.8">
                  <p:embed/>
                </p:oleObj>
              </a:graphicData>
            </a:graphic>
          </p:graphicFrame>
        </p:grpSp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4571268" y="2708275"/>
            <a:ext cx="4421822" cy="3290888"/>
            <a:chOff x="3120" y="1706"/>
            <a:chExt cx="3018" cy="2073"/>
          </a:xfrm>
        </p:grpSpPr>
        <p:pic>
          <p:nvPicPr>
            <p:cNvPr id="26647" name="Picture 2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1804"/>
              <a:ext cx="2879" cy="1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3120" y="2742"/>
              <a:ext cx="491" cy="261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 flipV="1">
              <a:off x="5400" y="3228"/>
              <a:ext cx="38" cy="553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pic>
          <p:nvPicPr>
            <p:cNvPr id="26650" name="Picture 2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" y="2205"/>
              <a:ext cx="358" cy="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1" name="Picture 2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" y="2659"/>
              <a:ext cx="303" cy="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2" name="Picture 2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" y="2523"/>
              <a:ext cx="300" cy="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3" name="Picture 2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3249"/>
              <a:ext cx="544" cy="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4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85"/>
              <a:ext cx="454" cy="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5" name="Picture 3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2886"/>
              <a:ext cx="334" cy="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6" name="Picture 3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" y="2432"/>
              <a:ext cx="590" cy="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7" name="Picture 3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" y="3203"/>
              <a:ext cx="499" cy="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8" name="Picture 3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" y="2160"/>
              <a:ext cx="545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59" name="Picture 3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" y="2704"/>
              <a:ext cx="499" cy="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60" name="Picture 3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1797"/>
              <a:ext cx="440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61" name="Picture 3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" y="2024"/>
              <a:ext cx="454" cy="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62" name="Picture 38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" y="1797"/>
              <a:ext cx="311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63" name="Picture 39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" y="3385"/>
              <a:ext cx="486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H="1">
              <a:off x="4874" y="1706"/>
              <a:ext cx="72" cy="454"/>
            </a:xfrm>
            <a:prstGeom prst="line">
              <a:avLst/>
            </a:prstGeom>
            <a:noFill/>
            <a:ln w="12600">
              <a:solidFill>
                <a:srgbClr val="C2101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pic>
          <p:nvPicPr>
            <p:cNvPr id="26665" name="Picture 4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" y="2931"/>
              <a:ext cx="419" cy="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26666" name="Picture 4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" y="1888"/>
              <a:ext cx="480" cy="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5316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Self Organizing Maps (SOM)</a:t>
            </a:r>
            <a:endParaRPr lang="en-US" dirty="0"/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id-ID" dirty="0" smtClean="0"/>
              <a:t>Applications of SOM</a:t>
            </a:r>
          </a:p>
          <a:p>
            <a:pPr lvl="1" eaLnBrk="1" hangingPunct="1"/>
            <a:r>
              <a:rPr lang="en-US" altLang="id-ID" dirty="0" smtClean="0"/>
              <a:t>Customer segmentation</a:t>
            </a:r>
          </a:p>
          <a:p>
            <a:pPr lvl="1" eaLnBrk="1" hangingPunct="1"/>
            <a:r>
              <a:rPr lang="en-US" altLang="id-ID" dirty="0" smtClean="0"/>
              <a:t>Bibliographic classification </a:t>
            </a:r>
          </a:p>
          <a:p>
            <a:pPr lvl="1" eaLnBrk="1" hangingPunct="1"/>
            <a:r>
              <a:rPr lang="en-US" altLang="id-ID" dirty="0" smtClean="0"/>
              <a:t>Image-browsing systems </a:t>
            </a:r>
          </a:p>
          <a:p>
            <a:pPr lvl="1" eaLnBrk="1" hangingPunct="1"/>
            <a:r>
              <a:rPr lang="en-US" altLang="id-ID" dirty="0" smtClean="0"/>
              <a:t>Medical diagnosis</a:t>
            </a:r>
          </a:p>
          <a:p>
            <a:pPr lvl="1" eaLnBrk="1" hangingPunct="1"/>
            <a:r>
              <a:rPr lang="en-US" altLang="id-ID" dirty="0" smtClean="0"/>
              <a:t>Interpretation of seismic activity</a:t>
            </a:r>
          </a:p>
          <a:p>
            <a:pPr lvl="1" eaLnBrk="1" hangingPunct="1"/>
            <a:r>
              <a:rPr lang="en-US" altLang="id-ID" dirty="0" smtClean="0"/>
              <a:t>Speech recognition</a:t>
            </a:r>
          </a:p>
          <a:p>
            <a:pPr lvl="1" eaLnBrk="1" hangingPunct="1"/>
            <a:r>
              <a:rPr lang="en-US" altLang="id-ID" dirty="0" smtClean="0"/>
              <a:t>Data compression</a:t>
            </a:r>
          </a:p>
          <a:p>
            <a:pPr lvl="1" eaLnBrk="1" hangingPunct="1"/>
            <a:r>
              <a:rPr lang="en-US" altLang="id-ID" dirty="0" smtClean="0"/>
              <a:t>Environmental modeling, many more … </a:t>
            </a:r>
          </a:p>
        </p:txBody>
      </p:sp>
    </p:spTree>
    <p:extLst>
      <p:ext uri="{BB962C8B-B14F-4D97-AF65-F5344CB8AC3E}">
        <p14:creationId xmlns:p14="http://schemas.microsoft.com/office/powerpoint/2010/main" xmlns="" val="1796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Self-Organizing Networks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Learning Vector Quantization</a:t>
            </a:r>
          </a:p>
          <a:p>
            <a:r>
              <a:rPr lang="en-US" altLang="id-ID"/>
              <a:t>Kohonen maps</a:t>
            </a:r>
          </a:p>
          <a:p>
            <a:r>
              <a:rPr lang="en-US" altLang="id-ID"/>
              <a:t>Principal Components Networks</a:t>
            </a:r>
          </a:p>
          <a:p>
            <a:r>
              <a:rPr lang="en-US" altLang="id-ID"/>
              <a:t>Adaptive Resonance Theory</a:t>
            </a:r>
          </a:p>
        </p:txBody>
      </p:sp>
    </p:spTree>
    <p:extLst>
      <p:ext uri="{BB962C8B-B14F-4D97-AF65-F5344CB8AC3E}">
        <p14:creationId xmlns:p14="http://schemas.microsoft.com/office/powerpoint/2010/main" xmlns="" val="3755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Kohonen Maps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>
                <a:latin typeface="Arial" charset="0"/>
              </a:rPr>
              <a:t>In the Kohonen network, the output units are ordered in some fashion, often in a two-dimensional grid or array, although this is application-dependent. </a:t>
            </a:r>
          </a:p>
        </p:txBody>
      </p:sp>
    </p:spTree>
    <p:extLst>
      <p:ext uri="{BB962C8B-B14F-4D97-AF65-F5344CB8AC3E}">
        <p14:creationId xmlns:p14="http://schemas.microsoft.com/office/powerpoint/2010/main" xmlns="" val="83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Kohonen Maps</a:t>
            </a:r>
          </a:p>
        </p:txBody>
      </p:sp>
      <p:grpSp>
        <p:nvGrpSpPr>
          <p:cNvPr id="160966" name="Group 198"/>
          <p:cNvGrpSpPr>
            <a:grpSpLocks/>
          </p:cNvGrpSpPr>
          <p:nvPr/>
        </p:nvGrpSpPr>
        <p:grpSpPr bwMode="auto">
          <a:xfrm>
            <a:off x="1752600" y="1905000"/>
            <a:ext cx="5257800" cy="4114800"/>
            <a:chOff x="1104" y="1200"/>
            <a:chExt cx="3312" cy="2592"/>
          </a:xfrm>
        </p:grpSpPr>
        <p:sp>
          <p:nvSpPr>
            <p:cNvPr id="160772" name="Oval 4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0" name="Line 52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1" name="Line 53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2" name="Line 54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3" name="Line 55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4" name="Oval 56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5" name="Oval 57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6" name="Line 58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7" name="Line 59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8" name="Line 60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29" name="Line 61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0" name="Oval 62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1" name="Oval 63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2" name="Line 64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3" name="Line 65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4" name="Line 66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5" name="Line 67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6" name="Oval 68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7" name="Oval 69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8" name="Line 70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39" name="Line 71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40" name="Line 72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41" name="Line 73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4" name="Oval 86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5" name="Oval 87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6" name="Line 8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7" name="Line 89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8" name="Line 90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59" name="Line 91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0" name="Oval 92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1" name="Oval 93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2" name="Line 94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3" name="Line 95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4" name="Line 96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5" name="Line 97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6" name="Oval 98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7" name="Oval 99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8" name="Line 100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69" name="Line 101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0" name="Line 102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1" name="Line 103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2" name="Oval 104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3" name="Oval 105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7" name="Line 109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8" name="Oval 110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79" name="Oval 111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1" name="Line 113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2" name="Line 114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4" name="Oval 116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5" name="Oval 11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8" name="Line 120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0" name="Oval 122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1" name="Oval 123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4" name="Line 126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5" name="Line 127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6" name="Oval 128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7" name="Oval 129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8" name="Line 130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899" name="Line 131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0" name="Line 132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1" name="Line 133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2" name="Oval 134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3" name="Oval 135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4" name="Line 136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5" name="Line 137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6" name="Line 138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7" name="Line 139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8" name="Oval 140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09" name="Oval 14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0" name="Line 142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1" name="Line 143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2" name="Line 144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3" name="Line 145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4" name="Oval 146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5" name="Oval 147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6" name="Line 148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7" name="Line 149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8" name="Line 150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19" name="Line 151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0" name="Oval 152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1" name="Oval 153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2" name="Line 154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5" name="Line 157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6" name="Oval 158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7" name="Oval 159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8" name="Line 160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29" name="Line 161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0" name="Line 162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3" name="Line 165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4" name="Line 166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5" name="Line 167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7" name="Oval 169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8" name="Line 170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39" name="Line 171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0" name="Line 172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1" name="Oval 173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2" name="Oval 174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3" name="Line 175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4" name="Line 176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6" name="Oval 178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7" name="Oval 179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1" name="Oval 18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2" name="Oval 184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5" name="Line 187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6" name="Oval 188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7" name="Oval 189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8" name="Line 190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59" name="Line 191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60" name="Line 192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61" name="Oval 193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62" name="Oval 194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0963" name="Line 195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xmlns="" val="5562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Kohonen Maps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2514600" y="1905000"/>
            <a:ext cx="5257800" cy="4114800"/>
            <a:chOff x="1104" y="1200"/>
            <a:chExt cx="3312" cy="2592"/>
          </a:xfrm>
        </p:grpSpPr>
        <p:sp>
          <p:nvSpPr>
            <p:cNvPr id="161797" name="Oval 5"/>
            <p:cNvSpPr>
              <a:spLocks noChangeArrowheads="1"/>
            </p:cNvSpPr>
            <p:nvPr/>
          </p:nvSpPr>
          <p:spPr bwMode="auto">
            <a:xfrm>
              <a:off x="110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798" name="Oval 6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 flipV="1">
              <a:off x="124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>
              <a:off x="139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139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 flipV="1">
              <a:off x="124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3" name="Oval 11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4" name="Oval 12"/>
            <p:cNvSpPr>
              <a:spLocks noChangeArrowheads="1"/>
            </p:cNvSpPr>
            <p:nvPr/>
          </p:nvSpPr>
          <p:spPr bwMode="auto">
            <a:xfrm>
              <a:off x="153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V="1">
              <a:off x="168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182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182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 flipV="1">
              <a:off x="168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09" name="Oval 17"/>
            <p:cNvSpPr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0" name="Oval 18"/>
            <p:cNvSpPr>
              <a:spLocks noChangeArrowheads="1"/>
            </p:cNvSpPr>
            <p:nvPr/>
          </p:nvSpPr>
          <p:spPr bwMode="auto">
            <a:xfrm>
              <a:off x="196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225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225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 flipV="1">
              <a:off x="211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5" name="Oval 23"/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6" name="Oval 24"/>
            <p:cNvSpPr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7" name="Line 25"/>
            <p:cNvSpPr>
              <a:spLocks noChangeShapeType="1"/>
            </p:cNvSpPr>
            <p:nvPr/>
          </p:nvSpPr>
          <p:spPr bwMode="auto">
            <a:xfrm flipV="1">
              <a:off x="25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8" name="Line 26"/>
            <p:cNvSpPr>
              <a:spLocks noChangeShapeType="1"/>
            </p:cNvSpPr>
            <p:nvPr/>
          </p:nvSpPr>
          <p:spPr bwMode="auto">
            <a:xfrm>
              <a:off x="26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19" name="Line 27"/>
            <p:cNvSpPr>
              <a:spLocks noChangeShapeType="1"/>
            </p:cNvSpPr>
            <p:nvPr/>
          </p:nvSpPr>
          <p:spPr bwMode="auto">
            <a:xfrm>
              <a:off x="2688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4" name="Line 32"/>
            <p:cNvSpPr>
              <a:spLocks noChangeShapeType="1"/>
            </p:cNvSpPr>
            <p:nvPr/>
          </p:nvSpPr>
          <p:spPr bwMode="auto">
            <a:xfrm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5" name="Line 33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6" name="Line 3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29" name="Line 37"/>
            <p:cNvSpPr>
              <a:spLocks noChangeShapeType="1"/>
            </p:cNvSpPr>
            <p:nvPr/>
          </p:nvSpPr>
          <p:spPr bwMode="auto">
            <a:xfrm flipV="1">
              <a:off x="340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0" name="Line 38"/>
            <p:cNvSpPr>
              <a:spLocks noChangeShapeType="1"/>
            </p:cNvSpPr>
            <p:nvPr/>
          </p:nvSpPr>
          <p:spPr bwMode="auto">
            <a:xfrm>
              <a:off x="3552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1" name="Line 39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2" name="Line 40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3" name="Oval 41"/>
            <p:cNvSpPr>
              <a:spLocks noChangeArrowheads="1"/>
            </p:cNvSpPr>
            <p:nvPr/>
          </p:nvSpPr>
          <p:spPr bwMode="auto">
            <a:xfrm>
              <a:off x="3696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4" name="Oval 42"/>
            <p:cNvSpPr>
              <a:spLocks noChangeArrowheads="1"/>
            </p:cNvSpPr>
            <p:nvPr/>
          </p:nvSpPr>
          <p:spPr bwMode="auto">
            <a:xfrm>
              <a:off x="36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5" name="Line 43"/>
            <p:cNvSpPr>
              <a:spLocks noChangeShapeType="1"/>
            </p:cNvSpPr>
            <p:nvPr/>
          </p:nvSpPr>
          <p:spPr bwMode="auto">
            <a:xfrm flipV="1">
              <a:off x="3840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6" name="Line 44"/>
            <p:cNvSpPr>
              <a:spLocks noChangeShapeType="1"/>
            </p:cNvSpPr>
            <p:nvPr/>
          </p:nvSpPr>
          <p:spPr bwMode="auto">
            <a:xfrm>
              <a:off x="3984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7" name="Line 45"/>
            <p:cNvSpPr>
              <a:spLocks noChangeShapeType="1"/>
            </p:cNvSpPr>
            <p:nvPr/>
          </p:nvSpPr>
          <p:spPr bwMode="auto">
            <a:xfrm>
              <a:off x="398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8" name="Line 46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39" name="Oval 47"/>
            <p:cNvSpPr>
              <a:spLocks noChangeArrowheads="1"/>
            </p:cNvSpPr>
            <p:nvPr/>
          </p:nvSpPr>
          <p:spPr bwMode="auto">
            <a:xfrm>
              <a:off x="4128" y="35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0" name="Oval 48"/>
            <p:cNvSpPr>
              <a:spLocks noChangeArrowheads="1"/>
            </p:cNvSpPr>
            <p:nvPr/>
          </p:nvSpPr>
          <p:spPr bwMode="auto">
            <a:xfrm>
              <a:off x="412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1" name="Line 49"/>
            <p:cNvSpPr>
              <a:spLocks noChangeShapeType="1"/>
            </p:cNvSpPr>
            <p:nvPr/>
          </p:nvSpPr>
          <p:spPr bwMode="auto">
            <a:xfrm flipV="1">
              <a:off x="42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2" name="Line 5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3" name="Oval 51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4" name="Oval 52"/>
            <p:cNvSpPr>
              <a:spLocks noChangeArrowheads="1"/>
            </p:cNvSpPr>
            <p:nvPr/>
          </p:nvSpPr>
          <p:spPr bwMode="auto">
            <a:xfrm>
              <a:off x="110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5" name="Line 53"/>
            <p:cNvSpPr>
              <a:spLocks noChangeShapeType="1"/>
            </p:cNvSpPr>
            <p:nvPr/>
          </p:nvSpPr>
          <p:spPr bwMode="auto">
            <a:xfrm flipV="1">
              <a:off x="12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6" name="Line 54"/>
            <p:cNvSpPr>
              <a:spLocks noChangeShapeType="1"/>
            </p:cNvSpPr>
            <p:nvPr/>
          </p:nvSpPr>
          <p:spPr bwMode="auto">
            <a:xfrm>
              <a:off x="139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7" name="Line 55"/>
            <p:cNvSpPr>
              <a:spLocks noChangeShapeType="1"/>
            </p:cNvSpPr>
            <p:nvPr/>
          </p:nvSpPr>
          <p:spPr bwMode="auto">
            <a:xfrm>
              <a:off x="13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8" name="Line 56"/>
            <p:cNvSpPr>
              <a:spLocks noChangeShapeType="1"/>
            </p:cNvSpPr>
            <p:nvPr/>
          </p:nvSpPr>
          <p:spPr bwMode="auto">
            <a:xfrm flipV="1">
              <a:off x="124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49" name="Oval 57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0" name="Oval 5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1" name="Line 59"/>
            <p:cNvSpPr>
              <a:spLocks noChangeShapeType="1"/>
            </p:cNvSpPr>
            <p:nvPr/>
          </p:nvSpPr>
          <p:spPr bwMode="auto">
            <a:xfrm flipV="1"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2" name="Line 60"/>
            <p:cNvSpPr>
              <a:spLocks noChangeShapeType="1"/>
            </p:cNvSpPr>
            <p:nvPr/>
          </p:nvSpPr>
          <p:spPr bwMode="auto">
            <a:xfrm>
              <a:off x="182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3" name="Line 61"/>
            <p:cNvSpPr>
              <a:spLocks noChangeShapeType="1"/>
            </p:cNvSpPr>
            <p:nvPr/>
          </p:nvSpPr>
          <p:spPr bwMode="auto">
            <a:xfrm>
              <a:off x="182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4" name="Line 62"/>
            <p:cNvSpPr>
              <a:spLocks noChangeShapeType="1"/>
            </p:cNvSpPr>
            <p:nvPr/>
          </p:nvSpPr>
          <p:spPr bwMode="auto">
            <a:xfrm flipV="1">
              <a:off x="168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2256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0" name="Line 68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1" name="Oval 69"/>
            <p:cNvSpPr>
              <a:spLocks noChangeArrowheads="1"/>
            </p:cNvSpPr>
            <p:nvPr/>
          </p:nvSpPr>
          <p:spPr bwMode="auto">
            <a:xfrm>
              <a:off x="2400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2" name="Oval 70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 flipV="1"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>
              <a:off x="26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5" name="Line 73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6" name="Line 74"/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2832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2832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69" name="Line 77"/>
            <p:cNvSpPr>
              <a:spLocks noChangeShapeType="1"/>
            </p:cNvSpPr>
            <p:nvPr/>
          </p:nvSpPr>
          <p:spPr bwMode="auto">
            <a:xfrm flipV="1">
              <a:off x="297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0" name="Line 78"/>
            <p:cNvSpPr>
              <a:spLocks noChangeShapeType="1"/>
            </p:cNvSpPr>
            <p:nvPr/>
          </p:nvSpPr>
          <p:spPr bwMode="auto">
            <a:xfrm>
              <a:off x="31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1" name="Line 79"/>
            <p:cNvSpPr>
              <a:spLocks noChangeShapeType="1"/>
            </p:cNvSpPr>
            <p:nvPr/>
          </p:nvSpPr>
          <p:spPr bwMode="auto">
            <a:xfrm>
              <a:off x="312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2" name="Line 80"/>
            <p:cNvSpPr>
              <a:spLocks noChangeShapeType="1"/>
            </p:cNvSpPr>
            <p:nvPr/>
          </p:nvSpPr>
          <p:spPr bwMode="auto">
            <a:xfrm flipV="1">
              <a:off x="2976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3" name="Oval 81"/>
            <p:cNvSpPr>
              <a:spLocks noChangeArrowheads="1"/>
            </p:cNvSpPr>
            <p:nvPr/>
          </p:nvSpPr>
          <p:spPr bwMode="auto">
            <a:xfrm>
              <a:off x="3264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4" name="Oval 82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6" name="Line 84"/>
            <p:cNvSpPr>
              <a:spLocks noChangeShapeType="1"/>
            </p:cNvSpPr>
            <p:nvPr/>
          </p:nvSpPr>
          <p:spPr bwMode="auto">
            <a:xfrm>
              <a:off x="355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>
              <a:off x="355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79" name="Oval 87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0" name="Oval 88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1" name="Line 89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2" name="Line 90"/>
            <p:cNvSpPr>
              <a:spLocks noChangeShapeType="1"/>
            </p:cNvSpPr>
            <p:nvPr/>
          </p:nvSpPr>
          <p:spPr bwMode="auto">
            <a:xfrm>
              <a:off x="39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3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4" name="Line 92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5" name="Oval 93"/>
            <p:cNvSpPr>
              <a:spLocks noChangeArrowheads="1"/>
            </p:cNvSpPr>
            <p:nvPr/>
          </p:nvSpPr>
          <p:spPr bwMode="auto">
            <a:xfrm>
              <a:off x="4128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6" name="Oval 94"/>
            <p:cNvSpPr>
              <a:spLocks noChangeArrowheads="1"/>
            </p:cNvSpPr>
            <p:nvPr/>
          </p:nvSpPr>
          <p:spPr bwMode="auto">
            <a:xfrm>
              <a:off x="4128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 flipV="1">
              <a:off x="427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8" name="Line 96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89" name="Oval 97"/>
            <p:cNvSpPr>
              <a:spLocks noChangeArrowheads="1"/>
            </p:cNvSpPr>
            <p:nvPr/>
          </p:nvSpPr>
          <p:spPr bwMode="auto">
            <a:xfrm>
              <a:off x="110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0" name="Oval 98"/>
            <p:cNvSpPr>
              <a:spLocks noChangeArrowheads="1"/>
            </p:cNvSpPr>
            <p:nvPr/>
          </p:nvSpPr>
          <p:spPr bwMode="auto">
            <a:xfrm>
              <a:off x="110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1" name="Line 99"/>
            <p:cNvSpPr>
              <a:spLocks noChangeShapeType="1"/>
            </p:cNvSpPr>
            <p:nvPr/>
          </p:nvSpPr>
          <p:spPr bwMode="auto">
            <a:xfrm flipV="1">
              <a:off x="124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2" name="Line 100"/>
            <p:cNvSpPr>
              <a:spLocks noChangeShapeType="1"/>
            </p:cNvSpPr>
            <p:nvPr/>
          </p:nvSpPr>
          <p:spPr bwMode="auto">
            <a:xfrm>
              <a:off x="139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3" name="Line 101"/>
            <p:cNvSpPr>
              <a:spLocks noChangeShapeType="1"/>
            </p:cNvSpPr>
            <p:nvPr/>
          </p:nvSpPr>
          <p:spPr bwMode="auto">
            <a:xfrm>
              <a:off x="139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4" name="Oval 102"/>
            <p:cNvSpPr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5" name="Oval 103"/>
            <p:cNvSpPr>
              <a:spLocks noChangeArrowheads="1"/>
            </p:cNvSpPr>
            <p:nvPr/>
          </p:nvSpPr>
          <p:spPr bwMode="auto">
            <a:xfrm>
              <a:off x="153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6" name="Line 104"/>
            <p:cNvSpPr>
              <a:spLocks noChangeShapeType="1"/>
            </p:cNvSpPr>
            <p:nvPr/>
          </p:nvSpPr>
          <p:spPr bwMode="auto">
            <a:xfrm flipV="1">
              <a:off x="16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7" name="Line 105"/>
            <p:cNvSpPr>
              <a:spLocks noChangeShapeType="1"/>
            </p:cNvSpPr>
            <p:nvPr/>
          </p:nvSpPr>
          <p:spPr bwMode="auto">
            <a:xfrm>
              <a:off x="182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8" name="Line 106"/>
            <p:cNvSpPr>
              <a:spLocks noChangeShapeType="1"/>
            </p:cNvSpPr>
            <p:nvPr/>
          </p:nvSpPr>
          <p:spPr bwMode="auto">
            <a:xfrm>
              <a:off x="182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899" name="Oval 107"/>
            <p:cNvSpPr>
              <a:spLocks noChangeArrowheads="1"/>
            </p:cNvSpPr>
            <p:nvPr/>
          </p:nvSpPr>
          <p:spPr bwMode="auto">
            <a:xfrm>
              <a:off x="196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0" name="Oval 108"/>
            <p:cNvSpPr>
              <a:spLocks noChangeArrowheads="1"/>
            </p:cNvSpPr>
            <p:nvPr/>
          </p:nvSpPr>
          <p:spPr bwMode="auto">
            <a:xfrm>
              <a:off x="196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1" name="Line 109"/>
            <p:cNvSpPr>
              <a:spLocks noChangeShapeType="1"/>
            </p:cNvSpPr>
            <p:nvPr/>
          </p:nvSpPr>
          <p:spPr bwMode="auto">
            <a:xfrm flipV="1">
              <a:off x="211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2" name="Line 110"/>
            <p:cNvSpPr>
              <a:spLocks noChangeShapeType="1"/>
            </p:cNvSpPr>
            <p:nvPr/>
          </p:nvSpPr>
          <p:spPr bwMode="auto">
            <a:xfrm>
              <a:off x="225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3" name="Line 111"/>
            <p:cNvSpPr>
              <a:spLocks noChangeShapeType="1"/>
            </p:cNvSpPr>
            <p:nvPr/>
          </p:nvSpPr>
          <p:spPr bwMode="auto">
            <a:xfrm>
              <a:off x="22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4" name="Oval 112"/>
            <p:cNvSpPr>
              <a:spLocks noChangeArrowheads="1"/>
            </p:cNvSpPr>
            <p:nvPr/>
          </p:nvSpPr>
          <p:spPr bwMode="auto">
            <a:xfrm>
              <a:off x="240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5" name="Oval 113"/>
            <p:cNvSpPr>
              <a:spLocks noChangeArrowheads="1"/>
            </p:cNvSpPr>
            <p:nvPr/>
          </p:nvSpPr>
          <p:spPr bwMode="auto">
            <a:xfrm>
              <a:off x="2400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6" name="Line 114"/>
            <p:cNvSpPr>
              <a:spLocks noChangeShapeType="1"/>
            </p:cNvSpPr>
            <p:nvPr/>
          </p:nvSpPr>
          <p:spPr bwMode="auto">
            <a:xfrm flipV="1">
              <a:off x="25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7" name="Line 115"/>
            <p:cNvSpPr>
              <a:spLocks noChangeShapeType="1"/>
            </p:cNvSpPr>
            <p:nvPr/>
          </p:nvSpPr>
          <p:spPr bwMode="auto">
            <a:xfrm>
              <a:off x="26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8" name="Line 116"/>
            <p:cNvSpPr>
              <a:spLocks noChangeShapeType="1"/>
            </p:cNvSpPr>
            <p:nvPr/>
          </p:nvSpPr>
          <p:spPr bwMode="auto">
            <a:xfrm>
              <a:off x="2688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09" name="Oval 117"/>
            <p:cNvSpPr>
              <a:spLocks noChangeArrowheads="1"/>
            </p:cNvSpPr>
            <p:nvPr/>
          </p:nvSpPr>
          <p:spPr bwMode="auto">
            <a:xfrm>
              <a:off x="2832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0" name="Oval 118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1" name="Line 119"/>
            <p:cNvSpPr>
              <a:spLocks noChangeShapeType="1"/>
            </p:cNvSpPr>
            <p:nvPr/>
          </p:nvSpPr>
          <p:spPr bwMode="auto">
            <a:xfrm flipV="1">
              <a:off x="2976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2" name="Line 120"/>
            <p:cNvSpPr>
              <a:spLocks noChangeShapeType="1"/>
            </p:cNvSpPr>
            <p:nvPr/>
          </p:nvSpPr>
          <p:spPr bwMode="auto">
            <a:xfrm>
              <a:off x="3120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3" name="Line 121"/>
            <p:cNvSpPr>
              <a:spLocks noChangeShapeType="1"/>
            </p:cNvSpPr>
            <p:nvPr/>
          </p:nvSpPr>
          <p:spPr bwMode="auto">
            <a:xfrm>
              <a:off x="312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4" name="Oval 122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5" name="Oval 123"/>
            <p:cNvSpPr>
              <a:spLocks noChangeArrowheads="1"/>
            </p:cNvSpPr>
            <p:nvPr/>
          </p:nvSpPr>
          <p:spPr bwMode="auto">
            <a:xfrm>
              <a:off x="3264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6" name="Line 124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7" name="Line 125"/>
            <p:cNvSpPr>
              <a:spLocks noChangeShapeType="1"/>
            </p:cNvSpPr>
            <p:nvPr/>
          </p:nvSpPr>
          <p:spPr bwMode="auto">
            <a:xfrm>
              <a:off x="355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8" name="Line 126"/>
            <p:cNvSpPr>
              <a:spLocks noChangeShapeType="1"/>
            </p:cNvSpPr>
            <p:nvPr/>
          </p:nvSpPr>
          <p:spPr bwMode="auto">
            <a:xfrm>
              <a:off x="3552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19" name="Oval 127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0" name="Oval 128"/>
            <p:cNvSpPr>
              <a:spLocks noChangeArrowheads="1"/>
            </p:cNvSpPr>
            <p:nvPr/>
          </p:nvSpPr>
          <p:spPr bwMode="auto">
            <a:xfrm>
              <a:off x="3696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1" name="Line 129"/>
            <p:cNvSpPr>
              <a:spLocks noChangeShapeType="1"/>
            </p:cNvSpPr>
            <p:nvPr/>
          </p:nvSpPr>
          <p:spPr bwMode="auto">
            <a:xfrm flipV="1">
              <a:off x="384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2" name="Line 130"/>
            <p:cNvSpPr>
              <a:spLocks noChangeShapeType="1"/>
            </p:cNvSpPr>
            <p:nvPr/>
          </p:nvSpPr>
          <p:spPr bwMode="auto">
            <a:xfrm>
              <a:off x="3984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3" name="Line 131"/>
            <p:cNvSpPr>
              <a:spLocks noChangeShapeType="1"/>
            </p:cNvSpPr>
            <p:nvPr/>
          </p:nvSpPr>
          <p:spPr bwMode="auto">
            <a:xfrm>
              <a:off x="3984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4" name="Oval 132"/>
            <p:cNvSpPr>
              <a:spLocks noChangeArrowheads="1"/>
            </p:cNvSpPr>
            <p:nvPr/>
          </p:nvSpPr>
          <p:spPr bwMode="auto">
            <a:xfrm>
              <a:off x="41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5" name="Oval 133"/>
            <p:cNvSpPr>
              <a:spLocks noChangeArrowheads="1"/>
            </p:cNvSpPr>
            <p:nvPr/>
          </p:nvSpPr>
          <p:spPr bwMode="auto">
            <a:xfrm>
              <a:off x="4128" y="12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1926" name="Line 134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61927" name="AutoShape 135"/>
          <p:cNvSpPr>
            <a:spLocks noChangeArrowheads="1"/>
          </p:cNvSpPr>
          <p:nvPr/>
        </p:nvSpPr>
        <p:spPr bwMode="auto">
          <a:xfrm>
            <a:off x="762000" y="1600200"/>
            <a:ext cx="4038600" cy="4953000"/>
          </a:xfrm>
          <a:prstGeom prst="rightArrow">
            <a:avLst>
              <a:gd name="adj1" fmla="val 51472"/>
              <a:gd name="adj2" fmla="val 72579"/>
            </a:avLst>
          </a:prstGeom>
          <a:gradFill rotWithShape="0">
            <a:gsLst>
              <a:gs pos="0">
                <a:schemeClr val="bg1"/>
              </a:gs>
              <a:gs pos="100000">
                <a:srgbClr val="99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d-ID" sz="2400">
                <a:latin typeface="Tahoma" pitchFamily="34" charset="0"/>
              </a:rPr>
              <a:t>The input </a:t>
            </a:r>
            <a:r>
              <a:rPr lang="en-US" altLang="id-ID" sz="4000" b="1" i="1"/>
              <a:t>x</a:t>
            </a:r>
            <a:r>
              <a:rPr lang="en-US" altLang="id-ID" sz="2400">
                <a:latin typeface="Tahoma" pitchFamily="34" charset="0"/>
              </a:rPr>
              <a:t> is given to </a:t>
            </a:r>
          </a:p>
          <a:p>
            <a:pPr algn="ctr"/>
            <a:r>
              <a:rPr lang="en-US" altLang="id-ID" sz="2400">
                <a:latin typeface="Tahoma" pitchFamily="34" charset="0"/>
              </a:rPr>
              <a:t>all the units at the same </a:t>
            </a:r>
          </a:p>
          <a:p>
            <a:pPr algn="ctr"/>
            <a:r>
              <a:rPr lang="en-US" altLang="id-ID" sz="2400">
                <a:latin typeface="Tahoma" pitchFamily="34" charset="0"/>
              </a:rPr>
              <a:t>time</a:t>
            </a:r>
          </a:p>
        </p:txBody>
      </p:sp>
      <p:sp>
        <p:nvSpPr>
          <p:cNvPr id="161929" name="Text Box 137"/>
          <p:cNvSpPr txBox="1">
            <a:spLocks noChangeArrowheads="1"/>
          </p:cNvSpPr>
          <p:nvPr/>
        </p:nvSpPr>
        <p:spPr bwMode="auto">
          <a:xfrm>
            <a:off x="457200" y="4535488"/>
            <a:ext cx="184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18376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51" name="Oval 135"/>
          <p:cNvSpPr>
            <a:spLocks noChangeArrowheads="1"/>
          </p:cNvSpPr>
          <p:nvPr/>
        </p:nvSpPr>
        <p:spPr bwMode="auto">
          <a:xfrm>
            <a:off x="5638800" y="2438400"/>
            <a:ext cx="2514600" cy="236220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Kohonen Maps</a:t>
            </a:r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2514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2514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 flipV="1">
            <a:off x="2743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2971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2971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 flipV="1">
            <a:off x="2743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6" name="Oval 10"/>
          <p:cNvSpPr>
            <a:spLocks noChangeArrowheads="1"/>
          </p:cNvSpPr>
          <p:nvPr/>
        </p:nvSpPr>
        <p:spPr bwMode="auto">
          <a:xfrm>
            <a:off x="3200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7" name="Oval 11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 flipV="1">
            <a:off x="3429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3657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3657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 flipV="1">
            <a:off x="342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2" name="Oval 16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4114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43434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434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 flipV="1">
            <a:off x="4114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8" name="Oval 22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39" name="Oval 23"/>
          <p:cNvSpPr>
            <a:spLocks noChangeArrowheads="1"/>
          </p:cNvSpPr>
          <p:nvPr/>
        </p:nvSpPr>
        <p:spPr bwMode="auto">
          <a:xfrm>
            <a:off x="45720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 flipV="1">
            <a:off x="4800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50292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50292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 flipV="1"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4" name="Oval 28"/>
          <p:cNvSpPr>
            <a:spLocks noChangeArrowheads="1"/>
          </p:cNvSpPr>
          <p:nvPr/>
        </p:nvSpPr>
        <p:spPr bwMode="auto">
          <a:xfrm>
            <a:off x="52578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5" name="Oval 29"/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715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>
            <a:off x="57150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 flipV="1">
            <a:off x="5486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0" name="Oval 34"/>
          <p:cNvSpPr>
            <a:spLocks noChangeArrowheads="1"/>
          </p:cNvSpPr>
          <p:nvPr/>
        </p:nvSpPr>
        <p:spPr bwMode="auto">
          <a:xfrm>
            <a:off x="594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1" name="Oval 35"/>
          <p:cNvSpPr>
            <a:spLocks noChangeArrowheads="1"/>
          </p:cNvSpPr>
          <p:nvPr/>
        </p:nvSpPr>
        <p:spPr bwMode="auto">
          <a:xfrm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 flipV="1">
            <a:off x="6172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>
            <a:off x="6400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4" name="Line 38"/>
          <p:cNvSpPr>
            <a:spLocks noChangeShapeType="1"/>
          </p:cNvSpPr>
          <p:nvPr/>
        </p:nvSpPr>
        <p:spPr bwMode="auto">
          <a:xfrm>
            <a:off x="64008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5" name="Line 3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6" name="Oval 40"/>
          <p:cNvSpPr>
            <a:spLocks noChangeArrowheads="1"/>
          </p:cNvSpPr>
          <p:nvPr/>
        </p:nvSpPr>
        <p:spPr bwMode="auto">
          <a:xfrm>
            <a:off x="66294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7" name="Oval 41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8" name="Line 42"/>
          <p:cNvSpPr>
            <a:spLocks noChangeShapeType="1"/>
          </p:cNvSpPr>
          <p:nvPr/>
        </p:nvSpPr>
        <p:spPr bwMode="auto">
          <a:xfrm flipV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59" name="Line 43"/>
          <p:cNvSpPr>
            <a:spLocks noChangeShapeType="1"/>
          </p:cNvSpPr>
          <p:nvPr/>
        </p:nvSpPr>
        <p:spPr bwMode="auto">
          <a:xfrm>
            <a:off x="7086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0" name="Line 44"/>
          <p:cNvSpPr>
            <a:spLocks noChangeShapeType="1"/>
          </p:cNvSpPr>
          <p:nvPr/>
        </p:nvSpPr>
        <p:spPr bwMode="auto">
          <a:xfrm>
            <a:off x="7086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1" name="Line 45"/>
          <p:cNvSpPr>
            <a:spLocks noChangeShapeType="1"/>
          </p:cNvSpPr>
          <p:nvPr/>
        </p:nvSpPr>
        <p:spPr bwMode="auto">
          <a:xfrm flipV="1">
            <a:off x="6858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2" name="Oval 46"/>
          <p:cNvSpPr>
            <a:spLocks noChangeArrowheads="1"/>
          </p:cNvSpPr>
          <p:nvPr/>
        </p:nvSpPr>
        <p:spPr bwMode="auto">
          <a:xfrm>
            <a:off x="7315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3" name="Oval 47"/>
          <p:cNvSpPr>
            <a:spLocks noChangeArrowheads="1"/>
          </p:cNvSpPr>
          <p:nvPr/>
        </p:nvSpPr>
        <p:spPr bwMode="auto">
          <a:xfrm>
            <a:off x="73152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4" name="Line 48"/>
          <p:cNvSpPr>
            <a:spLocks noChangeShapeType="1"/>
          </p:cNvSpPr>
          <p:nvPr/>
        </p:nvSpPr>
        <p:spPr bwMode="auto">
          <a:xfrm flipV="1">
            <a:off x="7543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5" name="Line 49"/>
          <p:cNvSpPr>
            <a:spLocks noChangeShapeType="1"/>
          </p:cNvSpPr>
          <p:nvPr/>
        </p:nvSpPr>
        <p:spPr bwMode="auto">
          <a:xfrm flipV="1">
            <a:off x="7543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6" name="Oval 50"/>
          <p:cNvSpPr>
            <a:spLocks noChangeArrowheads="1"/>
          </p:cNvSpPr>
          <p:nvPr/>
        </p:nvSpPr>
        <p:spPr bwMode="auto">
          <a:xfrm>
            <a:off x="2514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7" name="Oval 51"/>
          <p:cNvSpPr>
            <a:spLocks noChangeArrowheads="1"/>
          </p:cNvSpPr>
          <p:nvPr/>
        </p:nvSpPr>
        <p:spPr bwMode="auto">
          <a:xfrm>
            <a:off x="2514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8" name="Line 52"/>
          <p:cNvSpPr>
            <a:spLocks noChangeShapeType="1"/>
          </p:cNvSpPr>
          <p:nvPr/>
        </p:nvSpPr>
        <p:spPr bwMode="auto">
          <a:xfrm flipV="1">
            <a:off x="2743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69" name="Line 53"/>
          <p:cNvSpPr>
            <a:spLocks noChangeShapeType="1"/>
          </p:cNvSpPr>
          <p:nvPr/>
        </p:nvSpPr>
        <p:spPr bwMode="auto">
          <a:xfrm>
            <a:off x="2971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0" name="Line 54"/>
          <p:cNvSpPr>
            <a:spLocks noChangeShapeType="1"/>
          </p:cNvSpPr>
          <p:nvPr/>
        </p:nvSpPr>
        <p:spPr bwMode="auto">
          <a:xfrm>
            <a:off x="2971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1" name="Line 55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2" name="Oval 56"/>
          <p:cNvSpPr>
            <a:spLocks noChangeArrowheads="1"/>
          </p:cNvSpPr>
          <p:nvPr/>
        </p:nvSpPr>
        <p:spPr bwMode="auto">
          <a:xfrm>
            <a:off x="3200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3" name="Oval 5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4" name="Line 58"/>
          <p:cNvSpPr>
            <a:spLocks noChangeShapeType="1"/>
          </p:cNvSpPr>
          <p:nvPr/>
        </p:nvSpPr>
        <p:spPr bwMode="auto">
          <a:xfrm flipV="1">
            <a:off x="3429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5" name="Line 59"/>
          <p:cNvSpPr>
            <a:spLocks noChangeShapeType="1"/>
          </p:cNvSpPr>
          <p:nvPr/>
        </p:nvSpPr>
        <p:spPr bwMode="auto">
          <a:xfrm>
            <a:off x="3657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6" name="Line 60"/>
          <p:cNvSpPr>
            <a:spLocks noChangeShapeType="1"/>
          </p:cNvSpPr>
          <p:nvPr/>
        </p:nvSpPr>
        <p:spPr bwMode="auto">
          <a:xfrm>
            <a:off x="3657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7" name="Line 61"/>
          <p:cNvSpPr>
            <a:spLocks noChangeShapeType="1"/>
          </p:cNvSpPr>
          <p:nvPr/>
        </p:nvSpPr>
        <p:spPr bwMode="auto">
          <a:xfrm flipV="1">
            <a:off x="3429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8" name="Oval 62"/>
          <p:cNvSpPr>
            <a:spLocks noChangeArrowheads="1"/>
          </p:cNvSpPr>
          <p:nvPr/>
        </p:nvSpPr>
        <p:spPr bwMode="auto">
          <a:xfrm>
            <a:off x="3886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79" name="Oval 63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0" name="Line 64"/>
          <p:cNvSpPr>
            <a:spLocks noChangeShapeType="1"/>
          </p:cNvSpPr>
          <p:nvPr/>
        </p:nvSpPr>
        <p:spPr bwMode="auto">
          <a:xfrm flipV="1">
            <a:off x="4114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1" name="Line 65"/>
          <p:cNvSpPr>
            <a:spLocks noChangeShapeType="1"/>
          </p:cNvSpPr>
          <p:nvPr/>
        </p:nvSpPr>
        <p:spPr bwMode="auto">
          <a:xfrm>
            <a:off x="4343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2" name="Line 66"/>
          <p:cNvSpPr>
            <a:spLocks noChangeShapeType="1"/>
          </p:cNvSpPr>
          <p:nvPr/>
        </p:nvSpPr>
        <p:spPr bwMode="auto">
          <a:xfrm>
            <a:off x="4343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3" name="Line 67"/>
          <p:cNvSpPr>
            <a:spLocks noChangeShapeType="1"/>
          </p:cNvSpPr>
          <p:nvPr/>
        </p:nvSpPr>
        <p:spPr bwMode="auto">
          <a:xfrm flipV="1">
            <a:off x="4114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4" name="Oval 68"/>
          <p:cNvSpPr>
            <a:spLocks noChangeArrowheads="1"/>
          </p:cNvSpPr>
          <p:nvPr/>
        </p:nvSpPr>
        <p:spPr bwMode="auto">
          <a:xfrm>
            <a:off x="4572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5" name="Oval 69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6" name="Line 70"/>
          <p:cNvSpPr>
            <a:spLocks noChangeShapeType="1"/>
          </p:cNvSpPr>
          <p:nvPr/>
        </p:nvSpPr>
        <p:spPr bwMode="auto">
          <a:xfrm flipV="1">
            <a:off x="4800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7" name="Line 71"/>
          <p:cNvSpPr>
            <a:spLocks noChangeShapeType="1"/>
          </p:cNvSpPr>
          <p:nvPr/>
        </p:nvSpPr>
        <p:spPr bwMode="auto">
          <a:xfrm>
            <a:off x="5029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8" name="Line 72"/>
          <p:cNvSpPr>
            <a:spLocks noChangeShapeType="1"/>
          </p:cNvSpPr>
          <p:nvPr/>
        </p:nvSpPr>
        <p:spPr bwMode="auto">
          <a:xfrm>
            <a:off x="5029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89" name="Line 73"/>
          <p:cNvSpPr>
            <a:spLocks noChangeShapeType="1"/>
          </p:cNvSpPr>
          <p:nvPr/>
        </p:nvSpPr>
        <p:spPr bwMode="auto">
          <a:xfrm flipV="1">
            <a:off x="4800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0" name="Oval 74"/>
          <p:cNvSpPr>
            <a:spLocks noChangeArrowheads="1"/>
          </p:cNvSpPr>
          <p:nvPr/>
        </p:nvSpPr>
        <p:spPr bwMode="auto">
          <a:xfrm>
            <a:off x="5257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1" name="Oval 7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2" name="Line 76"/>
          <p:cNvSpPr>
            <a:spLocks noChangeShapeType="1"/>
          </p:cNvSpPr>
          <p:nvPr/>
        </p:nvSpPr>
        <p:spPr bwMode="auto">
          <a:xfrm flipV="1">
            <a:off x="5486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3" name="Line 77"/>
          <p:cNvSpPr>
            <a:spLocks noChangeShapeType="1"/>
          </p:cNvSpPr>
          <p:nvPr/>
        </p:nvSpPr>
        <p:spPr bwMode="auto">
          <a:xfrm>
            <a:off x="571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4" name="Line 78"/>
          <p:cNvSpPr>
            <a:spLocks noChangeShapeType="1"/>
          </p:cNvSpPr>
          <p:nvPr/>
        </p:nvSpPr>
        <p:spPr bwMode="auto">
          <a:xfrm>
            <a:off x="5715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5" name="Line 79"/>
          <p:cNvSpPr>
            <a:spLocks noChangeShapeType="1"/>
          </p:cNvSpPr>
          <p:nvPr/>
        </p:nvSpPr>
        <p:spPr bwMode="auto">
          <a:xfrm flipV="1">
            <a:off x="5486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6" name="Oval 80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7" name="Oval 81"/>
          <p:cNvSpPr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8" name="Line 82"/>
          <p:cNvSpPr>
            <a:spLocks noChangeShapeType="1"/>
          </p:cNvSpPr>
          <p:nvPr/>
        </p:nvSpPr>
        <p:spPr bwMode="auto">
          <a:xfrm flipV="1">
            <a:off x="6172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899" name="Line 83"/>
          <p:cNvSpPr>
            <a:spLocks noChangeShapeType="1"/>
          </p:cNvSpPr>
          <p:nvPr/>
        </p:nvSpPr>
        <p:spPr bwMode="auto">
          <a:xfrm>
            <a:off x="64008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0" name="Line 84"/>
          <p:cNvSpPr>
            <a:spLocks noChangeShapeType="1"/>
          </p:cNvSpPr>
          <p:nvPr/>
        </p:nvSpPr>
        <p:spPr bwMode="auto">
          <a:xfrm>
            <a:off x="6400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1" name="Line 85"/>
          <p:cNvSpPr>
            <a:spLocks noChangeShapeType="1"/>
          </p:cNvSpPr>
          <p:nvPr/>
        </p:nvSpPr>
        <p:spPr bwMode="auto">
          <a:xfrm flipV="1">
            <a:off x="6172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2" name="Oval 86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3" name="Oval 87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4" name="Line 88"/>
          <p:cNvSpPr>
            <a:spLocks noChangeShapeType="1"/>
          </p:cNvSpPr>
          <p:nvPr/>
        </p:nvSpPr>
        <p:spPr bwMode="auto">
          <a:xfrm flipV="1">
            <a:off x="6858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5" name="Line 89"/>
          <p:cNvSpPr>
            <a:spLocks noChangeShapeType="1"/>
          </p:cNvSpPr>
          <p:nvPr/>
        </p:nvSpPr>
        <p:spPr bwMode="auto">
          <a:xfrm>
            <a:off x="7086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6" name="Line 90"/>
          <p:cNvSpPr>
            <a:spLocks noChangeShapeType="1"/>
          </p:cNvSpPr>
          <p:nvPr/>
        </p:nvSpPr>
        <p:spPr bwMode="auto">
          <a:xfrm>
            <a:off x="70866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7" name="Line 91"/>
          <p:cNvSpPr>
            <a:spLocks noChangeShapeType="1"/>
          </p:cNvSpPr>
          <p:nvPr/>
        </p:nvSpPr>
        <p:spPr bwMode="auto">
          <a:xfrm flipV="1">
            <a:off x="6858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8" name="Oval 92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09" name="Oval 93"/>
          <p:cNvSpPr>
            <a:spLocks noChangeArrowheads="1"/>
          </p:cNvSpPr>
          <p:nvPr/>
        </p:nvSpPr>
        <p:spPr bwMode="auto">
          <a:xfrm>
            <a:off x="7315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0" name="Line 94"/>
          <p:cNvSpPr>
            <a:spLocks noChangeShapeType="1"/>
          </p:cNvSpPr>
          <p:nvPr/>
        </p:nvSpPr>
        <p:spPr bwMode="auto">
          <a:xfrm flipV="1">
            <a:off x="7543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1" name="Line 95"/>
          <p:cNvSpPr>
            <a:spLocks noChangeShapeType="1"/>
          </p:cNvSpPr>
          <p:nvPr/>
        </p:nvSpPr>
        <p:spPr bwMode="auto">
          <a:xfrm flipV="1">
            <a:off x="75438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2" name="Oval 96"/>
          <p:cNvSpPr>
            <a:spLocks noChangeArrowheads="1"/>
          </p:cNvSpPr>
          <p:nvPr/>
        </p:nvSpPr>
        <p:spPr bwMode="auto">
          <a:xfrm>
            <a:off x="2514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3" name="Oval 97"/>
          <p:cNvSpPr>
            <a:spLocks noChangeArrowheads="1"/>
          </p:cNvSpPr>
          <p:nvPr/>
        </p:nvSpPr>
        <p:spPr bwMode="auto">
          <a:xfrm>
            <a:off x="2514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4" name="Line 98"/>
          <p:cNvSpPr>
            <a:spLocks noChangeShapeType="1"/>
          </p:cNvSpPr>
          <p:nvPr/>
        </p:nvSpPr>
        <p:spPr bwMode="auto">
          <a:xfrm flipV="1">
            <a:off x="2743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5" name="Line 99"/>
          <p:cNvSpPr>
            <a:spLocks noChangeShapeType="1"/>
          </p:cNvSpPr>
          <p:nvPr/>
        </p:nvSpPr>
        <p:spPr bwMode="auto">
          <a:xfrm>
            <a:off x="2971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6" name="Line 100"/>
          <p:cNvSpPr>
            <a:spLocks noChangeShapeType="1"/>
          </p:cNvSpPr>
          <p:nvPr/>
        </p:nvSpPr>
        <p:spPr bwMode="auto">
          <a:xfrm>
            <a:off x="2971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7" name="Oval 101"/>
          <p:cNvSpPr>
            <a:spLocks noChangeArrowheads="1"/>
          </p:cNvSpPr>
          <p:nvPr/>
        </p:nvSpPr>
        <p:spPr bwMode="auto">
          <a:xfrm>
            <a:off x="3200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8" name="Oval 102"/>
          <p:cNvSpPr>
            <a:spLocks noChangeArrowheads="1"/>
          </p:cNvSpPr>
          <p:nvPr/>
        </p:nvSpPr>
        <p:spPr bwMode="auto">
          <a:xfrm>
            <a:off x="3200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19" name="Line 103"/>
          <p:cNvSpPr>
            <a:spLocks noChangeShapeType="1"/>
          </p:cNvSpPr>
          <p:nvPr/>
        </p:nvSpPr>
        <p:spPr bwMode="auto">
          <a:xfrm flipV="1">
            <a:off x="3429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0" name="Line 104"/>
          <p:cNvSpPr>
            <a:spLocks noChangeShapeType="1"/>
          </p:cNvSpPr>
          <p:nvPr/>
        </p:nvSpPr>
        <p:spPr bwMode="auto">
          <a:xfrm>
            <a:off x="3657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1" name="Line 105"/>
          <p:cNvSpPr>
            <a:spLocks noChangeShapeType="1"/>
          </p:cNvSpPr>
          <p:nvPr/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2" name="Oval 106"/>
          <p:cNvSpPr>
            <a:spLocks noChangeArrowheads="1"/>
          </p:cNvSpPr>
          <p:nvPr/>
        </p:nvSpPr>
        <p:spPr bwMode="auto">
          <a:xfrm>
            <a:off x="3886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3" name="Oval 107"/>
          <p:cNvSpPr>
            <a:spLocks noChangeArrowheads="1"/>
          </p:cNvSpPr>
          <p:nvPr/>
        </p:nvSpPr>
        <p:spPr bwMode="auto">
          <a:xfrm>
            <a:off x="3886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 flipV="1">
            <a:off x="4114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5" name="Line 109"/>
          <p:cNvSpPr>
            <a:spLocks noChangeShapeType="1"/>
          </p:cNvSpPr>
          <p:nvPr/>
        </p:nvSpPr>
        <p:spPr bwMode="auto">
          <a:xfrm>
            <a:off x="4343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6" name="Line 110"/>
          <p:cNvSpPr>
            <a:spLocks noChangeShapeType="1"/>
          </p:cNvSpPr>
          <p:nvPr/>
        </p:nvSpPr>
        <p:spPr bwMode="auto">
          <a:xfrm>
            <a:off x="4343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7" name="Oval 111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8" name="Oval 112"/>
          <p:cNvSpPr>
            <a:spLocks noChangeArrowheads="1"/>
          </p:cNvSpPr>
          <p:nvPr/>
        </p:nvSpPr>
        <p:spPr bwMode="auto">
          <a:xfrm>
            <a:off x="45720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29" name="Line 113"/>
          <p:cNvSpPr>
            <a:spLocks noChangeShapeType="1"/>
          </p:cNvSpPr>
          <p:nvPr/>
        </p:nvSpPr>
        <p:spPr bwMode="auto">
          <a:xfrm flipV="1">
            <a:off x="4800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5029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>
            <a:off x="50292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2" name="Oval 116"/>
          <p:cNvSpPr>
            <a:spLocks noChangeArrowheads="1"/>
          </p:cNvSpPr>
          <p:nvPr/>
        </p:nvSpPr>
        <p:spPr bwMode="auto">
          <a:xfrm>
            <a:off x="5257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3" name="Oval 117"/>
          <p:cNvSpPr>
            <a:spLocks noChangeArrowheads="1"/>
          </p:cNvSpPr>
          <p:nvPr/>
        </p:nvSpPr>
        <p:spPr bwMode="auto">
          <a:xfrm>
            <a:off x="5257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4" name="Line 118"/>
          <p:cNvSpPr>
            <a:spLocks noChangeShapeType="1"/>
          </p:cNvSpPr>
          <p:nvPr/>
        </p:nvSpPr>
        <p:spPr bwMode="auto">
          <a:xfrm flipV="1"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5" name="Line 119"/>
          <p:cNvSpPr>
            <a:spLocks noChangeShapeType="1"/>
          </p:cNvSpPr>
          <p:nvPr/>
        </p:nvSpPr>
        <p:spPr bwMode="auto">
          <a:xfrm>
            <a:off x="5715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6" name="Line 120"/>
          <p:cNvSpPr>
            <a:spLocks noChangeShapeType="1"/>
          </p:cNvSpPr>
          <p:nvPr/>
        </p:nvSpPr>
        <p:spPr bwMode="auto">
          <a:xfrm>
            <a:off x="57150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7" name="Oval 121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8" name="Oval 122"/>
          <p:cNvSpPr>
            <a:spLocks noChangeArrowheads="1"/>
          </p:cNvSpPr>
          <p:nvPr/>
        </p:nvSpPr>
        <p:spPr bwMode="auto">
          <a:xfrm>
            <a:off x="59436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39" name="Line 123"/>
          <p:cNvSpPr>
            <a:spLocks noChangeShapeType="1"/>
          </p:cNvSpPr>
          <p:nvPr/>
        </p:nvSpPr>
        <p:spPr bwMode="auto">
          <a:xfrm flipV="1"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0" name="Line 124"/>
          <p:cNvSpPr>
            <a:spLocks noChangeShapeType="1"/>
          </p:cNvSpPr>
          <p:nvPr/>
        </p:nvSpPr>
        <p:spPr bwMode="auto">
          <a:xfrm>
            <a:off x="6400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1" name="Line 125"/>
          <p:cNvSpPr>
            <a:spLocks noChangeShapeType="1"/>
          </p:cNvSpPr>
          <p:nvPr/>
        </p:nvSpPr>
        <p:spPr bwMode="auto">
          <a:xfrm>
            <a:off x="6400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2" name="Oval 126"/>
          <p:cNvSpPr>
            <a:spLocks noChangeArrowheads="1"/>
          </p:cNvSpPr>
          <p:nvPr/>
        </p:nvSpPr>
        <p:spPr bwMode="auto">
          <a:xfrm>
            <a:off x="6629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3" name="Oval 127"/>
          <p:cNvSpPr>
            <a:spLocks noChangeArrowheads="1"/>
          </p:cNvSpPr>
          <p:nvPr/>
        </p:nvSpPr>
        <p:spPr bwMode="auto">
          <a:xfrm>
            <a:off x="66294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4" name="Line 128"/>
          <p:cNvSpPr>
            <a:spLocks noChangeShapeType="1"/>
          </p:cNvSpPr>
          <p:nvPr/>
        </p:nvSpPr>
        <p:spPr bwMode="auto">
          <a:xfrm flipV="1">
            <a:off x="6858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5" name="Line 129"/>
          <p:cNvSpPr>
            <a:spLocks noChangeShapeType="1"/>
          </p:cNvSpPr>
          <p:nvPr/>
        </p:nvSpPr>
        <p:spPr bwMode="auto">
          <a:xfrm>
            <a:off x="7086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6" name="Line 130"/>
          <p:cNvSpPr>
            <a:spLocks noChangeShapeType="1"/>
          </p:cNvSpPr>
          <p:nvPr/>
        </p:nvSpPr>
        <p:spPr bwMode="auto">
          <a:xfrm>
            <a:off x="7086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7" name="Oval 131"/>
          <p:cNvSpPr>
            <a:spLocks noChangeArrowheads="1"/>
          </p:cNvSpPr>
          <p:nvPr/>
        </p:nvSpPr>
        <p:spPr bwMode="auto">
          <a:xfrm>
            <a:off x="7315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8" name="Oval 132"/>
          <p:cNvSpPr>
            <a:spLocks noChangeArrowheads="1"/>
          </p:cNvSpPr>
          <p:nvPr/>
        </p:nvSpPr>
        <p:spPr bwMode="auto">
          <a:xfrm>
            <a:off x="73152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49" name="Line 133"/>
          <p:cNvSpPr>
            <a:spLocks noChangeShapeType="1"/>
          </p:cNvSpPr>
          <p:nvPr/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2950" name="AutoShape 134"/>
          <p:cNvSpPr>
            <a:spLocks noChangeArrowheads="1"/>
          </p:cNvSpPr>
          <p:nvPr/>
        </p:nvSpPr>
        <p:spPr bwMode="auto">
          <a:xfrm>
            <a:off x="533400" y="4114800"/>
            <a:ext cx="3733800" cy="2514600"/>
          </a:xfrm>
          <a:prstGeom prst="wedgeRoundRectCallout">
            <a:avLst>
              <a:gd name="adj1" fmla="val 119556"/>
              <a:gd name="adj2" fmla="val -7121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id-ID" sz="2400"/>
              <a:t>The weights </a:t>
            </a:r>
          </a:p>
          <a:p>
            <a:pPr algn="ctr"/>
            <a:r>
              <a:rPr lang="en-US" altLang="id-ID" sz="2400"/>
              <a:t>of the winner unit </a:t>
            </a:r>
          </a:p>
          <a:p>
            <a:pPr algn="ctr"/>
            <a:r>
              <a:rPr lang="en-US" altLang="id-ID" sz="2400"/>
              <a:t>are updated </a:t>
            </a:r>
          </a:p>
          <a:p>
            <a:pPr algn="ctr"/>
            <a:r>
              <a:rPr lang="en-US" altLang="id-ID" sz="2400"/>
              <a:t>together with the weights of </a:t>
            </a:r>
          </a:p>
          <a:p>
            <a:pPr algn="ctr"/>
            <a:r>
              <a:rPr lang="en-US" altLang="id-ID" sz="2400"/>
              <a:t>its neighborhoods</a:t>
            </a:r>
          </a:p>
        </p:txBody>
      </p:sp>
    </p:spTree>
    <p:extLst>
      <p:ext uri="{BB962C8B-B14F-4D97-AF65-F5344CB8AC3E}">
        <p14:creationId xmlns:p14="http://schemas.microsoft.com/office/powerpoint/2010/main" xmlns="" val="28937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Unsupervised </a:t>
            </a:r>
            <a:r>
              <a:rPr lang="en-US" sz="32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Learning</a:t>
            </a:r>
            <a:r>
              <a:rPr lang="en-US" sz="3200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based</a:t>
            </a:r>
            <a:r>
              <a:rPr lang="en-US" sz="32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Neural Network</a:t>
            </a:r>
            <a:endParaRPr lang="en-US" sz="3200" b="1" u="sng" kern="1200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id-ID" sz="2800" dirty="0" smtClean="0"/>
              <a:t>In a clustering net, there are as many units as the input vector has components.</a:t>
            </a:r>
          </a:p>
          <a:p>
            <a:pPr eaLnBrk="1" hangingPunct="1"/>
            <a:endParaRPr lang="en-US" altLang="id-ID" sz="2800" dirty="0" smtClean="0"/>
          </a:p>
          <a:p>
            <a:pPr eaLnBrk="1" hangingPunct="1"/>
            <a:r>
              <a:rPr lang="en-US" altLang="id-ID" sz="2800" dirty="0" smtClean="0"/>
              <a:t>Every output unit represents a cluster and the number of output units limit the number of clusters.</a:t>
            </a:r>
          </a:p>
          <a:p>
            <a:pPr eaLnBrk="1" hangingPunct="1"/>
            <a:endParaRPr lang="en-US" altLang="id-ID" sz="2800" dirty="0" smtClean="0"/>
          </a:p>
          <a:p>
            <a:pPr eaLnBrk="1" hangingPunct="1"/>
            <a:r>
              <a:rPr lang="en-US" altLang="id-ID" sz="2800" dirty="0" smtClean="0"/>
              <a:t>During the training, the network finds the best matching output unit to the input vector.</a:t>
            </a:r>
          </a:p>
          <a:p>
            <a:pPr eaLnBrk="1" hangingPunct="1"/>
            <a:endParaRPr lang="en-US" altLang="id-ID" sz="2800" dirty="0" smtClean="0"/>
          </a:p>
          <a:p>
            <a:pPr eaLnBrk="1" hangingPunct="1"/>
            <a:r>
              <a:rPr lang="en-US" altLang="id-ID" sz="2800" dirty="0" smtClean="0"/>
              <a:t>The weight vector of the winner is then updated according to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xmlns="" val="8261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24300" y="58054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2247900" y="1843088"/>
            <a:ext cx="4648200" cy="1371600"/>
          </a:xfrm>
          <a:prstGeom prst="parallelogram">
            <a:avLst>
              <a:gd name="adj" fmla="val 84722"/>
            </a:avLst>
          </a:prstGeom>
          <a:noFill/>
          <a:ln w="28575">
            <a:solidFill>
              <a:srgbClr val="008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id-ID" altLang="id-ID"/>
          </a:p>
        </p:txBody>
      </p:sp>
      <p:sp>
        <p:nvSpPr>
          <p:cNvPr id="16388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76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89" name="Oval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10100" y="2757488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AAAA6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90" name="Oval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91" name="Oval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243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92" name="Oval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101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93" name="Oval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95900" y="4129088"/>
            <a:ext cx="228600" cy="228600"/>
          </a:xfrm>
          <a:prstGeom prst="ellipse">
            <a:avLst/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id-ID" b="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43500" y="344328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600"/>
              <a:t>Winning neuron</a:t>
            </a:r>
            <a:endParaRPr lang="en-US" altLang="id-ID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4991100" y="298608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714500" y="26812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i="1" dirty="0" err="1" smtClean="0"/>
              <a:t>w</a:t>
            </a:r>
            <a:r>
              <a:rPr lang="en-US" altLang="id-ID" i="1" baseline="-25000" dirty="0" err="1" smtClean="0"/>
              <a:t>j</a:t>
            </a:r>
            <a:endParaRPr lang="en-US" altLang="id-ID" i="1" dirty="0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552700" y="2986088"/>
            <a:ext cx="381000" cy="1143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2933700" y="2986088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2933700" y="2986088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2933700" y="2986088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2933700" y="2986088"/>
            <a:ext cx="2438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247900" y="2986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790700" y="222408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800" dirty="0"/>
              <a:t>neuron </a:t>
            </a:r>
            <a:r>
              <a:rPr lang="en-US" altLang="id-ID" sz="1800" i="1" dirty="0" smtClean="0"/>
              <a:t>j</a:t>
            </a:r>
            <a:endParaRPr lang="en-US" altLang="id-ID" b="0" dirty="0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476500" y="24526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47900" y="451008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2247900" y="4281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753100" y="4205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1790700" y="4586288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23900" y="4967288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1800"/>
              <a:t>Input vector</a:t>
            </a:r>
            <a:r>
              <a:rPr lang="en-US" altLang="id-ID" sz="1800" i="1"/>
              <a:t> X</a:t>
            </a:r>
            <a:endParaRPr lang="en-US" altLang="id-ID" b="0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162300" y="5043488"/>
            <a:ext cx="365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i="1" dirty="0"/>
              <a:t>X</a:t>
            </a:r>
            <a:r>
              <a:rPr lang="en-US" altLang="id-ID" dirty="0"/>
              <a:t>=[</a:t>
            </a:r>
            <a:r>
              <a:rPr lang="en-US" altLang="id-ID" i="1" dirty="0"/>
              <a:t>x</a:t>
            </a:r>
            <a:r>
              <a:rPr lang="en-US" altLang="id-ID" baseline="-25000" dirty="0"/>
              <a:t>1</a:t>
            </a:r>
            <a:r>
              <a:rPr lang="en-US" altLang="id-ID" dirty="0"/>
              <a:t>,</a:t>
            </a:r>
            <a:r>
              <a:rPr lang="en-US" altLang="id-ID" i="1" dirty="0"/>
              <a:t>x</a:t>
            </a:r>
            <a:r>
              <a:rPr lang="en-US" altLang="id-ID" baseline="-25000" dirty="0"/>
              <a:t>2</a:t>
            </a:r>
            <a:r>
              <a:rPr lang="en-US" altLang="id-ID" dirty="0"/>
              <a:t>,…</a:t>
            </a:r>
            <a:r>
              <a:rPr lang="en-US" altLang="id-ID" i="1" dirty="0" err="1"/>
              <a:t>x</a:t>
            </a:r>
            <a:r>
              <a:rPr lang="en-US" altLang="id-ID" baseline="-25000" dirty="0" err="1"/>
              <a:t>n</a:t>
            </a:r>
            <a:r>
              <a:rPr lang="en-US" altLang="id-ID" dirty="0"/>
              <a:t>] </a:t>
            </a:r>
            <a:r>
              <a:rPr lang="en-US" altLang="id-ID" dirty="0">
                <a:sym typeface="Symbol" pitchFamily="18" charset="2"/>
              </a:rPr>
              <a:t> R</a:t>
            </a:r>
            <a:r>
              <a:rPr lang="en-US" altLang="id-ID" i="1" baseline="30000" dirty="0">
                <a:sym typeface="Symbol" pitchFamily="18" charset="2"/>
              </a:rPr>
              <a:t>n</a:t>
            </a:r>
            <a:endParaRPr lang="en-US" altLang="id-ID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id-ID" i="1" dirty="0" err="1" smtClean="0">
                <a:sym typeface="Symbol" pitchFamily="18" charset="2"/>
              </a:rPr>
              <a:t>w</a:t>
            </a:r>
            <a:r>
              <a:rPr lang="en-US" altLang="id-ID" i="1" baseline="-25000" dirty="0" err="1" smtClean="0"/>
              <a:t>ij</a:t>
            </a:r>
            <a:r>
              <a:rPr lang="en-US" altLang="id-ID" i="1" dirty="0" smtClean="0"/>
              <a:t>=</a:t>
            </a:r>
            <a:r>
              <a:rPr lang="en-US" altLang="id-ID" dirty="0" smtClean="0"/>
              <a:t>[</a:t>
            </a:r>
            <a:r>
              <a:rPr lang="en-US" altLang="id-ID" i="1" dirty="0" smtClean="0"/>
              <a:t>w</a:t>
            </a:r>
            <a:r>
              <a:rPr lang="en-US" altLang="id-ID" baseline="-25000" dirty="0" smtClean="0"/>
              <a:t>1j</a:t>
            </a:r>
            <a:r>
              <a:rPr lang="en-US" altLang="id-ID" dirty="0" smtClean="0"/>
              <a:t>,</a:t>
            </a:r>
            <a:r>
              <a:rPr lang="en-US" altLang="id-ID" i="1" dirty="0" smtClean="0"/>
              <a:t>w</a:t>
            </a:r>
            <a:r>
              <a:rPr lang="en-US" altLang="id-ID" baseline="-25000" dirty="0" smtClean="0"/>
              <a:t>2j</a:t>
            </a:r>
            <a:r>
              <a:rPr lang="en-US" altLang="id-ID" dirty="0" smtClean="0"/>
              <a:t>,…,</a:t>
            </a:r>
            <a:r>
              <a:rPr lang="en-US" altLang="id-ID" i="1" dirty="0" err="1" smtClean="0"/>
              <a:t>w</a:t>
            </a:r>
            <a:r>
              <a:rPr lang="en-US" altLang="id-ID" i="1" baseline="-25000" dirty="0" err="1" smtClean="0"/>
              <a:t>nj</a:t>
            </a:r>
            <a:r>
              <a:rPr lang="en-US" altLang="id-ID" dirty="0" smtClean="0"/>
              <a:t>] </a:t>
            </a:r>
            <a:r>
              <a:rPr lang="en-US" altLang="id-ID" dirty="0">
                <a:sym typeface="Symbol" pitchFamily="18" charset="2"/>
              </a:rPr>
              <a:t> R</a:t>
            </a:r>
            <a:r>
              <a:rPr lang="en-US" altLang="id-ID" i="1" baseline="30000" dirty="0">
                <a:sym typeface="Symbol" pitchFamily="18" charset="2"/>
              </a:rPr>
              <a:t>n</a:t>
            </a:r>
            <a:r>
              <a:rPr lang="en-US" altLang="id-ID" dirty="0"/>
              <a:t> 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6210300" y="2681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36284" name="Text Box 28"/>
          <p:cNvSpPr txBox="1">
            <a:spLocks noChangeArrowheads="1"/>
          </p:cNvSpPr>
          <p:nvPr/>
        </p:nvSpPr>
        <p:spPr bwMode="auto">
          <a:xfrm>
            <a:off x="6743700" y="2452688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Kohonen layer</a:t>
            </a:r>
            <a:endParaRPr lang="en-US" b="0"/>
          </a:p>
        </p:txBody>
      </p:sp>
      <p:sp>
        <p:nvSpPr>
          <p:cNvPr id="736285" name="Oval 2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43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86" name="Oval 3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162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87" name="Oval 3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575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88" name="Oval 3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3053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89" name="Oval 3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005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0" name="Oval 3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6957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1" name="Oval 3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959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2" name="Oval 3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9911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3" name="Oval 3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829300" y="2376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4" name="Oval 3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48300" y="2757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5" name="Oval 3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34100" y="1995488"/>
            <a:ext cx="228600" cy="228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en-GB" b="0"/>
          </a:p>
        </p:txBody>
      </p:sp>
      <p:sp>
        <p:nvSpPr>
          <p:cNvPr id="736296" name="Text Box 40"/>
          <p:cNvSpPr txBox="1">
            <a:spLocks noChangeArrowheads="1"/>
          </p:cNvSpPr>
          <p:nvPr/>
        </p:nvSpPr>
        <p:spPr bwMode="auto">
          <a:xfrm>
            <a:off x="1143000" y="381000"/>
            <a:ext cx="716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KOHONEN SELF ORGANIZING MAPS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altLang="id-ID" i="1">
                <a:solidFill>
                  <a:srgbClr val="FF3300"/>
                </a:solidFill>
                <a:cs typeface="Times New Roman" pitchFamily="18" charset="0"/>
              </a:rPr>
              <a:t>Architecture</a:t>
            </a:r>
            <a:endParaRPr lang="en-US" altLang="id-ID"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8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32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Learning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dirty="0" smtClean="0"/>
              <a:t>A variety of nets use </a:t>
            </a:r>
            <a:r>
              <a:rPr lang="en-US" altLang="id-ID" sz="2800" dirty="0" err="1" smtClean="0"/>
              <a:t>Kohonen</a:t>
            </a:r>
            <a:r>
              <a:rPr lang="en-US" altLang="id-ID" sz="2800" dirty="0" smtClean="0"/>
              <a:t> Learning</a:t>
            </a:r>
          </a:p>
          <a:p>
            <a:pPr lvl="1" eaLnBrk="1" hangingPunct="1"/>
            <a:r>
              <a:rPr lang="en-US" altLang="id-ID" sz="2400" dirty="0" smtClean="0"/>
              <a:t>New weight vector is the linear combination of old weight vector and the current input vector.</a:t>
            </a:r>
          </a:p>
          <a:p>
            <a:pPr lvl="1" eaLnBrk="1" hangingPunct="1"/>
            <a:r>
              <a:rPr lang="en-US" altLang="id-ID" sz="2400" dirty="0" smtClean="0"/>
              <a:t>The weight update for cluster unit (output unit) </a:t>
            </a:r>
            <a:r>
              <a:rPr lang="en-US" altLang="id-ID" sz="2400" i="1" dirty="0" smtClean="0"/>
              <a:t>j </a:t>
            </a:r>
            <a:r>
              <a:rPr lang="en-US" altLang="id-ID" sz="2400" dirty="0" smtClean="0"/>
              <a:t>can be calculated as:</a:t>
            </a:r>
          </a:p>
          <a:p>
            <a:pPr lvl="1" eaLnBrk="1" hangingPunct="1">
              <a:buFontTx/>
              <a:buNone/>
            </a:pPr>
            <a:r>
              <a:rPr lang="en-US" altLang="id-ID" sz="2400" dirty="0" smtClean="0"/>
              <a:t> </a:t>
            </a:r>
          </a:p>
          <a:p>
            <a:pPr lvl="1" eaLnBrk="1" hangingPunct="1"/>
            <a:endParaRPr lang="en-US" altLang="id-ID" sz="2400" dirty="0" smtClean="0"/>
          </a:p>
          <a:p>
            <a:pPr lvl="1" eaLnBrk="1" hangingPunct="1">
              <a:buFontTx/>
              <a:buNone/>
            </a:pPr>
            <a:r>
              <a:rPr lang="en-US" altLang="id-ID" dirty="0" smtClean="0"/>
              <a:t> </a:t>
            </a:r>
          </a:p>
          <a:p>
            <a:pPr lvl="1" eaLnBrk="1" hangingPunct="1"/>
            <a:r>
              <a:rPr lang="en-US" altLang="id-ID" sz="2400" dirty="0" smtClean="0"/>
              <a:t>the learning rate (alpha) decreases as the learning process proceeds.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094644" y="3847653"/>
                <a:ext cx="543779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                 </a:t>
                </a:r>
                <a:endParaRPr lang="id-ID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644" y="3847653"/>
                <a:ext cx="5437796" cy="49141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312104" y="4339070"/>
                <a:ext cx="327297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id-ID" sz="2400" i="1" dirty="0" smtClean="0">
                        <a:latin typeface="Cambria Math"/>
                        <a:ea typeface="Cambria Math"/>
                        <a:sym typeface="Symbol"/>
                      </a:rPr>
                      <m:t>∝</m:t>
                    </m:r>
                    <m:r>
                      <a:rPr lang="en-US" sz="2400" b="0" i="1" dirty="0" smtClean="0">
                        <a:latin typeface="Cambria Math"/>
                        <a:sym typeface="Symbol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+(1−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dirty="0">
                        <a:latin typeface="Cambria Math"/>
                        <a:ea typeface="Cambria Math"/>
                        <a:sym typeface="Symbol"/>
                      </a:rPr>
                      <m:t>∝</m:t>
                    </m:r>
                  </m:oMath>
                </a14:m>
                <a:r>
                  <a:rPr lang="en-US" sz="2400" dirty="0" smtClean="0">
                    <a:sym typeface="Symbol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𝑜𝑙𝑑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</a:t>
                </a:r>
                <a:endParaRPr lang="id-ID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4" y="4339070"/>
                <a:ext cx="3272977" cy="4914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750" b="-237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3004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8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2800" dirty="0" smtClean="0"/>
              <a:t>Normally, Euclidean distance measure is used to find the cluster unit whose weight vector matches most closely to the input vector.</a:t>
            </a:r>
          </a:p>
          <a:p>
            <a:pPr eaLnBrk="1" hangingPunct="1"/>
            <a:endParaRPr lang="en-US" altLang="id-ID" sz="2800" dirty="0" smtClean="0"/>
          </a:p>
          <a:p>
            <a:pPr eaLnBrk="1" hangingPunct="1"/>
            <a:r>
              <a:rPr lang="en-US" altLang="id-ID" sz="2800" dirty="0" smtClean="0"/>
              <a:t>For a linear array of cluster units, the neighborhood of radius </a:t>
            </a:r>
            <a:r>
              <a:rPr lang="en-US" altLang="id-ID" sz="2800" i="1" dirty="0" smtClean="0"/>
              <a:t>R</a:t>
            </a:r>
            <a:r>
              <a:rPr lang="en-US" altLang="id-ID" sz="2800" dirty="0" smtClean="0"/>
              <a:t> around cluster unit </a:t>
            </a:r>
            <a:r>
              <a:rPr lang="en-US" altLang="id-ID" sz="2800" i="1" dirty="0" smtClean="0"/>
              <a:t>J</a:t>
            </a:r>
            <a:r>
              <a:rPr lang="en-US" altLang="id-ID" sz="2800" dirty="0" smtClean="0"/>
              <a:t> consists of all units</a:t>
            </a:r>
            <a:r>
              <a:rPr lang="en-US" altLang="id-ID" sz="2800" i="1" dirty="0" smtClean="0"/>
              <a:t> j </a:t>
            </a:r>
            <a:r>
              <a:rPr lang="en-US" altLang="id-ID" sz="2800" dirty="0" smtClean="0"/>
              <a:t>such that: </a:t>
            </a:r>
          </a:p>
          <a:p>
            <a:pPr eaLnBrk="1" hangingPunct="1"/>
            <a:endParaRPr lang="en-US" altLang="id-ID" sz="3600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200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Structure of Neighborhoods</a:t>
            </a:r>
          </a:p>
          <a:p>
            <a:pPr eaLnBrk="1" hangingPunct="1"/>
            <a:endParaRPr lang="en-US" altLang="id-ID" sz="280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3675"/>
            <a:ext cx="82296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788024" y="285293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0072" y="3133084"/>
            <a:ext cx="2304256" cy="371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51920" y="2789947"/>
            <a:ext cx="2304256" cy="5513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48064" y="3341256"/>
            <a:ext cx="576064" cy="163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96208" y="2719607"/>
            <a:ext cx="4168080" cy="6953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606609" y="3313104"/>
            <a:ext cx="393519" cy="1916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721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Structure of Neighborhoods</a:t>
            </a:r>
          </a:p>
          <a:p>
            <a:pPr eaLnBrk="1" hangingPunct="1"/>
            <a:endParaRPr lang="en-US" altLang="id-ID" sz="280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8238"/>
            <a:ext cx="59436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433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Structure of Neighborhoods</a:t>
            </a:r>
          </a:p>
          <a:p>
            <a:pPr eaLnBrk="1" hangingPunct="1"/>
            <a:endParaRPr lang="en-US" altLang="id-ID" sz="280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1425"/>
            <a:ext cx="5334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540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8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60438" y="1295400"/>
            <a:ext cx="7772400" cy="5108575"/>
          </a:xfrm>
        </p:spPr>
        <p:txBody>
          <a:bodyPr/>
          <a:lstStyle/>
          <a:p>
            <a:pPr lvl="1" eaLnBrk="1" hangingPunct="1"/>
            <a:r>
              <a:rPr lang="en-US" altLang="id-ID" sz="2400" smtClean="0"/>
              <a:t>Neighborhoods do not wrap around from one side of the grid to other side which means missing units are simply ignored.</a:t>
            </a:r>
          </a:p>
          <a:p>
            <a:pPr eaLnBrk="1" hangingPunct="1"/>
            <a:r>
              <a:rPr lang="en-US" altLang="id-ID" sz="2800" smtClean="0"/>
              <a:t>Algorithm:</a:t>
            </a:r>
          </a:p>
          <a:p>
            <a:pPr eaLnBrk="1" hangingPunct="1"/>
            <a:endParaRPr lang="en-US" altLang="id-ID" sz="2800" smtClean="0"/>
          </a:p>
          <a:p>
            <a:pPr eaLnBrk="1" hangingPunct="1"/>
            <a:endParaRPr lang="en-US" altLang="id-ID" sz="280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800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249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8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Algorithm:</a:t>
            </a:r>
          </a:p>
          <a:p>
            <a:pPr eaLnBrk="1" hangingPunct="1"/>
            <a:endParaRPr lang="en-US" altLang="id-ID" sz="2800" smtClean="0"/>
          </a:p>
          <a:p>
            <a:pPr eaLnBrk="1" hangingPunct="1"/>
            <a:endParaRPr lang="en-US" altLang="id-ID" sz="2800" smtClean="0"/>
          </a:p>
          <a:p>
            <a:pPr eaLnBrk="1" hangingPunct="1"/>
            <a:endParaRPr lang="en-US" altLang="id-ID" sz="2800" smtClean="0"/>
          </a:p>
          <a:p>
            <a:pPr lvl="1" eaLnBrk="1" hangingPunct="1"/>
            <a:r>
              <a:rPr lang="en-US" altLang="id-ID" sz="2400" smtClean="0"/>
              <a:t>Radius and learning rates may be decreased after each epoch.</a:t>
            </a:r>
          </a:p>
          <a:p>
            <a:pPr lvl="1" eaLnBrk="1" hangingPunct="1"/>
            <a:r>
              <a:rPr lang="en-US" altLang="id-ID" sz="2400" smtClean="0"/>
              <a:t>Learning rate decrease may be either linear or geometric.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343150"/>
            <a:ext cx="69246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2319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32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Example</a:t>
            </a:r>
          </a:p>
          <a:p>
            <a:pPr eaLnBrk="1" hangingPunct="1"/>
            <a:endParaRPr lang="en-US" altLang="id-ID" sz="2800" smtClean="0"/>
          </a:p>
          <a:p>
            <a:pPr eaLnBrk="1" hangingPunct="1"/>
            <a:endParaRPr lang="en-US" altLang="id-ID" sz="2800" smtClean="0"/>
          </a:p>
          <a:p>
            <a:pPr eaLnBrk="1" hangingPunct="1"/>
            <a:endParaRPr lang="en-US" altLang="id-ID" sz="280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66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120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id-ID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704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Self Organization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>
                <a:latin typeface="Arial" charset="0"/>
              </a:rPr>
              <a:t>The unsupervised weight adapting algorithms are usually based on some form of global competition between the neurons</a:t>
            </a:r>
            <a:r>
              <a:rPr lang="en-US" altLang="id-ID" dirty="0" smtClean="0">
                <a:latin typeface="Arial" charset="0"/>
              </a:rPr>
              <a:t>.</a:t>
            </a:r>
          </a:p>
          <a:p>
            <a:r>
              <a:rPr lang="en-US" altLang="id-ID" smtClean="0">
                <a:latin typeface="Arial" charset="0"/>
              </a:rPr>
              <a:t>Applications of self-organizing networks are:</a:t>
            </a:r>
            <a:endParaRPr lang="en-US" altLang="id-ID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b="1" u="sng" kern="12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Kohonen</a:t>
            </a:r>
            <a:r>
              <a:rPr lang="en-US" sz="2400" b="1" u="sng" kern="12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 SOM (Self Organizing Maps)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8001000" cy="4619625"/>
          </a:xfrm>
          <a:noFill/>
        </p:spPr>
      </p:pic>
    </p:spTree>
    <p:extLst>
      <p:ext uri="{BB962C8B-B14F-4D97-AF65-F5344CB8AC3E}">
        <p14:creationId xmlns:p14="http://schemas.microsoft.com/office/powerpoint/2010/main" xmlns="" val="68151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Step 5. The weight on the winning unit are updated</a:t>
                </a:r>
              </a:p>
              <a:p>
                <a:pPr marL="914400" lvl="2" indent="0">
                  <a:buNone/>
                </a:pPr>
                <a:r>
                  <a:rPr lang="en-US" dirty="0"/>
                  <a:t>w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 (new) =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 + 0.6 [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–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(old)]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=  0.4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 + </a:t>
                </a:r>
                <a:r>
                  <a:rPr lang="en-US" dirty="0"/>
                  <a:t>0.6 x</a:t>
                </a:r>
                <a:r>
                  <a:rPr lang="en-US" baseline="-25000" dirty="0"/>
                  <a:t>i </a:t>
                </a:r>
                <a:endParaRPr lang="en-US" baseline="-25000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The gives the weight matrix: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0.92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0.24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0.96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0.76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0.28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0.12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108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2. For the third vector (1, 0, 0, 0) do step 3-5</a:t>
            </a:r>
          </a:p>
          <a:p>
            <a:pPr lvl="1"/>
            <a:r>
              <a:rPr lang="en-US" dirty="0" smtClean="0"/>
              <a:t>Step 3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D(1) = (0.08-1)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(0.24-0)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(0.2-0)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(0.96-0)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0.9872 + 0.0576 + 0.04 + 0.9216 = 2.006</a:t>
            </a:r>
          </a:p>
          <a:p>
            <a:pPr marL="457200" lvl="1" indent="0">
              <a:buNone/>
            </a:pPr>
            <a:r>
              <a:rPr lang="en-US" dirty="0" smtClean="0"/>
              <a:t>   D(2) </a:t>
            </a:r>
            <a:r>
              <a:rPr lang="en-US" dirty="0"/>
              <a:t>= (</a:t>
            </a:r>
            <a:r>
              <a:rPr lang="en-US" dirty="0" smtClean="0"/>
              <a:t>0.92-1)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0.76-0)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0.28-0)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0.12-0)</a:t>
            </a:r>
            <a:r>
              <a:rPr lang="en-US" baseline="30000" dirty="0" smtClean="0"/>
              <a:t>2</a:t>
            </a:r>
            <a:r>
              <a:rPr lang="en-US" dirty="0"/>
              <a:t>= </a:t>
            </a:r>
          </a:p>
          <a:p>
            <a:pPr marL="457200" lvl="1" indent="0">
              <a:buNone/>
            </a:pPr>
            <a:r>
              <a:rPr lang="en-US" dirty="0"/>
              <a:t>            = </a:t>
            </a:r>
            <a:r>
              <a:rPr lang="en-US" dirty="0" smtClean="0"/>
              <a:t>0.0064 </a:t>
            </a:r>
            <a:r>
              <a:rPr lang="en-US" dirty="0"/>
              <a:t>+ </a:t>
            </a:r>
            <a:r>
              <a:rPr lang="en-US" dirty="0" smtClean="0"/>
              <a:t>0.5776 </a:t>
            </a:r>
            <a:r>
              <a:rPr lang="en-US" dirty="0"/>
              <a:t>+ </a:t>
            </a:r>
            <a:r>
              <a:rPr lang="en-US" dirty="0" smtClean="0"/>
              <a:t>0.0784 </a:t>
            </a:r>
            <a:r>
              <a:rPr lang="en-US" dirty="0"/>
              <a:t>+ </a:t>
            </a:r>
            <a:r>
              <a:rPr lang="en-US" dirty="0" smtClean="0"/>
              <a:t>0.0144 </a:t>
            </a:r>
            <a:r>
              <a:rPr lang="en-US" dirty="0"/>
              <a:t>= </a:t>
            </a:r>
            <a:r>
              <a:rPr lang="en-US" dirty="0" smtClean="0"/>
              <a:t>0.6768</a:t>
            </a:r>
            <a:endParaRPr lang="en-US" dirty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r>
              <a:rPr lang="en-US" dirty="0" smtClean="0"/>
              <a:t>Step 4 The input vector is closest to output node 2, so J = 2</a:t>
            </a:r>
          </a:p>
        </p:txBody>
      </p:sp>
    </p:spTree>
    <p:extLst>
      <p:ext uri="{BB962C8B-B14F-4D97-AF65-F5344CB8AC3E}">
        <p14:creationId xmlns:p14="http://schemas.microsoft.com/office/powerpoint/2010/main" xmlns="" val="33152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Step 5. The weight on the winning unit are updated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w</a:t>
                </a:r>
                <a:r>
                  <a:rPr lang="en-US" baseline="-25000" dirty="0" smtClean="0"/>
                  <a:t>i2</a:t>
                </a:r>
                <a:r>
                  <a:rPr lang="en-US" dirty="0" smtClean="0"/>
                  <a:t> (new) = </a:t>
                </a:r>
                <a:r>
                  <a:rPr lang="en-US" dirty="0"/>
                  <a:t>w</a:t>
                </a:r>
                <a:r>
                  <a:rPr lang="en-US" baseline="-25000" dirty="0"/>
                  <a:t>i2</a:t>
                </a:r>
                <a:r>
                  <a:rPr lang="en-US" dirty="0" smtClean="0"/>
                  <a:t> (old) + 0.6 </a:t>
                </a:r>
                <a:r>
                  <a:rPr lang="en-US" dirty="0"/>
                  <a:t>[x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– </a:t>
                </a:r>
                <a:r>
                  <a:rPr lang="en-US" dirty="0"/>
                  <a:t>w</a:t>
                </a:r>
                <a:r>
                  <a:rPr lang="en-US" baseline="-25000" dirty="0"/>
                  <a:t>i2</a:t>
                </a:r>
                <a:r>
                  <a:rPr lang="en-US" dirty="0" smtClean="0"/>
                  <a:t> (old)]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=  0.4 </a:t>
                </a:r>
                <a:r>
                  <a:rPr lang="en-US" dirty="0"/>
                  <a:t>w</a:t>
                </a:r>
                <a:r>
                  <a:rPr lang="en-US" baseline="-25000" dirty="0"/>
                  <a:t>i2</a:t>
                </a:r>
                <a:r>
                  <a:rPr lang="en-US" dirty="0" smtClean="0"/>
                  <a:t> (old) + </a:t>
                </a:r>
                <a:r>
                  <a:rPr lang="en-US" dirty="0"/>
                  <a:t>0.6 x</a:t>
                </a:r>
                <a:r>
                  <a:rPr lang="en-US" baseline="-25000" dirty="0"/>
                  <a:t>i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The gives the weight matrix: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0.0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0.968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0.24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0.96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0.304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0.112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0.048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9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2. For the fourth vector (0, 0, 1, 1) do step 3-5</a:t>
            </a:r>
          </a:p>
          <a:p>
            <a:pPr lvl="1"/>
            <a:r>
              <a:rPr lang="en-US" dirty="0" smtClean="0"/>
              <a:t>Step 3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D(1) = (0.08-0)</a:t>
            </a:r>
            <a:r>
              <a:rPr lang="en-US" baseline="30000" dirty="0" smtClean="0"/>
              <a:t>2</a:t>
            </a:r>
            <a:r>
              <a:rPr lang="en-US" dirty="0" smtClean="0"/>
              <a:t> + (0.24-0)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(0.2-1)</a:t>
            </a:r>
            <a:r>
              <a:rPr lang="en-US" baseline="30000" dirty="0" smtClean="0"/>
              <a:t>2</a:t>
            </a:r>
            <a:r>
              <a:rPr lang="en-US" dirty="0" smtClean="0"/>
              <a:t> + (0.96-1)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0.0064 + 0.0576 + 0.64 + 0.0016 = 0.7056</a:t>
            </a:r>
          </a:p>
          <a:p>
            <a:pPr marL="457200" lvl="1" indent="0">
              <a:buNone/>
            </a:pPr>
            <a:r>
              <a:rPr lang="en-US" dirty="0" smtClean="0"/>
              <a:t>   D(2) </a:t>
            </a:r>
            <a:r>
              <a:rPr lang="en-US" dirty="0"/>
              <a:t>= (</a:t>
            </a:r>
            <a:r>
              <a:rPr lang="en-US" dirty="0" smtClean="0"/>
              <a:t>0.968-0)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0.304-0)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0.112-1)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0.048-1)</a:t>
            </a:r>
            <a:r>
              <a:rPr lang="en-US" baseline="30000" dirty="0" smtClean="0"/>
              <a:t>2</a:t>
            </a:r>
            <a:r>
              <a:rPr lang="en-US" dirty="0"/>
              <a:t>= </a:t>
            </a:r>
          </a:p>
          <a:p>
            <a:pPr marL="457200" lvl="1" indent="0">
              <a:buNone/>
            </a:pPr>
            <a:r>
              <a:rPr lang="en-US" dirty="0"/>
              <a:t>            = </a:t>
            </a:r>
            <a:r>
              <a:rPr lang="en-US" dirty="0" smtClean="0"/>
              <a:t>0.937 </a:t>
            </a:r>
            <a:r>
              <a:rPr lang="en-US" dirty="0"/>
              <a:t>+ </a:t>
            </a:r>
            <a:r>
              <a:rPr lang="en-US" dirty="0" smtClean="0"/>
              <a:t>0.0924 </a:t>
            </a:r>
            <a:r>
              <a:rPr lang="en-US" dirty="0"/>
              <a:t>+ </a:t>
            </a:r>
            <a:r>
              <a:rPr lang="en-US" dirty="0" smtClean="0"/>
              <a:t>0.7885 </a:t>
            </a:r>
            <a:r>
              <a:rPr lang="en-US" dirty="0"/>
              <a:t>+ </a:t>
            </a:r>
            <a:r>
              <a:rPr lang="en-US" dirty="0" smtClean="0"/>
              <a:t>0.9063 </a:t>
            </a:r>
            <a:r>
              <a:rPr lang="en-US" dirty="0"/>
              <a:t>= </a:t>
            </a:r>
            <a:r>
              <a:rPr lang="en-US" dirty="0" smtClean="0"/>
              <a:t>2.724</a:t>
            </a:r>
            <a:endParaRPr lang="en-US" dirty="0"/>
          </a:p>
          <a:p>
            <a:pPr marL="457200" lvl="1" indent="0">
              <a:buNone/>
            </a:pPr>
            <a:endParaRPr lang="en-US" baseline="30000" dirty="0" smtClean="0"/>
          </a:p>
          <a:p>
            <a:pPr lvl="1"/>
            <a:r>
              <a:rPr lang="en-US" dirty="0" smtClean="0"/>
              <a:t>Step 4 The input vector is closest to output node 1, so J = 1</a:t>
            </a:r>
          </a:p>
        </p:txBody>
      </p:sp>
    </p:spTree>
    <p:extLst>
      <p:ext uri="{BB962C8B-B14F-4D97-AF65-F5344CB8AC3E}">
        <p14:creationId xmlns:p14="http://schemas.microsoft.com/office/powerpoint/2010/main" xmlns="" val="20784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Step 5. The weight on the winning unit are updated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w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 (new) =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 + 0.6 </a:t>
                </a:r>
                <a:r>
                  <a:rPr lang="en-US" dirty="0"/>
                  <a:t>[x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–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(old)]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=  0.4 </a:t>
                </a:r>
                <a:r>
                  <a:rPr lang="en-US" dirty="0"/>
                  <a:t>w</a:t>
                </a:r>
                <a:r>
                  <a:rPr lang="en-US" baseline="-25000" dirty="0"/>
                  <a:t>i1</a:t>
                </a:r>
                <a:r>
                  <a:rPr lang="en-US" dirty="0" smtClean="0"/>
                  <a:t> (old) + </a:t>
                </a:r>
                <a:r>
                  <a:rPr lang="en-US" dirty="0"/>
                  <a:t>0.6 x</a:t>
                </a:r>
                <a:r>
                  <a:rPr lang="en-US" baseline="-25000" dirty="0"/>
                  <a:t>i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The gives the weight matrix: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0.0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0.968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0.096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0.68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0.98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0.304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0.112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0.048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984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Kohonen</a:t>
            </a:r>
            <a:r>
              <a:rPr 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SOM (Self Organizing Maps)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Step 6. Update learning rate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=0.5∗ 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                                     = 0.5*0.6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= 0.3</a:t>
                </a:r>
              </a:p>
              <a:p>
                <a:r>
                  <a:rPr lang="en-US" dirty="0" smtClean="0"/>
                  <a:t>Step 7. R = 0</a:t>
                </a:r>
              </a:p>
              <a:p>
                <a:r>
                  <a:rPr lang="en-US" dirty="0" smtClean="0"/>
                  <a:t>Step 8. </a:t>
                </a:r>
                <a:r>
                  <a:rPr lang="en-US" dirty="0" err="1" smtClean="0"/>
                  <a:t>Kondisi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sdh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terpenuhi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 stop,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jika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belum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terpenuhi</a:t>
                </a:r>
                <a:r>
                  <a:rPr lang="en-US" dirty="0" smtClean="0">
                    <a:sym typeface="Wingdings" panose="05000000000000000000" pitchFamily="2" charset="2"/>
                  </a:rPr>
                  <a:t> 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melakukan</a:t>
                </a:r>
                <a:r>
                  <a:rPr lang="en-US" dirty="0" smtClean="0">
                    <a:sym typeface="Wingdings" panose="05000000000000000000" pitchFamily="2" charset="2"/>
                  </a:rPr>
                  <a:t> Step 2. – Step 8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lagi</a:t>
                </a:r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738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643A-406B-43F1-A4F2-F34F77C2F6A4}" type="slidenum">
              <a:rPr lang="ar-SA" altLang="id-ID"/>
              <a:pPr/>
              <a:t>37</a:t>
            </a:fld>
            <a:endParaRPr lang="en-US" altLang="id-ID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altLang="id-ID"/>
              <a:t>Example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088232"/>
            <a:ext cx="8748713" cy="5256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dirty="0"/>
              <a:t>An SOFM network with three inputs and two cluster units is to be trained using the four training vectors</a:t>
            </a:r>
            <a:r>
              <a:rPr lang="en-US" altLang="id-ID" sz="24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dirty="0"/>
              <a:t>[0.8  0.7 0.4],   [0.6  0.9  0.9],    [0.3  0.4  0.1],    [0.1  0.1  02] </a:t>
            </a:r>
            <a:endParaRPr lang="en-US" altLang="id-ID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dirty="0" smtClean="0"/>
              <a:t>and </a:t>
            </a:r>
            <a:r>
              <a:rPr lang="en-US" altLang="id-ID" sz="2400" dirty="0"/>
              <a:t>initial </a:t>
            </a:r>
            <a:r>
              <a:rPr lang="en-US" altLang="id-ID" sz="2400" dirty="0" smtClean="0"/>
              <a:t>weights:</a:t>
            </a: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dirty="0"/>
              <a:t>The initial radius is 0 and the learning </a:t>
            </a:r>
            <a:r>
              <a:rPr lang="en-US" altLang="id-ID" sz="2400" dirty="0" smtClean="0"/>
              <a:t>rate       </a:t>
            </a:r>
            <a:r>
              <a:rPr lang="en-US" altLang="id-ID" sz="2400" dirty="0"/>
              <a:t>is 0.5 . </a:t>
            </a:r>
            <a:endParaRPr lang="en-US" altLang="id-ID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dirty="0" smtClean="0"/>
              <a:t>Calculate </a:t>
            </a:r>
            <a:r>
              <a:rPr lang="en-US" altLang="id-ID" sz="2400" dirty="0"/>
              <a:t>the weight changes during the first cycle through the data, </a:t>
            </a:r>
            <a:r>
              <a:rPr lang="en-US" altLang="id-ID" sz="2400" dirty="0" smtClean="0"/>
              <a:t>taking the </a:t>
            </a:r>
            <a:r>
              <a:rPr lang="en-US" altLang="id-ID" sz="2400" dirty="0"/>
              <a:t>training vectors in the given order.</a:t>
            </a:r>
          </a:p>
        </p:txBody>
      </p:sp>
      <p:graphicFrame>
        <p:nvGraphicFramePr>
          <p:cNvPr id="7075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2997200"/>
          <a:ext cx="1079500" cy="1060450"/>
        </p:xfrm>
        <a:graphic>
          <a:graphicData uri="http://schemas.openxmlformats.org/presentationml/2006/ole">
            <p:oleObj spid="_x0000_s38973" name="Equation" r:id="rId3" imgW="698500" imgH="685800" progId="Equation.3">
              <p:embed/>
            </p:oleObj>
          </a:graphicData>
        </a:graphic>
      </p:graphicFrame>
      <p:graphicFrame>
        <p:nvGraphicFramePr>
          <p:cNvPr id="7075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3482798473"/>
              </p:ext>
            </p:extLst>
          </p:nvPr>
        </p:nvGraphicFramePr>
        <p:xfrm>
          <a:off x="5095398" y="5157192"/>
          <a:ext cx="394653" cy="364858"/>
        </p:xfrm>
        <a:graphic>
          <a:graphicData uri="http://schemas.openxmlformats.org/presentationml/2006/ole">
            <p:oleObj spid="_x0000_s38974" name="Equation" r:id="rId4" imgW="152280" imgH="139680" progId="Equation.3">
              <p:embed/>
            </p:oleObj>
          </a:graphicData>
        </a:graphic>
      </p:graphicFrame>
      <p:sp>
        <p:nvSpPr>
          <p:cNvPr id="707590" name="Freeform 6"/>
          <p:cNvSpPr>
            <a:spLocks/>
          </p:cNvSpPr>
          <p:nvPr/>
        </p:nvSpPr>
        <p:spPr bwMode="auto">
          <a:xfrm>
            <a:off x="479425" y="2876550"/>
            <a:ext cx="563563" cy="1273175"/>
          </a:xfrm>
          <a:custGeom>
            <a:avLst/>
            <a:gdLst>
              <a:gd name="T0" fmla="*/ 310 w 310"/>
              <a:gd name="T1" fmla="*/ 212 h 922"/>
              <a:gd name="T2" fmla="*/ 265 w 310"/>
              <a:gd name="T3" fmla="*/ 76 h 922"/>
              <a:gd name="T4" fmla="*/ 83 w 310"/>
              <a:gd name="T5" fmla="*/ 30 h 922"/>
              <a:gd name="T6" fmla="*/ 38 w 310"/>
              <a:gd name="T7" fmla="*/ 257 h 922"/>
              <a:gd name="T8" fmla="*/ 38 w 310"/>
              <a:gd name="T9" fmla="*/ 847 h 922"/>
              <a:gd name="T10" fmla="*/ 265 w 310"/>
              <a:gd name="T11" fmla="*/ 711 h 922"/>
              <a:gd name="T12" fmla="*/ 310 w 310"/>
              <a:gd name="T13" fmla="*/ 21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" h="922">
                <a:moveTo>
                  <a:pt x="310" y="212"/>
                </a:moveTo>
                <a:cubicBezTo>
                  <a:pt x="310" y="106"/>
                  <a:pt x="303" y="106"/>
                  <a:pt x="265" y="76"/>
                </a:cubicBezTo>
                <a:cubicBezTo>
                  <a:pt x="227" y="46"/>
                  <a:pt x="121" y="0"/>
                  <a:pt x="83" y="30"/>
                </a:cubicBezTo>
                <a:cubicBezTo>
                  <a:pt x="45" y="60"/>
                  <a:pt x="45" y="121"/>
                  <a:pt x="38" y="257"/>
                </a:cubicBezTo>
                <a:cubicBezTo>
                  <a:pt x="31" y="393"/>
                  <a:pt x="0" y="772"/>
                  <a:pt x="38" y="847"/>
                </a:cubicBezTo>
                <a:cubicBezTo>
                  <a:pt x="76" y="922"/>
                  <a:pt x="220" y="824"/>
                  <a:pt x="265" y="711"/>
                </a:cubicBezTo>
                <a:cubicBezTo>
                  <a:pt x="310" y="598"/>
                  <a:pt x="310" y="318"/>
                  <a:pt x="310" y="212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7591" name="Freeform 7"/>
          <p:cNvSpPr>
            <a:spLocks/>
          </p:cNvSpPr>
          <p:nvPr/>
        </p:nvSpPr>
        <p:spPr bwMode="auto">
          <a:xfrm>
            <a:off x="787400" y="3771900"/>
            <a:ext cx="1435100" cy="460375"/>
          </a:xfrm>
          <a:custGeom>
            <a:avLst/>
            <a:gdLst>
              <a:gd name="T0" fmla="*/ 0 w 904"/>
              <a:gd name="T1" fmla="*/ 192 h 290"/>
              <a:gd name="T2" fmla="*/ 48 w 904"/>
              <a:gd name="T3" fmla="*/ 240 h 290"/>
              <a:gd name="T4" fmla="*/ 240 w 904"/>
              <a:gd name="T5" fmla="*/ 288 h 290"/>
              <a:gd name="T6" fmla="*/ 408 w 904"/>
              <a:gd name="T7" fmla="*/ 272 h 290"/>
              <a:gd name="T8" fmla="*/ 456 w 904"/>
              <a:gd name="T9" fmla="*/ 256 h 290"/>
              <a:gd name="T10" fmla="*/ 480 w 904"/>
              <a:gd name="T11" fmla="*/ 248 h 290"/>
              <a:gd name="T12" fmla="*/ 552 w 904"/>
              <a:gd name="T13" fmla="*/ 200 h 290"/>
              <a:gd name="T14" fmla="*/ 720 w 904"/>
              <a:gd name="T15" fmla="*/ 88 h 290"/>
              <a:gd name="T16" fmla="*/ 768 w 904"/>
              <a:gd name="T17" fmla="*/ 56 h 290"/>
              <a:gd name="T18" fmla="*/ 904 w 904"/>
              <a:gd name="T19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4" h="290">
                <a:moveTo>
                  <a:pt x="0" y="192"/>
                </a:moveTo>
                <a:cubicBezTo>
                  <a:pt x="16" y="208"/>
                  <a:pt x="27" y="233"/>
                  <a:pt x="48" y="240"/>
                </a:cubicBezTo>
                <a:cubicBezTo>
                  <a:pt x="115" y="262"/>
                  <a:pt x="170" y="279"/>
                  <a:pt x="240" y="288"/>
                </a:cubicBezTo>
                <a:cubicBezTo>
                  <a:pt x="322" y="283"/>
                  <a:pt x="348" y="290"/>
                  <a:pt x="408" y="272"/>
                </a:cubicBezTo>
                <a:cubicBezTo>
                  <a:pt x="424" y="267"/>
                  <a:pt x="440" y="261"/>
                  <a:pt x="456" y="256"/>
                </a:cubicBezTo>
                <a:cubicBezTo>
                  <a:pt x="464" y="253"/>
                  <a:pt x="480" y="248"/>
                  <a:pt x="480" y="248"/>
                </a:cubicBezTo>
                <a:cubicBezTo>
                  <a:pt x="505" y="223"/>
                  <a:pt x="526" y="222"/>
                  <a:pt x="552" y="200"/>
                </a:cubicBezTo>
                <a:cubicBezTo>
                  <a:pt x="605" y="156"/>
                  <a:pt x="660" y="121"/>
                  <a:pt x="720" y="88"/>
                </a:cubicBezTo>
                <a:cubicBezTo>
                  <a:pt x="737" y="79"/>
                  <a:pt x="750" y="62"/>
                  <a:pt x="768" y="56"/>
                </a:cubicBezTo>
                <a:cubicBezTo>
                  <a:pt x="812" y="41"/>
                  <a:pt x="871" y="33"/>
                  <a:pt x="904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7592" name="Text Box 8"/>
          <p:cNvSpPr txBox="1">
            <a:spLocks noChangeArrowheads="1"/>
          </p:cNvSpPr>
          <p:nvPr/>
        </p:nvSpPr>
        <p:spPr bwMode="auto">
          <a:xfrm>
            <a:off x="2195513" y="3500438"/>
            <a:ext cx="20875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2000" dirty="0">
                <a:cs typeface="Times New Roman" pitchFamily="18" charset="0"/>
              </a:rPr>
              <a:t>weights to the first cluster unit</a:t>
            </a:r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>
            <a:off x="5292725" y="2852738"/>
            <a:ext cx="360363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7595" name="Oval 11"/>
          <p:cNvSpPr>
            <a:spLocks noChangeArrowheads="1"/>
          </p:cNvSpPr>
          <p:nvPr/>
        </p:nvSpPr>
        <p:spPr bwMode="auto">
          <a:xfrm>
            <a:off x="5364163" y="3573463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7596" name="Oval 12"/>
          <p:cNvSpPr>
            <a:spLocks noChangeArrowheads="1"/>
          </p:cNvSpPr>
          <p:nvPr/>
        </p:nvSpPr>
        <p:spPr bwMode="auto">
          <a:xfrm>
            <a:off x="5364163" y="4148138"/>
            <a:ext cx="3603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7597" name="Oval 13"/>
          <p:cNvSpPr>
            <a:spLocks noChangeArrowheads="1"/>
          </p:cNvSpPr>
          <p:nvPr/>
        </p:nvSpPr>
        <p:spPr bwMode="auto">
          <a:xfrm>
            <a:off x="7019925" y="3068638"/>
            <a:ext cx="360363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7598" name="Oval 14"/>
          <p:cNvSpPr>
            <a:spLocks noChangeArrowheads="1"/>
          </p:cNvSpPr>
          <p:nvPr/>
        </p:nvSpPr>
        <p:spPr bwMode="auto">
          <a:xfrm>
            <a:off x="7019925" y="3789363"/>
            <a:ext cx="360363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07599" name="Line 15"/>
          <p:cNvSpPr>
            <a:spLocks noChangeShapeType="1"/>
          </p:cNvSpPr>
          <p:nvPr/>
        </p:nvSpPr>
        <p:spPr bwMode="auto">
          <a:xfrm flipV="1">
            <a:off x="5651500" y="3284538"/>
            <a:ext cx="14414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7600" name="Line 16"/>
          <p:cNvSpPr>
            <a:spLocks noChangeShapeType="1"/>
          </p:cNvSpPr>
          <p:nvPr/>
        </p:nvSpPr>
        <p:spPr bwMode="auto">
          <a:xfrm flipV="1">
            <a:off x="5651500" y="3213100"/>
            <a:ext cx="144145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7602" name="Line 18"/>
          <p:cNvSpPr>
            <a:spLocks noChangeShapeType="1"/>
          </p:cNvSpPr>
          <p:nvPr/>
        </p:nvSpPr>
        <p:spPr bwMode="auto">
          <a:xfrm>
            <a:off x="5651500" y="2997200"/>
            <a:ext cx="13684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6064250" y="258445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0.5</a:t>
            </a: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6064250" y="30892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0.6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6064250" y="388143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xmlns="" val="13404391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1A7C-A336-4877-ABC1-DD46162EF8AF}" type="slidenum">
              <a:rPr lang="ar-SA" altLang="id-ID"/>
              <a:pPr/>
              <a:t>38</a:t>
            </a:fld>
            <a:endParaRPr lang="en-US" altLang="id-ID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en-US" altLang="id-ID" sz="3200" b="1"/>
              <a:t>Solution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4313"/>
            <a:ext cx="8134350" cy="4611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400" dirty="0"/>
              <a:t>The </a:t>
            </a:r>
            <a:r>
              <a:rPr lang="en-US" altLang="id-ID" sz="2400" dirty="0" smtClean="0"/>
              <a:t>distance </a:t>
            </a:r>
            <a:r>
              <a:rPr lang="en-US" altLang="id-ID" sz="2400" dirty="0"/>
              <a:t>of the input vector 1 to cluster unit 1 is:</a:t>
            </a:r>
          </a:p>
          <a:p>
            <a:pPr>
              <a:buFontTx/>
              <a:buNone/>
            </a:pPr>
            <a:endParaRPr lang="en-US" altLang="id-ID" sz="2400" dirty="0"/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r>
              <a:rPr lang="en-US" altLang="id-ID" sz="2400" dirty="0"/>
              <a:t>The </a:t>
            </a:r>
            <a:r>
              <a:rPr lang="en-US" altLang="id-ID" sz="2400" dirty="0" smtClean="0"/>
              <a:t>distance </a:t>
            </a:r>
            <a:r>
              <a:rPr lang="en-US" altLang="id-ID" sz="2400" dirty="0"/>
              <a:t>of the input vector 1 to cluster unit 2 is:</a:t>
            </a:r>
          </a:p>
          <a:p>
            <a:pPr>
              <a:buFontTx/>
              <a:buNone/>
            </a:pPr>
            <a:endParaRPr lang="en-US" altLang="id-ID" sz="2400" dirty="0"/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r>
              <a:rPr lang="en-US" altLang="id-ID" sz="2000" dirty="0"/>
              <a:t>Input vector 1 is closest to cluster unit 1 so </a:t>
            </a:r>
            <a:r>
              <a:rPr lang="en-US" altLang="id-ID" sz="2000" dirty="0">
                <a:solidFill>
                  <a:schemeClr val="accent2"/>
                </a:solidFill>
              </a:rPr>
              <a:t>update weights to cluster unit 1</a:t>
            </a:r>
            <a:r>
              <a:rPr lang="en-US" altLang="id-ID" sz="2000" dirty="0"/>
              <a:t>: </a:t>
            </a:r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endParaRPr lang="en-US" altLang="id-ID" sz="2000" dirty="0"/>
          </a:p>
        </p:txBody>
      </p:sp>
      <p:graphicFrame>
        <p:nvGraphicFramePr>
          <p:cNvPr id="7086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972827169"/>
              </p:ext>
            </p:extLst>
          </p:nvPr>
        </p:nvGraphicFramePr>
        <p:xfrm>
          <a:off x="1042988" y="1916113"/>
          <a:ext cx="6049292" cy="576262"/>
        </p:xfrm>
        <a:graphic>
          <a:graphicData uri="http://schemas.openxmlformats.org/presentationml/2006/ole">
            <p:oleObj spid="_x0000_s40084" name="Equation" r:id="rId3" imgW="3009900" imgH="241300" progId="Equation.3">
              <p:embed/>
            </p:oleObj>
          </a:graphicData>
        </a:graphic>
      </p:graphicFrame>
      <p:graphicFrame>
        <p:nvGraphicFramePr>
          <p:cNvPr id="70861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1322884004"/>
              </p:ext>
            </p:extLst>
          </p:nvPr>
        </p:nvGraphicFramePr>
        <p:xfrm>
          <a:off x="1115616" y="3212976"/>
          <a:ext cx="5976938" cy="566737"/>
        </p:xfrm>
        <a:graphic>
          <a:graphicData uri="http://schemas.openxmlformats.org/presentationml/2006/ole">
            <p:oleObj spid="_x0000_s40085" name="Equation" r:id="rId4" imgW="3035300" imgH="241300" progId="Equation.3">
              <p:embed/>
            </p:oleObj>
          </a:graphicData>
        </a:graphic>
      </p:graphicFrame>
      <p:graphicFrame>
        <p:nvGraphicFramePr>
          <p:cNvPr id="70861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086" name="Equation" r:id="rId5" imgW="114151" imgH="215619" progId="Equation.3">
              <p:embed/>
            </p:oleObj>
          </a:graphicData>
        </a:graphic>
      </p:graphicFrame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684213" y="4508500"/>
          <a:ext cx="4030662" cy="1944688"/>
        </p:xfrm>
        <a:graphic>
          <a:graphicData uri="http://schemas.openxmlformats.org/presentationml/2006/ole">
            <p:oleObj spid="_x0000_s40087" name="Equation" r:id="rId6" imgW="2108200" imgH="965200" progId="Equation.3">
              <p:embed/>
            </p:oleObj>
          </a:graphicData>
        </a:graphic>
      </p:graphicFrame>
      <p:graphicFrame>
        <p:nvGraphicFramePr>
          <p:cNvPr id="708616" name="Object 8"/>
          <p:cNvGraphicFramePr>
            <a:graphicFrameLocks noChangeAspect="1"/>
          </p:cNvGraphicFramePr>
          <p:nvPr/>
        </p:nvGraphicFramePr>
        <p:xfrm>
          <a:off x="6084888" y="5157788"/>
          <a:ext cx="1368425" cy="1060450"/>
        </p:xfrm>
        <a:graphic>
          <a:graphicData uri="http://schemas.openxmlformats.org/presentationml/2006/ole">
            <p:oleObj spid="_x0000_s40088" name="Equation" r:id="rId7" imgW="774364" imgH="685502" progId="Equation.3">
              <p:embed/>
            </p:oleObj>
          </a:graphicData>
        </a:graphic>
      </p:graphicFrame>
      <p:sp>
        <p:nvSpPr>
          <p:cNvPr id="708617" name="AutoShape 9"/>
          <p:cNvSpPr>
            <a:spLocks/>
          </p:cNvSpPr>
          <p:nvPr/>
        </p:nvSpPr>
        <p:spPr bwMode="auto">
          <a:xfrm>
            <a:off x="5076825" y="4724400"/>
            <a:ext cx="649288" cy="1727200"/>
          </a:xfrm>
          <a:prstGeom prst="rightBrace">
            <a:avLst>
              <a:gd name="adj1" fmla="val 22168"/>
              <a:gd name="adj2" fmla="val 50000"/>
            </a:avLst>
          </a:prstGeom>
          <a:noFill/>
          <a:ln w="158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026935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0712-0DF1-4FC1-8546-ECCEA742122E}" type="slidenum">
              <a:rPr lang="ar-SA" altLang="id-ID"/>
              <a:pPr/>
              <a:t>39</a:t>
            </a:fld>
            <a:endParaRPr lang="en-US" altLang="id-ID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en-US" altLang="id-ID" dirty="0"/>
              <a:t>Solution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484313"/>
            <a:ext cx="8532813" cy="4611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000" dirty="0"/>
              <a:t>The </a:t>
            </a:r>
            <a:r>
              <a:rPr lang="en-US" altLang="id-ID" sz="2000" dirty="0" smtClean="0"/>
              <a:t>distance </a:t>
            </a:r>
            <a:r>
              <a:rPr lang="en-US" altLang="id-ID" sz="2000" dirty="0"/>
              <a:t>of the input vector 2 to cluster unit 1 is:</a:t>
            </a:r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r>
              <a:rPr lang="en-US" altLang="id-ID" sz="2000" dirty="0"/>
              <a:t>The </a:t>
            </a:r>
            <a:r>
              <a:rPr lang="en-US" altLang="id-ID" sz="2000" dirty="0" smtClean="0"/>
              <a:t>distance </a:t>
            </a:r>
            <a:r>
              <a:rPr lang="en-US" altLang="id-ID" sz="2000" dirty="0"/>
              <a:t>of the input vector 2 to cluster unit 2 is:</a:t>
            </a:r>
          </a:p>
          <a:p>
            <a:pPr>
              <a:buFontTx/>
              <a:buNone/>
            </a:pPr>
            <a:endParaRPr lang="en-US" altLang="id-ID" sz="2000" dirty="0"/>
          </a:p>
          <a:p>
            <a:pPr>
              <a:buFontTx/>
              <a:buNone/>
            </a:pPr>
            <a:endParaRPr lang="en-US" altLang="id-ID" sz="1800" dirty="0"/>
          </a:p>
          <a:p>
            <a:pPr>
              <a:buFontTx/>
              <a:buNone/>
            </a:pPr>
            <a:r>
              <a:rPr lang="en-US" altLang="id-ID" sz="2000" dirty="0"/>
              <a:t>Input vector 2 is closest to cluster unit 1 so </a:t>
            </a:r>
            <a:r>
              <a:rPr lang="en-US" altLang="id-ID" sz="2000" dirty="0">
                <a:solidFill>
                  <a:schemeClr val="accent2"/>
                </a:solidFill>
              </a:rPr>
              <a:t>update weights to cluster unit 1 again</a:t>
            </a:r>
            <a:r>
              <a:rPr lang="en-US" altLang="id-ID" sz="2000" dirty="0"/>
              <a:t>:</a:t>
            </a:r>
            <a:r>
              <a:rPr lang="en-US" altLang="id-ID" sz="1800" dirty="0"/>
              <a:t> </a:t>
            </a:r>
          </a:p>
          <a:p>
            <a:pPr>
              <a:buFontTx/>
              <a:buNone/>
            </a:pPr>
            <a:endParaRPr lang="en-US" altLang="id-ID" sz="1800" dirty="0"/>
          </a:p>
          <a:p>
            <a:pPr>
              <a:buFontTx/>
              <a:buNone/>
            </a:pPr>
            <a:endParaRPr lang="en-US" altLang="id-ID" sz="1800" dirty="0"/>
          </a:p>
          <a:p>
            <a:pPr>
              <a:buFontTx/>
              <a:buNone/>
            </a:pPr>
            <a:endParaRPr lang="en-US" altLang="id-ID" sz="2000" dirty="0"/>
          </a:p>
        </p:txBody>
      </p:sp>
      <p:graphicFrame>
        <p:nvGraphicFramePr>
          <p:cNvPr id="7096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1773238"/>
          <a:ext cx="7200900" cy="576262"/>
        </p:xfrm>
        <a:graphic>
          <a:graphicData uri="http://schemas.openxmlformats.org/presentationml/2006/ole">
            <p:oleObj spid="_x0000_s41113" name="Equation" r:id="rId3" imgW="3238500" imgH="241300" progId="Equation.3">
              <p:embed/>
            </p:oleObj>
          </a:graphicData>
        </a:graphic>
      </p:graphicFrame>
      <p:graphicFrame>
        <p:nvGraphicFramePr>
          <p:cNvPr id="7096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2636838"/>
          <a:ext cx="6840538" cy="565150"/>
        </p:xfrm>
        <a:graphic>
          <a:graphicData uri="http://schemas.openxmlformats.org/presentationml/2006/ole">
            <p:oleObj spid="_x0000_s41114" name="Equation" r:id="rId4" imgW="3035300" imgH="241300" progId="Equation.3">
              <p:embed/>
            </p:oleObj>
          </a:graphicData>
        </a:graphic>
      </p:graphicFrame>
      <p:graphicFrame>
        <p:nvGraphicFramePr>
          <p:cNvPr id="709638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115" name="Equation" r:id="rId5" imgW="114151" imgH="215619" progId="Equation.3">
              <p:embed/>
            </p:oleObj>
          </a:graphicData>
        </a:graphic>
      </p:graphicFrame>
      <p:graphicFrame>
        <p:nvGraphicFramePr>
          <p:cNvPr id="70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2577087"/>
              </p:ext>
            </p:extLst>
          </p:nvPr>
        </p:nvGraphicFramePr>
        <p:xfrm>
          <a:off x="699457" y="4135864"/>
          <a:ext cx="3959225" cy="1860550"/>
        </p:xfrm>
        <a:graphic>
          <a:graphicData uri="http://schemas.openxmlformats.org/presentationml/2006/ole">
            <p:oleObj spid="_x0000_s41116" name="Equation" r:id="rId6" imgW="2108160" imgH="914400" progId="Equation.3">
              <p:embed/>
            </p:oleObj>
          </a:graphicData>
        </a:graphic>
      </p:graphicFrame>
      <p:graphicFrame>
        <p:nvGraphicFramePr>
          <p:cNvPr id="70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3292446"/>
              </p:ext>
            </p:extLst>
          </p:nvPr>
        </p:nvGraphicFramePr>
        <p:xfrm>
          <a:off x="5508104" y="4598538"/>
          <a:ext cx="1316037" cy="1060450"/>
        </p:xfrm>
        <a:graphic>
          <a:graphicData uri="http://schemas.openxmlformats.org/presentationml/2006/ole">
            <p:oleObj spid="_x0000_s41117" name="Equation" r:id="rId7" imgW="850900" imgH="685800" progId="Equation.3">
              <p:embed/>
            </p:oleObj>
          </a:graphicData>
        </a:graphic>
      </p:graphicFrame>
      <p:sp>
        <p:nvSpPr>
          <p:cNvPr id="709641" name="AutoShape 9"/>
          <p:cNvSpPr>
            <a:spLocks/>
          </p:cNvSpPr>
          <p:nvPr/>
        </p:nvSpPr>
        <p:spPr bwMode="auto">
          <a:xfrm>
            <a:off x="4659691" y="4265163"/>
            <a:ext cx="649287" cy="1727200"/>
          </a:xfrm>
          <a:prstGeom prst="rightBrace">
            <a:avLst>
              <a:gd name="adj1" fmla="val 22168"/>
              <a:gd name="adj2" fmla="val 50000"/>
            </a:avLst>
          </a:prstGeom>
          <a:noFill/>
          <a:ln w="158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76867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S.O. Applications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b="1">
                <a:latin typeface="Arial" charset="0"/>
              </a:rPr>
              <a:t>clustering:</a:t>
            </a:r>
            <a:r>
              <a:rPr lang="en-US" altLang="id-ID">
                <a:latin typeface="Arial" charset="0"/>
              </a:rPr>
              <a:t> the input data may be grouped in `clusters' and the data processing system has to find these inherent clusters in the input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1939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Solution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6365" y="1556791"/>
            <a:ext cx="8532813" cy="461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id-ID" sz="2000" dirty="0" smtClean="0"/>
              <a:t>The distance of the input vector 3 to cluster unit 1 is:</a:t>
            </a:r>
          </a:p>
          <a:p>
            <a:pPr>
              <a:buFontTx/>
              <a:buNone/>
            </a:pPr>
            <a:endParaRPr lang="en-US" altLang="id-ID" sz="2000" dirty="0" smtClean="0"/>
          </a:p>
          <a:p>
            <a:pPr>
              <a:buFontTx/>
              <a:buNone/>
            </a:pPr>
            <a:r>
              <a:rPr lang="en-US" altLang="id-ID" sz="2000" dirty="0" smtClean="0"/>
              <a:t>The distance of the input vector 3 to cluster unit 2 is:</a:t>
            </a:r>
          </a:p>
          <a:p>
            <a:pPr>
              <a:buFontTx/>
              <a:buNone/>
            </a:pPr>
            <a:endParaRPr lang="en-US" altLang="id-ID" sz="2000" dirty="0" smtClean="0"/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r>
              <a:rPr lang="en-US" altLang="id-ID" sz="2000" dirty="0" smtClean="0"/>
              <a:t>Input vector 3 is closest to cluster unit 2 so </a:t>
            </a:r>
            <a:r>
              <a:rPr lang="en-US" altLang="id-ID" sz="2000" dirty="0" smtClean="0">
                <a:solidFill>
                  <a:schemeClr val="accent2"/>
                </a:solidFill>
              </a:rPr>
              <a:t>update weights to cluster unit 2 again</a:t>
            </a:r>
            <a:r>
              <a:rPr lang="en-US" altLang="id-ID" sz="2000" dirty="0" smtClean="0"/>
              <a:t>:</a:t>
            </a:r>
            <a:r>
              <a:rPr lang="en-US" altLang="id-ID" sz="1800" dirty="0" smtClean="0"/>
              <a:t> </a:t>
            </a:r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endParaRPr lang="en-US" altLang="id-ID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5288651"/>
              </p:ext>
            </p:extLst>
          </p:nvPr>
        </p:nvGraphicFramePr>
        <p:xfrm>
          <a:off x="887413" y="1773238"/>
          <a:ext cx="7510462" cy="576262"/>
        </p:xfrm>
        <a:graphic>
          <a:graphicData uri="http://schemas.openxmlformats.org/presentationml/2006/ole">
            <p:oleObj spid="_x0000_s42072" name="Equation" r:id="rId3" imgW="337788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81407"/>
              </p:ext>
            </p:extLst>
          </p:nvPr>
        </p:nvGraphicFramePr>
        <p:xfrm>
          <a:off x="1014413" y="2636838"/>
          <a:ext cx="6754812" cy="565150"/>
        </p:xfrm>
        <a:graphic>
          <a:graphicData uri="http://schemas.openxmlformats.org/presentationml/2006/ole">
            <p:oleObj spid="_x0000_s42073" name="Equation" r:id="rId4" imgW="29970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074" name="Equation" r:id="rId5" imgW="114151" imgH="215619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4792634"/>
              </p:ext>
            </p:extLst>
          </p:nvPr>
        </p:nvGraphicFramePr>
        <p:xfrm>
          <a:off x="699457" y="4135864"/>
          <a:ext cx="3959225" cy="1860550"/>
        </p:xfrm>
        <a:graphic>
          <a:graphicData uri="http://schemas.openxmlformats.org/presentationml/2006/ole">
            <p:oleObj spid="_x0000_s42075" name="Equation" r:id="rId6" imgW="2108160" imgH="914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205488"/>
              </p:ext>
            </p:extLst>
          </p:nvPr>
        </p:nvGraphicFramePr>
        <p:xfrm>
          <a:off x="5449888" y="4598988"/>
          <a:ext cx="1433512" cy="1060450"/>
        </p:xfrm>
        <a:graphic>
          <a:graphicData uri="http://schemas.openxmlformats.org/presentationml/2006/ole">
            <p:oleObj spid="_x0000_s42076" name="Equation" r:id="rId7" imgW="927000" imgH="685800" progId="Equation.3">
              <p:embed/>
            </p:oleObj>
          </a:graphicData>
        </a:graphic>
      </p:graphicFrame>
      <p:sp>
        <p:nvSpPr>
          <p:cNvPr id="10" name="AutoShape 9"/>
          <p:cNvSpPr>
            <a:spLocks/>
          </p:cNvSpPr>
          <p:nvPr/>
        </p:nvSpPr>
        <p:spPr bwMode="auto">
          <a:xfrm>
            <a:off x="4659691" y="4265163"/>
            <a:ext cx="649287" cy="1727200"/>
          </a:xfrm>
          <a:prstGeom prst="rightBrace">
            <a:avLst>
              <a:gd name="adj1" fmla="val 22168"/>
              <a:gd name="adj2" fmla="val 50000"/>
            </a:avLst>
          </a:prstGeom>
          <a:noFill/>
          <a:ln w="158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60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Solution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6365" y="1556791"/>
            <a:ext cx="8532813" cy="461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id-ID" sz="2000" dirty="0" smtClean="0"/>
              <a:t>The distance of the input vector 4 to cluster unit 1 is:</a:t>
            </a:r>
          </a:p>
          <a:p>
            <a:pPr>
              <a:buFontTx/>
              <a:buNone/>
            </a:pPr>
            <a:endParaRPr lang="en-US" altLang="id-ID" sz="2000" dirty="0" smtClean="0"/>
          </a:p>
          <a:p>
            <a:pPr>
              <a:buFontTx/>
              <a:buNone/>
            </a:pPr>
            <a:r>
              <a:rPr lang="en-US" altLang="id-ID" sz="2000" dirty="0" smtClean="0"/>
              <a:t>The distance of the input vector 4 to cluster unit 2 is:</a:t>
            </a:r>
          </a:p>
          <a:p>
            <a:pPr>
              <a:buFontTx/>
              <a:buNone/>
            </a:pPr>
            <a:endParaRPr lang="en-US" altLang="id-ID" sz="2000" dirty="0" smtClean="0"/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r>
              <a:rPr lang="en-US" altLang="id-ID" sz="2000" dirty="0" smtClean="0"/>
              <a:t>Input vector 4 is closest to cluster unit 2 so </a:t>
            </a:r>
            <a:r>
              <a:rPr lang="en-US" altLang="id-ID" sz="2000" dirty="0" smtClean="0">
                <a:solidFill>
                  <a:schemeClr val="accent2"/>
                </a:solidFill>
              </a:rPr>
              <a:t>update weights to cluster unit 2 again</a:t>
            </a:r>
            <a:r>
              <a:rPr lang="en-US" altLang="id-ID" sz="2000" dirty="0" smtClean="0"/>
              <a:t>:</a:t>
            </a:r>
            <a:r>
              <a:rPr lang="en-US" altLang="id-ID" sz="1800" dirty="0" smtClean="0"/>
              <a:t> </a:t>
            </a:r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endParaRPr lang="en-US" altLang="id-ID" sz="1800" dirty="0" smtClean="0"/>
          </a:p>
          <a:p>
            <a:pPr>
              <a:buFontTx/>
              <a:buNone/>
            </a:pPr>
            <a:endParaRPr lang="en-US" altLang="id-ID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5590399"/>
              </p:ext>
            </p:extLst>
          </p:nvPr>
        </p:nvGraphicFramePr>
        <p:xfrm>
          <a:off x="915988" y="1773238"/>
          <a:ext cx="7453312" cy="576262"/>
        </p:xfrm>
        <a:graphic>
          <a:graphicData uri="http://schemas.openxmlformats.org/presentationml/2006/ole">
            <p:oleObj spid="_x0000_s43086" name="Equation" r:id="rId3" imgW="335268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5584850"/>
              </p:ext>
            </p:extLst>
          </p:nvPr>
        </p:nvGraphicFramePr>
        <p:xfrm>
          <a:off x="942975" y="2636838"/>
          <a:ext cx="6897688" cy="565150"/>
        </p:xfrm>
        <a:graphic>
          <a:graphicData uri="http://schemas.openxmlformats.org/presentationml/2006/ole">
            <p:oleObj spid="_x0000_s43087" name="Equation" r:id="rId4" imgW="306036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3088" name="Equation" r:id="rId5" imgW="114151" imgH="215619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5275621"/>
              </p:ext>
            </p:extLst>
          </p:nvPr>
        </p:nvGraphicFramePr>
        <p:xfrm>
          <a:off x="699457" y="4135864"/>
          <a:ext cx="3959225" cy="1860550"/>
        </p:xfrm>
        <a:graphic>
          <a:graphicData uri="http://schemas.openxmlformats.org/presentationml/2006/ole">
            <p:oleObj spid="_x0000_s43089" name="Equation" r:id="rId6" imgW="2108160" imgH="914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9215015"/>
              </p:ext>
            </p:extLst>
          </p:nvPr>
        </p:nvGraphicFramePr>
        <p:xfrm>
          <a:off x="5391150" y="4598988"/>
          <a:ext cx="1550988" cy="1060450"/>
        </p:xfrm>
        <a:graphic>
          <a:graphicData uri="http://schemas.openxmlformats.org/presentationml/2006/ole">
            <p:oleObj spid="_x0000_s43090" name="Equation" r:id="rId7" imgW="1002960" imgH="685800" progId="Equation.3">
              <p:embed/>
            </p:oleObj>
          </a:graphicData>
        </a:graphic>
      </p:graphicFrame>
      <p:sp>
        <p:nvSpPr>
          <p:cNvPr id="10" name="AutoShape 9"/>
          <p:cNvSpPr>
            <a:spLocks/>
          </p:cNvSpPr>
          <p:nvPr/>
        </p:nvSpPr>
        <p:spPr bwMode="auto">
          <a:xfrm>
            <a:off x="4659691" y="4265163"/>
            <a:ext cx="649287" cy="1727200"/>
          </a:xfrm>
          <a:prstGeom prst="rightBrace">
            <a:avLst>
              <a:gd name="adj1" fmla="val 22168"/>
              <a:gd name="adj2" fmla="val 50000"/>
            </a:avLst>
          </a:prstGeom>
          <a:noFill/>
          <a:ln w="158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064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Resources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d-ID" b="1" dirty="0">
                <a:latin typeface="Arial" pitchFamily="34" charset="0"/>
              </a:rPr>
              <a:t>Jing </a:t>
            </a:r>
            <a:r>
              <a:rPr lang="en-GB" altLang="id-ID" b="1" dirty="0" smtClean="0">
                <a:latin typeface="Arial" pitchFamily="34" charset="0"/>
              </a:rPr>
              <a:t>Li</a:t>
            </a:r>
            <a:r>
              <a:rPr lang="en-US" altLang="zh-TW" dirty="0" smtClean="0">
                <a:solidFill>
                  <a:srgbClr val="006666"/>
                </a:solidFill>
                <a:ea typeface="標楷體" pitchFamily="65" charset="-120"/>
              </a:rPr>
              <a:t>, </a:t>
            </a:r>
            <a:r>
              <a:rPr lang="en-GB" altLang="zh-CN" dirty="0">
                <a:solidFill>
                  <a:srgbClr val="00279F"/>
                </a:solidFill>
                <a:ea typeface="SimSun" pitchFamily="2" charset="-122"/>
              </a:rPr>
              <a:t>Information Visualization with Self-Organizing Maps </a:t>
            </a:r>
            <a:r>
              <a:rPr lang="en-US" altLang="zh-TW" dirty="0" smtClean="0"/>
              <a:t>, Course slides presentation</a:t>
            </a:r>
          </a:p>
          <a:p>
            <a:r>
              <a:rPr lang="en-US" altLang="id-ID" dirty="0"/>
              <a:t>Dr. Abdul </a:t>
            </a:r>
            <a:r>
              <a:rPr lang="en-US" altLang="id-ID" dirty="0" err="1"/>
              <a:t>Basit</a:t>
            </a:r>
            <a:r>
              <a:rPr lang="en-US" altLang="id-ID" dirty="0"/>
              <a:t> </a:t>
            </a:r>
            <a:r>
              <a:rPr lang="en-US" altLang="id-ID" dirty="0" smtClean="0"/>
              <a:t>Siddiqui</a:t>
            </a:r>
            <a:r>
              <a:rPr lang="en-US" altLang="zh-TW" dirty="0"/>
              <a:t>, </a:t>
            </a:r>
            <a:r>
              <a:rPr lang="en-US" altLang="zh-TW" dirty="0" smtClean="0"/>
              <a:t>Artificial Neural </a:t>
            </a:r>
            <a:r>
              <a:rPr lang="en-US" altLang="zh-TW" dirty="0"/>
              <a:t>Networks, Course slides presentation</a:t>
            </a:r>
          </a:p>
          <a:p>
            <a:r>
              <a:rPr lang="en-GB" altLang="en-US" dirty="0"/>
              <a:t>Richard O. </a:t>
            </a:r>
            <a:r>
              <a:rPr lang="en-GB" altLang="en-US" dirty="0" err="1"/>
              <a:t>Duda</a:t>
            </a:r>
            <a:r>
              <a:rPr lang="en-GB" altLang="en-US" dirty="0"/>
              <a:t>, et. al, Pattern Classification 2nd Edition, John Wiley &amp; Sons, Inc., </a:t>
            </a:r>
            <a:r>
              <a:rPr lang="en-GB" altLang="en-US" dirty="0" smtClean="0"/>
              <a:t>2001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33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S.O. Applications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b="1">
                <a:latin typeface="Arial" charset="0"/>
              </a:rPr>
              <a:t>vector quantisation</a:t>
            </a:r>
            <a:r>
              <a:rPr lang="en-US" altLang="id-ID">
                <a:latin typeface="Arial" charset="0"/>
              </a:rPr>
              <a:t>: this problem occurs when a continuous space has to be discretised. The input of the system is the n-dimensional vector </a:t>
            </a:r>
            <a:r>
              <a:rPr lang="en-US" altLang="id-ID" i="1">
                <a:latin typeface="Times New Roman" pitchFamily="18" charset="0"/>
              </a:rPr>
              <a:t>x</a:t>
            </a:r>
            <a:r>
              <a:rPr lang="en-US" altLang="id-ID">
                <a:latin typeface="Arial" charset="0"/>
              </a:rPr>
              <a:t>, the output is a discrete representation of the input space. The system has to find optimal discretisation of the input space.</a:t>
            </a:r>
          </a:p>
        </p:txBody>
      </p:sp>
    </p:spTree>
    <p:extLst>
      <p:ext uri="{BB962C8B-B14F-4D97-AF65-F5344CB8AC3E}">
        <p14:creationId xmlns:p14="http://schemas.microsoft.com/office/powerpoint/2010/main" xmlns="" val="24223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S.O. Applications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b="1">
                <a:latin typeface="Arial" charset="0"/>
              </a:rPr>
              <a:t>dimensionality reduction</a:t>
            </a:r>
            <a:r>
              <a:rPr lang="en-US" altLang="id-ID">
                <a:latin typeface="Arial" charset="0"/>
              </a:rPr>
              <a:t>: the input data are grouped in a subspace which has lower dimensionality than the dimensionality of the data. The system has to learn an “optimal” mapping.</a:t>
            </a:r>
          </a:p>
        </p:txBody>
      </p:sp>
    </p:spTree>
    <p:extLst>
      <p:ext uri="{BB962C8B-B14F-4D97-AF65-F5344CB8AC3E}">
        <p14:creationId xmlns:p14="http://schemas.microsoft.com/office/powerpoint/2010/main" xmlns="" val="13259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S.O. Applications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b="1">
                <a:latin typeface="Arial" charset="0"/>
              </a:rPr>
              <a:t>feature extraction:</a:t>
            </a:r>
            <a:r>
              <a:rPr lang="en-US" altLang="id-ID">
                <a:latin typeface="Arial" charset="0"/>
              </a:rPr>
              <a:t> the system has to extract features from the input signal. This often means a dimensionality reduction as described above.</a:t>
            </a:r>
          </a:p>
        </p:txBody>
      </p:sp>
    </p:spTree>
    <p:extLst>
      <p:ext uri="{BB962C8B-B14F-4D97-AF65-F5344CB8AC3E}">
        <p14:creationId xmlns:p14="http://schemas.microsoft.com/office/powerpoint/2010/main" xmlns="" val="23885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3799" y="344488"/>
            <a:ext cx="7210001" cy="34766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922338" algn="l"/>
                <a:tab pos="1846263" algn="l"/>
                <a:tab pos="2770188" algn="l"/>
                <a:tab pos="3694113" algn="l"/>
                <a:tab pos="4618038" algn="l"/>
                <a:tab pos="5541963" algn="l"/>
                <a:tab pos="6465888" algn="l"/>
                <a:tab pos="7389813" algn="l"/>
                <a:tab pos="8313738" algn="l"/>
                <a:tab pos="9237663" algn="l"/>
                <a:tab pos="10161588" algn="l"/>
              </a:tabLst>
            </a:pPr>
            <a:r>
              <a:rPr lang="en-GB" altLang="zh-CN">
                <a:ea typeface="宋体" pitchFamily="2" charset="-122"/>
              </a:rPr>
              <a:t>Self-Organizing Maps : Origins</a:t>
            </a: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17198" y="908050"/>
            <a:ext cx="7173373" cy="1143000"/>
            <a:chOff x="353" y="572"/>
            <a:chExt cx="4896" cy="720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353" y="572"/>
              <a:ext cx="4896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53" y="794"/>
              <a:ext cx="48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22338" algn="l"/>
                  <a:tab pos="1846263" algn="l"/>
                  <a:tab pos="2770188" algn="l"/>
                  <a:tab pos="3694113" algn="l"/>
                  <a:tab pos="4618038" algn="l"/>
                  <a:tab pos="5541963" algn="l"/>
                  <a:tab pos="6465888" algn="l"/>
                  <a:tab pos="7389813" algn="l"/>
                  <a:tab pos="8313738" algn="l"/>
                  <a:tab pos="9237663" algn="l"/>
                  <a:tab pos="101615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altLang="zh-CN" dirty="0">
                  <a:solidFill>
                    <a:srgbClr val="FF0000"/>
                  </a:solidFill>
                  <a:latin typeface="Arial" charset="0"/>
                  <a:ea typeface="宋体" pitchFamily="2" charset="-122"/>
                  <a:cs typeface="Lucida Sans Unicode" pitchFamily="34" charset="0"/>
                </a:rPr>
                <a:t>Self-Organizing Maps</a:t>
              </a: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-7883" y="2051050"/>
            <a:ext cx="5781481" cy="4378324"/>
            <a:chOff x="0" y="1071"/>
            <a:chExt cx="3946" cy="2758"/>
          </a:xfrm>
        </p:grpSpPr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0" y="1071"/>
              <a:ext cx="3946" cy="2592"/>
            </a:xfrm>
            <a:prstGeom prst="roundRect">
              <a:avLst>
                <a:gd name="adj" fmla="val 3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0" y="1071"/>
              <a:ext cx="3946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1313" indent="-341313"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1363" indent="-284163"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1738" algn="l"/>
                  <a:tab pos="2125663" algn="l"/>
                  <a:tab pos="3049588" algn="l"/>
                  <a:tab pos="3973513" algn="l"/>
                  <a:tab pos="4897438" algn="l"/>
                  <a:tab pos="5821363" algn="l"/>
                  <a:tab pos="6745288" algn="l"/>
                  <a:tab pos="7669213" algn="l"/>
                  <a:tab pos="8593138" algn="l"/>
                  <a:tab pos="9517063" algn="l"/>
                  <a:tab pos="104409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>
                <a:lnSpc>
                  <a:spcPct val="93000"/>
                </a:lnSpc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</a:pPr>
              <a:r>
                <a:rPr lang="en-GB" altLang="zh-CN" dirty="0">
                  <a:latin typeface="Arial" charset="0"/>
                  <a:ea typeface="宋体" pitchFamily="2" charset="-122"/>
                </a:rPr>
                <a:t>Ideas first introduced by C. von der </a:t>
              </a:r>
              <a:r>
                <a:rPr lang="en-GB" altLang="zh-CN" dirty="0" err="1">
                  <a:latin typeface="Arial" charset="0"/>
                  <a:ea typeface="宋体" pitchFamily="2" charset="-122"/>
                </a:rPr>
                <a:t>Malsburg</a:t>
              </a:r>
              <a:r>
                <a:rPr lang="en-GB" altLang="zh-CN" dirty="0">
                  <a:latin typeface="Arial" charset="0"/>
                  <a:ea typeface="宋体" pitchFamily="2" charset="-122"/>
                </a:rPr>
                <a:t> (1973), developed and refined by T. </a:t>
              </a:r>
              <a:r>
                <a:rPr lang="en-GB" altLang="zh-CN" dirty="0" err="1">
                  <a:latin typeface="Arial" charset="0"/>
                  <a:ea typeface="宋体" pitchFamily="2" charset="-122"/>
                </a:rPr>
                <a:t>Kohonen</a:t>
              </a:r>
              <a:r>
                <a:rPr lang="en-GB" altLang="zh-CN" dirty="0">
                  <a:latin typeface="Arial" charset="0"/>
                  <a:ea typeface="宋体" pitchFamily="2" charset="-122"/>
                </a:rPr>
                <a:t> (1982)</a:t>
              </a:r>
            </a:p>
            <a:p>
              <a:pPr lvl="1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</a:pPr>
              <a:r>
                <a:rPr lang="en-GB" altLang="zh-CN" dirty="0">
                  <a:latin typeface="Arial" charset="0"/>
                  <a:ea typeface="宋体" pitchFamily="2" charset="-122"/>
                </a:rPr>
                <a:t>Neural network algorithm using unsupervised competitive learning</a:t>
              </a:r>
            </a:p>
            <a:p>
              <a:pPr lvl="1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</a:pPr>
              <a:r>
                <a:rPr lang="en-GB" altLang="zh-CN" dirty="0">
                  <a:latin typeface="Arial" charset="0"/>
                  <a:ea typeface="宋体" pitchFamily="2" charset="-122"/>
                </a:rPr>
                <a:t>Primarily used for organization and visualization of complex data</a:t>
              </a:r>
            </a:p>
            <a:p>
              <a:pPr lvl="1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Char char=""/>
              </a:pPr>
              <a:r>
                <a:rPr lang="en-GB" altLang="zh-CN" dirty="0">
                  <a:latin typeface="Arial" charset="0"/>
                  <a:ea typeface="宋体" pitchFamily="2" charset="-122"/>
                </a:rPr>
                <a:t>Biological basis: ‘brain maps’</a:t>
              </a:r>
            </a:p>
            <a:p>
              <a:pPr lvl="1">
                <a:spcBef>
                  <a:spcPts val="1125"/>
                </a:spcBef>
                <a:buClr>
                  <a:srgbClr val="0742FF"/>
                </a:buClr>
                <a:buSzPct val="100000"/>
                <a:buFont typeface="Monotype Sorts" charset="2"/>
                <a:buNone/>
              </a:pPr>
              <a:endParaRPr lang="en-GB" altLang="zh-CN" dirty="0">
                <a:latin typeface="Arial" charset="0"/>
                <a:ea typeface="宋体" pitchFamily="2" charset="-122"/>
              </a:endParaRPr>
            </a:p>
            <a:p>
              <a:pPr>
                <a:lnSpc>
                  <a:spcPct val="90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GB" altLang="zh-CN" dirty="0">
                <a:ea typeface="宋体" pitchFamily="2" charset="-122"/>
              </a:endParaRP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6432008" y="1773238"/>
            <a:ext cx="2077582" cy="2741612"/>
            <a:chOff x="4390" y="1117"/>
            <a:chExt cx="1418" cy="1727"/>
          </a:xfrm>
        </p:grpSpPr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1117"/>
              <a:ext cx="1419" cy="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4390" y="1117"/>
              <a:ext cx="1419" cy="1728"/>
            </a:xfrm>
            <a:prstGeom prst="roundRect">
              <a:avLst>
                <a:gd name="adj" fmla="val 69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432008" y="4868863"/>
            <a:ext cx="2039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zh-CN" sz="1800">
                <a:ea typeface="宋体" pitchFamily="2" charset="-122"/>
              </a:rPr>
              <a:t>Teuvo Kohonen</a:t>
            </a:r>
          </a:p>
        </p:txBody>
      </p:sp>
    </p:spTree>
    <p:extLst>
      <p:ext uri="{BB962C8B-B14F-4D97-AF65-F5344CB8AC3E}">
        <p14:creationId xmlns:p14="http://schemas.microsoft.com/office/powerpoint/2010/main" xmlns="" val="123025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8B79-1DF9-4A6E-8EFD-CC8C296FA057}" type="slidenum">
              <a:rPr lang="ar-SA" altLang="id-ID"/>
              <a:pPr/>
              <a:t>9</a:t>
            </a:fld>
            <a:endParaRPr lang="en-US" altLang="id-ID"/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</a:rPr>
              <a:t>Self Organizing Networks</a:t>
            </a:r>
            <a:endParaRPr lang="en-GB" altLang="id-ID" b="1">
              <a:solidFill>
                <a:srgbClr val="FF0000"/>
              </a:solidFill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id-ID" dirty="0"/>
              <a:t>Discover </a:t>
            </a:r>
            <a:r>
              <a:rPr lang="en-US" altLang="id-ID" b="1" dirty="0">
                <a:solidFill>
                  <a:schemeClr val="accent2"/>
                </a:solidFill>
              </a:rPr>
              <a:t>significant patterns or features</a:t>
            </a:r>
            <a:r>
              <a:rPr lang="en-US" altLang="id-ID" dirty="0"/>
              <a:t> in the input data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id-ID" dirty="0"/>
              <a:t>Discovery is done </a:t>
            </a:r>
            <a:r>
              <a:rPr lang="en-US" altLang="id-ID" b="1" dirty="0">
                <a:solidFill>
                  <a:schemeClr val="accent2"/>
                </a:solidFill>
              </a:rPr>
              <a:t>without a teacher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id-ID" dirty="0"/>
              <a:t>Synaptic weights are changed according to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b="1" dirty="0">
                <a:solidFill>
                  <a:srgbClr val="990099"/>
                </a:solidFill>
              </a:rPr>
              <a:t>	local rules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id-ID" dirty="0"/>
              <a:t>The changes</a:t>
            </a:r>
            <a:r>
              <a:rPr lang="en-US" altLang="id-ID" b="1" dirty="0">
                <a:solidFill>
                  <a:srgbClr val="990099"/>
                </a:solidFill>
              </a:rPr>
              <a:t> </a:t>
            </a:r>
            <a:r>
              <a:rPr lang="en-US" altLang="id-ID" dirty="0"/>
              <a:t>affect a neuron’s immediate </a:t>
            </a:r>
            <a:r>
              <a:rPr lang="en-US" altLang="id-ID" dirty="0" smtClean="0"/>
              <a:t>environment  until </a:t>
            </a:r>
            <a:r>
              <a:rPr lang="en-US" altLang="id-ID" b="1" dirty="0">
                <a:solidFill>
                  <a:schemeClr val="accent2"/>
                </a:solidFill>
              </a:rPr>
              <a:t>a final configuration</a:t>
            </a:r>
            <a:r>
              <a:rPr lang="en-US" altLang="id-ID" dirty="0">
                <a:solidFill>
                  <a:schemeClr val="accent2"/>
                </a:solidFill>
              </a:rPr>
              <a:t> </a:t>
            </a:r>
            <a:r>
              <a:rPr lang="en-US" altLang="id-ID" dirty="0"/>
              <a:t>develops</a:t>
            </a:r>
            <a:endParaRPr lang="en-US" altLang="id-ID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id-ID" dirty="0"/>
          </a:p>
        </p:txBody>
      </p:sp>
    </p:spTree>
    <p:extLst>
      <p:ext uri="{BB962C8B-B14F-4D97-AF65-F5344CB8AC3E}">
        <p14:creationId xmlns:p14="http://schemas.microsoft.com/office/powerpoint/2010/main" xmlns="" val="9185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uiExpand="1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1388</Words>
  <Application>Microsoft Office PowerPoint</Application>
  <PresentationFormat>On-screen Show (4:3)</PresentationFormat>
  <Paragraphs>235</Paragraphs>
  <Slides>42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Equation</vt:lpstr>
      <vt:lpstr>Microsoft Equation 3.0</vt:lpstr>
      <vt:lpstr>Microsoft Office Word 97 - 2003 Document</vt:lpstr>
      <vt:lpstr>Self Organizing Maps</vt:lpstr>
      <vt:lpstr>Unsupervised Learningbased Neural Network</vt:lpstr>
      <vt:lpstr>Self Organization</vt:lpstr>
      <vt:lpstr>S.O. Applications</vt:lpstr>
      <vt:lpstr>S.O. Applications</vt:lpstr>
      <vt:lpstr>S.O. Applications</vt:lpstr>
      <vt:lpstr>S.O. Applications</vt:lpstr>
      <vt:lpstr>Self-Organizing Maps : Origins</vt:lpstr>
      <vt:lpstr>Slide 9</vt:lpstr>
      <vt:lpstr>Slide 10</vt:lpstr>
      <vt:lpstr>Slide 11</vt:lpstr>
      <vt:lpstr>Self-Organizing Maps</vt:lpstr>
      <vt:lpstr>Example: Self-Organizing Maps</vt:lpstr>
      <vt:lpstr>Self Organizing Maps (SOM)</vt:lpstr>
      <vt:lpstr>Self-Organizing Networks</vt:lpstr>
      <vt:lpstr>Kohonen Maps</vt:lpstr>
      <vt:lpstr>Kohonen Maps</vt:lpstr>
      <vt:lpstr>Kohonen Maps</vt:lpstr>
      <vt:lpstr>Kohonen Maps</vt:lpstr>
      <vt:lpstr>Slide 20</vt:lpstr>
      <vt:lpstr>Kohonen Learning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Kohonen SOM (Self Organizing Maps)</vt:lpstr>
      <vt:lpstr>Example</vt:lpstr>
      <vt:lpstr>Solution</vt:lpstr>
      <vt:lpstr>Solution</vt:lpstr>
      <vt:lpstr>Solution</vt:lpstr>
      <vt:lpstr>Solution</vt:lpstr>
      <vt:lpstr>Material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Kuliah-IF</cp:lastModifiedBy>
  <cp:revision>114</cp:revision>
  <dcterms:created xsi:type="dcterms:W3CDTF">2014-09-18T02:25:08Z</dcterms:created>
  <dcterms:modified xsi:type="dcterms:W3CDTF">2017-11-22T04:35:31Z</dcterms:modified>
</cp:coreProperties>
</file>