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4" r:id="rId1"/>
  </p:sldMasterIdLst>
  <p:notesMasterIdLst>
    <p:notesMasterId r:id="rId40"/>
  </p:notesMasterIdLst>
  <p:sldIdLst>
    <p:sldId id="256" r:id="rId2"/>
    <p:sldId id="278" r:id="rId3"/>
    <p:sldId id="279" r:id="rId4"/>
    <p:sldId id="257" r:id="rId5"/>
    <p:sldId id="258" r:id="rId6"/>
    <p:sldId id="259" r:id="rId7"/>
    <p:sldId id="260" r:id="rId8"/>
    <p:sldId id="261" r:id="rId9"/>
    <p:sldId id="262" r:id="rId10"/>
    <p:sldId id="284" r:id="rId11"/>
    <p:sldId id="282" r:id="rId12"/>
    <p:sldId id="281" r:id="rId13"/>
    <p:sldId id="287" r:id="rId14"/>
    <p:sldId id="288" r:id="rId15"/>
    <p:sldId id="286" r:id="rId16"/>
    <p:sldId id="291" r:id="rId17"/>
    <p:sldId id="289" r:id="rId18"/>
    <p:sldId id="290" r:id="rId19"/>
    <p:sldId id="292" r:id="rId20"/>
    <p:sldId id="293" r:id="rId21"/>
    <p:sldId id="294" r:id="rId22"/>
    <p:sldId id="295" r:id="rId23"/>
    <p:sldId id="308" r:id="rId24"/>
    <p:sldId id="309" r:id="rId25"/>
    <p:sldId id="310" r:id="rId26"/>
    <p:sldId id="311" r:id="rId27"/>
    <p:sldId id="312" r:id="rId28"/>
    <p:sldId id="283" r:id="rId29"/>
    <p:sldId id="299" r:id="rId30"/>
    <p:sldId id="300" r:id="rId31"/>
    <p:sldId id="301" r:id="rId32"/>
    <p:sldId id="302" r:id="rId33"/>
    <p:sldId id="303" r:id="rId34"/>
    <p:sldId id="304" r:id="rId35"/>
    <p:sldId id="306" r:id="rId36"/>
    <p:sldId id="307" r:id="rId37"/>
    <p:sldId id="305" r:id="rId38"/>
    <p:sldId id="27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242" autoAdjust="0"/>
    <p:restoredTop sz="81181"/>
  </p:normalViewPr>
  <p:slideViewPr>
    <p:cSldViewPr snapToGrid="0" snapToObjects="1">
      <p:cViewPr varScale="1">
        <p:scale>
          <a:sx n="60" d="100"/>
          <a:sy n="60" d="100"/>
        </p:scale>
        <p:origin x="3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097E7-A474-0048-9833-F1075CDFD949}" type="datetimeFigureOut">
              <a:rPr lang="en-US" smtClean="0"/>
              <a:t>17/11/2016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ED936-0487-7B47-A2AA-7D68AF676CB5}" type="slidenum">
              <a:rPr lang="en-US" smtClean="0"/>
              <a:t>‹#›</a:t>
            </a:fld>
            <a:endParaRPr lang="en-US"/>
          </a:p>
        </p:txBody>
      </p:sp>
    </p:spTree>
    <p:extLst>
      <p:ext uri="{BB962C8B-B14F-4D97-AF65-F5344CB8AC3E}">
        <p14:creationId xmlns:p14="http://schemas.microsoft.com/office/powerpoint/2010/main" val="615167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Pengenalan</a:t>
            </a:r>
            <a:r>
              <a:rPr lang="en-US" baseline="0" dirty="0" smtClean="0"/>
              <a:t> </a:t>
            </a:r>
            <a:r>
              <a:rPr lang="en-US" baseline="0" dirty="0" err="1" smtClean="0"/>
              <a:t>tentang</a:t>
            </a:r>
            <a:r>
              <a:rPr lang="en-US" baseline="0" dirty="0" smtClean="0"/>
              <a:t> GPS </a:t>
            </a:r>
            <a:r>
              <a:rPr lang="en-US" baseline="0" dirty="0" err="1" smtClean="0"/>
              <a:t>dapat</a:t>
            </a:r>
            <a:r>
              <a:rPr lang="en-US" baseline="0" dirty="0" smtClean="0"/>
              <a:t> </a:t>
            </a:r>
            <a:r>
              <a:rPr lang="en-US" baseline="0" dirty="0" err="1" smtClean="0"/>
              <a:t>disampaikan</a:t>
            </a:r>
            <a:r>
              <a:rPr lang="en-US" baseline="0" dirty="0" smtClean="0"/>
              <a:t> </a:t>
            </a:r>
            <a:r>
              <a:rPr lang="en-US" baseline="0" dirty="0" err="1" smtClean="0"/>
              <a:t>secara</a:t>
            </a:r>
            <a:r>
              <a:rPr lang="en-US" baseline="0" dirty="0" smtClean="0"/>
              <a:t> </a:t>
            </a:r>
            <a:r>
              <a:rPr lang="en-US" baseline="0" dirty="0" err="1" smtClean="0"/>
              <a:t>lisan</a:t>
            </a:r>
            <a:r>
              <a:rPr lang="en-US" baseline="0" dirty="0" smtClean="0"/>
              <a:t> </a:t>
            </a:r>
            <a:r>
              <a:rPr lang="en-US" baseline="0" dirty="0" err="1" smtClean="0"/>
              <a:t>dan</a:t>
            </a:r>
            <a:r>
              <a:rPr lang="en-US" baseline="0" dirty="0" smtClean="0"/>
              <a:t> </a:t>
            </a:r>
            <a:r>
              <a:rPr lang="en-US" baseline="0" dirty="0" err="1" smtClean="0"/>
              <a:t>singkat</a:t>
            </a:r>
            <a:r>
              <a:rPr lang="en-US" baseline="0" dirty="0" smtClean="0"/>
              <a:t>, </a:t>
            </a:r>
            <a:r>
              <a:rPr lang="en-US" baseline="0" dirty="0" err="1" smtClean="0"/>
              <a:t>karena</a:t>
            </a:r>
            <a:r>
              <a:rPr lang="en-US" baseline="0" dirty="0" smtClean="0"/>
              <a:t> </a:t>
            </a:r>
            <a:r>
              <a:rPr lang="en-US" baseline="0" dirty="0" err="1" smtClean="0"/>
              <a:t>mahasiswa</a:t>
            </a:r>
            <a:r>
              <a:rPr lang="en-US" baseline="0" dirty="0" smtClean="0"/>
              <a:t> </a:t>
            </a:r>
            <a:r>
              <a:rPr lang="en-US" baseline="0" dirty="0" err="1" smtClean="0"/>
              <a:t>sudah</a:t>
            </a:r>
            <a:r>
              <a:rPr lang="en-US" baseline="0" dirty="0" smtClean="0"/>
              <a:t> familiar </a:t>
            </a:r>
            <a:r>
              <a:rPr lang="en-US" baseline="0" dirty="0" err="1" smtClean="0"/>
              <a:t>dengan</a:t>
            </a:r>
            <a:r>
              <a:rPr lang="en-US" baseline="0" dirty="0" smtClean="0"/>
              <a:t> GPS. </a:t>
            </a:r>
            <a:r>
              <a:rPr lang="en-US" baseline="0" dirty="0" err="1" smtClean="0"/>
              <a:t>Materi</a:t>
            </a:r>
            <a:r>
              <a:rPr lang="en-US" baseline="0" dirty="0" smtClean="0"/>
              <a:t> </a:t>
            </a:r>
            <a:r>
              <a:rPr lang="en-US" baseline="0" dirty="0" err="1" smtClean="0"/>
              <a:t>berikut</a:t>
            </a:r>
            <a:r>
              <a:rPr lang="en-US" baseline="0" dirty="0" smtClean="0"/>
              <a:t> </a:t>
            </a:r>
            <a:r>
              <a:rPr lang="en-US" baseline="0" dirty="0" err="1" smtClean="0"/>
              <a:t>lebih</a:t>
            </a:r>
            <a:r>
              <a:rPr lang="en-US" baseline="0" dirty="0" smtClean="0"/>
              <a:t> </a:t>
            </a:r>
            <a:r>
              <a:rPr lang="en-US" baseline="0" dirty="0" err="1" smtClean="0"/>
              <a:t>berfokus</a:t>
            </a:r>
            <a:r>
              <a:rPr lang="en-US" baseline="0" dirty="0" smtClean="0"/>
              <a:t> </a:t>
            </a:r>
            <a:r>
              <a:rPr lang="en-US" baseline="0" dirty="0" err="1" smtClean="0"/>
              <a:t>pada</a:t>
            </a:r>
            <a:r>
              <a:rPr lang="en-US" baseline="0" dirty="0" smtClean="0"/>
              <a:t> </a:t>
            </a:r>
            <a:r>
              <a:rPr lang="en-US" baseline="0" dirty="0" err="1" smtClean="0"/>
              <a:t>teknik</a:t>
            </a:r>
            <a:r>
              <a:rPr lang="en-US" baseline="0" dirty="0" smtClean="0"/>
              <a:t> </a:t>
            </a:r>
            <a:r>
              <a:rPr lang="en-US" baseline="0" dirty="0" err="1" smtClean="0"/>
              <a:t>implementasi</a:t>
            </a:r>
            <a:r>
              <a:rPr lang="en-US" baseline="0" dirty="0" smtClean="0"/>
              <a:t> </a:t>
            </a:r>
            <a:r>
              <a:rPr lang="en-US" baseline="0" dirty="0" err="1" smtClean="0"/>
              <a:t>penggunaan</a:t>
            </a:r>
            <a:r>
              <a:rPr lang="en-US" baseline="0" dirty="0" smtClean="0"/>
              <a:t> GPS</a:t>
            </a:r>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a:t>
            </a:fld>
            <a:endParaRPr lang="en-US"/>
          </a:p>
        </p:txBody>
      </p:sp>
    </p:spTree>
    <p:extLst>
      <p:ext uri="{BB962C8B-B14F-4D97-AF65-F5344CB8AC3E}">
        <p14:creationId xmlns:p14="http://schemas.microsoft.com/office/powerpoint/2010/main" val="113777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1ED936-0487-7B47-A2AA-7D68AF676CB5}" type="slidenum">
              <a:rPr lang="en-US" smtClean="0"/>
              <a:t>30</a:t>
            </a:fld>
            <a:endParaRPr lang="en-US"/>
          </a:p>
        </p:txBody>
      </p:sp>
    </p:spTree>
    <p:extLst>
      <p:ext uri="{BB962C8B-B14F-4D97-AF65-F5344CB8AC3E}">
        <p14:creationId xmlns:p14="http://schemas.microsoft.com/office/powerpoint/2010/main" val="2467986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1ED936-0487-7B47-A2AA-7D68AF676CB5}" type="slidenum">
              <a:rPr lang="en-US" smtClean="0"/>
              <a:t>31</a:t>
            </a:fld>
            <a:endParaRPr lang="en-US"/>
          </a:p>
        </p:txBody>
      </p:sp>
    </p:spTree>
    <p:extLst>
      <p:ext uri="{BB962C8B-B14F-4D97-AF65-F5344CB8AC3E}">
        <p14:creationId xmlns:p14="http://schemas.microsoft.com/office/powerpoint/2010/main" val="305363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1ED936-0487-7B47-A2AA-7D68AF676CB5}" type="slidenum">
              <a:rPr lang="en-US" smtClean="0"/>
              <a:t>32</a:t>
            </a:fld>
            <a:endParaRPr lang="en-US"/>
          </a:p>
        </p:txBody>
      </p:sp>
    </p:spTree>
    <p:extLst>
      <p:ext uri="{BB962C8B-B14F-4D97-AF65-F5344CB8AC3E}">
        <p14:creationId xmlns:p14="http://schemas.microsoft.com/office/powerpoint/2010/main" val="2967580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1ED936-0487-7B47-A2AA-7D68AF676CB5}" type="slidenum">
              <a:rPr lang="en-US" smtClean="0"/>
              <a:t>33</a:t>
            </a:fld>
            <a:endParaRPr lang="en-US"/>
          </a:p>
        </p:txBody>
      </p:sp>
    </p:spTree>
    <p:extLst>
      <p:ext uri="{BB962C8B-B14F-4D97-AF65-F5344CB8AC3E}">
        <p14:creationId xmlns:p14="http://schemas.microsoft.com/office/powerpoint/2010/main" val="308535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34</a:t>
            </a:fld>
            <a:endParaRPr lang="en-US"/>
          </a:p>
        </p:txBody>
      </p:sp>
    </p:spTree>
    <p:extLst>
      <p:ext uri="{BB962C8B-B14F-4D97-AF65-F5344CB8AC3E}">
        <p14:creationId xmlns:p14="http://schemas.microsoft.com/office/powerpoint/2010/main" val="2433976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35</a:t>
            </a:fld>
            <a:endParaRPr lang="en-US"/>
          </a:p>
        </p:txBody>
      </p:sp>
    </p:spTree>
    <p:extLst>
      <p:ext uri="{BB962C8B-B14F-4D97-AF65-F5344CB8AC3E}">
        <p14:creationId xmlns:p14="http://schemas.microsoft.com/office/powerpoint/2010/main" val="139164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36</a:t>
            </a:fld>
            <a:endParaRPr lang="en-US"/>
          </a:p>
        </p:txBody>
      </p:sp>
    </p:spTree>
    <p:extLst>
      <p:ext uri="{BB962C8B-B14F-4D97-AF65-F5344CB8AC3E}">
        <p14:creationId xmlns:p14="http://schemas.microsoft.com/office/powerpoint/2010/main" val="49838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37</a:t>
            </a:fld>
            <a:endParaRPr lang="en-US"/>
          </a:p>
        </p:txBody>
      </p:sp>
    </p:spTree>
    <p:extLst>
      <p:ext uri="{BB962C8B-B14F-4D97-AF65-F5344CB8AC3E}">
        <p14:creationId xmlns:p14="http://schemas.microsoft.com/office/powerpoint/2010/main" val="112983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5</a:t>
            </a:fld>
            <a:endParaRPr lang="en-US"/>
          </a:p>
        </p:txBody>
      </p:sp>
    </p:spTree>
    <p:extLst>
      <p:ext uri="{BB962C8B-B14F-4D97-AF65-F5344CB8AC3E}">
        <p14:creationId xmlns:p14="http://schemas.microsoft.com/office/powerpoint/2010/main" val="37693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6</a:t>
            </a:fld>
            <a:endParaRPr lang="en-US"/>
          </a:p>
        </p:txBody>
      </p:sp>
    </p:spTree>
    <p:extLst>
      <p:ext uri="{BB962C8B-B14F-4D97-AF65-F5344CB8AC3E}">
        <p14:creationId xmlns:p14="http://schemas.microsoft.com/office/powerpoint/2010/main" val="186129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7</a:t>
            </a:fld>
            <a:endParaRPr lang="en-US"/>
          </a:p>
        </p:txBody>
      </p:sp>
    </p:spTree>
    <p:extLst>
      <p:ext uri="{BB962C8B-B14F-4D97-AF65-F5344CB8AC3E}">
        <p14:creationId xmlns:p14="http://schemas.microsoft.com/office/powerpoint/2010/main" val="115403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8</a:t>
            </a:fld>
            <a:endParaRPr lang="en-US"/>
          </a:p>
        </p:txBody>
      </p:sp>
    </p:spTree>
    <p:extLst>
      <p:ext uri="{BB962C8B-B14F-4D97-AF65-F5344CB8AC3E}">
        <p14:creationId xmlns:p14="http://schemas.microsoft.com/office/powerpoint/2010/main" val="72423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9</a:t>
            </a:fld>
            <a:endParaRPr lang="en-US"/>
          </a:p>
        </p:txBody>
      </p:sp>
    </p:spTree>
    <p:extLst>
      <p:ext uri="{BB962C8B-B14F-4D97-AF65-F5344CB8AC3E}">
        <p14:creationId xmlns:p14="http://schemas.microsoft.com/office/powerpoint/2010/main" val="1886169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11</a:t>
            </a:fld>
            <a:endParaRPr lang="en-US"/>
          </a:p>
        </p:txBody>
      </p:sp>
    </p:spTree>
    <p:extLst>
      <p:ext uri="{BB962C8B-B14F-4D97-AF65-F5344CB8AC3E}">
        <p14:creationId xmlns:p14="http://schemas.microsoft.com/office/powerpoint/2010/main" val="42743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14</a:t>
            </a:fld>
            <a:endParaRPr lang="en-US"/>
          </a:p>
        </p:txBody>
      </p:sp>
    </p:spTree>
    <p:extLst>
      <p:ext uri="{BB962C8B-B14F-4D97-AF65-F5344CB8AC3E}">
        <p14:creationId xmlns:p14="http://schemas.microsoft.com/office/powerpoint/2010/main" val="324396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28</a:t>
            </a:fld>
            <a:endParaRPr lang="en-US"/>
          </a:p>
        </p:txBody>
      </p:sp>
    </p:spTree>
    <p:extLst>
      <p:ext uri="{BB962C8B-B14F-4D97-AF65-F5344CB8AC3E}">
        <p14:creationId xmlns:p14="http://schemas.microsoft.com/office/powerpoint/2010/main" val="279186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GB"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5586B75A-687E-405C-8A0B-8D00578BA2C3}" type="datetimeFigureOut">
              <a:rPr lang="en-US" smtClean="0"/>
              <a:pPr/>
              <a:t>17/11/2016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4FAB73BC-B049-4115-A692-8D63A059BFB8}"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881374"/>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17/11/2016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760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5586B75A-687E-405C-8A0B-8D00578BA2C3}" type="datetimeFigureOut">
              <a:rPr lang="en-US" smtClean="0"/>
              <a:pPr/>
              <a:t>17/11/2016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4FAB73BC-B049-4115-A692-8D63A059BFB8}"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7885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17/11/2016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950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586B75A-687E-405C-8A0B-8D00578BA2C3}" type="datetimeFigureOut">
              <a:rPr lang="en-US" smtClean="0"/>
              <a:pPr/>
              <a:t>17/11/2016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4FAB73BC-B049-4115-A692-8D63A059BFB8}"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91990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17/11/2016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3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17/11/2016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289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17/11/2016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100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17/11/2016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704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GB"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17/11/2016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58256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17/11/2016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124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5586B75A-687E-405C-8A0B-8D00578BA2C3}" type="datetimeFigureOut">
              <a:rPr lang="en-US" smtClean="0"/>
              <a:pPr/>
              <a:t>17/11/2016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FAB73BC-B049-4115-A692-8D63A059BFB8}"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05124"/>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developers.google.com/maps/term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Google Maps</a:t>
            </a:r>
            <a:endParaRPr lang="en-US" dirty="0"/>
          </a:p>
        </p:txBody>
      </p:sp>
      <p:sp>
        <p:nvSpPr>
          <p:cNvPr id="3" name="Subtitle 2"/>
          <p:cNvSpPr>
            <a:spLocks noGrp="1"/>
          </p:cNvSpPr>
          <p:nvPr>
            <p:ph type="subTitle" idx="1"/>
          </p:nvPr>
        </p:nvSpPr>
        <p:spPr/>
        <p:txBody>
          <a:bodyPr/>
          <a:lstStyle/>
          <a:p>
            <a:r>
              <a:rPr lang="en-US" dirty="0" err="1" smtClean="0"/>
              <a:t>Kelas</a:t>
            </a:r>
            <a:r>
              <a:rPr lang="en-US" dirty="0" smtClean="0"/>
              <a:t> Mobile </a:t>
            </a:r>
            <a:r>
              <a:rPr lang="en-US" dirty="0" err="1" smtClean="0"/>
              <a:t>Informatika</a:t>
            </a:r>
            <a:r>
              <a:rPr lang="en-US" dirty="0" smtClean="0"/>
              <a:t> ITS 2016</a:t>
            </a:r>
            <a:endParaRPr lang="en-US" dirty="0"/>
          </a:p>
        </p:txBody>
      </p:sp>
    </p:spTree>
    <p:extLst>
      <p:ext uri="{BB962C8B-B14F-4D97-AF65-F5344CB8AC3E}">
        <p14:creationId xmlns:p14="http://schemas.microsoft.com/office/powerpoint/2010/main" val="1985874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pic>
        <p:nvPicPr>
          <p:cNvPr id="3" name="Picture 2"/>
          <p:cNvPicPr/>
          <p:nvPr/>
        </p:nvPicPr>
        <p:blipFill>
          <a:blip r:embed="rId2"/>
          <a:stretch>
            <a:fillRect/>
          </a:stretch>
        </p:blipFill>
        <p:spPr>
          <a:xfrm>
            <a:off x="23906" y="0"/>
            <a:ext cx="12168094" cy="6858000"/>
          </a:xfrm>
          <a:prstGeom prst="rect">
            <a:avLst/>
          </a:prstGeom>
        </p:spPr>
      </p:pic>
    </p:spTree>
    <p:extLst>
      <p:ext uri="{BB962C8B-B14F-4D97-AF65-F5344CB8AC3E}">
        <p14:creationId xmlns:p14="http://schemas.microsoft.com/office/powerpoint/2010/main" val="200351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1200329"/>
          </a:xfrm>
          <a:prstGeom prst="rect">
            <a:avLst/>
          </a:prstGeom>
        </p:spPr>
        <p:txBody>
          <a:bodyPr wrap="square">
            <a:spAutoFit/>
          </a:bodyPr>
          <a:lstStyle/>
          <a:p>
            <a:r>
              <a:rPr lang="en-US" sz="3600" b="1"/>
              <a:t>Menampilkan </a:t>
            </a:r>
            <a:r>
              <a:rPr lang="en-US" sz="3600" b="1" smtClean="0"/>
              <a:t>Peta ITS</a:t>
            </a:r>
            <a:r>
              <a:rPr lang="en-US" sz="3600" b="1"/>
              <a:t/>
            </a:r>
            <a:br>
              <a:rPr lang="en-US" sz="3600" b="1"/>
            </a:br>
            <a:endParaRPr lang="en-US" sz="3600" b="1" dirty="0"/>
          </a:p>
        </p:txBody>
      </p:sp>
      <p:sp>
        <p:nvSpPr>
          <p:cNvPr id="10" name="TextBox 9"/>
          <p:cNvSpPr txBox="1"/>
          <p:nvPr/>
        </p:nvSpPr>
        <p:spPr>
          <a:xfrm>
            <a:off x="834189" y="1343026"/>
            <a:ext cx="11010150" cy="2308324"/>
          </a:xfrm>
          <a:prstGeom prst="rect">
            <a:avLst/>
          </a:prstGeom>
          <a:noFill/>
        </p:spPr>
        <p:txBody>
          <a:bodyPr wrap="square" rtlCol="0">
            <a:spAutoFit/>
          </a:bodyPr>
          <a:lstStyle/>
          <a:p>
            <a:r>
              <a:rPr lang="en-US" sz="2400" smtClean="0"/>
              <a:t>Cara </a:t>
            </a:r>
            <a:r>
              <a:rPr lang="en-US" sz="2400"/>
              <a:t>menampilkan </a:t>
            </a:r>
            <a:r>
              <a:rPr lang="en-US" sz="2400" smtClean="0"/>
              <a:t>peta MapFragment </a:t>
            </a:r>
            <a:r>
              <a:rPr lang="en-US" sz="2400"/>
              <a:t>adalah cara termudah </a:t>
            </a:r>
            <a:r>
              <a:rPr lang="en-US" sz="2400" smtClean="0"/>
              <a:t>untuk menampilkan peta, namun memiliki  keterbatasan karena MapFragment </a:t>
            </a:r>
            <a:r>
              <a:rPr lang="en-US" sz="2400"/>
              <a:t>hanya dapat dijalankan pada perangkat android API12 </a:t>
            </a:r>
            <a:r>
              <a:rPr lang="en-US" sz="2400" smtClean="0"/>
              <a:t>keatas</a:t>
            </a:r>
            <a:r>
              <a:rPr lang="en-US" sz="2400"/>
              <a:t/>
            </a:r>
            <a:br>
              <a:rPr lang="en-US" sz="2400"/>
            </a:br>
            <a:r>
              <a:rPr lang="en-US" sz="2400" smtClean="0"/>
              <a:t>SupportMapFragment</a:t>
            </a:r>
            <a:r>
              <a:rPr lang="en-US" sz="2400"/>
              <a:t>, sama seperti MapFragment tetapi dapat dijalankan pada perangkat android API 12 kebawah</a:t>
            </a:r>
            <a:r>
              <a:rPr lang="en-US" sz="2400" smtClean="0"/>
              <a:t>. </a:t>
            </a:r>
          </a:p>
          <a:p>
            <a:endParaRPr lang="en-US" sz="2400"/>
          </a:p>
        </p:txBody>
      </p:sp>
      <p:sp>
        <p:nvSpPr>
          <p:cNvPr id="3" name="Rectangle 1"/>
          <p:cNvSpPr>
            <a:spLocks noChangeArrowheads="1"/>
          </p:cNvSpPr>
          <p:nvPr/>
        </p:nvSpPr>
        <p:spPr bwMode="auto">
          <a:xfrm>
            <a:off x="633413" y="3293151"/>
            <a:ext cx="10508005"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 ITS = </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7.28</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112.79</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MarkerOptions().position(ITS).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lang="en-US" altLang="en-US" sz="2400" smtClean="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"Marker in ITS"</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newLatLng</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(ITS));</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477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3413" y="696695"/>
            <a:ext cx="10939462" cy="1200329"/>
          </a:xfrm>
          <a:prstGeom prst="rect">
            <a:avLst/>
          </a:prstGeom>
        </p:spPr>
        <p:txBody>
          <a:bodyPr wrap="square">
            <a:spAutoFit/>
          </a:bodyPr>
          <a:lstStyle/>
          <a:p>
            <a:r>
              <a:rPr lang="en-US" sz="3600" b="1"/>
              <a:t>Menampilkan </a:t>
            </a:r>
            <a:r>
              <a:rPr lang="en-US" sz="3600" b="1" smtClean="0"/>
              <a:t>Peta ITS dengan Zoom</a:t>
            </a:r>
            <a:r>
              <a:rPr lang="en-US" sz="3600" b="1"/>
              <a:t/>
            </a:r>
            <a:br>
              <a:rPr lang="en-US" sz="3600" b="1"/>
            </a:br>
            <a:endParaRPr lang="en-US" sz="3600" b="1" dirty="0"/>
          </a:p>
        </p:txBody>
      </p:sp>
      <p:sp>
        <p:nvSpPr>
          <p:cNvPr id="5" name="Rectangle 1"/>
          <p:cNvSpPr>
            <a:spLocks noChangeArrowheads="1"/>
          </p:cNvSpPr>
          <p:nvPr/>
        </p:nvSpPr>
        <p:spPr bwMode="auto">
          <a:xfrm>
            <a:off x="633412" y="1481525"/>
            <a:ext cx="1161407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 ITS = </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7.28</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112.79</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MarkerOptions().position(ITS).</a:t>
            </a:r>
          </a:p>
          <a:p>
            <a:pPr lvl="0" defTabSz="914400" eaLnBrk="0" fontAlgn="base" hangingPunct="0">
              <a:spcBef>
                <a:spcPct val="0"/>
              </a:spcBef>
              <a:spcAft>
                <a:spcPct val="0"/>
              </a:spcAft>
            </a:pPr>
            <a:r>
              <a:rPr lang="en-US" altLang="en-US" sz="2400">
                <a:solidFill>
                  <a:srgbClr val="000000"/>
                </a:solidFill>
                <a:latin typeface="Courier New" panose="02070309020205020404" pitchFamily="49" charset="0"/>
                <a:cs typeface="Courier New" panose="02070309020205020404" pitchFamily="49" charset="0"/>
              </a:rPr>
              <a:t>	</a:t>
            </a:r>
            <a:r>
              <a:rPr lang="en-US" altLang="en-US" sz="2400" smtClean="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"Marker in ITS"</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400" b="1">
                <a:solidFill>
                  <a:srgbClr val="660E7A"/>
                </a:solidFill>
                <a:latin typeface="Courier New" panose="02070309020205020404" pitchFamily="49" charset="0"/>
                <a:cs typeface="Courier New" panose="02070309020205020404" pitchFamily="49" charset="0"/>
              </a:rPr>
              <a:t>mMap.moveCamera(CameraUpdateFactory.newLatLngZoom(ITS,8</a:t>
            </a:r>
            <a:r>
              <a:rPr lang="en-US" altLang="en-US" sz="2400" b="1" smtClean="0">
                <a:solidFill>
                  <a:srgbClr val="660E7A"/>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779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789788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351162"/>
            <a:ext cx="10939462" cy="646331"/>
          </a:xfrm>
          <a:prstGeom prst="rect">
            <a:avLst/>
          </a:prstGeom>
        </p:spPr>
        <p:txBody>
          <a:bodyPr wrap="square">
            <a:spAutoFit/>
          </a:bodyPr>
          <a:lstStyle/>
          <a:p>
            <a:r>
              <a:rPr lang="en-US" sz="3600" b="1" smtClean="0"/>
              <a:t>Buat Layout (Tiga Edit Text dan Satu Button)</a:t>
            </a:r>
            <a:endParaRPr lang="en-US" sz="3600" b="1" dirty="0"/>
          </a:p>
        </p:txBody>
      </p:sp>
      <p:sp>
        <p:nvSpPr>
          <p:cNvPr id="10" name="TextBox 9"/>
          <p:cNvSpPr txBox="1"/>
          <p:nvPr/>
        </p:nvSpPr>
        <p:spPr>
          <a:xfrm>
            <a:off x="3761623" y="1224217"/>
            <a:ext cx="8318082" cy="830997"/>
          </a:xfrm>
          <a:prstGeom prst="rect">
            <a:avLst/>
          </a:prstGeom>
          <a:noFill/>
        </p:spPr>
        <p:txBody>
          <a:bodyPr wrap="square" rtlCol="0">
            <a:spAutoFit/>
          </a:bodyPr>
          <a:lstStyle/>
          <a:p>
            <a:r>
              <a:rPr lang="en-US" sz="2400" smtClean="0"/>
              <a:t>Buat Layout baru dengan ditambakahkan tiga edit text dan satu button serta fragment untuk menampung peta</a:t>
            </a:r>
            <a:endParaRPr lang="en-US" sz="2400"/>
          </a:p>
        </p:txBody>
      </p:sp>
      <p:pic>
        <p:nvPicPr>
          <p:cNvPr id="4" name="Picture 3"/>
          <p:cNvPicPr>
            <a:picLocks noChangeAspect="1"/>
          </p:cNvPicPr>
          <p:nvPr/>
        </p:nvPicPr>
        <p:blipFill>
          <a:blip r:embed="rId3"/>
          <a:stretch>
            <a:fillRect/>
          </a:stretch>
        </p:blipFill>
        <p:spPr>
          <a:xfrm>
            <a:off x="326105" y="1224217"/>
            <a:ext cx="3219200" cy="5223608"/>
          </a:xfrm>
          <a:prstGeom prst="rect">
            <a:avLst/>
          </a:prstGeom>
        </p:spPr>
      </p:pic>
      <p:sp>
        <p:nvSpPr>
          <p:cNvPr id="5" name="Rectangle 1"/>
          <p:cNvSpPr>
            <a:spLocks noChangeArrowheads="1"/>
          </p:cNvSpPr>
          <p:nvPr/>
        </p:nvSpPr>
        <p:spPr bwMode="auto">
          <a:xfrm>
            <a:off x="3545305" y="2281938"/>
            <a:ext cx="8295861"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gotoPeta(Double lat,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lang="en-US" altLang="en-US" sz="2400" smtClean="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Double lng, </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LatLng Lokasibaru = </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LatLng(lat,lng);</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MarkerOptions().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position(Lokasibaru).</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"Marker in  "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 +</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.moveCamera(CameraUpdateFactory.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(Lokasibaru,z));</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935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4" name="Rectangle 1"/>
          <p:cNvSpPr>
            <a:spLocks noChangeArrowheads="1"/>
          </p:cNvSpPr>
          <p:nvPr/>
        </p:nvSpPr>
        <p:spPr bwMode="auto">
          <a:xfrm>
            <a:off x="288758" y="1287380"/>
            <a:ext cx="1141690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MapsActivity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FragmentActivity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OnMapReadyCallback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GoogleMap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onCreate(Bundle savedInstanceState)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.onCreate(savedInstanceState);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setContentView(R.layout.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peta</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Obtain the SupportMapFragment and get notified when the map is ready to be used.</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SupportMapFragment mapFragment = (SupportMapFragment) getSupportFragmentManager()</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.findFragmentById(R.id.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fragment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mapFragment.getMapAsync(</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Button go = (Button) findViewById(R.id.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go.setOnClickListener(</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op</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633413" y="351162"/>
            <a:ext cx="10939462" cy="646331"/>
          </a:xfrm>
          <a:prstGeom prst="rect">
            <a:avLst/>
          </a:prstGeom>
        </p:spPr>
        <p:txBody>
          <a:bodyPr wrap="square">
            <a:spAutoFit/>
          </a:bodyPr>
          <a:lstStyle/>
          <a:p>
            <a:r>
              <a:rPr lang="en-US" sz="3600" b="1" smtClean="0"/>
              <a:t>Program Selengkapnya (main)</a:t>
            </a:r>
            <a:endParaRPr lang="en-US" sz="3600" b="1" dirty="0"/>
          </a:p>
        </p:txBody>
      </p:sp>
    </p:spTree>
    <p:extLst>
      <p:ext uri="{BB962C8B-B14F-4D97-AF65-F5344CB8AC3E}">
        <p14:creationId xmlns:p14="http://schemas.microsoft.com/office/powerpoint/2010/main" val="2133606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smtClean="0"/>
              <a:t>Sub Program inisial map</a:t>
            </a:r>
            <a:endParaRPr lang="en-US" sz="3600" b="1" dirty="0"/>
          </a:p>
        </p:txBody>
      </p:sp>
      <p:sp>
        <p:nvSpPr>
          <p:cNvPr id="3" name="Rectangle 1"/>
          <p:cNvSpPr>
            <a:spLocks noChangeArrowheads="1"/>
          </p:cNvSpPr>
          <p:nvPr/>
        </p:nvSpPr>
        <p:spPr bwMode="auto">
          <a:xfrm>
            <a:off x="157936" y="1322583"/>
            <a:ext cx="120340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0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Add a marker in Sydney and move the camera</a:t>
            </a:r>
            <a:b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 ITS =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7.2819705</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112.795323</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MarkerOptions().position(ITS).title(</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"Marker in ITS"</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//mMap.moveCamera(CameraUpdateFactory.newLatLng(ITS));</a:t>
            </a:r>
            <a:b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(ITS,</a:t>
            </a:r>
            <a:r>
              <a:rPr kumimoji="0" lang="en-US" alt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15</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2424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smtClean="0"/>
              <a:t>Sub Program Listener</a:t>
            </a:r>
            <a:endParaRPr lang="en-US" sz="3600" b="1" dirty="0"/>
          </a:p>
        </p:txBody>
      </p:sp>
      <p:sp>
        <p:nvSpPr>
          <p:cNvPr id="3" name="Rectangle 1"/>
          <p:cNvSpPr>
            <a:spLocks noChangeArrowheads="1"/>
          </p:cNvSpPr>
          <p:nvPr/>
        </p:nvSpPr>
        <p:spPr bwMode="auto">
          <a:xfrm>
            <a:off x="0" y="1394669"/>
            <a:ext cx="10065576"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View.OnClickListener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op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onClick(View view)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(view.getId()){</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:sembunyikanKeyBoard(view);</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gotoLokasi();</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gotoLokasi()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lat = (EditText) findViewById(R.id.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lng = (EditText) findViewById(R.id.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zoom = (EditText) findViewById(R.id.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idZoom</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Double dbllat = Double.</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(lat.getText().toString());</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Double dbllng = Double.</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(lng.getText().toString());</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Float dblzoom = Float.</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parseFloat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(zoom.getText().toString());</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"Move to Lat:"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+dbllat +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Long:"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+dbllng,Toast.</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gotoPeta(dbllat,dbllng,dblzoom);</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723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smtClean="0"/>
              <a:t>Sub Program Listener</a:t>
            </a:r>
            <a:endParaRPr lang="en-US" sz="3600" b="1" dirty="0"/>
          </a:p>
        </p:txBody>
      </p:sp>
      <p:sp>
        <p:nvSpPr>
          <p:cNvPr id="3" name="Rectangle 1"/>
          <p:cNvSpPr>
            <a:spLocks noChangeArrowheads="1"/>
          </p:cNvSpPr>
          <p:nvPr/>
        </p:nvSpPr>
        <p:spPr bwMode="auto">
          <a:xfrm>
            <a:off x="0" y="1148448"/>
            <a:ext cx="11540339" cy="5940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View.OnClickListener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op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onClick(View view)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(view.getId()){</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:sembunyikanKeyBoard(view);</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gotoLokasi();</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gotoLokasi()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lat = (EditText) findViewById(R.id.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lng = (EditText) findViewById(R.id.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zoom = (EditText) findViewById(R.id.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idZoom</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Double dbllat = Double.</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(lat.getText().toString());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Double dbllng = Double.</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(lng.getText().toString());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Float dblzoom = Float.</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parseFloat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(zoom.getText().toString());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"Move to Lat:"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+dbllat +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Long:"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+dbllng,Toast.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gotoPeta(dbllat,dbllng,dblzoom);</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53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Sub Program Tampilkan Peta &amp; Sembunyikan KeyBoard</a:t>
            </a:r>
            <a:endParaRPr lang="en-US" sz="3200" b="1" dirty="0"/>
          </a:p>
        </p:txBody>
      </p:sp>
      <p:sp>
        <p:nvSpPr>
          <p:cNvPr id="4" name="Rectangle 1"/>
          <p:cNvSpPr>
            <a:spLocks noChangeArrowheads="1"/>
          </p:cNvSpPr>
          <p:nvPr/>
        </p:nvSpPr>
        <p:spPr bwMode="auto">
          <a:xfrm>
            <a:off x="466766" y="1397603"/>
            <a:ext cx="8648521"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sembunyikanKeyBoard(View v){</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InputMethodManager a = (InputMethodManager)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getSystemService(</a:t>
            </a:r>
            <a:r>
              <a:rPr kumimoji="0" lang="en-US" altLang="en-US" sz="20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INPUT_METHOD_SERVICE</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a.hideSoftInputFromWindow(v.getWindowToken(),</a:t>
            </a:r>
            <a:r>
              <a:rPr kumimoji="0" lang="en-US" alt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gotoPeta(Double lat, Double lng,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LatLng Lokasibaru =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LatLng(lat,lng);</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MarkerOptions().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position(Lokasibaru).</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"Marker in  "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 +</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.moveCamera(CameraUpdateFactory.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(Lokasibaru,z));</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8796337" y="1185611"/>
            <a:ext cx="3395663" cy="5561199"/>
          </a:xfrm>
          <a:prstGeom prst="rect">
            <a:avLst/>
          </a:prstGeom>
        </p:spPr>
      </p:pic>
    </p:spTree>
    <p:extLst>
      <p:ext uri="{BB962C8B-B14F-4D97-AF65-F5344CB8AC3E}">
        <p14:creationId xmlns:p14="http://schemas.microsoft.com/office/powerpoint/2010/main" val="3416142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751"/>
            <a:ext cx="11189368" cy="4952492"/>
          </a:xfrm>
        </p:spPr>
        <p:txBody>
          <a:bodyPr>
            <a:noAutofit/>
          </a:bodyPr>
          <a:lstStyle/>
          <a:p>
            <a:pPr algn="l"/>
            <a:r>
              <a:rPr lang="en-US" sz="2400" i="0"/>
              <a:t>Google Maps Android API </a:t>
            </a:r>
            <a:r>
              <a:rPr lang="en-US" sz="2400" i="0" smtClean="0"/>
              <a:t>dipakai user </a:t>
            </a:r>
            <a:r>
              <a:rPr lang="en-US" sz="2400" i="0"/>
              <a:t>untuk mengeksplorasi dunia </a:t>
            </a:r>
            <a:r>
              <a:rPr lang="en-US" sz="2400" i="0" smtClean="0"/>
              <a:t>melalui </a:t>
            </a:r>
            <a:r>
              <a:rPr lang="en-US" sz="2400" i="0"/>
              <a:t>peta dengan berbagai fitur yang disediakan oleh Google. Identifikasi </a:t>
            </a:r>
            <a:r>
              <a:rPr lang="en-US" sz="2400" i="0" smtClean="0"/>
              <a:t>lokasi </a:t>
            </a:r>
            <a:r>
              <a:rPr lang="en-US" sz="2400" i="0"/>
              <a:t>dengan penanda, augmentasi data peta, menampilkan lebih dari satu </a:t>
            </a:r>
            <a:r>
              <a:rPr lang="en-US" sz="2400" i="0" smtClean="0"/>
              <a:t>peta </a:t>
            </a:r>
            <a:r>
              <a:rPr lang="en-US" sz="2400" i="0"/>
              <a:t>dengan fragment dan masih banyak </a:t>
            </a:r>
            <a:r>
              <a:rPr lang="en-US" sz="2400" i="0" smtClean="0"/>
              <a:t>lagi. Dengan </a:t>
            </a:r>
            <a:r>
              <a:rPr lang="en-US" sz="2400" i="0"/>
              <a:t>Google Maps Android API V2, kita dapat menambahkan peta ke </a:t>
            </a:r>
            <a:r>
              <a:rPr lang="en-US" sz="2400" i="0" smtClean="0"/>
              <a:t>dalam </a:t>
            </a:r>
            <a:r>
              <a:rPr lang="en-US" sz="2400" i="0"/>
              <a:t>activity sebagai fragment dengan setting xml yang sederhana. </a:t>
            </a:r>
            <a:r>
              <a:rPr lang="en-US" sz="2400" i="0" smtClean="0"/>
              <a:t/>
            </a:r>
            <a:br>
              <a:rPr lang="en-US" sz="2400" i="0" smtClean="0"/>
            </a:br>
            <a:r>
              <a:rPr lang="en-US" sz="2400" i="0"/>
              <a:t/>
            </a:r>
            <a:br>
              <a:rPr lang="en-US" sz="2400" i="0"/>
            </a:br>
            <a:r>
              <a:rPr lang="en-US" sz="2400" i="0" smtClean="0"/>
              <a:t>Google map </a:t>
            </a:r>
            <a:r>
              <a:rPr lang="en-US" sz="2400" i="0"/>
              <a:t>yang baru menawarkan beberapa fitur menarik seperti peta 3D, peta </a:t>
            </a:r>
            <a:r>
              <a:rPr lang="en-US" sz="2400" i="0" smtClean="0"/>
              <a:t>indoor</a:t>
            </a:r>
            <a:r>
              <a:rPr lang="en-US" sz="2400" i="0"/>
              <a:t>, satelit, terrain, dan hybrid dan masih banyak lainnya. </a:t>
            </a:r>
            <a:r>
              <a:rPr lang="en-US" sz="2400" i="0" smtClean="0"/>
              <a:t/>
            </a:r>
            <a:br>
              <a:rPr lang="en-US" sz="2400" i="0" smtClean="0"/>
            </a:br>
            <a:r>
              <a:rPr lang="en-US" sz="2400" i="0"/>
              <a:t/>
            </a:r>
            <a:br>
              <a:rPr lang="en-US" sz="2400" i="0"/>
            </a:br>
            <a:r>
              <a:rPr lang="en-US" sz="2400" i="0" smtClean="0"/>
              <a:t>Membuat </a:t>
            </a:r>
            <a:r>
              <a:rPr lang="en-US" sz="2400" i="0"/>
              <a:t>aplikasi android yang menggunakan Google Maps Android API </a:t>
            </a:r>
            <a:r>
              <a:rPr lang="en-US" sz="2400" i="0" smtClean="0"/>
              <a:t> V2 </a:t>
            </a:r>
            <a:r>
              <a:rPr lang="en-US" sz="2400" i="0"/>
              <a:t>memerlukan beberapa langkah. Banyak langkah yang akan disebutkan dalam sesi ini hanya dilakukan sekali, tetapi beberapa informasi akan </a:t>
            </a:r>
            <a:r>
              <a:rPr lang="en-US" sz="2400" i="0" smtClean="0"/>
              <a:t>diperlukan </a:t>
            </a:r>
            <a:r>
              <a:rPr lang="en-US" sz="2400" i="0"/>
              <a:t>pengembangan aplikasi-aplikasi berikutnya. </a:t>
            </a:r>
          </a:p>
        </p:txBody>
      </p:sp>
    </p:spTree>
    <p:extLst>
      <p:ext uri="{BB962C8B-B14F-4D97-AF65-F5344CB8AC3E}">
        <p14:creationId xmlns:p14="http://schemas.microsoft.com/office/powerpoint/2010/main" val="119574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1747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b="1" smtClean="0"/>
              <a:t>Mengubah Tipe Peta</a:t>
            </a:r>
            <a:endParaRPr lang="en-US" b="1"/>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21035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b="1" smtClean="0"/>
              <a:t>Mengubah Tipe Peta</a:t>
            </a:r>
            <a:endParaRPr lang="en-US" b="1"/>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438733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Menu (Menampilkan Pilihan Tipe Peta)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smtClean="0"/>
              <a:t>Buat </a:t>
            </a:r>
            <a:r>
              <a:rPr lang="en-US" sz="2400"/>
              <a:t>Menu dengan cara buat layout yang berisi </a:t>
            </a:r>
            <a:r>
              <a:rPr lang="en-US" sz="2400" smtClean="0"/>
              <a:t>pilihan peta</a:t>
            </a:r>
          </a:p>
          <a:p>
            <a:pPr marL="457200" indent="-457200">
              <a:buAutoNum type="arabicParenR"/>
            </a:pPr>
            <a:r>
              <a:rPr lang="en-US" sz="2400" smtClean="0"/>
              <a:t>Di sarankan buat folder menu, klik kanan dan pilih new</a:t>
            </a:r>
            <a:endParaRPr lang="en-US" sz="2400"/>
          </a:p>
        </p:txBody>
      </p:sp>
      <p:pic>
        <p:nvPicPr>
          <p:cNvPr id="8" name="Picture 7"/>
          <p:cNvPicPr>
            <a:picLocks noChangeAspect="1"/>
          </p:cNvPicPr>
          <p:nvPr/>
        </p:nvPicPr>
        <p:blipFill>
          <a:blip r:embed="rId2"/>
          <a:stretch>
            <a:fillRect/>
          </a:stretch>
        </p:blipFill>
        <p:spPr>
          <a:xfrm>
            <a:off x="3698081" y="1826592"/>
            <a:ext cx="5911140" cy="2023513"/>
          </a:xfrm>
          <a:prstGeom prst="rect">
            <a:avLst/>
          </a:prstGeom>
        </p:spPr>
      </p:pic>
      <p:sp>
        <p:nvSpPr>
          <p:cNvPr id="9" name="TextBox 8"/>
          <p:cNvSpPr txBox="1"/>
          <p:nvPr/>
        </p:nvSpPr>
        <p:spPr>
          <a:xfrm>
            <a:off x="352926" y="4067658"/>
            <a:ext cx="11010150" cy="461665"/>
          </a:xfrm>
          <a:prstGeom prst="rect">
            <a:avLst/>
          </a:prstGeom>
          <a:noFill/>
        </p:spPr>
        <p:txBody>
          <a:bodyPr wrap="square" rtlCol="0">
            <a:spAutoFit/>
          </a:bodyPr>
          <a:lstStyle/>
          <a:p>
            <a:pPr marL="457200" indent="-457200">
              <a:buAutoNum type="arabicParenR" startAt="3"/>
            </a:pPr>
            <a:r>
              <a:rPr lang="en-US" sz="2400" smtClean="0"/>
              <a:t>Pilih menu dari New Resource Directory</a:t>
            </a:r>
          </a:p>
        </p:txBody>
      </p:sp>
      <p:pic>
        <p:nvPicPr>
          <p:cNvPr id="10" name="Picture 9"/>
          <p:cNvPicPr>
            <a:picLocks noChangeAspect="1"/>
          </p:cNvPicPr>
          <p:nvPr/>
        </p:nvPicPr>
        <p:blipFill>
          <a:blip r:embed="rId3"/>
          <a:stretch>
            <a:fillRect/>
          </a:stretch>
        </p:blipFill>
        <p:spPr>
          <a:xfrm>
            <a:off x="3943475" y="4493914"/>
            <a:ext cx="5665745" cy="2276475"/>
          </a:xfrm>
          <a:prstGeom prst="rect">
            <a:avLst/>
          </a:prstGeom>
        </p:spPr>
      </p:pic>
    </p:spTree>
    <p:extLst>
      <p:ext uri="{BB962C8B-B14F-4D97-AF65-F5344CB8AC3E}">
        <p14:creationId xmlns:p14="http://schemas.microsoft.com/office/powerpoint/2010/main" val="845541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Menu (Menampilkan Pilihan Tipe Peta)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smtClean="0"/>
              <a:t>Buat </a:t>
            </a:r>
            <a:r>
              <a:rPr lang="en-US" sz="2400"/>
              <a:t>Menu dengan cara </a:t>
            </a:r>
            <a:r>
              <a:rPr lang="en-US" sz="2400" smtClean="0"/>
              <a:t>klik kanan </a:t>
            </a:r>
          </a:p>
          <a:p>
            <a:r>
              <a:rPr lang="en-US" sz="2400"/>
              <a:t>	</a:t>
            </a:r>
            <a:r>
              <a:rPr lang="en-US" sz="2400" smtClean="0"/>
              <a:t>pada folder menu dan pilih new resource file</a:t>
            </a:r>
          </a:p>
        </p:txBody>
      </p:sp>
      <p:sp>
        <p:nvSpPr>
          <p:cNvPr id="9" name="TextBox 8"/>
          <p:cNvSpPr txBox="1"/>
          <p:nvPr/>
        </p:nvSpPr>
        <p:spPr>
          <a:xfrm>
            <a:off x="352926" y="3652159"/>
            <a:ext cx="5082590" cy="1938992"/>
          </a:xfrm>
          <a:prstGeom prst="rect">
            <a:avLst/>
          </a:prstGeom>
          <a:noFill/>
        </p:spPr>
        <p:txBody>
          <a:bodyPr wrap="square" rtlCol="0">
            <a:spAutoFit/>
          </a:bodyPr>
          <a:lstStyle/>
          <a:p>
            <a:pPr marL="457200" indent="-457200">
              <a:buAutoNum type="arabicParenR" startAt="2"/>
            </a:pPr>
            <a:r>
              <a:rPr lang="en-US" sz="2400" smtClean="0"/>
              <a:t>B</a:t>
            </a:r>
            <a:r>
              <a:rPr lang="nn-NO" sz="2400" smtClean="0"/>
              <a:t>uat </a:t>
            </a:r>
            <a:r>
              <a:rPr lang="nn-NO" sz="2400"/>
              <a:t>file layout yang berisi pilihan peta dengan nama menu.xml (</a:t>
            </a:r>
            <a:r>
              <a:rPr lang="nn-NO" sz="2400" smtClean="0"/>
              <a:t>bisa </a:t>
            </a:r>
            <a:r>
              <a:rPr lang="nn-NO" sz="2400"/>
              <a:t>sembarang namanya</a:t>
            </a:r>
            <a:r>
              <a:rPr lang="nn-NO" sz="2400" smtClean="0"/>
              <a:t>),</a:t>
            </a:r>
          </a:p>
          <a:p>
            <a:pPr marL="457200" indent="-457200">
              <a:buFontTx/>
              <a:buAutoNum type="arabicParenR" startAt="2"/>
            </a:pPr>
            <a:r>
              <a:rPr lang="nn-NO" sz="2400" smtClean="0"/>
              <a:t>Kemudian </a:t>
            </a:r>
            <a:r>
              <a:rPr lang="nn-NO" sz="2400"/>
              <a:t>lihat di tab design</a:t>
            </a:r>
            <a:endParaRPr lang="en-US" sz="2400"/>
          </a:p>
          <a:p>
            <a:pPr marL="457200" indent="-457200">
              <a:buAutoNum type="arabicParenR" startAt="2"/>
            </a:pPr>
            <a:endParaRPr lang="en-US" sz="2400"/>
          </a:p>
        </p:txBody>
      </p:sp>
      <p:pic>
        <p:nvPicPr>
          <p:cNvPr id="4" name="Picture 3"/>
          <p:cNvPicPr>
            <a:picLocks noChangeAspect="1"/>
          </p:cNvPicPr>
          <p:nvPr/>
        </p:nvPicPr>
        <p:blipFill>
          <a:blip r:embed="rId2"/>
          <a:stretch>
            <a:fillRect/>
          </a:stretch>
        </p:blipFill>
        <p:spPr>
          <a:xfrm>
            <a:off x="949241" y="1799479"/>
            <a:ext cx="4486275" cy="1924050"/>
          </a:xfrm>
          <a:prstGeom prst="rect">
            <a:avLst/>
          </a:prstGeom>
        </p:spPr>
      </p:pic>
      <p:sp>
        <p:nvSpPr>
          <p:cNvPr id="6" name="Rectangle 1"/>
          <p:cNvSpPr>
            <a:spLocks noChangeArrowheads="1"/>
          </p:cNvSpPr>
          <p:nvPr/>
        </p:nvSpPr>
        <p:spPr bwMode="auto">
          <a:xfrm>
            <a:off x="5743074" y="935937"/>
            <a:ext cx="666240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menu </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a:solidFill>
                  <a:srgbClr val="0000FF"/>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"http://schemas.android.com/apk/res/android"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"@+id/normal"</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"Normal"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"@+id/hibryd"</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"Hibryd"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"@+id/terrain"</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"Terrain"</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"@+id/sattelite"</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"Sattelite"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"@+id/none"</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"None"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menu</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cxnSp>
        <p:nvCxnSpPr>
          <p:cNvPr id="13" name="Straight Arrow Connector 12"/>
          <p:cNvCxnSpPr/>
          <p:nvPr/>
        </p:nvCxnSpPr>
        <p:spPr>
          <a:xfrm flipV="1">
            <a:off x="4347411" y="3381310"/>
            <a:ext cx="1755733" cy="1254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10097629" y="2761504"/>
            <a:ext cx="1943100" cy="3267075"/>
          </a:xfrm>
          <a:prstGeom prst="rect">
            <a:avLst/>
          </a:prstGeom>
        </p:spPr>
      </p:pic>
      <p:cxnSp>
        <p:nvCxnSpPr>
          <p:cNvPr id="16" name="Straight Arrow Connector 15"/>
          <p:cNvCxnSpPr/>
          <p:nvPr/>
        </p:nvCxnSpPr>
        <p:spPr>
          <a:xfrm flipV="1">
            <a:off x="4595906" y="4924926"/>
            <a:ext cx="5501723" cy="64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527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Load Menu Pada Program Utama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smtClean="0"/>
              <a:t>Pada kelas utama (MapAcivity.java), </a:t>
            </a:r>
          </a:p>
          <a:p>
            <a:r>
              <a:rPr lang="en-US" sz="2400"/>
              <a:t> </a:t>
            </a:r>
            <a:r>
              <a:rPr lang="en-US" sz="2400" smtClean="0"/>
              <a:t>    klik kanan pilih generate-&gt;override-&gt;</a:t>
            </a:r>
            <a:r>
              <a:rPr lang="en-US" altLang="en-US">
                <a:solidFill>
                  <a:srgbClr val="000000"/>
                </a:solidFill>
                <a:latin typeface="Courier New" panose="02070309020205020404" pitchFamily="49" charset="0"/>
                <a:cs typeface="Courier New" panose="02070309020205020404" pitchFamily="49" charset="0"/>
              </a:rPr>
              <a:t>onCreateOptionsMenu</a:t>
            </a:r>
            <a:endParaRPr lang="en-US" sz="2400" smtClean="0"/>
          </a:p>
        </p:txBody>
      </p:sp>
      <p:pic>
        <p:nvPicPr>
          <p:cNvPr id="8" name="Picture 7"/>
          <p:cNvPicPr>
            <a:picLocks noChangeAspect="1"/>
          </p:cNvPicPr>
          <p:nvPr/>
        </p:nvPicPr>
        <p:blipFill>
          <a:blip r:embed="rId2"/>
          <a:stretch>
            <a:fillRect/>
          </a:stretch>
        </p:blipFill>
        <p:spPr>
          <a:xfrm>
            <a:off x="712119" y="2294021"/>
            <a:ext cx="2724150" cy="777103"/>
          </a:xfrm>
          <a:prstGeom prst="rect">
            <a:avLst/>
          </a:prstGeom>
        </p:spPr>
      </p:pic>
      <p:pic>
        <p:nvPicPr>
          <p:cNvPr id="10" name="Picture 9"/>
          <p:cNvPicPr>
            <a:picLocks noChangeAspect="1"/>
          </p:cNvPicPr>
          <p:nvPr/>
        </p:nvPicPr>
        <p:blipFill>
          <a:blip r:embed="rId3"/>
          <a:stretch>
            <a:fillRect/>
          </a:stretch>
        </p:blipFill>
        <p:spPr>
          <a:xfrm>
            <a:off x="4328800" y="1961016"/>
            <a:ext cx="1819275" cy="1943100"/>
          </a:xfrm>
          <a:prstGeom prst="rect">
            <a:avLst/>
          </a:prstGeom>
        </p:spPr>
      </p:pic>
      <p:pic>
        <p:nvPicPr>
          <p:cNvPr id="11" name="Picture 10"/>
          <p:cNvPicPr>
            <a:picLocks noChangeAspect="1"/>
          </p:cNvPicPr>
          <p:nvPr/>
        </p:nvPicPr>
        <p:blipFill>
          <a:blip r:embed="rId4"/>
          <a:stretch>
            <a:fillRect/>
          </a:stretch>
        </p:blipFill>
        <p:spPr>
          <a:xfrm>
            <a:off x="8179345" y="413204"/>
            <a:ext cx="3638550" cy="5038725"/>
          </a:xfrm>
          <a:prstGeom prst="rect">
            <a:avLst/>
          </a:prstGeom>
        </p:spPr>
      </p:pic>
      <p:cxnSp>
        <p:nvCxnSpPr>
          <p:cNvPr id="14" name="Straight Arrow Connector 13"/>
          <p:cNvCxnSpPr/>
          <p:nvPr/>
        </p:nvCxnSpPr>
        <p:spPr>
          <a:xfrm>
            <a:off x="3046814" y="2616868"/>
            <a:ext cx="1549092" cy="6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77892" y="3286005"/>
            <a:ext cx="2335666" cy="2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2926" y="4251997"/>
            <a:ext cx="6593306" cy="1200329"/>
          </a:xfrm>
          <a:prstGeom prst="rect">
            <a:avLst/>
          </a:prstGeom>
          <a:noFill/>
        </p:spPr>
        <p:txBody>
          <a:bodyPr wrap="square" rtlCol="0">
            <a:spAutoFit/>
          </a:bodyPr>
          <a:lstStyle/>
          <a:p>
            <a:pPr marL="457200" indent="-457200">
              <a:buAutoNum type="arabicParenR" startAt="2"/>
            </a:pPr>
            <a:r>
              <a:rPr lang="en-US" sz="2400" smtClean="0"/>
              <a:t>Tambahkan pada method yang di override untuk meng-inflate menu yang telah di buat</a:t>
            </a:r>
          </a:p>
          <a:p>
            <a:endParaRPr lang="en-US" sz="2400" smtClean="0"/>
          </a:p>
        </p:txBody>
      </p:sp>
      <p:sp>
        <p:nvSpPr>
          <p:cNvPr id="18" name="Rectangle 1"/>
          <p:cNvSpPr>
            <a:spLocks noChangeArrowheads="1"/>
          </p:cNvSpPr>
          <p:nvPr/>
        </p:nvSpPr>
        <p:spPr bwMode="auto">
          <a:xfrm>
            <a:off x="762000" y="5088758"/>
            <a:ext cx="680186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onCreateOptionsMenu(Menu menu)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getMenuInflater().inflate(R.menu.</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menu</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,menu);</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super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.onCreateOptionsMenu(menu);</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5877892" y="2039799"/>
            <a:ext cx="5104309" cy="461665"/>
          </a:xfrm>
          <a:prstGeom prst="rect">
            <a:avLst/>
          </a:prstGeom>
          <a:noFill/>
        </p:spPr>
        <p:txBody>
          <a:bodyPr wrap="square" rtlCol="0">
            <a:spAutoFit/>
          </a:bodyPr>
          <a:lstStyle/>
          <a:p>
            <a:r>
              <a:rPr lang="en-US" sz="2400" smtClean="0"/>
              <a:t>Masuk kelompok  Android.app.acivity</a:t>
            </a:r>
          </a:p>
        </p:txBody>
      </p:sp>
    </p:spTree>
    <p:extLst>
      <p:ext uri="{BB962C8B-B14F-4D97-AF65-F5344CB8AC3E}">
        <p14:creationId xmlns:p14="http://schemas.microsoft.com/office/powerpoint/2010/main" val="12771747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Buat Aksi untuk Pemilihan Menu</a:t>
            </a:r>
            <a:endParaRPr lang="en-US" sz="3200" b="1" dirty="0"/>
          </a:p>
        </p:txBody>
      </p:sp>
      <p:sp>
        <p:nvSpPr>
          <p:cNvPr id="7" name="TextBox 6"/>
          <p:cNvSpPr txBox="1"/>
          <p:nvPr/>
        </p:nvSpPr>
        <p:spPr>
          <a:xfrm>
            <a:off x="352926" y="995595"/>
            <a:ext cx="11010150" cy="1200329"/>
          </a:xfrm>
          <a:prstGeom prst="rect">
            <a:avLst/>
          </a:prstGeom>
          <a:noFill/>
        </p:spPr>
        <p:txBody>
          <a:bodyPr wrap="square" rtlCol="0">
            <a:spAutoFit/>
          </a:bodyPr>
          <a:lstStyle/>
          <a:p>
            <a:pPr marL="457200" indent="-457200">
              <a:buAutoNum type="arabicParenR"/>
            </a:pPr>
            <a:r>
              <a:rPr lang="en-US" sz="2400" smtClean="0"/>
              <a:t>Pada kelas utama (MapAcivity.java), </a:t>
            </a:r>
          </a:p>
          <a:p>
            <a:r>
              <a:rPr lang="en-US" sz="2400"/>
              <a:t>     klik kanan pilih generate-&gt;override-&gt;</a:t>
            </a:r>
            <a:r>
              <a:rPr lang="en-US" sz="2000"/>
              <a:t>onOptionsItemSelected</a:t>
            </a:r>
          </a:p>
          <a:p>
            <a:endParaRPr lang="en-US" sz="2400" smtClean="0"/>
          </a:p>
        </p:txBody>
      </p:sp>
      <p:pic>
        <p:nvPicPr>
          <p:cNvPr id="8" name="Picture 7"/>
          <p:cNvPicPr>
            <a:picLocks noChangeAspect="1"/>
          </p:cNvPicPr>
          <p:nvPr/>
        </p:nvPicPr>
        <p:blipFill>
          <a:blip r:embed="rId2"/>
          <a:stretch>
            <a:fillRect/>
          </a:stretch>
        </p:blipFill>
        <p:spPr>
          <a:xfrm>
            <a:off x="712119" y="2294021"/>
            <a:ext cx="2724150" cy="777103"/>
          </a:xfrm>
          <a:prstGeom prst="rect">
            <a:avLst/>
          </a:prstGeom>
        </p:spPr>
      </p:pic>
      <p:pic>
        <p:nvPicPr>
          <p:cNvPr id="10" name="Picture 9"/>
          <p:cNvPicPr>
            <a:picLocks noChangeAspect="1"/>
          </p:cNvPicPr>
          <p:nvPr/>
        </p:nvPicPr>
        <p:blipFill>
          <a:blip r:embed="rId3"/>
          <a:stretch>
            <a:fillRect/>
          </a:stretch>
        </p:blipFill>
        <p:spPr>
          <a:xfrm>
            <a:off x="4328800" y="1961016"/>
            <a:ext cx="1819275" cy="1943100"/>
          </a:xfrm>
          <a:prstGeom prst="rect">
            <a:avLst/>
          </a:prstGeom>
        </p:spPr>
      </p:pic>
      <p:cxnSp>
        <p:nvCxnSpPr>
          <p:cNvPr id="14" name="Straight Arrow Connector 13"/>
          <p:cNvCxnSpPr/>
          <p:nvPr/>
        </p:nvCxnSpPr>
        <p:spPr>
          <a:xfrm>
            <a:off x="3046814" y="2616868"/>
            <a:ext cx="1549092" cy="6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877892" y="1826592"/>
            <a:ext cx="2075483" cy="145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2926" y="4251997"/>
            <a:ext cx="6593306" cy="1200329"/>
          </a:xfrm>
          <a:prstGeom prst="rect">
            <a:avLst/>
          </a:prstGeom>
          <a:noFill/>
        </p:spPr>
        <p:txBody>
          <a:bodyPr wrap="square" rtlCol="0">
            <a:spAutoFit/>
          </a:bodyPr>
          <a:lstStyle/>
          <a:p>
            <a:pPr marL="457200" indent="-457200">
              <a:buAutoNum type="arabicParenR" startAt="2"/>
            </a:pPr>
            <a:r>
              <a:rPr lang="en-US" sz="2400" smtClean="0"/>
              <a:t>Tambahkan pada method yang di override untuk menangkap aksi dari user</a:t>
            </a:r>
          </a:p>
          <a:p>
            <a:endParaRPr lang="en-US" sz="2400" smtClean="0"/>
          </a:p>
        </p:txBody>
      </p:sp>
      <p:pic>
        <p:nvPicPr>
          <p:cNvPr id="3" name="Picture 2"/>
          <p:cNvPicPr>
            <a:picLocks noChangeAspect="1"/>
          </p:cNvPicPr>
          <p:nvPr/>
        </p:nvPicPr>
        <p:blipFill>
          <a:blip r:embed="rId4"/>
          <a:stretch>
            <a:fillRect/>
          </a:stretch>
        </p:blipFill>
        <p:spPr>
          <a:xfrm>
            <a:off x="7953375" y="188160"/>
            <a:ext cx="3619500" cy="3057525"/>
          </a:xfrm>
          <a:prstGeom prst="rect">
            <a:avLst/>
          </a:prstGeom>
        </p:spPr>
      </p:pic>
      <p:sp>
        <p:nvSpPr>
          <p:cNvPr id="15" name="TextBox 14"/>
          <p:cNvSpPr txBox="1"/>
          <p:nvPr/>
        </p:nvSpPr>
        <p:spPr>
          <a:xfrm>
            <a:off x="5877892" y="2039799"/>
            <a:ext cx="5104309" cy="461665"/>
          </a:xfrm>
          <a:prstGeom prst="rect">
            <a:avLst/>
          </a:prstGeom>
          <a:noFill/>
        </p:spPr>
        <p:txBody>
          <a:bodyPr wrap="square" rtlCol="0">
            <a:spAutoFit/>
          </a:bodyPr>
          <a:lstStyle/>
          <a:p>
            <a:r>
              <a:rPr lang="en-US" sz="2400" smtClean="0"/>
              <a:t>Masuk kelompok  Android.app.acivity</a:t>
            </a:r>
          </a:p>
        </p:txBody>
      </p:sp>
    </p:spTree>
    <p:extLst>
      <p:ext uri="{BB962C8B-B14F-4D97-AF65-F5344CB8AC3E}">
        <p14:creationId xmlns:p14="http://schemas.microsoft.com/office/powerpoint/2010/main" val="3399489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Menangani Aksi dari Menu</a:t>
            </a:r>
            <a:endParaRPr lang="en-US" sz="3200" b="1" dirty="0"/>
          </a:p>
        </p:txBody>
      </p:sp>
      <p:sp>
        <p:nvSpPr>
          <p:cNvPr id="7" name="TextBox 6"/>
          <p:cNvSpPr txBox="1"/>
          <p:nvPr/>
        </p:nvSpPr>
        <p:spPr>
          <a:xfrm>
            <a:off x="352926" y="995595"/>
            <a:ext cx="11010150" cy="461665"/>
          </a:xfrm>
          <a:prstGeom prst="rect">
            <a:avLst/>
          </a:prstGeom>
          <a:noFill/>
        </p:spPr>
        <p:txBody>
          <a:bodyPr wrap="square" rtlCol="0">
            <a:spAutoFit/>
          </a:bodyPr>
          <a:lstStyle/>
          <a:p>
            <a:pPr marL="457200" indent="-457200">
              <a:buAutoNum type="arabicParenR"/>
            </a:pPr>
            <a:r>
              <a:rPr lang="en-US" sz="2400" smtClean="0"/>
              <a:t>Isikan program untuk menangani aksi dari user</a:t>
            </a:r>
          </a:p>
        </p:txBody>
      </p:sp>
      <p:sp>
        <p:nvSpPr>
          <p:cNvPr id="3" name="Rectangle 1"/>
          <p:cNvSpPr>
            <a:spLocks noChangeArrowheads="1"/>
          </p:cNvSpPr>
          <p:nvPr/>
        </p:nvSpPr>
        <p:spPr bwMode="auto">
          <a:xfrm>
            <a:off x="352926" y="1516918"/>
            <a:ext cx="1079975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onOptionsItemSelected(MenuItem item)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(item.getItemId()){</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normal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MAP_TYPE_NORMAL</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terrain</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MAP_TYPE_TERRAIN</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sat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MAP_TYPE_SATELLITE</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hibryd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MAP_TYPE_HYBRID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no</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MAP_TYPE_NONE</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super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.onOptionsItemSelected(item);</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15" name="TextBox 14"/>
          <p:cNvSpPr txBox="1"/>
          <p:nvPr/>
        </p:nvSpPr>
        <p:spPr>
          <a:xfrm>
            <a:off x="352926" y="5281337"/>
            <a:ext cx="11010150" cy="830997"/>
          </a:xfrm>
          <a:prstGeom prst="rect">
            <a:avLst/>
          </a:prstGeom>
          <a:noFill/>
        </p:spPr>
        <p:txBody>
          <a:bodyPr wrap="square" rtlCol="0">
            <a:spAutoFit/>
          </a:bodyPr>
          <a:lstStyle/>
          <a:p>
            <a:r>
              <a:rPr lang="en-US" sz="2400"/>
              <a:t>2)  Sebelum dijalankan ubahlah extends dari </a:t>
            </a:r>
            <a:r>
              <a:rPr lang="en-US" sz="2400" smtClean="0"/>
              <a:t>kelas utama yang sebelumya fragment </a:t>
            </a:r>
            <a:r>
              <a:rPr lang="en-US" sz="2400"/>
              <a:t>activity ke </a:t>
            </a:r>
            <a:r>
              <a:rPr lang="en-US" sz="2400" smtClean="0"/>
              <a:t>AppCompatActivity dan jalankan Jalankan </a:t>
            </a:r>
            <a:endParaRPr lang="en-US" sz="2400"/>
          </a:p>
        </p:txBody>
      </p:sp>
    </p:spTree>
    <p:extLst>
      <p:ext uri="{BB962C8B-B14F-4D97-AF65-F5344CB8AC3E}">
        <p14:creationId xmlns:p14="http://schemas.microsoft.com/office/powerpoint/2010/main" val="4011277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Geocoder</a:t>
            </a:r>
            <a:endParaRPr lang="en-US" sz="3600" b="1" dirty="0"/>
          </a:p>
        </p:txBody>
      </p:sp>
      <p:sp>
        <p:nvSpPr>
          <p:cNvPr id="5" name="TextBox 4"/>
          <p:cNvSpPr txBox="1"/>
          <p:nvPr/>
        </p:nvSpPr>
        <p:spPr>
          <a:xfrm>
            <a:off x="633413" y="1314452"/>
            <a:ext cx="10939462" cy="3416320"/>
          </a:xfrm>
          <a:prstGeom prst="rect">
            <a:avLst/>
          </a:prstGeom>
          <a:noFill/>
        </p:spPr>
        <p:txBody>
          <a:bodyPr wrap="square" rtlCol="0">
            <a:spAutoFit/>
          </a:bodyPr>
          <a:lstStyle/>
          <a:p>
            <a:r>
              <a:rPr lang="en-US" sz="2400"/>
              <a:t>Geocoder adalah class yang menangani geocoding dan reverse geocoding. </a:t>
            </a:r>
          </a:p>
          <a:p>
            <a:r>
              <a:rPr lang="en-US" sz="2400"/>
              <a:t>Geocoding adala proses mentransformasi alamat jalan dan deskripsi lainnya </a:t>
            </a:r>
          </a:p>
          <a:p>
            <a:r>
              <a:rPr lang="en-US" sz="2400"/>
              <a:t>tentang suatu lokasi menjadi koordinata lintang dan bujur. Reverse geocoding adalah proses mentransformasi koordinat lokasi menjadi sebuah (sebagian) alamat lokasi. Seberapa detil informasi yang didapat dari reverse </a:t>
            </a:r>
            <a:r>
              <a:rPr lang="en-US" sz="2400" smtClean="0"/>
              <a:t>geocoding </a:t>
            </a:r>
            <a:r>
              <a:rPr lang="en-US" sz="2400"/>
              <a:t>akan bervariasi, bisa sangat lengkap atau hanya nama kota dan </a:t>
            </a:r>
            <a:r>
              <a:rPr lang="en-US" sz="2400" smtClean="0"/>
              <a:t>kode </a:t>
            </a:r>
            <a:r>
              <a:rPr lang="en-US" sz="2400"/>
              <a:t>pos saja. </a:t>
            </a:r>
            <a:endParaRPr lang="en-US" sz="2400" smtClean="0"/>
          </a:p>
          <a:p>
            <a:endParaRPr lang="en-US" sz="2400"/>
          </a:p>
          <a:p>
            <a:r>
              <a:rPr lang="en-US" sz="2400" smtClean="0"/>
              <a:t>Pencarian </a:t>
            </a:r>
            <a:r>
              <a:rPr lang="en-US" sz="2400"/>
              <a:t>lokasi </a:t>
            </a:r>
            <a:r>
              <a:rPr lang="en-US" sz="2400" smtClean="0"/>
              <a:t>dengan  </a:t>
            </a:r>
            <a:r>
              <a:rPr lang="en-US" sz="2400"/>
              <a:t>mengetikkan sebuah alamat atau kota kemudian geocoder akan melakukan pencarian dan melaporkan hasilnya</a:t>
            </a:r>
            <a:r>
              <a:rPr lang="en-US" sz="2400" smtClean="0"/>
              <a:t>.</a:t>
            </a:r>
          </a:p>
        </p:txBody>
      </p:sp>
    </p:spTree>
    <p:extLst>
      <p:ext uri="{BB962C8B-B14F-4D97-AF65-F5344CB8AC3E}">
        <p14:creationId xmlns:p14="http://schemas.microsoft.com/office/powerpoint/2010/main" val="1800980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Tambahkan Layout untuk entri Lokasi dan Tombol cari</a:t>
            </a:r>
            <a:endParaRPr lang="en-US" sz="3200" b="1" dirty="0"/>
          </a:p>
        </p:txBody>
      </p:sp>
      <p:pic>
        <p:nvPicPr>
          <p:cNvPr id="3" name="Picture 2"/>
          <p:cNvPicPr>
            <a:picLocks noChangeAspect="1"/>
          </p:cNvPicPr>
          <p:nvPr/>
        </p:nvPicPr>
        <p:blipFill>
          <a:blip r:embed="rId2"/>
          <a:stretch>
            <a:fillRect/>
          </a:stretch>
        </p:blipFill>
        <p:spPr>
          <a:xfrm>
            <a:off x="8579769" y="935937"/>
            <a:ext cx="3438525" cy="4343400"/>
          </a:xfrm>
          <a:prstGeom prst="rect">
            <a:avLst/>
          </a:prstGeom>
        </p:spPr>
      </p:pic>
      <p:sp>
        <p:nvSpPr>
          <p:cNvPr id="7" name="TextBox 6"/>
          <p:cNvSpPr txBox="1"/>
          <p:nvPr/>
        </p:nvSpPr>
        <p:spPr>
          <a:xfrm>
            <a:off x="200277" y="1105904"/>
            <a:ext cx="8379492" cy="2308324"/>
          </a:xfrm>
          <a:prstGeom prst="rect">
            <a:avLst/>
          </a:prstGeom>
          <a:noFill/>
        </p:spPr>
        <p:txBody>
          <a:bodyPr wrap="square" rtlCol="0">
            <a:spAutoFit/>
          </a:bodyPr>
          <a:lstStyle/>
          <a:p>
            <a:pPr marL="457200" indent="-457200">
              <a:buAutoNum type="arabicParenR"/>
            </a:pPr>
            <a:r>
              <a:rPr lang="en-US" sz="2400" smtClean="0"/>
              <a:t>Jika terjadi kesalahan pada saat desain, hilangkan dulu fragmenya, kemudian desain di tambahkan edit text dan tombol cari seperti disamping, baru kemudian di tambahkan lagi fragmen-nya</a:t>
            </a:r>
          </a:p>
          <a:p>
            <a:pPr marL="457200" indent="-457200">
              <a:buAutoNum type="arabicParenR"/>
            </a:pPr>
            <a:r>
              <a:rPr lang="en-US" sz="2400"/>
              <a:t>Pada  fungsi onCreate(Bundle savedInstanceState) </a:t>
            </a:r>
            <a:r>
              <a:rPr lang="en-US" sz="2400" smtClean="0"/>
              <a:t>{ tambahkan kode untuk listener tombol</a:t>
            </a:r>
          </a:p>
        </p:txBody>
      </p:sp>
      <p:sp>
        <p:nvSpPr>
          <p:cNvPr id="8" name="Rectangle 1"/>
          <p:cNvSpPr>
            <a:spLocks noChangeArrowheads="1"/>
          </p:cNvSpPr>
          <p:nvPr/>
        </p:nvSpPr>
        <p:spPr bwMode="auto">
          <a:xfrm>
            <a:off x="527427" y="3414228"/>
            <a:ext cx="7725192"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 cari = (Button) findViewById(R.id.</a:t>
            </a:r>
            <a:r>
              <a:rPr kumimoji="0" lang="en-US" altLang="en-US" sz="20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idCari</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cari.setOnClickListener(</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op</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401053" y="4642715"/>
            <a:ext cx="8178716" cy="461665"/>
          </a:xfrm>
          <a:prstGeom prst="rect">
            <a:avLst/>
          </a:prstGeom>
        </p:spPr>
        <p:txBody>
          <a:bodyPr wrap="square">
            <a:spAutoFit/>
          </a:bodyPr>
          <a:lstStyle/>
          <a:p>
            <a:r>
              <a:rPr lang="en-US" sz="2400" smtClean="0"/>
              <a:t>3)  Di </a:t>
            </a:r>
            <a:r>
              <a:rPr lang="en-US" sz="2400"/>
              <a:t>Listenter tambhkan kode untuk menangkap aksi dari user</a:t>
            </a:r>
          </a:p>
        </p:txBody>
      </p:sp>
      <p:sp>
        <p:nvSpPr>
          <p:cNvPr id="12" name="Rectangle 4"/>
          <p:cNvSpPr>
            <a:spLocks noChangeArrowheads="1"/>
          </p:cNvSpPr>
          <p:nvPr/>
        </p:nvSpPr>
        <p:spPr bwMode="auto">
          <a:xfrm>
            <a:off x="527427" y="5033213"/>
            <a:ext cx="7629012"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View.OnClickListener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op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idCari</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goCari();</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8412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26" y="144379"/>
            <a:ext cx="11189368" cy="5197641"/>
          </a:xfrm>
        </p:spPr>
        <p:txBody>
          <a:bodyPr>
            <a:noAutofit/>
          </a:bodyPr>
          <a:lstStyle/>
          <a:p>
            <a:pPr algn="l"/>
            <a:r>
              <a:rPr lang="en-US" sz="2000" i="0"/>
              <a:t>Keseluruhan proses  menambahkan peta ke dalam aplikasi android adalah sebagai berikut</a:t>
            </a:r>
            <a:br>
              <a:rPr lang="en-US" sz="2000" i="0"/>
            </a:br>
            <a:r>
              <a:rPr lang="en-US" sz="2000" i="0"/>
              <a:t/>
            </a:r>
            <a:br>
              <a:rPr lang="en-US" sz="2000" i="0"/>
            </a:br>
            <a:r>
              <a:rPr lang="en-US" sz="2000" i="0" smtClean="0"/>
              <a:t>1) Pastikan </a:t>
            </a:r>
            <a:r>
              <a:rPr lang="en-US" sz="2000" i="0"/>
              <a:t>Android SDK telah ter-install</a:t>
            </a:r>
            <a:br>
              <a:rPr lang="en-US" sz="2000" i="0"/>
            </a:br>
            <a:r>
              <a:rPr lang="en-US" sz="2000" i="0" smtClean="0"/>
              <a:t>2) Download  </a:t>
            </a:r>
            <a:r>
              <a:rPr lang="en-US" sz="2000" i="0"/>
              <a:t>dan  konfigurasi  Google  Play  Services  SDK,  yang  sudah menyertakan Google Maps Android API. </a:t>
            </a:r>
            <a:r>
              <a:rPr lang="en-US" sz="2000" i="0" smtClean="0"/>
              <a:t/>
            </a:r>
            <a:br>
              <a:rPr lang="en-US" sz="2000" i="0" smtClean="0"/>
            </a:br>
            <a:r>
              <a:rPr lang="en-US" sz="2000" i="0" smtClean="0"/>
              <a:t>3) Dapatkan </a:t>
            </a:r>
            <a:r>
              <a:rPr lang="en-US" sz="2000" i="0"/>
              <a:t>API </a:t>
            </a:r>
            <a:r>
              <a:rPr lang="en-US" sz="2000" i="0" smtClean="0"/>
              <a:t>key -&gt; daftarkan </a:t>
            </a:r>
            <a:r>
              <a:rPr lang="en-US" sz="2000" i="0"/>
              <a:t>project </a:t>
            </a:r>
            <a:r>
              <a:rPr lang="en-US" sz="2000" i="0" smtClean="0"/>
              <a:t>di  </a:t>
            </a:r>
            <a:r>
              <a:rPr lang="en-US" sz="2000" i="0"/>
              <a:t>Google  API  </a:t>
            </a:r>
            <a:r>
              <a:rPr lang="en-US" sz="2000" i="0" smtClean="0"/>
              <a:t>Console</a:t>
            </a:r>
            <a:br>
              <a:rPr lang="en-US" sz="2000" i="0" smtClean="0"/>
            </a:br>
            <a:r>
              <a:rPr lang="en-US" sz="2000" i="0" smtClean="0"/>
              <a:t>4) Tambahakan </a:t>
            </a:r>
            <a:r>
              <a:rPr lang="en-US" sz="2000" i="0"/>
              <a:t>konfigurasi yang diperlukan pada manifest aplikasi</a:t>
            </a:r>
            <a:br>
              <a:rPr lang="en-US" sz="2000" i="0"/>
            </a:br>
            <a:r>
              <a:rPr lang="en-US" sz="2000" i="0" smtClean="0"/>
              <a:t>5) Tambahkan </a:t>
            </a:r>
            <a:r>
              <a:rPr lang="en-US" sz="2000" i="0"/>
              <a:t>peta ke dalam </a:t>
            </a:r>
            <a:r>
              <a:rPr lang="en-US" sz="2000" i="0" smtClean="0"/>
              <a:t>aplikasi &amp; Publikasikan </a:t>
            </a:r>
            <a:br>
              <a:rPr lang="en-US" sz="2000" i="0" smtClean="0"/>
            </a:br>
            <a:r>
              <a:rPr lang="en-US" sz="2000" i="0"/>
              <a:t/>
            </a:r>
            <a:br>
              <a:rPr lang="en-US" sz="2000" i="0"/>
            </a:br>
            <a:r>
              <a:rPr lang="en-US" sz="2000" i="0"/>
              <a:t>Google Maps API dan layanan petanya adalah gratis tetapi ada batasannya. </a:t>
            </a:r>
            <a:r>
              <a:rPr lang="en-US" sz="2000" i="0" smtClean="0"/>
              <a:t>Ketentuan  </a:t>
            </a:r>
            <a:r>
              <a:rPr lang="en-US" sz="2000" i="0"/>
              <a:t>layanan  di  </a:t>
            </a:r>
            <a:r>
              <a:rPr lang="en-US" sz="2000" i="0">
                <a:hlinkClick r:id="rId2"/>
              </a:rPr>
              <a:t>http://</a:t>
            </a:r>
            <a:r>
              <a:rPr lang="en-US" sz="2000" i="0" smtClean="0">
                <a:hlinkClick r:id="rId2"/>
              </a:rPr>
              <a:t>developers.google.com/maps/terms</a:t>
            </a:r>
            <a:r>
              <a:rPr lang="en-US" sz="2000" i="0" smtClean="0"/>
              <a:t> :</a:t>
            </a:r>
            <a:r>
              <a:rPr lang="en-US" sz="2000" i="0"/>
              <a:t/>
            </a:r>
            <a:br>
              <a:rPr lang="en-US" sz="2000" i="0"/>
            </a:br>
            <a:r>
              <a:rPr lang="en-US" sz="2000" i="0" smtClean="0"/>
              <a:t>1) Layanan harus </a:t>
            </a:r>
            <a:r>
              <a:rPr lang="en-US" sz="2000" i="0"/>
              <a:t>mempunyai Google Account</a:t>
            </a:r>
            <a:br>
              <a:rPr lang="en-US" sz="2000" i="0"/>
            </a:br>
            <a:r>
              <a:rPr lang="en-US" sz="2000" i="0" smtClean="0"/>
              <a:t>2) Beritahukan </a:t>
            </a:r>
            <a:r>
              <a:rPr lang="en-US" sz="2000" i="0"/>
              <a:t>layanan apa saja yang </a:t>
            </a:r>
            <a:r>
              <a:rPr lang="en-US" sz="2000" i="0" smtClean="0"/>
              <a:t>dipakai aplikasi</a:t>
            </a:r>
            <a:br>
              <a:rPr lang="en-US" sz="2000" i="0" smtClean="0"/>
            </a:br>
            <a:r>
              <a:rPr lang="en-US" sz="2000" i="0"/>
              <a:t/>
            </a:r>
            <a:br>
              <a:rPr lang="en-US" sz="2000" i="0"/>
            </a:br>
            <a:r>
              <a:rPr lang="en-US" sz="2000" i="0"/>
              <a:t>Beberapa layanan memerlukan lisensi bisnis (berbayar). Sebagai contoh layanan Geocoder </a:t>
            </a:r>
            <a:r>
              <a:rPr lang="en-US" sz="2000" i="0" smtClean="0"/>
              <a:t>layanan </a:t>
            </a:r>
            <a:r>
              <a:rPr lang="en-US" sz="2000" i="0"/>
              <a:t>pencarian data lokasi) dibatasi 2.500 </a:t>
            </a:r>
            <a:r>
              <a:rPr lang="en-US" sz="2000" i="0" smtClean="0"/>
              <a:t> permintaan </a:t>
            </a:r>
            <a:r>
              <a:rPr lang="en-US" sz="2000" i="0"/>
              <a:t>perhari.</a:t>
            </a:r>
            <a:br>
              <a:rPr lang="en-US" sz="2000" i="0"/>
            </a:br>
            <a:r>
              <a:rPr lang="en-US" sz="2000" i="0"/>
              <a:t/>
            </a:r>
            <a:br>
              <a:rPr lang="en-US" sz="2000" i="0"/>
            </a:br>
            <a:endParaRPr lang="en-US" sz="2000" i="0"/>
          </a:p>
        </p:txBody>
      </p:sp>
    </p:spTree>
    <p:extLst>
      <p:ext uri="{BB962C8B-B14F-4D97-AF65-F5344CB8AC3E}">
        <p14:creationId xmlns:p14="http://schemas.microsoft.com/office/powerpoint/2010/main" val="2133410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Buat Fungsi/Method goCari()</a:t>
            </a:r>
            <a:endParaRPr lang="en-US" sz="3200" b="1" dirty="0"/>
          </a:p>
        </p:txBody>
      </p:sp>
      <p:pic>
        <p:nvPicPr>
          <p:cNvPr id="3" name="Picture 2"/>
          <p:cNvPicPr>
            <a:picLocks noChangeAspect="1"/>
          </p:cNvPicPr>
          <p:nvPr/>
        </p:nvPicPr>
        <p:blipFill>
          <a:blip r:embed="rId3"/>
          <a:stretch>
            <a:fillRect/>
          </a:stretch>
        </p:blipFill>
        <p:spPr>
          <a:xfrm>
            <a:off x="8579769" y="935937"/>
            <a:ext cx="3438525" cy="4343400"/>
          </a:xfrm>
          <a:prstGeom prst="rect">
            <a:avLst/>
          </a:prstGeom>
        </p:spPr>
      </p:pic>
      <p:sp>
        <p:nvSpPr>
          <p:cNvPr id="7" name="TextBox 6"/>
          <p:cNvSpPr txBox="1"/>
          <p:nvPr/>
        </p:nvSpPr>
        <p:spPr>
          <a:xfrm>
            <a:off x="200277" y="1105904"/>
            <a:ext cx="8379492" cy="2308324"/>
          </a:xfrm>
          <a:prstGeom prst="rect">
            <a:avLst/>
          </a:prstGeom>
          <a:noFill/>
        </p:spPr>
        <p:txBody>
          <a:bodyPr wrap="square" rtlCol="0">
            <a:spAutoFit/>
          </a:bodyPr>
          <a:lstStyle/>
          <a:p>
            <a:pPr marL="457200" indent="-457200">
              <a:buAutoNum type="arabicParenR"/>
            </a:pPr>
            <a:r>
              <a:rPr lang="en-US" sz="2400" smtClean="0"/>
              <a:t>Manfaatkan kelas Geocoder yang disediakan Google</a:t>
            </a:r>
          </a:p>
          <a:p>
            <a:endParaRPr lang="en-US" sz="2400"/>
          </a:p>
          <a:p>
            <a:endParaRPr lang="en-US" sz="2400" smtClean="0"/>
          </a:p>
          <a:p>
            <a:pPr marL="457200" indent="-457200">
              <a:buAutoNum type="arabicParenR" startAt="2"/>
            </a:pPr>
            <a:r>
              <a:rPr lang="en-US" sz="2400" smtClean="0"/>
              <a:t>Jika Text di masukkan dan tombol cari ditekan, maka geocoder akan mencari kata tersebut </a:t>
            </a:r>
          </a:p>
          <a:p>
            <a:endParaRPr lang="en-US" sz="2400" smtClean="0"/>
          </a:p>
        </p:txBody>
      </p:sp>
      <p:sp>
        <p:nvSpPr>
          <p:cNvPr id="4" name="Rectangle 1"/>
          <p:cNvSpPr>
            <a:spLocks noChangeArrowheads="1"/>
          </p:cNvSpPr>
          <p:nvPr/>
        </p:nvSpPr>
        <p:spPr bwMode="auto">
          <a:xfrm>
            <a:off x="633413" y="1653047"/>
            <a:ext cx="695575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Geocoder g =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Geocoder(getBaseContext());</a:t>
            </a:r>
            <a:endParaRPr kumimoji="0" lang="en-US" altLang="en-US" sz="48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33413" y="3095959"/>
            <a:ext cx="8414483"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List&lt;android.location.Address&gt; daftar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g.getFromLocationName(tempat.getText().toString(),</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11" name="TextBox 10"/>
          <p:cNvSpPr txBox="1"/>
          <p:nvPr/>
        </p:nvSpPr>
        <p:spPr>
          <a:xfrm>
            <a:off x="224340" y="4968953"/>
            <a:ext cx="8379492" cy="830997"/>
          </a:xfrm>
          <a:prstGeom prst="rect">
            <a:avLst/>
          </a:prstGeom>
          <a:noFill/>
        </p:spPr>
        <p:txBody>
          <a:bodyPr wrap="square" rtlCol="0">
            <a:spAutoFit/>
          </a:bodyPr>
          <a:lstStyle/>
          <a:p>
            <a:r>
              <a:rPr lang="en-US" sz="2400" smtClean="0"/>
              <a:t>4)  Ambil data-data secara detilnya</a:t>
            </a:r>
          </a:p>
          <a:p>
            <a:endParaRPr lang="en-US" sz="2400" smtClean="0"/>
          </a:p>
        </p:txBody>
      </p:sp>
      <p:sp>
        <p:nvSpPr>
          <p:cNvPr id="9" name="Rectangle 3"/>
          <p:cNvSpPr>
            <a:spLocks noChangeArrowheads="1"/>
          </p:cNvSpPr>
          <p:nvPr/>
        </p:nvSpPr>
        <p:spPr bwMode="auto">
          <a:xfrm>
            <a:off x="762000" y="4279981"/>
            <a:ext cx="589937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Address alamat = daftar.get(</a:t>
            </a:r>
            <a:r>
              <a:rPr kumimoji="0" lang="en-US" alt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
        <p:nvSpPr>
          <p:cNvPr id="13" name="TextBox 12"/>
          <p:cNvSpPr txBox="1"/>
          <p:nvPr/>
        </p:nvSpPr>
        <p:spPr>
          <a:xfrm>
            <a:off x="200277" y="3847405"/>
            <a:ext cx="8379492" cy="830997"/>
          </a:xfrm>
          <a:prstGeom prst="rect">
            <a:avLst/>
          </a:prstGeom>
          <a:noFill/>
        </p:spPr>
        <p:txBody>
          <a:bodyPr wrap="square" rtlCol="0">
            <a:spAutoFit/>
          </a:bodyPr>
          <a:lstStyle/>
          <a:p>
            <a:pPr marL="457200" indent="-457200">
              <a:buAutoNum type="arabicParenR" startAt="3"/>
            </a:pPr>
            <a:r>
              <a:rPr lang="en-US" sz="2400" smtClean="0"/>
              <a:t>Tampung daftar dari kata yang ditemukan oleh geocoder</a:t>
            </a:r>
          </a:p>
          <a:p>
            <a:endParaRPr lang="en-US" sz="2400" smtClean="0"/>
          </a:p>
        </p:txBody>
      </p:sp>
      <p:sp>
        <p:nvSpPr>
          <p:cNvPr id="15" name="Rectangle 5"/>
          <p:cNvSpPr>
            <a:spLocks noChangeArrowheads="1"/>
          </p:cNvSpPr>
          <p:nvPr/>
        </p:nvSpPr>
        <p:spPr bwMode="auto">
          <a:xfrm>
            <a:off x="762000" y="5486813"/>
            <a:ext cx="586250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nemuAlamat =  alamat.getAddressLine(</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Double lintang = alamat.getLatitude();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Double bujur = alamat.getLongitude();</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4590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Update Lokasi</a:t>
            </a:r>
            <a:endParaRPr lang="en-US" sz="3200" b="1" dirty="0"/>
          </a:p>
        </p:txBody>
      </p:sp>
      <p:pic>
        <p:nvPicPr>
          <p:cNvPr id="3" name="Picture 2"/>
          <p:cNvPicPr>
            <a:picLocks noChangeAspect="1"/>
          </p:cNvPicPr>
          <p:nvPr/>
        </p:nvPicPr>
        <p:blipFill>
          <a:blip r:embed="rId3"/>
          <a:stretch>
            <a:fillRect/>
          </a:stretch>
        </p:blipFill>
        <p:spPr>
          <a:xfrm>
            <a:off x="8579769" y="935937"/>
            <a:ext cx="3438525" cy="4343400"/>
          </a:xfrm>
          <a:prstGeom prst="rect">
            <a:avLst/>
          </a:prstGeom>
        </p:spPr>
      </p:pic>
      <p:sp>
        <p:nvSpPr>
          <p:cNvPr id="7" name="TextBox 6"/>
          <p:cNvSpPr txBox="1"/>
          <p:nvPr/>
        </p:nvSpPr>
        <p:spPr>
          <a:xfrm>
            <a:off x="200277" y="1105904"/>
            <a:ext cx="8379492" cy="1569660"/>
          </a:xfrm>
          <a:prstGeom prst="rect">
            <a:avLst/>
          </a:prstGeom>
          <a:noFill/>
        </p:spPr>
        <p:txBody>
          <a:bodyPr wrap="square" rtlCol="0">
            <a:spAutoFit/>
          </a:bodyPr>
          <a:lstStyle/>
          <a:p>
            <a:pPr marL="457200" indent="-457200">
              <a:buAutoNum type="arabicParenR"/>
            </a:pPr>
            <a:r>
              <a:rPr lang="en-US" sz="2400" smtClean="0"/>
              <a:t>Manfaatkan fungsi yang pernah di buat sebelumnya yaitu gotoPeta</a:t>
            </a:r>
            <a:endParaRPr lang="en-US" sz="2400"/>
          </a:p>
          <a:p>
            <a:endParaRPr lang="en-US" sz="2400" smtClean="0"/>
          </a:p>
          <a:p>
            <a:pPr marL="457200" indent="-457200">
              <a:buAutoNum type="arabicParenR" startAt="2"/>
            </a:pPr>
            <a:r>
              <a:rPr lang="en-US" sz="2400" smtClean="0"/>
              <a:t>Update data yang ketemu ke text isian</a:t>
            </a:r>
          </a:p>
        </p:txBody>
      </p:sp>
      <p:sp>
        <p:nvSpPr>
          <p:cNvPr id="8" name="Rectangle 1"/>
          <p:cNvSpPr>
            <a:spLocks noChangeArrowheads="1"/>
          </p:cNvSpPr>
          <p:nvPr/>
        </p:nvSpPr>
        <p:spPr bwMode="auto">
          <a:xfrm>
            <a:off x="762000" y="1962545"/>
            <a:ext cx="5109091"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gotoPeta(lintang,bujur,dblzoom);</a:t>
            </a:r>
            <a:endParaRPr kumimoji="0" lang="en-US" altLang="en-US" sz="4800" b="0" i="0" u="none" strike="noStrike" cap="none" normalizeH="0" baseline="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200277" y="2793541"/>
            <a:ext cx="804258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EditText lat = (EditText) findViewById(R.id.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EditText lng = (EditText) findViewById(R.id.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lat.setText(lintang.toString());</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lng.setText(bujur.toString());</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200277" y="4379824"/>
            <a:ext cx="8379492" cy="461665"/>
          </a:xfrm>
          <a:prstGeom prst="rect">
            <a:avLst/>
          </a:prstGeom>
          <a:noFill/>
        </p:spPr>
        <p:txBody>
          <a:bodyPr wrap="square" rtlCol="0">
            <a:spAutoFit/>
          </a:bodyPr>
          <a:lstStyle/>
          <a:p>
            <a:r>
              <a:rPr lang="en-US" sz="2400" smtClean="0"/>
              <a:t>Data baru telah terupdate dan dapat dilihat lintang dan bujurnya</a:t>
            </a:r>
          </a:p>
        </p:txBody>
      </p:sp>
    </p:spTree>
    <p:extLst>
      <p:ext uri="{BB962C8B-B14F-4D97-AF65-F5344CB8AC3E}">
        <p14:creationId xmlns:p14="http://schemas.microsoft.com/office/powerpoint/2010/main" val="4207759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Program Selengkapnya</a:t>
            </a:r>
            <a:endParaRPr lang="en-US" sz="3200" b="1" dirty="0"/>
          </a:p>
        </p:txBody>
      </p:sp>
      <p:sp>
        <p:nvSpPr>
          <p:cNvPr id="4" name="Rectangle 1"/>
          <p:cNvSpPr>
            <a:spLocks noChangeArrowheads="1"/>
          </p:cNvSpPr>
          <p:nvPr/>
        </p:nvSpPr>
        <p:spPr bwMode="auto">
          <a:xfrm>
            <a:off x="176463" y="1008835"/>
            <a:ext cx="1245405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goCari(){</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tempat = (EditText) findViewById(R.id.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idDaerah</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Geocoder g =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Geocoder(getBaseContext());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List&lt;android.location.Address&gt; daftar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lang="en-US" altLang="en-US" smtClean="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g.getFromLocationName(tempat.getText().toString(),</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Address alamat = daftar.get(</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nemuAlamat =  alamat.getAddressLine(</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Double lintang = alamat.getLatitude();</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Double bujur = alamat.getLongitude();</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(getBaseContext(),</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"Ketemu "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nemuAlamat,Toast.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cxnSp>
        <p:nvCxnSpPr>
          <p:cNvPr id="9" name="Straight Arrow Connector 8"/>
          <p:cNvCxnSpPr/>
          <p:nvPr/>
        </p:nvCxnSpPr>
        <p:spPr>
          <a:xfrm flipH="1" flipV="1">
            <a:off x="1026695" y="2101516"/>
            <a:ext cx="320842" cy="294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0" y="4679798"/>
            <a:ext cx="8823158" cy="1797079"/>
          </a:xfrm>
          <a:prstGeom prst="rect">
            <a:avLst/>
          </a:prstGeom>
        </p:spPr>
      </p:pic>
      <p:sp>
        <p:nvSpPr>
          <p:cNvPr id="15" name="Rectangle 14"/>
          <p:cNvSpPr/>
          <p:nvPr/>
        </p:nvSpPr>
        <p:spPr>
          <a:xfrm>
            <a:off x="4411579" y="5447060"/>
            <a:ext cx="8518608" cy="707886"/>
          </a:xfrm>
          <a:prstGeom prst="rect">
            <a:avLst/>
          </a:prstGeom>
        </p:spPr>
        <p:txBody>
          <a:bodyPr wrap="square">
            <a:spAutoFit/>
          </a:bodyPr>
          <a:lstStyle/>
          <a:p>
            <a:r>
              <a:rPr lang="en-US" sz="2000" b="1" smtClean="0">
                <a:solidFill>
                  <a:srgbClr val="FF0000"/>
                </a:solidFill>
              </a:rPr>
              <a:t>Karena Akses I/O, perlu di tambahkan try-catch yang secara otomatis </a:t>
            </a:r>
          </a:p>
          <a:p>
            <a:r>
              <a:rPr lang="en-US" sz="2000" b="1" smtClean="0">
                <a:solidFill>
                  <a:srgbClr val="FF0000"/>
                </a:solidFill>
              </a:rPr>
              <a:t>dapat di generate pada lampu merah di pojok kiri editor</a:t>
            </a:r>
            <a:endParaRPr lang="en-US" sz="2000" b="1" dirty="0">
              <a:solidFill>
                <a:srgbClr val="FF0000"/>
              </a:solidFill>
            </a:endParaRPr>
          </a:p>
        </p:txBody>
      </p:sp>
    </p:spTree>
    <p:extLst>
      <p:ext uri="{BB962C8B-B14F-4D97-AF65-F5344CB8AC3E}">
        <p14:creationId xmlns:p14="http://schemas.microsoft.com/office/powerpoint/2010/main" val="106812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Program Selengkapnya … Lanjutan</a:t>
            </a:r>
            <a:endParaRPr lang="en-US" sz="3200" b="1" dirty="0"/>
          </a:p>
        </p:txBody>
      </p:sp>
      <p:sp>
        <p:nvSpPr>
          <p:cNvPr id="3" name="Rectangle 1"/>
          <p:cNvSpPr>
            <a:spLocks noChangeArrowheads="1"/>
          </p:cNvSpPr>
          <p:nvPr/>
        </p:nvSpPr>
        <p:spPr bwMode="auto">
          <a:xfrm>
            <a:off x="160421" y="1351434"/>
            <a:ext cx="10123284"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zoom = (EditText) findViewById(R.id.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idZoom</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Float dblzoom = Float.</a:t>
            </a:r>
            <a:r>
              <a:rPr kumimoji="0" lang="en-US" alt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parseFloat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(zoom.getText().toString());</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"Move to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nemuAlamat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Lat:"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lang="en-US" altLang="en-US" smtClean="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lintang +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Long:"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+bujur,Toast.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gotoPeta(lintang,bujur,dblzoom);</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lat = (EditText) findViewById(R.id.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lng = (EditText) findViewById(R.id.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lat.setText(lintang.toString());</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lng.setText(bujur.toString());</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(IOException e)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e.printStackTrace();</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091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50364"/>
            <a:ext cx="10939462" cy="646331"/>
          </a:xfrm>
          <a:prstGeom prst="rect">
            <a:avLst/>
          </a:prstGeom>
        </p:spPr>
        <p:txBody>
          <a:bodyPr wrap="square">
            <a:spAutoFit/>
          </a:bodyPr>
          <a:lstStyle/>
          <a:p>
            <a:r>
              <a:rPr lang="en-US" sz="3600" b="1" smtClean="0"/>
              <a:t>Menghitung Jarak Lokasi</a:t>
            </a:r>
            <a:endParaRPr lang="en-US" sz="3600" b="1" dirty="0"/>
          </a:p>
        </p:txBody>
      </p:sp>
      <p:sp>
        <p:nvSpPr>
          <p:cNvPr id="5" name="TextBox 4"/>
          <p:cNvSpPr txBox="1"/>
          <p:nvPr/>
        </p:nvSpPr>
        <p:spPr>
          <a:xfrm>
            <a:off x="633413" y="695694"/>
            <a:ext cx="10939462" cy="5016758"/>
          </a:xfrm>
          <a:prstGeom prst="rect">
            <a:avLst/>
          </a:prstGeom>
          <a:noFill/>
        </p:spPr>
        <p:txBody>
          <a:bodyPr wrap="square" rtlCol="0">
            <a:spAutoFit/>
          </a:bodyPr>
          <a:lstStyle/>
          <a:p>
            <a:r>
              <a:rPr lang="en-US" sz="2000" smtClean="0"/>
              <a:t>Location adalah kelas yang menangani lokasi dan telah tersedia method atau fungsi untuk menghitung jarak dari satu lokasi ke lokasi lain</a:t>
            </a:r>
          </a:p>
          <a:p>
            <a:r>
              <a:rPr lang="en-US" sz="2000" b="1" smtClean="0">
                <a:solidFill>
                  <a:srgbClr val="7030A0"/>
                </a:solidFill>
              </a:rPr>
              <a:t>Double </a:t>
            </a:r>
            <a:r>
              <a:rPr lang="en-US" sz="2000" b="1">
                <a:solidFill>
                  <a:srgbClr val="7030A0"/>
                </a:solidFill>
              </a:rPr>
              <a:t>distance = (double) </a:t>
            </a:r>
            <a:r>
              <a:rPr lang="en-US" sz="2000" b="1" smtClean="0">
                <a:solidFill>
                  <a:srgbClr val="7030A0"/>
                </a:solidFill>
              </a:rPr>
              <a:t>lokasiAsal.distanceTo(lokasiTujuan);</a:t>
            </a:r>
          </a:p>
          <a:p>
            <a:r>
              <a:rPr lang="en-US" sz="2000" b="1" smtClean="0"/>
              <a:t>Terlebih dahulu definisikan lokasi Asal</a:t>
            </a:r>
          </a:p>
          <a:p>
            <a:r>
              <a:rPr lang="en-US" sz="2000" smtClean="0"/>
              <a:t>	Location lokasiAsal </a:t>
            </a:r>
            <a:r>
              <a:rPr lang="en-US" sz="2000"/>
              <a:t>= new Location</a:t>
            </a:r>
            <a:r>
              <a:rPr lang="en-US" sz="2000" smtClean="0"/>
              <a:t>(“ITS");</a:t>
            </a:r>
            <a:endParaRPr lang="en-US" sz="2000"/>
          </a:p>
          <a:p>
            <a:r>
              <a:rPr lang="en-US" sz="2000" smtClean="0"/>
              <a:t>		lokasiAsal.setLatitude(-7.28);</a:t>
            </a:r>
            <a:endParaRPr lang="en-US" sz="2000"/>
          </a:p>
          <a:p>
            <a:r>
              <a:rPr lang="en-US" sz="2000" smtClean="0"/>
              <a:t>		lokasiAsal.setLongitude(112.79);</a:t>
            </a:r>
            <a:endParaRPr lang="en-US" sz="2000"/>
          </a:p>
          <a:p>
            <a:r>
              <a:rPr lang="en-US" sz="2000" b="1" smtClean="0"/>
              <a:t>Kemudian definiskan lokasi tujuan</a:t>
            </a:r>
            <a:endParaRPr lang="en-US" sz="2000" b="1"/>
          </a:p>
          <a:p>
            <a:r>
              <a:rPr lang="en-US" sz="2000" smtClean="0"/>
              <a:t>	Location lokasiTujuan </a:t>
            </a:r>
            <a:r>
              <a:rPr lang="en-US" sz="2000"/>
              <a:t>= new Location</a:t>
            </a:r>
            <a:r>
              <a:rPr lang="en-US" sz="2000" smtClean="0"/>
              <a:t>(“Tujuan");</a:t>
            </a:r>
            <a:endParaRPr lang="en-US" sz="2000"/>
          </a:p>
          <a:p>
            <a:r>
              <a:rPr lang="en-US" sz="2000" smtClean="0"/>
              <a:t>		 lokasiTujuan.setLatitude(tujuan.latitude</a:t>
            </a:r>
            <a:r>
              <a:rPr lang="en-US" sz="2000"/>
              <a:t>);</a:t>
            </a:r>
          </a:p>
          <a:p>
            <a:r>
              <a:rPr lang="en-US" sz="2000" smtClean="0"/>
              <a:t>		lokasiTujuan.setLongitude(tujuan.longitude</a:t>
            </a:r>
            <a:r>
              <a:rPr lang="en-US" sz="2000"/>
              <a:t>);</a:t>
            </a:r>
          </a:p>
          <a:p>
            <a:r>
              <a:rPr lang="en-US" sz="2000" smtClean="0"/>
              <a:t>Hitung Jaraknya </a:t>
            </a:r>
            <a:endParaRPr lang="en-US" sz="2000"/>
          </a:p>
          <a:p>
            <a:r>
              <a:rPr lang="en-US" sz="2000" smtClean="0"/>
              <a:t>	      </a:t>
            </a:r>
            <a:r>
              <a:rPr lang="en-US" sz="2000"/>
              <a:t>Double distance = (double) </a:t>
            </a:r>
            <a:r>
              <a:rPr lang="en-US" sz="2000" smtClean="0"/>
              <a:t>lokasiAsal.distanceTo(lokasiTujuan);</a:t>
            </a:r>
            <a:endParaRPr lang="en-US" sz="2000"/>
          </a:p>
          <a:p>
            <a:r>
              <a:rPr lang="en-US" sz="2000" smtClean="0"/>
              <a:t>Tampilkan </a:t>
            </a:r>
          </a:p>
          <a:p>
            <a:r>
              <a:rPr lang="en-US" sz="2000" smtClean="0"/>
              <a:t>	      </a:t>
            </a:r>
            <a:r>
              <a:rPr lang="en-US" sz="2000"/>
              <a:t>String jarak = String.valueOf(distance);</a:t>
            </a:r>
          </a:p>
          <a:p>
            <a:r>
              <a:rPr lang="en-US" sz="2000" smtClean="0"/>
              <a:t>	     </a:t>
            </a:r>
            <a:r>
              <a:rPr lang="en-US" sz="2000"/>
              <a:t>Toast.makeText(this, "jarak : " + jarak +" meter", </a:t>
            </a:r>
            <a:r>
              <a:rPr lang="en-US" sz="2000" smtClean="0"/>
              <a:t>   </a:t>
            </a:r>
            <a:r>
              <a:rPr lang="en-US" sz="2000"/>
              <a:t>Toast.LENGTH_LONG).show()</a:t>
            </a:r>
          </a:p>
        </p:txBody>
      </p:sp>
    </p:spTree>
    <p:extLst>
      <p:ext uri="{BB962C8B-B14F-4D97-AF65-F5344CB8AC3E}">
        <p14:creationId xmlns:p14="http://schemas.microsoft.com/office/powerpoint/2010/main" val="2450686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50364"/>
            <a:ext cx="10939462" cy="646331"/>
          </a:xfrm>
          <a:prstGeom prst="rect">
            <a:avLst/>
          </a:prstGeom>
        </p:spPr>
        <p:txBody>
          <a:bodyPr wrap="square">
            <a:spAutoFit/>
          </a:bodyPr>
          <a:lstStyle/>
          <a:p>
            <a:r>
              <a:rPr lang="en-US" sz="3600" b="1" smtClean="0"/>
              <a:t>Implementasi Program</a:t>
            </a:r>
            <a:endParaRPr lang="en-US" sz="3600" b="1" dirty="0"/>
          </a:p>
        </p:txBody>
      </p:sp>
      <p:sp>
        <p:nvSpPr>
          <p:cNvPr id="3" name="Rectangle 2"/>
          <p:cNvSpPr>
            <a:spLocks noChangeArrowheads="1"/>
          </p:cNvSpPr>
          <p:nvPr/>
        </p:nvSpPr>
        <p:spPr bwMode="auto">
          <a:xfrm>
            <a:off x="633413" y="903966"/>
            <a:ext cx="424026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Fungsi di tambahkan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goCari(){</a:t>
            </a: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762268" y="1734963"/>
            <a:ext cx="1142973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EditText lat = (EditText) findViewById(R.id.</a:t>
            </a:r>
            <a:r>
              <a:rPr kumimoji="0" lang="en-US" altLang="en-US" sz="2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EditText lng = (EditText) findViewById(R.id.</a:t>
            </a:r>
            <a:r>
              <a:rPr kumimoji="0" lang="en-US" altLang="en-US" sz="2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Double dbllat = Double.</a:t>
            </a:r>
            <a:r>
              <a:rPr kumimoji="0" lang="en-US" alt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(lat.getText().toString());</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Double dbllng = Double.</a:t>
            </a:r>
            <a:r>
              <a:rPr kumimoji="0" lang="en-US" alt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(lng.getText().toString());</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hitungJarak(dbllat,dbllng,lintang,bujur);</a:t>
            </a: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773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50364"/>
            <a:ext cx="10939462" cy="646331"/>
          </a:xfrm>
          <a:prstGeom prst="rect">
            <a:avLst/>
          </a:prstGeom>
        </p:spPr>
        <p:txBody>
          <a:bodyPr wrap="square">
            <a:spAutoFit/>
          </a:bodyPr>
          <a:lstStyle/>
          <a:p>
            <a:r>
              <a:rPr lang="en-US" sz="3600" b="1" smtClean="0"/>
              <a:t>Fungsi hitungJarak</a:t>
            </a:r>
            <a:endParaRPr lang="en-US" sz="3600" b="1" dirty="0"/>
          </a:p>
        </p:txBody>
      </p:sp>
      <p:sp>
        <p:nvSpPr>
          <p:cNvPr id="2" name="Rectangle 1"/>
          <p:cNvSpPr>
            <a:spLocks noChangeArrowheads="1"/>
          </p:cNvSpPr>
          <p:nvPr/>
        </p:nvSpPr>
        <p:spPr bwMode="auto">
          <a:xfrm>
            <a:off x="633413" y="846591"/>
            <a:ext cx="10956846"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hitungJarak(</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latAsal, Double lngAsal,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smtClean="0">
                <a:solidFill>
                  <a:srgbClr val="000000"/>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latTujuan,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lngTujuan)</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Location asal =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Location(</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"asal"</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Location tujuan =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Location(</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"tujuan"</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tujuan.setLatitude(latTujuan);</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tujuan.setLatitude(lngTujuan);</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asal.setLatitude(latAsal);</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asal.setLongitude(lngTujuan);</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jarak =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asal.distanceTo(tujuan)/</a:t>
            </a:r>
            <a:r>
              <a:rPr kumimoji="0" lang="en-US" alt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1000</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jaraknya = String.</a:t>
            </a:r>
            <a:r>
              <a:rPr kumimoji="0" lang="en-US" alt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(jarak);</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(getBaseContext(), </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"jarak : "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jaraknya +</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km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20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69108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smtClean="0"/>
              <a:t>Todo Next</a:t>
            </a:r>
            <a:endParaRPr lang="en-US" sz="3600" b="1" dirty="0"/>
          </a:p>
        </p:txBody>
      </p:sp>
      <p:sp>
        <p:nvSpPr>
          <p:cNvPr id="5" name="TextBox 4"/>
          <p:cNvSpPr txBox="1"/>
          <p:nvPr/>
        </p:nvSpPr>
        <p:spPr>
          <a:xfrm>
            <a:off x="633413" y="1314452"/>
            <a:ext cx="10939462" cy="461665"/>
          </a:xfrm>
          <a:prstGeom prst="rect">
            <a:avLst/>
          </a:prstGeom>
          <a:noFill/>
        </p:spPr>
        <p:txBody>
          <a:bodyPr wrap="square" rtlCol="0">
            <a:spAutoFit/>
          </a:bodyPr>
          <a:lstStyle/>
          <a:p>
            <a:r>
              <a:rPr lang="en-US" sz="2400"/>
              <a:t> Menampilkan jalur (direction</a:t>
            </a:r>
            <a:r>
              <a:rPr lang="en-US" sz="2400" smtClean="0"/>
              <a:t>),  </a:t>
            </a:r>
            <a:r>
              <a:rPr lang="en-US" sz="2400"/>
              <a:t>Menggunakan </a:t>
            </a:r>
            <a:r>
              <a:rPr lang="en-US" sz="2400" smtClean="0"/>
              <a:t>GPS</a:t>
            </a:r>
            <a:endParaRPr lang="en-US" sz="2400"/>
          </a:p>
        </p:txBody>
      </p:sp>
    </p:spTree>
    <p:extLst>
      <p:ext uri="{BB962C8B-B14F-4D97-AF65-F5344CB8AC3E}">
        <p14:creationId xmlns:p14="http://schemas.microsoft.com/office/powerpoint/2010/main" val="2237461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2908092"/>
            <a:ext cx="2755626" cy="646331"/>
          </a:xfrm>
          <a:prstGeom prst="rect">
            <a:avLst/>
          </a:prstGeom>
          <a:noFill/>
        </p:spPr>
        <p:txBody>
          <a:bodyPr wrap="none" rtlCol="0">
            <a:spAutoFit/>
          </a:bodyPr>
          <a:lstStyle/>
          <a:p>
            <a:r>
              <a:rPr lang="en-US" sz="3600" b="1" dirty="0" err="1" smtClean="0"/>
              <a:t>Terima</a:t>
            </a:r>
            <a:r>
              <a:rPr lang="en-US" sz="3600" b="1" dirty="0" smtClean="0"/>
              <a:t> </a:t>
            </a:r>
            <a:r>
              <a:rPr lang="en-US" sz="3600" b="1" dirty="0" err="1" smtClean="0"/>
              <a:t>Kasih</a:t>
            </a:r>
            <a:endParaRPr lang="en-US" sz="3600" b="1" dirty="0"/>
          </a:p>
        </p:txBody>
      </p:sp>
    </p:spTree>
    <p:extLst>
      <p:ext uri="{BB962C8B-B14F-4D97-AF65-F5344CB8AC3E}">
        <p14:creationId xmlns:p14="http://schemas.microsoft.com/office/powerpoint/2010/main" val="1811783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3020" y="1343026"/>
            <a:ext cx="6505959" cy="4171948"/>
          </a:xfrm>
        </p:spPr>
      </p:pic>
      <p:sp>
        <p:nvSpPr>
          <p:cNvPr id="9" name="Rectangle 8"/>
          <p:cNvSpPr/>
          <p:nvPr/>
        </p:nvSpPr>
        <p:spPr>
          <a:xfrm>
            <a:off x="633413" y="696695"/>
            <a:ext cx="6096000" cy="646331"/>
          </a:xfrm>
          <a:prstGeom prst="rect">
            <a:avLst/>
          </a:prstGeom>
        </p:spPr>
        <p:txBody>
          <a:bodyPr>
            <a:spAutoFit/>
          </a:bodyPr>
          <a:lstStyle/>
          <a:p>
            <a:r>
              <a:rPr lang="en-US" sz="3600" b="1" dirty="0" smtClean="0">
                <a:latin typeface="Roboto" charset="0"/>
              </a:rPr>
              <a:t>Getting Started</a:t>
            </a:r>
            <a:endParaRPr lang="en-US" sz="3600" b="1" dirty="0"/>
          </a:p>
        </p:txBody>
      </p:sp>
      <p:sp>
        <p:nvSpPr>
          <p:cNvPr id="10" name="TextBox 9"/>
          <p:cNvSpPr txBox="1"/>
          <p:nvPr/>
        </p:nvSpPr>
        <p:spPr>
          <a:xfrm>
            <a:off x="312973" y="5514974"/>
            <a:ext cx="11566051" cy="461665"/>
          </a:xfrm>
          <a:prstGeom prst="rect">
            <a:avLst/>
          </a:prstGeom>
          <a:noFill/>
        </p:spPr>
        <p:txBody>
          <a:bodyPr wrap="none" rtlCol="0">
            <a:spAutoFit/>
          </a:bodyPr>
          <a:lstStyle/>
          <a:p>
            <a:r>
              <a:rPr lang="en-US" sz="2400" dirty="0" err="1" smtClean="0"/>
              <a:t>Berikut</a:t>
            </a:r>
            <a:r>
              <a:rPr lang="en-US" sz="2400" dirty="0" smtClean="0"/>
              <a:t> </a:t>
            </a:r>
            <a:r>
              <a:rPr lang="en-US" sz="2400" dirty="0" err="1" smtClean="0"/>
              <a:t>ini</a:t>
            </a:r>
            <a:r>
              <a:rPr lang="en-US" sz="2400" dirty="0" smtClean="0"/>
              <a:t> </a:t>
            </a:r>
            <a:r>
              <a:rPr lang="en-US" sz="2400" dirty="0" err="1" smtClean="0"/>
              <a:t>akan</a:t>
            </a:r>
            <a:r>
              <a:rPr lang="en-US" sz="2400" dirty="0" smtClean="0"/>
              <a:t> </a:t>
            </a:r>
            <a:r>
              <a:rPr lang="en-US" sz="2400" dirty="0" err="1" smtClean="0"/>
              <a:t>dibahas</a:t>
            </a:r>
            <a:r>
              <a:rPr lang="en-US" sz="2400" dirty="0" smtClean="0"/>
              <a:t> </a:t>
            </a:r>
            <a:r>
              <a:rPr lang="en-US" sz="2400" dirty="0" err="1" smtClean="0"/>
              <a:t>mengenai</a:t>
            </a:r>
            <a:r>
              <a:rPr lang="en-US" sz="2400" dirty="0" smtClean="0"/>
              <a:t> </a:t>
            </a:r>
            <a:r>
              <a:rPr lang="en-US" sz="2400" dirty="0" err="1" smtClean="0"/>
              <a:t>cara</a:t>
            </a:r>
            <a:r>
              <a:rPr lang="en-US" sz="2400" dirty="0" smtClean="0"/>
              <a:t> </a:t>
            </a:r>
            <a:r>
              <a:rPr lang="en-US" sz="2400" dirty="0" err="1" smtClean="0"/>
              <a:t>menggunakan</a:t>
            </a:r>
            <a:r>
              <a:rPr lang="en-US" sz="2400" dirty="0" smtClean="0"/>
              <a:t> Google Maps </a:t>
            </a:r>
            <a:r>
              <a:rPr lang="en-US" sz="2400" dirty="0" err="1" smtClean="0"/>
              <a:t>pada</a:t>
            </a:r>
            <a:r>
              <a:rPr lang="en-US" sz="2400" dirty="0" smtClean="0"/>
              <a:t> </a:t>
            </a:r>
            <a:r>
              <a:rPr lang="en-US" sz="2400" dirty="0" err="1" smtClean="0"/>
              <a:t>Aplikasi</a:t>
            </a:r>
            <a:r>
              <a:rPr lang="en-US" sz="2400" dirty="0" smtClean="0"/>
              <a:t> Android</a:t>
            </a:r>
            <a:endParaRPr lang="en-US" sz="2400" dirty="0"/>
          </a:p>
        </p:txBody>
      </p:sp>
    </p:spTree>
    <p:extLst>
      <p:ext uri="{BB962C8B-B14F-4D97-AF65-F5344CB8AC3E}">
        <p14:creationId xmlns:p14="http://schemas.microsoft.com/office/powerpoint/2010/main" val="1870415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6096000" cy="646331"/>
          </a:xfrm>
          <a:prstGeom prst="rect">
            <a:avLst/>
          </a:prstGeom>
        </p:spPr>
        <p:txBody>
          <a:bodyPr>
            <a:spAutoFit/>
          </a:bodyPr>
          <a:lstStyle/>
          <a:p>
            <a:r>
              <a:rPr lang="en-US" sz="3600" b="1" dirty="0" smtClean="0"/>
              <a:t>1. Install Google Play Service</a:t>
            </a:r>
            <a:endParaRPr lang="en-US" sz="3600" b="1" dirty="0"/>
          </a:p>
        </p:txBody>
      </p:sp>
      <p:sp>
        <p:nvSpPr>
          <p:cNvPr id="10" name="TextBox 9"/>
          <p:cNvSpPr txBox="1"/>
          <p:nvPr/>
        </p:nvSpPr>
        <p:spPr>
          <a:xfrm>
            <a:off x="8251825" y="1343026"/>
            <a:ext cx="3592513" cy="2677656"/>
          </a:xfrm>
          <a:prstGeom prst="rect">
            <a:avLst/>
          </a:prstGeom>
          <a:noFill/>
        </p:spPr>
        <p:txBody>
          <a:bodyPr wrap="square" rtlCol="0">
            <a:spAutoFit/>
          </a:bodyPr>
          <a:lstStyle/>
          <a:p>
            <a:r>
              <a:rPr lang="en-US" sz="2400" dirty="0" err="1" smtClean="0"/>
              <a:t>Pastikan</a:t>
            </a:r>
            <a:r>
              <a:rPr lang="en-US" sz="2400" dirty="0" smtClean="0"/>
              <a:t> </a:t>
            </a:r>
            <a:r>
              <a:rPr lang="en-US" sz="2400" dirty="0" err="1" smtClean="0"/>
              <a:t>sudah</a:t>
            </a:r>
            <a:r>
              <a:rPr lang="en-US" sz="2400" dirty="0" smtClean="0"/>
              <a:t> </a:t>
            </a:r>
            <a:r>
              <a:rPr lang="en-US" sz="2400" dirty="0" err="1" smtClean="0"/>
              <a:t>menginstall</a:t>
            </a:r>
            <a:r>
              <a:rPr lang="en-US" sz="2400" dirty="0" smtClean="0"/>
              <a:t> Google Play Service </a:t>
            </a:r>
            <a:r>
              <a:rPr lang="en-US" sz="2400" dirty="0" err="1" smtClean="0"/>
              <a:t>pada</a:t>
            </a:r>
            <a:r>
              <a:rPr lang="en-US" sz="2400" dirty="0" smtClean="0"/>
              <a:t> Android SDK Manager, </a:t>
            </a:r>
            <a:r>
              <a:rPr lang="en-US" sz="2400" dirty="0" err="1" smtClean="0"/>
              <a:t>karena</a:t>
            </a:r>
            <a:r>
              <a:rPr lang="en-US" sz="2400" dirty="0" smtClean="0"/>
              <a:t> </a:t>
            </a:r>
            <a:r>
              <a:rPr lang="en-US" sz="2400" dirty="0" err="1" smtClean="0"/>
              <a:t>menggunakan</a:t>
            </a:r>
            <a:r>
              <a:rPr lang="en-US" sz="2400" dirty="0" smtClean="0"/>
              <a:t> </a:t>
            </a:r>
            <a:r>
              <a:rPr lang="en-US" sz="2400" dirty="0" err="1" smtClean="0"/>
              <a:t>fitur</a:t>
            </a:r>
            <a:r>
              <a:rPr lang="en-US" sz="2400" dirty="0" smtClean="0"/>
              <a:t> Google Maps </a:t>
            </a:r>
            <a:r>
              <a:rPr lang="en-US" sz="2400" dirty="0" err="1" smtClean="0"/>
              <a:t>ini</a:t>
            </a:r>
            <a:r>
              <a:rPr lang="en-US" sz="2400" dirty="0" smtClean="0"/>
              <a:t> </a:t>
            </a:r>
            <a:r>
              <a:rPr lang="en-US" sz="2400" dirty="0" err="1" smtClean="0"/>
              <a:t>perlu</a:t>
            </a:r>
            <a:r>
              <a:rPr lang="en-US" sz="2400" dirty="0" smtClean="0"/>
              <a:t> </a:t>
            </a:r>
            <a:r>
              <a:rPr lang="en-US" sz="2400" dirty="0" err="1" smtClean="0"/>
              <a:t>layanan</a:t>
            </a:r>
            <a:r>
              <a:rPr lang="en-US" sz="2400" dirty="0" smtClean="0"/>
              <a:t> </a:t>
            </a:r>
            <a:r>
              <a:rPr lang="en-US" sz="2400" dirty="0" err="1" smtClean="0"/>
              <a:t>dari</a:t>
            </a:r>
            <a:r>
              <a:rPr lang="en-US" sz="2400" dirty="0" smtClean="0"/>
              <a:t> Google.</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7618412" cy="4958014"/>
          </a:xfrm>
          <a:prstGeom prst="rect">
            <a:avLst/>
          </a:prstGeom>
        </p:spPr>
      </p:pic>
    </p:spTree>
    <p:extLst>
      <p:ext uri="{BB962C8B-B14F-4D97-AF65-F5344CB8AC3E}">
        <p14:creationId xmlns:p14="http://schemas.microsoft.com/office/powerpoint/2010/main" val="1356206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6096000" cy="646331"/>
          </a:xfrm>
          <a:prstGeom prst="rect">
            <a:avLst/>
          </a:prstGeom>
        </p:spPr>
        <p:txBody>
          <a:bodyPr>
            <a:spAutoFit/>
          </a:bodyPr>
          <a:lstStyle/>
          <a:p>
            <a:r>
              <a:rPr lang="en-US" sz="3600" b="1" dirty="0"/>
              <a:t>2</a:t>
            </a:r>
            <a:r>
              <a:rPr lang="en-US" sz="3600" b="1" dirty="0" smtClean="0"/>
              <a:t>. </a:t>
            </a:r>
            <a:r>
              <a:rPr lang="en-US" sz="3600" b="1" dirty="0" err="1" smtClean="0"/>
              <a:t>Buat</a:t>
            </a:r>
            <a:r>
              <a:rPr lang="en-US" sz="3600" b="1" dirty="0" smtClean="0"/>
              <a:t> Project </a:t>
            </a:r>
            <a:r>
              <a:rPr lang="en-US" sz="3600" b="1" dirty="0" err="1" smtClean="0"/>
              <a:t>Baru</a:t>
            </a:r>
            <a:endParaRPr lang="en-US" sz="3600" b="1" dirty="0"/>
          </a:p>
        </p:txBody>
      </p:sp>
      <p:sp>
        <p:nvSpPr>
          <p:cNvPr id="10" name="TextBox 9"/>
          <p:cNvSpPr txBox="1"/>
          <p:nvPr/>
        </p:nvSpPr>
        <p:spPr>
          <a:xfrm>
            <a:off x="6986589" y="1343026"/>
            <a:ext cx="4857750" cy="830997"/>
          </a:xfrm>
          <a:prstGeom prst="rect">
            <a:avLst/>
          </a:prstGeom>
          <a:noFill/>
        </p:spPr>
        <p:txBody>
          <a:bodyPr wrap="square" rtlCol="0">
            <a:spAutoFit/>
          </a:bodyPr>
          <a:lstStyle/>
          <a:p>
            <a:r>
              <a:rPr lang="en-US" sz="2400" dirty="0" err="1" smtClean="0"/>
              <a:t>Buat</a:t>
            </a:r>
            <a:r>
              <a:rPr lang="en-US" sz="2400" dirty="0" smtClean="0"/>
              <a:t> project </a:t>
            </a:r>
            <a:r>
              <a:rPr lang="en-US" sz="2400" dirty="0" err="1" smtClean="0"/>
              <a:t>baru</a:t>
            </a:r>
            <a:r>
              <a:rPr lang="en-US" sz="2400" dirty="0" smtClean="0"/>
              <a:t> </a:t>
            </a:r>
            <a:r>
              <a:rPr lang="en-US" sz="2400" dirty="0" err="1" smtClean="0"/>
              <a:t>dengan</a:t>
            </a:r>
            <a:r>
              <a:rPr lang="en-US" sz="2400" dirty="0" smtClean="0"/>
              <a:t> template activity: Google Maps Activity.</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2" y="1343027"/>
            <a:ext cx="6209277" cy="5514974"/>
          </a:xfrm>
          <a:prstGeom prst="rect">
            <a:avLst/>
          </a:prstGeom>
        </p:spPr>
      </p:pic>
    </p:spTree>
    <p:extLst>
      <p:ext uri="{BB962C8B-B14F-4D97-AF65-F5344CB8AC3E}">
        <p14:creationId xmlns:p14="http://schemas.microsoft.com/office/powerpoint/2010/main" val="1043506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1010900" cy="646331"/>
          </a:xfrm>
          <a:prstGeom prst="rect">
            <a:avLst/>
          </a:prstGeom>
        </p:spPr>
        <p:txBody>
          <a:bodyPr wrap="square">
            <a:spAutoFit/>
          </a:bodyPr>
          <a:lstStyle/>
          <a:p>
            <a:r>
              <a:rPr lang="en-US" sz="3600" b="1" dirty="0" smtClean="0"/>
              <a:t>3. </a:t>
            </a:r>
            <a:r>
              <a:rPr lang="en-US" sz="3600" b="1" dirty="0" err="1" smtClean="0"/>
              <a:t>Buat</a:t>
            </a:r>
            <a:r>
              <a:rPr lang="en-US" sz="3600" b="1" dirty="0" smtClean="0"/>
              <a:t> Project </a:t>
            </a:r>
            <a:r>
              <a:rPr lang="en-US" sz="3600" b="1" dirty="0" err="1" smtClean="0"/>
              <a:t>Baru</a:t>
            </a:r>
            <a:r>
              <a:rPr lang="en-US" sz="3600" b="1" dirty="0" smtClean="0"/>
              <a:t> di Google Developer Console</a:t>
            </a:r>
            <a:endParaRPr lang="en-US" sz="3600" b="1" dirty="0"/>
          </a:p>
        </p:txBody>
      </p:sp>
      <p:sp>
        <p:nvSpPr>
          <p:cNvPr id="10" name="TextBox 9"/>
          <p:cNvSpPr txBox="1"/>
          <p:nvPr/>
        </p:nvSpPr>
        <p:spPr>
          <a:xfrm>
            <a:off x="633413" y="5220016"/>
            <a:ext cx="10496550" cy="830997"/>
          </a:xfrm>
          <a:prstGeom prst="rect">
            <a:avLst/>
          </a:prstGeom>
          <a:noFill/>
        </p:spPr>
        <p:txBody>
          <a:bodyPr wrap="square" rtlCol="0">
            <a:spAutoFit/>
          </a:bodyPr>
          <a:lstStyle/>
          <a:p>
            <a:r>
              <a:rPr lang="en-US" sz="2400" dirty="0" smtClean="0"/>
              <a:t>Copy link </a:t>
            </a:r>
            <a:r>
              <a:rPr lang="en-US" sz="2400" dirty="0" err="1" smtClean="0"/>
              <a:t>pada</a:t>
            </a:r>
            <a:r>
              <a:rPr lang="en-US" sz="2400" dirty="0" smtClean="0"/>
              <a:t> file </a:t>
            </a:r>
            <a:r>
              <a:rPr lang="en-US" sz="2400" dirty="0" err="1" smtClean="0"/>
              <a:t>google_maps_api.xml</a:t>
            </a:r>
            <a:r>
              <a:rPr lang="en-US" sz="2400" dirty="0" smtClean="0"/>
              <a:t> </a:t>
            </a:r>
            <a:r>
              <a:rPr lang="en-US" sz="2400" dirty="0" err="1" smtClean="0"/>
              <a:t>dan</a:t>
            </a:r>
            <a:r>
              <a:rPr lang="en-US" sz="2400" dirty="0" smtClean="0"/>
              <a:t> paste </a:t>
            </a:r>
            <a:r>
              <a:rPr lang="en-US" sz="2400" dirty="0" err="1" smtClean="0"/>
              <a:t>pada</a:t>
            </a:r>
            <a:r>
              <a:rPr lang="en-US" sz="2400" dirty="0" smtClean="0"/>
              <a:t> browser </a:t>
            </a:r>
            <a:r>
              <a:rPr lang="en-US" sz="2400" dirty="0" err="1" smtClean="0"/>
              <a:t>untuk</a:t>
            </a:r>
            <a:r>
              <a:rPr lang="en-US" sz="2400" dirty="0" smtClean="0"/>
              <a:t> </a:t>
            </a:r>
            <a:r>
              <a:rPr lang="en-US" sz="2400" dirty="0" err="1" smtClean="0"/>
              <a:t>membuat</a:t>
            </a:r>
            <a:r>
              <a:rPr lang="en-US" sz="2400" dirty="0" smtClean="0"/>
              <a:t> project di Google Developer Console -&gt; </a:t>
            </a:r>
            <a:r>
              <a:rPr lang="en-US" sz="2400" dirty="0" err="1" smtClean="0"/>
              <a:t>klik</a:t>
            </a:r>
            <a:r>
              <a:rPr lang="en-US" sz="2400" dirty="0" smtClean="0"/>
              <a:t> Continue -&gt; create API key</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9239250" cy="3876990"/>
          </a:xfrm>
          <a:prstGeom prst="rect">
            <a:avLst/>
          </a:prstGeom>
        </p:spPr>
      </p:pic>
    </p:spTree>
    <p:extLst>
      <p:ext uri="{BB962C8B-B14F-4D97-AF65-F5344CB8AC3E}">
        <p14:creationId xmlns:p14="http://schemas.microsoft.com/office/powerpoint/2010/main" val="831744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4. Copy </a:t>
            </a:r>
            <a:r>
              <a:rPr lang="en-US" sz="3600" b="1" dirty="0" err="1" smtClean="0"/>
              <a:t>dan</a:t>
            </a:r>
            <a:r>
              <a:rPr lang="en-US" sz="3600" b="1" dirty="0" smtClean="0"/>
              <a:t> Paste API key di </a:t>
            </a:r>
            <a:r>
              <a:rPr lang="en-US" sz="3600" b="1" dirty="0" err="1" smtClean="0"/>
              <a:t>google_maps_api.xml</a:t>
            </a:r>
            <a:endParaRPr lang="en-US" sz="3600" b="1" dirty="0"/>
          </a:p>
        </p:txBody>
      </p:sp>
      <p:sp>
        <p:nvSpPr>
          <p:cNvPr id="10" name="TextBox 9"/>
          <p:cNvSpPr txBox="1"/>
          <p:nvPr/>
        </p:nvSpPr>
        <p:spPr>
          <a:xfrm>
            <a:off x="7386637" y="1343026"/>
            <a:ext cx="4457701" cy="2308324"/>
          </a:xfrm>
          <a:prstGeom prst="rect">
            <a:avLst/>
          </a:prstGeom>
          <a:noFill/>
        </p:spPr>
        <p:txBody>
          <a:bodyPr wrap="square" rtlCol="0">
            <a:spAutoFit/>
          </a:bodyPr>
          <a:lstStyle/>
          <a:p>
            <a:r>
              <a:rPr lang="en-US" sz="2400" dirty="0" smtClean="0"/>
              <a:t>Copy API key yang </a:t>
            </a:r>
            <a:r>
              <a:rPr lang="en-US" sz="2400" dirty="0" err="1" smtClean="0"/>
              <a:t>sudah</a:t>
            </a:r>
            <a:r>
              <a:rPr lang="en-US" sz="2400" dirty="0" smtClean="0"/>
              <a:t> </a:t>
            </a:r>
            <a:r>
              <a:rPr lang="en-US" sz="2400" dirty="0" err="1" smtClean="0"/>
              <a:t>dibuat</a:t>
            </a:r>
            <a:r>
              <a:rPr lang="en-US" sz="2400" dirty="0" smtClean="0"/>
              <a:t> </a:t>
            </a:r>
            <a:r>
              <a:rPr lang="en-US" sz="2400" dirty="0" err="1" smtClean="0"/>
              <a:t>melalui</a:t>
            </a:r>
            <a:r>
              <a:rPr lang="en-US" sz="2400" dirty="0" smtClean="0"/>
              <a:t> Google Developer Console, </a:t>
            </a:r>
            <a:r>
              <a:rPr lang="en-US" sz="2400" dirty="0" err="1" smtClean="0"/>
              <a:t>dan</a:t>
            </a:r>
            <a:r>
              <a:rPr lang="en-US" sz="2400" dirty="0" smtClean="0"/>
              <a:t> paste </a:t>
            </a:r>
            <a:r>
              <a:rPr lang="en-US" sz="2400" dirty="0" err="1" smtClean="0"/>
              <a:t>pada</a:t>
            </a:r>
            <a:r>
              <a:rPr lang="en-US" sz="2400" dirty="0" smtClean="0"/>
              <a:t> file </a:t>
            </a:r>
            <a:r>
              <a:rPr lang="en-US" sz="2400" dirty="0" err="1" smtClean="0"/>
              <a:t>google_maps_api.xml</a:t>
            </a:r>
            <a:r>
              <a:rPr lang="en-US" sz="2400" dirty="0" smtClean="0"/>
              <a:t> </a:t>
            </a:r>
            <a:r>
              <a:rPr lang="en-US" sz="2400" dirty="0" err="1" smtClean="0"/>
              <a:t>menggantikan</a:t>
            </a:r>
            <a:r>
              <a:rPr lang="en-US" sz="2400" dirty="0" smtClean="0"/>
              <a:t> string “YOUR_KEY_HERE”</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6540500" cy="34163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60064"/>
          <a:stretch/>
        </p:blipFill>
        <p:spPr>
          <a:xfrm>
            <a:off x="633413" y="4872037"/>
            <a:ext cx="9239250" cy="1548307"/>
          </a:xfrm>
          <a:prstGeom prst="rect">
            <a:avLst/>
          </a:prstGeom>
        </p:spPr>
      </p:pic>
      <p:cxnSp>
        <p:nvCxnSpPr>
          <p:cNvPr id="5" name="Straight Arrow Connector 4"/>
          <p:cNvCxnSpPr/>
          <p:nvPr/>
        </p:nvCxnSpPr>
        <p:spPr>
          <a:xfrm>
            <a:off x="7386637" y="4759326"/>
            <a:ext cx="882720" cy="886864"/>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214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5</a:t>
            </a:r>
            <a:r>
              <a:rPr lang="en-US" sz="3600" b="1" dirty="0" smtClean="0"/>
              <a:t>. Run project </a:t>
            </a:r>
            <a:r>
              <a:rPr lang="en-US" sz="3600" b="1" dirty="0" err="1" smtClean="0"/>
              <a:t>pada</a:t>
            </a:r>
            <a:r>
              <a:rPr lang="en-US" sz="3600" b="1" dirty="0" smtClean="0"/>
              <a:t> device</a:t>
            </a:r>
            <a:endParaRPr lang="en-US" sz="3600" b="1" dirty="0"/>
          </a:p>
        </p:txBody>
      </p:sp>
      <p:sp>
        <p:nvSpPr>
          <p:cNvPr id="10" name="TextBox 9"/>
          <p:cNvSpPr txBox="1"/>
          <p:nvPr/>
        </p:nvSpPr>
        <p:spPr>
          <a:xfrm>
            <a:off x="4491039" y="1343026"/>
            <a:ext cx="7353300" cy="1938992"/>
          </a:xfrm>
          <a:prstGeom prst="rect">
            <a:avLst/>
          </a:prstGeom>
          <a:noFill/>
        </p:spPr>
        <p:txBody>
          <a:bodyPr wrap="square" rtlCol="0">
            <a:spAutoFit/>
          </a:bodyPr>
          <a:lstStyle/>
          <a:p>
            <a:r>
              <a:rPr lang="en-US" sz="2400" dirty="0" err="1" smtClean="0"/>
              <a:t>Aplikasi</a:t>
            </a:r>
            <a:r>
              <a:rPr lang="en-US" sz="2400" dirty="0" smtClean="0"/>
              <a:t> </a:t>
            </a:r>
            <a:r>
              <a:rPr lang="en-US" sz="2400" dirty="0" err="1" smtClean="0"/>
              <a:t>sudah</a:t>
            </a:r>
            <a:r>
              <a:rPr lang="en-US" sz="2400" dirty="0" smtClean="0"/>
              <a:t> </a:t>
            </a:r>
            <a:r>
              <a:rPr lang="en-US" sz="2400" dirty="0" err="1" smtClean="0"/>
              <a:t>dapat</a:t>
            </a:r>
            <a:r>
              <a:rPr lang="en-US" sz="2400" dirty="0" smtClean="0"/>
              <a:t> </a:t>
            </a:r>
            <a:r>
              <a:rPr lang="en-US" sz="2400" dirty="0" err="1" smtClean="0"/>
              <a:t>menampilkan</a:t>
            </a:r>
            <a:r>
              <a:rPr lang="en-US" sz="2400" dirty="0" smtClean="0"/>
              <a:t> </a:t>
            </a:r>
            <a:r>
              <a:rPr lang="en-US" sz="2400" dirty="0" err="1" smtClean="0"/>
              <a:t>peta</a:t>
            </a:r>
            <a:r>
              <a:rPr lang="en-US" sz="2400" dirty="0" smtClean="0"/>
              <a:t>, </a:t>
            </a:r>
            <a:r>
              <a:rPr lang="en-US" sz="2400" dirty="0" err="1" smtClean="0"/>
              <a:t>namun</a:t>
            </a:r>
            <a:r>
              <a:rPr lang="en-US" sz="2400" dirty="0" smtClean="0"/>
              <a:t> marker </a:t>
            </a:r>
            <a:r>
              <a:rPr lang="en-US" sz="2400" dirty="0" err="1" smtClean="0"/>
              <a:t>masih</a:t>
            </a:r>
            <a:r>
              <a:rPr lang="en-US" sz="2400" dirty="0" smtClean="0"/>
              <a:t> </a:t>
            </a:r>
            <a:r>
              <a:rPr lang="en-US" sz="2400" dirty="0" err="1" smtClean="0"/>
              <a:t>mengarah</a:t>
            </a:r>
            <a:r>
              <a:rPr lang="en-US" sz="2400" dirty="0" smtClean="0"/>
              <a:t> </a:t>
            </a:r>
            <a:r>
              <a:rPr lang="en-US" sz="2400" dirty="0" err="1" smtClean="0"/>
              <a:t>pada</a:t>
            </a:r>
            <a:r>
              <a:rPr lang="en-US" sz="2400" dirty="0" smtClean="0"/>
              <a:t> </a:t>
            </a:r>
            <a:r>
              <a:rPr lang="en-US" sz="2400" dirty="0" err="1" smtClean="0"/>
              <a:t>lokasi</a:t>
            </a:r>
            <a:r>
              <a:rPr lang="en-US" sz="2400" dirty="0" smtClean="0"/>
              <a:t> </a:t>
            </a:r>
            <a:r>
              <a:rPr lang="en-US" sz="2400" dirty="0" err="1" smtClean="0"/>
              <a:t>statis</a:t>
            </a:r>
            <a:r>
              <a:rPr lang="en-US" sz="2400" dirty="0" smtClean="0"/>
              <a:t> </a:t>
            </a:r>
            <a:r>
              <a:rPr lang="en-US" sz="2400" dirty="0" err="1" smtClean="0"/>
              <a:t>tertentu</a:t>
            </a:r>
            <a:r>
              <a:rPr lang="en-US" sz="2400" dirty="0" smtClean="0"/>
              <a:t>. Proses </a:t>
            </a:r>
            <a:r>
              <a:rPr lang="en-US" sz="2400" dirty="0" err="1" smtClean="0"/>
              <a:t>konfigurasi</a:t>
            </a:r>
            <a:r>
              <a:rPr lang="en-US" sz="2400" dirty="0" smtClean="0"/>
              <a:t> </a:t>
            </a:r>
            <a:r>
              <a:rPr lang="en-US" sz="2400" dirty="0" err="1" smtClean="0"/>
              <a:t>GoogleMap</a:t>
            </a:r>
            <a:r>
              <a:rPr lang="en-US" sz="2400" dirty="0" smtClean="0"/>
              <a:t> (</a:t>
            </a:r>
            <a:r>
              <a:rPr lang="en-US" sz="2400" dirty="0" err="1" smtClean="0"/>
              <a:t>MapsActivity.java</a:t>
            </a:r>
            <a:r>
              <a:rPr lang="en-US" sz="2400" dirty="0" smtClean="0"/>
              <a:t>) </a:t>
            </a:r>
            <a:r>
              <a:rPr lang="en-US" sz="2400" dirty="0" err="1" smtClean="0"/>
              <a:t>ada</a:t>
            </a:r>
            <a:r>
              <a:rPr lang="en-US" sz="2400" dirty="0" smtClean="0"/>
              <a:t> </a:t>
            </a:r>
            <a:r>
              <a:rPr lang="en-US" sz="2400" dirty="0" err="1" smtClean="0"/>
              <a:t>pada</a:t>
            </a:r>
            <a:r>
              <a:rPr lang="en-US" sz="2400" dirty="0"/>
              <a:t> method </a:t>
            </a:r>
            <a:r>
              <a:rPr lang="en-US" sz="2400" dirty="0" err="1" smtClean="0"/>
              <a:t>onCreate</a:t>
            </a:r>
            <a:r>
              <a:rPr lang="en-US" sz="2400" dirty="0" smtClean="0"/>
              <a:t>(). </a:t>
            </a:r>
            <a:r>
              <a:rPr lang="en-US" sz="2400" dirty="0" err="1" smtClean="0"/>
              <a:t>Kemudian</a:t>
            </a:r>
            <a:r>
              <a:rPr lang="en-US" sz="2400" dirty="0" smtClean="0"/>
              <a:t> </a:t>
            </a:r>
            <a:r>
              <a:rPr lang="en-US" sz="2400" dirty="0" err="1" smtClean="0"/>
              <a:t>dengan</a:t>
            </a:r>
            <a:r>
              <a:rPr lang="en-US" sz="2400" dirty="0" smtClean="0"/>
              <a:t> listener </a:t>
            </a:r>
            <a:r>
              <a:rPr lang="en-US" sz="2400" dirty="0" err="1" smtClean="0"/>
              <a:t>OnMapReadyCallback</a:t>
            </a:r>
            <a:r>
              <a:rPr lang="en-US" sz="2400" dirty="0" smtClean="0"/>
              <a:t>, </a:t>
            </a:r>
            <a:r>
              <a:rPr lang="en-US" sz="2400" dirty="0" err="1" smtClean="0"/>
              <a:t>GoogleMap</a:t>
            </a:r>
            <a:r>
              <a:rPr lang="en-US" sz="2400" dirty="0" smtClean="0"/>
              <a:t> </a:t>
            </a:r>
            <a:r>
              <a:rPr lang="en-US" sz="2400" dirty="0" err="1" smtClean="0"/>
              <a:t>dapat</a:t>
            </a:r>
            <a:r>
              <a:rPr lang="en-US" sz="2400" dirty="0" smtClean="0"/>
              <a:t> </a:t>
            </a:r>
            <a:r>
              <a:rPr lang="en-US" sz="2400" dirty="0" err="1" smtClean="0"/>
              <a:t>digunakan</a:t>
            </a:r>
            <a:r>
              <a:rPr lang="en-US" sz="2400" dirty="0" smtClean="0"/>
              <a:t>.</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30326"/>
            <a:ext cx="3857625"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0575" y="3294717"/>
            <a:ext cx="7261075" cy="3306107"/>
          </a:xfrm>
          <a:prstGeom prst="rect">
            <a:avLst/>
          </a:prstGeom>
        </p:spPr>
      </p:pic>
    </p:spTree>
    <p:extLst>
      <p:ext uri="{BB962C8B-B14F-4D97-AF65-F5344CB8AC3E}">
        <p14:creationId xmlns:p14="http://schemas.microsoft.com/office/powerpoint/2010/main" val="767773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1212</TotalTime>
  <Words>1055</Words>
  <Application>Microsoft Office PowerPoint</Application>
  <PresentationFormat>Widescreen</PresentationFormat>
  <Paragraphs>175</Paragraphs>
  <Slides>38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Century Schoolbook</vt:lpstr>
      <vt:lpstr>Corbel</vt:lpstr>
      <vt:lpstr>Courier New</vt:lpstr>
      <vt:lpstr>Roboto</vt:lpstr>
      <vt:lpstr>Headlines</vt:lpstr>
      <vt:lpstr>Google Maps</vt:lpstr>
      <vt:lpstr>Google Maps Android API dipakai user untuk mengeksplorasi dunia melalui peta dengan berbagai fitur yang disediakan oleh Google. Identifikasi lokasi dengan penanda, augmentasi data peta, menampilkan lebih dari satu peta dengan fragment dan masih banyak lagi. Dengan Google Maps Android API V2, kita dapat menambahkan peta ke dalam activity sebagai fragment dengan setting xml yang sederhana.   Google map yang baru menawarkan beberapa fitur menarik seperti peta 3D, peta indoor, satelit, terrain, dan hybrid dan masih banyak lainnya.   Membuat aplikasi android yang menggunakan Google Maps Android API  V2 memerlukan beberapa langkah. Banyak langkah yang akan disebutkan dalam sesi ini hanya dilakukan sekali, tetapi beberapa informasi akan diperlukan pengembangan aplikasi-aplikasi berikutnya. </vt:lpstr>
      <vt:lpstr>Keseluruhan proses  menambahkan peta ke dalam aplikasi android adalah sebagai berikut  1) Pastikan Android SDK telah ter-install 2) Download  dan  konfigurasi  Google  Play  Services  SDK,  yang  sudah menyertakan Google Maps Android API.  3) Dapatkan API key -&gt; daftarkan project di  Google  API  Console 4) Tambahakan konfigurasi yang diperlukan pada manifest aplikasi 5) Tambahkan peta ke dalam aplikasi &amp; Publikasikan   Google Maps API dan layanan petanya adalah gratis tetapi ada batasannya. Ketentuan  layanan  di  http://developers.google.com/maps/terms : 1) Layanan harus mempunyai Google Account 2) Beritahukan layanan apa saja yang dipakai aplikasi  Beberapa layanan memerlukan lisensi bisnis (berbayar). Sebagai contoh layanan Geocoder layanan pencarian data lokasi) dibatasi 2.500  permintaan perhari.  </vt:lpstr>
      <vt:lpstr>PowerPoint Presentation</vt:lpstr>
      <vt:lpstr>PowerPoint Presentation</vt:lpstr>
      <vt:lpstr>PowerPoint Presentation</vt:lpstr>
      <vt:lpstr>PowerPoint Presentation</vt:lpstr>
      <vt:lpstr>PowerPoint Presentation</vt:lpstr>
      <vt:lpstr>PowerPoint Presentation</vt:lpstr>
      <vt:lpstr>Mengganti lokasi garis lintang dan bujur</vt:lpstr>
      <vt:lpstr>PowerPoint Presentation</vt:lpstr>
      <vt:lpstr>PowerPoint Presentation</vt:lpstr>
      <vt:lpstr>Mengganti lokasi garis lintang dan bujur</vt:lpstr>
      <vt:lpstr>PowerPoint Presentation</vt:lpstr>
      <vt:lpstr>Mengganti lokasi garis lintang dan bujur</vt:lpstr>
      <vt:lpstr>Mengganti lokasi garis lintang dan bujur</vt:lpstr>
      <vt:lpstr>Mengganti lokasi garis lintang dan bujur</vt:lpstr>
      <vt:lpstr>Mengganti lokasi garis lintang dan bujur</vt:lpstr>
      <vt:lpstr>Mengganti lokasi garis lintang dan bujur</vt:lpstr>
      <vt:lpstr>PowerPoint Presentation</vt:lpstr>
      <vt:lpstr>Mengubah Tipe Peta</vt:lpstr>
      <vt:lpstr>Mengubah Tipe Peta</vt:lpstr>
      <vt:lpstr>Mengganti lokasi garis lintang dan bujur</vt:lpstr>
      <vt:lpstr>Mengganti lokasi garis lintang dan bujur</vt:lpstr>
      <vt:lpstr>Mengganti lokasi garis lintang dan bujur</vt:lpstr>
      <vt:lpstr>Mengganti lokasi garis lintang dan bujur</vt:lpstr>
      <vt:lpstr>Mengganti lokasi garis lintang dan bujur</vt:lpstr>
      <vt:lpstr>PowerPoint Presentation</vt:lpstr>
      <vt:lpstr>Mengganti lokasi garis lintang dan bujur</vt:lpstr>
      <vt:lpstr>Mengganti lokasi garis lintang dan bujur</vt:lpstr>
      <vt:lpstr>Mengganti lokasi garis lintang dan bujur</vt:lpstr>
      <vt:lpstr>Mengganti lokasi garis lintang dan bujur</vt:lpstr>
      <vt:lpstr>Mengganti lokasi garis lintang dan bujur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Maps</dc:title>
  <dc:creator>Stefanus Angggara</dc:creator>
  <cp:lastModifiedBy>Dwi S</cp:lastModifiedBy>
  <cp:revision>60</cp:revision>
  <dcterms:created xsi:type="dcterms:W3CDTF">2016-11-01T13:11:02Z</dcterms:created>
  <dcterms:modified xsi:type="dcterms:W3CDTF">2016-11-17T10:02:12Z</dcterms:modified>
</cp:coreProperties>
</file>