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60" r:id="rId4"/>
    <p:sldId id="261" r:id="rId5"/>
    <p:sldId id="262" r:id="rId6"/>
    <p:sldId id="271" r:id="rId7"/>
    <p:sldId id="264" r:id="rId8"/>
    <p:sldId id="265" r:id="rId9"/>
    <p:sldId id="272" r:id="rId10"/>
    <p:sldId id="274" r:id="rId11"/>
    <p:sldId id="266" r:id="rId12"/>
    <p:sldId id="268" r:id="rId13"/>
    <p:sldId id="273" r:id="rId14"/>
    <p:sldId id="269" r:id="rId15"/>
    <p:sldId id="270"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74" autoAdjust="0"/>
  </p:normalViewPr>
  <p:slideViewPr>
    <p:cSldViewPr snapToGrid="0">
      <p:cViewPr varScale="1">
        <p:scale>
          <a:sx n="55" d="100"/>
          <a:sy n="55"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89B12-A863-40EB-BF51-4D179A712698}" type="datetimeFigureOut">
              <a:rPr lang="id-ID" smtClean="0"/>
              <a:t>24/11/2017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B51D5-5CEC-48B8-80E2-6BD1FC32355E}" type="slidenum">
              <a:rPr lang="id-ID" smtClean="0"/>
              <a:t>‹#›</a:t>
            </a:fld>
            <a:endParaRPr lang="id-ID"/>
          </a:p>
        </p:txBody>
      </p:sp>
    </p:spTree>
    <p:extLst>
      <p:ext uri="{BB962C8B-B14F-4D97-AF65-F5344CB8AC3E}">
        <p14:creationId xmlns:p14="http://schemas.microsoft.com/office/powerpoint/2010/main" val="397553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10</a:t>
            </a:fld>
            <a:endParaRPr lang="id-ID"/>
          </a:p>
        </p:txBody>
      </p:sp>
    </p:spTree>
    <p:extLst>
      <p:ext uri="{BB962C8B-B14F-4D97-AF65-F5344CB8AC3E}">
        <p14:creationId xmlns:p14="http://schemas.microsoft.com/office/powerpoint/2010/main" val="309936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11</a:t>
            </a:fld>
            <a:endParaRPr lang="id-ID"/>
          </a:p>
        </p:txBody>
      </p:sp>
    </p:spTree>
    <p:extLst>
      <p:ext uri="{BB962C8B-B14F-4D97-AF65-F5344CB8AC3E}">
        <p14:creationId xmlns:p14="http://schemas.microsoft.com/office/powerpoint/2010/main" val="229217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13</a:t>
            </a:fld>
            <a:endParaRPr lang="id-ID"/>
          </a:p>
        </p:txBody>
      </p:sp>
    </p:spTree>
    <p:extLst>
      <p:ext uri="{BB962C8B-B14F-4D97-AF65-F5344CB8AC3E}">
        <p14:creationId xmlns:p14="http://schemas.microsoft.com/office/powerpoint/2010/main" val="243878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15</a:t>
            </a:fld>
            <a:endParaRPr lang="id-ID"/>
          </a:p>
        </p:txBody>
      </p:sp>
    </p:spTree>
    <p:extLst>
      <p:ext uri="{BB962C8B-B14F-4D97-AF65-F5344CB8AC3E}">
        <p14:creationId xmlns:p14="http://schemas.microsoft.com/office/powerpoint/2010/main" val="2655619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24/11/2017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19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24/11/2017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38144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24/11/2017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58400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24/11/2017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48182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6F57A-ECFD-4FC2-B274-FE45EA061733}" type="datetimeFigureOut">
              <a:rPr lang="id-ID" smtClean="0"/>
              <a:t>24/11/2017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8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66F57A-ECFD-4FC2-B274-FE45EA061733}" type="datetimeFigureOut">
              <a:rPr lang="id-ID" smtClean="0"/>
              <a:t>24/11/2017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344484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66F57A-ECFD-4FC2-B274-FE45EA061733}" type="datetimeFigureOut">
              <a:rPr lang="id-ID" smtClean="0"/>
              <a:t>24/11/2017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343007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66F57A-ECFD-4FC2-B274-FE45EA061733}" type="datetimeFigureOut">
              <a:rPr lang="id-ID" smtClean="0"/>
              <a:t>24/11/2017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196175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66F57A-ECFD-4FC2-B274-FE45EA061733}" type="datetimeFigureOut">
              <a:rPr lang="id-ID" smtClean="0"/>
              <a:t>24/11/2017</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220552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66F57A-ECFD-4FC2-B274-FE45EA061733}" type="datetimeFigureOut">
              <a:rPr lang="id-ID" smtClean="0"/>
              <a:t>24/11/2017</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5FD2E9-B855-495C-8E62-E13BAE319A19}" type="slidenum">
              <a:rPr lang="id-ID" smtClean="0"/>
              <a:t>‹#›</a:t>
            </a:fld>
            <a:endParaRPr lang="id-ID"/>
          </a:p>
        </p:txBody>
      </p:sp>
    </p:spTree>
    <p:extLst>
      <p:ext uri="{BB962C8B-B14F-4D97-AF65-F5344CB8AC3E}">
        <p14:creationId xmlns:p14="http://schemas.microsoft.com/office/powerpoint/2010/main" val="64052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6F57A-ECFD-4FC2-B274-FE45EA061733}" type="datetimeFigureOut">
              <a:rPr lang="id-ID" smtClean="0"/>
              <a:t>24/11/2017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1177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66F57A-ECFD-4FC2-B274-FE45EA061733}" type="datetimeFigureOut">
              <a:rPr lang="id-ID" smtClean="0"/>
              <a:t>24/11/2017</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5FD2E9-B855-495C-8E62-E13BAE319A19}"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8717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Algoritma Greedy</a:t>
            </a:r>
            <a:endParaRPr lang="id-ID" dirty="0"/>
          </a:p>
        </p:txBody>
      </p:sp>
      <p:sp>
        <p:nvSpPr>
          <p:cNvPr id="3" name="Subtitle 2"/>
          <p:cNvSpPr>
            <a:spLocks noGrp="1"/>
          </p:cNvSpPr>
          <p:nvPr>
            <p:ph type="subTitle" idx="1"/>
          </p:nvPr>
        </p:nvSpPr>
        <p:spPr/>
        <p:txBody>
          <a:bodyPr/>
          <a:lstStyle/>
          <a:p>
            <a:r>
              <a:rPr lang="id-ID" dirty="0" smtClean="0"/>
              <a:t>Wijayanti n khotimah, m.sc.</a:t>
            </a:r>
            <a:endParaRPr lang="id-ID" dirty="0"/>
          </a:p>
        </p:txBody>
      </p:sp>
    </p:spTree>
    <p:extLst>
      <p:ext uri="{BB962C8B-B14F-4D97-AF65-F5344CB8AC3E}">
        <p14:creationId xmlns:p14="http://schemas.microsoft.com/office/powerpoint/2010/main" val="420927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Optimal Substructure dari Problem Tersebut</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7250" y="1885960"/>
                <a:ext cx="10058400" cy="4023360"/>
              </a:xfrm>
            </p:spPr>
            <p:txBody>
              <a:bodyPr>
                <a:normAutofit/>
              </a:bodyPr>
              <a:lstStyle/>
              <a:p>
                <a:pPr marL="357188" indent="-357188">
                  <a:buFont typeface="Courier New" panose="02070309020205020404" pitchFamily="49" charset="0"/>
                  <a:buChar char="o"/>
                </a:pPr>
                <a:r>
                  <a:rPr lang="id-ID" sz="2400" dirty="0" smtClean="0"/>
                  <a:t>Misal: </a:t>
                </a:r>
                <a14:m>
                  <m:oMath xmlns:m="http://schemas.openxmlformats.org/officeDocument/2006/math">
                    <m:sSub>
                      <m:sSubPr>
                        <m:ctrlPr>
                          <a:rPr lang="id-ID" sz="2400" i="1" smtClean="0">
                            <a:latin typeface="Cambria Math" panose="02040503050406030204" pitchFamily="18" charset="0"/>
                          </a:rPr>
                        </m:ctrlPr>
                      </m:sSubPr>
                      <m:e>
                        <m:r>
                          <a:rPr lang="id-ID" sz="2400" b="0" i="1" smtClean="0">
                            <a:latin typeface="Cambria Math" panose="02040503050406030204" pitchFamily="18" charset="0"/>
                          </a:rPr>
                          <m:t>𝑆</m:t>
                        </m:r>
                      </m:e>
                      <m:sub>
                        <m:r>
                          <a:rPr lang="id-ID" sz="2400" b="0" i="1" smtClean="0">
                            <a:latin typeface="Cambria Math" panose="02040503050406030204" pitchFamily="18" charset="0"/>
                          </a:rPr>
                          <m:t>𝑘</m:t>
                        </m:r>
                      </m:sub>
                    </m:sSub>
                    <m:r>
                      <a:rPr lang="id-ID" sz="2400" b="0" i="1" smtClean="0">
                        <a:latin typeface="Cambria Math" panose="02040503050406030204" pitchFamily="18" charset="0"/>
                      </a:rPr>
                      <m:t>=</m:t>
                    </m:r>
                    <m:d>
                      <m:dPr>
                        <m:begChr m:val="{"/>
                        <m:endChr m:val="}"/>
                        <m:ctrlPr>
                          <a:rPr lang="id-ID" sz="2400" b="0" i="1" smtClean="0">
                            <a:latin typeface="Cambria Math" panose="02040503050406030204" pitchFamily="18" charset="0"/>
                          </a:rPr>
                        </m:ctrlPr>
                      </m:dPr>
                      <m:e>
                        <m:r>
                          <a:rPr lang="id-ID" sz="2400" b="0" i="1" smtClean="0">
                            <a:latin typeface="Cambria Math" panose="02040503050406030204" pitchFamily="18" charset="0"/>
                          </a:rPr>
                          <m:t> </m:t>
                        </m:r>
                        <m:sSub>
                          <m:sSubPr>
                            <m:ctrlPr>
                              <a:rPr lang="id-ID" sz="2400" b="0" i="1" smtClean="0">
                                <a:latin typeface="Cambria Math" panose="02040503050406030204" pitchFamily="18" charset="0"/>
                              </a:rPr>
                            </m:ctrlPr>
                          </m:sSubPr>
                          <m:e>
                            <m:r>
                              <a:rPr lang="id-ID" sz="2400" b="0" i="1" smtClean="0">
                                <a:latin typeface="Cambria Math" panose="02040503050406030204" pitchFamily="18" charset="0"/>
                              </a:rPr>
                              <m:t>𝑎</m:t>
                            </m:r>
                          </m:e>
                          <m:sub>
                            <m:r>
                              <a:rPr lang="id-ID" sz="2400" b="0" i="1" smtClean="0">
                                <a:latin typeface="Cambria Math" panose="02040503050406030204" pitchFamily="18" charset="0"/>
                              </a:rPr>
                              <m:t>𝑖</m:t>
                            </m:r>
                          </m:sub>
                        </m:sSub>
                        <m:r>
                          <a:rPr lang="id-ID" sz="2400" b="0" i="1" smtClean="0">
                            <a:latin typeface="Cambria Math" panose="02040503050406030204" pitchFamily="18" charset="0"/>
                            <a:ea typeface="Cambria Math" panose="02040503050406030204" pitchFamily="18" charset="0"/>
                          </a:rPr>
                          <m:t>∈</m:t>
                        </m:r>
                        <m:r>
                          <a:rPr lang="id-ID" sz="2400" b="0" i="1" smtClean="0">
                            <a:latin typeface="Cambria Math" panose="02040503050406030204" pitchFamily="18" charset="0"/>
                            <a:ea typeface="Cambria Math" panose="02040503050406030204" pitchFamily="18" charset="0"/>
                          </a:rPr>
                          <m:t>𝑆</m:t>
                        </m:r>
                        <m:r>
                          <a:rPr lang="id-ID" sz="2400" b="0" i="1" smtClean="0">
                            <a:latin typeface="Cambria Math" panose="02040503050406030204" pitchFamily="18" charset="0"/>
                            <a:ea typeface="Cambria Math" panose="02040503050406030204" pitchFamily="18" charset="0"/>
                          </a:rPr>
                          <m:t>:</m:t>
                        </m:r>
                        <m:sSub>
                          <m:sSubPr>
                            <m:ctrlPr>
                              <a:rPr lang="id-ID" sz="2400" b="0" i="1" smtClean="0">
                                <a:latin typeface="Cambria Math" panose="02040503050406030204" pitchFamily="18" charset="0"/>
                                <a:ea typeface="Cambria Math" panose="02040503050406030204" pitchFamily="18" charset="0"/>
                              </a:rPr>
                            </m:ctrlPr>
                          </m:sSubPr>
                          <m:e>
                            <m:r>
                              <a:rPr lang="id-ID" sz="2400" b="0" i="1" smtClean="0">
                                <a:latin typeface="Cambria Math" panose="02040503050406030204" pitchFamily="18" charset="0"/>
                                <a:ea typeface="Cambria Math" panose="02040503050406030204" pitchFamily="18" charset="0"/>
                              </a:rPr>
                              <m:t>𝑠</m:t>
                            </m:r>
                          </m:e>
                          <m:sub>
                            <m:r>
                              <a:rPr lang="id-ID" sz="2400" b="0" i="1" smtClean="0">
                                <a:latin typeface="Cambria Math" panose="02040503050406030204" pitchFamily="18" charset="0"/>
                                <a:ea typeface="Cambria Math" panose="02040503050406030204" pitchFamily="18" charset="0"/>
                              </a:rPr>
                              <m:t>𝑖</m:t>
                            </m:r>
                          </m:sub>
                        </m:sSub>
                        <m:r>
                          <a:rPr lang="id-ID" sz="2400" b="0" i="1" smtClean="0">
                            <a:latin typeface="Cambria Math" panose="02040503050406030204" pitchFamily="18" charset="0"/>
                            <a:ea typeface="Cambria Math" panose="02040503050406030204" pitchFamily="18" charset="0"/>
                          </a:rPr>
                          <m:t>≥</m:t>
                        </m:r>
                        <m:sSub>
                          <m:sSubPr>
                            <m:ctrlPr>
                              <a:rPr lang="id-ID" sz="2400" b="0" i="1" smtClean="0">
                                <a:latin typeface="Cambria Math" panose="02040503050406030204" pitchFamily="18" charset="0"/>
                                <a:ea typeface="Cambria Math" panose="02040503050406030204" pitchFamily="18" charset="0"/>
                              </a:rPr>
                            </m:ctrlPr>
                          </m:sSubPr>
                          <m:e>
                            <m:r>
                              <a:rPr lang="id-ID" sz="2400" b="0" i="1" smtClean="0">
                                <a:latin typeface="Cambria Math" panose="02040503050406030204" pitchFamily="18" charset="0"/>
                                <a:ea typeface="Cambria Math" panose="02040503050406030204" pitchFamily="18" charset="0"/>
                              </a:rPr>
                              <m:t>𝑓</m:t>
                            </m:r>
                          </m:e>
                          <m:sub>
                            <m:r>
                              <a:rPr lang="id-ID" sz="2400" b="0" i="1" smtClean="0">
                                <a:latin typeface="Cambria Math" panose="02040503050406030204" pitchFamily="18" charset="0"/>
                                <a:ea typeface="Cambria Math" panose="02040503050406030204" pitchFamily="18" charset="0"/>
                              </a:rPr>
                              <m:t>𝑘</m:t>
                            </m:r>
                          </m:sub>
                        </m:sSub>
                      </m:e>
                    </m:d>
                    <m:r>
                      <a:rPr lang="id-ID" sz="2400" b="0" i="1" smtClean="0">
                        <a:latin typeface="Cambria Math" panose="02040503050406030204" pitchFamily="18" charset="0"/>
                      </a:rPr>
                      <m:t>  </m:t>
                    </m:r>
                    <m:r>
                      <a:rPr lang="id-ID" sz="2400" b="0" i="1" smtClean="0">
                        <a:latin typeface="Cambria Math" panose="02040503050406030204" pitchFamily="18" charset="0"/>
                      </a:rPr>
                      <m:t>𝑎𝑑𝑎𝑙𝑎h</m:t>
                    </m:r>
                    <m:r>
                      <a:rPr lang="id-ID" sz="2400" b="0" i="1" smtClean="0">
                        <a:latin typeface="Cambria Math" panose="02040503050406030204" pitchFamily="18" charset="0"/>
                      </a:rPr>
                      <m:t> </m:t>
                    </m:r>
                    <m:r>
                      <a:rPr lang="id-ID" sz="2400" b="0" i="1" smtClean="0">
                        <a:latin typeface="Cambria Math" panose="02040503050406030204" pitchFamily="18" charset="0"/>
                      </a:rPr>
                      <m:t>𝑎𝑘𝑡𝑖𝑣𝑖𝑡𝑎𝑠</m:t>
                    </m:r>
                    <m:r>
                      <a:rPr lang="id-ID" sz="2400" b="0" i="1" smtClean="0">
                        <a:latin typeface="Cambria Math" panose="02040503050406030204" pitchFamily="18" charset="0"/>
                      </a:rPr>
                      <m:t>−</m:t>
                    </m:r>
                    <m:r>
                      <a:rPr lang="id-ID" sz="2400" b="0" i="1" smtClean="0">
                        <a:latin typeface="Cambria Math" panose="02040503050406030204" pitchFamily="18" charset="0"/>
                      </a:rPr>
                      <m:t>𝑎𝑘𝑡𝑖𝑣𝑖𝑡𝑎𝑠</m:t>
                    </m:r>
                    <m:r>
                      <a:rPr lang="id-ID" sz="2400" b="0" i="1" smtClean="0">
                        <a:latin typeface="Cambria Math" panose="02040503050406030204" pitchFamily="18" charset="0"/>
                      </a:rPr>
                      <m:t> </m:t>
                    </m:r>
                    <m:r>
                      <a:rPr lang="id-ID" sz="2400" b="0" i="1" smtClean="0">
                        <a:latin typeface="Cambria Math" panose="02040503050406030204" pitchFamily="18" charset="0"/>
                      </a:rPr>
                      <m:t>𝑦𝑎𝑛𝑔</m:t>
                    </m:r>
                    <m:r>
                      <a:rPr lang="id-ID" sz="2400" b="0" i="1" smtClean="0">
                        <a:latin typeface="Cambria Math" panose="02040503050406030204" pitchFamily="18" charset="0"/>
                      </a:rPr>
                      <m:t> </m:t>
                    </m:r>
                    <m:r>
                      <a:rPr lang="id-ID" sz="2400" b="0" i="1" smtClean="0">
                        <a:latin typeface="Cambria Math" panose="02040503050406030204" pitchFamily="18" charset="0"/>
                      </a:rPr>
                      <m:t>𝑑𝑖𝑚𝑢𝑙𝑎𝑖</m:t>
                    </m:r>
                    <m:r>
                      <a:rPr lang="id-ID" sz="2400" b="0" i="1" smtClean="0">
                        <a:latin typeface="Cambria Math" panose="02040503050406030204" pitchFamily="18" charset="0"/>
                      </a:rPr>
                      <m:t> </m:t>
                    </m:r>
                    <m:r>
                      <a:rPr lang="id-ID" sz="2400" b="0" i="1" smtClean="0">
                        <a:latin typeface="Cambria Math" panose="02040503050406030204" pitchFamily="18" charset="0"/>
                      </a:rPr>
                      <m:t>𝑠𝑒𝑡𝑒𝑙𝑎h</m:t>
                    </m:r>
                    <m:r>
                      <a:rPr lang="id-ID" sz="2400" b="0" i="1" smtClean="0">
                        <a:latin typeface="Cambria Math" panose="02040503050406030204" pitchFamily="18" charset="0"/>
                      </a:rPr>
                      <m:t> </m:t>
                    </m:r>
                    <m:r>
                      <a:rPr lang="id-ID" sz="2400" b="0" i="1" smtClean="0">
                        <a:latin typeface="Cambria Math" panose="02040503050406030204" pitchFamily="18" charset="0"/>
                      </a:rPr>
                      <m:t>𝑎𝑘𝑡𝑖𝑣𝑖𝑡𝑎𝑠</m:t>
                    </m:r>
                    <m:r>
                      <a:rPr lang="id-ID" sz="2400" b="0" i="1" smtClean="0">
                        <a:latin typeface="Cambria Math" panose="02040503050406030204" pitchFamily="18" charset="0"/>
                      </a:rPr>
                      <m:t> </m:t>
                    </m:r>
                    <m:sSub>
                      <m:sSubPr>
                        <m:ctrlPr>
                          <a:rPr lang="id-ID" sz="2400" b="0" i="1" smtClean="0">
                            <a:latin typeface="Cambria Math" panose="02040503050406030204" pitchFamily="18" charset="0"/>
                          </a:rPr>
                        </m:ctrlPr>
                      </m:sSubPr>
                      <m:e>
                        <m:r>
                          <a:rPr lang="id-ID" sz="2400" b="0" i="1" smtClean="0">
                            <a:latin typeface="Cambria Math" panose="02040503050406030204" pitchFamily="18" charset="0"/>
                          </a:rPr>
                          <m:t>𝑎</m:t>
                        </m:r>
                      </m:e>
                      <m:sub>
                        <m:r>
                          <a:rPr lang="id-ID" sz="2400" b="0" i="1" smtClean="0">
                            <a:latin typeface="Cambria Math" panose="02040503050406030204" pitchFamily="18" charset="0"/>
                          </a:rPr>
                          <m:t>𝑘</m:t>
                        </m:r>
                      </m:sub>
                    </m:sSub>
                    <m:r>
                      <a:rPr lang="id-ID" sz="2400" b="0" i="1" smtClean="0">
                        <a:latin typeface="Cambria Math" panose="02040503050406030204" pitchFamily="18" charset="0"/>
                      </a:rPr>
                      <m:t> </m:t>
                    </m:r>
                    <m:r>
                      <a:rPr lang="id-ID" sz="2400" b="0" i="1" smtClean="0">
                        <a:latin typeface="Cambria Math" panose="02040503050406030204" pitchFamily="18" charset="0"/>
                      </a:rPr>
                      <m:t>𝑠𝑒𝑙𝑒𝑠𝑎𝑖</m:t>
                    </m:r>
                  </m:oMath>
                </a14:m>
                <a:r>
                  <a:rPr lang="id-ID" sz="2400" dirty="0" smtClean="0"/>
                  <a:t> . </a:t>
                </a:r>
              </a:p>
              <a:p>
                <a:pPr marL="357188" indent="-357188">
                  <a:buFont typeface="Courier New" panose="02070309020205020404" pitchFamily="49" charset="0"/>
                  <a:buChar char="o"/>
                </a:pPr>
                <a:r>
                  <a:rPr lang="id-ID" sz="2400" dirty="0" smtClean="0"/>
                  <a:t>Maka jika greedy choice nya </a:t>
                </a:r>
                <a:r>
                  <a:rPr lang="id-ID" sz="2400" dirty="0"/>
                  <a:t>adalah aktivitas </a:t>
                </a:r>
                <a:r>
                  <a:rPr lang="id-ID" sz="2400" i="1" dirty="0"/>
                  <a:t>a</a:t>
                </a:r>
                <a:r>
                  <a:rPr lang="id-ID" sz="2400" i="1" baseline="-25000" dirty="0"/>
                  <a:t>1 </a:t>
                </a:r>
                <a:r>
                  <a:rPr lang="id-ID" sz="2400" i="1" baseline="-25000" dirty="0" smtClean="0"/>
                  <a:t> </a:t>
                </a:r>
                <a:r>
                  <a:rPr lang="id-ID" sz="2400" dirty="0" smtClean="0"/>
                  <a:t> maka </a:t>
                </a:r>
                <a:r>
                  <a:rPr lang="id-ID" sz="2400" i="1" dirty="0" smtClean="0"/>
                  <a:t>S</a:t>
                </a:r>
                <a:r>
                  <a:rPr lang="id-ID" sz="2400" i="1" baseline="-25000" dirty="0" smtClean="0"/>
                  <a:t>1</a:t>
                </a:r>
                <a:r>
                  <a:rPr lang="id-ID" sz="2400" dirty="0" smtClean="0"/>
                  <a:t> adalah sub problem baru yang harus diselesaikan.</a:t>
                </a:r>
              </a:p>
              <a:p>
                <a:pPr marL="357188" indent="-357188">
                  <a:buFont typeface="Courier New" panose="02070309020205020404" pitchFamily="49" charset="0"/>
                  <a:buChar char="o"/>
                </a:pPr>
                <a:r>
                  <a:rPr lang="id-ID" sz="2400" dirty="0" smtClean="0"/>
                  <a:t>Dari sini didapatkan: optimal substructure mengatakan bahwa jika a1 adalah solusi optimal maka solusi optimal dari problem sessungguhnya terdiri dari aktivitas </a:t>
                </a:r>
                <a:r>
                  <a:rPr lang="id-ID" sz="2400" i="1" dirty="0" smtClean="0"/>
                  <a:t>a</a:t>
                </a:r>
                <a:r>
                  <a:rPr lang="id-ID" sz="2400" i="1" baseline="-25000" dirty="0" smtClean="0"/>
                  <a:t>1</a:t>
                </a:r>
                <a:r>
                  <a:rPr lang="id-ID" sz="2400" dirty="0" smtClean="0"/>
                  <a:t> dan semua aktivitas hasil solusi optimal dari subproblem </a:t>
                </a:r>
                <a:r>
                  <a:rPr lang="id-ID" sz="2400" i="1" dirty="0" smtClean="0"/>
                  <a:t>S</a:t>
                </a:r>
                <a:r>
                  <a:rPr lang="id-ID" sz="2400" i="1" baseline="-25000" dirty="0" smtClean="0"/>
                  <a:t>1</a:t>
                </a:r>
                <a:r>
                  <a:rPr lang="id-ID" sz="2400" dirty="0" smtClean="0"/>
                  <a:t>.</a:t>
                </a:r>
              </a:p>
              <a:p>
                <a:pPr marL="357188" indent="-357188">
                  <a:buFont typeface="Courier New" panose="02070309020205020404" pitchFamily="49" charset="0"/>
                  <a:buChar char="o"/>
                </a:pPr>
                <a:r>
                  <a:rPr lang="id-ID" sz="2400" dirty="0" smtClean="0"/>
                  <a:t>Kesimpulan: problem tersebut bisa diselesaikan dengan greedy</a:t>
                </a:r>
              </a:p>
              <a:p>
                <a:pPr marL="357188" indent="-357188">
                  <a:buFont typeface="Courier New" panose="02070309020205020404" pitchFamily="49" charset="0"/>
                  <a:buChar char="o"/>
                </a:pPr>
                <a:endParaRPr lang="id-ID" sz="2400" baseline="-25000" dirty="0" smtClean="0"/>
              </a:p>
              <a:p>
                <a:pPr marL="357188" indent="-357188">
                  <a:buFont typeface="Courier New" panose="02070309020205020404" pitchFamily="49" charset="0"/>
                  <a:buChar char="o"/>
                </a:pPr>
                <a:endParaRPr lang="id-ID" sz="2400"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7250" y="1885960"/>
                <a:ext cx="10058400" cy="4023360"/>
              </a:xfrm>
              <a:blipFill rotWithShape="0">
                <a:blip r:embed="rId3"/>
                <a:stretch>
                  <a:fillRect l="-1758" t="-2121"/>
                </a:stretch>
              </a:blipFill>
            </p:spPr>
            <p:txBody>
              <a:bodyPr/>
              <a:lstStyle/>
              <a:p>
                <a:r>
                  <a:rPr lang="id-ID">
                    <a:noFill/>
                  </a:rPr>
                  <a:t> </a:t>
                </a:r>
              </a:p>
            </p:txBody>
          </p:sp>
        </mc:Fallback>
      </mc:AlternateContent>
    </p:spTree>
    <p:extLst>
      <p:ext uri="{BB962C8B-B14F-4D97-AF65-F5344CB8AC3E}">
        <p14:creationId xmlns:p14="http://schemas.microsoft.com/office/powerpoint/2010/main" val="221572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Greedy Choice dari Problem </a:t>
            </a:r>
            <a:endParaRPr lang="id-ID" dirty="0"/>
          </a:p>
        </p:txBody>
      </p:sp>
      <p:sp>
        <p:nvSpPr>
          <p:cNvPr id="3" name="Content Placeholder 2"/>
          <p:cNvSpPr>
            <a:spLocks noGrp="1"/>
          </p:cNvSpPr>
          <p:nvPr>
            <p:ph idx="1"/>
          </p:nvPr>
        </p:nvSpPr>
        <p:spPr/>
        <p:txBody>
          <a:bodyPr>
            <a:normAutofit fontScale="92500" lnSpcReduction="10000"/>
          </a:bodyPr>
          <a:lstStyle/>
          <a:p>
            <a:pPr marL="357188" indent="-357188">
              <a:buFont typeface="Courier New" panose="02070309020205020404" pitchFamily="49" charset="0"/>
              <a:buChar char="o"/>
            </a:pPr>
            <a:r>
              <a:rPr lang="id-ID" sz="2400" dirty="0" smtClean="0"/>
              <a:t>Secara intuisi, kita harus memilih aktivitas yang membuat resource tersedia untuk sebanyak mungkin aktivitas.</a:t>
            </a:r>
          </a:p>
          <a:p>
            <a:pPr marL="357188" indent="-357188">
              <a:buFont typeface="Courier New" panose="02070309020205020404" pitchFamily="49" charset="0"/>
              <a:buChar char="o"/>
            </a:pPr>
            <a:r>
              <a:rPr lang="id-ID" sz="2400" dirty="0" smtClean="0"/>
              <a:t>Berarti aktivitas yang dipilih adalah aktivitas yang selesai duluan. </a:t>
            </a:r>
            <a:r>
              <a:rPr lang="id-ID" sz="2400" b="1" dirty="0" smtClean="0">
                <a:solidFill>
                  <a:srgbClr val="FF0000"/>
                </a:solidFill>
              </a:rPr>
              <a:t>Mengapa?</a:t>
            </a:r>
          </a:p>
          <a:p>
            <a:pPr marL="357188" indent="-357188">
              <a:buFont typeface="Courier New" panose="02070309020205020404" pitchFamily="49" charset="0"/>
              <a:buChar char="o"/>
            </a:pPr>
            <a:r>
              <a:rPr lang="id-ID" sz="2400" dirty="0" smtClean="0"/>
              <a:t> Misal: himpunan aktivitas tersebut disimpan dalam variabel </a:t>
            </a:r>
            <a:r>
              <a:rPr lang="id-ID" sz="2400" i="1" dirty="0" smtClean="0"/>
              <a:t>S</a:t>
            </a:r>
            <a:r>
              <a:rPr lang="id-ID" sz="2400" dirty="0" smtClean="0"/>
              <a:t> maka kita harus memilih aktivitas-aktivitas di </a:t>
            </a:r>
            <a:r>
              <a:rPr lang="id-ID" sz="2400" i="1" dirty="0" smtClean="0"/>
              <a:t>S</a:t>
            </a:r>
            <a:r>
              <a:rPr lang="id-ID" sz="2400" dirty="0" smtClean="0"/>
              <a:t> yang selesai duluan. </a:t>
            </a:r>
          </a:p>
          <a:p>
            <a:pPr marL="357188" indent="-357188">
              <a:buFont typeface="Courier New" panose="02070309020205020404" pitchFamily="49" charset="0"/>
              <a:buChar char="o"/>
            </a:pPr>
            <a:r>
              <a:rPr lang="id-ID" sz="2400" dirty="0" smtClean="0"/>
              <a:t>Dengan kata lain, karena aktivitas-aktivitas tersebut sudah terurut berdasarkan waktu selesainya, maka greedy choice adalah aktivitas </a:t>
            </a:r>
            <a:r>
              <a:rPr lang="id-ID" sz="2400" i="1" dirty="0" smtClean="0"/>
              <a:t>a</a:t>
            </a:r>
            <a:r>
              <a:rPr lang="id-ID" sz="2400" i="1" baseline="-25000" dirty="0" smtClean="0"/>
              <a:t>1</a:t>
            </a:r>
            <a:r>
              <a:rPr lang="id-ID" sz="2400" dirty="0" smtClean="0"/>
              <a:t>.</a:t>
            </a:r>
          </a:p>
          <a:p>
            <a:pPr marL="357188" indent="-357188">
              <a:buFont typeface="Courier New" panose="02070309020205020404" pitchFamily="49" charset="0"/>
              <a:buChar char="o"/>
            </a:pPr>
            <a:r>
              <a:rPr lang="id-ID" sz="2400" dirty="0" smtClean="0"/>
              <a:t>Setelah kita menentukan greedy choice, maka kita hanya punya satu subproblem yang tersisa yang harus diselesaikan yaitu mencari aktivitas-aktivitas yang mulai setelah </a:t>
            </a:r>
            <a:r>
              <a:rPr lang="id-ID" sz="2400" i="1" dirty="0" smtClean="0"/>
              <a:t>a</a:t>
            </a:r>
            <a:r>
              <a:rPr lang="id-ID" sz="2400" i="1" baseline="-25000" dirty="0" smtClean="0"/>
              <a:t>1</a:t>
            </a:r>
            <a:r>
              <a:rPr lang="id-ID" sz="2400" dirty="0" smtClean="0"/>
              <a:t> selesai.</a:t>
            </a:r>
          </a:p>
          <a:p>
            <a:pPr marL="357188" indent="-357188">
              <a:buFont typeface="Courier New" panose="02070309020205020404" pitchFamily="49" charset="0"/>
              <a:buChar char="o"/>
            </a:pPr>
            <a:r>
              <a:rPr lang="id-ID" sz="2400" dirty="0" smtClean="0"/>
              <a:t>Dari sini terbukti bahwa global optimum di dapat dari lokal optimum</a:t>
            </a:r>
          </a:p>
        </p:txBody>
      </p:sp>
    </p:spTree>
    <p:extLst>
      <p:ext uri="{BB962C8B-B14F-4D97-AF65-F5344CB8AC3E}">
        <p14:creationId xmlns:p14="http://schemas.microsoft.com/office/powerpoint/2010/main" val="244044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Implementasi Greedy</a:t>
            </a:r>
            <a:endParaRPr lang="id-ID" dirty="0"/>
          </a:p>
        </p:txBody>
      </p:sp>
      <p:sp>
        <p:nvSpPr>
          <p:cNvPr id="3" name="Content Placeholder 2"/>
          <p:cNvSpPr>
            <a:spLocks noGrp="1"/>
          </p:cNvSpPr>
          <p:nvPr>
            <p:ph idx="1"/>
          </p:nvPr>
        </p:nvSpPr>
        <p:spPr>
          <a:xfrm>
            <a:off x="1097280" y="1845734"/>
            <a:ext cx="10058400" cy="1197504"/>
          </a:xfrm>
        </p:spPr>
        <p:txBody>
          <a:bodyPr>
            <a:normAutofit fontScale="92500" lnSpcReduction="10000"/>
          </a:bodyPr>
          <a:lstStyle/>
          <a:p>
            <a:pPr marL="357188" indent="-357188">
              <a:buFont typeface="Courier New" panose="02070309020205020404" pitchFamily="49" charset="0"/>
              <a:buChar char="o"/>
            </a:pPr>
            <a:r>
              <a:rPr lang="id-ID" sz="2400" smtClean="0"/>
              <a:t>Greedy </a:t>
            </a:r>
            <a:r>
              <a:rPr lang="id-ID" sz="2400" dirty="0" smtClean="0"/>
              <a:t>umumnya diselesaikan dengan top down (memilih aktivitas untuk dimasukkan ke dalam solusi optimal kemudian menyelesaikan sub problemnya) dari pada diselesaikan dengan bottom up (menyelesaikan subproblem sebelum membuat pilihan)</a:t>
            </a:r>
            <a:endParaRPr lang="id-ID" sz="2400" dirty="0"/>
          </a:p>
        </p:txBody>
      </p:sp>
    </p:spTree>
    <p:extLst>
      <p:ext uri="{BB962C8B-B14F-4D97-AF65-F5344CB8AC3E}">
        <p14:creationId xmlns:p14="http://schemas.microsoft.com/office/powerpoint/2010/main" val="369934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63508"/>
            <a:ext cx="10058400" cy="786059"/>
          </a:xfrm>
        </p:spPr>
        <p:txBody>
          <a:bodyPr/>
          <a:lstStyle/>
          <a:p>
            <a:r>
              <a:rPr lang="id-ID" dirty="0" smtClean="0"/>
              <a:t>Implementasi Recursive dari Greedy</a:t>
            </a:r>
            <a:endParaRPr lang="id-ID" dirty="0"/>
          </a:p>
        </p:txBody>
      </p:sp>
      <p:sp>
        <p:nvSpPr>
          <p:cNvPr id="3" name="Content Placeholder 2"/>
          <p:cNvSpPr>
            <a:spLocks noGrp="1"/>
          </p:cNvSpPr>
          <p:nvPr>
            <p:ph idx="1"/>
          </p:nvPr>
        </p:nvSpPr>
        <p:spPr>
          <a:xfrm>
            <a:off x="1097280" y="1124765"/>
            <a:ext cx="10058400" cy="2026847"/>
          </a:xfrm>
          <a:solidFill>
            <a:schemeClr val="bg1"/>
          </a:solidFill>
        </p:spPr>
        <p:txBody>
          <a:bodyPr>
            <a:normAutofit/>
          </a:bodyPr>
          <a:lstStyle/>
          <a:p>
            <a:pPr marL="352425" indent="-352425">
              <a:buFont typeface="Courier New" panose="02070309020205020404" pitchFamily="49" charset="0"/>
              <a:buChar char="o"/>
            </a:pPr>
            <a:r>
              <a:rPr lang="id-ID" sz="2400" dirty="0" smtClean="0"/>
              <a:t>Misal waktu mulai dan waktu selesai dari aktivitas-aktivitas tersebut direpresentasikan dengan array </a:t>
            </a:r>
            <a:r>
              <a:rPr lang="id-ID" sz="2400" i="1" dirty="0" smtClean="0"/>
              <a:t>s</a:t>
            </a:r>
            <a:r>
              <a:rPr lang="id-ID" sz="2400" dirty="0" smtClean="0"/>
              <a:t> dan </a:t>
            </a:r>
            <a:r>
              <a:rPr lang="id-ID" sz="2400" i="1" dirty="0" smtClean="0"/>
              <a:t>f</a:t>
            </a:r>
            <a:r>
              <a:rPr lang="id-ID" sz="2400" dirty="0" smtClean="0"/>
              <a:t>, index </a:t>
            </a:r>
            <a:r>
              <a:rPr lang="id-ID" sz="2400" i="1" dirty="0" smtClean="0"/>
              <a:t>k</a:t>
            </a:r>
            <a:r>
              <a:rPr lang="id-ID" sz="2400" dirty="0" smtClean="0"/>
              <a:t> menyatakan </a:t>
            </a:r>
            <a:r>
              <a:rPr lang="id-ID" sz="2400" i="1" dirty="0" smtClean="0"/>
              <a:t>S</a:t>
            </a:r>
            <a:r>
              <a:rPr lang="id-ID" sz="2400" i="1" baseline="-25000" dirty="0" smtClean="0"/>
              <a:t>k</a:t>
            </a:r>
            <a:r>
              <a:rPr lang="id-ID" sz="2400" dirty="0" smtClean="0"/>
              <a:t> yang harus diselesaikan dan n adalah jumlah aktivitas dari problem aslinya, maka didapatkan solusi rekursifnya adalah sebagai berikut dimana pemanggilan pertama adalah </a:t>
            </a:r>
            <a:r>
              <a:rPr lang="id-ID" sz="2400" i="1" dirty="0" smtClean="0"/>
              <a:t>RECURSIVE-ACTIVITY-SELECTOR (s,f,0,n)</a:t>
            </a:r>
            <a:endParaRPr lang="id-ID" sz="2400" i="1" dirty="0"/>
          </a:p>
        </p:txBody>
      </p:sp>
      <p:pic>
        <p:nvPicPr>
          <p:cNvPr id="4" name="Picture 3"/>
          <p:cNvPicPr>
            <a:picLocks noChangeAspect="1"/>
          </p:cNvPicPr>
          <p:nvPr/>
        </p:nvPicPr>
        <p:blipFill>
          <a:blip r:embed="rId3"/>
          <a:stretch>
            <a:fillRect/>
          </a:stretch>
        </p:blipFill>
        <p:spPr>
          <a:xfrm>
            <a:off x="1219199" y="3151612"/>
            <a:ext cx="8924926" cy="2555713"/>
          </a:xfrm>
          <a:prstGeom prst="rect">
            <a:avLst/>
          </a:prstGeom>
        </p:spPr>
      </p:pic>
    </p:spTree>
    <p:extLst>
      <p:ext uri="{BB962C8B-B14F-4D97-AF65-F5344CB8AC3E}">
        <p14:creationId xmlns:p14="http://schemas.microsoft.com/office/powerpoint/2010/main" val="112201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755" y="2548890"/>
            <a:ext cx="4017645" cy="880110"/>
          </a:xfrm>
        </p:spPr>
        <p:txBody>
          <a:bodyPr>
            <a:normAutofit fontScale="90000"/>
          </a:bodyPr>
          <a:lstStyle/>
          <a:p>
            <a:r>
              <a:rPr lang="id-ID" dirty="0" smtClean="0"/>
              <a:t>Ilustrasi Top Down Greedy</a:t>
            </a:r>
            <a:endParaRPr lang="id-ID" dirty="0"/>
          </a:p>
        </p:txBody>
      </p:sp>
      <p:pic>
        <p:nvPicPr>
          <p:cNvPr id="4" name="Picture 3"/>
          <p:cNvPicPr>
            <a:picLocks noChangeAspect="1"/>
          </p:cNvPicPr>
          <p:nvPr/>
        </p:nvPicPr>
        <p:blipFill rotWithShape="1">
          <a:blip r:embed="rId2"/>
          <a:srcRect b="23156"/>
          <a:stretch/>
        </p:blipFill>
        <p:spPr>
          <a:xfrm>
            <a:off x="5043487" y="1"/>
            <a:ext cx="7448550" cy="6857999"/>
          </a:xfrm>
          <a:prstGeom prst="rect">
            <a:avLst/>
          </a:prstGeom>
        </p:spPr>
      </p:pic>
    </p:spTree>
    <p:extLst>
      <p:ext uri="{BB962C8B-B14F-4D97-AF65-F5344CB8AC3E}">
        <p14:creationId xmlns:p14="http://schemas.microsoft.com/office/powerpoint/2010/main" val="392358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8678"/>
            <a:ext cx="10058400" cy="926735"/>
          </a:xfrm>
        </p:spPr>
        <p:txBody>
          <a:bodyPr/>
          <a:lstStyle/>
          <a:p>
            <a:r>
              <a:rPr lang="id-ID" dirty="0" smtClean="0"/>
              <a:t>Implementasi dengan Iteratif</a:t>
            </a:r>
            <a:endParaRPr lang="id-ID" dirty="0"/>
          </a:p>
        </p:txBody>
      </p:sp>
      <p:pic>
        <p:nvPicPr>
          <p:cNvPr id="4" name="Picture 3"/>
          <p:cNvPicPr>
            <a:picLocks noChangeAspect="1"/>
          </p:cNvPicPr>
          <p:nvPr/>
        </p:nvPicPr>
        <p:blipFill>
          <a:blip r:embed="rId3"/>
          <a:stretch>
            <a:fillRect/>
          </a:stretch>
        </p:blipFill>
        <p:spPr>
          <a:xfrm>
            <a:off x="1097280" y="2730388"/>
            <a:ext cx="5446688" cy="3481388"/>
          </a:xfrm>
          <a:prstGeom prst="rect">
            <a:avLst/>
          </a:prstGeom>
        </p:spPr>
      </p:pic>
      <p:cxnSp>
        <p:nvCxnSpPr>
          <p:cNvPr id="6" name="Straight Arrow Connector 5"/>
          <p:cNvCxnSpPr/>
          <p:nvPr/>
        </p:nvCxnSpPr>
        <p:spPr>
          <a:xfrm flipV="1">
            <a:off x="4257675" y="3823568"/>
            <a:ext cx="2886075"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46964" y="3460299"/>
            <a:ext cx="4008716" cy="707886"/>
          </a:xfrm>
          <a:prstGeom prst="rect">
            <a:avLst/>
          </a:prstGeom>
          <a:noFill/>
        </p:spPr>
        <p:txBody>
          <a:bodyPr wrap="square" rtlCol="0">
            <a:spAutoFit/>
          </a:bodyPr>
          <a:lstStyle/>
          <a:p>
            <a:r>
              <a:rPr lang="id-ID" sz="2000" dirty="0" smtClean="0"/>
              <a:t>Karena data diurutkan berdasarkan waktu selesainya</a:t>
            </a:r>
            <a:endParaRPr lang="id-ID" sz="2000" dirty="0"/>
          </a:p>
        </p:txBody>
      </p:sp>
      <p:sp>
        <p:nvSpPr>
          <p:cNvPr id="3" name="TextBox 2"/>
          <p:cNvSpPr txBox="1"/>
          <p:nvPr/>
        </p:nvSpPr>
        <p:spPr>
          <a:xfrm>
            <a:off x="1248507" y="1565029"/>
            <a:ext cx="10163907" cy="1200329"/>
          </a:xfrm>
          <a:prstGeom prst="rect">
            <a:avLst/>
          </a:prstGeom>
          <a:solidFill>
            <a:schemeClr val="bg1"/>
          </a:solidFill>
        </p:spPr>
        <p:txBody>
          <a:bodyPr wrap="square" rtlCol="0">
            <a:spAutoFit/>
          </a:bodyPr>
          <a:lstStyle/>
          <a:p>
            <a:r>
              <a:rPr lang="id-ID" sz="2400" dirty="0" smtClean="0"/>
              <a:t>Untuk solusi rekursif, karena kita mempunyai aktivitas-aktivitas yang sudah terurut berdasarkan waktu selesainya, maka </a:t>
            </a:r>
            <a:r>
              <a:rPr lang="id-ID" sz="2400" i="1" dirty="0" smtClean="0"/>
              <a:t>f</a:t>
            </a:r>
            <a:r>
              <a:rPr lang="id-ID" sz="2400" i="1" baseline="-25000" dirty="0" smtClean="0"/>
              <a:t>k</a:t>
            </a:r>
            <a:r>
              <a:rPr lang="id-ID" sz="2400" baseline="-25000" dirty="0" smtClean="0"/>
              <a:t> </a:t>
            </a:r>
            <a:r>
              <a:rPr lang="id-ID" sz="2400" dirty="0" smtClean="0"/>
              <a:t>merupakan aktifitas di </a:t>
            </a:r>
            <a:r>
              <a:rPr lang="id-ID" sz="2400" i="1" dirty="0" smtClean="0"/>
              <a:t>A</a:t>
            </a:r>
            <a:r>
              <a:rPr lang="id-ID" sz="2400" dirty="0" smtClean="0"/>
              <a:t> yang waktu selesainya maksimum.</a:t>
            </a:r>
            <a:endParaRPr lang="id-ID" sz="2400" dirty="0"/>
          </a:p>
        </p:txBody>
      </p:sp>
    </p:spTree>
    <p:extLst>
      <p:ext uri="{BB962C8B-B14F-4D97-AF65-F5344CB8AC3E}">
        <p14:creationId xmlns:p14="http://schemas.microsoft.com/office/powerpoint/2010/main" val="304786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id-ID" dirty="0"/>
          </a:p>
        </p:txBody>
      </p:sp>
      <p:sp>
        <p:nvSpPr>
          <p:cNvPr id="3" name="Content Placeholder 2"/>
          <p:cNvSpPr>
            <a:spLocks noGrp="1"/>
          </p:cNvSpPr>
          <p:nvPr>
            <p:ph idx="1"/>
          </p:nvPr>
        </p:nvSpPr>
        <p:spPr/>
        <p:txBody>
          <a:bodyPr/>
          <a:lstStyle/>
          <a:p>
            <a:pPr marL="357188" indent="-357188">
              <a:buFont typeface="Wingdings" panose="05000000000000000000" pitchFamily="2" charset="2"/>
              <a:buChar char="ü"/>
            </a:pPr>
            <a:r>
              <a:rPr lang="id-ID" dirty="0" smtClean="0"/>
              <a:t>Algoritma-algoritma untuk problem optimasi, biasanya mempunyai serangkaian proses,  dimana setiap prosesnya terdapat serangkaian pilihan. </a:t>
            </a:r>
          </a:p>
          <a:p>
            <a:pPr marL="357188" indent="-357188">
              <a:buFont typeface="Wingdings" panose="05000000000000000000" pitchFamily="2" charset="2"/>
              <a:buChar char="ü"/>
            </a:pPr>
            <a:r>
              <a:rPr lang="id-ID" dirty="0" smtClean="0"/>
              <a:t>Untuk beberapa problem optimasi, pendekatan menggunakan Dynamic Programming sangat memakan waktu. </a:t>
            </a:r>
          </a:p>
          <a:p>
            <a:pPr marL="357188" indent="-357188">
              <a:buFont typeface="Wingdings" panose="05000000000000000000" pitchFamily="2" charset="2"/>
              <a:buChar char="ü"/>
            </a:pPr>
            <a:r>
              <a:rPr lang="id-ID" dirty="0" smtClean="0"/>
              <a:t>Oleh karena itu, dibutuhkan algoritma yang lebih simpel dan lebih efisien.</a:t>
            </a:r>
          </a:p>
        </p:txBody>
      </p:sp>
    </p:spTree>
    <p:extLst>
      <p:ext uri="{BB962C8B-B14F-4D97-AF65-F5344CB8AC3E}">
        <p14:creationId xmlns:p14="http://schemas.microsoft.com/office/powerpoint/2010/main" val="129779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a:t>
            </a:r>
            <a:endParaRPr lang="id-ID" dirty="0"/>
          </a:p>
        </p:txBody>
      </p:sp>
      <p:sp>
        <p:nvSpPr>
          <p:cNvPr id="3" name="Content Placeholder 2"/>
          <p:cNvSpPr>
            <a:spLocks noGrp="1"/>
          </p:cNvSpPr>
          <p:nvPr>
            <p:ph idx="1"/>
          </p:nvPr>
        </p:nvSpPr>
        <p:spPr/>
        <p:txBody>
          <a:bodyPr>
            <a:normAutofit lnSpcReduction="10000"/>
          </a:bodyPr>
          <a:lstStyle/>
          <a:p>
            <a:r>
              <a:rPr lang="id-ID" dirty="0"/>
              <a:t>Pak Raden </a:t>
            </a:r>
            <a:r>
              <a:rPr lang="id-ID" dirty="0" smtClean="0"/>
              <a:t>mempunyai sebuah </a:t>
            </a:r>
            <a:r>
              <a:rPr lang="id-ID" dirty="0"/>
              <a:t>gedung yang disewakan untuk berbagai acara (seminar, perkawinan, ulang tahun, dll). Gedung tersebut berada pada lokasi yang strategis sehingga banyak orang yang berniat untuk menyewanya. Lama penyewaan gedung tersebut minimal 1 hari dan maksimal tidak terbatas. </a:t>
            </a:r>
          </a:p>
          <a:p>
            <a:r>
              <a:rPr lang="id-ID" dirty="0" smtClean="0"/>
              <a:t>Gedung tersebut disewakan secara gratis. Karena </a:t>
            </a:r>
            <a:r>
              <a:rPr lang="id-ID" dirty="0"/>
              <a:t>banyaknya orang yang berniat menyewa gedung tersebut dan jadwal mereka terkadang ada yang beririsan, maka tidak semua permintaan dilayani oleh Pak raden. </a:t>
            </a:r>
            <a:r>
              <a:rPr lang="id-ID" dirty="0" smtClean="0"/>
              <a:t>Karena gedung tersebut adalah milik pemerintah maka pak raden menginginkan semakin banyak yang bisa memakai gedung tersebut semakin baik. Namun </a:t>
            </a:r>
            <a:r>
              <a:rPr lang="id-ID" dirty="0"/>
              <a:t>Pak raden mengalami kesulitan untuk menentukan permintaan-permintaan yang harus dia layani dan yang harus dia tolak agar </a:t>
            </a:r>
            <a:r>
              <a:rPr lang="id-ID" dirty="0" smtClean="0"/>
              <a:t>jumlah pemakai gedung tersebut optimal. </a:t>
            </a:r>
            <a:endParaRPr lang="id-ID" dirty="0"/>
          </a:p>
          <a:p>
            <a:r>
              <a:rPr lang="id-ID" dirty="0"/>
              <a:t>Akhirnya Pak Raden menyewa seorang tenaga ahli untuk membuatkan aplikasi untuk sistem penyewaan tersebut. Setiap orang yang akan menyewa gedung Pak raden harus mengisi aplikasi tersebut. Adapun informasi yang harus diisi di dalam aplikasi adalah: tanggal mulai </a:t>
            </a:r>
            <a:r>
              <a:rPr lang="id-ID" dirty="0" smtClean="0"/>
              <a:t>sewa dan </a:t>
            </a:r>
            <a:r>
              <a:rPr lang="id-ID" dirty="0"/>
              <a:t>tanggal akhir </a:t>
            </a:r>
            <a:r>
              <a:rPr lang="id-ID" dirty="0" smtClean="0"/>
              <a:t>sewa. </a:t>
            </a:r>
            <a:endParaRPr lang="id-ID" dirty="0"/>
          </a:p>
          <a:p>
            <a:endParaRPr lang="id-ID" dirty="0"/>
          </a:p>
        </p:txBody>
      </p:sp>
    </p:spTree>
    <p:extLst>
      <p:ext uri="{BB962C8B-B14F-4D97-AF65-F5344CB8AC3E}">
        <p14:creationId xmlns:p14="http://schemas.microsoft.com/office/powerpoint/2010/main" val="8691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Analisa</a:t>
            </a:r>
            <a:endParaRPr lang="id-ID" dirty="0"/>
          </a:p>
        </p:txBody>
      </p:sp>
      <p:sp>
        <p:nvSpPr>
          <p:cNvPr id="3" name="Content Placeholder 2"/>
          <p:cNvSpPr>
            <a:spLocks noGrp="1"/>
          </p:cNvSpPr>
          <p:nvPr>
            <p:ph idx="1"/>
          </p:nvPr>
        </p:nvSpPr>
        <p:spPr>
          <a:xfrm>
            <a:off x="1097280" y="1845734"/>
            <a:ext cx="10058400" cy="2440516"/>
          </a:xfrm>
        </p:spPr>
        <p:txBody>
          <a:bodyPr/>
          <a:lstStyle/>
          <a:p>
            <a:r>
              <a:rPr lang="id-ID" dirty="0"/>
              <a:t>Misal: </a:t>
            </a:r>
            <a:r>
              <a:rPr lang="id-ID" i="1" dirty="0" smtClean="0"/>
              <a:t>S={a</a:t>
            </a:r>
            <a:r>
              <a:rPr lang="id-ID" i="1" baseline="-25000" dirty="0" smtClean="0"/>
              <a:t>1</a:t>
            </a:r>
            <a:r>
              <a:rPr lang="id-ID" i="1" dirty="0" smtClean="0"/>
              <a:t>,a</a:t>
            </a:r>
            <a:r>
              <a:rPr lang="id-ID" i="1" baseline="-25000" dirty="0" smtClean="0"/>
              <a:t>2</a:t>
            </a:r>
            <a:r>
              <a:rPr lang="id-ID" i="1" dirty="0" smtClean="0"/>
              <a:t>,...,a</a:t>
            </a:r>
            <a:r>
              <a:rPr lang="id-ID" i="1" baseline="-25000" dirty="0" smtClean="0"/>
              <a:t>n</a:t>
            </a:r>
            <a:r>
              <a:rPr lang="id-ID" i="1" dirty="0" smtClean="0"/>
              <a:t>}</a:t>
            </a:r>
            <a:r>
              <a:rPr lang="id-ID" dirty="0" smtClean="0"/>
              <a:t> adalah </a:t>
            </a:r>
            <a:r>
              <a:rPr lang="id-ID" b="1" dirty="0" smtClean="0"/>
              <a:t>aktivitas</a:t>
            </a:r>
            <a:r>
              <a:rPr lang="id-ID" dirty="0" smtClean="0"/>
              <a:t> yang ingin menggunakan resource</a:t>
            </a:r>
          </a:p>
          <a:p>
            <a:r>
              <a:rPr lang="id-ID" dirty="0" smtClean="0"/>
              <a:t>Masing-masing aktivitas </a:t>
            </a:r>
            <a:r>
              <a:rPr lang="id-ID" i="1" dirty="0" smtClean="0"/>
              <a:t>a</a:t>
            </a:r>
            <a:r>
              <a:rPr lang="id-ID" i="1" baseline="-25000" dirty="0" smtClean="0"/>
              <a:t>i</a:t>
            </a:r>
            <a:r>
              <a:rPr lang="id-ID" dirty="0" smtClean="0"/>
              <a:t> mempunyai waktu mulai </a:t>
            </a:r>
            <a:r>
              <a:rPr lang="id-ID" i="1" dirty="0" smtClean="0"/>
              <a:t>s</a:t>
            </a:r>
            <a:r>
              <a:rPr lang="id-ID" i="1" baseline="-25000" dirty="0" smtClean="0"/>
              <a:t>i</a:t>
            </a:r>
            <a:r>
              <a:rPr lang="id-ID" dirty="0" smtClean="0"/>
              <a:t> dan waktu selesai </a:t>
            </a:r>
            <a:r>
              <a:rPr lang="id-ID" i="1" dirty="0" smtClean="0"/>
              <a:t>f</a:t>
            </a:r>
            <a:r>
              <a:rPr lang="id-ID" i="1" baseline="-25000" dirty="0" smtClean="0"/>
              <a:t>i</a:t>
            </a:r>
            <a:r>
              <a:rPr lang="id-ID" dirty="0" smtClean="0"/>
              <a:t>.</a:t>
            </a:r>
          </a:p>
          <a:p>
            <a:r>
              <a:rPr lang="id-ID" dirty="0"/>
              <a:t>Dua buah </a:t>
            </a:r>
            <a:r>
              <a:rPr lang="id-ID" dirty="0" smtClean="0"/>
              <a:t>aktivitas </a:t>
            </a:r>
            <a:r>
              <a:rPr lang="id-ID" i="1" dirty="0" smtClean="0"/>
              <a:t>i</a:t>
            </a:r>
            <a:r>
              <a:rPr lang="id-ID" dirty="0" smtClean="0"/>
              <a:t> </a:t>
            </a:r>
            <a:r>
              <a:rPr lang="id-ID" dirty="0"/>
              <a:t>dan </a:t>
            </a:r>
            <a:r>
              <a:rPr lang="id-ID" i="1" dirty="0"/>
              <a:t>j</a:t>
            </a:r>
            <a:r>
              <a:rPr lang="id-ID" dirty="0"/>
              <a:t> bisa dilayani jika </a:t>
            </a:r>
            <a:r>
              <a:rPr lang="id-ID" i="1" dirty="0"/>
              <a:t>fi&lt;Sj</a:t>
            </a:r>
            <a:r>
              <a:rPr lang="id-ID" dirty="0"/>
              <a:t> (artinya: permintaan </a:t>
            </a:r>
            <a:r>
              <a:rPr lang="id-ID" i="1" dirty="0"/>
              <a:t>i</a:t>
            </a:r>
            <a:r>
              <a:rPr lang="id-ID" dirty="0"/>
              <a:t> sudah selesai, baru permintaan </a:t>
            </a:r>
            <a:r>
              <a:rPr lang="id-ID" i="1" dirty="0"/>
              <a:t>j</a:t>
            </a:r>
            <a:r>
              <a:rPr lang="id-ID" dirty="0"/>
              <a:t> mulai</a:t>
            </a:r>
            <a:r>
              <a:rPr lang="id-ID" dirty="0" smtClean="0"/>
              <a:t>)</a:t>
            </a:r>
          </a:p>
          <a:p>
            <a:r>
              <a:rPr lang="id-ID" dirty="0" smtClean="0"/>
              <a:t>Diasumsikan aktivitas-aktivitas tersebut sudah terurut berdasarkan waktu selesainya, maka memenuhi kondisi:</a:t>
            </a:r>
          </a:p>
        </p:txBody>
      </p:sp>
      <p:pic>
        <p:nvPicPr>
          <p:cNvPr id="4" name="Picture 3"/>
          <p:cNvPicPr>
            <a:picLocks noChangeAspect="1"/>
          </p:cNvPicPr>
          <p:nvPr/>
        </p:nvPicPr>
        <p:blipFill>
          <a:blip r:embed="rId2"/>
          <a:stretch>
            <a:fillRect/>
          </a:stretch>
        </p:blipFill>
        <p:spPr>
          <a:xfrm>
            <a:off x="1371599" y="4171950"/>
            <a:ext cx="4556013" cy="565574"/>
          </a:xfrm>
          <a:prstGeom prst="rect">
            <a:avLst/>
          </a:prstGeom>
        </p:spPr>
      </p:pic>
      <p:pic>
        <p:nvPicPr>
          <p:cNvPr id="5" name="Picture 4"/>
          <p:cNvPicPr>
            <a:picLocks noChangeAspect="1"/>
          </p:cNvPicPr>
          <p:nvPr/>
        </p:nvPicPr>
        <p:blipFill>
          <a:blip r:embed="rId3"/>
          <a:stretch>
            <a:fillRect/>
          </a:stretch>
        </p:blipFill>
        <p:spPr>
          <a:xfrm>
            <a:off x="1371599" y="5224461"/>
            <a:ext cx="5804387" cy="976314"/>
          </a:xfrm>
          <a:prstGeom prst="rect">
            <a:avLst/>
          </a:prstGeom>
        </p:spPr>
      </p:pic>
      <p:sp>
        <p:nvSpPr>
          <p:cNvPr id="6" name="TextBox 5"/>
          <p:cNvSpPr txBox="1"/>
          <p:nvPr/>
        </p:nvSpPr>
        <p:spPr>
          <a:xfrm>
            <a:off x="1214433" y="4829170"/>
            <a:ext cx="2099101" cy="369332"/>
          </a:xfrm>
          <a:prstGeom prst="rect">
            <a:avLst/>
          </a:prstGeom>
          <a:noFill/>
        </p:spPr>
        <p:txBody>
          <a:bodyPr wrap="none" rtlCol="0">
            <a:spAutoFit/>
          </a:bodyPr>
          <a:lstStyle/>
          <a:p>
            <a:r>
              <a:rPr lang="id-ID" dirty="0" smtClean="0"/>
              <a:t>Contoh himpunan S:</a:t>
            </a:r>
            <a:endParaRPr lang="id-ID" dirty="0"/>
          </a:p>
        </p:txBody>
      </p:sp>
    </p:spTree>
    <p:extLst>
      <p:ext uri="{BB962C8B-B14F-4D97-AF65-F5344CB8AC3E}">
        <p14:creationId xmlns:p14="http://schemas.microsoft.com/office/powerpoint/2010/main" val="415324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 Bruteforce</a:t>
            </a:r>
            <a:endParaRPr lang="id-ID" dirty="0"/>
          </a:p>
        </p:txBody>
      </p:sp>
      <p:sp>
        <p:nvSpPr>
          <p:cNvPr id="3" name="Content Placeholder 2"/>
          <p:cNvSpPr>
            <a:spLocks noGrp="1"/>
          </p:cNvSpPr>
          <p:nvPr>
            <p:ph idx="1"/>
          </p:nvPr>
        </p:nvSpPr>
        <p:spPr/>
        <p:txBody>
          <a:bodyPr/>
          <a:lstStyle/>
          <a:p>
            <a:r>
              <a:rPr lang="id-ID" dirty="0" smtClean="0"/>
              <a:t>Dengan cara bruteforce: dicari subset-subset yang bersifat mutually exclusive (tidak saling beririsan)</a:t>
            </a:r>
          </a:p>
          <a:p>
            <a:r>
              <a:rPr lang="id-ID" dirty="0" smtClean="0"/>
              <a:t>Hasil:</a:t>
            </a:r>
          </a:p>
          <a:p>
            <a:r>
              <a:rPr lang="id-ID" dirty="0" smtClean="0"/>
              <a:t>- {a3,a9,a11}</a:t>
            </a:r>
          </a:p>
          <a:p>
            <a:r>
              <a:rPr lang="id-ID" dirty="0" smtClean="0"/>
              <a:t>- {a1,a4,a8,a11}</a:t>
            </a:r>
          </a:p>
          <a:p>
            <a:r>
              <a:rPr lang="id-ID" dirty="0" smtClean="0"/>
              <a:t>- {a2, a4, a8, a11}</a:t>
            </a:r>
          </a:p>
          <a:p>
            <a:endParaRPr lang="id-ID" dirty="0"/>
          </a:p>
        </p:txBody>
      </p:sp>
    </p:spTree>
    <p:extLst>
      <p:ext uri="{BB962C8B-B14F-4D97-AF65-F5344CB8AC3E}">
        <p14:creationId xmlns:p14="http://schemas.microsoft.com/office/powerpoint/2010/main" val="171248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-DP</a:t>
            </a:r>
            <a:endParaRPr lang="id-ID" dirty="0"/>
          </a:p>
        </p:txBody>
      </p:sp>
      <p:sp>
        <p:nvSpPr>
          <p:cNvPr id="3" name="Content Placeholder 2"/>
          <p:cNvSpPr>
            <a:spLocks noGrp="1"/>
          </p:cNvSpPr>
          <p:nvPr>
            <p:ph idx="1"/>
          </p:nvPr>
        </p:nvSpPr>
        <p:spPr/>
        <p:txBody>
          <a:bodyPr/>
          <a:lstStyle/>
          <a:p>
            <a:r>
              <a:rPr lang="id-ID" dirty="0" smtClean="0"/>
              <a:t>Untuk Diskusi ada dihal 416</a:t>
            </a:r>
            <a:endParaRPr lang="id-ID" dirty="0"/>
          </a:p>
        </p:txBody>
      </p:sp>
    </p:spTree>
    <p:extLst>
      <p:ext uri="{BB962C8B-B14F-4D97-AF65-F5344CB8AC3E}">
        <p14:creationId xmlns:p14="http://schemas.microsoft.com/office/powerpoint/2010/main" val="48469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Greedy </a:t>
            </a:r>
            <a:endParaRPr lang="id-ID" dirty="0"/>
          </a:p>
        </p:txBody>
      </p:sp>
      <p:sp>
        <p:nvSpPr>
          <p:cNvPr id="3" name="Content Placeholder 2"/>
          <p:cNvSpPr>
            <a:spLocks noGrp="1"/>
          </p:cNvSpPr>
          <p:nvPr>
            <p:ph idx="1"/>
          </p:nvPr>
        </p:nvSpPr>
        <p:spPr/>
        <p:txBody>
          <a:bodyPr>
            <a:normAutofit/>
          </a:bodyPr>
          <a:lstStyle/>
          <a:p>
            <a:pPr marL="357188" indent="-357188">
              <a:buFont typeface="Wingdings" panose="05000000000000000000" pitchFamily="2" charset="2"/>
              <a:buChar char="ü"/>
            </a:pPr>
            <a:r>
              <a:rPr lang="id-ID" sz="2400" dirty="0" smtClean="0"/>
              <a:t>Sesuai dengan artinya, pendekatan greedy selalu mengambil pilihan yang tampaknya bagus pada saat itu (sesuai dengan intuisi). </a:t>
            </a:r>
          </a:p>
          <a:p>
            <a:pPr marL="357188" indent="-357188">
              <a:buFont typeface="Wingdings" panose="05000000000000000000" pitchFamily="2" charset="2"/>
              <a:buChar char="ü"/>
            </a:pPr>
            <a:r>
              <a:rPr lang="id-ID" sz="2400" dirty="0" smtClean="0"/>
              <a:t>Yaitu pilihan yang memberikan nilai optimal secara lokal dengan harapan pilihan tersebut akan menggiring kepada global optimal.</a:t>
            </a:r>
          </a:p>
          <a:p>
            <a:pPr marL="357188" indent="-357188">
              <a:buFont typeface="Wingdings" panose="05000000000000000000" pitchFamily="2" charset="2"/>
              <a:buChar char="ü"/>
            </a:pPr>
            <a:r>
              <a:rPr lang="id-ID" sz="2400" b="1" dirty="0" smtClean="0"/>
              <a:t>Catatan</a:t>
            </a:r>
            <a:r>
              <a:rPr lang="id-ID" sz="2400" dirty="0" smtClean="0"/>
              <a:t>: pendekatan greedy tidak selalu bisa digunakan untuk menyelesaikan problem-problem optimasi.</a:t>
            </a:r>
            <a:endParaRPr lang="id-ID" sz="2400" dirty="0"/>
          </a:p>
        </p:txBody>
      </p:sp>
    </p:spTree>
    <p:extLst>
      <p:ext uri="{BB962C8B-B14F-4D97-AF65-F5344CB8AC3E}">
        <p14:creationId xmlns:p14="http://schemas.microsoft.com/office/powerpoint/2010/main" val="338548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Greedy </a:t>
            </a:r>
            <a:r>
              <a:rPr lang="id-ID" dirty="0" smtClean="0"/>
              <a:t>(2)</a:t>
            </a:r>
            <a:endParaRPr lang="id-ID" dirty="0"/>
          </a:p>
        </p:txBody>
      </p:sp>
      <p:sp>
        <p:nvSpPr>
          <p:cNvPr id="3" name="Content Placeholder 2"/>
          <p:cNvSpPr>
            <a:spLocks noGrp="1"/>
          </p:cNvSpPr>
          <p:nvPr>
            <p:ph idx="1"/>
          </p:nvPr>
        </p:nvSpPr>
        <p:spPr/>
        <p:txBody>
          <a:bodyPr>
            <a:normAutofit/>
          </a:bodyPr>
          <a:lstStyle/>
          <a:p>
            <a:r>
              <a:rPr lang="id-ID" sz="2400" dirty="0" smtClean="0"/>
              <a:t>Problem-problem optimasi yang bisa diselesaikan menggunakan Greedy adalah problem-problem dengan karakteristik sebagai berikut:</a:t>
            </a:r>
          </a:p>
          <a:p>
            <a:pPr marL="457200" indent="-457200">
              <a:buFont typeface="+mj-lt"/>
              <a:buAutoNum type="arabicPeriod"/>
            </a:pPr>
            <a:r>
              <a:rPr lang="id-ID" sz="2400" b="1" dirty="0"/>
              <a:t>Optimal substructure: </a:t>
            </a:r>
            <a:r>
              <a:rPr lang="id-ID" sz="2400" dirty="0"/>
              <a:t>solusi optimal dari problem tersebut mengandung solusi optimal dari sub problem.</a:t>
            </a:r>
          </a:p>
          <a:p>
            <a:pPr marL="457200" indent="-457200">
              <a:buFont typeface="+mj-lt"/>
              <a:buAutoNum type="arabicPeriod"/>
            </a:pPr>
            <a:r>
              <a:rPr lang="id-ID" sz="2400" b="1" dirty="0" smtClean="0"/>
              <a:t>Greedy </a:t>
            </a:r>
            <a:r>
              <a:rPr lang="id-ID" sz="2400" b="1" dirty="0" smtClean="0"/>
              <a:t>choice property:  </a:t>
            </a:r>
            <a:r>
              <a:rPr lang="id-ID" sz="2400" dirty="0" smtClean="0"/>
              <a:t>global optimum didapatkan dari proses pemilihan local </a:t>
            </a:r>
            <a:r>
              <a:rPr lang="id-ID" sz="2400" dirty="0" smtClean="0"/>
              <a:t>optimum</a:t>
            </a:r>
            <a:endParaRPr lang="id-ID" sz="2400" dirty="0" smtClean="0"/>
          </a:p>
        </p:txBody>
      </p:sp>
    </p:spTree>
    <p:extLst>
      <p:ext uri="{BB962C8B-B14F-4D97-AF65-F5344CB8AC3E}">
        <p14:creationId xmlns:p14="http://schemas.microsoft.com/office/powerpoint/2010/main" val="346952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Apakah Problem Tersebut Bisa diselesaikan dengan Greedy? </a:t>
            </a:r>
            <a:endParaRPr lang="id-ID" dirty="0"/>
          </a:p>
        </p:txBody>
      </p:sp>
      <p:sp>
        <p:nvSpPr>
          <p:cNvPr id="3" name="Content Placeholder 2"/>
          <p:cNvSpPr>
            <a:spLocks noGrp="1"/>
          </p:cNvSpPr>
          <p:nvPr>
            <p:ph idx="1"/>
          </p:nvPr>
        </p:nvSpPr>
        <p:spPr/>
        <p:txBody>
          <a:bodyPr/>
          <a:lstStyle/>
          <a:p>
            <a:pPr marL="0" indent="0">
              <a:buNone/>
            </a:pPr>
            <a:r>
              <a:rPr lang="id-ID" dirty="0" smtClean="0"/>
              <a:t>Untuk membuktikan apakah problem tersebut bisa diselesaikan dengan Greedy atau tidak, berarti kita harus membuktikan bahwa solusi problem tersebut mempunyai dua karakteristik yaitu:</a:t>
            </a:r>
          </a:p>
          <a:p>
            <a:pPr marL="457200" indent="-457200">
              <a:buFont typeface="+mj-lt"/>
              <a:buAutoNum type="arabicPeriod"/>
            </a:pPr>
            <a:r>
              <a:rPr lang="id-ID" dirty="0"/>
              <a:t>Optimal </a:t>
            </a:r>
            <a:r>
              <a:rPr lang="id-ID" dirty="0" smtClean="0"/>
              <a:t>Substructure</a:t>
            </a:r>
            <a:endParaRPr lang="id-ID" dirty="0" smtClean="0"/>
          </a:p>
          <a:p>
            <a:pPr marL="457200" indent="-457200">
              <a:buFont typeface="+mj-lt"/>
              <a:buAutoNum type="arabicPeriod"/>
            </a:pPr>
            <a:r>
              <a:rPr lang="id-ID" dirty="0" smtClean="0"/>
              <a:t>Greedy </a:t>
            </a:r>
            <a:r>
              <a:rPr lang="id-ID" dirty="0" smtClean="0"/>
              <a:t>choice </a:t>
            </a:r>
            <a:r>
              <a:rPr lang="id-ID" dirty="0" smtClean="0"/>
              <a:t>property</a:t>
            </a:r>
            <a:endParaRPr lang="id-ID" dirty="0" smtClean="0"/>
          </a:p>
        </p:txBody>
      </p:sp>
    </p:spTree>
    <p:extLst>
      <p:ext uri="{BB962C8B-B14F-4D97-AF65-F5344CB8AC3E}">
        <p14:creationId xmlns:p14="http://schemas.microsoft.com/office/powerpoint/2010/main" val="20192949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466</TotalTime>
  <Words>717</Words>
  <Application>Microsoft Office PowerPoint</Application>
  <PresentationFormat>Widescreen</PresentationFormat>
  <Paragraphs>60</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 Math</vt:lpstr>
      <vt:lpstr>Courier New</vt:lpstr>
      <vt:lpstr>Wingdings</vt:lpstr>
      <vt:lpstr>Retrospect</vt:lpstr>
      <vt:lpstr>Algoritma Greedy</vt:lpstr>
      <vt:lpstr>Latar Belakang</vt:lpstr>
      <vt:lpstr>Contoh:</vt:lpstr>
      <vt:lpstr>Analisa</vt:lpstr>
      <vt:lpstr>Solusi - Bruteforce</vt:lpstr>
      <vt:lpstr>Solusi -DP</vt:lpstr>
      <vt:lpstr>Greedy </vt:lpstr>
      <vt:lpstr>Greedy (2)</vt:lpstr>
      <vt:lpstr>Apakah Problem Tersebut Bisa diselesaikan dengan Greedy? </vt:lpstr>
      <vt:lpstr>Optimal Substructure dari Problem Tersebut</vt:lpstr>
      <vt:lpstr>Greedy Choice dari Problem </vt:lpstr>
      <vt:lpstr>Implementasi Greedy</vt:lpstr>
      <vt:lpstr>Implementasi Recursive dari Greedy</vt:lpstr>
      <vt:lpstr>Ilustrasi Top Down Greedy</vt:lpstr>
      <vt:lpstr>Implementasi dengan Iteratif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Wijayanti</dc:creator>
  <cp:lastModifiedBy>Wijayanti</cp:lastModifiedBy>
  <cp:revision>35</cp:revision>
  <dcterms:created xsi:type="dcterms:W3CDTF">2014-11-12T12:30:58Z</dcterms:created>
  <dcterms:modified xsi:type="dcterms:W3CDTF">2017-11-24T02:42:30Z</dcterms:modified>
</cp:coreProperties>
</file>