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3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3"/>
    <p:restoredTop sz="94630"/>
  </p:normalViewPr>
  <p:slideViewPr>
    <p:cSldViewPr snapToGrid="0" snapToObjects="1">
      <p:cViewPr varScale="1">
        <p:scale>
          <a:sx n="75" d="100"/>
          <a:sy n="75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FB938B-8E53-6341-A20F-FA1C9E299B1D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CA104C-87FF-3F43-B1EC-4B7F483A2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2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err="1" smtClean="0"/>
              <a:t>Pengantar</a:t>
            </a:r>
            <a:r>
              <a:rPr lang="en-US" sz="8000" dirty="0" smtClean="0"/>
              <a:t> </a:t>
            </a:r>
            <a:r>
              <a:rPr lang="en-US" sz="8000" dirty="0" err="1" smtClean="0"/>
              <a:t>Kuliah</a:t>
            </a:r>
            <a:r>
              <a:rPr lang="en-US" sz="8000" smtClean="0"/>
              <a:t> Data </a:t>
            </a:r>
            <a:r>
              <a:rPr lang="en-US" sz="8000" dirty="0" smtClean="0"/>
              <a:t>Mining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754743" y="228600"/>
            <a:ext cx="9227457" cy="1411514"/>
          </a:xfrm>
        </p:spPr>
        <p:txBody>
          <a:bodyPr/>
          <a:lstStyle/>
          <a:p>
            <a:pPr>
              <a:defRPr/>
            </a:pPr>
            <a:r>
              <a:rPr lang="en-US" altLang="id-ID" sz="4400" dirty="0" err="1"/>
              <a:t>Deskripsi</a:t>
            </a:r>
            <a:r>
              <a:rPr lang="en-US" altLang="id-ID" sz="4400" dirty="0"/>
              <a:t> </a:t>
            </a:r>
            <a:r>
              <a:rPr lang="en-US" altLang="id-ID" sz="4400" dirty="0" err="1"/>
              <a:t>Matakuliah</a:t>
            </a:r>
            <a:endParaRPr lang="en-US" altLang="id-ID" sz="4400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754743" y="1760002"/>
            <a:ext cx="9379857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id-ID" sz="2800" dirty="0"/>
              <a:t>Nama MK	</a:t>
            </a:r>
            <a:r>
              <a:rPr lang="en-US" altLang="id-ID" sz="2800" dirty="0" smtClean="0"/>
              <a:t>	: Data Mining</a:t>
            </a:r>
            <a:endParaRPr lang="en-US" altLang="id-ID" sz="2800" dirty="0"/>
          </a:p>
          <a:p>
            <a:pPr eaLnBrk="1" hangingPunct="1"/>
            <a:r>
              <a:rPr lang="en-US" altLang="id-ID" sz="2800" dirty="0" smtClean="0"/>
              <a:t>SKS / </a:t>
            </a:r>
            <a:r>
              <a:rPr lang="en-US" altLang="id-ID" sz="2800" dirty="0" err="1" smtClean="0"/>
              <a:t>Smstr</a:t>
            </a:r>
            <a:r>
              <a:rPr lang="en-US" altLang="id-ID" sz="2800" dirty="0"/>
              <a:t>	</a:t>
            </a:r>
            <a:r>
              <a:rPr lang="en-US" altLang="id-ID" sz="2800" dirty="0" smtClean="0"/>
              <a:t>	: 3 / 6</a:t>
            </a:r>
            <a:endParaRPr lang="en-US" altLang="id-ID" sz="2800" dirty="0"/>
          </a:p>
          <a:p>
            <a:pPr eaLnBrk="1" hangingPunct="1"/>
            <a:r>
              <a:rPr lang="en-US" altLang="id-ID" sz="2800" dirty="0" smtClean="0"/>
              <a:t>MK </a:t>
            </a:r>
            <a:r>
              <a:rPr lang="en-US" altLang="id-ID" sz="2800" dirty="0" err="1"/>
              <a:t>Prasyarat</a:t>
            </a:r>
            <a:r>
              <a:rPr lang="en-US" altLang="id-ID" sz="2800" dirty="0"/>
              <a:t>	: </a:t>
            </a:r>
            <a:r>
              <a:rPr lang="en-US" altLang="id-ID" sz="2800" dirty="0" err="1" smtClean="0"/>
              <a:t>Kecerdasan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Komputasional</a:t>
            </a:r>
            <a:endParaRPr lang="en-US" altLang="id-ID" sz="2800" dirty="0" smtClean="0"/>
          </a:p>
          <a:p>
            <a:pPr eaLnBrk="1" hangingPunct="1"/>
            <a:r>
              <a:rPr lang="en-US" altLang="id-ID" sz="2800" dirty="0" err="1" smtClean="0"/>
              <a:t>Daftar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Pustaka</a:t>
            </a:r>
            <a:endParaRPr lang="en-US" altLang="id-ID" sz="2800" dirty="0" smtClean="0"/>
          </a:p>
          <a:p>
            <a:pPr lvl="1">
              <a:defRPr/>
            </a:pPr>
            <a:r>
              <a:rPr lang="en-US" sz="2200" dirty="0"/>
              <a:t>Pang-Ning Tan, Michael Steinbach, </a:t>
            </a:r>
            <a:r>
              <a:rPr lang="en-US" sz="2200" dirty="0" err="1"/>
              <a:t>Vipin</a:t>
            </a:r>
            <a:r>
              <a:rPr lang="en-US" sz="2200" dirty="0"/>
              <a:t> Kumar, Introduction to Data Mining, Addison Wesley, 2006</a:t>
            </a:r>
          </a:p>
          <a:p>
            <a:pPr lvl="1"/>
            <a:r>
              <a:rPr lang="en-US" sz="2200" dirty="0"/>
              <a:t>Daniel T. Larose, Chantal D. Larose, Discovering Knowledge In Data : An Introduction to Data Mining, Second Edition, John Wiley &amp; Sons, </a:t>
            </a:r>
            <a:r>
              <a:rPr lang="en-US" sz="2200" dirty="0" smtClean="0"/>
              <a:t>2014</a:t>
            </a:r>
          </a:p>
          <a:p>
            <a:pPr lvl="1"/>
            <a:r>
              <a:rPr lang="en-US" sz="2200" dirty="0"/>
              <a:t>Ian H. Witten, </a:t>
            </a:r>
            <a:r>
              <a:rPr lang="en-US" sz="2200" dirty="0" err="1"/>
              <a:t>Eibe</a:t>
            </a:r>
            <a:r>
              <a:rPr lang="en-US" sz="2200" dirty="0"/>
              <a:t> Frank, Mark A. Hall, Christopher J. Pal, Data Mining Practical Machine Learning Tools and </a:t>
            </a:r>
            <a:r>
              <a:rPr lang="en-US" sz="2200" dirty="0" smtClean="0"/>
              <a:t>Techniques, </a:t>
            </a:r>
            <a:r>
              <a:rPr lang="en-US" sz="2200" dirty="0"/>
              <a:t>Fourth </a:t>
            </a:r>
            <a:r>
              <a:rPr lang="en-US" sz="2200" dirty="0" smtClean="0"/>
              <a:t>Edition, Elsevier, 2016</a:t>
            </a:r>
            <a:endParaRPr lang="en-US" sz="2200" dirty="0"/>
          </a:p>
          <a:p>
            <a:pPr lvl="1"/>
            <a:r>
              <a:rPr lang="en-US" sz="2200" dirty="0" err="1"/>
              <a:t>Anand</a:t>
            </a:r>
            <a:r>
              <a:rPr lang="en-US" sz="2200" dirty="0"/>
              <a:t> </a:t>
            </a:r>
            <a:r>
              <a:rPr lang="en-US" sz="2200" dirty="0" err="1"/>
              <a:t>Rajaraman</a:t>
            </a:r>
            <a:r>
              <a:rPr lang="en-US" sz="2200" dirty="0"/>
              <a:t> and Jeff Ullman, Mining Massive Datasets, Second edition, Cambridge University Press, </a:t>
            </a:r>
            <a:r>
              <a:rPr lang="en-US" sz="2200" dirty="0" smtClean="0"/>
              <a:t>2014</a:t>
            </a:r>
          </a:p>
          <a:p>
            <a:pPr lvl="1"/>
            <a:r>
              <a:rPr lang="en-US" altLang="x-none" sz="2200" dirty="0"/>
              <a:t>Jiawei Han, Micheline </a:t>
            </a:r>
            <a:r>
              <a:rPr lang="en-US" altLang="x-none" sz="2200" dirty="0" err="1"/>
              <a:t>Kamber</a:t>
            </a:r>
            <a:r>
              <a:rPr lang="en-US" altLang="x-none" sz="2200" dirty="0"/>
              <a:t>, and Jian Pei, Data Mining: </a:t>
            </a:r>
            <a:r>
              <a:rPr lang="en-US" altLang="x-none" sz="2200" dirty="0" smtClean="0"/>
              <a:t>Concepts </a:t>
            </a:r>
            <a:r>
              <a:rPr lang="en-US" altLang="x-none" sz="2200" dirty="0"/>
              <a:t>and Techniques, University of Illinois at Urbana-Champaign &amp; Simon Fraser University, 3rd edition, </a:t>
            </a:r>
            <a:r>
              <a:rPr lang="en-US" altLang="x-none" sz="2200" dirty="0" smtClean="0"/>
              <a:t>2011.</a:t>
            </a:r>
            <a:endParaRPr lang="en-US" altLang="x-none" sz="2200" dirty="0"/>
          </a:p>
          <a:p>
            <a:pPr lvl="1"/>
            <a:endParaRPr lang="en-US" sz="2200" dirty="0"/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C3A3ADA-8B66-5943-93EE-DD1C8244D1CA}" type="slidenum">
              <a:rPr lang="en-US" altLang="en-US">
                <a:solidFill>
                  <a:srgbClr val="AFADA5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AFAD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Capaian</a:t>
            </a:r>
            <a:r>
              <a:rPr lang="en-US" sz="4800" dirty="0" smtClean="0"/>
              <a:t> </a:t>
            </a:r>
            <a:r>
              <a:rPr lang="en-US" sz="4800" dirty="0" err="1" smtClean="0"/>
              <a:t>Pembelajaran</a:t>
            </a:r>
            <a:r>
              <a:rPr lang="en-US" sz="4800" dirty="0" smtClean="0"/>
              <a:t> MK DATA MINING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ctr"/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tahapan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penggalian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tipe-tipe</a:t>
            </a:r>
            <a:r>
              <a:rPr lang="en-US" sz="2400" dirty="0" smtClean="0"/>
              <a:t> data</a:t>
            </a:r>
          </a:p>
          <a:p>
            <a:pPr fontAlgn="ctr"/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pre- </a:t>
            </a:r>
            <a:r>
              <a:rPr lang="en-US" sz="2400" dirty="0" err="1"/>
              <a:t>prosesing</a:t>
            </a:r>
            <a:r>
              <a:rPr lang="en-US" sz="2400" dirty="0"/>
              <a:t> data. </a:t>
            </a:r>
          </a:p>
          <a:p>
            <a:pPr fontAlgn="ctr"/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penggalian</a:t>
            </a:r>
            <a:r>
              <a:rPr lang="en-US" sz="2400" dirty="0"/>
              <a:t> data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metode-metode</a:t>
            </a:r>
            <a:r>
              <a:rPr lang="en-US" sz="2400" dirty="0"/>
              <a:t> </a:t>
            </a:r>
            <a:r>
              <a:rPr lang="en-US" sz="2400" dirty="0" err="1"/>
              <a:t>kecerdasan</a:t>
            </a:r>
            <a:r>
              <a:rPr lang="en-US" sz="2400" dirty="0"/>
              <a:t> </a:t>
            </a:r>
            <a:r>
              <a:rPr lang="en-US" sz="2400" dirty="0" err="1"/>
              <a:t>komputasional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probabilistik</a:t>
            </a:r>
            <a:r>
              <a:rPr lang="en-US" sz="2400" dirty="0"/>
              <a:t>. </a:t>
            </a:r>
          </a:p>
          <a:p>
            <a:pPr fontAlgn="ctr"/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menganalisi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penggalian</a:t>
            </a:r>
            <a:r>
              <a:rPr lang="en-US" sz="2400" dirty="0"/>
              <a:t> data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74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9901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Sub </a:t>
            </a:r>
            <a:r>
              <a:rPr lang="en-US" sz="4800" dirty="0" err="1" smtClean="0"/>
              <a:t>Capaian</a:t>
            </a:r>
            <a:r>
              <a:rPr lang="en-US" sz="4800" dirty="0" smtClean="0"/>
              <a:t> </a:t>
            </a:r>
            <a:r>
              <a:rPr lang="en-US" sz="4800" dirty="0" err="1" smtClean="0"/>
              <a:t>Pembelajaran</a:t>
            </a:r>
            <a:r>
              <a:rPr lang="en-US" sz="4800" dirty="0" smtClean="0"/>
              <a:t> MK </a:t>
            </a:r>
            <a:r>
              <a:rPr lang="en-US" sz="4800" dirty="0" err="1" smtClean="0"/>
              <a:t>DataMining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48" y="1320799"/>
            <a:ext cx="11342285" cy="52662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Mahasiswa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, </a:t>
            </a:r>
            <a:r>
              <a:rPr lang="en-US" dirty="0" err="1"/>
              <a:t>manfaat</a:t>
            </a:r>
            <a:r>
              <a:rPr lang="en-US" dirty="0"/>
              <a:t>, </a:t>
            </a:r>
            <a:r>
              <a:rPr lang="en-US" dirty="0" err="1"/>
              <a:t>motivasi</a:t>
            </a:r>
            <a:r>
              <a:rPr lang="en-US" dirty="0"/>
              <a:t>, </a:t>
            </a:r>
            <a:r>
              <a:rPr lang="en-US" dirty="0" err="1"/>
              <a:t>tantangan</a:t>
            </a:r>
            <a:r>
              <a:rPr lang="en-US" dirty="0"/>
              <a:t> data mining,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aplikasinya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Mahasiswa mampu menjelaskan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data</a:t>
            </a:r>
            <a:r>
              <a:rPr lang="id-ID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Mahasiswa mampu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data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Mahasiswa mampu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praproses</a:t>
            </a:r>
            <a:r>
              <a:rPr lang="en-US" dirty="0"/>
              <a:t> data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Mahasiswa mampu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Mahasiswa mampu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id-ID" i="1" dirty="0" err="1"/>
              <a:t>clustering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Mahasiswa mampu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id-ID" i="1" dirty="0" err="1"/>
              <a:t>clustering</a:t>
            </a:r>
            <a:r>
              <a:rPr lang="id-ID" dirty="0"/>
              <a:t>, klasifikasi dan prediksi pada suatu </a:t>
            </a:r>
            <a:r>
              <a:rPr lang="id-ID" dirty="0" err="1"/>
              <a:t>dataset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Mahasiswa mampu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validitas</a:t>
            </a:r>
            <a:r>
              <a:rPr lang="en-US" dirty="0"/>
              <a:t> </a:t>
            </a:r>
            <a:r>
              <a:rPr lang="id-ID" i="1" dirty="0" err="1"/>
              <a:t>clustering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Mahasiswa mampu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association rules</a:t>
            </a:r>
            <a:r>
              <a:rPr lang="id-ID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Mahasiswa mampu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data-data </a:t>
            </a:r>
            <a:r>
              <a:rPr lang="en-US" dirty="0" err="1" smtClean="0"/>
              <a:t>anomali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35863"/>
            <a:ext cx="10058400" cy="879711"/>
          </a:xfrm>
        </p:spPr>
        <p:txBody>
          <a:bodyPr/>
          <a:lstStyle/>
          <a:p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93587"/>
            <a:ext cx="10576052" cy="4015014"/>
          </a:xfrm>
        </p:spPr>
        <p:txBody>
          <a:bodyPr numCol="2">
            <a:no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Preprocessing </a:t>
            </a:r>
          </a:p>
          <a:p>
            <a:pPr lvl="1">
              <a:lnSpc>
                <a:spcPct val="150000"/>
              </a:lnSpc>
            </a:pPr>
            <a:r>
              <a:rPr lang="en-US" altLang="x-none" dirty="0"/>
              <a:t>Data Cleaning</a:t>
            </a:r>
          </a:p>
          <a:p>
            <a:pPr lvl="1">
              <a:lnSpc>
                <a:spcPct val="150000"/>
              </a:lnSpc>
            </a:pPr>
            <a:r>
              <a:rPr lang="en-US" altLang="x-none" dirty="0"/>
              <a:t>Data Integration</a:t>
            </a:r>
          </a:p>
          <a:p>
            <a:pPr lvl="1">
              <a:lnSpc>
                <a:spcPct val="150000"/>
              </a:lnSpc>
            </a:pPr>
            <a:r>
              <a:rPr lang="en-US" altLang="x-none" dirty="0"/>
              <a:t>Data Reduction</a:t>
            </a:r>
          </a:p>
          <a:p>
            <a:pPr lvl="1">
              <a:lnSpc>
                <a:spcPct val="150000"/>
              </a:lnSpc>
            </a:pPr>
            <a:r>
              <a:rPr lang="en-US" altLang="x-none" dirty="0"/>
              <a:t>Data Transformation and Data </a:t>
            </a:r>
            <a:r>
              <a:rPr lang="en-US" altLang="x-none" dirty="0" smtClean="0"/>
              <a:t>Discretization</a:t>
            </a:r>
          </a:p>
          <a:p>
            <a:pPr lvl="1">
              <a:lnSpc>
                <a:spcPct val="150000"/>
              </a:lnSpc>
            </a:pPr>
            <a:r>
              <a:rPr lang="en-US" altLang="x-none" dirty="0"/>
              <a:t>Handling Imbalanced </a:t>
            </a:r>
            <a:r>
              <a:rPr lang="en-US" altLang="x-none" dirty="0" smtClean="0"/>
              <a:t>dataset</a:t>
            </a:r>
          </a:p>
          <a:p>
            <a:pPr>
              <a:lnSpc>
                <a:spcPct val="150000"/>
              </a:lnSpc>
            </a:pPr>
            <a:r>
              <a:rPr lang="en-US" altLang="x-none" dirty="0" smtClean="0"/>
              <a:t>Data Exploration &amp; Visualization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x-none" dirty="0"/>
              <a:t>Association Rule </a:t>
            </a:r>
            <a:r>
              <a:rPr lang="en-US" altLang="x-none" dirty="0" smtClean="0"/>
              <a:t>Discovery</a:t>
            </a:r>
          </a:p>
          <a:p>
            <a:pPr>
              <a:lnSpc>
                <a:spcPct val="150000"/>
              </a:lnSpc>
              <a:defRPr/>
            </a:pPr>
            <a:r>
              <a:rPr lang="en-US" altLang="x-none" dirty="0" smtClean="0"/>
              <a:t>Sequential Pattern Discovery</a:t>
            </a:r>
          </a:p>
          <a:p>
            <a:pPr>
              <a:lnSpc>
                <a:spcPct val="150000"/>
              </a:lnSpc>
            </a:pPr>
            <a:endParaRPr lang="en-US" altLang="x-none" dirty="0" smtClean="0"/>
          </a:p>
          <a:p>
            <a:pPr>
              <a:lnSpc>
                <a:spcPct val="150000"/>
              </a:lnSpc>
            </a:pPr>
            <a:r>
              <a:rPr lang="en-US" altLang="x-none" dirty="0" smtClean="0"/>
              <a:t>Clustering</a:t>
            </a:r>
          </a:p>
          <a:p>
            <a:pPr lvl="1">
              <a:lnSpc>
                <a:spcPct val="150000"/>
              </a:lnSpc>
            </a:pPr>
            <a:r>
              <a:rPr lang="en-US" altLang="x-none" dirty="0" smtClean="0"/>
              <a:t>Density based methods</a:t>
            </a:r>
          </a:p>
          <a:p>
            <a:pPr lvl="1">
              <a:lnSpc>
                <a:spcPct val="150000"/>
              </a:lnSpc>
            </a:pPr>
            <a:r>
              <a:rPr lang="en-US" altLang="x-none" dirty="0" smtClean="0"/>
              <a:t>Cluster validation</a:t>
            </a:r>
          </a:p>
          <a:p>
            <a:pPr>
              <a:lnSpc>
                <a:spcPct val="150000"/>
              </a:lnSpc>
            </a:pPr>
            <a:r>
              <a:rPr lang="en-US" altLang="x-none" dirty="0" smtClean="0"/>
              <a:t>Classification</a:t>
            </a:r>
            <a:endParaRPr lang="en-US" altLang="x-none" dirty="0"/>
          </a:p>
          <a:p>
            <a:pPr lvl="1">
              <a:lnSpc>
                <a:spcPct val="150000"/>
              </a:lnSpc>
            </a:pPr>
            <a:r>
              <a:rPr lang="en-US" altLang="x-none" dirty="0" smtClean="0"/>
              <a:t>Ensemble methods</a:t>
            </a:r>
            <a:endParaRPr lang="en-US" altLang="x-none" dirty="0"/>
          </a:p>
          <a:p>
            <a:pPr>
              <a:lnSpc>
                <a:spcPct val="150000"/>
              </a:lnSpc>
              <a:defRPr/>
            </a:pPr>
            <a:r>
              <a:rPr lang="en-US" altLang="x-none" dirty="0" smtClean="0"/>
              <a:t>Regressio</a:t>
            </a:r>
            <a:r>
              <a:rPr lang="en-US" altLang="x-none" dirty="0"/>
              <a:t>n/Forecasting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x-none" dirty="0" smtClean="0"/>
              <a:t>Deviation/Anomaly </a:t>
            </a:r>
            <a:r>
              <a:rPr lang="en-US" altLang="x-none" dirty="0"/>
              <a:t>Detection</a:t>
            </a:r>
          </a:p>
          <a:p>
            <a:pPr>
              <a:lnSpc>
                <a:spcPct val="150000"/>
              </a:lnSpc>
            </a:pPr>
            <a:endParaRPr lang="en-US" altLang="x-none" dirty="0" smtClean="0"/>
          </a:p>
          <a:p>
            <a:pPr>
              <a:lnSpc>
                <a:spcPct val="150000"/>
              </a:lnSpc>
            </a:pPr>
            <a:endParaRPr lang="en-US" altLang="x-none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214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5825"/>
          </a:xfrm>
        </p:spPr>
        <p:txBody>
          <a:bodyPr/>
          <a:lstStyle/>
          <a:p>
            <a:r>
              <a:rPr lang="en-US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99771"/>
            <a:ext cx="10058400" cy="4372429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Tugas</a:t>
            </a:r>
            <a:r>
              <a:rPr lang="en-US" sz="3200" dirty="0" smtClean="0"/>
              <a:t> Preprocessing (10%)</a:t>
            </a:r>
          </a:p>
          <a:p>
            <a:r>
              <a:rPr lang="en-US" sz="3200" dirty="0" err="1"/>
              <a:t>Tugas</a:t>
            </a:r>
            <a:r>
              <a:rPr lang="en-US" sz="3200" dirty="0"/>
              <a:t> Association Rules &amp; Sequential Pattern Mining (10</a:t>
            </a:r>
            <a:r>
              <a:rPr lang="en-US" sz="3200" dirty="0" smtClean="0"/>
              <a:t>%)</a:t>
            </a:r>
          </a:p>
          <a:p>
            <a:r>
              <a:rPr lang="en-US" sz="3200" dirty="0" err="1" smtClean="0"/>
              <a:t>Tugas</a:t>
            </a:r>
            <a:r>
              <a:rPr lang="en-US" sz="3200" dirty="0"/>
              <a:t> </a:t>
            </a:r>
            <a:r>
              <a:rPr lang="en-US" sz="3200" dirty="0" smtClean="0"/>
              <a:t>Clustering, Classification, Regression (</a:t>
            </a:r>
            <a:r>
              <a:rPr lang="en-US" sz="3200" dirty="0" smtClean="0"/>
              <a:t>15%)</a:t>
            </a:r>
            <a:endParaRPr lang="en-US" sz="3200" dirty="0" smtClean="0"/>
          </a:p>
          <a:p>
            <a:r>
              <a:rPr lang="en-US" sz="3200" dirty="0"/>
              <a:t>ETS (20%) </a:t>
            </a:r>
            <a:r>
              <a:rPr lang="en-US" sz="3200" dirty="0">
                <a:sym typeface="Wingdings"/>
              </a:rPr>
              <a:t> </a:t>
            </a:r>
            <a:r>
              <a:rPr lang="en-US" sz="3200" dirty="0" err="1">
                <a:sym typeface="Wingdings"/>
              </a:rPr>
              <a:t>Ujian</a:t>
            </a:r>
            <a:r>
              <a:rPr lang="en-US" sz="3200" dirty="0">
                <a:sym typeface="Wingdings"/>
              </a:rPr>
              <a:t> </a:t>
            </a:r>
            <a:r>
              <a:rPr lang="en-US" sz="3200" dirty="0" err="1" smtClean="0">
                <a:sym typeface="Wingdings"/>
              </a:rPr>
              <a:t>tulis</a:t>
            </a:r>
            <a:endParaRPr lang="en-US" sz="3200" dirty="0" smtClean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Review  </a:t>
            </a:r>
            <a:r>
              <a:rPr lang="en-US" sz="3200" dirty="0" smtClean="0">
                <a:sym typeface="Wingdings"/>
              </a:rPr>
              <a:t>paper + </a:t>
            </a:r>
            <a:r>
              <a:rPr lang="en-US" sz="3200" dirty="0" err="1" smtClean="0">
                <a:sym typeface="Wingdings"/>
              </a:rPr>
              <a:t>presentasi</a:t>
            </a:r>
            <a:r>
              <a:rPr lang="en-US" sz="3200" dirty="0" smtClean="0">
                <a:sym typeface="Wingdings"/>
              </a:rPr>
              <a:t> proposal FP </a:t>
            </a:r>
            <a:r>
              <a:rPr lang="en-US" sz="3200" dirty="0" smtClean="0"/>
              <a:t>(10%)</a:t>
            </a:r>
          </a:p>
          <a:p>
            <a:r>
              <a:rPr lang="en-US" sz="3200" dirty="0" err="1" smtClean="0"/>
              <a:t>Presentasi</a:t>
            </a:r>
            <a:r>
              <a:rPr lang="en-US" sz="3200" dirty="0" smtClean="0"/>
              <a:t> Progress FP (10%)</a:t>
            </a:r>
          </a:p>
          <a:p>
            <a:r>
              <a:rPr lang="en-US" sz="3200" dirty="0" smtClean="0"/>
              <a:t>EAS </a:t>
            </a:r>
            <a:r>
              <a:rPr lang="en-US" sz="3200" dirty="0" smtClean="0"/>
              <a:t>(25%) </a:t>
            </a:r>
            <a:r>
              <a:rPr lang="en-US" sz="3200" dirty="0" smtClean="0">
                <a:sym typeface="Wingdings"/>
              </a:rPr>
              <a:t> </a:t>
            </a:r>
            <a:r>
              <a:rPr lang="en-US" sz="3200" dirty="0" err="1" smtClean="0">
                <a:sym typeface="Wingdings"/>
              </a:rPr>
              <a:t>Presentasi</a:t>
            </a:r>
            <a:r>
              <a:rPr lang="en-US" sz="3200" dirty="0" smtClean="0">
                <a:sym typeface="Wingdings"/>
              </a:rPr>
              <a:t> Final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1979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3242</TotalTime>
  <Words>259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Arial</vt:lpstr>
      <vt:lpstr>Wingdings</vt:lpstr>
      <vt:lpstr>Wood Type</vt:lpstr>
      <vt:lpstr>Pengantar Kuliah Data Mining</vt:lpstr>
      <vt:lpstr>Deskripsi Matakuliah</vt:lpstr>
      <vt:lpstr>Capaian Pembelajaran MK DATA MINING</vt:lpstr>
      <vt:lpstr>Sub Capaian Pembelajaran MK DataMining</vt:lpstr>
      <vt:lpstr>Materi</vt:lpstr>
      <vt:lpstr>Penilaian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Kuliah Topik Dalam Data Mining</dc:title>
  <dc:creator>Microsoft Office User</dc:creator>
  <cp:lastModifiedBy>Microsoft Office User</cp:lastModifiedBy>
  <cp:revision>32</cp:revision>
  <dcterms:created xsi:type="dcterms:W3CDTF">2017-08-28T14:11:54Z</dcterms:created>
  <dcterms:modified xsi:type="dcterms:W3CDTF">2019-02-04T04:13:41Z</dcterms:modified>
</cp:coreProperties>
</file>