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E306C3B-4224-4171-97CD-1EB6091F8D26}">
  <a:tblStyle styleId="{BE306C3B-4224-4171-97CD-1EB6091F8D2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f5edd621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af5edd6213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f5edd6213_1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f5edd6213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f5edd6213_1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f5edd6213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5d5342c5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a5d5342c56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f5edd6213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af5edd6213_1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5d5342c56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a5d5342c5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f5edd6213_1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f5edd6213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ff7af2d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gaff7af2da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f5edd621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af5edd6213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5d5342c5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a5d5342c56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3.png"/><Relationship Id="rId6"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3" name="Shape 83"/>
        <p:cNvGrpSpPr/>
        <p:nvPr/>
      </p:nvGrpSpPr>
      <p:grpSpPr>
        <a:xfrm>
          <a:off x="0" y="0"/>
          <a:ext cx="0" cy="0"/>
          <a:chOff x="0" y="0"/>
          <a:chExt cx="0" cy="0"/>
        </a:xfrm>
      </p:grpSpPr>
      <p:sp>
        <p:nvSpPr>
          <p:cNvPr id="84" name="Google Shape;84;p13"/>
          <p:cNvSpPr txBox="1"/>
          <p:nvPr>
            <p:ph type="ctrTitle"/>
          </p:nvPr>
        </p:nvSpPr>
        <p:spPr>
          <a:xfrm>
            <a:off x="771525" y="-271450"/>
            <a:ext cx="11130000" cy="41025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US"/>
              <a:t>Interpretability of transformer models and Comparison of Interpretability Tools </a:t>
            </a:r>
            <a:endParaRPr/>
          </a:p>
          <a:p>
            <a:pPr indent="0" lvl="0" marL="0" rtl="0" algn="ctr">
              <a:lnSpc>
                <a:spcPct val="90000"/>
              </a:lnSpc>
              <a:spcBef>
                <a:spcPts val="0"/>
              </a:spcBef>
              <a:spcAft>
                <a:spcPts val="0"/>
              </a:spcAft>
              <a:buClr>
                <a:schemeClr val="dk1"/>
              </a:buClr>
              <a:buSzPts val="6000"/>
              <a:buFont typeface="Calibri"/>
              <a:buNone/>
            </a:pPr>
            <a:r>
              <a:t/>
            </a:r>
            <a:endParaRPr/>
          </a:p>
        </p:txBody>
      </p:sp>
      <p:sp>
        <p:nvSpPr>
          <p:cNvPr id="85" name="Google Shape;85;p13"/>
          <p:cNvSpPr txBox="1"/>
          <p:nvPr/>
        </p:nvSpPr>
        <p:spPr>
          <a:xfrm>
            <a:off x="2368050" y="3831050"/>
            <a:ext cx="7455900" cy="138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595959"/>
                </a:solidFill>
                <a:latin typeface="Times New Roman"/>
                <a:ea typeface="Times New Roman"/>
                <a:cs typeface="Times New Roman"/>
                <a:sym typeface="Times New Roman"/>
              </a:rPr>
              <a:t>By Fahim Ishrak</a:t>
            </a:r>
            <a:endParaRPr sz="1800">
              <a:solidFill>
                <a:srgbClr val="595959"/>
              </a:solidFill>
              <a:latin typeface="Times New Roman"/>
              <a:ea typeface="Times New Roman"/>
              <a:cs typeface="Times New Roman"/>
              <a:sym typeface="Times New Roman"/>
            </a:endParaRPr>
          </a:p>
          <a:p>
            <a:pPr indent="0" lvl="0" marL="0" rtl="0" algn="ctr">
              <a:spcBef>
                <a:spcPts val="0"/>
              </a:spcBef>
              <a:spcAft>
                <a:spcPts val="0"/>
              </a:spcAft>
              <a:buNone/>
            </a:pPr>
            <a:r>
              <a:rPr lang="en-US" sz="1800">
                <a:solidFill>
                  <a:srgbClr val="595959"/>
                </a:solidFill>
                <a:latin typeface="Times New Roman"/>
                <a:ea typeface="Times New Roman"/>
                <a:cs typeface="Times New Roman"/>
                <a:sym typeface="Times New Roman"/>
              </a:rPr>
              <a:t>Dats 6501- Data Science Capstone</a:t>
            </a:r>
            <a:endParaRPr sz="1800">
              <a:solidFill>
                <a:srgbClr val="595959"/>
              </a:solidFill>
              <a:latin typeface="Times New Roman"/>
              <a:ea typeface="Times New Roman"/>
              <a:cs typeface="Times New Roman"/>
              <a:sym typeface="Times New Roman"/>
            </a:endParaRPr>
          </a:p>
          <a:p>
            <a:pPr indent="0" lvl="0" marL="0" rtl="0" algn="ctr">
              <a:spcBef>
                <a:spcPts val="0"/>
              </a:spcBef>
              <a:spcAft>
                <a:spcPts val="0"/>
              </a:spcAft>
              <a:buNone/>
            </a:pPr>
            <a:r>
              <a:t/>
            </a:r>
            <a:endParaRPr sz="1800">
              <a:solidFill>
                <a:srgbClr val="595959"/>
              </a:solidFill>
              <a:latin typeface="Times New Roman"/>
              <a:ea typeface="Times New Roman"/>
              <a:cs typeface="Times New Roman"/>
              <a:sym typeface="Times New Roman"/>
            </a:endParaRPr>
          </a:p>
          <a:p>
            <a:pPr indent="0" lvl="0" marL="0" rtl="0" algn="ctr">
              <a:spcBef>
                <a:spcPts val="0"/>
              </a:spcBef>
              <a:spcAft>
                <a:spcPts val="0"/>
              </a:spcAft>
              <a:buNone/>
            </a:pPr>
            <a:r>
              <a:rPr lang="en-US" sz="1800">
                <a:solidFill>
                  <a:srgbClr val="595959"/>
                </a:solidFill>
                <a:latin typeface="Times New Roman"/>
                <a:ea typeface="Times New Roman"/>
                <a:cs typeface="Times New Roman"/>
                <a:sym typeface="Times New Roman"/>
              </a:rPr>
              <a:t>Date - 12/07/2020</a:t>
            </a:r>
            <a:endParaRPr sz="1800">
              <a:solidFill>
                <a:srgbClr val="595959"/>
              </a:solidFill>
              <a:latin typeface="Times New Roman"/>
              <a:ea typeface="Times New Roman"/>
              <a:cs typeface="Times New Roman"/>
              <a:sym typeface="Times New Roman"/>
            </a:endParaRPr>
          </a:p>
          <a:p>
            <a:pPr indent="0" lvl="0" marL="0" rtl="0" algn="ctr">
              <a:spcBef>
                <a:spcPts val="0"/>
              </a:spcBef>
              <a:spcAft>
                <a:spcPts val="0"/>
              </a:spcAft>
              <a:buNone/>
            </a:pPr>
            <a:r>
              <a:t/>
            </a:r>
            <a:endParaRPr sz="1800">
              <a:solidFill>
                <a:srgbClr val="595959"/>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4" name="Shape 144"/>
        <p:cNvGrpSpPr/>
        <p:nvPr/>
      </p:nvGrpSpPr>
      <p:grpSpPr>
        <a:xfrm>
          <a:off x="0" y="0"/>
          <a:ext cx="0" cy="0"/>
          <a:chOff x="0" y="0"/>
          <a:chExt cx="0" cy="0"/>
        </a:xfrm>
      </p:grpSpPr>
      <p:sp>
        <p:nvSpPr>
          <p:cNvPr id="145" name="Google Shape;145;p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Calibri"/>
              <a:buNone/>
            </a:pPr>
            <a:r>
              <a:rPr lang="en-US" sz="3959"/>
              <a:t>Tools of interpretability - Integrated Gradients</a:t>
            </a:r>
            <a:br>
              <a:rPr b="1" lang="en-US" sz="3959"/>
            </a:br>
            <a:endParaRPr sz="3959"/>
          </a:p>
        </p:txBody>
      </p:sp>
      <p:sp>
        <p:nvSpPr>
          <p:cNvPr id="146" name="Google Shape;146;p22"/>
          <p:cNvSpPr txBox="1"/>
          <p:nvPr>
            <p:ph idx="1" type="body"/>
          </p:nvPr>
        </p:nvSpPr>
        <p:spPr>
          <a:xfrm>
            <a:off x="838200" y="1039825"/>
            <a:ext cx="10515600" cy="5818200"/>
          </a:xfrm>
          <a:prstGeom prst="rect">
            <a:avLst/>
          </a:prstGeom>
          <a:noFill/>
          <a:ln>
            <a:noFill/>
          </a:ln>
        </p:spPr>
        <p:txBody>
          <a:bodyPr anchorCtr="0" anchor="t" bIns="45700" lIns="91425" spcFirstLastPara="1" rIns="91425" wrap="square" tIns="45700">
            <a:noAutofit/>
          </a:bodyPr>
          <a:lstStyle/>
          <a:p>
            <a:pPr indent="-203200" lvl="0" marL="228600" rtl="0" algn="l">
              <a:lnSpc>
                <a:spcPct val="90000"/>
              </a:lnSpc>
              <a:spcBef>
                <a:spcPts val="1000"/>
              </a:spcBef>
              <a:spcAft>
                <a:spcPts val="0"/>
              </a:spcAft>
              <a:buSzPts val="2400"/>
              <a:buChar char="•"/>
            </a:pPr>
            <a:r>
              <a:rPr lang="en-US" sz="2400"/>
              <a:t>The approach taken by integrated gradients is to ask the following question: what is something that can be calculated which is an analogy to the gradient and also acknowledges the presence of a baseline.</a:t>
            </a:r>
            <a:endParaRPr sz="2400"/>
          </a:p>
          <a:p>
            <a:pPr indent="-203200" lvl="0" marL="228600" rtl="0" algn="l">
              <a:lnSpc>
                <a:spcPct val="90000"/>
              </a:lnSpc>
              <a:spcBef>
                <a:spcPts val="1000"/>
              </a:spcBef>
              <a:spcAft>
                <a:spcPts val="0"/>
              </a:spcAft>
              <a:buSzPts val="2400"/>
              <a:buChar char="•"/>
            </a:pPr>
            <a:r>
              <a:rPr lang="en-US" sz="2400"/>
              <a:t>What Integrated Gradients does is calculate the integral of the gradients between the baseline and the point of interest. This integral is what gives the feature importance of a pixel or a text</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0" name="Shape 150"/>
        <p:cNvGrpSpPr/>
        <p:nvPr/>
      </p:nvGrpSpPr>
      <p:grpSpPr>
        <a:xfrm>
          <a:off x="0" y="0"/>
          <a:ext cx="0" cy="0"/>
          <a:chOff x="0" y="0"/>
          <a:chExt cx="0" cy="0"/>
        </a:xfrm>
      </p:grpSpPr>
      <p:sp>
        <p:nvSpPr>
          <p:cNvPr id="151" name="Google Shape;151;p2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Methodology</a:t>
            </a:r>
            <a:endParaRPr/>
          </a:p>
        </p:txBody>
      </p:sp>
      <p:sp>
        <p:nvSpPr>
          <p:cNvPr id="152" name="Google Shape;152;p23"/>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203200" lvl="0" marL="228600" rtl="0" algn="l">
              <a:spcBef>
                <a:spcPts val="1000"/>
              </a:spcBef>
              <a:spcAft>
                <a:spcPts val="0"/>
              </a:spcAft>
              <a:buSzPts val="2400"/>
              <a:buChar char="•"/>
            </a:pPr>
            <a:r>
              <a:rPr lang="en-US" sz="2400"/>
              <a:t>The dataset picked for this task is the restaurant reviews dataset and the Stanford Treebank dataset. Both of them are binary classification datasets. </a:t>
            </a:r>
            <a:endParaRPr sz="2400"/>
          </a:p>
          <a:p>
            <a:pPr indent="-203200" lvl="0" marL="228600" rtl="0" algn="l">
              <a:spcBef>
                <a:spcPts val="1000"/>
              </a:spcBef>
              <a:spcAft>
                <a:spcPts val="0"/>
              </a:spcAft>
              <a:buSzPts val="2400"/>
              <a:buChar char="•"/>
            </a:pPr>
            <a:r>
              <a:rPr lang="en-US" sz="2400"/>
              <a:t>The dataset structure is simple, containing only the texts and corresponding sentiment. </a:t>
            </a:r>
            <a:endParaRPr sz="2400"/>
          </a:p>
          <a:p>
            <a:pPr indent="-203200" lvl="0" marL="228600" rtl="0" algn="l">
              <a:spcBef>
                <a:spcPts val="1000"/>
              </a:spcBef>
              <a:spcAft>
                <a:spcPts val="0"/>
              </a:spcAft>
              <a:buSzPts val="2400"/>
              <a:buChar char="•"/>
            </a:pPr>
            <a:r>
              <a:rPr lang="en-US" sz="2400"/>
              <a:t>For preprocessing, it is made sure that the classes are not imbalanced and this is resolved by under-sampling the majority class. </a:t>
            </a:r>
            <a:endParaRPr sz="2400"/>
          </a:p>
          <a:p>
            <a:pPr indent="0" lvl="0" marL="228600" rtl="0" algn="l">
              <a:spcBef>
                <a:spcPts val="10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6" name="Shape 156"/>
        <p:cNvGrpSpPr/>
        <p:nvPr/>
      </p:nvGrpSpPr>
      <p:grpSpPr>
        <a:xfrm>
          <a:off x="0" y="0"/>
          <a:ext cx="0" cy="0"/>
          <a:chOff x="0" y="0"/>
          <a:chExt cx="0" cy="0"/>
        </a:xfrm>
      </p:grpSpPr>
      <p:sp>
        <p:nvSpPr>
          <p:cNvPr id="157" name="Google Shape;157;p2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Methodology</a:t>
            </a:r>
            <a:endParaRPr/>
          </a:p>
        </p:txBody>
      </p:sp>
      <p:sp>
        <p:nvSpPr>
          <p:cNvPr id="158" name="Google Shape;158;p24"/>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266700" lvl="0" marL="228600" rtl="0" algn="l">
              <a:spcBef>
                <a:spcPts val="1000"/>
              </a:spcBef>
              <a:spcAft>
                <a:spcPts val="0"/>
              </a:spcAft>
              <a:buSzPts val="2400"/>
              <a:buChar char="•"/>
            </a:pPr>
            <a:r>
              <a:rPr lang="en-US" sz="2400"/>
              <a:t>Afterward, the dataset is trained on a pre-trained BERT model and a CNN model. The CNN model is a baseline against which the BERT model will be compared. </a:t>
            </a:r>
            <a:endParaRPr sz="2400"/>
          </a:p>
          <a:p>
            <a:pPr indent="-266700" lvl="0" marL="228600" rtl="0" algn="l">
              <a:spcBef>
                <a:spcPts val="1000"/>
              </a:spcBef>
              <a:spcAft>
                <a:spcPts val="0"/>
              </a:spcAft>
              <a:buSzPts val="2400"/>
              <a:buChar char="•"/>
            </a:pPr>
            <a:r>
              <a:rPr lang="en-US" sz="2400"/>
              <a:t>The models are then ready to be shipped to LIME and captum to see how it predicts on specific sentences from the dataset.</a:t>
            </a:r>
            <a:endParaRPr/>
          </a:p>
          <a:p>
            <a:pPr indent="0" lvl="0" marL="228600" rtl="0" algn="l">
              <a:spcBef>
                <a:spcPts val="1000"/>
              </a:spcBef>
              <a:spcAft>
                <a:spcPts val="0"/>
              </a:spcAft>
              <a:buNone/>
            </a:pPr>
            <a:r>
              <a:t/>
            </a:r>
            <a:endParaRPr sz="2400"/>
          </a:p>
          <a:p>
            <a:pPr indent="0" lvl="0" marL="228600" rtl="0" algn="l">
              <a:spcBef>
                <a:spcPts val="10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2" name="Shape 162"/>
        <p:cNvGrpSpPr/>
        <p:nvPr/>
      </p:nvGrpSpPr>
      <p:grpSpPr>
        <a:xfrm>
          <a:off x="0" y="0"/>
          <a:ext cx="0" cy="0"/>
          <a:chOff x="0" y="0"/>
          <a:chExt cx="0" cy="0"/>
        </a:xfrm>
      </p:grpSpPr>
      <p:sp>
        <p:nvSpPr>
          <p:cNvPr id="163" name="Google Shape;163;p25"/>
          <p:cNvSpPr txBox="1"/>
          <p:nvPr>
            <p:ph type="title"/>
          </p:nvPr>
        </p:nvSpPr>
        <p:spPr>
          <a:xfrm>
            <a:off x="200025" y="-584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Calibri"/>
              <a:buNone/>
            </a:pPr>
            <a:r>
              <a:rPr lang="en-US" sz="3959"/>
              <a:t>Results for SST dataset</a:t>
            </a:r>
            <a:br>
              <a:rPr b="1" lang="en-US" sz="3959"/>
            </a:br>
            <a:endParaRPr sz="3959"/>
          </a:p>
        </p:txBody>
      </p:sp>
      <p:pic>
        <p:nvPicPr>
          <p:cNvPr id="164" name="Google Shape;164;p25"/>
          <p:cNvPicPr preferRelativeResize="0"/>
          <p:nvPr/>
        </p:nvPicPr>
        <p:blipFill rotWithShape="1">
          <a:blip r:embed="rId3">
            <a:alphaModFix/>
          </a:blip>
          <a:srcRect b="0" l="55414" r="0" t="0"/>
          <a:stretch/>
        </p:blipFill>
        <p:spPr>
          <a:xfrm>
            <a:off x="2024051" y="1338750"/>
            <a:ext cx="3862375" cy="2004200"/>
          </a:xfrm>
          <a:prstGeom prst="rect">
            <a:avLst/>
          </a:prstGeom>
          <a:noFill/>
          <a:ln>
            <a:noFill/>
          </a:ln>
        </p:spPr>
      </p:pic>
      <p:pic>
        <p:nvPicPr>
          <p:cNvPr id="165" name="Google Shape;165;p25"/>
          <p:cNvPicPr preferRelativeResize="0"/>
          <p:nvPr/>
        </p:nvPicPr>
        <p:blipFill rotWithShape="1">
          <a:blip r:embed="rId4">
            <a:alphaModFix/>
          </a:blip>
          <a:srcRect b="0" l="65145" r="0" t="0"/>
          <a:stretch/>
        </p:blipFill>
        <p:spPr>
          <a:xfrm>
            <a:off x="7529525" y="1131625"/>
            <a:ext cx="3019427" cy="2418450"/>
          </a:xfrm>
          <a:prstGeom prst="rect">
            <a:avLst/>
          </a:prstGeom>
          <a:noFill/>
          <a:ln>
            <a:noFill/>
          </a:ln>
        </p:spPr>
      </p:pic>
      <p:pic>
        <p:nvPicPr>
          <p:cNvPr id="166" name="Google Shape;166;p25"/>
          <p:cNvPicPr preferRelativeResize="0"/>
          <p:nvPr/>
        </p:nvPicPr>
        <p:blipFill rotWithShape="1">
          <a:blip r:embed="rId5">
            <a:alphaModFix/>
          </a:blip>
          <a:srcRect b="0" l="-1313" r="50204" t="0"/>
          <a:stretch/>
        </p:blipFill>
        <p:spPr>
          <a:xfrm>
            <a:off x="1709700" y="3808375"/>
            <a:ext cx="4176725" cy="2819875"/>
          </a:xfrm>
          <a:prstGeom prst="rect">
            <a:avLst/>
          </a:prstGeom>
          <a:noFill/>
          <a:ln>
            <a:noFill/>
          </a:ln>
        </p:spPr>
      </p:pic>
      <p:pic>
        <p:nvPicPr>
          <p:cNvPr id="167" name="Google Shape;167;p25"/>
          <p:cNvPicPr preferRelativeResize="0"/>
          <p:nvPr/>
        </p:nvPicPr>
        <p:blipFill rotWithShape="1">
          <a:blip r:embed="rId6">
            <a:alphaModFix/>
          </a:blip>
          <a:srcRect b="0" l="0" r="19074" t="0"/>
          <a:stretch/>
        </p:blipFill>
        <p:spPr>
          <a:xfrm>
            <a:off x="6883000" y="3673900"/>
            <a:ext cx="4176725" cy="2819851"/>
          </a:xfrm>
          <a:prstGeom prst="rect">
            <a:avLst/>
          </a:prstGeom>
          <a:noFill/>
          <a:ln>
            <a:noFill/>
          </a:ln>
        </p:spPr>
      </p:pic>
      <p:graphicFrame>
        <p:nvGraphicFramePr>
          <p:cNvPr id="168" name="Google Shape;168;p25"/>
          <p:cNvGraphicFramePr/>
          <p:nvPr/>
        </p:nvGraphicFramePr>
        <p:xfrm>
          <a:off x="1538300" y="1267300"/>
          <a:ext cx="3000000" cy="3000000"/>
        </p:xfrm>
        <a:graphic>
          <a:graphicData uri="http://schemas.openxmlformats.org/drawingml/2006/table">
            <a:tbl>
              <a:tblPr>
                <a:noFill/>
                <a:tableStyleId>{BE306C3B-4224-4171-97CD-1EB6091F8D26}</a:tableStyleId>
              </a:tblPr>
              <a:tblGrid>
                <a:gridCol w="4557700"/>
                <a:gridCol w="5257800"/>
              </a:tblGrid>
              <a:tr h="25056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7208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69" name="Google Shape;169;p25"/>
          <p:cNvSpPr txBox="1"/>
          <p:nvPr/>
        </p:nvSpPr>
        <p:spPr>
          <a:xfrm>
            <a:off x="100025" y="1950600"/>
            <a:ext cx="1438200" cy="8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INTEGRATED GRADIENTS</a:t>
            </a:r>
            <a:endParaRPr sz="1800">
              <a:latin typeface="Calibri"/>
              <a:ea typeface="Calibri"/>
              <a:cs typeface="Calibri"/>
              <a:sym typeface="Calibri"/>
            </a:endParaRPr>
          </a:p>
        </p:txBody>
      </p:sp>
      <p:sp>
        <p:nvSpPr>
          <p:cNvPr id="170" name="Google Shape;170;p25"/>
          <p:cNvSpPr txBox="1"/>
          <p:nvPr/>
        </p:nvSpPr>
        <p:spPr>
          <a:xfrm>
            <a:off x="351275" y="4686300"/>
            <a:ext cx="935700" cy="5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LIME</a:t>
            </a:r>
            <a:endParaRPr sz="1800">
              <a:latin typeface="Calibri"/>
              <a:ea typeface="Calibri"/>
              <a:cs typeface="Calibri"/>
              <a:sym typeface="Calibri"/>
            </a:endParaRPr>
          </a:p>
        </p:txBody>
      </p:sp>
      <p:sp>
        <p:nvSpPr>
          <p:cNvPr id="171" name="Google Shape;171;p25"/>
          <p:cNvSpPr txBox="1"/>
          <p:nvPr/>
        </p:nvSpPr>
        <p:spPr>
          <a:xfrm>
            <a:off x="2862250" y="784525"/>
            <a:ext cx="1114500" cy="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latin typeface="Calibri"/>
                <a:ea typeface="Calibri"/>
                <a:cs typeface="Calibri"/>
                <a:sym typeface="Calibri"/>
              </a:rPr>
              <a:t>BERT</a:t>
            </a:r>
            <a:endParaRPr sz="2000">
              <a:latin typeface="Calibri"/>
              <a:ea typeface="Calibri"/>
              <a:cs typeface="Calibri"/>
              <a:sym typeface="Calibri"/>
            </a:endParaRPr>
          </a:p>
        </p:txBody>
      </p:sp>
      <p:sp>
        <p:nvSpPr>
          <p:cNvPr id="172" name="Google Shape;172;p25"/>
          <p:cNvSpPr txBox="1"/>
          <p:nvPr/>
        </p:nvSpPr>
        <p:spPr>
          <a:xfrm>
            <a:off x="8043850" y="784525"/>
            <a:ext cx="1114500" cy="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300">
                <a:latin typeface="Calibri"/>
                <a:ea typeface="Calibri"/>
                <a:cs typeface="Calibri"/>
                <a:sym typeface="Calibri"/>
              </a:rPr>
              <a:t>CNN</a:t>
            </a:r>
            <a:endParaRPr sz="23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6" name="Shape 176"/>
        <p:cNvGrpSpPr/>
        <p:nvPr/>
      </p:nvGrpSpPr>
      <p:grpSpPr>
        <a:xfrm>
          <a:off x="0" y="0"/>
          <a:ext cx="0" cy="0"/>
          <a:chOff x="0" y="0"/>
          <a:chExt cx="0" cy="0"/>
        </a:xfrm>
      </p:grpSpPr>
      <p:sp>
        <p:nvSpPr>
          <p:cNvPr id="177" name="Google Shape;177;p26"/>
          <p:cNvSpPr txBox="1"/>
          <p:nvPr>
            <p:ph type="title"/>
          </p:nvPr>
        </p:nvSpPr>
        <p:spPr>
          <a:xfrm>
            <a:off x="200025" y="-584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Calibri"/>
              <a:buNone/>
            </a:pPr>
            <a:r>
              <a:rPr lang="en-US" sz="3959"/>
              <a:t>Results for Restaurant Reviews dataset</a:t>
            </a:r>
            <a:br>
              <a:rPr b="1" lang="en-US" sz="3959"/>
            </a:br>
            <a:endParaRPr sz="3959"/>
          </a:p>
        </p:txBody>
      </p:sp>
      <p:graphicFrame>
        <p:nvGraphicFramePr>
          <p:cNvPr id="178" name="Google Shape;178;p26"/>
          <p:cNvGraphicFramePr/>
          <p:nvPr/>
        </p:nvGraphicFramePr>
        <p:xfrm>
          <a:off x="1466850" y="1267300"/>
          <a:ext cx="3000000" cy="3000000"/>
        </p:xfrm>
        <a:graphic>
          <a:graphicData uri="http://schemas.openxmlformats.org/drawingml/2006/table">
            <a:tbl>
              <a:tblPr>
                <a:noFill/>
                <a:tableStyleId>{BE306C3B-4224-4171-97CD-1EB6091F8D26}</a:tableStyleId>
              </a:tblPr>
              <a:tblGrid>
                <a:gridCol w="4557700"/>
                <a:gridCol w="5257800"/>
              </a:tblGrid>
              <a:tr h="25056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7208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79" name="Google Shape;179;p26"/>
          <p:cNvSpPr txBox="1"/>
          <p:nvPr/>
        </p:nvSpPr>
        <p:spPr>
          <a:xfrm>
            <a:off x="100025" y="1950600"/>
            <a:ext cx="1438200" cy="8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INTEGRATED GRADIENTS</a:t>
            </a:r>
            <a:endParaRPr sz="1800">
              <a:latin typeface="Calibri"/>
              <a:ea typeface="Calibri"/>
              <a:cs typeface="Calibri"/>
              <a:sym typeface="Calibri"/>
            </a:endParaRPr>
          </a:p>
        </p:txBody>
      </p:sp>
      <p:sp>
        <p:nvSpPr>
          <p:cNvPr id="180" name="Google Shape;180;p26"/>
          <p:cNvSpPr txBox="1"/>
          <p:nvPr/>
        </p:nvSpPr>
        <p:spPr>
          <a:xfrm>
            <a:off x="351275" y="4686300"/>
            <a:ext cx="935700" cy="5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LIME</a:t>
            </a:r>
            <a:endParaRPr sz="1800">
              <a:latin typeface="Calibri"/>
              <a:ea typeface="Calibri"/>
              <a:cs typeface="Calibri"/>
              <a:sym typeface="Calibri"/>
            </a:endParaRPr>
          </a:p>
        </p:txBody>
      </p:sp>
      <p:sp>
        <p:nvSpPr>
          <p:cNvPr id="181" name="Google Shape;181;p26"/>
          <p:cNvSpPr txBox="1"/>
          <p:nvPr/>
        </p:nvSpPr>
        <p:spPr>
          <a:xfrm>
            <a:off x="2862250" y="784525"/>
            <a:ext cx="1114500" cy="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latin typeface="Calibri"/>
                <a:ea typeface="Calibri"/>
                <a:cs typeface="Calibri"/>
                <a:sym typeface="Calibri"/>
              </a:rPr>
              <a:t>BERT</a:t>
            </a:r>
            <a:endParaRPr sz="2000">
              <a:latin typeface="Calibri"/>
              <a:ea typeface="Calibri"/>
              <a:cs typeface="Calibri"/>
              <a:sym typeface="Calibri"/>
            </a:endParaRPr>
          </a:p>
        </p:txBody>
      </p:sp>
      <p:sp>
        <p:nvSpPr>
          <p:cNvPr id="182" name="Google Shape;182;p26"/>
          <p:cNvSpPr txBox="1"/>
          <p:nvPr/>
        </p:nvSpPr>
        <p:spPr>
          <a:xfrm>
            <a:off x="8043850" y="784525"/>
            <a:ext cx="1114500" cy="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300">
                <a:latin typeface="Calibri"/>
                <a:ea typeface="Calibri"/>
                <a:cs typeface="Calibri"/>
                <a:sym typeface="Calibri"/>
              </a:rPr>
              <a:t>CNN</a:t>
            </a:r>
            <a:endParaRPr sz="2300">
              <a:latin typeface="Calibri"/>
              <a:ea typeface="Calibri"/>
              <a:cs typeface="Calibri"/>
              <a:sym typeface="Calibri"/>
            </a:endParaRPr>
          </a:p>
        </p:txBody>
      </p:sp>
      <p:pic>
        <p:nvPicPr>
          <p:cNvPr id="183" name="Google Shape;183;p26"/>
          <p:cNvPicPr preferRelativeResize="0"/>
          <p:nvPr/>
        </p:nvPicPr>
        <p:blipFill rotWithShape="1">
          <a:blip r:embed="rId3">
            <a:alphaModFix/>
          </a:blip>
          <a:srcRect b="0" l="47613" r="0" t="0"/>
          <a:stretch/>
        </p:blipFill>
        <p:spPr>
          <a:xfrm>
            <a:off x="1538225" y="1515925"/>
            <a:ext cx="4472000" cy="1898800"/>
          </a:xfrm>
          <a:prstGeom prst="rect">
            <a:avLst/>
          </a:prstGeom>
          <a:noFill/>
          <a:ln>
            <a:noFill/>
          </a:ln>
        </p:spPr>
      </p:pic>
      <p:pic>
        <p:nvPicPr>
          <p:cNvPr id="184" name="Google Shape;184;p26"/>
          <p:cNvPicPr preferRelativeResize="0"/>
          <p:nvPr/>
        </p:nvPicPr>
        <p:blipFill rotWithShape="1">
          <a:blip r:embed="rId4">
            <a:alphaModFix/>
          </a:blip>
          <a:srcRect b="0" l="54085" r="992" t="11574"/>
          <a:stretch/>
        </p:blipFill>
        <p:spPr>
          <a:xfrm>
            <a:off x="6415075" y="1420342"/>
            <a:ext cx="4472001" cy="1994382"/>
          </a:xfrm>
          <a:prstGeom prst="rect">
            <a:avLst/>
          </a:prstGeom>
          <a:noFill/>
          <a:ln>
            <a:noFill/>
          </a:ln>
        </p:spPr>
      </p:pic>
      <p:pic>
        <p:nvPicPr>
          <p:cNvPr id="185" name="Google Shape;185;p26"/>
          <p:cNvPicPr preferRelativeResize="0"/>
          <p:nvPr/>
        </p:nvPicPr>
        <p:blipFill rotWithShape="1">
          <a:blip r:embed="rId5">
            <a:alphaModFix/>
          </a:blip>
          <a:srcRect b="16212" l="0" r="21722" t="0"/>
          <a:stretch/>
        </p:blipFill>
        <p:spPr>
          <a:xfrm>
            <a:off x="1736425" y="3958450"/>
            <a:ext cx="3904151" cy="2034075"/>
          </a:xfrm>
          <a:prstGeom prst="rect">
            <a:avLst/>
          </a:prstGeom>
          <a:noFill/>
          <a:ln>
            <a:noFill/>
          </a:ln>
        </p:spPr>
      </p:pic>
      <p:pic>
        <p:nvPicPr>
          <p:cNvPr id="186" name="Google Shape;186;p26"/>
          <p:cNvPicPr preferRelativeResize="0"/>
          <p:nvPr/>
        </p:nvPicPr>
        <p:blipFill rotWithShape="1">
          <a:blip r:embed="rId6">
            <a:alphaModFix/>
          </a:blip>
          <a:srcRect b="0" l="0" r="6820" t="6968"/>
          <a:stretch/>
        </p:blipFill>
        <p:spPr>
          <a:xfrm>
            <a:off x="6549025" y="3958475"/>
            <a:ext cx="3637974" cy="2477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0" name="Shape 190"/>
        <p:cNvGrpSpPr/>
        <p:nvPr/>
      </p:nvGrpSpPr>
      <p:grpSpPr>
        <a:xfrm>
          <a:off x="0" y="0"/>
          <a:ext cx="0" cy="0"/>
          <a:chOff x="0" y="0"/>
          <a:chExt cx="0" cy="0"/>
        </a:xfrm>
      </p:grpSpPr>
      <p:sp>
        <p:nvSpPr>
          <p:cNvPr id="191" name="Google Shape;191;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Conclusion </a:t>
            </a:r>
            <a:endParaRPr/>
          </a:p>
        </p:txBody>
      </p:sp>
      <p:sp>
        <p:nvSpPr>
          <p:cNvPr id="192" name="Google Shape;192;p27"/>
          <p:cNvSpPr txBox="1"/>
          <p:nvPr>
            <p:ph idx="1" type="body"/>
          </p:nvPr>
        </p:nvSpPr>
        <p:spPr>
          <a:xfrm>
            <a:off x="838200" y="1511300"/>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SzPts val="2800"/>
              <a:buChar char="•"/>
            </a:pPr>
            <a:r>
              <a:rPr lang="en-US"/>
              <a:t>From the results, it can be seen that integrated gradients give more reliable and consistent interpretations when compared to LIME. </a:t>
            </a:r>
            <a:endParaRPr/>
          </a:p>
          <a:p>
            <a:pPr indent="-228600" lvl="0" marL="228600" rtl="0" algn="l">
              <a:lnSpc>
                <a:spcPct val="90000"/>
              </a:lnSpc>
              <a:spcBef>
                <a:spcPts val="1000"/>
              </a:spcBef>
              <a:spcAft>
                <a:spcPts val="0"/>
              </a:spcAft>
              <a:buSzPts val="2800"/>
              <a:buChar char="•"/>
            </a:pPr>
            <a:r>
              <a:rPr lang="en-US"/>
              <a:t>When comparing t</a:t>
            </a:r>
            <a:r>
              <a:rPr lang="en-US"/>
              <a:t>he transformer model, BERT, to the baseline CNN model, BERT gives similar results but it is less 'condent' and a bit inconsistent when interpreting a sentence.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6" name="Shape 196"/>
        <p:cNvGrpSpPr/>
        <p:nvPr/>
      </p:nvGrpSpPr>
      <p:grpSpPr>
        <a:xfrm>
          <a:off x="0" y="0"/>
          <a:ext cx="0" cy="0"/>
          <a:chOff x="0" y="0"/>
          <a:chExt cx="0" cy="0"/>
        </a:xfrm>
      </p:grpSpPr>
      <p:sp>
        <p:nvSpPr>
          <p:cNvPr id="197" name="Google Shape;197;p2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Future Work</a:t>
            </a:r>
            <a:endParaRPr/>
          </a:p>
        </p:txBody>
      </p:sp>
      <p:sp>
        <p:nvSpPr>
          <p:cNvPr id="198" name="Google Shape;198;p28"/>
          <p:cNvSpPr txBox="1"/>
          <p:nvPr>
            <p:ph idx="1" type="body"/>
          </p:nvPr>
        </p:nvSpPr>
        <p:spPr>
          <a:xfrm>
            <a:off x="838200" y="1454150"/>
            <a:ext cx="10515600" cy="4351200"/>
          </a:xfrm>
          <a:prstGeom prst="rect">
            <a:avLst/>
          </a:prstGeom>
        </p:spPr>
        <p:txBody>
          <a:bodyPr anchorCtr="0" anchor="t" bIns="45700" lIns="91425" spcFirstLastPara="1" rIns="91425" wrap="square" tIns="45700">
            <a:noAutofit/>
          </a:bodyPr>
          <a:lstStyle/>
          <a:p>
            <a:pPr indent="-228600" lvl="0" marL="228600" rtl="0" algn="l">
              <a:spcBef>
                <a:spcPts val="1000"/>
              </a:spcBef>
              <a:spcAft>
                <a:spcPts val="0"/>
              </a:spcAft>
              <a:buSzPts val="2800"/>
              <a:buChar char="•"/>
            </a:pPr>
            <a:r>
              <a:rPr lang="en-US"/>
              <a:t>More conclusive results can be provided if the models are trained on more datasets and larger datasets.</a:t>
            </a:r>
            <a:endParaRPr/>
          </a:p>
          <a:p>
            <a:pPr indent="-228600" lvl="0" marL="228600" rtl="0" algn="l">
              <a:spcBef>
                <a:spcPts val="1000"/>
              </a:spcBef>
              <a:spcAft>
                <a:spcPts val="0"/>
              </a:spcAft>
              <a:buSzPts val="2800"/>
              <a:buChar char="•"/>
            </a:pPr>
            <a:r>
              <a:rPr lang="en-US"/>
              <a:t> At the moment, integrated gradients doesn't handle multiclass sentiments but it would be interesting to look at how the models would interpret more than two sentiments. </a:t>
            </a:r>
            <a:endParaRPr/>
          </a:p>
          <a:p>
            <a:pPr indent="-228600" lvl="0" marL="228600" rtl="0" algn="l">
              <a:spcBef>
                <a:spcPts val="1000"/>
              </a:spcBef>
              <a:spcAft>
                <a:spcPts val="0"/>
              </a:spcAft>
              <a:buSzPts val="2800"/>
              <a:buChar char="•"/>
            </a:pPr>
            <a:r>
              <a:rPr lang="en-US"/>
              <a:t>More transformer model can be added to the comparison </a:t>
            </a:r>
            <a:endParaRPr/>
          </a:p>
          <a:p>
            <a:pPr indent="-228600" lvl="0" marL="228600" rtl="0" algn="l">
              <a:spcBef>
                <a:spcPts val="1000"/>
              </a:spcBef>
              <a:spcAft>
                <a:spcPts val="0"/>
              </a:spcAft>
              <a:buSzPts val="2800"/>
              <a:buChar char="•"/>
            </a:pPr>
            <a:r>
              <a:rPr lang="en-US"/>
              <a:t>Use more tools for comparison like SHAP and see how they are interpreting the results.</a:t>
            </a:r>
            <a:endParaRPr/>
          </a:p>
          <a:p>
            <a:pPr indent="0" lvl="0" marL="0" rtl="0" algn="l">
              <a:spcBef>
                <a:spcPts val="10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2" name="Shape 202"/>
        <p:cNvGrpSpPr/>
        <p:nvPr/>
      </p:nvGrpSpPr>
      <p:grpSpPr>
        <a:xfrm>
          <a:off x="0" y="0"/>
          <a:ext cx="0" cy="0"/>
          <a:chOff x="0" y="0"/>
          <a:chExt cx="0" cy="0"/>
        </a:xfrm>
      </p:grpSpPr>
      <p:sp>
        <p:nvSpPr>
          <p:cNvPr id="203" name="Google Shape;203;p29"/>
          <p:cNvSpPr txBox="1"/>
          <p:nvPr>
            <p:ph type="title"/>
          </p:nvPr>
        </p:nvSpPr>
        <p:spPr>
          <a:xfrm>
            <a:off x="838200" y="1000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References </a:t>
            </a:r>
            <a:endParaRPr/>
          </a:p>
        </p:txBody>
      </p:sp>
      <p:sp>
        <p:nvSpPr>
          <p:cNvPr id="204" name="Google Shape;204;p29"/>
          <p:cNvSpPr txBox="1"/>
          <p:nvPr>
            <p:ph idx="1" type="body"/>
          </p:nvPr>
        </p:nvSpPr>
        <p:spPr>
          <a:xfrm>
            <a:off x="838200" y="1125525"/>
            <a:ext cx="10515600" cy="55752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1100"/>
              <a:buNone/>
            </a:pPr>
            <a:r>
              <a:rPr lang="en-US" sz="1500"/>
              <a:t>1.Jacob Devlin, Ming-Wei Chang, Kenton Lee, and Kristina Toutanova. Bert: Pre-training of deep bidirectional transformers for language understanding. arXiv preprint arXiv:1810.04805, 2018.</a:t>
            </a:r>
            <a:endParaRPr sz="1500"/>
          </a:p>
          <a:p>
            <a:pPr indent="-50800" lvl="0" marL="228600" rtl="0" algn="l">
              <a:lnSpc>
                <a:spcPct val="90000"/>
              </a:lnSpc>
              <a:spcBef>
                <a:spcPts val="0"/>
              </a:spcBef>
              <a:spcAft>
                <a:spcPts val="0"/>
              </a:spcAft>
              <a:buClr>
                <a:schemeClr val="dk1"/>
              </a:buClr>
              <a:buSzPts val="1100"/>
              <a:buFont typeface="Arial"/>
              <a:buNone/>
            </a:pPr>
            <a:r>
              <a:t/>
            </a:r>
            <a:endParaRPr sz="1500"/>
          </a:p>
          <a:p>
            <a:pPr indent="-50800" lvl="0" marL="228600" rtl="0" algn="l">
              <a:lnSpc>
                <a:spcPct val="90000"/>
              </a:lnSpc>
              <a:spcBef>
                <a:spcPts val="0"/>
              </a:spcBef>
              <a:spcAft>
                <a:spcPts val="0"/>
              </a:spcAft>
              <a:buClr>
                <a:schemeClr val="dk1"/>
              </a:buClr>
              <a:buSzPts val="1100"/>
              <a:buNone/>
            </a:pPr>
            <a:r>
              <a:rPr lang="en-US" sz="1500"/>
              <a:t>2. Sosuke Kobayashi. Homemade bookcorpus. https://github.com/BIGBALLON/cifar-10-cnn, 2018.</a:t>
            </a:r>
            <a:endParaRPr sz="1500"/>
          </a:p>
          <a:p>
            <a:pPr indent="-50800" lvl="0" marL="228600" rtl="0" algn="l">
              <a:lnSpc>
                <a:spcPct val="90000"/>
              </a:lnSpc>
              <a:spcBef>
                <a:spcPts val="0"/>
              </a:spcBef>
              <a:spcAft>
                <a:spcPts val="0"/>
              </a:spcAft>
              <a:buClr>
                <a:schemeClr val="dk1"/>
              </a:buClr>
              <a:buSzPts val="1100"/>
              <a:buFont typeface="Arial"/>
              <a:buNone/>
            </a:pPr>
            <a:r>
              <a:t/>
            </a:r>
            <a:endParaRPr sz="1500"/>
          </a:p>
          <a:p>
            <a:pPr indent="-50800" lvl="0" marL="228600" rtl="0" algn="l">
              <a:lnSpc>
                <a:spcPct val="90000"/>
              </a:lnSpc>
              <a:spcBef>
                <a:spcPts val="0"/>
              </a:spcBef>
              <a:spcAft>
                <a:spcPts val="0"/>
              </a:spcAft>
              <a:buClr>
                <a:schemeClr val="dk1"/>
              </a:buClr>
              <a:buSzPts val="1100"/>
              <a:buNone/>
            </a:pPr>
            <a:r>
              <a:rPr lang="en-US" sz="1500"/>
              <a:t>3. Narine Kokhlikyan, Vivek Miglani, Miguel Martin, Edward Wang, Bilal Alsallakh, Jonathan Reynolds, Alexander Melnikov, Natalia Kliushkina, Carlos Araya, Siqi Yan,et al. Captum: A unied and generic model interpretability library for pytorch. arXiv preprint arXiv:2009.07896, 2020.</a:t>
            </a:r>
            <a:endParaRPr sz="1500"/>
          </a:p>
          <a:p>
            <a:pPr indent="-50800" lvl="0" marL="228600" rtl="0" algn="l">
              <a:lnSpc>
                <a:spcPct val="90000"/>
              </a:lnSpc>
              <a:spcBef>
                <a:spcPts val="0"/>
              </a:spcBef>
              <a:spcAft>
                <a:spcPts val="0"/>
              </a:spcAft>
              <a:buClr>
                <a:schemeClr val="dk1"/>
              </a:buClr>
              <a:buSzPts val="1100"/>
              <a:buFont typeface="Arial"/>
              <a:buNone/>
            </a:pPr>
            <a:r>
              <a:t/>
            </a:r>
            <a:endParaRPr sz="1500"/>
          </a:p>
          <a:p>
            <a:pPr indent="-50800" lvl="0" marL="228600" rtl="0" algn="l">
              <a:lnSpc>
                <a:spcPct val="90000"/>
              </a:lnSpc>
              <a:spcBef>
                <a:spcPts val="0"/>
              </a:spcBef>
              <a:spcAft>
                <a:spcPts val="0"/>
              </a:spcAft>
              <a:buClr>
                <a:schemeClr val="dk1"/>
              </a:buClr>
              <a:buSzPts val="1100"/>
              <a:buNone/>
            </a:pPr>
            <a:r>
              <a:rPr lang="en-US" sz="1500"/>
              <a:t>4. Hui Liu, Qingyu Yin, and William Yang Wang. Towards explainable nlp: A generative explanation framework for text classication. arXiv preprint arXiv:1811.00196, 2018.</a:t>
            </a:r>
            <a:endParaRPr sz="1500"/>
          </a:p>
          <a:p>
            <a:pPr indent="-50800" lvl="0" marL="228600" rtl="0" algn="l">
              <a:lnSpc>
                <a:spcPct val="90000"/>
              </a:lnSpc>
              <a:spcBef>
                <a:spcPts val="0"/>
              </a:spcBef>
              <a:spcAft>
                <a:spcPts val="0"/>
              </a:spcAft>
              <a:buClr>
                <a:schemeClr val="dk1"/>
              </a:buClr>
              <a:buSzPts val="1100"/>
              <a:buFont typeface="Arial"/>
              <a:buNone/>
            </a:pPr>
            <a:r>
              <a:t/>
            </a:r>
            <a:endParaRPr sz="1500"/>
          </a:p>
          <a:p>
            <a:pPr indent="-50800" lvl="0" marL="228600" rtl="0" algn="l">
              <a:lnSpc>
                <a:spcPct val="90000"/>
              </a:lnSpc>
              <a:spcBef>
                <a:spcPts val="0"/>
              </a:spcBef>
              <a:spcAft>
                <a:spcPts val="0"/>
              </a:spcAft>
              <a:buClr>
                <a:schemeClr val="dk1"/>
              </a:buClr>
              <a:buSzPts val="1100"/>
              <a:buNone/>
            </a:pPr>
            <a:r>
              <a:rPr lang="en-US" sz="1500"/>
              <a:t>5. Jianmo Ni, Jiacheng Li, and Julian McAuley. Justifying recommendations using distantly-labeled reviews and ne-grained aspects. In Proceedings of the 2019 Conference on Empirical Methods in Natural Language Processing and the 9th International Joint Conference on </a:t>
            </a:r>
            <a:endParaRPr sz="1500"/>
          </a:p>
          <a:p>
            <a:pPr indent="-50800" lvl="0" marL="228600" rtl="0" algn="l">
              <a:lnSpc>
                <a:spcPct val="90000"/>
              </a:lnSpc>
              <a:spcBef>
                <a:spcPts val="0"/>
              </a:spcBef>
              <a:spcAft>
                <a:spcPts val="0"/>
              </a:spcAft>
              <a:buClr>
                <a:schemeClr val="dk1"/>
              </a:buClr>
              <a:buSzPts val="1100"/>
              <a:buNone/>
            </a:pPr>
            <a:r>
              <a:rPr lang="en-US" sz="1500"/>
              <a:t>Natural Language Processing (EMNLP-IJCNLP), pages 188{197,2019.</a:t>
            </a:r>
            <a:endParaRPr sz="1500"/>
          </a:p>
          <a:p>
            <a:pPr indent="-50800" lvl="0" marL="228600" rtl="0" algn="l">
              <a:lnSpc>
                <a:spcPct val="90000"/>
              </a:lnSpc>
              <a:spcBef>
                <a:spcPts val="0"/>
              </a:spcBef>
              <a:spcAft>
                <a:spcPts val="0"/>
              </a:spcAft>
              <a:buClr>
                <a:schemeClr val="dk1"/>
              </a:buClr>
              <a:buSzPts val="1100"/>
              <a:buFont typeface="Arial"/>
              <a:buNone/>
            </a:pPr>
            <a:r>
              <a:t/>
            </a:r>
            <a:endParaRPr sz="1500"/>
          </a:p>
          <a:p>
            <a:pPr indent="-50800" lvl="0" marL="228600" rtl="0" algn="l">
              <a:lnSpc>
                <a:spcPct val="90000"/>
              </a:lnSpc>
              <a:spcBef>
                <a:spcPts val="0"/>
              </a:spcBef>
              <a:spcAft>
                <a:spcPts val="0"/>
              </a:spcAft>
              <a:buClr>
                <a:schemeClr val="dk1"/>
              </a:buClr>
              <a:buSzPts val="1100"/>
              <a:buNone/>
            </a:pPr>
            <a:r>
              <a:rPr lang="en-US" sz="1500"/>
              <a:t>6. Marco Tulio Ribeiro, Sameer Singh, and Carlos Guestrin. " why should i trust you?" explaining the predictions of any classier. In Proceedings of the 22nd ACM SIGKDD international conference on knowledge discovery and data mining, pages 1135{1144, 2016.</a:t>
            </a:r>
            <a:endParaRPr sz="1500"/>
          </a:p>
          <a:p>
            <a:pPr indent="-50800" lvl="0" marL="228600" rtl="0" algn="l">
              <a:lnSpc>
                <a:spcPct val="90000"/>
              </a:lnSpc>
              <a:spcBef>
                <a:spcPts val="0"/>
              </a:spcBef>
              <a:spcAft>
                <a:spcPts val="0"/>
              </a:spcAft>
              <a:buClr>
                <a:schemeClr val="dk1"/>
              </a:buClr>
              <a:buSzPts val="1100"/>
              <a:buFont typeface="Arial"/>
              <a:buNone/>
            </a:pPr>
            <a:r>
              <a:t/>
            </a:r>
            <a:endParaRPr sz="1500"/>
          </a:p>
          <a:p>
            <a:pPr indent="-50800" lvl="0" marL="228600" rtl="0" algn="l">
              <a:lnSpc>
                <a:spcPct val="90000"/>
              </a:lnSpc>
              <a:spcBef>
                <a:spcPts val="0"/>
              </a:spcBef>
              <a:spcAft>
                <a:spcPts val="0"/>
              </a:spcAft>
              <a:buClr>
                <a:schemeClr val="dk1"/>
              </a:buClr>
              <a:buSzPts val="1100"/>
              <a:buNone/>
            </a:pPr>
            <a:r>
              <a:rPr lang="en-US" sz="1500"/>
              <a:t>7. Alexander M Rush. The annotated transformer. In Proceedings of workshop for NLP open source software (NLP-OSS), pages 52{60, 2018.</a:t>
            </a:r>
            <a:endParaRPr sz="1500"/>
          </a:p>
          <a:p>
            <a:pPr indent="-50800" lvl="0" marL="228600" rtl="0" algn="l">
              <a:lnSpc>
                <a:spcPct val="90000"/>
              </a:lnSpc>
              <a:spcBef>
                <a:spcPts val="0"/>
              </a:spcBef>
              <a:spcAft>
                <a:spcPts val="0"/>
              </a:spcAft>
              <a:buClr>
                <a:schemeClr val="dk1"/>
              </a:buClr>
              <a:buSzPts val="1100"/>
              <a:buFont typeface="Arial"/>
              <a:buNone/>
            </a:pPr>
            <a:r>
              <a:t/>
            </a:r>
            <a:endParaRPr sz="1500"/>
          </a:p>
          <a:p>
            <a:pPr indent="-50800" lvl="0" marL="228600" rtl="0" algn="l">
              <a:lnSpc>
                <a:spcPct val="90000"/>
              </a:lnSpc>
              <a:spcBef>
                <a:spcPts val="0"/>
              </a:spcBef>
              <a:spcAft>
                <a:spcPts val="0"/>
              </a:spcAft>
              <a:buClr>
                <a:schemeClr val="dk1"/>
              </a:buClr>
              <a:buSzPts val="1100"/>
              <a:buFont typeface="Arial"/>
              <a:buNone/>
            </a:pPr>
            <a:r>
              <a:rPr lang="en-US" sz="1500"/>
              <a:t>8. Mukund Sundararajan, Ankur Taly, and Qiqi Yan. Axiomatic attribution for deep networks. arXiv preprint arXiv:1703.01365, 2017.</a:t>
            </a:r>
            <a:endParaRPr sz="1500"/>
          </a:p>
          <a:p>
            <a:pPr indent="-50800" lvl="0" marL="228600" rtl="0" algn="l">
              <a:lnSpc>
                <a:spcPct val="90000"/>
              </a:lnSpc>
              <a:spcBef>
                <a:spcPts val="0"/>
              </a:spcBef>
              <a:spcAft>
                <a:spcPts val="0"/>
              </a:spcAft>
              <a:buClr>
                <a:schemeClr val="dk1"/>
              </a:buClr>
              <a:buSzPts val="1100"/>
              <a:buFont typeface="Arial"/>
              <a:buNone/>
            </a:pPr>
            <a:r>
              <a:t/>
            </a:r>
            <a:endParaRPr sz="1400"/>
          </a:p>
          <a:p>
            <a:pPr indent="-50800" lvl="0" marL="228600" rtl="0" algn="l">
              <a:lnSpc>
                <a:spcPct val="90000"/>
              </a:lnSpc>
              <a:spcBef>
                <a:spcPts val="0"/>
              </a:spcBef>
              <a:spcAft>
                <a:spcPts val="0"/>
              </a:spcAft>
              <a:buClr>
                <a:schemeClr val="dk1"/>
              </a:buClr>
              <a:buSzPts val="2800"/>
              <a:buNone/>
            </a:pPr>
            <a:r>
              <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8" name="Shape 208"/>
        <p:cNvGrpSpPr/>
        <p:nvPr/>
      </p:nvGrpSpPr>
      <p:grpSpPr>
        <a:xfrm>
          <a:off x="0" y="0"/>
          <a:ext cx="0" cy="0"/>
          <a:chOff x="0" y="0"/>
          <a:chExt cx="0" cy="0"/>
        </a:xfrm>
      </p:grpSpPr>
      <p:pic>
        <p:nvPicPr>
          <p:cNvPr id="209" name="Google Shape;209;p30"/>
          <p:cNvPicPr preferRelativeResize="0"/>
          <p:nvPr/>
        </p:nvPicPr>
        <p:blipFill>
          <a:blip r:embed="rId3">
            <a:alphaModFix/>
          </a:blip>
          <a:stretch>
            <a:fillRect/>
          </a:stretch>
        </p:blipFill>
        <p:spPr>
          <a:xfrm>
            <a:off x="0" y="-86276"/>
            <a:ext cx="12192000" cy="686819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Why interpretability? </a:t>
            </a:r>
            <a:endParaRPr/>
          </a:p>
        </p:txBody>
      </p:sp>
      <p:sp>
        <p:nvSpPr>
          <p:cNvPr id="91" name="Google Shape;9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Black box notion of models </a:t>
            </a:r>
            <a:endParaRPr/>
          </a:p>
          <a:p>
            <a:pPr indent="-228600" lvl="0" marL="228600" rtl="0" algn="l">
              <a:lnSpc>
                <a:spcPct val="90000"/>
              </a:lnSpc>
              <a:spcBef>
                <a:spcPts val="1000"/>
              </a:spcBef>
              <a:spcAft>
                <a:spcPts val="0"/>
              </a:spcAft>
              <a:buClr>
                <a:schemeClr val="dk1"/>
              </a:buClr>
              <a:buSzPts val="2800"/>
              <a:buChar char="•"/>
            </a:pPr>
            <a:r>
              <a:rPr lang="en-US"/>
              <a:t>Help builds transparency and trust of the model’s prediction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5" name="Shape 95"/>
        <p:cNvGrpSpPr/>
        <p:nvPr/>
      </p:nvGrpSpPr>
      <p:grpSpPr>
        <a:xfrm>
          <a:off x="0" y="0"/>
          <a:ext cx="0" cy="0"/>
          <a:chOff x="0" y="0"/>
          <a:chExt cx="0" cy="0"/>
        </a:xfrm>
      </p:grpSpPr>
      <p:sp>
        <p:nvSpPr>
          <p:cNvPr id="96" name="Google Shape;9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Why NLP/transformer models?</a:t>
            </a:r>
            <a:endParaRPr/>
          </a:p>
        </p:txBody>
      </p:sp>
      <p:sp>
        <p:nvSpPr>
          <p:cNvPr id="97" name="Google Shape;9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Less interpretability tools for NLP compared to Images </a:t>
            </a:r>
            <a:endParaRPr/>
          </a:p>
          <a:p>
            <a:pPr indent="-228600" lvl="0" marL="228600" rtl="0" algn="l">
              <a:lnSpc>
                <a:spcPct val="90000"/>
              </a:lnSpc>
              <a:spcBef>
                <a:spcPts val="1000"/>
              </a:spcBef>
              <a:spcAft>
                <a:spcPts val="0"/>
              </a:spcAft>
              <a:buClr>
                <a:schemeClr val="dk1"/>
              </a:buClr>
              <a:buSzPts val="2800"/>
              <a:buChar char="•"/>
            </a:pPr>
            <a:r>
              <a:rPr lang="en-US"/>
              <a:t>Transformer models are fairly recent (BERT released on May 2019)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1" name="Shape 101"/>
        <p:cNvGrpSpPr/>
        <p:nvPr/>
      </p:nvGrpSpPr>
      <p:grpSpPr>
        <a:xfrm>
          <a:off x="0" y="0"/>
          <a:ext cx="0" cy="0"/>
          <a:chOff x="0" y="0"/>
          <a:chExt cx="0" cy="0"/>
        </a:xfrm>
      </p:grpSpPr>
      <p:sp>
        <p:nvSpPr>
          <p:cNvPr id="102" name="Google Shape;102;p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Comparison of the tools of interpretability </a:t>
            </a:r>
            <a:endParaRPr/>
          </a:p>
        </p:txBody>
      </p:sp>
      <p:sp>
        <p:nvSpPr>
          <p:cNvPr id="103" name="Google Shape;103;p1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In addition to looking at interpretability, a look at how the different tools interpret their results </a:t>
            </a:r>
            <a:endParaRPr/>
          </a:p>
          <a:p>
            <a:pPr indent="-228600" lvl="0" marL="228600" rtl="0" algn="l">
              <a:lnSpc>
                <a:spcPct val="90000"/>
              </a:lnSpc>
              <a:spcBef>
                <a:spcPts val="1000"/>
              </a:spcBef>
              <a:spcAft>
                <a:spcPts val="0"/>
              </a:spcAft>
              <a:buClr>
                <a:schemeClr val="dk1"/>
              </a:buClr>
              <a:buSzPts val="2800"/>
              <a:buChar char="•"/>
            </a:pPr>
            <a:r>
              <a:rPr lang="en-US"/>
              <a:t>Work with LIME (Local Interpretable Model-Agnostic Explanations) and Integrated Gradients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7" name="Shape 107"/>
        <p:cNvGrpSpPr/>
        <p:nvPr/>
      </p:nvGrpSpPr>
      <p:grpSpPr>
        <a:xfrm>
          <a:off x="0" y="0"/>
          <a:ext cx="0" cy="0"/>
          <a:chOff x="0" y="0"/>
          <a:chExt cx="0" cy="0"/>
        </a:xfrm>
      </p:grpSpPr>
      <p:sp>
        <p:nvSpPr>
          <p:cNvPr id="108" name="Google Shape;10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What is a transformer model?</a:t>
            </a:r>
            <a:endParaRPr/>
          </a:p>
        </p:txBody>
      </p:sp>
      <p:pic>
        <p:nvPicPr>
          <p:cNvPr id="109" name="Google Shape;109;p17"/>
          <p:cNvPicPr preferRelativeResize="0"/>
          <p:nvPr>
            <p:ph idx="1" type="body"/>
          </p:nvPr>
        </p:nvPicPr>
        <p:blipFill rotWithShape="1">
          <a:blip r:embed="rId3">
            <a:alphaModFix/>
          </a:blip>
          <a:srcRect b="23803" l="29094" r="32669" t="31595"/>
          <a:stretch/>
        </p:blipFill>
        <p:spPr>
          <a:xfrm>
            <a:off x="438149" y="2557486"/>
            <a:ext cx="5010600" cy="3287700"/>
          </a:xfrm>
          <a:prstGeom prst="rect">
            <a:avLst/>
          </a:prstGeom>
          <a:noFill/>
          <a:ln>
            <a:noFill/>
          </a:ln>
        </p:spPr>
      </p:pic>
      <p:sp>
        <p:nvSpPr>
          <p:cNvPr id="110" name="Google Shape;110;p17"/>
          <p:cNvSpPr txBox="1"/>
          <p:nvPr/>
        </p:nvSpPr>
        <p:spPr>
          <a:xfrm>
            <a:off x="366713" y="1498602"/>
            <a:ext cx="10515600" cy="896936"/>
          </a:xfrm>
          <a:prstGeom prst="rect">
            <a:avLst/>
          </a:prstGeom>
          <a:noFill/>
          <a:ln>
            <a:noFill/>
          </a:ln>
        </p:spPr>
        <p:txBody>
          <a:bodyPr anchorCtr="0" anchor="ctr" bIns="45700" lIns="91425" spcFirstLastPara="1" rIns="91425" wrap="square" tIns="45700">
            <a:noAutofit/>
          </a:bodyPr>
          <a:lstStyle/>
          <a:p>
            <a:pPr indent="-285750" lvl="0" marL="285750" marR="0" rtl="0" algn="l">
              <a:lnSpc>
                <a:spcPct val="9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Series of encoders stacked on top of each other</a:t>
            </a:r>
            <a:endParaRPr/>
          </a:p>
          <a:p>
            <a:pPr indent="-285750" lvl="0" marL="285750" marR="0" rtl="0" algn="l">
              <a:lnSpc>
                <a:spcPct val="9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With the output layer modified according to our task</a:t>
            </a:r>
            <a:endParaRPr/>
          </a:p>
          <a:p>
            <a:pPr indent="-184150" lvl="0" marL="285750" marR="0" rtl="0" algn="l">
              <a:lnSpc>
                <a:spcPct val="9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pic>
        <p:nvPicPr>
          <p:cNvPr id="111" name="Google Shape;111;p17"/>
          <p:cNvPicPr preferRelativeResize="0"/>
          <p:nvPr/>
        </p:nvPicPr>
        <p:blipFill rotWithShape="1">
          <a:blip r:embed="rId4">
            <a:alphaModFix/>
          </a:blip>
          <a:srcRect b="11286" l="24074" r="27934" t="25108"/>
          <a:stretch/>
        </p:blipFill>
        <p:spPr>
          <a:xfrm>
            <a:off x="6367463" y="2286456"/>
            <a:ext cx="5386386" cy="3829730"/>
          </a:xfrm>
          <a:prstGeom prst="rect">
            <a:avLst/>
          </a:prstGeom>
          <a:noFill/>
          <a:ln>
            <a:noFill/>
          </a:ln>
        </p:spPr>
      </p:pic>
      <p:sp>
        <p:nvSpPr>
          <p:cNvPr id="112" name="Google Shape;112;p17"/>
          <p:cNvSpPr txBox="1"/>
          <p:nvPr/>
        </p:nvSpPr>
        <p:spPr>
          <a:xfrm>
            <a:off x="438150" y="6229350"/>
            <a:ext cx="10020300" cy="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illustrations taken from </a:t>
            </a:r>
            <a:r>
              <a:rPr lang="en-US"/>
              <a:t>https://jalammar.github.io/illustrated-transformer/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6" name="Shape 116"/>
        <p:cNvGrpSpPr/>
        <p:nvPr/>
      </p:nvGrpSpPr>
      <p:grpSpPr>
        <a:xfrm>
          <a:off x="0" y="0"/>
          <a:ext cx="0" cy="0"/>
          <a:chOff x="0" y="0"/>
          <a:chExt cx="0" cy="0"/>
        </a:xfrm>
      </p:grpSpPr>
      <p:sp>
        <p:nvSpPr>
          <p:cNvPr id="117" name="Google Shape;117;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What is an Encoder?</a:t>
            </a:r>
            <a:endParaRPr/>
          </a:p>
        </p:txBody>
      </p:sp>
      <p:pic>
        <p:nvPicPr>
          <p:cNvPr id="118" name="Google Shape;118;p18"/>
          <p:cNvPicPr preferRelativeResize="0"/>
          <p:nvPr>
            <p:ph idx="1" type="body"/>
          </p:nvPr>
        </p:nvPicPr>
        <p:blipFill rotWithShape="1">
          <a:blip r:embed="rId3">
            <a:alphaModFix/>
          </a:blip>
          <a:srcRect b="3502" l="19408" r="19822" t="25245"/>
          <a:stretch/>
        </p:blipFill>
        <p:spPr>
          <a:xfrm>
            <a:off x="723900" y="3005113"/>
            <a:ext cx="4929300" cy="3100500"/>
          </a:xfrm>
          <a:prstGeom prst="rect">
            <a:avLst/>
          </a:prstGeom>
          <a:noFill/>
          <a:ln>
            <a:noFill/>
          </a:ln>
        </p:spPr>
      </p:pic>
      <p:sp>
        <p:nvSpPr>
          <p:cNvPr id="119" name="Google Shape;119;p18"/>
          <p:cNvSpPr txBox="1"/>
          <p:nvPr/>
        </p:nvSpPr>
        <p:spPr>
          <a:xfrm>
            <a:off x="642937" y="1579562"/>
            <a:ext cx="10515600" cy="142557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Comprised of an Attention Layer and a Feed Forward Layer</a:t>
            </a:r>
            <a:endParaRPr/>
          </a:p>
          <a:p>
            <a:pPr indent="0" lvl="0" marL="0" marR="0" rtl="0" algn="l">
              <a:lnSpc>
                <a:spcPct val="9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1400"/>
              <a:buFont typeface="Calibri"/>
              <a:buNone/>
            </a:pPr>
            <a:r>
              <a:rPr b="0" i="0" lang="en-US" sz="1400" u="sng" cap="none" strike="noStrike">
                <a:solidFill>
                  <a:schemeClr val="dk1"/>
                </a:solidFill>
                <a:latin typeface="Calibri"/>
                <a:ea typeface="Calibri"/>
                <a:cs typeface="Calibri"/>
                <a:sym typeface="Calibri"/>
              </a:rPr>
              <a:t>Attention Layer</a:t>
            </a:r>
            <a:r>
              <a:rPr b="0" i="0" lang="en-US" sz="1400" u="none" cap="none" strike="noStrike">
                <a:solidFill>
                  <a:schemeClr val="dk1"/>
                </a:solidFill>
                <a:latin typeface="Calibri"/>
                <a:ea typeface="Calibri"/>
                <a:cs typeface="Calibri"/>
                <a:sym typeface="Calibri"/>
              </a:rPr>
              <a:t> - As the model processes each word (each position in the input sequence), self attention allows it to look at other positions in the input sequence for clues that can help lead to a better encoding for the word</a:t>
            </a:r>
            <a:endParaRPr/>
          </a:p>
          <a:p>
            <a:pPr indent="0" lvl="0" marL="0" marR="0" rtl="0" algn="l">
              <a:lnSpc>
                <a:spcPct val="9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1400"/>
              <a:buFont typeface="Calibri"/>
              <a:buNone/>
            </a:pPr>
            <a:r>
              <a:rPr b="0" i="0" lang="en-US" sz="1400" u="sng" cap="none" strike="noStrike">
                <a:solidFill>
                  <a:schemeClr val="dk1"/>
                </a:solidFill>
                <a:latin typeface="Calibri"/>
                <a:ea typeface="Calibri"/>
                <a:cs typeface="Calibri"/>
                <a:sym typeface="Calibri"/>
              </a:rPr>
              <a:t>Feed Forward Layer</a:t>
            </a:r>
            <a:r>
              <a:rPr b="0" i="0" lang="en-US" sz="1400" u="none" cap="none" strike="noStrike">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 </a:t>
            </a:r>
            <a:r>
              <a:rPr b="0" i="0" lang="en-US" sz="1400" u="none" cap="none" strike="noStrike">
                <a:solidFill>
                  <a:schemeClr val="dk1"/>
                </a:solidFill>
                <a:latin typeface="Calibri"/>
                <a:ea typeface="Calibri"/>
                <a:cs typeface="Calibri"/>
                <a:sym typeface="Calibri"/>
              </a:rPr>
              <a:t>Stacks of Encoding RNNs</a:t>
            </a:r>
            <a:endParaRPr/>
          </a:p>
          <a:p>
            <a:pPr indent="0" lvl="0" marL="0" marR="0" rtl="0" algn="l">
              <a:lnSpc>
                <a:spcPct val="9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0" name="Google Shape;120;p18"/>
          <p:cNvSpPr txBox="1"/>
          <p:nvPr/>
        </p:nvSpPr>
        <p:spPr>
          <a:xfrm>
            <a:off x="438150" y="6229350"/>
            <a:ext cx="10020300" cy="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illustrations taken from https://jalammar.github.io/illustrated-transformer/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4" name="Shape 124"/>
        <p:cNvGrpSpPr/>
        <p:nvPr/>
      </p:nvGrpSpPr>
      <p:grpSpPr>
        <a:xfrm>
          <a:off x="0" y="0"/>
          <a:ext cx="0" cy="0"/>
          <a:chOff x="0" y="0"/>
          <a:chExt cx="0" cy="0"/>
        </a:xfrm>
      </p:grpSpPr>
      <p:sp>
        <p:nvSpPr>
          <p:cNvPr id="125" name="Google Shape;125;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Calibri"/>
              <a:buNone/>
            </a:pPr>
            <a:r>
              <a:rPr lang="en-US" sz="3959"/>
              <a:t>Tools of interpretability - LIME (Local Interpretable Model-Agnostic Explanations)</a:t>
            </a:r>
            <a:br>
              <a:rPr b="1" lang="en-US" sz="3959"/>
            </a:br>
            <a:endParaRPr sz="3959"/>
          </a:p>
        </p:txBody>
      </p:sp>
      <p:sp>
        <p:nvSpPr>
          <p:cNvPr id="126" name="Google Shape;126;p19"/>
          <p:cNvSpPr txBox="1"/>
          <p:nvPr>
            <p:ph idx="1" type="body"/>
          </p:nvPr>
        </p:nvSpPr>
        <p:spPr>
          <a:xfrm>
            <a:off x="838200" y="1511300"/>
            <a:ext cx="10515600" cy="5218200"/>
          </a:xfrm>
          <a:prstGeom prst="rect">
            <a:avLst/>
          </a:prstGeom>
          <a:noFill/>
          <a:ln>
            <a:noFill/>
          </a:ln>
        </p:spPr>
        <p:txBody>
          <a:bodyPr anchorCtr="0" anchor="t" bIns="45700" lIns="91425" spcFirstLastPara="1" rIns="91425" wrap="square" tIns="45700">
            <a:noAutofit/>
          </a:bodyPr>
          <a:lstStyle/>
          <a:p>
            <a:pPr indent="-165100" lvl="0" marL="228600" rtl="0" algn="l">
              <a:lnSpc>
                <a:spcPct val="90000"/>
              </a:lnSpc>
              <a:spcBef>
                <a:spcPts val="1000"/>
              </a:spcBef>
              <a:spcAft>
                <a:spcPts val="0"/>
              </a:spcAft>
              <a:buSzPts val="1800"/>
              <a:buChar char="•"/>
            </a:pPr>
            <a:r>
              <a:rPr lang="en-US"/>
              <a:t>LIME is a local surrogate model, which means that it is a trained model used to approximate the predictions of the underlying black-box model. </a:t>
            </a:r>
            <a:endParaRPr/>
          </a:p>
          <a:p>
            <a:pPr indent="-165100" lvl="0" marL="228600" rtl="0" algn="l">
              <a:lnSpc>
                <a:spcPct val="90000"/>
              </a:lnSpc>
              <a:spcBef>
                <a:spcPts val="1000"/>
              </a:spcBef>
              <a:spcAft>
                <a:spcPts val="0"/>
              </a:spcAft>
              <a:buSzPts val="1800"/>
              <a:buChar char="•"/>
            </a:pPr>
            <a:r>
              <a:rPr lang="en-US"/>
              <a:t>The idea is to generate variations of the data into the machine learning model and tests what happens to the predictions, using this changed data as a training set instead of using the original training data.</a:t>
            </a:r>
            <a:endParaRPr/>
          </a:p>
          <a:p>
            <a:pPr indent="-165100" lvl="0" marL="228600" rtl="0" algn="l">
              <a:lnSpc>
                <a:spcPct val="90000"/>
              </a:lnSpc>
              <a:spcBef>
                <a:spcPts val="1000"/>
              </a:spcBef>
              <a:spcAft>
                <a:spcPts val="0"/>
              </a:spcAft>
              <a:buSzPts val="1800"/>
              <a:buChar char="•"/>
            </a:pPr>
            <a:r>
              <a:rPr lang="en-US"/>
              <a:t>On this new dataset, LIME then trains an interpretable model (e.g., Lasso, decision tree), which is weighted by the proximity of the sampled instances to the instance of interest.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0" name="Shape 130"/>
        <p:cNvGrpSpPr/>
        <p:nvPr/>
      </p:nvGrpSpPr>
      <p:grpSpPr>
        <a:xfrm>
          <a:off x="0" y="0"/>
          <a:ext cx="0" cy="0"/>
          <a:chOff x="0" y="0"/>
          <a:chExt cx="0" cy="0"/>
        </a:xfrm>
      </p:grpSpPr>
      <p:sp>
        <p:nvSpPr>
          <p:cNvPr id="131" name="Google Shape;131;p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Calibri"/>
              <a:buNone/>
            </a:pPr>
            <a:r>
              <a:rPr lang="en-US" sz="3959"/>
              <a:t>Tools of interpretability - LIME (Local Interpretable Model-Agnostic Explanations) (Continued)</a:t>
            </a:r>
            <a:br>
              <a:rPr b="1" lang="en-US" sz="3959"/>
            </a:br>
            <a:endParaRPr sz="3959"/>
          </a:p>
        </p:txBody>
      </p:sp>
      <p:sp>
        <p:nvSpPr>
          <p:cNvPr id="132" name="Google Shape;132;p20"/>
          <p:cNvSpPr txBox="1"/>
          <p:nvPr>
            <p:ph idx="1" type="body"/>
          </p:nvPr>
        </p:nvSpPr>
        <p:spPr>
          <a:xfrm>
            <a:off x="738175" y="4657725"/>
            <a:ext cx="10515600" cy="2100300"/>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1000"/>
              </a:spcBef>
              <a:spcAft>
                <a:spcPts val="0"/>
              </a:spcAft>
              <a:buNone/>
            </a:pPr>
            <a:r>
              <a:rPr lang="en-US" sz="2100"/>
              <a:t>The bold red cross is the instance being explained. LIME samples instances, gets predictions using the black-box model (represented by the blue/pink background), and weighs them by the proximity to the instance being explained (represented here by size). The dashed line is the learned local explanation.</a:t>
            </a:r>
            <a:endParaRPr sz="2100"/>
          </a:p>
        </p:txBody>
      </p:sp>
      <p:pic>
        <p:nvPicPr>
          <p:cNvPr id="133" name="Google Shape;133;p20"/>
          <p:cNvPicPr preferRelativeResize="0"/>
          <p:nvPr/>
        </p:nvPicPr>
        <p:blipFill>
          <a:blip r:embed="rId3">
            <a:alphaModFix/>
          </a:blip>
          <a:stretch>
            <a:fillRect/>
          </a:stretch>
        </p:blipFill>
        <p:spPr>
          <a:xfrm>
            <a:off x="2643175" y="1362075"/>
            <a:ext cx="4819650" cy="3105150"/>
          </a:xfrm>
          <a:prstGeom prst="rect">
            <a:avLst/>
          </a:prstGeom>
          <a:noFill/>
          <a:ln>
            <a:noFill/>
          </a:ln>
        </p:spPr>
      </p:pic>
      <p:sp>
        <p:nvSpPr>
          <p:cNvPr id="134" name="Google Shape;134;p20"/>
          <p:cNvSpPr txBox="1"/>
          <p:nvPr>
            <p:ph idx="1" type="body"/>
          </p:nvPr>
        </p:nvSpPr>
        <p:spPr>
          <a:xfrm>
            <a:off x="7400925" y="1690825"/>
            <a:ext cx="3952800" cy="1009500"/>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1000"/>
              </a:spcBef>
              <a:spcAft>
                <a:spcPts val="0"/>
              </a:spcAft>
              <a:buNone/>
            </a:pPr>
            <a:r>
              <a:rPr lang="en-US" sz="1300"/>
              <a:t>Image taken from </a:t>
            </a:r>
            <a:endParaRPr sz="1300"/>
          </a:p>
          <a:p>
            <a:pPr indent="0" lvl="0" marL="228600" rtl="0" algn="l">
              <a:lnSpc>
                <a:spcPct val="90000"/>
              </a:lnSpc>
              <a:spcBef>
                <a:spcPts val="1000"/>
              </a:spcBef>
              <a:spcAft>
                <a:spcPts val="0"/>
              </a:spcAft>
              <a:buNone/>
            </a:pPr>
            <a:r>
              <a:rPr lang="en-US" sz="1300"/>
              <a:t>Marco T, R, S</a:t>
            </a:r>
            <a:r>
              <a:rPr lang="en-US" sz="1300"/>
              <a:t>ameer</a:t>
            </a:r>
            <a:r>
              <a:rPr lang="en-US" sz="1300"/>
              <a:t> S, and Carlos G.  ” why should i trust you?”explaining the predictions of any classifier.</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8" name="Shape 138"/>
        <p:cNvGrpSpPr/>
        <p:nvPr/>
      </p:nvGrpSpPr>
      <p:grpSpPr>
        <a:xfrm>
          <a:off x="0" y="0"/>
          <a:ext cx="0" cy="0"/>
          <a:chOff x="0" y="0"/>
          <a:chExt cx="0" cy="0"/>
        </a:xfrm>
      </p:grpSpPr>
      <p:sp>
        <p:nvSpPr>
          <p:cNvPr id="139" name="Google Shape;139;p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Calibri"/>
              <a:buNone/>
            </a:pPr>
            <a:r>
              <a:rPr lang="en-US" sz="3959"/>
              <a:t>Tools of interpretability - </a:t>
            </a:r>
            <a:r>
              <a:rPr lang="en-US" sz="3959"/>
              <a:t>Integrated Gradients</a:t>
            </a:r>
            <a:br>
              <a:rPr b="1" lang="en-US" sz="3959"/>
            </a:br>
            <a:endParaRPr sz="3959"/>
          </a:p>
        </p:txBody>
      </p:sp>
      <p:sp>
        <p:nvSpPr>
          <p:cNvPr id="140" name="Google Shape;140;p21"/>
          <p:cNvSpPr txBox="1"/>
          <p:nvPr>
            <p:ph idx="1" type="body"/>
          </p:nvPr>
        </p:nvSpPr>
        <p:spPr>
          <a:xfrm>
            <a:off x="838200" y="1039825"/>
            <a:ext cx="10515600" cy="4489500"/>
          </a:xfrm>
          <a:prstGeom prst="rect">
            <a:avLst/>
          </a:prstGeom>
          <a:noFill/>
          <a:ln>
            <a:noFill/>
          </a:ln>
        </p:spPr>
        <p:txBody>
          <a:bodyPr anchorCtr="0" anchor="t" bIns="45700" lIns="91425" spcFirstLastPara="1" rIns="91425" wrap="square" tIns="45700">
            <a:noAutofit/>
          </a:bodyPr>
          <a:lstStyle/>
          <a:p>
            <a:pPr indent="-203200" lvl="0" marL="228600" rtl="0" algn="l">
              <a:lnSpc>
                <a:spcPct val="90000"/>
              </a:lnSpc>
              <a:spcBef>
                <a:spcPts val="1000"/>
              </a:spcBef>
              <a:spcAft>
                <a:spcPts val="0"/>
              </a:spcAft>
              <a:buSzPts val="2400"/>
              <a:buChar char="•"/>
            </a:pPr>
            <a:r>
              <a:rPr lang="en-US" sz="2400"/>
              <a:t>Early interpretability methods for neural networks assigned feature importance scores using gradients, which tell you which pixels or texts have the steepest local relative to your model's prediction at a given point along your model's prediction function.</a:t>
            </a:r>
            <a:endParaRPr sz="2400"/>
          </a:p>
          <a:p>
            <a:pPr indent="-203200" lvl="0" marL="228600" rtl="0" algn="l">
              <a:lnSpc>
                <a:spcPct val="90000"/>
              </a:lnSpc>
              <a:spcBef>
                <a:spcPts val="1000"/>
              </a:spcBef>
              <a:spcAft>
                <a:spcPts val="0"/>
              </a:spcAft>
              <a:buSzPts val="2400"/>
              <a:buChar char="•"/>
            </a:pPr>
            <a:r>
              <a:rPr lang="en-US" sz="2400"/>
              <a:t> A baseline is needed so that the gradient doesn’t saturate and go to zero</a:t>
            </a:r>
            <a:endParaRPr sz="2400"/>
          </a:p>
          <a:p>
            <a:pPr indent="-266700" lvl="0" marL="228600" rtl="0" algn="l">
              <a:spcBef>
                <a:spcPts val="1000"/>
              </a:spcBef>
              <a:spcAft>
                <a:spcPts val="0"/>
              </a:spcAft>
              <a:buSzPts val="2400"/>
              <a:buChar char="•"/>
            </a:pPr>
            <a:r>
              <a:rPr lang="en-US" sz="2400">
                <a:solidFill>
                  <a:srgbClr val="202124"/>
                </a:solidFill>
                <a:highlight>
                  <a:srgbClr val="FFFFFF"/>
                </a:highlight>
                <a:latin typeface="Roboto"/>
                <a:ea typeface="Roboto"/>
                <a:cs typeface="Roboto"/>
                <a:sym typeface="Roboto"/>
              </a:rPr>
              <a:t>A baseline is a white input image or a zero embedding vector used as a starting point for calculating feature importance.</a:t>
            </a:r>
            <a:endParaRPr sz="2400">
              <a:solidFill>
                <a:srgbClr val="202124"/>
              </a:solidFill>
              <a:highlight>
                <a:srgbClr val="FFFFFF"/>
              </a:highlight>
              <a:latin typeface="Roboto"/>
              <a:ea typeface="Roboto"/>
              <a:cs typeface="Roboto"/>
              <a:sym typeface="Roboto"/>
            </a:endParaRPr>
          </a:p>
          <a:p>
            <a:pPr indent="-203200" lvl="0" marL="228600" rtl="0" algn="l">
              <a:lnSpc>
                <a:spcPct val="90000"/>
              </a:lnSpc>
              <a:spcBef>
                <a:spcPts val="1000"/>
              </a:spcBef>
              <a:spcAft>
                <a:spcPts val="0"/>
              </a:spcAft>
              <a:buSzPts val="2400"/>
              <a:buChar char="•"/>
            </a:pPr>
            <a:r>
              <a:rPr lang="en-US" sz="2400">
                <a:solidFill>
                  <a:srgbClr val="202124"/>
                </a:solidFill>
                <a:highlight>
                  <a:srgbClr val="FFFFFF"/>
                </a:highlight>
                <a:latin typeface="Roboto"/>
                <a:ea typeface="Roboto"/>
                <a:cs typeface="Roboto"/>
                <a:sym typeface="Roboto"/>
              </a:rPr>
              <a:t>Intuitively, the baseline's explanatory role is representing the impact of the absence of each pixel or text prediction and it contrast with the impact of the presence of each pixel or text prediction.</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