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hrak, Fahim" initials="IF" lastIdx="1" clrIdx="0">
    <p:extLst>
      <p:ext uri="{19B8F6BF-5375-455C-9EA6-DF929625EA0E}">
        <p15:presenceInfo xmlns:p15="http://schemas.microsoft.com/office/powerpoint/2012/main" userId="Ishrak, Fahi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62" y="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5C2F-9328-47F7-B75D-1B2E354311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66D431-9DDB-48D5-BDF4-18EEA9852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6BB31D-BD5C-4081-82DF-922D2D0A778D}"/>
              </a:ext>
            </a:extLst>
          </p:cNvPr>
          <p:cNvSpPr>
            <a:spLocks noGrp="1"/>
          </p:cNvSpPr>
          <p:nvPr>
            <p:ph type="dt" sz="half" idx="10"/>
          </p:nvPr>
        </p:nvSpPr>
        <p:spPr/>
        <p:txBody>
          <a:bodyPr/>
          <a:lstStyle/>
          <a:p>
            <a:fld id="{31664A37-0AA0-406A-AC9D-B27865120516}" type="datetimeFigureOut">
              <a:rPr lang="en-US" smtClean="0"/>
              <a:t>10/19/2020</a:t>
            </a:fld>
            <a:endParaRPr lang="en-US"/>
          </a:p>
        </p:txBody>
      </p:sp>
      <p:sp>
        <p:nvSpPr>
          <p:cNvPr id="5" name="Footer Placeholder 4">
            <a:extLst>
              <a:ext uri="{FF2B5EF4-FFF2-40B4-BE49-F238E27FC236}">
                <a16:creationId xmlns:a16="http://schemas.microsoft.com/office/drawing/2014/main" id="{95F943C5-A43D-4ADB-8E74-9D5BE0CC7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C50A-0EBD-4729-BB4F-AD59BBF127B1}"/>
              </a:ext>
            </a:extLst>
          </p:cNvPr>
          <p:cNvSpPr>
            <a:spLocks noGrp="1"/>
          </p:cNvSpPr>
          <p:nvPr>
            <p:ph type="sldNum" sz="quarter" idx="12"/>
          </p:nvPr>
        </p:nvSpPr>
        <p:spPr/>
        <p:txBody>
          <a:bodyPr/>
          <a:lstStyle/>
          <a:p>
            <a:fld id="{0D8300B8-2DA2-4584-8ED4-3278A49CBA87}" type="slidenum">
              <a:rPr lang="en-US" smtClean="0"/>
              <a:t>‹#›</a:t>
            </a:fld>
            <a:endParaRPr lang="en-US"/>
          </a:p>
        </p:txBody>
      </p:sp>
    </p:spTree>
    <p:extLst>
      <p:ext uri="{BB962C8B-B14F-4D97-AF65-F5344CB8AC3E}">
        <p14:creationId xmlns:p14="http://schemas.microsoft.com/office/powerpoint/2010/main" val="239946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03CD-4024-420D-90CA-2258B96D96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5E59D1-6893-43C3-A98C-1F2970DF9C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49D7A-1BBD-46D3-9F4B-4CB5EBD5776A}"/>
              </a:ext>
            </a:extLst>
          </p:cNvPr>
          <p:cNvSpPr>
            <a:spLocks noGrp="1"/>
          </p:cNvSpPr>
          <p:nvPr>
            <p:ph type="dt" sz="half" idx="10"/>
          </p:nvPr>
        </p:nvSpPr>
        <p:spPr/>
        <p:txBody>
          <a:bodyPr/>
          <a:lstStyle/>
          <a:p>
            <a:fld id="{31664A37-0AA0-406A-AC9D-B27865120516}" type="datetimeFigureOut">
              <a:rPr lang="en-US" smtClean="0"/>
              <a:t>10/19/2020</a:t>
            </a:fld>
            <a:endParaRPr lang="en-US"/>
          </a:p>
        </p:txBody>
      </p:sp>
      <p:sp>
        <p:nvSpPr>
          <p:cNvPr id="5" name="Footer Placeholder 4">
            <a:extLst>
              <a:ext uri="{FF2B5EF4-FFF2-40B4-BE49-F238E27FC236}">
                <a16:creationId xmlns:a16="http://schemas.microsoft.com/office/drawing/2014/main" id="{EC394308-079F-462C-A2E0-6FB7160D0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EC65D-062A-4366-B613-E4FF2545B44F}"/>
              </a:ext>
            </a:extLst>
          </p:cNvPr>
          <p:cNvSpPr>
            <a:spLocks noGrp="1"/>
          </p:cNvSpPr>
          <p:nvPr>
            <p:ph type="sldNum" sz="quarter" idx="12"/>
          </p:nvPr>
        </p:nvSpPr>
        <p:spPr/>
        <p:txBody>
          <a:bodyPr/>
          <a:lstStyle/>
          <a:p>
            <a:fld id="{0D8300B8-2DA2-4584-8ED4-3278A49CBA87}" type="slidenum">
              <a:rPr lang="en-US" smtClean="0"/>
              <a:t>‹#›</a:t>
            </a:fld>
            <a:endParaRPr lang="en-US"/>
          </a:p>
        </p:txBody>
      </p:sp>
    </p:spTree>
    <p:extLst>
      <p:ext uri="{BB962C8B-B14F-4D97-AF65-F5344CB8AC3E}">
        <p14:creationId xmlns:p14="http://schemas.microsoft.com/office/powerpoint/2010/main" val="236218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A99D7-1F50-4695-ABE9-82DA143B49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5AF699-5642-4888-967E-9AA79A5F22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071ED-B4EF-49E2-BB2E-D895DD9B6E6D}"/>
              </a:ext>
            </a:extLst>
          </p:cNvPr>
          <p:cNvSpPr>
            <a:spLocks noGrp="1"/>
          </p:cNvSpPr>
          <p:nvPr>
            <p:ph type="dt" sz="half" idx="10"/>
          </p:nvPr>
        </p:nvSpPr>
        <p:spPr/>
        <p:txBody>
          <a:bodyPr/>
          <a:lstStyle/>
          <a:p>
            <a:fld id="{31664A37-0AA0-406A-AC9D-B27865120516}" type="datetimeFigureOut">
              <a:rPr lang="en-US" smtClean="0"/>
              <a:t>10/19/2020</a:t>
            </a:fld>
            <a:endParaRPr lang="en-US"/>
          </a:p>
        </p:txBody>
      </p:sp>
      <p:sp>
        <p:nvSpPr>
          <p:cNvPr id="5" name="Footer Placeholder 4">
            <a:extLst>
              <a:ext uri="{FF2B5EF4-FFF2-40B4-BE49-F238E27FC236}">
                <a16:creationId xmlns:a16="http://schemas.microsoft.com/office/drawing/2014/main" id="{FA9A7A4F-C718-439B-91D7-3C775715F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C2D80-3FAC-4228-B910-6540088DCF9F}"/>
              </a:ext>
            </a:extLst>
          </p:cNvPr>
          <p:cNvSpPr>
            <a:spLocks noGrp="1"/>
          </p:cNvSpPr>
          <p:nvPr>
            <p:ph type="sldNum" sz="quarter" idx="12"/>
          </p:nvPr>
        </p:nvSpPr>
        <p:spPr/>
        <p:txBody>
          <a:bodyPr/>
          <a:lstStyle/>
          <a:p>
            <a:fld id="{0D8300B8-2DA2-4584-8ED4-3278A49CBA87}" type="slidenum">
              <a:rPr lang="en-US" smtClean="0"/>
              <a:t>‹#›</a:t>
            </a:fld>
            <a:endParaRPr lang="en-US"/>
          </a:p>
        </p:txBody>
      </p:sp>
    </p:spTree>
    <p:extLst>
      <p:ext uri="{BB962C8B-B14F-4D97-AF65-F5344CB8AC3E}">
        <p14:creationId xmlns:p14="http://schemas.microsoft.com/office/powerpoint/2010/main" val="321826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9B87-7A6B-4E7E-AA5E-09647EF347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2D576B-2E26-4FB9-99F7-0CDF72171A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785B5-2BEC-4125-A5E1-841D574F7AB1}"/>
              </a:ext>
            </a:extLst>
          </p:cNvPr>
          <p:cNvSpPr>
            <a:spLocks noGrp="1"/>
          </p:cNvSpPr>
          <p:nvPr>
            <p:ph type="dt" sz="half" idx="10"/>
          </p:nvPr>
        </p:nvSpPr>
        <p:spPr/>
        <p:txBody>
          <a:bodyPr/>
          <a:lstStyle/>
          <a:p>
            <a:fld id="{31664A37-0AA0-406A-AC9D-B27865120516}" type="datetimeFigureOut">
              <a:rPr lang="en-US" smtClean="0"/>
              <a:t>10/19/2020</a:t>
            </a:fld>
            <a:endParaRPr lang="en-US"/>
          </a:p>
        </p:txBody>
      </p:sp>
      <p:sp>
        <p:nvSpPr>
          <p:cNvPr id="5" name="Footer Placeholder 4">
            <a:extLst>
              <a:ext uri="{FF2B5EF4-FFF2-40B4-BE49-F238E27FC236}">
                <a16:creationId xmlns:a16="http://schemas.microsoft.com/office/drawing/2014/main" id="{E227547C-EF0D-474D-BB42-B08CF15BA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1A4A9-AEE9-46ED-9BEE-66DABE14D447}"/>
              </a:ext>
            </a:extLst>
          </p:cNvPr>
          <p:cNvSpPr>
            <a:spLocks noGrp="1"/>
          </p:cNvSpPr>
          <p:nvPr>
            <p:ph type="sldNum" sz="quarter" idx="12"/>
          </p:nvPr>
        </p:nvSpPr>
        <p:spPr/>
        <p:txBody>
          <a:bodyPr/>
          <a:lstStyle/>
          <a:p>
            <a:fld id="{0D8300B8-2DA2-4584-8ED4-3278A49CBA87}" type="slidenum">
              <a:rPr lang="en-US" smtClean="0"/>
              <a:t>‹#›</a:t>
            </a:fld>
            <a:endParaRPr lang="en-US"/>
          </a:p>
        </p:txBody>
      </p:sp>
    </p:spTree>
    <p:extLst>
      <p:ext uri="{BB962C8B-B14F-4D97-AF65-F5344CB8AC3E}">
        <p14:creationId xmlns:p14="http://schemas.microsoft.com/office/powerpoint/2010/main" val="118242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B5DA-FC31-4E2C-A5FD-75CF21B30D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1B81B1-2383-403F-8EAD-8B920F0A3C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2AC681-AA28-4204-8EC3-1722A521BADB}"/>
              </a:ext>
            </a:extLst>
          </p:cNvPr>
          <p:cNvSpPr>
            <a:spLocks noGrp="1"/>
          </p:cNvSpPr>
          <p:nvPr>
            <p:ph type="dt" sz="half" idx="10"/>
          </p:nvPr>
        </p:nvSpPr>
        <p:spPr/>
        <p:txBody>
          <a:bodyPr/>
          <a:lstStyle/>
          <a:p>
            <a:fld id="{31664A37-0AA0-406A-AC9D-B27865120516}" type="datetimeFigureOut">
              <a:rPr lang="en-US" smtClean="0"/>
              <a:t>10/19/2020</a:t>
            </a:fld>
            <a:endParaRPr lang="en-US"/>
          </a:p>
        </p:txBody>
      </p:sp>
      <p:sp>
        <p:nvSpPr>
          <p:cNvPr id="5" name="Footer Placeholder 4">
            <a:extLst>
              <a:ext uri="{FF2B5EF4-FFF2-40B4-BE49-F238E27FC236}">
                <a16:creationId xmlns:a16="http://schemas.microsoft.com/office/drawing/2014/main" id="{1F5AC1D1-B518-4913-B21F-6138966B4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5E9FD-5949-4A92-9E0C-CE02F20A1BF3}"/>
              </a:ext>
            </a:extLst>
          </p:cNvPr>
          <p:cNvSpPr>
            <a:spLocks noGrp="1"/>
          </p:cNvSpPr>
          <p:nvPr>
            <p:ph type="sldNum" sz="quarter" idx="12"/>
          </p:nvPr>
        </p:nvSpPr>
        <p:spPr/>
        <p:txBody>
          <a:bodyPr/>
          <a:lstStyle/>
          <a:p>
            <a:fld id="{0D8300B8-2DA2-4584-8ED4-3278A49CBA87}" type="slidenum">
              <a:rPr lang="en-US" smtClean="0"/>
              <a:t>‹#›</a:t>
            </a:fld>
            <a:endParaRPr lang="en-US"/>
          </a:p>
        </p:txBody>
      </p:sp>
    </p:spTree>
    <p:extLst>
      <p:ext uri="{BB962C8B-B14F-4D97-AF65-F5344CB8AC3E}">
        <p14:creationId xmlns:p14="http://schemas.microsoft.com/office/powerpoint/2010/main" val="154311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3584-E19D-4AB9-81DA-F973B55006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4DC79A-A392-4E0D-8B92-2D5DA62486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8857E6-6E1B-41B3-9FC9-EE0BE137B7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F3725-BF73-416F-93DC-DA8B8DB9F56E}"/>
              </a:ext>
            </a:extLst>
          </p:cNvPr>
          <p:cNvSpPr>
            <a:spLocks noGrp="1"/>
          </p:cNvSpPr>
          <p:nvPr>
            <p:ph type="dt" sz="half" idx="10"/>
          </p:nvPr>
        </p:nvSpPr>
        <p:spPr/>
        <p:txBody>
          <a:bodyPr/>
          <a:lstStyle/>
          <a:p>
            <a:fld id="{31664A37-0AA0-406A-AC9D-B27865120516}" type="datetimeFigureOut">
              <a:rPr lang="en-US" smtClean="0"/>
              <a:t>10/19/2020</a:t>
            </a:fld>
            <a:endParaRPr lang="en-US"/>
          </a:p>
        </p:txBody>
      </p:sp>
      <p:sp>
        <p:nvSpPr>
          <p:cNvPr id="6" name="Footer Placeholder 5">
            <a:extLst>
              <a:ext uri="{FF2B5EF4-FFF2-40B4-BE49-F238E27FC236}">
                <a16:creationId xmlns:a16="http://schemas.microsoft.com/office/drawing/2014/main" id="{1CFA66FC-B0A0-415B-992C-8631B4240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A844C7-0D66-4182-A980-6D95A8C9EF4F}"/>
              </a:ext>
            </a:extLst>
          </p:cNvPr>
          <p:cNvSpPr>
            <a:spLocks noGrp="1"/>
          </p:cNvSpPr>
          <p:nvPr>
            <p:ph type="sldNum" sz="quarter" idx="12"/>
          </p:nvPr>
        </p:nvSpPr>
        <p:spPr/>
        <p:txBody>
          <a:bodyPr/>
          <a:lstStyle/>
          <a:p>
            <a:fld id="{0D8300B8-2DA2-4584-8ED4-3278A49CBA87}" type="slidenum">
              <a:rPr lang="en-US" smtClean="0"/>
              <a:t>‹#›</a:t>
            </a:fld>
            <a:endParaRPr lang="en-US"/>
          </a:p>
        </p:txBody>
      </p:sp>
    </p:spTree>
    <p:extLst>
      <p:ext uri="{BB962C8B-B14F-4D97-AF65-F5344CB8AC3E}">
        <p14:creationId xmlns:p14="http://schemas.microsoft.com/office/powerpoint/2010/main" val="409441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D581-CA44-4D97-927D-5DE4BB57B3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11F9AE-5521-4F24-9F59-2CABFC2A0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690219-4710-49C0-AFB2-81DAB222A5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C639D7-51A1-41E1-B173-E374E95432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D71271-BFB5-4D61-9D37-74628FC6CE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946A2D-F97E-428B-B8BF-306C49B495BD}"/>
              </a:ext>
            </a:extLst>
          </p:cNvPr>
          <p:cNvSpPr>
            <a:spLocks noGrp="1"/>
          </p:cNvSpPr>
          <p:nvPr>
            <p:ph type="dt" sz="half" idx="10"/>
          </p:nvPr>
        </p:nvSpPr>
        <p:spPr/>
        <p:txBody>
          <a:bodyPr/>
          <a:lstStyle/>
          <a:p>
            <a:fld id="{31664A37-0AA0-406A-AC9D-B27865120516}" type="datetimeFigureOut">
              <a:rPr lang="en-US" smtClean="0"/>
              <a:t>10/19/2020</a:t>
            </a:fld>
            <a:endParaRPr lang="en-US"/>
          </a:p>
        </p:txBody>
      </p:sp>
      <p:sp>
        <p:nvSpPr>
          <p:cNvPr id="8" name="Footer Placeholder 7">
            <a:extLst>
              <a:ext uri="{FF2B5EF4-FFF2-40B4-BE49-F238E27FC236}">
                <a16:creationId xmlns:a16="http://schemas.microsoft.com/office/drawing/2014/main" id="{408C91E5-38D0-49F6-B691-4230C07BE1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70A4B3-2239-4954-967E-75D0F097874A}"/>
              </a:ext>
            </a:extLst>
          </p:cNvPr>
          <p:cNvSpPr>
            <a:spLocks noGrp="1"/>
          </p:cNvSpPr>
          <p:nvPr>
            <p:ph type="sldNum" sz="quarter" idx="12"/>
          </p:nvPr>
        </p:nvSpPr>
        <p:spPr/>
        <p:txBody>
          <a:bodyPr/>
          <a:lstStyle/>
          <a:p>
            <a:fld id="{0D8300B8-2DA2-4584-8ED4-3278A49CBA87}" type="slidenum">
              <a:rPr lang="en-US" smtClean="0"/>
              <a:t>‹#›</a:t>
            </a:fld>
            <a:endParaRPr lang="en-US"/>
          </a:p>
        </p:txBody>
      </p:sp>
    </p:spTree>
    <p:extLst>
      <p:ext uri="{BB962C8B-B14F-4D97-AF65-F5344CB8AC3E}">
        <p14:creationId xmlns:p14="http://schemas.microsoft.com/office/powerpoint/2010/main" val="64216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C1B09-C9A5-4D7D-924C-AF9A6F790F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7E3A2E-3D60-4F44-970E-56D262007884}"/>
              </a:ext>
            </a:extLst>
          </p:cNvPr>
          <p:cNvSpPr>
            <a:spLocks noGrp="1"/>
          </p:cNvSpPr>
          <p:nvPr>
            <p:ph type="dt" sz="half" idx="10"/>
          </p:nvPr>
        </p:nvSpPr>
        <p:spPr/>
        <p:txBody>
          <a:bodyPr/>
          <a:lstStyle/>
          <a:p>
            <a:fld id="{31664A37-0AA0-406A-AC9D-B27865120516}" type="datetimeFigureOut">
              <a:rPr lang="en-US" smtClean="0"/>
              <a:t>10/19/2020</a:t>
            </a:fld>
            <a:endParaRPr lang="en-US"/>
          </a:p>
        </p:txBody>
      </p:sp>
      <p:sp>
        <p:nvSpPr>
          <p:cNvPr id="4" name="Footer Placeholder 3">
            <a:extLst>
              <a:ext uri="{FF2B5EF4-FFF2-40B4-BE49-F238E27FC236}">
                <a16:creationId xmlns:a16="http://schemas.microsoft.com/office/drawing/2014/main" id="{B1DC4C66-553B-4BC0-8795-8513A546A3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D40F23-CA02-4E10-8E7C-B2D357826CAB}"/>
              </a:ext>
            </a:extLst>
          </p:cNvPr>
          <p:cNvSpPr>
            <a:spLocks noGrp="1"/>
          </p:cNvSpPr>
          <p:nvPr>
            <p:ph type="sldNum" sz="quarter" idx="12"/>
          </p:nvPr>
        </p:nvSpPr>
        <p:spPr/>
        <p:txBody>
          <a:bodyPr/>
          <a:lstStyle/>
          <a:p>
            <a:fld id="{0D8300B8-2DA2-4584-8ED4-3278A49CBA87}" type="slidenum">
              <a:rPr lang="en-US" smtClean="0"/>
              <a:t>‹#›</a:t>
            </a:fld>
            <a:endParaRPr lang="en-US"/>
          </a:p>
        </p:txBody>
      </p:sp>
    </p:spTree>
    <p:extLst>
      <p:ext uri="{BB962C8B-B14F-4D97-AF65-F5344CB8AC3E}">
        <p14:creationId xmlns:p14="http://schemas.microsoft.com/office/powerpoint/2010/main" val="3102595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67D7C-4836-4D4A-8E0E-69B4FFD606B5}"/>
              </a:ext>
            </a:extLst>
          </p:cNvPr>
          <p:cNvSpPr>
            <a:spLocks noGrp="1"/>
          </p:cNvSpPr>
          <p:nvPr>
            <p:ph type="dt" sz="half" idx="10"/>
          </p:nvPr>
        </p:nvSpPr>
        <p:spPr/>
        <p:txBody>
          <a:bodyPr/>
          <a:lstStyle/>
          <a:p>
            <a:fld id="{31664A37-0AA0-406A-AC9D-B27865120516}" type="datetimeFigureOut">
              <a:rPr lang="en-US" smtClean="0"/>
              <a:t>10/19/2020</a:t>
            </a:fld>
            <a:endParaRPr lang="en-US"/>
          </a:p>
        </p:txBody>
      </p:sp>
      <p:sp>
        <p:nvSpPr>
          <p:cNvPr id="3" name="Footer Placeholder 2">
            <a:extLst>
              <a:ext uri="{FF2B5EF4-FFF2-40B4-BE49-F238E27FC236}">
                <a16:creationId xmlns:a16="http://schemas.microsoft.com/office/drawing/2014/main" id="{E1DAE527-CBE1-4DE3-8B9D-3BF23DC36A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11719D-DDB1-4AB1-BD14-26D1DCE83E91}"/>
              </a:ext>
            </a:extLst>
          </p:cNvPr>
          <p:cNvSpPr>
            <a:spLocks noGrp="1"/>
          </p:cNvSpPr>
          <p:nvPr>
            <p:ph type="sldNum" sz="quarter" idx="12"/>
          </p:nvPr>
        </p:nvSpPr>
        <p:spPr/>
        <p:txBody>
          <a:bodyPr/>
          <a:lstStyle/>
          <a:p>
            <a:fld id="{0D8300B8-2DA2-4584-8ED4-3278A49CBA87}" type="slidenum">
              <a:rPr lang="en-US" smtClean="0"/>
              <a:t>‹#›</a:t>
            </a:fld>
            <a:endParaRPr lang="en-US"/>
          </a:p>
        </p:txBody>
      </p:sp>
    </p:spTree>
    <p:extLst>
      <p:ext uri="{BB962C8B-B14F-4D97-AF65-F5344CB8AC3E}">
        <p14:creationId xmlns:p14="http://schemas.microsoft.com/office/powerpoint/2010/main" val="147364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55B1-3A3B-4CDA-AE2D-401A4C0DD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8D0E45-1373-4230-82A4-6093DE342C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225AA-B6DB-43F8-B427-7F13C6898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5DB42-EBC7-4E0F-B42C-410FACF70181}"/>
              </a:ext>
            </a:extLst>
          </p:cNvPr>
          <p:cNvSpPr>
            <a:spLocks noGrp="1"/>
          </p:cNvSpPr>
          <p:nvPr>
            <p:ph type="dt" sz="half" idx="10"/>
          </p:nvPr>
        </p:nvSpPr>
        <p:spPr/>
        <p:txBody>
          <a:bodyPr/>
          <a:lstStyle/>
          <a:p>
            <a:fld id="{31664A37-0AA0-406A-AC9D-B27865120516}" type="datetimeFigureOut">
              <a:rPr lang="en-US" smtClean="0"/>
              <a:t>10/19/2020</a:t>
            </a:fld>
            <a:endParaRPr lang="en-US"/>
          </a:p>
        </p:txBody>
      </p:sp>
      <p:sp>
        <p:nvSpPr>
          <p:cNvPr id="6" name="Footer Placeholder 5">
            <a:extLst>
              <a:ext uri="{FF2B5EF4-FFF2-40B4-BE49-F238E27FC236}">
                <a16:creationId xmlns:a16="http://schemas.microsoft.com/office/drawing/2014/main" id="{280AC146-443E-4AC6-8762-4FD4A2CCE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FF878-2270-48E7-AEE5-E025403303A1}"/>
              </a:ext>
            </a:extLst>
          </p:cNvPr>
          <p:cNvSpPr>
            <a:spLocks noGrp="1"/>
          </p:cNvSpPr>
          <p:nvPr>
            <p:ph type="sldNum" sz="quarter" idx="12"/>
          </p:nvPr>
        </p:nvSpPr>
        <p:spPr/>
        <p:txBody>
          <a:bodyPr/>
          <a:lstStyle/>
          <a:p>
            <a:fld id="{0D8300B8-2DA2-4584-8ED4-3278A49CBA87}" type="slidenum">
              <a:rPr lang="en-US" smtClean="0"/>
              <a:t>‹#›</a:t>
            </a:fld>
            <a:endParaRPr lang="en-US"/>
          </a:p>
        </p:txBody>
      </p:sp>
    </p:spTree>
    <p:extLst>
      <p:ext uri="{BB962C8B-B14F-4D97-AF65-F5344CB8AC3E}">
        <p14:creationId xmlns:p14="http://schemas.microsoft.com/office/powerpoint/2010/main" val="715586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6A10-965D-46D8-9CA1-D70A9892F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8B8166-B680-4255-A048-51D9E6627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DF9017-E776-43AA-9592-691268F9F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151EC-4098-4A7B-A3FA-21568FEC1A99}"/>
              </a:ext>
            </a:extLst>
          </p:cNvPr>
          <p:cNvSpPr>
            <a:spLocks noGrp="1"/>
          </p:cNvSpPr>
          <p:nvPr>
            <p:ph type="dt" sz="half" idx="10"/>
          </p:nvPr>
        </p:nvSpPr>
        <p:spPr/>
        <p:txBody>
          <a:bodyPr/>
          <a:lstStyle/>
          <a:p>
            <a:fld id="{31664A37-0AA0-406A-AC9D-B27865120516}" type="datetimeFigureOut">
              <a:rPr lang="en-US" smtClean="0"/>
              <a:t>10/19/2020</a:t>
            </a:fld>
            <a:endParaRPr lang="en-US"/>
          </a:p>
        </p:txBody>
      </p:sp>
      <p:sp>
        <p:nvSpPr>
          <p:cNvPr id="6" name="Footer Placeholder 5">
            <a:extLst>
              <a:ext uri="{FF2B5EF4-FFF2-40B4-BE49-F238E27FC236}">
                <a16:creationId xmlns:a16="http://schemas.microsoft.com/office/drawing/2014/main" id="{DA7E6B5B-6023-4719-B190-8EFC0603B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99A1C8-44FA-435C-A724-8723568DDCAA}"/>
              </a:ext>
            </a:extLst>
          </p:cNvPr>
          <p:cNvSpPr>
            <a:spLocks noGrp="1"/>
          </p:cNvSpPr>
          <p:nvPr>
            <p:ph type="sldNum" sz="quarter" idx="12"/>
          </p:nvPr>
        </p:nvSpPr>
        <p:spPr/>
        <p:txBody>
          <a:bodyPr/>
          <a:lstStyle/>
          <a:p>
            <a:fld id="{0D8300B8-2DA2-4584-8ED4-3278A49CBA87}" type="slidenum">
              <a:rPr lang="en-US" smtClean="0"/>
              <a:t>‹#›</a:t>
            </a:fld>
            <a:endParaRPr lang="en-US"/>
          </a:p>
        </p:txBody>
      </p:sp>
    </p:spTree>
    <p:extLst>
      <p:ext uri="{BB962C8B-B14F-4D97-AF65-F5344CB8AC3E}">
        <p14:creationId xmlns:p14="http://schemas.microsoft.com/office/powerpoint/2010/main" val="254893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EC693-F7EE-4EC8-B9C4-7964C3913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F5EEA3-A7E0-4954-9F90-0FCD96DACD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0A9B2-8DB8-4D18-B79B-6DE8DF48D1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64A37-0AA0-406A-AC9D-B27865120516}" type="datetimeFigureOut">
              <a:rPr lang="en-US" smtClean="0"/>
              <a:t>10/19/2020</a:t>
            </a:fld>
            <a:endParaRPr lang="en-US"/>
          </a:p>
        </p:txBody>
      </p:sp>
      <p:sp>
        <p:nvSpPr>
          <p:cNvPr id="5" name="Footer Placeholder 4">
            <a:extLst>
              <a:ext uri="{FF2B5EF4-FFF2-40B4-BE49-F238E27FC236}">
                <a16:creationId xmlns:a16="http://schemas.microsoft.com/office/drawing/2014/main" id="{B332465F-35FD-498A-A055-4206DF4FF9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FC85A0-7481-42E3-9256-62D3A86874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300B8-2DA2-4584-8ED4-3278A49CBA87}" type="slidenum">
              <a:rPr lang="en-US" smtClean="0"/>
              <a:t>‹#›</a:t>
            </a:fld>
            <a:endParaRPr lang="en-US"/>
          </a:p>
        </p:txBody>
      </p:sp>
    </p:spTree>
    <p:extLst>
      <p:ext uri="{BB962C8B-B14F-4D97-AF65-F5344CB8AC3E}">
        <p14:creationId xmlns:p14="http://schemas.microsoft.com/office/powerpoint/2010/main" val="376373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3D0B-7C9D-4B12-825E-9596326432D2}"/>
              </a:ext>
            </a:extLst>
          </p:cNvPr>
          <p:cNvSpPr>
            <a:spLocks noGrp="1"/>
          </p:cNvSpPr>
          <p:nvPr>
            <p:ph type="ctrTitle"/>
          </p:nvPr>
        </p:nvSpPr>
        <p:spPr>
          <a:xfrm>
            <a:off x="1524000" y="571857"/>
            <a:ext cx="9144000" cy="2387600"/>
          </a:xfrm>
        </p:spPr>
        <p:txBody>
          <a:bodyPr/>
          <a:lstStyle/>
          <a:p>
            <a:r>
              <a:rPr lang="en-US" dirty="0"/>
              <a:t>Interpretability of transformer models </a:t>
            </a:r>
          </a:p>
        </p:txBody>
      </p:sp>
    </p:spTree>
    <p:extLst>
      <p:ext uri="{BB962C8B-B14F-4D97-AF65-F5344CB8AC3E}">
        <p14:creationId xmlns:p14="http://schemas.microsoft.com/office/powerpoint/2010/main" val="261636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F179-7966-4CCE-80E1-35534686D311}"/>
              </a:ext>
            </a:extLst>
          </p:cNvPr>
          <p:cNvSpPr>
            <a:spLocks noGrp="1"/>
          </p:cNvSpPr>
          <p:nvPr>
            <p:ph type="title"/>
          </p:nvPr>
        </p:nvSpPr>
        <p:spPr/>
        <p:txBody>
          <a:bodyPr/>
          <a:lstStyle/>
          <a:p>
            <a:r>
              <a:rPr lang="en-US" dirty="0"/>
              <a:t>Why interpretability? </a:t>
            </a:r>
          </a:p>
        </p:txBody>
      </p:sp>
      <p:sp>
        <p:nvSpPr>
          <p:cNvPr id="3" name="Content Placeholder 2">
            <a:extLst>
              <a:ext uri="{FF2B5EF4-FFF2-40B4-BE49-F238E27FC236}">
                <a16:creationId xmlns:a16="http://schemas.microsoft.com/office/drawing/2014/main" id="{282AD85B-DD41-4E73-B22C-08E45A6D181E}"/>
              </a:ext>
            </a:extLst>
          </p:cNvPr>
          <p:cNvSpPr>
            <a:spLocks noGrp="1"/>
          </p:cNvSpPr>
          <p:nvPr>
            <p:ph idx="1"/>
          </p:nvPr>
        </p:nvSpPr>
        <p:spPr/>
        <p:txBody>
          <a:bodyPr/>
          <a:lstStyle/>
          <a:p>
            <a:r>
              <a:rPr lang="en-US" dirty="0"/>
              <a:t>Black box notion of models </a:t>
            </a:r>
          </a:p>
          <a:p>
            <a:r>
              <a:rPr lang="en-US" dirty="0"/>
              <a:t>Help builds transparency and trust of the model’s prediction</a:t>
            </a:r>
          </a:p>
        </p:txBody>
      </p:sp>
    </p:spTree>
    <p:extLst>
      <p:ext uri="{BB962C8B-B14F-4D97-AF65-F5344CB8AC3E}">
        <p14:creationId xmlns:p14="http://schemas.microsoft.com/office/powerpoint/2010/main" val="85942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040A6-D1A1-4463-9749-97462F387E0B}"/>
              </a:ext>
            </a:extLst>
          </p:cNvPr>
          <p:cNvSpPr>
            <a:spLocks noGrp="1"/>
          </p:cNvSpPr>
          <p:nvPr>
            <p:ph type="title"/>
          </p:nvPr>
        </p:nvSpPr>
        <p:spPr/>
        <p:txBody>
          <a:bodyPr/>
          <a:lstStyle/>
          <a:p>
            <a:r>
              <a:rPr lang="en-US" dirty="0"/>
              <a:t>Why NLP/transformer models?</a:t>
            </a:r>
          </a:p>
        </p:txBody>
      </p:sp>
      <p:sp>
        <p:nvSpPr>
          <p:cNvPr id="3" name="Content Placeholder 2">
            <a:extLst>
              <a:ext uri="{FF2B5EF4-FFF2-40B4-BE49-F238E27FC236}">
                <a16:creationId xmlns:a16="http://schemas.microsoft.com/office/drawing/2014/main" id="{3638A9A3-482D-4A5B-BD3F-F457CE352006}"/>
              </a:ext>
            </a:extLst>
          </p:cNvPr>
          <p:cNvSpPr>
            <a:spLocks noGrp="1"/>
          </p:cNvSpPr>
          <p:nvPr>
            <p:ph idx="1"/>
          </p:nvPr>
        </p:nvSpPr>
        <p:spPr/>
        <p:txBody>
          <a:bodyPr/>
          <a:lstStyle/>
          <a:p>
            <a:r>
              <a:rPr lang="en-US" dirty="0"/>
              <a:t>Less interpretability tools for NLP compared to NN or CNN</a:t>
            </a:r>
          </a:p>
          <a:p>
            <a:r>
              <a:rPr lang="en-US" dirty="0"/>
              <a:t>Transformer models are fairly recent (BERT released on May 2019) </a:t>
            </a:r>
          </a:p>
        </p:txBody>
      </p:sp>
    </p:spTree>
    <p:extLst>
      <p:ext uri="{BB962C8B-B14F-4D97-AF65-F5344CB8AC3E}">
        <p14:creationId xmlns:p14="http://schemas.microsoft.com/office/powerpoint/2010/main" val="260035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571A-49D1-4D58-8468-6AB16A201918}"/>
              </a:ext>
            </a:extLst>
          </p:cNvPr>
          <p:cNvSpPr>
            <a:spLocks noGrp="1"/>
          </p:cNvSpPr>
          <p:nvPr>
            <p:ph type="title"/>
          </p:nvPr>
        </p:nvSpPr>
        <p:spPr/>
        <p:txBody>
          <a:bodyPr/>
          <a:lstStyle/>
          <a:p>
            <a:r>
              <a:rPr lang="en-US" dirty="0"/>
              <a:t>What is a transformer model?</a:t>
            </a:r>
          </a:p>
        </p:txBody>
      </p:sp>
      <p:pic>
        <p:nvPicPr>
          <p:cNvPr id="4" name="Content Placeholder 3">
            <a:extLst>
              <a:ext uri="{FF2B5EF4-FFF2-40B4-BE49-F238E27FC236}">
                <a16:creationId xmlns:a16="http://schemas.microsoft.com/office/drawing/2014/main" id="{734EDA80-8760-44C7-AFDE-B175B70C6519}"/>
              </a:ext>
            </a:extLst>
          </p:cNvPr>
          <p:cNvPicPr>
            <a:picLocks noGrp="1" noChangeAspect="1"/>
          </p:cNvPicPr>
          <p:nvPr>
            <p:ph idx="1"/>
          </p:nvPr>
        </p:nvPicPr>
        <p:blipFill rotWithShape="1">
          <a:blip r:embed="rId2"/>
          <a:srcRect l="29093" t="31595" r="32671" b="23804"/>
          <a:stretch/>
        </p:blipFill>
        <p:spPr>
          <a:xfrm>
            <a:off x="438149" y="2815886"/>
            <a:ext cx="5010539" cy="3287672"/>
          </a:xfrm>
          <a:prstGeom prst="rect">
            <a:avLst/>
          </a:prstGeom>
        </p:spPr>
      </p:pic>
      <p:sp>
        <p:nvSpPr>
          <p:cNvPr id="5" name="Title 1">
            <a:extLst>
              <a:ext uri="{FF2B5EF4-FFF2-40B4-BE49-F238E27FC236}">
                <a16:creationId xmlns:a16="http://schemas.microsoft.com/office/drawing/2014/main" id="{3E6BE2C1-B771-4064-98CE-50963773DBA5}"/>
              </a:ext>
            </a:extLst>
          </p:cNvPr>
          <p:cNvSpPr txBox="1">
            <a:spLocks/>
          </p:cNvSpPr>
          <p:nvPr/>
        </p:nvSpPr>
        <p:spPr>
          <a:xfrm>
            <a:off x="366713" y="1498602"/>
            <a:ext cx="10515600" cy="8969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Series of encoders stacked on top of each other</a:t>
            </a:r>
          </a:p>
          <a:p>
            <a:pPr marL="285750" indent="-285750">
              <a:buFont typeface="Arial" panose="020B0604020202020204" pitchFamily="34" charset="0"/>
              <a:buChar char="•"/>
            </a:pPr>
            <a:r>
              <a:rPr lang="en-US" sz="1600" dirty="0"/>
              <a:t>With the output layer modified according to our task</a:t>
            </a:r>
          </a:p>
          <a:p>
            <a:pPr marL="285750" indent="-285750">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72A2FA55-54E4-4049-ABDB-32C18A8E93FC}"/>
              </a:ext>
            </a:extLst>
          </p:cNvPr>
          <p:cNvPicPr>
            <a:picLocks noChangeAspect="1"/>
          </p:cNvPicPr>
          <p:nvPr/>
        </p:nvPicPr>
        <p:blipFill rotWithShape="1">
          <a:blip r:embed="rId3"/>
          <a:srcRect l="24074" t="25108" r="27935" b="11286"/>
          <a:stretch/>
        </p:blipFill>
        <p:spPr>
          <a:xfrm>
            <a:off x="6367463" y="2015444"/>
            <a:ext cx="5386388" cy="3829730"/>
          </a:xfrm>
          <a:prstGeom prst="rect">
            <a:avLst/>
          </a:prstGeom>
        </p:spPr>
      </p:pic>
    </p:spTree>
    <p:extLst>
      <p:ext uri="{BB962C8B-B14F-4D97-AF65-F5344CB8AC3E}">
        <p14:creationId xmlns:p14="http://schemas.microsoft.com/office/powerpoint/2010/main" val="250466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79A2-09DE-42BC-A3C0-DEF8DCF7E514}"/>
              </a:ext>
            </a:extLst>
          </p:cNvPr>
          <p:cNvSpPr>
            <a:spLocks noGrp="1"/>
          </p:cNvSpPr>
          <p:nvPr>
            <p:ph type="title"/>
          </p:nvPr>
        </p:nvSpPr>
        <p:spPr/>
        <p:txBody>
          <a:bodyPr/>
          <a:lstStyle/>
          <a:p>
            <a:r>
              <a:rPr lang="en-US" dirty="0"/>
              <a:t>What is an Encoder?</a:t>
            </a:r>
          </a:p>
        </p:txBody>
      </p:sp>
      <p:pic>
        <p:nvPicPr>
          <p:cNvPr id="4" name="Content Placeholder 3">
            <a:extLst>
              <a:ext uri="{FF2B5EF4-FFF2-40B4-BE49-F238E27FC236}">
                <a16:creationId xmlns:a16="http://schemas.microsoft.com/office/drawing/2014/main" id="{EEC0D072-BA5E-470A-BCB9-4AE188CECCA2}"/>
              </a:ext>
            </a:extLst>
          </p:cNvPr>
          <p:cNvPicPr>
            <a:picLocks noGrp="1" noChangeAspect="1"/>
          </p:cNvPicPr>
          <p:nvPr>
            <p:ph idx="1"/>
          </p:nvPr>
        </p:nvPicPr>
        <p:blipFill rotWithShape="1">
          <a:blip r:embed="rId2"/>
          <a:srcRect l="19408" t="25245" r="19822" b="3503"/>
          <a:stretch/>
        </p:blipFill>
        <p:spPr>
          <a:xfrm>
            <a:off x="781050" y="3328988"/>
            <a:ext cx="4929187" cy="3100388"/>
          </a:xfrm>
          <a:prstGeom prst="rect">
            <a:avLst/>
          </a:prstGeom>
        </p:spPr>
      </p:pic>
      <p:sp>
        <p:nvSpPr>
          <p:cNvPr id="5" name="Title 1">
            <a:extLst>
              <a:ext uri="{FF2B5EF4-FFF2-40B4-BE49-F238E27FC236}">
                <a16:creationId xmlns:a16="http://schemas.microsoft.com/office/drawing/2014/main" id="{9D2068D4-A3BF-4A28-8127-B658938C4A90}"/>
              </a:ext>
            </a:extLst>
          </p:cNvPr>
          <p:cNvSpPr txBox="1">
            <a:spLocks/>
          </p:cNvSpPr>
          <p:nvPr/>
        </p:nvSpPr>
        <p:spPr>
          <a:xfrm>
            <a:off x="642937" y="1579562"/>
            <a:ext cx="10515600" cy="1425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t>Comprised of an Attention Layer and a Feed Forward Layer</a:t>
            </a:r>
          </a:p>
          <a:p>
            <a:endParaRPr lang="en-US" sz="1400" dirty="0"/>
          </a:p>
          <a:p>
            <a:r>
              <a:rPr lang="en-US" sz="1400" dirty="0"/>
              <a:t>Attention Layer - As the model processes each word (each position in the input sequence), self attention allows it to look at other positions in the input sequence for clues that can help lead to a better encoding for the word</a:t>
            </a:r>
          </a:p>
          <a:p>
            <a:endParaRPr lang="en-US" sz="1400" dirty="0"/>
          </a:p>
          <a:p>
            <a:r>
              <a:rPr lang="en-US" sz="1400" dirty="0"/>
              <a:t>Feed Forward Layer – Stacks of Encoding RNNs</a:t>
            </a:r>
          </a:p>
          <a:p>
            <a:endParaRPr lang="en-US" sz="1400" dirty="0"/>
          </a:p>
        </p:txBody>
      </p:sp>
    </p:spTree>
    <p:extLst>
      <p:ext uri="{BB962C8B-B14F-4D97-AF65-F5344CB8AC3E}">
        <p14:creationId xmlns:p14="http://schemas.microsoft.com/office/powerpoint/2010/main" val="152539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94C9-5063-4A6C-86FD-94713D90469E}"/>
              </a:ext>
            </a:extLst>
          </p:cNvPr>
          <p:cNvSpPr>
            <a:spLocks noGrp="1"/>
          </p:cNvSpPr>
          <p:nvPr>
            <p:ph type="title"/>
          </p:nvPr>
        </p:nvSpPr>
        <p:spPr/>
        <p:txBody>
          <a:bodyPr>
            <a:normAutofit fontScale="90000"/>
          </a:bodyPr>
          <a:lstStyle/>
          <a:p>
            <a:r>
              <a:rPr lang="en-US" dirty="0"/>
              <a:t>Tools of interpretability - LIME (Local Interpretable Model-Agnostic Explanations)</a:t>
            </a:r>
            <a:br>
              <a:rPr lang="en-US" b="1" dirty="0"/>
            </a:br>
            <a:endParaRPr lang="en-US" dirty="0"/>
          </a:p>
        </p:txBody>
      </p:sp>
      <p:pic>
        <p:nvPicPr>
          <p:cNvPr id="4" name="Content Placeholder 3">
            <a:extLst>
              <a:ext uri="{FF2B5EF4-FFF2-40B4-BE49-F238E27FC236}">
                <a16:creationId xmlns:a16="http://schemas.microsoft.com/office/drawing/2014/main" id="{9922A1A0-7FE7-4AB3-93EF-BDCA09BC0543}"/>
              </a:ext>
            </a:extLst>
          </p:cNvPr>
          <p:cNvPicPr>
            <a:picLocks noGrp="1" noChangeAspect="1"/>
          </p:cNvPicPr>
          <p:nvPr>
            <p:ph idx="1"/>
          </p:nvPr>
        </p:nvPicPr>
        <p:blipFill rotWithShape="1">
          <a:blip r:embed="rId2"/>
          <a:srcRect l="25516" t="45714" r="26279" b="26705"/>
          <a:stretch/>
        </p:blipFill>
        <p:spPr>
          <a:xfrm>
            <a:off x="1481136" y="2500312"/>
            <a:ext cx="8471693" cy="2600325"/>
          </a:xfrm>
          <a:prstGeom prst="rect">
            <a:avLst/>
          </a:prstGeom>
        </p:spPr>
      </p:pic>
    </p:spTree>
    <p:extLst>
      <p:ext uri="{BB962C8B-B14F-4D97-AF65-F5344CB8AC3E}">
        <p14:creationId xmlns:p14="http://schemas.microsoft.com/office/powerpoint/2010/main" val="39342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D1EE-5298-437F-BA97-39B8EEA6EA85}"/>
              </a:ext>
            </a:extLst>
          </p:cNvPr>
          <p:cNvSpPr>
            <a:spLocks noGrp="1"/>
          </p:cNvSpPr>
          <p:nvPr>
            <p:ph type="title"/>
          </p:nvPr>
        </p:nvSpPr>
        <p:spPr/>
        <p:txBody>
          <a:bodyPr/>
          <a:lstStyle/>
          <a:p>
            <a:r>
              <a:rPr lang="en-US" dirty="0"/>
              <a:t>The Approach </a:t>
            </a:r>
          </a:p>
        </p:txBody>
      </p:sp>
      <p:sp>
        <p:nvSpPr>
          <p:cNvPr id="3" name="Content Placeholder 2">
            <a:extLst>
              <a:ext uri="{FF2B5EF4-FFF2-40B4-BE49-F238E27FC236}">
                <a16:creationId xmlns:a16="http://schemas.microsoft.com/office/drawing/2014/main" id="{CF70CAA6-D16E-43B5-BBC4-549C347C6F0A}"/>
              </a:ext>
            </a:extLst>
          </p:cNvPr>
          <p:cNvSpPr>
            <a:spLocks noGrp="1"/>
          </p:cNvSpPr>
          <p:nvPr>
            <p:ph idx="1"/>
          </p:nvPr>
        </p:nvSpPr>
        <p:spPr/>
        <p:txBody>
          <a:bodyPr/>
          <a:lstStyle/>
          <a:p>
            <a:r>
              <a:rPr lang="en-US" dirty="0"/>
              <a:t>Use pre train model to predict on a few multiclass dataset and use Lime to see how the transformer model predicts</a:t>
            </a:r>
          </a:p>
        </p:txBody>
      </p:sp>
    </p:spTree>
    <p:extLst>
      <p:ext uri="{BB962C8B-B14F-4D97-AF65-F5344CB8AC3E}">
        <p14:creationId xmlns:p14="http://schemas.microsoft.com/office/powerpoint/2010/main" val="145234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60C3-96C8-4529-9B50-C4A9560AF004}"/>
              </a:ext>
            </a:extLst>
          </p:cNvPr>
          <p:cNvSpPr>
            <a:spLocks noGrp="1"/>
          </p:cNvSpPr>
          <p:nvPr>
            <p:ph type="title"/>
          </p:nvPr>
        </p:nvSpPr>
        <p:spPr/>
        <p:txBody>
          <a:bodyPr/>
          <a:lstStyle/>
          <a:p>
            <a:r>
              <a:rPr lang="en-US" dirty="0"/>
              <a:t>Work done and work that needs to be done </a:t>
            </a:r>
          </a:p>
        </p:txBody>
      </p:sp>
      <p:sp>
        <p:nvSpPr>
          <p:cNvPr id="3" name="Content Placeholder 2">
            <a:extLst>
              <a:ext uri="{FF2B5EF4-FFF2-40B4-BE49-F238E27FC236}">
                <a16:creationId xmlns:a16="http://schemas.microsoft.com/office/drawing/2014/main" id="{B95FF867-544A-4551-A35C-2529AED59876}"/>
              </a:ext>
            </a:extLst>
          </p:cNvPr>
          <p:cNvSpPr>
            <a:spLocks noGrp="1"/>
          </p:cNvSpPr>
          <p:nvPr>
            <p:ph idx="1"/>
          </p:nvPr>
        </p:nvSpPr>
        <p:spPr/>
        <p:txBody>
          <a:bodyPr/>
          <a:lstStyle/>
          <a:p>
            <a:r>
              <a:rPr lang="en-US" dirty="0"/>
              <a:t>Applied three pre-trained model on a few multi class dataset</a:t>
            </a:r>
          </a:p>
          <a:p>
            <a:r>
              <a:rPr lang="en-US" dirty="0"/>
              <a:t>Analyzed the results</a:t>
            </a:r>
          </a:p>
          <a:p>
            <a:endParaRPr lang="en-US" dirty="0"/>
          </a:p>
          <a:p>
            <a:r>
              <a:rPr lang="en-US" dirty="0"/>
              <a:t>Need to fine tune the model</a:t>
            </a:r>
          </a:p>
          <a:p>
            <a:r>
              <a:rPr lang="en-US" dirty="0"/>
              <a:t>Integrate with Lime</a:t>
            </a:r>
          </a:p>
          <a:p>
            <a:r>
              <a:rPr lang="en-US" dirty="0"/>
              <a:t>Pipeline the process</a:t>
            </a:r>
          </a:p>
        </p:txBody>
      </p:sp>
    </p:spTree>
    <p:extLst>
      <p:ext uri="{BB962C8B-B14F-4D97-AF65-F5344CB8AC3E}">
        <p14:creationId xmlns:p14="http://schemas.microsoft.com/office/powerpoint/2010/main" val="188953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44AD-E934-442C-B45D-9708FF4A6D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11DFE4-75BF-443D-AD0F-28A243F17C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8472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208</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Interpretability of transformer models </vt:lpstr>
      <vt:lpstr>Why interpretability? </vt:lpstr>
      <vt:lpstr>Why NLP/transformer models?</vt:lpstr>
      <vt:lpstr>What is a transformer model?</vt:lpstr>
      <vt:lpstr>What is an Encoder?</vt:lpstr>
      <vt:lpstr>Tools of interpretability - LIME (Local Interpretable Model-Agnostic Explanations) </vt:lpstr>
      <vt:lpstr>The Approach </vt:lpstr>
      <vt:lpstr>Work done and work that needs to be done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Interpretability of transformer models </dc:title>
  <dc:creator>Ishrak, Fahim</dc:creator>
  <cp:lastModifiedBy>Ishrak, Fahim</cp:lastModifiedBy>
  <cp:revision>8</cp:revision>
  <dcterms:created xsi:type="dcterms:W3CDTF">2020-10-19T15:17:09Z</dcterms:created>
  <dcterms:modified xsi:type="dcterms:W3CDTF">2020-10-19T19:00:20Z</dcterms:modified>
</cp:coreProperties>
</file>