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i+M93c/+mYHmQMlT79ssV60VvX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9dd334e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a9dd334e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9dd334e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9dd334e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9dd334e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a9dd334e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9dd334e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a9dd334e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9dd334e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a9dd334e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dd334e1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a9dd334e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dd334e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a9dd334e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dd334e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a9dd334e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1081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" sz="2400">
                <a:solidFill>
                  <a:srgbClr val="9900FF"/>
                </a:solidFill>
              </a:rPr>
              <a:t>Context-Free Grammar (CFG) and Implementation Using ANTLR in IntelliJ IDEA </a:t>
            </a:r>
            <a:endParaRPr sz="2400">
              <a:solidFill>
                <a:srgbClr val="9900FF"/>
              </a:solidFill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4410075" cy="86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"/>
          <p:cNvCxnSpPr/>
          <p:nvPr/>
        </p:nvCxnSpPr>
        <p:spPr>
          <a:xfrm>
            <a:off x="4198033" y="2500532"/>
            <a:ext cx="18600" cy="135720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/>
        </p:nvSpPr>
        <p:spPr>
          <a:xfrm>
            <a:off x="4980475" y="2476125"/>
            <a:ext cx="50913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Fajla Rabby Khan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ID: 011151145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026" y="1970368"/>
            <a:ext cx="91440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Twentieth Century"/>
              <a:buNone/>
            </a:pPr>
            <a:r>
              <a:rPr lang="en" sz="2100">
                <a:solidFill>
                  <a:srgbClr val="99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CSI 412: Compiler Laboratory(A) </a:t>
            </a:r>
            <a:endParaRPr b="0" i="0" sz="11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84675" y="2476125"/>
            <a:ext cx="50913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Course Teacher: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Mir Moynuddin Ahmed Shibly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Lecturer</a:t>
            </a:r>
            <a:r>
              <a:rPr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</a:rPr>
              <a:t>Department of CSE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United International University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9dd334e1d_0_7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Conclusion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115" name="Google Shape;115;g2a9dd334e1d_0_78"/>
          <p:cNvSpPr txBox="1"/>
          <p:nvPr/>
        </p:nvSpPr>
        <p:spPr>
          <a:xfrm>
            <a:off x="14700" y="590550"/>
            <a:ext cx="91440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Key Takeaways: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We explored the grammar, its structure, and its rules for building programs.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We learned about its core components such as data types, expressions, control flow statements, and functions.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We saw how these elements work together to create logical and efficient programs.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Essential Grammar Rules: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Programs are formed using headers, variable declarations, function definitions, control flow statements, expressions, and function calls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Data types define the kind of information variables can hold (int, float, double, string).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Expressions combine values, variables, and operators to produce results.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Control flow statements like if-else, for loop, and while loop guide the program's execution.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Functions encapsulate code for modularity and reusable logic.</a:t>
            </a:r>
            <a:endParaRPr b="1" sz="17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a9dd334e1d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Introduction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-125" y="717375"/>
            <a:ext cx="91440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Context-Free Grammar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Context-Free Grammar (CFG) is a formal grammar that describes the syntactic structure of a language. It consists of a set of production rules that define how sentences in the language can be constructed. CFGs are widely used in the specification of programming languages and document structures.Key features: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AutoNum type="alphaLcPeriod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Formal rules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AutoNum type="alphaLcPeriod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Hierarchical structure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AutoNum type="alphaLcPeriod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Generative power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.g4 grammars: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A .g4 file is a notation used in the context of ANTLR (ANother Tool for Language Recognition), a powerful parser generator. The .g4 file contains a grammar specification written in the ANTLR's custom syntax. ANTLR is often used to generate parsers for various programming languages or domain-specific languages.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Grammar's purpose: </a:t>
            </a:r>
            <a:r>
              <a:rPr b="1" lang="en">
                <a:solidFill>
                  <a:schemeClr val="dk1"/>
                </a:solidFill>
              </a:rPr>
              <a:t>                                       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Language Specification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Parser Generation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Code Analysis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Compiler and Interpreter Construction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Language Transformation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Grammar Structure Overview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4700" y="819150"/>
            <a:ext cx="91440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prog (root element)-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The top-level element representing a complete program.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headerDeclaration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Includes external header files.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variableDeclaration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 Declares variables with data types and optional initial values.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functionDeclaration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Defines functions with their return types, names, parameters, and bodies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controlFlowStatement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-Control the flow of program execution.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ifElseStatement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forLoop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whileLoop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expressionStatement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Expressions followed by semicolons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functionCall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Invokes previously defined functions.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returnStatement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-Returns values from functions.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9dd334e1d_0_3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Grammar Rules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77" name="Google Shape;77;g2a9dd334e1d_0_35"/>
          <p:cNvSpPr txBox="1"/>
          <p:nvPr/>
        </p:nvSpPr>
        <p:spPr>
          <a:xfrm>
            <a:off x="14700" y="819150"/>
            <a:ext cx="91440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headerDeclaration: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Purpose: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Including external header files.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Syntax: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#include&lt;filename&gt;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#include&lt;stdio.h&gt;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variableDeclaration: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Purpose: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Declaring variables with data types.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Syntax: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dataType variableName (ASSIGN expression)? SEMICOLON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int age = 25;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functionDeclaration: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Purpose: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Defining functions with their components.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Syntax: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dataType functionName LPAREN parameters? RPAREN compoundStatement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int add(int a, int b) { return a + b; }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dd334e1d_0_4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Grammar Rules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g2a9dd334e1d_0_41"/>
          <p:cNvSpPr txBox="1"/>
          <p:nvPr/>
        </p:nvSpPr>
        <p:spPr>
          <a:xfrm>
            <a:off x="14700" y="819150"/>
            <a:ext cx="91440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controlFlowStatements: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Purpose: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Controlling program execution flow.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Include individual slides for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roman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ifElseStatement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roman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forLoop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roman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whileLoop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expressionStatement: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Purpose: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Performing assignments or calculations.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Syntax: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 SEMICOLON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y + 10;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functionCall: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Purpose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: Invoking previously defined functions.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Syntax: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 LPAREN functionParameters? RPAREN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= calculateArea(length, width);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dd334e1d_0_4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Grammar Rules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89" name="Google Shape;89;g2a9dd334e1d_0_47"/>
          <p:cNvSpPr txBox="1"/>
          <p:nvPr/>
        </p:nvSpPr>
        <p:spPr>
          <a:xfrm>
            <a:off x="14700" y="819150"/>
            <a:ext cx="91440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returnStatement: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Purpose: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Returning values from functions.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Syntax: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 return expression? SEMICOLON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: return answer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110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dd334e1d_0_5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Data Types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g2a9dd334e1d_0_53"/>
          <p:cNvSpPr txBox="1"/>
          <p:nvPr/>
        </p:nvSpPr>
        <p:spPr>
          <a:xfrm>
            <a:off x="14700" y="590550"/>
            <a:ext cx="91440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int: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Represents whole numbers (integers).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Examples: 10, -5, 0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Usage: int age = 25;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float: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Represents single-precision floating-point numbers (decimals).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Examples: 3.14, -1.5e2, 0.0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Usage: float price = 19.99;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double: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Represents double-precision floating-point numbers (more decimal digits than float).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Examples: 1.23456789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Usage: double pi = 3.1415926535;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string: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Represents textual data (sequences of characters).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Examples: "Hello, world!", "This is a string.", "" (empty string)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lphaLcPeriod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Usage: string name = "John Doe";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9dd334e1d_0_5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Examples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pic>
        <p:nvPicPr>
          <p:cNvPr id="101" name="Google Shape;101;g2a9dd334e1d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6925"/>
            <a:ext cx="8839201" cy="291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a9dd334e1d_0_59"/>
          <p:cNvSpPr txBox="1"/>
          <p:nvPr/>
        </p:nvSpPr>
        <p:spPr>
          <a:xfrm>
            <a:off x="61500" y="570400"/>
            <a:ext cx="64488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1.If-Else Statement: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#include&lt;"011151145_project"&gt;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int main() {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int x = 5;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float y = 10.5;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return 0;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}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9dd334e1d_0_7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</a:rPr>
              <a:t>Examples</a:t>
            </a:r>
            <a:endParaRPr b="1" sz="240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g2a9dd334e1d_0_70"/>
          <p:cNvSpPr txBox="1"/>
          <p:nvPr/>
        </p:nvSpPr>
        <p:spPr>
          <a:xfrm>
            <a:off x="137700" y="570400"/>
            <a:ext cx="64488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1.</a:t>
            </a:r>
            <a:r>
              <a:rPr b="1" lang="en" sz="1700">
                <a:solidFill>
                  <a:schemeClr val="dk2"/>
                </a:solidFill>
              </a:rPr>
              <a:t>For Loop: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int main() {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for (int i = 0; i &lt; 5; i++) {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    printf("%d ", i);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}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return 0;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}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turn 0;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}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g2a9dd334e1d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313100"/>
            <a:ext cx="6883635" cy="26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