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1" r:id="rId5"/>
    <p:sldId id="264" r:id="rId6"/>
    <p:sldId id="263" r:id="rId7"/>
    <p:sldId id="262" r:id="rId8"/>
    <p:sldId id="266" r:id="rId9"/>
    <p:sldId id="259" r:id="rId10"/>
    <p:sldId id="273" r:id="rId11"/>
    <p:sldId id="275" r:id="rId12"/>
    <p:sldId id="268" r:id="rId13"/>
    <p:sldId id="271" r:id="rId14"/>
    <p:sldId id="267" r:id="rId15"/>
    <p:sldId id="269" r:id="rId16"/>
    <p:sldId id="270"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snapToGrid="0">
      <p:cViewPr varScale="1">
        <p:scale>
          <a:sx n="106" d="100"/>
          <a:sy n="106" d="100"/>
        </p:scale>
        <p:origin x="8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A1DD290-44F2-4800-B406-7B11BF0B4A18}" type="datetimeFigureOut">
              <a:rPr lang="en-US" smtClean="0"/>
              <a:t>01-Jun-25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20F1A-18E8-43D7-B7EC-54DF691F5954}" type="slidenum">
              <a:rPr lang="en-US" smtClean="0"/>
              <a:t>‹#›</a:t>
            </a:fld>
            <a:endParaRPr lang="en-US"/>
          </a:p>
        </p:txBody>
      </p:sp>
    </p:spTree>
    <p:extLst>
      <p:ext uri="{BB962C8B-B14F-4D97-AF65-F5344CB8AC3E}">
        <p14:creationId xmlns:p14="http://schemas.microsoft.com/office/powerpoint/2010/main" val="8937347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1DD290-44F2-4800-B406-7B11BF0B4A18}" type="datetimeFigureOut">
              <a:rPr lang="en-US" smtClean="0"/>
              <a:t>01-Jun-25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20F1A-18E8-43D7-B7EC-54DF691F5954}" type="slidenum">
              <a:rPr lang="en-US" smtClean="0"/>
              <a:t>‹#›</a:t>
            </a:fld>
            <a:endParaRPr lang="en-US"/>
          </a:p>
        </p:txBody>
      </p:sp>
    </p:spTree>
    <p:extLst>
      <p:ext uri="{BB962C8B-B14F-4D97-AF65-F5344CB8AC3E}">
        <p14:creationId xmlns:p14="http://schemas.microsoft.com/office/powerpoint/2010/main" val="170547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1DD290-44F2-4800-B406-7B11BF0B4A18}" type="datetimeFigureOut">
              <a:rPr lang="en-US" smtClean="0"/>
              <a:t>01-Jun-25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20F1A-18E8-43D7-B7EC-54DF691F5954}" type="slidenum">
              <a:rPr lang="en-US" smtClean="0"/>
              <a:t>‹#›</a:t>
            </a:fld>
            <a:endParaRPr lang="en-US"/>
          </a:p>
        </p:txBody>
      </p:sp>
    </p:spTree>
    <p:extLst>
      <p:ext uri="{BB962C8B-B14F-4D97-AF65-F5344CB8AC3E}">
        <p14:creationId xmlns:p14="http://schemas.microsoft.com/office/powerpoint/2010/main" val="1901795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1DD290-44F2-4800-B406-7B11BF0B4A18}" type="datetimeFigureOut">
              <a:rPr lang="en-US" smtClean="0"/>
              <a:t>01-Jun-25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20F1A-18E8-43D7-B7EC-54DF691F5954}" type="slidenum">
              <a:rPr lang="en-US" smtClean="0"/>
              <a:t>‹#›</a:t>
            </a:fld>
            <a:endParaRPr lang="en-US"/>
          </a:p>
        </p:txBody>
      </p:sp>
    </p:spTree>
    <p:extLst>
      <p:ext uri="{BB962C8B-B14F-4D97-AF65-F5344CB8AC3E}">
        <p14:creationId xmlns:p14="http://schemas.microsoft.com/office/powerpoint/2010/main" val="255434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A1DD290-44F2-4800-B406-7B11BF0B4A18}" type="datetimeFigureOut">
              <a:rPr lang="en-US" smtClean="0"/>
              <a:t>01-Jun-25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20F1A-18E8-43D7-B7EC-54DF691F5954}" type="slidenum">
              <a:rPr lang="en-US" smtClean="0"/>
              <a:t>‹#›</a:t>
            </a:fld>
            <a:endParaRPr lang="en-US"/>
          </a:p>
        </p:txBody>
      </p:sp>
    </p:spTree>
    <p:extLst>
      <p:ext uri="{BB962C8B-B14F-4D97-AF65-F5344CB8AC3E}">
        <p14:creationId xmlns:p14="http://schemas.microsoft.com/office/powerpoint/2010/main" val="12552649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A1DD290-44F2-4800-B406-7B11BF0B4A18}" type="datetimeFigureOut">
              <a:rPr lang="en-US" smtClean="0"/>
              <a:t>01-Jun-25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E020F1A-18E8-43D7-B7EC-54DF691F5954}" type="slidenum">
              <a:rPr lang="en-US" smtClean="0"/>
              <a:t>‹#›</a:t>
            </a:fld>
            <a:endParaRPr lang="en-US"/>
          </a:p>
        </p:txBody>
      </p:sp>
    </p:spTree>
    <p:extLst>
      <p:ext uri="{BB962C8B-B14F-4D97-AF65-F5344CB8AC3E}">
        <p14:creationId xmlns:p14="http://schemas.microsoft.com/office/powerpoint/2010/main" val="2550731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A1DD290-44F2-4800-B406-7B11BF0B4A18}" type="datetimeFigureOut">
              <a:rPr lang="en-US" smtClean="0"/>
              <a:t>01-Jun-25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20F1A-18E8-43D7-B7EC-54DF691F595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54730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1DD290-44F2-4800-B406-7B11BF0B4A18}" type="datetimeFigureOut">
              <a:rPr lang="en-US" smtClean="0"/>
              <a:t>01-Jun-25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20F1A-18E8-43D7-B7EC-54DF691F5954}" type="slidenum">
              <a:rPr lang="en-US" smtClean="0"/>
              <a:t>‹#›</a:t>
            </a:fld>
            <a:endParaRPr lang="en-US"/>
          </a:p>
        </p:txBody>
      </p:sp>
    </p:spTree>
    <p:extLst>
      <p:ext uri="{BB962C8B-B14F-4D97-AF65-F5344CB8AC3E}">
        <p14:creationId xmlns:p14="http://schemas.microsoft.com/office/powerpoint/2010/main" val="703896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DD290-44F2-4800-B406-7B11BF0B4A18}" type="datetimeFigureOut">
              <a:rPr lang="en-US" smtClean="0"/>
              <a:t>01-Jun-25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20F1A-18E8-43D7-B7EC-54DF691F5954}" type="slidenum">
              <a:rPr lang="en-US" smtClean="0"/>
              <a:t>‹#›</a:t>
            </a:fld>
            <a:endParaRPr lang="en-US"/>
          </a:p>
        </p:txBody>
      </p:sp>
    </p:spTree>
    <p:extLst>
      <p:ext uri="{BB962C8B-B14F-4D97-AF65-F5344CB8AC3E}">
        <p14:creationId xmlns:p14="http://schemas.microsoft.com/office/powerpoint/2010/main" val="309309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A1DD290-44F2-4800-B406-7B11BF0B4A18}" type="datetimeFigureOut">
              <a:rPr lang="en-US" smtClean="0"/>
              <a:t>01-Jun-25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E020F1A-18E8-43D7-B7EC-54DF691F5954}" type="slidenum">
              <a:rPr lang="en-US" smtClean="0"/>
              <a:t>‹#›</a:t>
            </a:fld>
            <a:endParaRPr lang="en-US"/>
          </a:p>
        </p:txBody>
      </p:sp>
    </p:spTree>
    <p:extLst>
      <p:ext uri="{BB962C8B-B14F-4D97-AF65-F5344CB8AC3E}">
        <p14:creationId xmlns:p14="http://schemas.microsoft.com/office/powerpoint/2010/main" val="178073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A1DD290-44F2-4800-B406-7B11BF0B4A18}" type="datetimeFigureOut">
              <a:rPr lang="en-US" smtClean="0"/>
              <a:t>01-Jun-25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E020F1A-18E8-43D7-B7EC-54DF691F5954}" type="slidenum">
              <a:rPr lang="en-US" smtClean="0"/>
              <a:t>‹#›</a:t>
            </a:fld>
            <a:endParaRPr lang="en-US"/>
          </a:p>
        </p:txBody>
      </p:sp>
    </p:spTree>
    <p:extLst>
      <p:ext uri="{BB962C8B-B14F-4D97-AF65-F5344CB8AC3E}">
        <p14:creationId xmlns:p14="http://schemas.microsoft.com/office/powerpoint/2010/main" val="311764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A1DD290-44F2-4800-B406-7B11BF0B4A18}" type="datetimeFigureOut">
              <a:rPr lang="en-US" smtClean="0"/>
              <a:t>01-Jun-25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E020F1A-18E8-43D7-B7EC-54DF691F5954}" type="slidenum">
              <a:rPr lang="en-US" smtClean="0"/>
              <a:t>‹#›</a:t>
            </a:fld>
            <a:endParaRPr lang="en-US"/>
          </a:p>
        </p:txBody>
      </p:sp>
    </p:spTree>
    <p:extLst>
      <p:ext uri="{BB962C8B-B14F-4D97-AF65-F5344CB8AC3E}">
        <p14:creationId xmlns:p14="http://schemas.microsoft.com/office/powerpoint/2010/main" val="14229192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DCC7-7BB3-F0B6-71E1-863CF69F6CB3}"/>
              </a:ext>
            </a:extLst>
          </p:cNvPr>
          <p:cNvSpPr>
            <a:spLocks noGrp="1"/>
          </p:cNvSpPr>
          <p:nvPr>
            <p:ph type="ctrTitle"/>
          </p:nvPr>
        </p:nvSpPr>
        <p:spPr>
          <a:xfrm>
            <a:off x="893962" y="959668"/>
            <a:ext cx="10404076" cy="2661718"/>
          </a:xfrm>
        </p:spPr>
        <p:txBody>
          <a:bodyPr>
            <a:normAutofit fontScale="90000"/>
          </a:bodyPr>
          <a:lstStyle/>
          <a:p>
            <a:r>
              <a:rPr lang="en-US" sz="3400" b="1" dirty="0" err="1"/>
              <a:t>Napredno</a:t>
            </a:r>
            <a:r>
              <a:rPr lang="en-US" sz="3400" b="1" dirty="0"/>
              <a:t> </a:t>
            </a:r>
            <a:r>
              <a:rPr lang="en-US" sz="3400" b="1" dirty="0" err="1"/>
              <a:t>softversko</a:t>
            </a:r>
            <a:r>
              <a:rPr lang="en-US" sz="3400" b="1" dirty="0"/>
              <a:t> in</a:t>
            </a:r>
            <a:r>
              <a:rPr lang="sr-Latn-RS" sz="3400" b="1" dirty="0"/>
              <a:t>ženjerstvo</a:t>
            </a:r>
            <a:br>
              <a:rPr lang="sr-Latn-RS" sz="3400" dirty="0"/>
            </a:br>
            <a:br>
              <a:rPr lang="en-US" sz="3400" dirty="0"/>
            </a:br>
            <a:r>
              <a:rPr lang="en-US" sz="3400" dirty="0" err="1"/>
              <a:t>Razvoj</a:t>
            </a:r>
            <a:r>
              <a:rPr lang="en-US" sz="3400" dirty="0"/>
              <a:t> </a:t>
            </a:r>
            <a:r>
              <a:rPr lang="en-US" sz="3400" dirty="0" err="1"/>
              <a:t>relacione</a:t>
            </a:r>
            <a:r>
              <a:rPr lang="en-US" sz="3400" dirty="0"/>
              <a:t> </a:t>
            </a:r>
            <a:r>
              <a:rPr lang="en-US" sz="3400" dirty="0" err="1"/>
              <a:t>baze</a:t>
            </a:r>
            <a:r>
              <a:rPr lang="en-US" sz="3400" dirty="0"/>
              <a:t> </a:t>
            </a:r>
            <a:r>
              <a:rPr lang="en-US" sz="3400" dirty="0" err="1"/>
              <a:t>podataka</a:t>
            </a:r>
            <a:r>
              <a:rPr lang="en-US" sz="3400" dirty="0"/>
              <a:t> </a:t>
            </a:r>
            <a:r>
              <a:rPr lang="en-US" sz="3400" dirty="0" err="1"/>
              <a:t>pomo</a:t>
            </a:r>
            <a:r>
              <a:rPr lang="sr-Latn-RS" sz="3400" dirty="0"/>
              <a:t>ću Spring boot jpa</a:t>
            </a:r>
            <a:endParaRPr lang="en-US" sz="3400" dirty="0"/>
          </a:p>
        </p:txBody>
      </p:sp>
      <p:sp>
        <p:nvSpPr>
          <p:cNvPr id="3" name="Subtitle 2">
            <a:extLst>
              <a:ext uri="{FF2B5EF4-FFF2-40B4-BE49-F238E27FC236}">
                <a16:creationId xmlns:a16="http://schemas.microsoft.com/office/drawing/2014/main" id="{6EB20886-4A72-6EC9-AD68-28C620A1D4B7}"/>
              </a:ext>
            </a:extLst>
          </p:cNvPr>
          <p:cNvSpPr>
            <a:spLocks noGrp="1"/>
          </p:cNvSpPr>
          <p:nvPr>
            <p:ph type="subTitle" idx="1"/>
          </p:nvPr>
        </p:nvSpPr>
        <p:spPr>
          <a:xfrm>
            <a:off x="6096000" y="5174485"/>
            <a:ext cx="5202038" cy="1239894"/>
          </a:xfrm>
        </p:spPr>
        <p:txBody>
          <a:bodyPr>
            <a:normAutofit/>
          </a:bodyPr>
          <a:lstStyle/>
          <a:p>
            <a:pPr algn="r"/>
            <a:r>
              <a:rPr lang="sr-Latn-RS" sz="2400" dirty="0">
                <a:latin typeface="+mj-lt"/>
              </a:rPr>
              <a:t>Student:</a:t>
            </a:r>
          </a:p>
          <a:p>
            <a:pPr algn="r"/>
            <a:r>
              <a:rPr lang="sr-Latn-RS" sz="2400" dirty="0">
                <a:latin typeface="+mj-lt"/>
              </a:rPr>
              <a:t>Veljko Fajnišević,  2014</a:t>
            </a:r>
            <a:endParaRPr lang="en-US" sz="2400" dirty="0">
              <a:latin typeface="+mj-lt"/>
            </a:endParaRPr>
          </a:p>
        </p:txBody>
      </p:sp>
      <p:sp>
        <p:nvSpPr>
          <p:cNvPr id="4" name="Subtitle 2">
            <a:extLst>
              <a:ext uri="{FF2B5EF4-FFF2-40B4-BE49-F238E27FC236}">
                <a16:creationId xmlns:a16="http://schemas.microsoft.com/office/drawing/2014/main" id="{B3D92789-1EDC-335F-BEFF-4D941E499C65}"/>
              </a:ext>
            </a:extLst>
          </p:cNvPr>
          <p:cNvSpPr txBox="1">
            <a:spLocks/>
          </p:cNvSpPr>
          <p:nvPr/>
        </p:nvSpPr>
        <p:spPr>
          <a:xfrm>
            <a:off x="893962" y="5174485"/>
            <a:ext cx="5202038"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sr-Latn-RS" sz="2400" dirty="0">
                <a:latin typeface="+mj-lt"/>
                <a:cs typeface="Times New Roman" panose="02020603050405020304" pitchFamily="18" charset="0"/>
              </a:rPr>
              <a:t>Profesor:</a:t>
            </a:r>
          </a:p>
          <a:p>
            <a:pPr algn="l"/>
            <a:r>
              <a:rPr lang="sr-Latn-RS" sz="2400" dirty="0">
                <a:latin typeface="+mj-lt"/>
                <a:cs typeface="Times New Roman" panose="02020603050405020304" pitchFamily="18" charset="0"/>
              </a:rPr>
              <a:t>Prof. dr Aleksandar Milosavljević</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985323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F77371-AC65-7B53-5149-8A313E287109}"/>
              </a:ext>
            </a:extLst>
          </p:cNvPr>
          <p:cNvSpPr>
            <a:spLocks noGrp="1"/>
          </p:cNvSpPr>
          <p:nvPr>
            <p:ph type="subTitle" idx="1"/>
          </p:nvPr>
        </p:nvSpPr>
        <p:spPr>
          <a:xfrm>
            <a:off x="132347" y="1155031"/>
            <a:ext cx="11911264" cy="5618747"/>
          </a:xfrm>
        </p:spPr>
        <p:txBody>
          <a:bodyPr/>
          <a:lstStyle/>
          <a:p>
            <a:pPr marL="342900" indent="-342900" algn="just">
              <a:buClr>
                <a:schemeClr val="tx1"/>
              </a:buClr>
              <a:buFont typeface="Arial" panose="020B0604020202020204" pitchFamily="34" charset="0"/>
              <a:buChar char="•"/>
            </a:pPr>
            <a:r>
              <a:rPr lang="en-US" dirty="0"/>
              <a:t>Cascade</a:t>
            </a:r>
            <a:r>
              <a:rPr lang="sr-Latn-RS" dirty="0"/>
              <a:t> definiše kako će se određene operacije na roditeljskom entitetu automatski primeniti na njegove povezane entitete.</a:t>
            </a:r>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r>
              <a:rPr lang="sr-Latn-RS" i="1" dirty="0"/>
              <a:t>Primer</a:t>
            </a:r>
            <a:r>
              <a:rPr lang="sr-Latn-RS" dirty="0"/>
              <a:t>: Ukoliko se sačuva student koji je povezan sa svojim detaljima, </a:t>
            </a:r>
            <a:r>
              <a:rPr lang="sr-Latn-RS" i="1" dirty="0"/>
              <a:t>CascadeType.PERSIST</a:t>
            </a:r>
            <a:r>
              <a:rPr lang="sr-Latn-RS" dirty="0"/>
              <a:t> omogućava da oba entiteta budu sačuvana kada se samo student unosi u bazu.</a:t>
            </a:r>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p:txBody>
      </p:sp>
      <p:sp>
        <p:nvSpPr>
          <p:cNvPr id="4" name="Subtitle 2">
            <a:extLst>
              <a:ext uri="{FF2B5EF4-FFF2-40B4-BE49-F238E27FC236}">
                <a16:creationId xmlns:a16="http://schemas.microsoft.com/office/drawing/2014/main" id="{C94F31BF-3024-903C-66CC-32B33F660CC6}"/>
              </a:ext>
            </a:extLst>
          </p:cNvPr>
          <p:cNvSpPr txBox="1">
            <a:spLocks/>
          </p:cNvSpPr>
          <p:nvPr/>
        </p:nvSpPr>
        <p:spPr>
          <a:xfrm>
            <a:off x="123825" y="428574"/>
            <a:ext cx="10255597" cy="588195"/>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just"/>
            <a:r>
              <a:rPr lang="en-US" sz="3500" b="1" dirty="0"/>
              <a:t>Cascade</a:t>
            </a:r>
          </a:p>
        </p:txBody>
      </p:sp>
      <p:graphicFrame>
        <p:nvGraphicFramePr>
          <p:cNvPr id="2" name="Table 1">
            <a:extLst>
              <a:ext uri="{FF2B5EF4-FFF2-40B4-BE49-F238E27FC236}">
                <a16:creationId xmlns:a16="http://schemas.microsoft.com/office/drawing/2014/main" id="{19A94CA0-7888-0A38-E30E-A75F56653335}"/>
              </a:ext>
            </a:extLst>
          </p:cNvPr>
          <p:cNvGraphicFramePr>
            <a:graphicFrameLocks noGrp="1"/>
          </p:cNvGraphicFramePr>
          <p:nvPr>
            <p:extLst>
              <p:ext uri="{D42A27DB-BD31-4B8C-83A1-F6EECF244321}">
                <p14:modId xmlns:p14="http://schemas.microsoft.com/office/powerpoint/2010/main" val="3268683475"/>
              </p:ext>
            </p:extLst>
          </p:nvPr>
        </p:nvGraphicFramePr>
        <p:xfrm>
          <a:off x="443619" y="3761118"/>
          <a:ext cx="11464190" cy="2595880"/>
        </p:xfrm>
        <a:graphic>
          <a:graphicData uri="http://schemas.openxmlformats.org/drawingml/2006/table">
            <a:tbl>
              <a:tblPr firstRow="1" bandRow="1">
                <a:tableStyleId>{9D7B26C5-4107-4FEC-AEDC-1716B250A1EF}</a:tableStyleId>
              </a:tblPr>
              <a:tblGrid>
                <a:gridCol w="5468294">
                  <a:extLst>
                    <a:ext uri="{9D8B030D-6E8A-4147-A177-3AD203B41FA5}">
                      <a16:colId xmlns:a16="http://schemas.microsoft.com/office/drawing/2014/main" val="2090304842"/>
                    </a:ext>
                  </a:extLst>
                </a:gridCol>
                <a:gridCol w="5995896">
                  <a:extLst>
                    <a:ext uri="{9D8B030D-6E8A-4147-A177-3AD203B41FA5}">
                      <a16:colId xmlns:a16="http://schemas.microsoft.com/office/drawing/2014/main" val="2998730709"/>
                    </a:ext>
                  </a:extLst>
                </a:gridCol>
              </a:tblGrid>
              <a:tr h="370840">
                <a:tc>
                  <a:txBody>
                    <a:bodyPr/>
                    <a:lstStyle/>
                    <a:p>
                      <a:pPr algn="ctr"/>
                      <a:r>
                        <a:rPr lang="sr-Latn-RS" dirty="0"/>
                        <a:t>Cascade Type</a:t>
                      </a:r>
                      <a:endParaRPr lang="en-US" dirty="0"/>
                    </a:p>
                  </a:txBody>
                  <a:tcPr/>
                </a:tc>
                <a:tc>
                  <a:txBody>
                    <a:bodyPr/>
                    <a:lstStyle/>
                    <a:p>
                      <a:pPr algn="ctr"/>
                      <a:r>
                        <a:rPr lang="sr-Latn-RS" dirty="0"/>
                        <a:t>Opis</a:t>
                      </a:r>
                    </a:p>
                  </a:txBody>
                  <a:tcPr/>
                </a:tc>
                <a:extLst>
                  <a:ext uri="{0D108BD9-81ED-4DB2-BD59-A6C34878D82A}">
                    <a16:rowId xmlns:a16="http://schemas.microsoft.com/office/drawing/2014/main" val="2804501670"/>
                  </a:ext>
                </a:extLst>
              </a:tr>
              <a:tr h="370840">
                <a:tc>
                  <a:txBody>
                    <a:bodyPr/>
                    <a:lstStyle/>
                    <a:p>
                      <a:r>
                        <a:rPr lang="sr-Latn-RS" dirty="0"/>
                        <a:t>Detach</a:t>
                      </a:r>
                      <a:endParaRPr lang="en-US" dirty="0"/>
                    </a:p>
                  </a:txBody>
                  <a:tcPr/>
                </a:tc>
                <a:tc>
                  <a:txBody>
                    <a:bodyPr/>
                    <a:lstStyle/>
                    <a:p>
                      <a:r>
                        <a:rPr lang="sr-Latn-RS" dirty="0"/>
                        <a:t>Kada se entitet odvoji, odvojiće se i povezani entitet</a:t>
                      </a:r>
                    </a:p>
                  </a:txBody>
                  <a:tcPr/>
                </a:tc>
                <a:extLst>
                  <a:ext uri="{0D108BD9-81ED-4DB2-BD59-A6C34878D82A}">
                    <a16:rowId xmlns:a16="http://schemas.microsoft.com/office/drawing/2014/main" val="4251547836"/>
                  </a:ext>
                </a:extLst>
              </a:tr>
              <a:tr h="370840">
                <a:tc>
                  <a:txBody>
                    <a:bodyPr/>
                    <a:lstStyle/>
                    <a:p>
                      <a:r>
                        <a:rPr lang="sr-Latn-RS" dirty="0"/>
                        <a:t>Merge</a:t>
                      </a:r>
                      <a:endParaRPr lang="en-US" dirty="0"/>
                    </a:p>
                  </a:txBody>
                  <a:tcPr/>
                </a:tc>
                <a:tc>
                  <a:txBody>
                    <a:bodyPr/>
                    <a:lstStyle/>
                    <a:p>
                      <a:r>
                        <a:rPr lang="sr-Latn-RS" dirty="0"/>
                        <a:t>Kada se entitet ažurira, ažuriraće se i povezani entitet</a:t>
                      </a:r>
                    </a:p>
                  </a:txBody>
                  <a:tcPr/>
                </a:tc>
                <a:extLst>
                  <a:ext uri="{0D108BD9-81ED-4DB2-BD59-A6C34878D82A}">
                    <a16:rowId xmlns:a16="http://schemas.microsoft.com/office/drawing/2014/main" val="874714187"/>
                  </a:ext>
                </a:extLst>
              </a:tr>
              <a:tr h="370840">
                <a:tc>
                  <a:txBody>
                    <a:bodyPr/>
                    <a:lstStyle/>
                    <a:p>
                      <a:r>
                        <a:rPr lang="sr-Latn-RS" dirty="0"/>
                        <a:t>Persist</a:t>
                      </a:r>
                      <a:endParaRPr lang="en-US" dirty="0"/>
                    </a:p>
                  </a:txBody>
                  <a:tcPr/>
                </a:tc>
                <a:tc>
                  <a:txBody>
                    <a:bodyPr/>
                    <a:lstStyle/>
                    <a:p>
                      <a:r>
                        <a:rPr lang="sr-Latn-RS" dirty="0"/>
                        <a:t>Kada se entitet sačuva, sačuvaće se i povezani entitet</a:t>
                      </a:r>
                    </a:p>
                  </a:txBody>
                  <a:tcPr/>
                </a:tc>
                <a:extLst>
                  <a:ext uri="{0D108BD9-81ED-4DB2-BD59-A6C34878D82A}">
                    <a16:rowId xmlns:a16="http://schemas.microsoft.com/office/drawing/2014/main" val="2789376210"/>
                  </a:ext>
                </a:extLst>
              </a:tr>
              <a:tr h="370840">
                <a:tc>
                  <a:txBody>
                    <a:bodyPr/>
                    <a:lstStyle/>
                    <a:p>
                      <a:r>
                        <a:rPr lang="sr-Latn-RS" dirty="0"/>
                        <a:t>Remove</a:t>
                      </a:r>
                      <a:endParaRPr lang="en-US" dirty="0"/>
                    </a:p>
                  </a:txBody>
                  <a:tcPr/>
                </a:tc>
                <a:tc>
                  <a:txBody>
                    <a:bodyPr/>
                    <a:lstStyle/>
                    <a:p>
                      <a:r>
                        <a:rPr lang="sr-Latn-RS" dirty="0"/>
                        <a:t>Kada se entitet obriše, obrisaće se i povezani entitet</a:t>
                      </a:r>
                    </a:p>
                  </a:txBody>
                  <a:tcPr/>
                </a:tc>
                <a:extLst>
                  <a:ext uri="{0D108BD9-81ED-4DB2-BD59-A6C34878D82A}">
                    <a16:rowId xmlns:a16="http://schemas.microsoft.com/office/drawing/2014/main" val="1622386321"/>
                  </a:ext>
                </a:extLst>
              </a:tr>
              <a:tr h="370840">
                <a:tc>
                  <a:txBody>
                    <a:bodyPr/>
                    <a:lstStyle/>
                    <a:p>
                      <a:r>
                        <a:rPr lang="sr-Latn-RS" dirty="0"/>
                        <a:t>Refresh</a:t>
                      </a:r>
                      <a:endParaRPr lang="en-US" dirty="0"/>
                    </a:p>
                  </a:txBody>
                  <a:tcPr/>
                </a:tc>
                <a:tc>
                  <a:txBody>
                    <a:bodyPr/>
                    <a:lstStyle/>
                    <a:p>
                      <a:r>
                        <a:rPr lang="sr-Latn-RS" dirty="0"/>
                        <a:t>Kada se entitet „osveži“ iz baze, osvežiće se i povezani entitet</a:t>
                      </a:r>
                    </a:p>
                  </a:txBody>
                  <a:tcPr/>
                </a:tc>
                <a:extLst>
                  <a:ext uri="{0D108BD9-81ED-4DB2-BD59-A6C34878D82A}">
                    <a16:rowId xmlns:a16="http://schemas.microsoft.com/office/drawing/2014/main" val="2154581463"/>
                  </a:ext>
                </a:extLst>
              </a:tr>
              <a:tr h="370840">
                <a:tc>
                  <a:txBody>
                    <a:bodyPr/>
                    <a:lstStyle/>
                    <a:p>
                      <a:r>
                        <a:rPr lang="sr-Latn-RS" dirty="0"/>
                        <a:t>All</a:t>
                      </a:r>
                      <a:endParaRPr lang="en-US" dirty="0"/>
                    </a:p>
                  </a:txBody>
                  <a:tcPr/>
                </a:tc>
                <a:tc>
                  <a:txBody>
                    <a:bodyPr/>
                    <a:lstStyle/>
                    <a:p>
                      <a:r>
                        <a:rPr lang="sr-Latn-RS" dirty="0"/>
                        <a:t>Primenjuju se sve gore navedene operacije</a:t>
                      </a:r>
                    </a:p>
                  </a:txBody>
                  <a:tcPr/>
                </a:tc>
                <a:extLst>
                  <a:ext uri="{0D108BD9-81ED-4DB2-BD59-A6C34878D82A}">
                    <a16:rowId xmlns:a16="http://schemas.microsoft.com/office/drawing/2014/main" val="4024480161"/>
                  </a:ext>
                </a:extLst>
              </a:tr>
            </a:tbl>
          </a:graphicData>
        </a:graphic>
      </p:graphicFrame>
    </p:spTree>
    <p:extLst>
      <p:ext uri="{BB962C8B-B14F-4D97-AF65-F5344CB8AC3E}">
        <p14:creationId xmlns:p14="http://schemas.microsoft.com/office/powerpoint/2010/main" val="303895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F77371-AC65-7B53-5149-8A313E287109}"/>
              </a:ext>
            </a:extLst>
          </p:cNvPr>
          <p:cNvSpPr>
            <a:spLocks noGrp="1"/>
          </p:cNvSpPr>
          <p:nvPr>
            <p:ph type="subTitle" idx="1"/>
          </p:nvPr>
        </p:nvSpPr>
        <p:spPr>
          <a:xfrm>
            <a:off x="132347" y="1155031"/>
            <a:ext cx="11911264" cy="5618747"/>
          </a:xfrm>
        </p:spPr>
        <p:txBody>
          <a:bodyPr/>
          <a:lstStyle/>
          <a:p>
            <a:pPr marL="342900" indent="-342900" algn="just">
              <a:buClr>
                <a:schemeClr val="tx1"/>
              </a:buClr>
              <a:buFont typeface="Arial" panose="020B0604020202020204" pitchFamily="34" charset="0"/>
              <a:buChar char="•"/>
            </a:pPr>
            <a:r>
              <a:rPr lang="sr-Latn-RS" dirty="0"/>
              <a:t>Dodavanje studenta i njegovih detalja:</a:t>
            </a:r>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en-US" dirty="0"/>
          </a:p>
          <a:p>
            <a:pPr marL="342900" indent="-342900" algn="just">
              <a:buClr>
                <a:schemeClr val="tx1"/>
              </a:buClr>
              <a:buFont typeface="Arial" panose="020B0604020202020204" pitchFamily="34" charset="0"/>
              <a:buChar char="•"/>
            </a:pPr>
            <a:r>
              <a:rPr lang="sr-Latn-RS" dirty="0"/>
              <a:t>Rezultat izvršavanja:</a:t>
            </a:r>
          </a:p>
        </p:txBody>
      </p:sp>
      <p:sp>
        <p:nvSpPr>
          <p:cNvPr id="4" name="Subtitle 2">
            <a:extLst>
              <a:ext uri="{FF2B5EF4-FFF2-40B4-BE49-F238E27FC236}">
                <a16:creationId xmlns:a16="http://schemas.microsoft.com/office/drawing/2014/main" id="{C94F31BF-3024-903C-66CC-32B33F660CC6}"/>
              </a:ext>
            </a:extLst>
          </p:cNvPr>
          <p:cNvSpPr txBox="1">
            <a:spLocks/>
          </p:cNvSpPr>
          <p:nvPr/>
        </p:nvSpPr>
        <p:spPr>
          <a:xfrm>
            <a:off x="123825" y="428574"/>
            <a:ext cx="11564199" cy="588195"/>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just"/>
            <a:r>
              <a:rPr lang="en-US" sz="3500" b="1" dirty="0"/>
              <a:t>Cascade</a:t>
            </a:r>
            <a:r>
              <a:rPr lang="sr-Latn-RS" sz="3500" b="1" dirty="0"/>
              <a:t> – praktičan primer</a:t>
            </a:r>
            <a:r>
              <a:rPr lang="en-US" sz="3500" b="1" dirty="0"/>
              <a:t> (</a:t>
            </a:r>
            <a:r>
              <a:rPr lang="en-US" sz="3500" b="1" i="1" dirty="0" err="1"/>
              <a:t>CascadeType.PERSIST</a:t>
            </a:r>
            <a:r>
              <a:rPr lang="en-US" sz="3500" b="1" dirty="0"/>
              <a:t>)</a:t>
            </a:r>
          </a:p>
        </p:txBody>
      </p:sp>
      <p:sp>
        <p:nvSpPr>
          <p:cNvPr id="5" name="Rectangle 1">
            <a:extLst>
              <a:ext uri="{FF2B5EF4-FFF2-40B4-BE49-F238E27FC236}">
                <a16:creationId xmlns:a16="http://schemas.microsoft.com/office/drawing/2014/main" id="{8A627496-F957-7349-33CE-8AB176FF2898}"/>
              </a:ext>
            </a:extLst>
          </p:cNvPr>
          <p:cNvSpPr>
            <a:spLocks noChangeArrowheads="1"/>
          </p:cNvSpPr>
          <p:nvPr/>
        </p:nvSpPr>
        <p:spPr bwMode="auto">
          <a:xfrm>
            <a:off x="555796" y="1741515"/>
            <a:ext cx="10779143" cy="2585323"/>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BCBEC4"/>
                </a:solidFill>
                <a:effectLst/>
                <a:latin typeface="JetBrains Mono"/>
              </a:rPr>
              <a:t>Student </a:t>
            </a:r>
            <a:r>
              <a:rPr kumimoji="0" lang="en-US" altLang="en-US" b="0" i="0" u="none" strike="noStrike" cap="none" normalizeH="0" baseline="0" dirty="0" err="1">
                <a:ln>
                  <a:noFill/>
                </a:ln>
                <a:solidFill>
                  <a:srgbClr val="BCBEC4"/>
                </a:solidFill>
                <a:effectLst/>
                <a:latin typeface="JetBrains Mono"/>
              </a:rPr>
              <a:t>veljko</a:t>
            </a:r>
            <a:r>
              <a:rPr kumimoji="0" lang="en-US" altLang="en-US" b="0" i="0" u="none" strike="noStrike" cap="none" normalizeH="0" baseline="0" dirty="0">
                <a:ln>
                  <a:noFill/>
                </a:ln>
                <a:solidFill>
                  <a:srgbClr val="BCBEC4"/>
                </a:solidFill>
                <a:effectLst/>
                <a:latin typeface="JetBrains Mono"/>
              </a:rPr>
              <a:t> = </a:t>
            </a:r>
            <a:r>
              <a:rPr kumimoji="0" lang="en-US" altLang="en-US" b="0" i="0" u="none" strike="noStrike" cap="none" normalizeH="0" baseline="0" dirty="0">
                <a:ln>
                  <a:noFill/>
                </a:ln>
                <a:solidFill>
                  <a:srgbClr val="CF8E6D"/>
                </a:solidFill>
                <a:effectLst/>
                <a:latin typeface="JetBrains Mono"/>
              </a:rPr>
              <a:t>new </a:t>
            </a:r>
            <a:r>
              <a:rPr kumimoji="0" lang="en-US" altLang="en-US" b="0" i="0" u="none" strike="noStrike" cap="none" normalizeH="0" baseline="0" dirty="0">
                <a:ln>
                  <a:noFill/>
                </a:ln>
                <a:solidFill>
                  <a:srgbClr val="BCBEC4"/>
                </a:solidFill>
                <a:effectLst/>
                <a:latin typeface="JetBrains Mono"/>
              </a:rPr>
              <a:t>Student(</a:t>
            </a:r>
            <a:r>
              <a:rPr kumimoji="0" lang="en-US" altLang="en-US" b="0" i="0" u="none" strike="noStrike" cap="none" normalizeH="0" baseline="0" dirty="0">
                <a:ln>
                  <a:noFill/>
                </a:ln>
                <a:solidFill>
                  <a:srgbClr val="6AAB73"/>
                </a:solidFill>
                <a:effectLst/>
                <a:latin typeface="JetBrains Mono"/>
              </a:rPr>
              <a:t>"Veljko"</a:t>
            </a: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a:ln>
                  <a:noFill/>
                </a:ln>
                <a:solidFill>
                  <a:srgbClr val="6AAB73"/>
                </a:solidFill>
                <a:effectLst/>
                <a:latin typeface="JetBrains Mono"/>
              </a:rPr>
              <a:t>„</a:t>
            </a:r>
            <a:r>
              <a:rPr kumimoji="0" lang="sr-Latn-RS" altLang="en-US" b="0" i="0" u="none" strike="noStrike" cap="none" normalizeH="0" baseline="0" dirty="0">
                <a:ln>
                  <a:noFill/>
                </a:ln>
                <a:solidFill>
                  <a:srgbClr val="6AAB73"/>
                </a:solidFill>
                <a:effectLst/>
                <a:latin typeface="JetBrains Mono"/>
              </a:rPr>
              <a:t>Fajnisevic</a:t>
            </a:r>
            <a:r>
              <a:rPr kumimoji="0" lang="en-US" altLang="en-US" b="0" i="0" u="none" strike="noStrike" cap="none" normalizeH="0" baseline="0" dirty="0">
                <a:ln>
                  <a:noFill/>
                </a:ln>
                <a:solidFill>
                  <a:srgbClr val="6AAB73"/>
                </a:solidFill>
                <a:effectLst/>
                <a:latin typeface="JetBrains Mono"/>
              </a:rPr>
              <a:t>"</a:t>
            </a: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err="1">
                <a:ln>
                  <a:noFill/>
                </a:ln>
                <a:solidFill>
                  <a:srgbClr val="BCBEC4"/>
                </a:solidFill>
                <a:effectLst/>
                <a:latin typeface="JetBrains Mono"/>
              </a:rPr>
              <a:t>elfak</a:t>
            </a:r>
            <a:r>
              <a:rPr kumimoji="0" lang="en-US" altLang="en-US" b="0" i="0" u="none" strike="noStrike" cap="none" normalizeH="0" baseline="0" dirty="0">
                <a:ln>
                  <a:noFill/>
                </a:ln>
                <a:solidFill>
                  <a:srgbClr val="BCBEC4"/>
                </a:solidFill>
                <a:effectLst/>
                <a:latin typeface="JetBrains Mono"/>
              </a:rPr>
              <a:t>);</a:t>
            </a:r>
            <a:endParaRPr kumimoji="0" lang="sr-Latn-RS" altLang="en-US" b="0" i="0" u="none" strike="noStrike" cap="none" normalizeH="0" baseline="0" dirty="0">
              <a:ln>
                <a:noFill/>
              </a:ln>
              <a:solidFill>
                <a:srgbClr val="BCBEC4"/>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BCBEC4"/>
                </a:solidFill>
                <a:effectLst/>
                <a:latin typeface="JetBrains Mono"/>
              </a:rPr>
              <a:t>Student </a:t>
            </a:r>
            <a:r>
              <a:rPr kumimoji="0" lang="en-US" altLang="en-US" b="0" i="0" u="none" strike="noStrike" cap="none" normalizeH="0" baseline="0" dirty="0" err="1">
                <a:ln>
                  <a:noFill/>
                </a:ln>
                <a:solidFill>
                  <a:srgbClr val="BCBEC4"/>
                </a:solidFill>
                <a:effectLst/>
                <a:latin typeface="JetBrains Mono"/>
              </a:rPr>
              <a:t>nikola</a:t>
            </a:r>
            <a:r>
              <a:rPr kumimoji="0" lang="en-US" altLang="en-US" b="0" i="0" u="none" strike="noStrike" cap="none" normalizeH="0" baseline="0" dirty="0">
                <a:ln>
                  <a:noFill/>
                </a:ln>
                <a:solidFill>
                  <a:srgbClr val="BCBEC4"/>
                </a:solidFill>
                <a:effectLst/>
                <a:latin typeface="JetBrains Mono"/>
              </a:rPr>
              <a:t> = </a:t>
            </a:r>
            <a:r>
              <a:rPr kumimoji="0" lang="en-US" altLang="en-US" b="0" i="0" u="none" strike="noStrike" cap="none" normalizeH="0" baseline="0" dirty="0">
                <a:ln>
                  <a:noFill/>
                </a:ln>
                <a:solidFill>
                  <a:srgbClr val="CF8E6D"/>
                </a:solidFill>
                <a:effectLst/>
                <a:latin typeface="JetBrains Mono"/>
              </a:rPr>
              <a:t>new </a:t>
            </a:r>
            <a:r>
              <a:rPr kumimoji="0" lang="en-US" altLang="en-US" b="0" i="0" u="none" strike="noStrike" cap="none" normalizeH="0" baseline="0" dirty="0">
                <a:ln>
                  <a:noFill/>
                </a:ln>
                <a:solidFill>
                  <a:srgbClr val="BCBEC4"/>
                </a:solidFill>
                <a:effectLst/>
                <a:latin typeface="JetBrains Mono"/>
              </a:rPr>
              <a:t>Student(</a:t>
            </a:r>
            <a:r>
              <a:rPr kumimoji="0" lang="en-US" altLang="en-US" b="0" i="0" u="none" strike="noStrike" cap="none" normalizeH="0" baseline="0" dirty="0">
                <a:ln>
                  <a:noFill/>
                </a:ln>
                <a:solidFill>
                  <a:srgbClr val="6AAB73"/>
                </a:solidFill>
                <a:effectLst/>
                <a:latin typeface="JetBrains Mono"/>
              </a:rPr>
              <a:t>"Nikola"</a:t>
            </a: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a:ln>
                  <a:noFill/>
                </a:ln>
                <a:solidFill>
                  <a:srgbClr val="6AAB73"/>
                </a:solidFill>
                <a:effectLst/>
                <a:latin typeface="JetBrains Mono"/>
              </a:rPr>
              <a:t>"Nikolic"</a:t>
            </a: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err="1">
                <a:ln>
                  <a:noFill/>
                </a:ln>
                <a:solidFill>
                  <a:srgbClr val="BCBEC4"/>
                </a:solidFill>
                <a:effectLst/>
                <a:latin typeface="JetBrains Mono"/>
              </a:rPr>
              <a:t>elfak</a:t>
            </a:r>
            <a:r>
              <a:rPr kumimoji="0" lang="en-US" altLang="en-US" b="0" i="0" u="none" strike="noStrike" cap="none" normalizeH="0" baseline="0" dirty="0">
                <a:ln>
                  <a:noFill/>
                </a:ln>
                <a:solidFill>
                  <a:srgbClr val="BCBEC4"/>
                </a:solidFill>
                <a:effectLst/>
                <a:latin typeface="JetBrains Mono"/>
              </a:rPr>
              <a:t>);</a:t>
            </a:r>
            <a:endParaRPr kumimoji="0" lang="sr-Latn-RS" altLang="en-US" b="0" i="0" u="none" strike="noStrike" cap="none" normalizeH="0" baseline="0" dirty="0">
              <a:ln>
                <a:noFill/>
              </a:ln>
              <a:solidFill>
                <a:srgbClr val="BCBEC4"/>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en-US" b="0" i="0" u="none" strike="noStrike" cap="none" normalizeH="0" baseline="0" dirty="0">
              <a:ln>
                <a:noFill/>
              </a:ln>
              <a:solidFill>
                <a:srgbClr val="BCBEC4"/>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BCBEC4"/>
                </a:solidFill>
                <a:effectLst/>
                <a:latin typeface="JetBrains Mono"/>
              </a:rPr>
              <a:t>StudentDetails</a:t>
            </a: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err="1">
                <a:ln>
                  <a:noFill/>
                </a:ln>
                <a:solidFill>
                  <a:srgbClr val="BCBEC4"/>
                </a:solidFill>
                <a:effectLst/>
                <a:latin typeface="JetBrains Mono"/>
              </a:rPr>
              <a:t>veljkoDetails</a:t>
            </a:r>
            <a:r>
              <a:rPr kumimoji="0" lang="en-US" altLang="en-US" sz="1800" b="0" i="0" u="none" strike="noStrike" cap="none" normalizeH="0" baseline="0" dirty="0">
                <a:ln>
                  <a:noFill/>
                </a:ln>
                <a:solidFill>
                  <a:srgbClr val="BCBEC4"/>
                </a:solidFill>
                <a:effectLst/>
                <a:latin typeface="JetBrains Mono"/>
              </a:rPr>
              <a:t> = </a:t>
            </a:r>
            <a:r>
              <a:rPr kumimoji="0" lang="en-US" altLang="en-US" sz="1800" b="0" i="0" u="none" strike="noStrike" cap="none" normalizeH="0" baseline="0" dirty="0">
                <a:ln>
                  <a:noFill/>
                </a:ln>
                <a:solidFill>
                  <a:srgbClr val="CF8E6D"/>
                </a:solidFill>
                <a:effectLst/>
                <a:latin typeface="JetBrains Mono"/>
              </a:rPr>
              <a:t>new </a:t>
            </a:r>
            <a:r>
              <a:rPr kumimoji="0" lang="en-US" altLang="en-US" sz="1800" b="0" i="0" u="none" strike="noStrike" cap="none" normalizeH="0" baseline="0" dirty="0" err="1">
                <a:ln>
                  <a:noFill/>
                </a:ln>
                <a:solidFill>
                  <a:srgbClr val="BCBEC4"/>
                </a:solidFill>
                <a:effectLst/>
                <a:latin typeface="JetBrains Mono"/>
              </a:rPr>
              <a:t>StudentDetails</a:t>
            </a:r>
            <a:r>
              <a:rPr kumimoji="0" lang="en-US" altLang="en-US" sz="1800" b="0" i="0" u="none" strike="noStrike" cap="none" normalizeH="0" baseline="0" dirty="0">
                <a:ln>
                  <a:noFill/>
                </a:ln>
                <a:solidFill>
                  <a:srgbClr val="BCBEC4"/>
                </a:solidFill>
                <a:effectLst/>
                <a:latin typeface="JetBrains Mono"/>
              </a:rPr>
              <a:t>(</a:t>
            </a:r>
            <a:r>
              <a:rPr kumimoji="0" lang="en-US" altLang="en-US" sz="1800" b="0" i="0" u="none" strike="noStrike" cap="none" normalizeH="0" baseline="0" dirty="0">
                <a:ln>
                  <a:noFill/>
                </a:ln>
                <a:solidFill>
                  <a:srgbClr val="6AAB73"/>
                </a:solidFill>
                <a:effectLst/>
                <a:latin typeface="JetBrains Mono"/>
              </a:rPr>
              <a:t>"veljkofajnisevic@elfak.rs"</a:t>
            </a: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a:ln>
                  <a:noFill/>
                </a:ln>
                <a:solidFill>
                  <a:srgbClr val="6AAB73"/>
                </a:solidFill>
                <a:effectLst/>
                <a:latin typeface="JetBrains Mono"/>
              </a:rPr>
              <a:t>"</a:t>
            </a:r>
            <a:r>
              <a:rPr kumimoji="0" lang="en-US" altLang="en-US" sz="1800" b="0" i="0" u="none" strike="noStrike" cap="none" normalizeH="0" baseline="0" dirty="0" err="1">
                <a:ln>
                  <a:noFill/>
                </a:ln>
                <a:solidFill>
                  <a:srgbClr val="6AAB73"/>
                </a:solidFill>
                <a:effectLst/>
                <a:latin typeface="JetBrains Mono"/>
              </a:rPr>
              <a:t>Karadjordjeva</a:t>
            </a:r>
            <a:r>
              <a:rPr kumimoji="0" lang="en-US" altLang="en-US" sz="1800" b="0" i="0" u="none" strike="noStrike" cap="none" normalizeH="0" baseline="0" dirty="0">
                <a:ln>
                  <a:noFill/>
                </a:ln>
                <a:solidFill>
                  <a:srgbClr val="6AAB73"/>
                </a:solidFill>
                <a:effectLst/>
                <a:latin typeface="JetBrains Mono"/>
              </a:rPr>
              <a:t> 12, </a:t>
            </a:r>
            <a:r>
              <a:rPr kumimoji="0" lang="en-US" altLang="en-US" sz="1800" b="0" i="0" u="none" strike="noStrike" cap="none" normalizeH="0" baseline="0" dirty="0" err="1">
                <a:ln>
                  <a:noFill/>
                </a:ln>
                <a:solidFill>
                  <a:srgbClr val="6AAB73"/>
                </a:solidFill>
                <a:effectLst/>
                <a:latin typeface="JetBrains Mono"/>
              </a:rPr>
              <a:t>Bor</a:t>
            </a:r>
            <a:r>
              <a:rPr kumimoji="0" lang="en-US" altLang="en-US" sz="1800" b="0" i="0" u="none" strike="noStrike" cap="none" normalizeH="0" baseline="0" dirty="0">
                <a:ln>
                  <a:noFill/>
                </a:ln>
                <a:solidFill>
                  <a:srgbClr val="6AAB73"/>
                </a:solidFill>
                <a:effectLst/>
                <a:latin typeface="JetBrains Mono"/>
              </a:rPr>
              <a:t>"</a:t>
            </a:r>
            <a:r>
              <a:rPr kumimoji="0" lang="en-US" altLang="en-US" sz="1800" b="0" i="0" u="none" strike="noStrike" cap="none" normalizeH="0" baseline="0" dirty="0">
                <a:ln>
                  <a:noFill/>
                </a:ln>
                <a:solidFill>
                  <a:srgbClr val="BCBEC4"/>
                </a:solidFill>
                <a:effectLst/>
                <a:latin typeface="JetBrains Mono"/>
              </a:rPr>
              <a:t>, </a:t>
            </a:r>
            <a:r>
              <a:rPr kumimoji="0" lang="en-US" altLang="en-US" sz="1800" b="0" i="0" u="none" strike="noStrike" cap="none" normalizeH="0" baseline="0" dirty="0" err="1">
                <a:ln>
                  <a:noFill/>
                </a:ln>
                <a:solidFill>
                  <a:srgbClr val="BCBEC4"/>
                </a:solidFill>
                <a:effectLst/>
                <a:latin typeface="JetBrains Mono"/>
              </a:rPr>
              <a:t>veljko</a:t>
            </a:r>
            <a:r>
              <a:rPr kumimoji="0" lang="en-US" altLang="en-US" sz="1800" b="0" i="0" u="none" strike="noStrike" cap="none" normalizeH="0" baseline="0" dirty="0">
                <a:ln>
                  <a:noFill/>
                </a:ln>
                <a:solidFill>
                  <a:srgbClr val="BCBEC4"/>
                </a:solidFill>
                <a:effectLst/>
                <a:latin typeface="JetBrains Mono"/>
              </a:rPr>
              <a:t>);</a:t>
            </a:r>
            <a:endParaRPr kumimoji="0" lang="sr-Latn-RS" altLang="en-US" sz="1800" b="0" i="0" u="none" strike="noStrike" cap="none" normalizeH="0" baseline="0" dirty="0">
              <a:ln>
                <a:noFill/>
              </a:ln>
              <a:solidFill>
                <a:srgbClr val="BCBEC4"/>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sr-Latn-RS" altLang="en-US" dirty="0">
              <a:solidFill>
                <a:srgbClr val="BCBEC4"/>
              </a:solidFill>
              <a:latin typeface="JetBrains Mono"/>
            </a:endParaRPr>
          </a:p>
          <a:p>
            <a:pPr defTabSz="914400" eaLnBrk="0" fontAlgn="base" hangingPunct="0">
              <a:spcBef>
                <a:spcPct val="0"/>
              </a:spcBef>
              <a:spcAft>
                <a:spcPct val="0"/>
              </a:spcAft>
            </a:pPr>
            <a:r>
              <a:rPr kumimoji="0" lang="sr-Latn-RS" altLang="en-US" sz="1800" b="0" i="0" u="none" strike="noStrike" cap="none" normalizeH="0" baseline="0" dirty="0">
                <a:ln>
                  <a:noFill/>
                </a:ln>
                <a:solidFill>
                  <a:srgbClr val="BCBEC4"/>
                </a:solidFill>
                <a:effectLst/>
                <a:latin typeface="JetBrains Mono"/>
              </a:rPr>
              <a:t>veljko</a:t>
            </a:r>
            <a:r>
              <a:rPr kumimoji="0" lang="en-US" altLang="en-US" sz="1800" b="0" i="0" u="none" strike="noStrike" cap="none" normalizeH="0" baseline="0" dirty="0">
                <a:ln>
                  <a:noFill/>
                </a:ln>
                <a:solidFill>
                  <a:srgbClr val="BCBEC4"/>
                </a:solidFill>
                <a:effectLst/>
                <a:latin typeface="JetBrains Mono"/>
              </a:rPr>
              <a:t>.</a:t>
            </a:r>
            <a:r>
              <a:rPr kumimoji="0" lang="en-US" altLang="en-US" sz="1800" b="0" i="0" u="none" strike="noStrike" cap="none" normalizeH="0" baseline="0" dirty="0" err="1">
                <a:ln>
                  <a:noFill/>
                </a:ln>
                <a:solidFill>
                  <a:srgbClr val="BCBEC4"/>
                </a:solidFill>
                <a:effectLst/>
                <a:latin typeface="JetBrains Mono"/>
              </a:rPr>
              <a:t>setStudentDetails</a:t>
            </a:r>
            <a:r>
              <a:rPr kumimoji="0" lang="en-US" altLang="en-US" sz="1800" b="0" i="0" u="none" strike="noStrike" cap="none" normalizeH="0" baseline="0" dirty="0">
                <a:ln>
                  <a:noFill/>
                </a:ln>
                <a:solidFill>
                  <a:srgbClr val="BCBEC4"/>
                </a:solidFill>
                <a:effectLst/>
                <a:latin typeface="JetBrains Mono"/>
              </a:rPr>
              <a:t>(</a:t>
            </a:r>
            <a:r>
              <a:rPr kumimoji="0" lang="sr-Latn-RS" altLang="en-US" sz="1800" b="0" i="0" u="none" strike="noStrike" cap="none" normalizeH="0" baseline="0" dirty="0">
                <a:ln>
                  <a:noFill/>
                </a:ln>
                <a:solidFill>
                  <a:srgbClr val="BCBEC4"/>
                </a:solidFill>
                <a:effectLst/>
                <a:latin typeface="JetBrains Mono"/>
              </a:rPr>
              <a:t>veljkoDetails</a:t>
            </a:r>
            <a:r>
              <a:rPr kumimoji="0" lang="en-US" altLang="en-US" sz="1800" b="0" i="0" u="none" strike="noStrike" cap="none" normalizeH="0" baseline="0" dirty="0">
                <a:ln>
                  <a:noFill/>
                </a:ln>
                <a:solidFill>
                  <a:srgbClr val="BCBEC4"/>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pPr>
            <a:r>
              <a:rPr kumimoji="0" lang="en-US" altLang="en-US" sz="1800" b="0" i="0" u="none" strike="noStrike" cap="none" normalizeH="0" baseline="0" dirty="0" err="1">
                <a:ln>
                  <a:noFill/>
                </a:ln>
                <a:solidFill>
                  <a:srgbClr val="BCBEC4"/>
                </a:solidFill>
                <a:effectLst/>
                <a:latin typeface="JetBrains Mono"/>
              </a:rPr>
              <a:t>appDAO.addStudent</a:t>
            </a:r>
            <a:r>
              <a:rPr kumimoji="0" lang="en-US" altLang="en-US" sz="1800" b="0" i="0" u="none" strike="noStrike" cap="none" normalizeH="0" baseline="0" dirty="0">
                <a:ln>
                  <a:noFill/>
                </a:ln>
                <a:solidFill>
                  <a:srgbClr val="BCBEC4"/>
                </a:solidFill>
                <a:effectLst/>
                <a:latin typeface="JetBrains Mono"/>
              </a:rPr>
              <a:t>(</a:t>
            </a:r>
            <a:r>
              <a:rPr kumimoji="0" lang="en-US" altLang="en-US" sz="1800" b="0" i="0" u="none" strike="noStrike" cap="none" normalizeH="0" baseline="0" dirty="0" err="1">
                <a:ln>
                  <a:noFill/>
                </a:ln>
                <a:solidFill>
                  <a:srgbClr val="BCBEC4"/>
                </a:solidFill>
                <a:effectLst/>
                <a:latin typeface="JetBrains Mono"/>
              </a:rPr>
              <a:t>veljko</a:t>
            </a:r>
            <a:r>
              <a:rPr kumimoji="0" lang="en-US" altLang="en-US" sz="1800" b="0" i="0" u="none" strike="noStrike" cap="none" normalizeH="0" baseline="0" dirty="0">
                <a:ln>
                  <a:noFill/>
                </a:ln>
                <a:solidFill>
                  <a:srgbClr val="BCBEC4"/>
                </a:solidFill>
                <a:effectLst/>
                <a:latin typeface="JetBrains Mono"/>
              </a:rPr>
              <a:t>);</a:t>
            </a:r>
          </a:p>
          <a:p>
            <a:pPr defTabSz="914400" eaLnBrk="0" fontAlgn="base" hangingPunct="0">
              <a:spcBef>
                <a:spcPct val="0"/>
              </a:spcBef>
              <a:spcAft>
                <a:spcPct val="0"/>
              </a:spcAft>
            </a:pPr>
            <a:r>
              <a:rPr kumimoji="0" lang="en-US" altLang="en-US" b="0" i="0" u="none" strike="noStrike" cap="none" normalizeH="0" baseline="0" dirty="0" err="1">
                <a:ln>
                  <a:noFill/>
                </a:ln>
                <a:solidFill>
                  <a:srgbClr val="BCBEC4"/>
                </a:solidFill>
                <a:effectLst/>
                <a:latin typeface="JetBrains Mono"/>
              </a:rPr>
              <a:t>appDAO.addStudent</a:t>
            </a:r>
            <a:r>
              <a:rPr kumimoji="0" lang="en-US" altLang="en-US" b="0" i="0" u="none" strike="noStrike" cap="none" normalizeH="0" baseline="0" dirty="0">
                <a:ln>
                  <a:noFill/>
                </a:ln>
                <a:solidFill>
                  <a:srgbClr val="BCBEC4"/>
                </a:solidFill>
                <a:effectLst/>
                <a:latin typeface="JetBrains Mono"/>
              </a:rPr>
              <a:t>(</a:t>
            </a:r>
            <a:r>
              <a:rPr kumimoji="0" lang="en-US" altLang="en-US" b="0" i="0" u="none" strike="noStrike" cap="none" normalizeH="0" baseline="0" dirty="0" err="1">
                <a:ln>
                  <a:noFill/>
                </a:ln>
                <a:solidFill>
                  <a:srgbClr val="BCBEC4"/>
                </a:solidFill>
                <a:effectLst/>
                <a:latin typeface="JetBrains Mono"/>
              </a:rPr>
              <a:t>nikola</a:t>
            </a:r>
            <a:r>
              <a:rPr kumimoji="0" lang="en-US" altLang="en-US" b="0" i="0" u="none" strike="noStrike" cap="none" normalizeH="0" baseline="0" dirty="0">
                <a:ln>
                  <a:noFill/>
                </a:ln>
                <a:solidFill>
                  <a:srgbClr val="BCBEC4"/>
                </a:solidFill>
                <a:effectLst/>
                <a:latin typeface="JetBrains Mono"/>
              </a:rPr>
              <a:t>);</a:t>
            </a:r>
            <a:endParaRPr kumimoji="0" lang="sr-Latn-RS" altLang="en-US" b="0" i="0" u="none" strike="noStrike" cap="none" normalizeH="0" baseline="0" dirty="0">
              <a:ln>
                <a:noFill/>
              </a:ln>
              <a:solidFill>
                <a:schemeClr val="tx1"/>
              </a:solidFill>
              <a:effectLst/>
              <a:latin typeface="Arial" panose="020B0604020202020204" pitchFamily="34" charset="0"/>
            </a:endParaRPr>
          </a:p>
        </p:txBody>
      </p:sp>
      <p:pic>
        <p:nvPicPr>
          <p:cNvPr id="11" name="Picture 10" descr="A screenshot of a computer">
            <a:extLst>
              <a:ext uri="{FF2B5EF4-FFF2-40B4-BE49-F238E27FC236}">
                <a16:creationId xmlns:a16="http://schemas.microsoft.com/office/drawing/2014/main" id="{695860C1-0623-3588-28EC-10FFCCA5F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796" y="5217448"/>
            <a:ext cx="3486175" cy="963980"/>
          </a:xfrm>
          <a:prstGeom prst="rect">
            <a:avLst/>
          </a:prstGeom>
        </p:spPr>
      </p:pic>
      <p:pic>
        <p:nvPicPr>
          <p:cNvPr id="13" name="Picture 12">
            <a:extLst>
              <a:ext uri="{FF2B5EF4-FFF2-40B4-BE49-F238E27FC236}">
                <a16:creationId xmlns:a16="http://schemas.microsoft.com/office/drawing/2014/main" id="{3A23E48D-A402-CC39-360B-5BAAAA929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387" y="5439540"/>
            <a:ext cx="4579145" cy="519795"/>
          </a:xfrm>
          <a:prstGeom prst="rect">
            <a:avLst/>
          </a:prstGeom>
        </p:spPr>
      </p:pic>
    </p:spTree>
    <p:extLst>
      <p:ext uri="{BB962C8B-B14F-4D97-AF65-F5344CB8AC3E}">
        <p14:creationId xmlns:p14="http://schemas.microsoft.com/office/powerpoint/2010/main" val="326915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F77371-AC65-7B53-5149-8A313E287109}"/>
              </a:ext>
            </a:extLst>
          </p:cNvPr>
          <p:cNvSpPr>
            <a:spLocks noGrp="1"/>
          </p:cNvSpPr>
          <p:nvPr>
            <p:ph type="subTitle" idx="1"/>
          </p:nvPr>
        </p:nvSpPr>
        <p:spPr>
          <a:xfrm>
            <a:off x="140367" y="672417"/>
            <a:ext cx="11911264" cy="5618747"/>
          </a:xfrm>
        </p:spPr>
        <p:txBody>
          <a:bodyPr/>
          <a:lstStyle/>
          <a:p>
            <a:pPr marL="342900" indent="-342900" algn="just">
              <a:buClr>
                <a:schemeClr val="tx1"/>
              </a:buClr>
              <a:buFont typeface="Arial" panose="020B0604020202020204" pitchFamily="34" charset="0"/>
              <a:buChar char="•"/>
            </a:pPr>
            <a:r>
              <a:rPr lang="sr-Latn-RS" dirty="0"/>
              <a:t>Strukturu projekta je moguće kreirati na sledeći način (</a:t>
            </a:r>
            <a:r>
              <a:rPr lang="sr-Latn-RS" i="1" dirty="0"/>
              <a:t>spring initializr</a:t>
            </a:r>
            <a:r>
              <a:rPr lang="sr-Latn-RS" dirty="0"/>
              <a:t>):</a:t>
            </a:r>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algn="just">
              <a:buClr>
                <a:schemeClr val="tx1"/>
              </a:buClr>
            </a:pPr>
            <a:endParaRPr lang="sr-Latn-RS" dirty="0"/>
          </a:p>
          <a:p>
            <a:pPr algn="just">
              <a:buClr>
                <a:schemeClr val="tx1"/>
              </a:buClr>
            </a:pPr>
            <a:endParaRPr lang="sr-Latn-RS" dirty="0"/>
          </a:p>
          <a:p>
            <a:pPr marL="342900" indent="-342900" algn="just">
              <a:buClr>
                <a:schemeClr val="tx1"/>
              </a:buClr>
              <a:buFont typeface="Arial" panose="020B0604020202020204" pitchFamily="34" charset="0"/>
              <a:buChar char="•"/>
            </a:pPr>
            <a:endParaRPr lang="sr-Latn-RS" dirty="0"/>
          </a:p>
        </p:txBody>
      </p:sp>
      <p:sp>
        <p:nvSpPr>
          <p:cNvPr id="4" name="Subtitle 2">
            <a:extLst>
              <a:ext uri="{FF2B5EF4-FFF2-40B4-BE49-F238E27FC236}">
                <a16:creationId xmlns:a16="http://schemas.microsoft.com/office/drawing/2014/main" id="{C94F31BF-3024-903C-66CC-32B33F660CC6}"/>
              </a:ext>
            </a:extLst>
          </p:cNvPr>
          <p:cNvSpPr txBox="1">
            <a:spLocks/>
          </p:cNvSpPr>
          <p:nvPr/>
        </p:nvSpPr>
        <p:spPr>
          <a:xfrm>
            <a:off x="132347" y="84222"/>
            <a:ext cx="10255597" cy="588195"/>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just"/>
            <a:r>
              <a:rPr lang="sr-Latn-RS" sz="3500" b="1" dirty="0"/>
              <a:t>Spring Boot JPA u </a:t>
            </a:r>
            <a:r>
              <a:rPr lang="en-US" sz="3500" b="1" dirty="0" err="1"/>
              <a:t>projektu</a:t>
            </a:r>
            <a:endParaRPr lang="en-US" sz="3500" b="1" dirty="0"/>
          </a:p>
        </p:txBody>
      </p:sp>
      <p:pic>
        <p:nvPicPr>
          <p:cNvPr id="6" name="Picture 5" descr="A screenshot of a computer">
            <a:extLst>
              <a:ext uri="{FF2B5EF4-FFF2-40B4-BE49-F238E27FC236}">
                <a16:creationId xmlns:a16="http://schemas.microsoft.com/office/drawing/2014/main" id="{A8345C15-3A3D-E018-C3A1-103BC9859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791" y="1260612"/>
            <a:ext cx="7936416" cy="4352537"/>
          </a:xfrm>
          <a:prstGeom prst="rect">
            <a:avLst/>
          </a:prstGeom>
        </p:spPr>
      </p:pic>
    </p:spTree>
    <p:extLst>
      <p:ext uri="{BB962C8B-B14F-4D97-AF65-F5344CB8AC3E}">
        <p14:creationId xmlns:p14="http://schemas.microsoft.com/office/powerpoint/2010/main" val="191479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F77371-AC65-7B53-5149-8A313E287109}"/>
              </a:ext>
            </a:extLst>
          </p:cNvPr>
          <p:cNvSpPr>
            <a:spLocks noGrp="1"/>
          </p:cNvSpPr>
          <p:nvPr>
            <p:ph type="subTitle" idx="1"/>
          </p:nvPr>
        </p:nvSpPr>
        <p:spPr>
          <a:xfrm>
            <a:off x="140367" y="672417"/>
            <a:ext cx="11911264" cy="588195"/>
          </a:xfrm>
        </p:spPr>
        <p:txBody>
          <a:bodyPr/>
          <a:lstStyle/>
          <a:p>
            <a:pPr marL="342900" indent="-342900" algn="just">
              <a:buClr>
                <a:schemeClr val="tx1"/>
              </a:buClr>
              <a:buFont typeface="Arial" panose="020B0604020202020204" pitchFamily="34" charset="0"/>
              <a:buChar char="•"/>
            </a:pPr>
            <a:r>
              <a:rPr lang="sr-Latn-RS" dirty="0"/>
              <a:t>Zavisnosti (</a:t>
            </a:r>
            <a:r>
              <a:rPr lang="sr-Latn-RS" i="1" dirty="0"/>
              <a:t>pom.xml</a:t>
            </a:r>
            <a:r>
              <a:rPr lang="sr-Latn-RS" dirty="0"/>
              <a:t>):</a:t>
            </a:r>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algn="just">
              <a:buClr>
                <a:schemeClr val="tx1"/>
              </a:buClr>
            </a:pPr>
            <a:endParaRPr lang="sr-Latn-RS" dirty="0"/>
          </a:p>
          <a:p>
            <a:pPr algn="just">
              <a:buClr>
                <a:schemeClr val="tx1"/>
              </a:buClr>
            </a:pPr>
            <a:endParaRPr lang="sr-Latn-RS" dirty="0"/>
          </a:p>
        </p:txBody>
      </p:sp>
      <p:sp>
        <p:nvSpPr>
          <p:cNvPr id="4" name="Subtitle 2">
            <a:extLst>
              <a:ext uri="{FF2B5EF4-FFF2-40B4-BE49-F238E27FC236}">
                <a16:creationId xmlns:a16="http://schemas.microsoft.com/office/drawing/2014/main" id="{C94F31BF-3024-903C-66CC-32B33F660CC6}"/>
              </a:ext>
            </a:extLst>
          </p:cNvPr>
          <p:cNvSpPr txBox="1">
            <a:spLocks/>
          </p:cNvSpPr>
          <p:nvPr/>
        </p:nvSpPr>
        <p:spPr>
          <a:xfrm>
            <a:off x="132347" y="84222"/>
            <a:ext cx="10255597" cy="588195"/>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just"/>
            <a:r>
              <a:rPr lang="sr-Latn-RS" sz="3500" b="1" dirty="0"/>
              <a:t>Spring Boot JPA u </a:t>
            </a:r>
            <a:r>
              <a:rPr lang="en-US" sz="3500" b="1" dirty="0" err="1"/>
              <a:t>projektu</a:t>
            </a:r>
            <a:endParaRPr lang="en-US" sz="3500" b="1" dirty="0"/>
          </a:p>
        </p:txBody>
      </p:sp>
      <p:sp>
        <p:nvSpPr>
          <p:cNvPr id="5" name="Rectangle 2">
            <a:extLst>
              <a:ext uri="{FF2B5EF4-FFF2-40B4-BE49-F238E27FC236}">
                <a16:creationId xmlns:a16="http://schemas.microsoft.com/office/drawing/2014/main" id="{2E69AA91-B563-6A38-DA09-917D1AF984D7}"/>
              </a:ext>
            </a:extLst>
          </p:cNvPr>
          <p:cNvSpPr>
            <a:spLocks noChangeArrowheads="1"/>
          </p:cNvSpPr>
          <p:nvPr/>
        </p:nvSpPr>
        <p:spPr bwMode="auto">
          <a:xfrm>
            <a:off x="3936747" y="976241"/>
            <a:ext cx="4318504" cy="3108543"/>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5B778"/>
                </a:solidFill>
                <a:effectLst/>
                <a:latin typeface="JetBrains Mono"/>
              </a:rPr>
              <a:t>&lt;dependencies&gt;</a:t>
            </a:r>
            <a:br>
              <a:rPr kumimoji="0" lang="en-US" altLang="en-US" sz="1400" b="0" i="0" u="none" strike="noStrike" cap="none" normalizeH="0" baseline="0" dirty="0">
                <a:ln>
                  <a:noFill/>
                </a:ln>
                <a:solidFill>
                  <a:srgbClr val="D5B778"/>
                </a:solidFill>
                <a:effectLst/>
                <a:latin typeface="JetBrains Mono"/>
              </a:rPr>
            </a:br>
            <a:br>
              <a:rPr kumimoji="0" lang="en-US" altLang="en-US" sz="1400" b="0" i="0" u="none" strike="noStrike" cap="none" normalizeH="0" baseline="0" dirty="0">
                <a:ln>
                  <a:noFill/>
                </a:ln>
                <a:solidFill>
                  <a:srgbClr val="D5B778"/>
                </a:solidFill>
                <a:effectLst/>
                <a:latin typeface="JetBrains Mono"/>
              </a:rPr>
            </a:br>
            <a:r>
              <a:rPr kumimoji="0" lang="en-US" altLang="en-US" sz="1400" b="0" i="0" u="none" strike="noStrike" cap="none" normalizeH="0" baseline="0" dirty="0">
                <a:ln>
                  <a:noFill/>
                </a:ln>
                <a:solidFill>
                  <a:srgbClr val="D5B778"/>
                </a:solidFill>
                <a:effectLst/>
                <a:latin typeface="JetBrains Mono"/>
              </a:rPr>
              <a:t>    &lt;dependency&gt;</a:t>
            </a:r>
            <a:br>
              <a:rPr kumimoji="0" lang="en-US" altLang="en-US" sz="1400" b="0" i="0" u="none" strike="noStrike" cap="none" normalizeH="0" baseline="0" dirty="0">
                <a:ln>
                  <a:noFill/>
                </a:ln>
                <a:solidFill>
                  <a:srgbClr val="D5B778"/>
                </a:solidFill>
                <a:effectLst/>
                <a:latin typeface="JetBrains Mono"/>
              </a:rPr>
            </a:br>
            <a:r>
              <a:rPr kumimoji="0" lang="en-US" altLang="en-US" sz="1400" b="0" i="0" u="none" strike="noStrike" cap="none" normalizeH="0" baseline="0" dirty="0">
                <a:ln>
                  <a:noFill/>
                </a:ln>
                <a:solidFill>
                  <a:srgbClr val="D5B778"/>
                </a:solidFill>
                <a:effectLst/>
                <a:latin typeface="JetBrains Mono"/>
              </a:rPr>
              <a:t>       &lt;</a:t>
            </a:r>
            <a:r>
              <a:rPr kumimoji="0" lang="en-US" altLang="en-US" sz="1400" b="0" i="0" u="none" strike="noStrike" cap="none" normalizeH="0" baseline="0" dirty="0" err="1">
                <a:ln>
                  <a:noFill/>
                </a:ln>
                <a:solidFill>
                  <a:srgbClr val="D5B778"/>
                </a:solidFill>
                <a:effectLst/>
                <a:latin typeface="JetBrains Mono"/>
              </a:rPr>
              <a:t>groupId</a:t>
            </a:r>
            <a:r>
              <a:rPr kumimoji="0" lang="en-US" altLang="en-US" sz="1400" b="0" i="0" u="none" strike="noStrike" cap="none" normalizeH="0" baseline="0" dirty="0">
                <a:ln>
                  <a:noFill/>
                </a:ln>
                <a:solidFill>
                  <a:srgbClr val="D5B778"/>
                </a:solidFill>
                <a:effectLst/>
                <a:latin typeface="JetBrains Mono"/>
              </a:rPr>
              <a:t>&gt;</a:t>
            </a:r>
            <a:r>
              <a:rPr kumimoji="0" lang="en-US" altLang="en-US" sz="1400" b="0" i="0" u="none" strike="noStrike" cap="none" normalizeH="0" baseline="0" dirty="0" err="1">
                <a:ln>
                  <a:noFill/>
                </a:ln>
                <a:solidFill>
                  <a:srgbClr val="BCBEC4"/>
                </a:solidFill>
                <a:effectLst/>
                <a:latin typeface="JetBrains Mono"/>
              </a:rPr>
              <a:t>org.springframework.boot</a:t>
            </a:r>
            <a:r>
              <a:rPr kumimoji="0" lang="en-US" altLang="en-US" sz="1400" b="0" i="0" u="none" strike="noStrike" cap="none" normalizeH="0" baseline="0" dirty="0">
                <a:ln>
                  <a:noFill/>
                </a:ln>
                <a:solidFill>
                  <a:srgbClr val="D5B778"/>
                </a:solidFill>
                <a:effectLst/>
                <a:latin typeface="JetBrains Mono"/>
              </a:rPr>
              <a:t>&lt;/</a:t>
            </a:r>
            <a:r>
              <a:rPr kumimoji="0" lang="en-US" altLang="en-US" sz="1400" b="0" i="0" u="none" strike="noStrike" cap="none" normalizeH="0" baseline="0" dirty="0" err="1">
                <a:ln>
                  <a:noFill/>
                </a:ln>
                <a:solidFill>
                  <a:srgbClr val="D5B778"/>
                </a:solidFill>
                <a:effectLst/>
                <a:latin typeface="JetBrains Mono"/>
              </a:rPr>
              <a:t>groupId</a:t>
            </a:r>
            <a:r>
              <a:rPr kumimoji="0" lang="en-US" altLang="en-US" sz="1400" b="0" i="0" u="none" strike="noStrike" cap="none" normalizeH="0" baseline="0" dirty="0">
                <a:ln>
                  <a:noFill/>
                </a:ln>
                <a:solidFill>
                  <a:srgbClr val="D5B778"/>
                </a:solidFill>
                <a:effectLst/>
                <a:latin typeface="JetBrains Mono"/>
              </a:rPr>
              <a:t>&gt;</a:t>
            </a:r>
            <a:br>
              <a:rPr kumimoji="0" lang="en-US" altLang="en-US" sz="1400" b="0" i="0" u="none" strike="noStrike" cap="none" normalizeH="0" baseline="0" dirty="0">
                <a:ln>
                  <a:noFill/>
                </a:ln>
                <a:solidFill>
                  <a:srgbClr val="D5B778"/>
                </a:solidFill>
                <a:effectLst/>
                <a:latin typeface="JetBrains Mono"/>
              </a:rPr>
            </a:br>
            <a:r>
              <a:rPr kumimoji="0" lang="en-US" altLang="en-US" sz="1400" b="0" i="0" u="none" strike="noStrike" cap="none" normalizeH="0" baseline="0" dirty="0">
                <a:ln>
                  <a:noFill/>
                </a:ln>
                <a:solidFill>
                  <a:srgbClr val="D5B778"/>
                </a:solidFill>
                <a:effectLst/>
                <a:latin typeface="JetBrains Mono"/>
              </a:rPr>
              <a:t>       &lt;</a:t>
            </a:r>
            <a:r>
              <a:rPr kumimoji="0" lang="en-US" altLang="en-US" sz="1400" b="0" i="0" u="none" strike="noStrike" cap="none" normalizeH="0" baseline="0" dirty="0" err="1">
                <a:ln>
                  <a:noFill/>
                </a:ln>
                <a:solidFill>
                  <a:srgbClr val="D5B778"/>
                </a:solidFill>
                <a:effectLst/>
                <a:latin typeface="JetBrains Mono"/>
              </a:rPr>
              <a:t>artifactId</a:t>
            </a:r>
            <a:r>
              <a:rPr kumimoji="0" lang="en-US" altLang="en-US" sz="1400" b="0" i="0" u="none" strike="noStrike" cap="none" normalizeH="0" baseline="0" dirty="0">
                <a:ln>
                  <a:noFill/>
                </a:ln>
                <a:solidFill>
                  <a:srgbClr val="D5B778"/>
                </a:solidFill>
                <a:effectLst/>
                <a:latin typeface="JetBrains Mono"/>
              </a:rPr>
              <a:t>&gt;</a:t>
            </a:r>
            <a:r>
              <a:rPr kumimoji="0" lang="en-US" altLang="en-US" sz="1400" b="0" i="0" u="none" strike="noStrike" cap="none" normalizeH="0" baseline="0" dirty="0">
                <a:ln>
                  <a:noFill/>
                </a:ln>
                <a:solidFill>
                  <a:srgbClr val="BCBEC4"/>
                </a:solidFill>
                <a:effectLst/>
                <a:latin typeface="JetBrains Mono"/>
              </a:rPr>
              <a:t>spring-boot-starter-data-</a:t>
            </a:r>
            <a:r>
              <a:rPr kumimoji="0" lang="en-US" altLang="en-US" sz="1400" b="0" i="0" u="none" strike="noStrike" cap="none" normalizeH="0" baseline="0" dirty="0" err="1">
                <a:ln>
                  <a:noFill/>
                </a:ln>
                <a:solidFill>
                  <a:srgbClr val="BCBEC4"/>
                </a:solidFill>
                <a:effectLst/>
                <a:latin typeface="JetBrains Mono"/>
              </a:rPr>
              <a:t>jpa</a:t>
            </a:r>
            <a:r>
              <a:rPr kumimoji="0" lang="en-US" altLang="en-US" sz="1400" b="0" i="0" u="none" strike="noStrike" cap="none" normalizeH="0" baseline="0" dirty="0">
                <a:ln>
                  <a:noFill/>
                </a:ln>
                <a:solidFill>
                  <a:srgbClr val="D5B778"/>
                </a:solidFill>
                <a:effectLst/>
                <a:latin typeface="JetBrains Mono"/>
              </a:rPr>
              <a:t>&lt;/</a:t>
            </a:r>
            <a:r>
              <a:rPr kumimoji="0" lang="en-US" altLang="en-US" sz="1400" b="0" i="0" u="none" strike="noStrike" cap="none" normalizeH="0" baseline="0" dirty="0" err="1">
                <a:ln>
                  <a:noFill/>
                </a:ln>
                <a:solidFill>
                  <a:srgbClr val="D5B778"/>
                </a:solidFill>
                <a:effectLst/>
                <a:latin typeface="JetBrains Mono"/>
              </a:rPr>
              <a:t>artifactId</a:t>
            </a:r>
            <a:r>
              <a:rPr kumimoji="0" lang="en-US" altLang="en-US" sz="1400" b="0" i="0" u="none" strike="noStrike" cap="none" normalizeH="0" baseline="0" dirty="0">
                <a:ln>
                  <a:noFill/>
                </a:ln>
                <a:solidFill>
                  <a:srgbClr val="D5B778"/>
                </a:solidFill>
                <a:effectLst/>
                <a:latin typeface="JetBrains Mono"/>
              </a:rPr>
              <a:t>&gt;</a:t>
            </a:r>
            <a:br>
              <a:rPr kumimoji="0" lang="en-US" altLang="en-US" sz="1400" b="0" i="0" u="none" strike="noStrike" cap="none" normalizeH="0" baseline="0" dirty="0">
                <a:ln>
                  <a:noFill/>
                </a:ln>
                <a:solidFill>
                  <a:srgbClr val="D5B778"/>
                </a:solidFill>
                <a:effectLst/>
                <a:latin typeface="JetBrains Mono"/>
              </a:rPr>
            </a:br>
            <a:r>
              <a:rPr kumimoji="0" lang="en-US" altLang="en-US" sz="1400" b="0" i="0" u="none" strike="noStrike" cap="none" normalizeH="0" baseline="0" dirty="0">
                <a:ln>
                  <a:noFill/>
                </a:ln>
                <a:solidFill>
                  <a:srgbClr val="D5B778"/>
                </a:solidFill>
                <a:effectLst/>
                <a:latin typeface="JetBrains Mono"/>
              </a:rPr>
              <a:t>    &lt;/dependency&gt;</a:t>
            </a:r>
            <a:br>
              <a:rPr kumimoji="0" lang="en-US" altLang="en-US" sz="1400" b="0" i="0" u="none" strike="noStrike" cap="none" normalizeH="0" baseline="0" dirty="0">
                <a:ln>
                  <a:noFill/>
                </a:ln>
                <a:solidFill>
                  <a:srgbClr val="D5B778"/>
                </a:solidFill>
                <a:effectLst/>
                <a:latin typeface="JetBrains Mono"/>
              </a:rPr>
            </a:br>
            <a:br>
              <a:rPr kumimoji="0" lang="en-US" altLang="en-US" sz="1400" b="0" i="0" u="none" strike="noStrike" cap="none" normalizeH="0" baseline="0" dirty="0">
                <a:ln>
                  <a:noFill/>
                </a:ln>
                <a:solidFill>
                  <a:srgbClr val="D5B778"/>
                </a:solidFill>
                <a:effectLst/>
                <a:latin typeface="JetBrains Mono"/>
              </a:rPr>
            </a:br>
            <a:r>
              <a:rPr kumimoji="0" lang="en-US" altLang="en-US" sz="1400" b="0" i="0" u="none" strike="noStrike" cap="none" normalizeH="0" baseline="0" dirty="0">
                <a:ln>
                  <a:noFill/>
                </a:ln>
                <a:solidFill>
                  <a:srgbClr val="D5B778"/>
                </a:solidFill>
                <a:effectLst/>
                <a:latin typeface="JetBrains Mono"/>
              </a:rPr>
              <a:t>    &lt;dependency&gt;</a:t>
            </a:r>
            <a:br>
              <a:rPr kumimoji="0" lang="en-US" altLang="en-US" sz="1400" b="0" i="0" u="none" strike="noStrike" cap="none" normalizeH="0" baseline="0" dirty="0">
                <a:ln>
                  <a:noFill/>
                </a:ln>
                <a:solidFill>
                  <a:srgbClr val="D5B778"/>
                </a:solidFill>
                <a:effectLst/>
                <a:latin typeface="JetBrains Mono"/>
              </a:rPr>
            </a:br>
            <a:r>
              <a:rPr kumimoji="0" lang="en-US" altLang="en-US" sz="1400" b="0" i="0" u="none" strike="noStrike" cap="none" normalizeH="0" baseline="0" dirty="0">
                <a:ln>
                  <a:noFill/>
                </a:ln>
                <a:solidFill>
                  <a:srgbClr val="D5B778"/>
                </a:solidFill>
                <a:effectLst/>
                <a:latin typeface="JetBrains Mono"/>
              </a:rPr>
              <a:t>       &lt;</a:t>
            </a:r>
            <a:r>
              <a:rPr kumimoji="0" lang="en-US" altLang="en-US" sz="1400" b="0" i="0" u="none" strike="noStrike" cap="none" normalizeH="0" baseline="0" dirty="0" err="1">
                <a:ln>
                  <a:noFill/>
                </a:ln>
                <a:solidFill>
                  <a:srgbClr val="D5B778"/>
                </a:solidFill>
                <a:effectLst/>
                <a:latin typeface="JetBrains Mono"/>
              </a:rPr>
              <a:t>groupId</a:t>
            </a:r>
            <a:r>
              <a:rPr kumimoji="0" lang="en-US" altLang="en-US" sz="1400" b="0" i="0" u="none" strike="noStrike" cap="none" normalizeH="0" baseline="0" dirty="0">
                <a:ln>
                  <a:noFill/>
                </a:ln>
                <a:solidFill>
                  <a:srgbClr val="D5B778"/>
                </a:solidFill>
                <a:effectLst/>
                <a:latin typeface="JetBrains Mono"/>
              </a:rPr>
              <a:t>&gt;</a:t>
            </a:r>
            <a:r>
              <a:rPr kumimoji="0" lang="en-US" altLang="en-US" sz="1400" b="0" i="0" u="none" strike="noStrike" cap="none" normalizeH="0" baseline="0" dirty="0" err="1">
                <a:ln>
                  <a:noFill/>
                </a:ln>
                <a:solidFill>
                  <a:srgbClr val="BCBEC4"/>
                </a:solidFill>
                <a:effectLst/>
                <a:latin typeface="JetBrains Mono"/>
              </a:rPr>
              <a:t>com.mysql</a:t>
            </a:r>
            <a:r>
              <a:rPr kumimoji="0" lang="en-US" altLang="en-US" sz="1400" b="0" i="0" u="none" strike="noStrike" cap="none" normalizeH="0" baseline="0" dirty="0">
                <a:ln>
                  <a:noFill/>
                </a:ln>
                <a:solidFill>
                  <a:srgbClr val="D5B778"/>
                </a:solidFill>
                <a:effectLst/>
                <a:latin typeface="JetBrains Mono"/>
              </a:rPr>
              <a:t>&lt;/</a:t>
            </a:r>
            <a:r>
              <a:rPr kumimoji="0" lang="en-US" altLang="en-US" sz="1400" b="0" i="0" u="none" strike="noStrike" cap="none" normalizeH="0" baseline="0" dirty="0" err="1">
                <a:ln>
                  <a:noFill/>
                </a:ln>
                <a:solidFill>
                  <a:srgbClr val="D5B778"/>
                </a:solidFill>
                <a:effectLst/>
                <a:latin typeface="JetBrains Mono"/>
              </a:rPr>
              <a:t>groupId</a:t>
            </a:r>
            <a:r>
              <a:rPr kumimoji="0" lang="en-US" altLang="en-US" sz="1400" b="0" i="0" u="none" strike="noStrike" cap="none" normalizeH="0" baseline="0" dirty="0">
                <a:ln>
                  <a:noFill/>
                </a:ln>
                <a:solidFill>
                  <a:srgbClr val="D5B778"/>
                </a:solidFill>
                <a:effectLst/>
                <a:latin typeface="JetBrains Mono"/>
              </a:rPr>
              <a:t>&gt;</a:t>
            </a:r>
            <a:br>
              <a:rPr kumimoji="0" lang="en-US" altLang="en-US" sz="1400" b="0" i="0" u="none" strike="noStrike" cap="none" normalizeH="0" baseline="0" dirty="0">
                <a:ln>
                  <a:noFill/>
                </a:ln>
                <a:solidFill>
                  <a:srgbClr val="D5B778"/>
                </a:solidFill>
                <a:effectLst/>
                <a:latin typeface="JetBrains Mono"/>
              </a:rPr>
            </a:br>
            <a:r>
              <a:rPr kumimoji="0" lang="en-US" altLang="en-US" sz="1400" b="0" i="0" u="none" strike="noStrike" cap="none" normalizeH="0" baseline="0" dirty="0">
                <a:ln>
                  <a:noFill/>
                </a:ln>
                <a:solidFill>
                  <a:srgbClr val="D5B778"/>
                </a:solidFill>
                <a:effectLst/>
                <a:latin typeface="JetBrains Mono"/>
              </a:rPr>
              <a:t>       &lt;</a:t>
            </a:r>
            <a:r>
              <a:rPr kumimoji="0" lang="en-US" altLang="en-US" sz="1400" b="0" i="0" u="none" strike="noStrike" cap="none" normalizeH="0" baseline="0" dirty="0" err="1">
                <a:ln>
                  <a:noFill/>
                </a:ln>
                <a:solidFill>
                  <a:srgbClr val="D5B778"/>
                </a:solidFill>
                <a:effectLst/>
                <a:latin typeface="JetBrains Mono"/>
              </a:rPr>
              <a:t>artifactId</a:t>
            </a:r>
            <a:r>
              <a:rPr kumimoji="0" lang="en-US" altLang="en-US" sz="1400" b="0" i="0" u="none" strike="noStrike" cap="none" normalizeH="0" baseline="0" dirty="0">
                <a:ln>
                  <a:noFill/>
                </a:ln>
                <a:solidFill>
                  <a:srgbClr val="D5B778"/>
                </a:solidFill>
                <a:effectLst/>
                <a:latin typeface="JetBrains Mono"/>
              </a:rPr>
              <a:t>&gt;</a:t>
            </a:r>
            <a:r>
              <a:rPr kumimoji="0" lang="en-US" altLang="en-US" sz="1400" b="0" i="0" u="none" strike="noStrike" cap="none" normalizeH="0" baseline="0" dirty="0" err="1">
                <a:ln>
                  <a:noFill/>
                </a:ln>
                <a:solidFill>
                  <a:srgbClr val="BCBEC4"/>
                </a:solidFill>
                <a:effectLst/>
                <a:latin typeface="JetBrains Mono"/>
              </a:rPr>
              <a:t>mysql</a:t>
            </a:r>
            <a:r>
              <a:rPr kumimoji="0" lang="en-US" altLang="en-US" sz="1400" b="0" i="0" u="none" strike="noStrike" cap="none" normalizeH="0" baseline="0" dirty="0">
                <a:ln>
                  <a:noFill/>
                </a:ln>
                <a:solidFill>
                  <a:srgbClr val="BCBEC4"/>
                </a:solidFill>
                <a:effectLst/>
                <a:latin typeface="JetBrains Mono"/>
              </a:rPr>
              <a:t>-connector-j</a:t>
            </a:r>
            <a:r>
              <a:rPr kumimoji="0" lang="en-US" altLang="en-US" sz="1400" b="0" i="0" u="none" strike="noStrike" cap="none" normalizeH="0" baseline="0" dirty="0">
                <a:ln>
                  <a:noFill/>
                </a:ln>
                <a:solidFill>
                  <a:srgbClr val="D5B778"/>
                </a:solidFill>
                <a:effectLst/>
                <a:latin typeface="JetBrains Mono"/>
              </a:rPr>
              <a:t>&lt;/</a:t>
            </a:r>
            <a:r>
              <a:rPr kumimoji="0" lang="en-US" altLang="en-US" sz="1400" b="0" i="0" u="none" strike="noStrike" cap="none" normalizeH="0" baseline="0" dirty="0" err="1">
                <a:ln>
                  <a:noFill/>
                </a:ln>
                <a:solidFill>
                  <a:srgbClr val="D5B778"/>
                </a:solidFill>
                <a:effectLst/>
                <a:latin typeface="JetBrains Mono"/>
              </a:rPr>
              <a:t>artifactId</a:t>
            </a:r>
            <a:r>
              <a:rPr kumimoji="0" lang="en-US" altLang="en-US" sz="1400" b="0" i="0" u="none" strike="noStrike" cap="none" normalizeH="0" baseline="0" dirty="0">
                <a:ln>
                  <a:noFill/>
                </a:ln>
                <a:solidFill>
                  <a:srgbClr val="D5B778"/>
                </a:solidFill>
                <a:effectLst/>
                <a:latin typeface="JetBrains Mono"/>
              </a:rPr>
              <a:t>&gt;</a:t>
            </a:r>
            <a:br>
              <a:rPr kumimoji="0" lang="en-US" altLang="en-US" sz="1400" b="0" i="0" u="none" strike="noStrike" cap="none" normalizeH="0" baseline="0" dirty="0">
                <a:ln>
                  <a:noFill/>
                </a:ln>
                <a:solidFill>
                  <a:srgbClr val="D5B778"/>
                </a:solidFill>
                <a:effectLst/>
                <a:latin typeface="JetBrains Mono"/>
              </a:rPr>
            </a:br>
            <a:r>
              <a:rPr kumimoji="0" lang="en-US" altLang="en-US" sz="1400" b="0" i="0" u="none" strike="noStrike" cap="none" normalizeH="0" baseline="0" dirty="0">
                <a:ln>
                  <a:noFill/>
                </a:ln>
                <a:solidFill>
                  <a:srgbClr val="D5B778"/>
                </a:solidFill>
                <a:effectLst/>
                <a:latin typeface="JetBrains Mono"/>
              </a:rPr>
              <a:t>       &lt;scope&gt;</a:t>
            </a:r>
            <a:r>
              <a:rPr kumimoji="0" lang="en-US" altLang="en-US" sz="1400" b="0" i="0" u="none" strike="noStrike" cap="none" normalizeH="0" baseline="0" dirty="0">
                <a:ln>
                  <a:noFill/>
                </a:ln>
                <a:solidFill>
                  <a:srgbClr val="BCBEC4"/>
                </a:solidFill>
                <a:effectLst/>
                <a:latin typeface="JetBrains Mono"/>
              </a:rPr>
              <a:t>runtime</a:t>
            </a:r>
            <a:r>
              <a:rPr kumimoji="0" lang="en-US" altLang="en-US" sz="1400" b="0" i="0" u="none" strike="noStrike" cap="none" normalizeH="0" baseline="0" dirty="0">
                <a:ln>
                  <a:noFill/>
                </a:ln>
                <a:solidFill>
                  <a:srgbClr val="D5B778"/>
                </a:solidFill>
                <a:effectLst/>
                <a:latin typeface="JetBrains Mono"/>
              </a:rPr>
              <a:t>&lt;/scope&gt;</a:t>
            </a:r>
            <a:br>
              <a:rPr kumimoji="0" lang="en-US" altLang="en-US" sz="1400" b="0" i="0" u="none" strike="noStrike" cap="none" normalizeH="0" baseline="0" dirty="0">
                <a:ln>
                  <a:noFill/>
                </a:ln>
                <a:solidFill>
                  <a:srgbClr val="D5B778"/>
                </a:solidFill>
                <a:effectLst/>
                <a:latin typeface="JetBrains Mono"/>
              </a:rPr>
            </a:br>
            <a:r>
              <a:rPr kumimoji="0" lang="en-US" altLang="en-US" sz="1400" b="0" i="0" u="none" strike="noStrike" cap="none" normalizeH="0" baseline="0" dirty="0">
                <a:ln>
                  <a:noFill/>
                </a:ln>
                <a:solidFill>
                  <a:srgbClr val="D5B778"/>
                </a:solidFill>
                <a:effectLst/>
                <a:latin typeface="JetBrains Mono"/>
              </a:rPr>
              <a:t>    &lt;/dependency&gt;</a:t>
            </a:r>
            <a:br>
              <a:rPr kumimoji="0" lang="en-US" altLang="en-US" sz="1400" b="0" i="0" u="none" strike="noStrike" cap="none" normalizeH="0" baseline="0" dirty="0">
                <a:ln>
                  <a:noFill/>
                </a:ln>
                <a:solidFill>
                  <a:srgbClr val="D5B778"/>
                </a:solidFill>
                <a:effectLst/>
                <a:latin typeface="JetBrains Mono"/>
              </a:rPr>
            </a:br>
            <a:br>
              <a:rPr kumimoji="0" lang="en-US" altLang="en-US" sz="1400" b="0" i="0" u="none" strike="noStrike" cap="none" normalizeH="0" baseline="0" dirty="0">
                <a:ln>
                  <a:noFill/>
                </a:ln>
                <a:solidFill>
                  <a:srgbClr val="D5B778"/>
                </a:solidFill>
                <a:effectLst/>
                <a:latin typeface="JetBrains Mono"/>
              </a:rPr>
            </a:br>
            <a:r>
              <a:rPr kumimoji="0" lang="en-US" altLang="en-US" sz="1400" b="0" i="0" u="none" strike="noStrike" cap="none" normalizeH="0" baseline="0" dirty="0">
                <a:ln>
                  <a:noFill/>
                </a:ln>
                <a:solidFill>
                  <a:srgbClr val="D5B778"/>
                </a:solidFill>
                <a:effectLst/>
                <a:latin typeface="JetBrains Mono"/>
              </a:rPr>
              <a:t>&lt;/dependencies&gt;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Subtitle 2">
            <a:extLst>
              <a:ext uri="{FF2B5EF4-FFF2-40B4-BE49-F238E27FC236}">
                <a16:creationId xmlns:a16="http://schemas.microsoft.com/office/drawing/2014/main" id="{33DB082D-2760-23BF-793A-53E73BD2C0A6}"/>
              </a:ext>
            </a:extLst>
          </p:cNvPr>
          <p:cNvSpPr txBox="1">
            <a:spLocks/>
          </p:cNvSpPr>
          <p:nvPr/>
        </p:nvSpPr>
        <p:spPr>
          <a:xfrm>
            <a:off x="132347" y="4388608"/>
            <a:ext cx="11911264" cy="58819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342900" indent="-342900" algn="just">
              <a:buClr>
                <a:schemeClr val="tx1"/>
              </a:buClr>
              <a:buFont typeface="Arial" panose="020B0604020202020204" pitchFamily="34" charset="0"/>
              <a:buChar char="•"/>
            </a:pPr>
            <a:r>
              <a:rPr lang="sr-Latn-RS" dirty="0"/>
              <a:t>Povezivanje sa MySQL bazom (</a:t>
            </a:r>
            <a:r>
              <a:rPr lang="sr-Latn-RS" i="1" dirty="0"/>
              <a:t>application.properties</a:t>
            </a:r>
            <a:r>
              <a:rPr lang="sr-Latn-RS" dirty="0"/>
              <a:t>):</a:t>
            </a:r>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endParaRPr lang="sr-Latn-RS" dirty="0"/>
          </a:p>
          <a:p>
            <a:pPr algn="just">
              <a:buClr>
                <a:schemeClr val="tx1"/>
              </a:buClr>
            </a:pPr>
            <a:endParaRPr lang="sr-Latn-RS" dirty="0"/>
          </a:p>
          <a:p>
            <a:pPr algn="just">
              <a:buClr>
                <a:schemeClr val="tx1"/>
              </a:buClr>
            </a:pPr>
            <a:endParaRPr lang="sr-Latn-RS" dirty="0"/>
          </a:p>
        </p:txBody>
      </p:sp>
      <p:sp>
        <p:nvSpPr>
          <p:cNvPr id="8" name="Rectangle 3">
            <a:extLst>
              <a:ext uri="{FF2B5EF4-FFF2-40B4-BE49-F238E27FC236}">
                <a16:creationId xmlns:a16="http://schemas.microsoft.com/office/drawing/2014/main" id="{DCD06C76-2377-86E4-A59F-EBAF94F24839}"/>
              </a:ext>
            </a:extLst>
          </p:cNvPr>
          <p:cNvSpPr>
            <a:spLocks noChangeArrowheads="1"/>
          </p:cNvSpPr>
          <p:nvPr/>
        </p:nvSpPr>
        <p:spPr bwMode="auto">
          <a:xfrm>
            <a:off x="3832911" y="4976803"/>
            <a:ext cx="4510136" cy="73866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F8E6D"/>
                </a:solidFill>
                <a:effectLst/>
                <a:latin typeface="JetBrains Mono"/>
              </a:rPr>
              <a:t>spring.datasource.url</a:t>
            </a:r>
            <a:r>
              <a:rPr kumimoji="0" lang="en-US" altLang="en-US" sz="1400" b="0" i="0" u="none" strike="noStrike" cap="none" normalizeH="0" baseline="0" dirty="0">
                <a:ln>
                  <a:noFill/>
                </a:ln>
                <a:solidFill>
                  <a:srgbClr val="808080"/>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jdbc:mysql</a:t>
            </a:r>
            <a:r>
              <a:rPr kumimoji="0" lang="en-US" altLang="en-US" sz="1400" b="0" i="0" u="none" strike="noStrike" cap="none" normalizeH="0" baseline="0" dirty="0">
                <a:ln>
                  <a:noFill/>
                </a:ln>
                <a:solidFill>
                  <a:srgbClr val="6AAB73"/>
                </a:solidFill>
                <a:effectLst/>
                <a:latin typeface="JetBrains Mono"/>
              </a:rPr>
              <a:t>://localhost:3306/</a:t>
            </a:r>
            <a:r>
              <a:rPr kumimoji="0" lang="en-US" altLang="en-US" sz="1400" b="0" i="0" u="none" strike="noStrike" cap="none" normalizeH="0" baseline="0" dirty="0" err="1">
                <a:ln>
                  <a:noFill/>
                </a:ln>
                <a:solidFill>
                  <a:srgbClr val="6AAB73"/>
                </a:solidFill>
                <a:effectLst/>
                <a:latin typeface="JetBrains Mono"/>
              </a:rPr>
              <a:t>fakultet</a:t>
            </a:r>
            <a:br>
              <a:rPr kumimoji="0" lang="en-US" altLang="en-US" sz="1400" b="0" i="0" u="none" strike="noStrike" cap="none" normalizeH="0" baseline="0" dirty="0">
                <a:ln>
                  <a:noFill/>
                </a:ln>
                <a:solidFill>
                  <a:srgbClr val="6AAB73"/>
                </a:solidFill>
                <a:effectLst/>
                <a:latin typeface="JetBrains Mono"/>
              </a:rPr>
            </a:br>
            <a:r>
              <a:rPr kumimoji="0" lang="en-US" altLang="en-US" sz="1400" b="0" i="0" u="none" strike="noStrike" cap="none" normalizeH="0" baseline="0" dirty="0" err="1">
                <a:ln>
                  <a:noFill/>
                </a:ln>
                <a:solidFill>
                  <a:srgbClr val="CF8E6D"/>
                </a:solidFill>
                <a:effectLst/>
                <a:latin typeface="JetBrains Mono"/>
              </a:rPr>
              <a:t>spring.datasource.username</a:t>
            </a:r>
            <a:r>
              <a:rPr kumimoji="0" lang="en-US" altLang="en-US" sz="1400" b="0" i="0" u="none" strike="noStrike" cap="none" normalizeH="0" baseline="0" dirty="0">
                <a:ln>
                  <a:noFill/>
                </a:ln>
                <a:solidFill>
                  <a:srgbClr val="808080"/>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springstudent</a:t>
            </a:r>
            <a:br>
              <a:rPr kumimoji="0" lang="en-US" altLang="en-US" sz="1400" b="0" i="0" u="none" strike="noStrike" cap="none" normalizeH="0" baseline="0" dirty="0">
                <a:ln>
                  <a:noFill/>
                </a:ln>
                <a:solidFill>
                  <a:srgbClr val="6AAB73"/>
                </a:solidFill>
                <a:effectLst/>
                <a:latin typeface="JetBrains Mono"/>
              </a:rPr>
            </a:br>
            <a:r>
              <a:rPr kumimoji="0" lang="en-US" altLang="en-US" sz="1400" b="0" i="0" u="none" strike="noStrike" cap="none" normalizeH="0" baseline="0" dirty="0" err="1">
                <a:ln>
                  <a:noFill/>
                </a:ln>
                <a:solidFill>
                  <a:srgbClr val="CF8E6D"/>
                </a:solidFill>
                <a:effectLst/>
                <a:latin typeface="JetBrains Mono"/>
              </a:rPr>
              <a:t>spring.datasource.password</a:t>
            </a:r>
            <a:r>
              <a:rPr kumimoji="0" lang="en-US" altLang="en-US" sz="1400" b="0" i="0" u="none" strike="noStrike" cap="none" normalizeH="0" baseline="0" dirty="0">
                <a:ln>
                  <a:noFill/>
                </a:ln>
                <a:solidFill>
                  <a:srgbClr val="808080"/>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springstudent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4600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DC8E67ED-CF52-6B71-CBD4-8B0BD5FAAD69}"/>
              </a:ext>
            </a:extLst>
          </p:cNvPr>
          <p:cNvSpPr>
            <a:spLocks noChangeArrowheads="1"/>
          </p:cNvSpPr>
          <p:nvPr/>
        </p:nvSpPr>
        <p:spPr bwMode="auto">
          <a:xfrm>
            <a:off x="567669" y="1053622"/>
            <a:ext cx="5083901" cy="375487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3AE60"/>
                </a:solidFill>
                <a:effectLst/>
                <a:latin typeface="JetBrains Mono"/>
              </a:rPr>
              <a:t>@Entity</a:t>
            </a:r>
            <a:br>
              <a:rPr kumimoji="0" lang="en-US" altLang="en-US" sz="1400" b="0" i="0" u="none" strike="noStrike" cap="none" normalizeH="0" baseline="0" dirty="0">
                <a:ln>
                  <a:noFill/>
                </a:ln>
                <a:solidFill>
                  <a:srgbClr val="B3AE60"/>
                </a:solidFill>
                <a:effectLst/>
                <a:latin typeface="JetBrains Mono"/>
              </a:rPr>
            </a:br>
            <a:r>
              <a:rPr kumimoji="0" lang="en-US" altLang="en-US" sz="1400" b="0" i="0" u="none" strike="noStrike" cap="none" normalizeH="0" baseline="0" dirty="0">
                <a:ln>
                  <a:noFill/>
                </a:ln>
                <a:solidFill>
                  <a:srgbClr val="B3AE60"/>
                </a:solidFill>
                <a:effectLst/>
                <a:latin typeface="JetBrains Mono"/>
              </a:rPr>
              <a:t>@Table</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"students"</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CF8E6D"/>
                </a:solidFill>
                <a:effectLst/>
                <a:latin typeface="JetBrains Mono"/>
              </a:rPr>
              <a:t>public class </a:t>
            </a:r>
            <a:r>
              <a:rPr kumimoji="0" lang="en-US" altLang="en-US" sz="1400" b="0" i="0" u="none" strike="noStrike" cap="none" normalizeH="0" baseline="0" dirty="0">
                <a:ln>
                  <a:noFill/>
                </a:ln>
                <a:solidFill>
                  <a:srgbClr val="BCBEC4"/>
                </a:solidFill>
                <a:effectLst/>
                <a:latin typeface="JetBrains Mono"/>
              </a:rPr>
              <a:t>Student {</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@Id</a:t>
            </a:r>
            <a:br>
              <a:rPr kumimoji="0" lang="en-US" altLang="en-US" sz="1400" b="0" i="0" u="none" strike="noStrike" cap="none" normalizeH="0" baseline="0" dirty="0">
                <a:ln>
                  <a:noFill/>
                </a:ln>
                <a:solidFill>
                  <a:srgbClr val="B3AE60"/>
                </a:solidFill>
                <a:effectLst/>
                <a:latin typeface="JetBrains Mono"/>
              </a:rPr>
            </a:br>
            <a:r>
              <a:rPr kumimoji="0" lang="en-US" altLang="en-US" sz="1400" b="0" i="0" u="none" strike="noStrike" cap="none" normalizeH="0" baseline="0" dirty="0">
                <a:ln>
                  <a:noFill/>
                </a:ln>
                <a:solidFill>
                  <a:srgbClr val="B3AE60"/>
                </a:solidFill>
                <a:effectLst/>
                <a:latin typeface="JetBrains Mono"/>
              </a:rPr>
              <a:t>    @GeneratedValue</a:t>
            </a:r>
            <a:r>
              <a:rPr kumimoji="0" lang="en-US" altLang="en-US" sz="1400" b="0" i="0" u="none" strike="noStrike" cap="none" normalizeH="0" baseline="0" dirty="0">
                <a:ln>
                  <a:noFill/>
                </a:ln>
                <a:solidFill>
                  <a:srgbClr val="BCBEC4"/>
                </a:solidFill>
                <a:effectLst/>
                <a:latin typeface="JetBrains Mono"/>
              </a:rPr>
              <a:t>(strategy = </a:t>
            </a:r>
            <a:r>
              <a:rPr kumimoji="0" lang="en-US" altLang="en-US" sz="1400" b="0" i="0" u="none" strike="noStrike" cap="none" normalizeH="0" baseline="0" dirty="0" err="1">
                <a:ln>
                  <a:noFill/>
                </a:ln>
                <a:solidFill>
                  <a:srgbClr val="BCBEC4"/>
                </a:solidFill>
                <a:effectLst/>
                <a:latin typeface="JetBrains Mono"/>
              </a:rPr>
              <a:t>GenerationType.IDENTITY</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Integer </a:t>
            </a:r>
            <a:r>
              <a:rPr kumimoji="0" lang="en-US" altLang="en-US" sz="1400" b="0" i="0" u="none" strike="noStrike" cap="none" normalizeH="0" baseline="0" dirty="0">
                <a:ln>
                  <a:noFill/>
                </a:ln>
                <a:solidFill>
                  <a:srgbClr val="C77DBB"/>
                </a:solidFill>
                <a:effectLst/>
                <a:latin typeface="JetBrains Mono"/>
              </a:rPr>
              <a:t>id</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err="1">
                <a:ln>
                  <a:noFill/>
                </a:ln>
                <a:solidFill>
                  <a:srgbClr val="C77DBB"/>
                </a:solidFill>
                <a:effectLst/>
                <a:latin typeface="JetBrains Mono"/>
              </a:rPr>
              <a:t>firstName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err="1">
                <a:ln>
                  <a:noFill/>
                </a:ln>
                <a:solidFill>
                  <a:srgbClr val="C77DBB"/>
                </a:solidFill>
                <a:effectLst/>
                <a:latin typeface="JetBrains Mono"/>
              </a:rPr>
              <a:t>lastName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@OneToOne</a:t>
            </a:r>
            <a:r>
              <a:rPr kumimoji="0" lang="en-US" altLang="en-US" sz="1400" b="0" i="0" u="none" strike="noStrike" cap="none" normalizeH="0" baseline="0" dirty="0">
                <a:ln>
                  <a:noFill/>
                </a:ln>
                <a:solidFill>
                  <a:srgbClr val="BCBEC4"/>
                </a:solidFill>
                <a:effectLst/>
                <a:latin typeface="JetBrains Mono"/>
              </a:rPr>
              <a:t>(mappedBy = </a:t>
            </a:r>
            <a:r>
              <a:rPr kumimoji="0" lang="en-US" altLang="en-US" sz="1400" b="0" i="0" u="none" strike="noStrike" cap="none" normalizeH="0" baseline="0" dirty="0">
                <a:ln>
                  <a:noFill/>
                </a:ln>
                <a:solidFill>
                  <a:srgbClr val="6AAB73"/>
                </a:solidFill>
                <a:effectLst/>
                <a:latin typeface="JetBrains Mono"/>
              </a:rPr>
              <a:t>"student"</a:t>
            </a:r>
            <a:r>
              <a:rPr kumimoji="0" lang="en-US" altLang="en-US" sz="1400" b="0" i="0" u="none" strike="noStrike" cap="none" normalizeH="0" baseline="0" dirty="0">
                <a:ln>
                  <a:noFill/>
                </a:ln>
                <a:solidFill>
                  <a:srgbClr val="BCBEC4"/>
                </a:solidFill>
                <a:effectLst/>
                <a:latin typeface="JetBrains Mono"/>
              </a:rPr>
              <a:t>, cascade = </a:t>
            </a:r>
            <a:r>
              <a:rPr kumimoji="0" lang="en-US" altLang="en-US" sz="1400" b="0" i="0" u="none" strike="noStrike" cap="none" normalizeH="0" baseline="0" dirty="0" err="1">
                <a:ln>
                  <a:noFill/>
                </a:ln>
                <a:solidFill>
                  <a:srgbClr val="BCBEC4"/>
                </a:solidFill>
                <a:effectLst/>
                <a:latin typeface="JetBrains Mono"/>
              </a:rPr>
              <a:t>CascadeType.ALL</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err="1">
                <a:ln>
                  <a:noFill/>
                </a:ln>
                <a:solidFill>
                  <a:srgbClr val="BCBEC4"/>
                </a:solidFill>
                <a:effectLst/>
                <a:latin typeface="JetBrains Mono"/>
              </a:rPr>
              <a:t>StudentDetails</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C77DBB"/>
                </a:solidFill>
                <a:effectLst/>
                <a:latin typeface="JetBrains Mono"/>
              </a:rPr>
              <a:t>studentDetails</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7A7E85"/>
                </a:solidFill>
                <a:effectLst/>
                <a:latin typeface="JetBrains Mono"/>
              </a:rPr>
              <a:t>// ...</a:t>
            </a:r>
            <a:br>
              <a:rPr kumimoji="0" lang="en-US" altLang="en-US" sz="1400" b="0" i="0" u="none" strike="noStrike" cap="none" normalizeH="0" baseline="0" dirty="0">
                <a:ln>
                  <a:noFill/>
                </a:ln>
                <a:solidFill>
                  <a:srgbClr val="7A7E85"/>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21B170C-B5A4-6595-9891-C2B5B1CE2B78}"/>
              </a:ext>
            </a:extLst>
          </p:cNvPr>
          <p:cNvSpPr>
            <a:spLocks noChangeArrowheads="1"/>
          </p:cNvSpPr>
          <p:nvPr/>
        </p:nvSpPr>
        <p:spPr bwMode="auto">
          <a:xfrm>
            <a:off x="6975754" y="945900"/>
            <a:ext cx="4648577" cy="397031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3AE60"/>
                </a:solidFill>
                <a:effectLst/>
                <a:latin typeface="JetBrains Mono"/>
              </a:rPr>
              <a:t>@Entity</a:t>
            </a:r>
            <a:br>
              <a:rPr kumimoji="0" lang="en-US" altLang="en-US" sz="1400" b="0" i="0" u="none" strike="noStrike" cap="none" normalizeH="0" baseline="0" dirty="0">
                <a:ln>
                  <a:noFill/>
                </a:ln>
                <a:solidFill>
                  <a:srgbClr val="B3AE60"/>
                </a:solidFill>
                <a:effectLst/>
                <a:latin typeface="JetBrains Mono"/>
              </a:rPr>
            </a:br>
            <a:r>
              <a:rPr kumimoji="0" lang="en-US" altLang="en-US" sz="1400" b="0" i="0" u="none" strike="noStrike" cap="none" normalizeH="0" baseline="0" dirty="0">
                <a:ln>
                  <a:noFill/>
                </a:ln>
                <a:solidFill>
                  <a:srgbClr val="B3AE60"/>
                </a:solidFill>
                <a:effectLst/>
                <a:latin typeface="JetBrains Mono"/>
              </a:rPr>
              <a:t>@Table</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students_details</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CF8E6D"/>
                </a:solidFill>
                <a:effectLst/>
                <a:latin typeface="JetBrains Mono"/>
              </a:rPr>
              <a:t>public class </a:t>
            </a:r>
            <a:r>
              <a:rPr kumimoji="0" lang="en-US" altLang="en-US" sz="1400" b="0" i="0" u="none" strike="noStrike" cap="none" normalizeH="0" baseline="0" dirty="0" err="1">
                <a:ln>
                  <a:noFill/>
                </a:ln>
                <a:solidFill>
                  <a:srgbClr val="BCBEC4"/>
                </a:solidFill>
                <a:effectLst/>
                <a:latin typeface="JetBrains Mono"/>
              </a:rPr>
              <a:t>StudentDetails</a:t>
            </a:r>
            <a:r>
              <a:rPr kumimoji="0" lang="en-US" altLang="en-US" sz="1400" b="0" i="0" u="none" strike="noStrike" cap="none" normalizeH="0" baseline="0" dirty="0">
                <a:ln>
                  <a:noFill/>
                </a:ln>
                <a:solidFill>
                  <a:srgbClr val="BCBEC4"/>
                </a:solidFill>
                <a:effectLst/>
                <a:latin typeface="JetBrains Mono"/>
              </a:rPr>
              <a:t> {</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@Id</a:t>
            </a:r>
            <a:br>
              <a:rPr kumimoji="0" lang="en-US" altLang="en-US" sz="1400" b="0" i="0" u="none" strike="noStrike" cap="none" normalizeH="0" baseline="0" dirty="0">
                <a:ln>
                  <a:noFill/>
                </a:ln>
                <a:solidFill>
                  <a:srgbClr val="B3AE60"/>
                </a:solidFill>
                <a:effectLst/>
                <a:latin typeface="JetBrains Mono"/>
              </a:rPr>
            </a:br>
            <a:r>
              <a:rPr kumimoji="0" lang="en-US" altLang="en-US" sz="1400" b="0" i="0" u="none" strike="noStrike" cap="none" normalizeH="0" baseline="0" dirty="0">
                <a:ln>
                  <a:noFill/>
                </a:ln>
                <a:solidFill>
                  <a:srgbClr val="B3AE60"/>
                </a:solidFill>
                <a:effectLst/>
                <a:latin typeface="JetBrains Mono"/>
              </a:rPr>
              <a:t>    @GeneratedValue</a:t>
            </a:r>
            <a:r>
              <a:rPr kumimoji="0" lang="en-US" altLang="en-US" sz="1400" b="0" i="0" u="none" strike="noStrike" cap="none" normalizeH="0" baseline="0" dirty="0">
                <a:ln>
                  <a:noFill/>
                </a:ln>
                <a:solidFill>
                  <a:srgbClr val="BCBEC4"/>
                </a:solidFill>
                <a:effectLst/>
                <a:latin typeface="JetBrains Mono"/>
              </a:rPr>
              <a:t>(strategy = </a:t>
            </a:r>
            <a:r>
              <a:rPr kumimoji="0" lang="en-US" altLang="en-US" sz="1400" b="0" i="0" u="none" strike="noStrike" cap="none" normalizeH="0" baseline="0" dirty="0" err="1">
                <a:ln>
                  <a:noFill/>
                </a:ln>
                <a:solidFill>
                  <a:srgbClr val="BCBEC4"/>
                </a:solidFill>
                <a:effectLst/>
                <a:latin typeface="JetBrains Mono"/>
              </a:rPr>
              <a:t>GenerationType.IDENTITY</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Integer </a:t>
            </a:r>
            <a:r>
              <a:rPr kumimoji="0" lang="en-US" altLang="en-US" sz="1400" b="0" i="0" u="none" strike="noStrike" cap="none" normalizeH="0" baseline="0" dirty="0">
                <a:ln>
                  <a:noFill/>
                </a:ln>
                <a:solidFill>
                  <a:srgbClr val="C77DBB"/>
                </a:solidFill>
                <a:effectLst/>
                <a:latin typeface="JetBrains Mono"/>
              </a:rPr>
              <a:t>id</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a:ln>
                  <a:noFill/>
                </a:ln>
                <a:solidFill>
                  <a:srgbClr val="C77DBB"/>
                </a:solidFill>
                <a:effectLst/>
                <a:latin typeface="JetBrains Mono"/>
              </a:rPr>
              <a:t>email</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@OneToOne</a:t>
            </a:r>
            <a:r>
              <a:rPr kumimoji="0" lang="en-US" altLang="en-US" sz="1400" b="0" i="0" u="none" strike="noStrike" cap="none" normalizeH="0" baseline="0" dirty="0">
                <a:ln>
                  <a:noFill/>
                </a:ln>
                <a:solidFill>
                  <a:srgbClr val="BCBEC4"/>
                </a:solidFill>
                <a:effectLst/>
                <a:latin typeface="JetBrains Mono"/>
              </a:rPr>
              <a:t>(cascade = {</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CascadeType.DETACH</a:t>
            </a:r>
            <a:r>
              <a:rPr kumimoji="0" lang="en-US" altLang="en-US" sz="1400" b="0" i="0" u="none" strike="noStrike" cap="none" normalizeH="0" baseline="0" dirty="0">
                <a:ln>
                  <a:noFill/>
                </a:ln>
                <a:solidFill>
                  <a:srgbClr val="BCBEC4"/>
                </a:solidFill>
                <a:effectLst/>
                <a:latin typeface="JetBrains Mono"/>
              </a:rPr>
              <a:t>,</a:t>
            </a:r>
            <a:r>
              <a:rPr lang="sr-Latn-RS" altLang="en-US" sz="1400" dirty="0">
                <a:solidFill>
                  <a:srgbClr val="BCBEC4"/>
                </a:solidFill>
                <a:latin typeface="JetBrains Mono"/>
              </a:rPr>
              <a:t> </a:t>
            </a:r>
            <a:r>
              <a:rPr kumimoji="0" lang="en-US" altLang="en-US" sz="1400" b="0" i="0" u="none" strike="noStrike" cap="none" normalizeH="0" baseline="0" dirty="0" err="1">
                <a:ln>
                  <a:noFill/>
                </a:ln>
                <a:solidFill>
                  <a:srgbClr val="BCBEC4"/>
                </a:solidFill>
                <a:effectLst/>
                <a:latin typeface="JetBrains Mono"/>
              </a:rPr>
              <a:t>CascadeType.MERGE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CascadeType.PERSIST</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CascadeType.REFRESH</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@JoinColumn</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student_id</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a:ln>
                  <a:noFill/>
                </a:ln>
                <a:solidFill>
                  <a:srgbClr val="BCBEC4"/>
                </a:solidFill>
                <a:effectLst/>
                <a:latin typeface="JetBrains Mono"/>
              </a:rPr>
              <a:t>, nullable = </a:t>
            </a:r>
            <a:r>
              <a:rPr kumimoji="0" lang="en-US" altLang="en-US" sz="1400" b="0" i="0" u="none" strike="noStrike" cap="none" normalizeH="0" baseline="0" dirty="0">
                <a:ln>
                  <a:noFill/>
                </a:ln>
                <a:solidFill>
                  <a:srgbClr val="CF8E6D"/>
                </a:solidFill>
                <a:effectLst/>
                <a:latin typeface="JetBrains Mono"/>
              </a:rPr>
              <a:t>false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Student </a:t>
            </a:r>
            <a:r>
              <a:rPr kumimoji="0" lang="en-US" altLang="en-US" sz="1400" b="0" i="0" u="none" strike="noStrike" cap="none" normalizeH="0" baseline="0" dirty="0" err="1">
                <a:ln>
                  <a:noFill/>
                </a:ln>
                <a:solidFill>
                  <a:srgbClr val="C77DBB"/>
                </a:solidFill>
                <a:effectLst/>
                <a:latin typeface="JetBrains Mono"/>
              </a:rPr>
              <a:t>student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7A7E85"/>
                </a:solidFill>
                <a:effectLst/>
                <a:latin typeface="JetBrains Mono"/>
              </a:rPr>
              <a:t>// ...</a:t>
            </a:r>
            <a:br>
              <a:rPr kumimoji="0" lang="en-US" altLang="en-US" sz="1400" b="0" i="0" u="none" strike="noStrike" cap="none" normalizeH="0" baseline="0" dirty="0">
                <a:ln>
                  <a:noFill/>
                </a:ln>
                <a:solidFill>
                  <a:srgbClr val="7A7E85"/>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Subtitle 2">
            <a:extLst>
              <a:ext uri="{FF2B5EF4-FFF2-40B4-BE49-F238E27FC236}">
                <a16:creationId xmlns:a16="http://schemas.microsoft.com/office/drawing/2014/main" id="{383D092B-C8D3-1A61-D23F-96B0298F8789}"/>
              </a:ext>
            </a:extLst>
          </p:cNvPr>
          <p:cNvSpPr txBox="1">
            <a:spLocks/>
          </p:cNvSpPr>
          <p:nvPr/>
        </p:nvSpPr>
        <p:spPr>
          <a:xfrm>
            <a:off x="132347" y="84222"/>
            <a:ext cx="10255597" cy="588195"/>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just"/>
            <a:r>
              <a:rPr lang="sr-Latn-RS" sz="3500" b="1" dirty="0"/>
              <a:t>Spring Boot JPA u </a:t>
            </a:r>
            <a:r>
              <a:rPr lang="en-US" sz="3500" b="1" dirty="0" err="1"/>
              <a:t>projektu</a:t>
            </a:r>
            <a:endParaRPr lang="en-US" sz="3500" b="1" dirty="0"/>
          </a:p>
        </p:txBody>
      </p:sp>
      <p:sp>
        <p:nvSpPr>
          <p:cNvPr id="14" name="Subtitle 2">
            <a:extLst>
              <a:ext uri="{FF2B5EF4-FFF2-40B4-BE49-F238E27FC236}">
                <a16:creationId xmlns:a16="http://schemas.microsoft.com/office/drawing/2014/main" id="{8B2110A9-8EF3-20B9-962E-B93890AAC65A}"/>
              </a:ext>
            </a:extLst>
          </p:cNvPr>
          <p:cNvSpPr txBox="1">
            <a:spLocks/>
          </p:cNvSpPr>
          <p:nvPr/>
        </p:nvSpPr>
        <p:spPr>
          <a:xfrm>
            <a:off x="140367" y="672417"/>
            <a:ext cx="11911264" cy="58819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342900" indent="-342900" algn="just">
              <a:buClr>
                <a:schemeClr val="tx1"/>
              </a:buClr>
              <a:buFont typeface="Arial" panose="020B0604020202020204" pitchFamily="34" charset="0"/>
              <a:buChar char="•"/>
            </a:pPr>
            <a:r>
              <a:rPr lang="en-US" i="1" dirty="0"/>
              <a:t>@OneToOne</a:t>
            </a:r>
            <a:r>
              <a:rPr lang="sr-Latn-RS" dirty="0"/>
              <a:t> anotacija, kreiranje 1 – 1 relacije:</a:t>
            </a:r>
          </a:p>
        </p:txBody>
      </p:sp>
      <p:pic>
        <p:nvPicPr>
          <p:cNvPr id="18" name="Picture 17" descr="A screenshot of a cell phone">
            <a:extLst>
              <a:ext uri="{FF2B5EF4-FFF2-40B4-BE49-F238E27FC236}">
                <a16:creationId xmlns:a16="http://schemas.microsoft.com/office/drawing/2014/main" id="{4A31FDF8-8077-B9ED-7546-0DABC4138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130" y="4950288"/>
            <a:ext cx="5219740" cy="1823490"/>
          </a:xfrm>
          <a:prstGeom prst="rect">
            <a:avLst/>
          </a:prstGeom>
        </p:spPr>
      </p:pic>
    </p:spTree>
    <p:extLst>
      <p:ext uri="{BB962C8B-B14F-4D97-AF65-F5344CB8AC3E}">
        <p14:creationId xmlns:p14="http://schemas.microsoft.com/office/powerpoint/2010/main" val="91741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383D092B-C8D3-1A61-D23F-96B0298F8789}"/>
              </a:ext>
            </a:extLst>
          </p:cNvPr>
          <p:cNvSpPr txBox="1">
            <a:spLocks/>
          </p:cNvSpPr>
          <p:nvPr/>
        </p:nvSpPr>
        <p:spPr>
          <a:xfrm>
            <a:off x="132347" y="84222"/>
            <a:ext cx="10255597" cy="588195"/>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just"/>
            <a:r>
              <a:rPr lang="sr-Latn-RS" sz="3500" b="1" dirty="0"/>
              <a:t>Spring Boot JPA u </a:t>
            </a:r>
            <a:r>
              <a:rPr lang="en-US" sz="3500" b="1" dirty="0" err="1"/>
              <a:t>projektu</a:t>
            </a:r>
            <a:endParaRPr lang="en-US" sz="3500" b="1" dirty="0"/>
          </a:p>
        </p:txBody>
      </p:sp>
      <p:sp>
        <p:nvSpPr>
          <p:cNvPr id="14" name="Subtitle 2">
            <a:extLst>
              <a:ext uri="{FF2B5EF4-FFF2-40B4-BE49-F238E27FC236}">
                <a16:creationId xmlns:a16="http://schemas.microsoft.com/office/drawing/2014/main" id="{8B2110A9-8EF3-20B9-962E-B93890AAC65A}"/>
              </a:ext>
            </a:extLst>
          </p:cNvPr>
          <p:cNvSpPr txBox="1">
            <a:spLocks/>
          </p:cNvSpPr>
          <p:nvPr/>
        </p:nvSpPr>
        <p:spPr>
          <a:xfrm>
            <a:off x="140367" y="672417"/>
            <a:ext cx="11911264" cy="58819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342900" indent="-342900" algn="just">
              <a:buClr>
                <a:schemeClr val="tx1"/>
              </a:buClr>
              <a:buFont typeface="Arial" panose="020B0604020202020204" pitchFamily="34" charset="0"/>
              <a:buChar char="•"/>
            </a:pPr>
            <a:r>
              <a:rPr lang="en-US" i="1" dirty="0"/>
              <a:t>@OneTo</a:t>
            </a:r>
            <a:r>
              <a:rPr lang="sr-Latn-RS" i="1" dirty="0"/>
              <a:t>Many/</a:t>
            </a:r>
            <a:r>
              <a:rPr lang="en-US" i="1" dirty="0"/>
              <a:t>@ManyToOne</a:t>
            </a:r>
            <a:r>
              <a:rPr lang="sr-Latn-RS" dirty="0"/>
              <a:t> anotacija, kreiranje 1 – </a:t>
            </a:r>
            <a:r>
              <a:rPr lang="en-US" dirty="0"/>
              <a:t>vi</a:t>
            </a:r>
            <a:r>
              <a:rPr lang="sr-Latn-RS" dirty="0"/>
              <a:t>še relacije:</a:t>
            </a:r>
          </a:p>
        </p:txBody>
      </p:sp>
      <p:sp>
        <p:nvSpPr>
          <p:cNvPr id="2" name="Rectangle 1">
            <a:extLst>
              <a:ext uri="{FF2B5EF4-FFF2-40B4-BE49-F238E27FC236}">
                <a16:creationId xmlns:a16="http://schemas.microsoft.com/office/drawing/2014/main" id="{F24E4AA4-1159-511E-EF49-15B7EFD306FE}"/>
              </a:ext>
            </a:extLst>
          </p:cNvPr>
          <p:cNvSpPr>
            <a:spLocks noChangeArrowheads="1"/>
          </p:cNvSpPr>
          <p:nvPr/>
        </p:nvSpPr>
        <p:spPr bwMode="auto">
          <a:xfrm>
            <a:off x="567669" y="1053622"/>
            <a:ext cx="5317083" cy="375487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3AE60"/>
                </a:solidFill>
                <a:effectLst/>
                <a:latin typeface="JetBrains Mono"/>
              </a:rPr>
              <a:t>@Entity</a:t>
            </a:r>
            <a:br>
              <a:rPr kumimoji="0" lang="en-US" altLang="en-US" sz="1400" b="0" i="0" u="none" strike="noStrike" cap="none" normalizeH="0" baseline="0" dirty="0">
                <a:ln>
                  <a:noFill/>
                </a:ln>
                <a:solidFill>
                  <a:srgbClr val="B3AE60"/>
                </a:solidFill>
                <a:effectLst/>
                <a:latin typeface="JetBrains Mono"/>
              </a:rPr>
            </a:br>
            <a:r>
              <a:rPr kumimoji="0" lang="en-US" altLang="en-US" sz="1400" b="0" i="0" u="none" strike="noStrike" cap="none" normalizeH="0" baseline="0" dirty="0">
                <a:ln>
                  <a:noFill/>
                </a:ln>
                <a:solidFill>
                  <a:srgbClr val="B3AE60"/>
                </a:solidFill>
                <a:effectLst/>
                <a:latin typeface="JetBrains Mono"/>
              </a:rPr>
              <a:t>@Table</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"faculties"</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CF8E6D"/>
                </a:solidFill>
                <a:effectLst/>
                <a:latin typeface="JetBrains Mono"/>
              </a:rPr>
              <a:t>public class </a:t>
            </a:r>
            <a:r>
              <a:rPr kumimoji="0" lang="en-US" altLang="en-US" sz="1400" b="0" i="0" u="none" strike="noStrike" cap="none" normalizeH="0" baseline="0" dirty="0">
                <a:ln>
                  <a:noFill/>
                </a:ln>
                <a:solidFill>
                  <a:srgbClr val="BCBEC4"/>
                </a:solidFill>
                <a:effectLst/>
                <a:latin typeface="JetBrains Mono"/>
              </a:rPr>
              <a:t>Faculty {</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@Id</a:t>
            </a:r>
            <a:br>
              <a:rPr kumimoji="0" lang="en-US" altLang="en-US" sz="1400" b="0" i="0" u="none" strike="noStrike" cap="none" normalizeH="0" baseline="0" dirty="0">
                <a:ln>
                  <a:noFill/>
                </a:ln>
                <a:solidFill>
                  <a:srgbClr val="B3AE60"/>
                </a:solidFill>
                <a:effectLst/>
                <a:latin typeface="JetBrains Mono"/>
              </a:rPr>
            </a:br>
            <a:r>
              <a:rPr kumimoji="0" lang="en-US" altLang="en-US" sz="1400" b="0" i="0" u="none" strike="noStrike" cap="none" normalizeH="0" baseline="0" dirty="0">
                <a:ln>
                  <a:noFill/>
                </a:ln>
                <a:solidFill>
                  <a:srgbClr val="B3AE60"/>
                </a:solidFill>
                <a:effectLst/>
                <a:latin typeface="JetBrains Mono"/>
              </a:rPr>
              <a:t>    @GeneratedValue</a:t>
            </a:r>
            <a:r>
              <a:rPr kumimoji="0" lang="en-US" altLang="en-US" sz="1400" b="0" i="0" u="none" strike="noStrike" cap="none" normalizeH="0" baseline="0" dirty="0">
                <a:ln>
                  <a:noFill/>
                </a:ln>
                <a:solidFill>
                  <a:srgbClr val="BCBEC4"/>
                </a:solidFill>
                <a:effectLst/>
                <a:latin typeface="JetBrains Mono"/>
              </a:rPr>
              <a:t>(strategy = </a:t>
            </a:r>
            <a:r>
              <a:rPr kumimoji="0" lang="en-US" altLang="en-US" sz="1400" b="0" i="0" u="none" strike="noStrike" cap="none" normalizeH="0" baseline="0" dirty="0" err="1">
                <a:ln>
                  <a:noFill/>
                </a:ln>
                <a:solidFill>
                  <a:srgbClr val="BCBEC4"/>
                </a:solidFill>
                <a:effectLst/>
                <a:latin typeface="JetBrains Mono"/>
              </a:rPr>
              <a:t>GenerationType.IDENTITY</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Integer </a:t>
            </a:r>
            <a:r>
              <a:rPr kumimoji="0" lang="en-US" altLang="en-US" sz="1400" b="0" i="0" u="none" strike="noStrike" cap="none" normalizeH="0" baseline="0" dirty="0">
                <a:ln>
                  <a:noFill/>
                </a:ln>
                <a:solidFill>
                  <a:srgbClr val="C77DBB"/>
                </a:solidFill>
                <a:effectLst/>
                <a:latin typeface="JetBrains Mono"/>
              </a:rPr>
              <a:t>id</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a:ln>
                  <a:noFill/>
                </a:ln>
                <a:solidFill>
                  <a:srgbClr val="C77DBB"/>
                </a:solidFill>
                <a:effectLst/>
                <a:latin typeface="JetBrains Mono"/>
              </a:rPr>
              <a:t>name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a:ln>
                  <a:noFill/>
                </a:ln>
                <a:solidFill>
                  <a:srgbClr val="C77DBB"/>
                </a:solidFill>
                <a:effectLst/>
                <a:latin typeface="JetBrains Mono"/>
              </a:rPr>
              <a:t>address</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@OneToMany</a:t>
            </a:r>
            <a:r>
              <a:rPr kumimoji="0" lang="en-US" altLang="en-US" sz="1400" b="0" i="0" u="none" strike="noStrike" cap="none" normalizeH="0" baseline="0" dirty="0">
                <a:ln>
                  <a:noFill/>
                </a:ln>
                <a:solidFill>
                  <a:srgbClr val="BCBEC4"/>
                </a:solidFill>
                <a:effectLst/>
                <a:latin typeface="JetBrains Mono"/>
              </a:rPr>
              <a:t>(mappedBy = </a:t>
            </a:r>
            <a:r>
              <a:rPr kumimoji="0" lang="en-US" altLang="en-US" sz="1400" b="0" i="0" u="none" strike="noStrike" cap="none" normalizeH="0" baseline="0" dirty="0">
                <a:ln>
                  <a:noFill/>
                </a:ln>
                <a:solidFill>
                  <a:srgbClr val="6AAB73"/>
                </a:solidFill>
                <a:effectLst/>
                <a:latin typeface="JetBrains Mono"/>
              </a:rPr>
              <a:t>"faculty"</a:t>
            </a:r>
            <a:r>
              <a:rPr kumimoji="0" lang="en-US" altLang="en-US" sz="1400" b="0" i="0" u="none" strike="noStrike" cap="none" normalizeH="0" baseline="0" dirty="0">
                <a:ln>
                  <a:noFill/>
                </a:ln>
                <a:solidFill>
                  <a:srgbClr val="BCBEC4"/>
                </a:solidFill>
                <a:effectLst/>
                <a:latin typeface="JetBrains Mono"/>
              </a:rPr>
              <a:t>, cascade = </a:t>
            </a:r>
            <a:r>
              <a:rPr kumimoji="0" lang="en-US" altLang="en-US" sz="1400" b="0" i="0" u="none" strike="noStrike" cap="none" normalizeH="0" baseline="0" dirty="0" err="1">
                <a:ln>
                  <a:noFill/>
                </a:ln>
                <a:solidFill>
                  <a:srgbClr val="BCBEC4"/>
                </a:solidFill>
                <a:effectLst/>
                <a:latin typeface="JetBrains Mono"/>
              </a:rPr>
              <a:t>CascadeType.ALL</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List&lt;Student&gt; </a:t>
            </a:r>
            <a:r>
              <a:rPr kumimoji="0" lang="en-US" altLang="en-US" sz="1400" b="0" i="0" u="none" strike="noStrike" cap="none" normalizeH="0" baseline="0" dirty="0">
                <a:ln>
                  <a:noFill/>
                </a:ln>
                <a:solidFill>
                  <a:srgbClr val="C77DBB"/>
                </a:solidFill>
                <a:effectLst/>
                <a:latin typeface="JetBrains Mono"/>
              </a:rPr>
              <a:t>students</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7A7E85"/>
                </a:solidFill>
                <a:effectLst/>
                <a:latin typeface="JetBrains Mono"/>
              </a:rPr>
              <a:t>// ...</a:t>
            </a:r>
            <a:br>
              <a:rPr kumimoji="0" lang="en-US" altLang="en-US" sz="1400" b="0" i="0" u="none" strike="noStrike" cap="none" normalizeH="0" baseline="0" dirty="0">
                <a:ln>
                  <a:noFill/>
                </a:ln>
                <a:solidFill>
                  <a:srgbClr val="7A7E85"/>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4" name="Picture 3" descr="A diagram of a diagram">
            <a:extLst>
              <a:ext uri="{FF2B5EF4-FFF2-40B4-BE49-F238E27FC236}">
                <a16:creationId xmlns:a16="http://schemas.microsoft.com/office/drawing/2014/main" id="{8B12757C-62F8-5260-98D7-9642C5120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416" y="5042378"/>
            <a:ext cx="5075166" cy="1731400"/>
          </a:xfrm>
          <a:prstGeom prst="rect">
            <a:avLst/>
          </a:prstGeom>
        </p:spPr>
      </p:pic>
      <p:sp>
        <p:nvSpPr>
          <p:cNvPr id="5" name="Rectangle 2">
            <a:extLst>
              <a:ext uri="{FF2B5EF4-FFF2-40B4-BE49-F238E27FC236}">
                <a16:creationId xmlns:a16="http://schemas.microsoft.com/office/drawing/2014/main" id="{65B144ED-5CFC-0D1C-DA87-EAE16EB6A5A4}"/>
              </a:ext>
            </a:extLst>
          </p:cNvPr>
          <p:cNvSpPr>
            <a:spLocks noChangeArrowheads="1"/>
          </p:cNvSpPr>
          <p:nvPr/>
        </p:nvSpPr>
        <p:spPr bwMode="auto">
          <a:xfrm>
            <a:off x="6500389" y="936823"/>
            <a:ext cx="5559262" cy="418576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3AE60"/>
                </a:solidFill>
                <a:effectLst/>
                <a:latin typeface="JetBrains Mono"/>
              </a:rPr>
              <a:t>@Entity</a:t>
            </a:r>
            <a:br>
              <a:rPr kumimoji="0" lang="en-US" altLang="en-US" sz="1400" b="0" i="0" u="none" strike="noStrike" cap="none" normalizeH="0" baseline="0" dirty="0">
                <a:ln>
                  <a:noFill/>
                </a:ln>
                <a:solidFill>
                  <a:srgbClr val="B3AE60"/>
                </a:solidFill>
                <a:effectLst/>
                <a:latin typeface="JetBrains Mono"/>
              </a:rPr>
            </a:br>
            <a:r>
              <a:rPr kumimoji="0" lang="en-US" altLang="en-US" sz="1400" b="0" i="0" u="none" strike="noStrike" cap="none" normalizeH="0" baseline="0" dirty="0">
                <a:ln>
                  <a:noFill/>
                </a:ln>
                <a:solidFill>
                  <a:srgbClr val="B3AE60"/>
                </a:solidFill>
                <a:effectLst/>
                <a:latin typeface="JetBrains Mono"/>
              </a:rPr>
              <a:t>@Table</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"students"</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CF8E6D"/>
                </a:solidFill>
                <a:effectLst/>
                <a:latin typeface="JetBrains Mono"/>
              </a:rPr>
              <a:t>public class </a:t>
            </a:r>
            <a:r>
              <a:rPr kumimoji="0" lang="en-US" altLang="en-US" sz="1400" b="0" i="0" u="none" strike="noStrike" cap="none" normalizeH="0" baseline="0" dirty="0">
                <a:ln>
                  <a:noFill/>
                </a:ln>
                <a:solidFill>
                  <a:srgbClr val="BCBEC4"/>
                </a:solidFill>
                <a:effectLst/>
                <a:latin typeface="JetBrains Mono"/>
              </a:rPr>
              <a:t>Student {</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@Id</a:t>
            </a:r>
            <a:br>
              <a:rPr kumimoji="0" lang="en-US" altLang="en-US" sz="1400" b="0" i="0" u="none" strike="noStrike" cap="none" normalizeH="0" baseline="0" dirty="0">
                <a:ln>
                  <a:noFill/>
                </a:ln>
                <a:solidFill>
                  <a:srgbClr val="B3AE60"/>
                </a:solidFill>
                <a:effectLst/>
                <a:latin typeface="JetBrains Mono"/>
              </a:rPr>
            </a:br>
            <a:r>
              <a:rPr kumimoji="0" lang="en-US" altLang="en-US" sz="1400" b="0" i="0" u="none" strike="noStrike" cap="none" normalizeH="0" baseline="0" dirty="0">
                <a:ln>
                  <a:noFill/>
                </a:ln>
                <a:solidFill>
                  <a:srgbClr val="B3AE60"/>
                </a:solidFill>
                <a:effectLst/>
                <a:latin typeface="JetBrains Mono"/>
              </a:rPr>
              <a:t>    @GeneratedValue</a:t>
            </a:r>
            <a:r>
              <a:rPr kumimoji="0" lang="en-US" altLang="en-US" sz="1400" b="0" i="0" u="none" strike="noStrike" cap="none" normalizeH="0" baseline="0" dirty="0">
                <a:ln>
                  <a:noFill/>
                </a:ln>
                <a:solidFill>
                  <a:srgbClr val="BCBEC4"/>
                </a:solidFill>
                <a:effectLst/>
                <a:latin typeface="JetBrains Mono"/>
              </a:rPr>
              <a:t>(strategy = </a:t>
            </a:r>
            <a:r>
              <a:rPr kumimoji="0" lang="en-US" altLang="en-US" sz="1400" b="0" i="0" u="none" strike="noStrike" cap="none" normalizeH="0" baseline="0" dirty="0" err="1">
                <a:ln>
                  <a:noFill/>
                </a:ln>
                <a:solidFill>
                  <a:srgbClr val="BCBEC4"/>
                </a:solidFill>
                <a:effectLst/>
                <a:latin typeface="JetBrains Mono"/>
              </a:rPr>
              <a:t>GenerationType.IDENTITY</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Integer </a:t>
            </a:r>
            <a:r>
              <a:rPr kumimoji="0" lang="en-US" altLang="en-US" sz="1400" b="0" i="0" u="none" strike="noStrike" cap="none" normalizeH="0" baseline="0" dirty="0">
                <a:ln>
                  <a:noFill/>
                </a:ln>
                <a:solidFill>
                  <a:srgbClr val="C77DBB"/>
                </a:solidFill>
                <a:effectLst/>
                <a:latin typeface="JetBrains Mono"/>
              </a:rPr>
              <a:t>id</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err="1">
                <a:ln>
                  <a:noFill/>
                </a:ln>
                <a:solidFill>
                  <a:srgbClr val="C77DBB"/>
                </a:solidFill>
                <a:effectLst/>
                <a:latin typeface="JetBrains Mono"/>
              </a:rPr>
              <a:t>firstName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err="1">
                <a:ln>
                  <a:noFill/>
                </a:ln>
                <a:solidFill>
                  <a:srgbClr val="C77DBB"/>
                </a:solidFill>
                <a:effectLst/>
                <a:latin typeface="JetBrains Mono"/>
              </a:rPr>
              <a:t>lastName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@ManyToOne</a:t>
            </a:r>
            <a:r>
              <a:rPr kumimoji="0" lang="en-US" altLang="en-US" sz="1400" b="0" i="0" u="none" strike="noStrike" cap="none" normalizeH="0" baseline="0" dirty="0">
                <a:ln>
                  <a:noFill/>
                </a:ln>
                <a:solidFill>
                  <a:srgbClr val="BCBEC4"/>
                </a:solidFill>
                <a:effectLst/>
                <a:latin typeface="JetBrains Mono"/>
              </a:rPr>
              <a:t>(cascade = { </a:t>
            </a:r>
            <a:r>
              <a:rPr kumimoji="0" lang="en-US" altLang="en-US" sz="1400" b="0" i="0" u="none" strike="noStrike" cap="none" normalizeH="0" baseline="0" dirty="0" err="1">
                <a:ln>
                  <a:noFill/>
                </a:ln>
                <a:solidFill>
                  <a:srgbClr val="BCBEC4"/>
                </a:solidFill>
                <a:effectLst/>
                <a:latin typeface="JetBrains Mono"/>
              </a:rPr>
              <a:t>CascadeType.DETACH</a:t>
            </a:r>
            <a:r>
              <a:rPr kumimoji="0" lang="en-US" altLang="en-US" sz="1400" b="0" i="0" u="none" strike="noStrike" cap="none" normalizeH="0" baseline="0" dirty="0">
                <a:ln>
                  <a:noFill/>
                </a:ln>
                <a:solidFill>
                  <a:srgbClr val="BCBEC4"/>
                </a:solidFill>
                <a:effectLst/>
                <a:latin typeface="JetBrains Mono"/>
              </a:rPr>
              <a:t>,</a:t>
            </a:r>
            <a:r>
              <a:rPr lang="en-US" altLang="en-US" sz="1400" dirty="0">
                <a:solidFill>
                  <a:srgbClr val="BCBEC4"/>
                </a:solidFill>
                <a:latin typeface="JetBrains Mono"/>
              </a:rPr>
              <a:t> </a:t>
            </a:r>
            <a:r>
              <a:rPr kumimoji="0" lang="en-US" altLang="en-US" sz="1400" b="0" i="0" u="none" strike="noStrike" cap="none" normalizeH="0" baseline="0" dirty="0" err="1">
                <a:ln>
                  <a:noFill/>
                </a:ln>
                <a:solidFill>
                  <a:srgbClr val="BCBEC4"/>
                </a:solidFill>
                <a:effectLst/>
                <a:latin typeface="JetBrains Mono"/>
              </a:rPr>
              <a:t>CascadeType.MERGE</a:t>
            </a:r>
            <a:r>
              <a:rPr kumimoji="0" lang="en-US" altLang="en-US" sz="1400" b="0" i="0" u="none" strike="noStrike" cap="none" normalizeH="0" baseline="0" dirty="0">
                <a:ln>
                  <a:noFill/>
                </a:ln>
                <a:solidFill>
                  <a:srgbClr val="BCBEC4"/>
                </a:solidFill>
                <a:effectLst/>
                <a:latin typeface="JetBrains Mono"/>
              </a:rPr>
              <a:t>,</a:t>
            </a:r>
            <a:r>
              <a:rPr lang="en-US" altLang="en-US" sz="1400" dirty="0">
                <a:solidFill>
                  <a:srgbClr val="BCBEC4"/>
                </a:solidFill>
                <a:latin typeface="JetBrains Mono"/>
              </a:rPr>
              <a:t> </a:t>
            </a:r>
            <a:r>
              <a:rPr kumimoji="0" lang="en-US" altLang="en-US" sz="1400" b="0" i="0" u="none" strike="noStrike" cap="none" normalizeH="0" baseline="0" dirty="0" err="1">
                <a:ln>
                  <a:noFill/>
                </a:ln>
                <a:solidFill>
                  <a:srgbClr val="BCBEC4"/>
                </a:solidFill>
                <a:effectLst/>
                <a:latin typeface="JetBrains Mono"/>
              </a:rPr>
              <a:t>CascadeType.PERSIST</a:t>
            </a:r>
            <a:r>
              <a:rPr kumimoji="0" lang="en-US" altLang="en-US" sz="1400" b="0" i="0" u="none" strike="noStrike" cap="none" normalizeH="0" baseline="0" dirty="0">
                <a:ln>
                  <a:noFill/>
                </a:ln>
                <a:solidFill>
                  <a:srgbClr val="BCBEC4"/>
                </a:solidFill>
                <a:effectLst/>
                <a:latin typeface="JetBrains Mono"/>
              </a:rPr>
              <a:t>,</a:t>
            </a:r>
            <a:r>
              <a:rPr lang="en-US" altLang="en-US" sz="1400" dirty="0">
                <a:solidFill>
                  <a:srgbClr val="BCBEC4"/>
                </a:solidFill>
                <a:latin typeface="JetBrains Mono"/>
              </a:rPr>
              <a:t> </a:t>
            </a:r>
            <a:r>
              <a:rPr kumimoji="0" lang="en-US" altLang="en-US" sz="1400" b="0" i="0" u="none" strike="noStrike" cap="none" normalizeH="0" baseline="0" dirty="0" err="1">
                <a:ln>
                  <a:noFill/>
                </a:ln>
                <a:solidFill>
                  <a:srgbClr val="BCBEC4"/>
                </a:solidFill>
                <a:effectLst/>
                <a:latin typeface="JetBrains Mono"/>
              </a:rPr>
              <a:t>CascadeType.REFRESH</a:t>
            </a:r>
            <a:r>
              <a:rPr lang="en-US" altLang="en-US" sz="1400" dirty="0">
                <a:solidFill>
                  <a:srgbClr val="BCBEC4"/>
                </a:solidFill>
                <a:latin typeface="JetBrains Mono"/>
              </a:rPr>
              <a:t> </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@JoinColumn</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faculty_id</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a:ln>
                  <a:noFill/>
                </a:ln>
                <a:solidFill>
                  <a:srgbClr val="BCBEC4"/>
                </a:solidFill>
                <a:effectLst/>
                <a:latin typeface="JetBrains Mono"/>
              </a:rPr>
              <a:t>, nullable = </a:t>
            </a:r>
            <a:r>
              <a:rPr kumimoji="0" lang="en-US" altLang="en-US" sz="1400" b="0" i="0" u="none" strike="noStrike" cap="none" normalizeH="0" baseline="0" dirty="0">
                <a:ln>
                  <a:noFill/>
                </a:ln>
                <a:solidFill>
                  <a:srgbClr val="CF8E6D"/>
                </a:solidFill>
                <a:effectLst/>
                <a:latin typeface="JetBrains Mono"/>
              </a:rPr>
              <a:t>false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Faculty </a:t>
            </a:r>
            <a:r>
              <a:rPr kumimoji="0" lang="en-US" altLang="en-US" sz="1400" b="0" i="0" u="none" strike="noStrike" cap="none" normalizeH="0" baseline="0" dirty="0" err="1">
                <a:ln>
                  <a:noFill/>
                </a:ln>
                <a:solidFill>
                  <a:srgbClr val="C77DBB"/>
                </a:solidFill>
                <a:effectLst/>
                <a:latin typeface="JetBrains Mono"/>
              </a:rPr>
              <a:t>faculty</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7A7E85"/>
                </a:solidFill>
                <a:effectLst/>
                <a:latin typeface="JetBrains Mono"/>
              </a:rPr>
              <a:t>// ...</a:t>
            </a:r>
            <a:br>
              <a:rPr kumimoji="0" lang="en-US" altLang="en-US" sz="1400" b="0" i="0" u="none" strike="noStrike" cap="none" normalizeH="0" baseline="0" dirty="0">
                <a:ln>
                  <a:noFill/>
                </a:ln>
                <a:solidFill>
                  <a:srgbClr val="7A7E85"/>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1200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383D092B-C8D3-1A61-D23F-96B0298F8789}"/>
              </a:ext>
            </a:extLst>
          </p:cNvPr>
          <p:cNvSpPr txBox="1">
            <a:spLocks/>
          </p:cNvSpPr>
          <p:nvPr/>
        </p:nvSpPr>
        <p:spPr>
          <a:xfrm>
            <a:off x="132347" y="84222"/>
            <a:ext cx="10255597" cy="588195"/>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just"/>
            <a:r>
              <a:rPr lang="sr-Latn-RS" sz="3500" b="1" dirty="0"/>
              <a:t>Spring Boot JPA u </a:t>
            </a:r>
            <a:r>
              <a:rPr lang="en-US" sz="3500" b="1" dirty="0" err="1"/>
              <a:t>projektu</a:t>
            </a:r>
            <a:endParaRPr lang="en-US" sz="3500" b="1" dirty="0"/>
          </a:p>
        </p:txBody>
      </p:sp>
      <p:sp>
        <p:nvSpPr>
          <p:cNvPr id="14" name="Subtitle 2">
            <a:extLst>
              <a:ext uri="{FF2B5EF4-FFF2-40B4-BE49-F238E27FC236}">
                <a16:creationId xmlns:a16="http://schemas.microsoft.com/office/drawing/2014/main" id="{8B2110A9-8EF3-20B9-962E-B93890AAC65A}"/>
              </a:ext>
            </a:extLst>
          </p:cNvPr>
          <p:cNvSpPr txBox="1">
            <a:spLocks/>
          </p:cNvSpPr>
          <p:nvPr/>
        </p:nvSpPr>
        <p:spPr>
          <a:xfrm>
            <a:off x="140367" y="672417"/>
            <a:ext cx="11911264" cy="58819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342900" indent="-342900" algn="just">
              <a:buClr>
                <a:schemeClr val="tx1"/>
              </a:buClr>
              <a:buFont typeface="Arial" panose="020B0604020202020204" pitchFamily="34" charset="0"/>
              <a:buChar char="•"/>
            </a:pPr>
            <a:r>
              <a:rPr lang="en-US" i="1" dirty="0"/>
              <a:t>@</a:t>
            </a:r>
            <a:r>
              <a:rPr lang="sr-Latn-RS" i="1" dirty="0"/>
              <a:t>ManyToMany</a:t>
            </a:r>
            <a:r>
              <a:rPr lang="sr-Latn-RS" dirty="0"/>
              <a:t> anotacija, </a:t>
            </a:r>
            <a:r>
              <a:rPr lang="sr-Latn-RS"/>
              <a:t>kreiranje više – više </a:t>
            </a:r>
            <a:r>
              <a:rPr lang="sr-Latn-RS" dirty="0"/>
              <a:t>relacije:</a:t>
            </a:r>
          </a:p>
        </p:txBody>
      </p:sp>
      <p:sp>
        <p:nvSpPr>
          <p:cNvPr id="4" name="Rectangle 1">
            <a:extLst>
              <a:ext uri="{FF2B5EF4-FFF2-40B4-BE49-F238E27FC236}">
                <a16:creationId xmlns:a16="http://schemas.microsoft.com/office/drawing/2014/main" id="{6C3F7F23-D8A0-FFC7-3388-0FFB2CBA9EF2}"/>
              </a:ext>
            </a:extLst>
          </p:cNvPr>
          <p:cNvSpPr>
            <a:spLocks noChangeArrowheads="1"/>
          </p:cNvSpPr>
          <p:nvPr/>
        </p:nvSpPr>
        <p:spPr bwMode="auto">
          <a:xfrm>
            <a:off x="307079" y="1106202"/>
            <a:ext cx="4648577" cy="5047536"/>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3AE60"/>
                </a:solidFill>
                <a:effectLst/>
                <a:latin typeface="JetBrains Mono"/>
              </a:rPr>
              <a:t>@Entity</a:t>
            </a:r>
            <a:br>
              <a:rPr kumimoji="0" lang="en-US" altLang="en-US" sz="1400" b="0" i="0" u="none" strike="noStrike" cap="none" normalizeH="0" baseline="0" dirty="0">
                <a:ln>
                  <a:noFill/>
                </a:ln>
                <a:solidFill>
                  <a:srgbClr val="B3AE60"/>
                </a:solidFill>
                <a:effectLst/>
                <a:latin typeface="JetBrains Mono"/>
              </a:rPr>
            </a:br>
            <a:r>
              <a:rPr kumimoji="0" lang="en-US" altLang="en-US" sz="1400" b="0" i="0" u="none" strike="noStrike" cap="none" normalizeH="0" baseline="0" dirty="0">
                <a:ln>
                  <a:noFill/>
                </a:ln>
                <a:solidFill>
                  <a:srgbClr val="B3AE60"/>
                </a:solidFill>
                <a:effectLst/>
                <a:latin typeface="JetBrains Mono"/>
              </a:rPr>
              <a:t>@Table</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"students"</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CF8E6D"/>
                </a:solidFill>
                <a:effectLst/>
                <a:latin typeface="JetBrains Mono"/>
              </a:rPr>
              <a:t>public class </a:t>
            </a:r>
            <a:r>
              <a:rPr kumimoji="0" lang="en-US" altLang="en-US" sz="1400" b="0" i="0" u="none" strike="noStrike" cap="none" normalizeH="0" baseline="0" dirty="0">
                <a:ln>
                  <a:noFill/>
                </a:ln>
                <a:solidFill>
                  <a:srgbClr val="BCBEC4"/>
                </a:solidFill>
                <a:effectLst/>
                <a:latin typeface="JetBrains Mono"/>
              </a:rPr>
              <a:t>Student {</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@Id</a:t>
            </a:r>
            <a:br>
              <a:rPr kumimoji="0" lang="en-US" altLang="en-US" sz="1400" b="0" i="0" u="none" strike="noStrike" cap="none" normalizeH="0" baseline="0" dirty="0">
                <a:ln>
                  <a:noFill/>
                </a:ln>
                <a:solidFill>
                  <a:srgbClr val="B3AE60"/>
                </a:solidFill>
                <a:effectLst/>
                <a:latin typeface="JetBrains Mono"/>
              </a:rPr>
            </a:br>
            <a:r>
              <a:rPr kumimoji="0" lang="en-US" altLang="en-US" sz="1400" b="0" i="0" u="none" strike="noStrike" cap="none" normalizeH="0" baseline="0" dirty="0">
                <a:ln>
                  <a:noFill/>
                </a:ln>
                <a:solidFill>
                  <a:srgbClr val="B3AE60"/>
                </a:solidFill>
                <a:effectLst/>
                <a:latin typeface="JetBrains Mono"/>
              </a:rPr>
              <a:t>    @GeneratedValue</a:t>
            </a:r>
            <a:r>
              <a:rPr kumimoji="0" lang="en-US" altLang="en-US" sz="1400" b="0" i="0" u="none" strike="noStrike" cap="none" normalizeH="0" baseline="0" dirty="0">
                <a:ln>
                  <a:noFill/>
                </a:ln>
                <a:solidFill>
                  <a:srgbClr val="BCBEC4"/>
                </a:solidFill>
                <a:effectLst/>
                <a:latin typeface="JetBrains Mono"/>
              </a:rPr>
              <a:t>(strategy = </a:t>
            </a:r>
            <a:r>
              <a:rPr kumimoji="0" lang="en-US" altLang="en-US" sz="1400" b="0" i="0" u="none" strike="noStrike" cap="none" normalizeH="0" baseline="0" dirty="0" err="1">
                <a:ln>
                  <a:noFill/>
                </a:ln>
                <a:solidFill>
                  <a:srgbClr val="BCBEC4"/>
                </a:solidFill>
                <a:effectLst/>
                <a:latin typeface="JetBrains Mono"/>
              </a:rPr>
              <a:t>GenerationType.IDENTITY</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Integer </a:t>
            </a:r>
            <a:r>
              <a:rPr kumimoji="0" lang="en-US" altLang="en-US" sz="1400" b="0" i="0" u="none" strike="noStrike" cap="none" normalizeH="0" baseline="0" dirty="0">
                <a:ln>
                  <a:noFill/>
                </a:ln>
                <a:solidFill>
                  <a:srgbClr val="C77DBB"/>
                </a:solidFill>
                <a:effectLst/>
                <a:latin typeface="JetBrains Mono"/>
              </a:rPr>
              <a:t>id</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err="1">
                <a:ln>
                  <a:noFill/>
                </a:ln>
                <a:solidFill>
                  <a:srgbClr val="C77DBB"/>
                </a:solidFill>
                <a:effectLst/>
                <a:latin typeface="JetBrains Mono"/>
              </a:rPr>
              <a:t>firstName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err="1">
                <a:ln>
                  <a:noFill/>
                </a:ln>
                <a:solidFill>
                  <a:srgbClr val="C77DBB"/>
                </a:solidFill>
                <a:effectLst/>
                <a:latin typeface="JetBrains Mono"/>
              </a:rPr>
              <a:t>lastName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@ManyToMany</a:t>
            </a:r>
            <a:r>
              <a:rPr kumimoji="0" lang="en-US" altLang="en-US" sz="1400" b="0" i="0" u="none" strike="noStrike" cap="none" normalizeH="0" baseline="0" dirty="0">
                <a:ln>
                  <a:noFill/>
                </a:ln>
                <a:solidFill>
                  <a:srgbClr val="BCBEC4"/>
                </a:solidFill>
                <a:effectLst/>
                <a:latin typeface="JetBrains Mono"/>
              </a:rPr>
              <a:t>(cascade = {</a:t>
            </a:r>
            <a:r>
              <a:rPr lang="en-US" altLang="en-US" sz="1400" dirty="0">
                <a:solidFill>
                  <a:srgbClr val="BCBEC4"/>
                </a:solidFill>
                <a:latin typeface="JetBrains Mono"/>
              </a:rPr>
              <a:t> </a:t>
            </a:r>
            <a:r>
              <a:rPr kumimoji="0" lang="en-US" altLang="en-US" sz="1400" b="0" i="0" u="none" strike="noStrike" cap="none" normalizeH="0" baseline="0" dirty="0" err="1">
                <a:ln>
                  <a:noFill/>
                </a:ln>
                <a:solidFill>
                  <a:srgbClr val="BCBEC4"/>
                </a:solidFill>
                <a:effectLst/>
                <a:latin typeface="JetBrains Mono"/>
              </a:rPr>
              <a:t>CascadeType.DETACH</a:t>
            </a:r>
            <a:r>
              <a:rPr kumimoji="0" lang="en-US" altLang="en-US" sz="1400" b="0" i="0" u="none" strike="noStrike" cap="none" normalizeH="0" baseline="0" dirty="0">
                <a:ln>
                  <a:noFill/>
                </a:ln>
                <a:solidFill>
                  <a:srgbClr val="BCBEC4"/>
                </a:solidFill>
                <a:effectLst/>
                <a:latin typeface="JetBrains Mono"/>
              </a:rPr>
              <a:t>,</a:t>
            </a:r>
            <a:r>
              <a:rPr lang="en-US" altLang="en-US" sz="1400" dirty="0">
                <a:solidFill>
                  <a:srgbClr val="BCBEC4"/>
                </a:solidFill>
                <a:latin typeface="JetBrains Mono"/>
              </a:rPr>
              <a:t> </a:t>
            </a:r>
            <a:r>
              <a:rPr kumimoji="0" lang="en-US" altLang="en-US" sz="1400" b="0" i="0" u="none" strike="noStrike" cap="none" normalizeH="0" baseline="0" dirty="0" err="1">
                <a:ln>
                  <a:noFill/>
                </a:ln>
                <a:solidFill>
                  <a:srgbClr val="BCBEC4"/>
                </a:solidFill>
                <a:effectLst/>
                <a:latin typeface="JetBrains Mono"/>
              </a:rPr>
              <a:t>CascadeType.MERGE</a:t>
            </a: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CascadeType.PERSIST</a:t>
            </a:r>
            <a:r>
              <a:rPr kumimoji="0" lang="en-US" altLang="en-US" sz="1400" b="0" i="0" u="none" strike="noStrike" cap="none" normalizeH="0" baseline="0" dirty="0">
                <a:ln>
                  <a:noFill/>
                </a:ln>
                <a:solidFill>
                  <a:srgbClr val="BCBEC4"/>
                </a:solidFill>
                <a:effectLst/>
                <a:latin typeface="JetBrains Mono"/>
              </a:rPr>
              <a:t>,</a:t>
            </a:r>
            <a:r>
              <a:rPr lang="en-US" altLang="en-US" sz="1400" dirty="0">
                <a:solidFill>
                  <a:srgbClr val="BCBEC4"/>
                </a:solidFill>
                <a:latin typeface="JetBrains Mono"/>
              </a:rPr>
              <a:t> </a:t>
            </a:r>
            <a:r>
              <a:rPr kumimoji="0" lang="en-US" altLang="en-US" sz="1400" b="0" i="0" u="none" strike="noStrike" cap="none" normalizeH="0" baseline="0" dirty="0" err="1">
                <a:ln>
                  <a:noFill/>
                </a:ln>
                <a:solidFill>
                  <a:srgbClr val="BCBEC4"/>
                </a:solidFill>
                <a:effectLst/>
                <a:latin typeface="JetBrains Mono"/>
              </a:rPr>
              <a:t>CascadeType.REFRESH</a:t>
            </a:r>
            <a:r>
              <a:rPr lang="en-US" altLang="en-US" sz="1400" dirty="0">
                <a:solidFill>
                  <a:srgbClr val="BCBEC4"/>
                </a:solidFill>
                <a:latin typeface="JetBrains Mono"/>
              </a:rPr>
              <a:t> </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@JoinTable</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student_subjects</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joinColumns</a:t>
            </a:r>
            <a:r>
              <a:rPr kumimoji="0" lang="en-US" altLang="en-US" sz="1400" b="0" i="0" u="none" strike="noStrike" cap="none" normalizeH="0" baseline="0" dirty="0">
                <a:ln>
                  <a:noFill/>
                </a:ln>
                <a:solidFill>
                  <a:srgbClr val="BCBEC4"/>
                </a:solidFill>
                <a:effectLst/>
                <a:latin typeface="JetBrains Mono"/>
              </a:rPr>
              <a:t> = </a:t>
            </a:r>
            <a:r>
              <a:rPr kumimoji="0" lang="en-US" altLang="en-US" sz="1400" b="0" i="0" u="none" strike="noStrike" cap="none" normalizeH="0" baseline="0" dirty="0">
                <a:ln>
                  <a:noFill/>
                </a:ln>
                <a:solidFill>
                  <a:srgbClr val="B3AE60"/>
                </a:solidFill>
                <a:effectLst/>
                <a:latin typeface="JetBrains Mono"/>
              </a:rPr>
              <a:t>@JoinColumn</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student_id</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inverseJoinColumns</a:t>
            </a:r>
            <a:r>
              <a:rPr kumimoji="0" lang="en-US" altLang="en-US" sz="1400" b="0" i="0" u="none" strike="noStrike" cap="none" normalizeH="0" baseline="0" dirty="0">
                <a:ln>
                  <a:noFill/>
                </a:ln>
                <a:solidFill>
                  <a:srgbClr val="BCBEC4"/>
                </a:solidFill>
                <a:effectLst/>
                <a:latin typeface="JetBrains Mono"/>
              </a:rPr>
              <a:t> = </a:t>
            </a:r>
            <a:r>
              <a:rPr kumimoji="0" lang="en-US" altLang="en-US" sz="1400" b="0" i="0" u="none" strike="noStrike" cap="none" normalizeH="0" baseline="0" dirty="0">
                <a:ln>
                  <a:noFill/>
                </a:ln>
                <a:solidFill>
                  <a:srgbClr val="B3AE60"/>
                </a:solidFill>
                <a:effectLst/>
                <a:latin typeface="JetBrains Mono"/>
              </a:rPr>
              <a:t>@JoinColumn</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subject_id</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List&lt;Subject&gt; </a:t>
            </a:r>
            <a:r>
              <a:rPr kumimoji="0" lang="en-US" altLang="en-US" sz="1400" b="0" i="0" u="none" strike="noStrike" cap="none" normalizeH="0" baseline="0" dirty="0">
                <a:ln>
                  <a:noFill/>
                </a:ln>
                <a:solidFill>
                  <a:srgbClr val="C77DBB"/>
                </a:solidFill>
                <a:effectLst/>
                <a:latin typeface="JetBrains Mono"/>
              </a:rPr>
              <a:t>subjects</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7A7E85"/>
                </a:solidFill>
                <a:effectLst/>
                <a:latin typeface="JetBrains Mono"/>
              </a:rPr>
              <a:t>// ...</a:t>
            </a:r>
            <a:br>
              <a:rPr kumimoji="0" lang="en-US" altLang="en-US" sz="1400" b="0" i="0" u="none" strike="noStrike" cap="none" normalizeH="0" baseline="0" dirty="0">
                <a:ln>
                  <a:noFill/>
                </a:ln>
                <a:solidFill>
                  <a:srgbClr val="7A7E85"/>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CCD1E5D-A41A-EB11-D4C9-AC877CB309F3}"/>
              </a:ext>
            </a:extLst>
          </p:cNvPr>
          <p:cNvSpPr>
            <a:spLocks noChangeArrowheads="1"/>
          </p:cNvSpPr>
          <p:nvPr/>
        </p:nvSpPr>
        <p:spPr bwMode="auto">
          <a:xfrm>
            <a:off x="7236346" y="1316513"/>
            <a:ext cx="4451678" cy="3323987"/>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3AE60"/>
                </a:solidFill>
                <a:effectLst/>
                <a:latin typeface="JetBrains Mono"/>
              </a:rPr>
              <a:t>@Entity</a:t>
            </a:r>
            <a:br>
              <a:rPr kumimoji="0" lang="en-US" altLang="en-US" sz="1400" b="0" i="0" u="none" strike="noStrike" cap="none" normalizeH="0" baseline="0" dirty="0">
                <a:ln>
                  <a:noFill/>
                </a:ln>
                <a:solidFill>
                  <a:srgbClr val="B3AE60"/>
                </a:solidFill>
                <a:effectLst/>
                <a:latin typeface="JetBrains Mono"/>
              </a:rPr>
            </a:br>
            <a:r>
              <a:rPr kumimoji="0" lang="en-US" altLang="en-US" sz="1400" b="0" i="0" u="none" strike="noStrike" cap="none" normalizeH="0" baseline="0" dirty="0">
                <a:ln>
                  <a:noFill/>
                </a:ln>
                <a:solidFill>
                  <a:srgbClr val="B3AE60"/>
                </a:solidFill>
                <a:effectLst/>
                <a:latin typeface="JetBrains Mono"/>
              </a:rPr>
              <a:t>@Table</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"subjects"</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CF8E6D"/>
                </a:solidFill>
                <a:effectLst/>
                <a:latin typeface="JetBrains Mono"/>
              </a:rPr>
              <a:t>public class </a:t>
            </a:r>
            <a:r>
              <a:rPr kumimoji="0" lang="en-US" altLang="en-US" sz="1400" b="0" i="0" u="none" strike="noStrike" cap="none" normalizeH="0" baseline="0" dirty="0">
                <a:ln>
                  <a:noFill/>
                </a:ln>
                <a:solidFill>
                  <a:srgbClr val="BCBEC4"/>
                </a:solidFill>
                <a:effectLst/>
                <a:latin typeface="JetBrains Mono"/>
              </a:rPr>
              <a:t>Subject {</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@Id</a:t>
            </a:r>
            <a:br>
              <a:rPr kumimoji="0" lang="en-US" altLang="en-US" sz="1400" b="0" i="0" u="none" strike="noStrike" cap="none" normalizeH="0" baseline="0" dirty="0">
                <a:ln>
                  <a:noFill/>
                </a:ln>
                <a:solidFill>
                  <a:srgbClr val="B3AE60"/>
                </a:solidFill>
                <a:effectLst/>
                <a:latin typeface="JetBrains Mono"/>
              </a:rPr>
            </a:br>
            <a:r>
              <a:rPr kumimoji="0" lang="en-US" altLang="en-US" sz="1400" b="0" i="0" u="none" strike="noStrike" cap="none" normalizeH="0" baseline="0" dirty="0">
                <a:ln>
                  <a:noFill/>
                </a:ln>
                <a:solidFill>
                  <a:srgbClr val="B3AE60"/>
                </a:solidFill>
                <a:effectLst/>
                <a:latin typeface="JetBrains Mono"/>
              </a:rPr>
              <a:t>    @GeneratedValue</a:t>
            </a:r>
            <a:r>
              <a:rPr kumimoji="0" lang="en-US" altLang="en-US" sz="1400" b="0" i="0" u="none" strike="noStrike" cap="none" normalizeH="0" baseline="0" dirty="0">
                <a:ln>
                  <a:noFill/>
                </a:ln>
                <a:solidFill>
                  <a:srgbClr val="BCBEC4"/>
                </a:solidFill>
                <a:effectLst/>
                <a:latin typeface="JetBrains Mono"/>
              </a:rPr>
              <a:t>(strategy = </a:t>
            </a:r>
            <a:r>
              <a:rPr kumimoji="0" lang="en-US" altLang="en-US" sz="1400" b="0" i="0" u="none" strike="noStrike" cap="none" normalizeH="0" baseline="0" dirty="0" err="1">
                <a:ln>
                  <a:noFill/>
                </a:ln>
                <a:solidFill>
                  <a:srgbClr val="BCBEC4"/>
                </a:solidFill>
                <a:effectLst/>
                <a:latin typeface="JetBrains Mono"/>
              </a:rPr>
              <a:t>GenerationType.IDENTITY</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Integer </a:t>
            </a:r>
            <a:r>
              <a:rPr kumimoji="0" lang="en-US" altLang="en-US" sz="1400" b="0" i="0" u="none" strike="noStrike" cap="none" normalizeH="0" baseline="0" dirty="0">
                <a:ln>
                  <a:noFill/>
                </a:ln>
                <a:solidFill>
                  <a:srgbClr val="C77DBB"/>
                </a:solidFill>
                <a:effectLst/>
                <a:latin typeface="JetBrains Mono"/>
              </a:rPr>
              <a:t>id</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a:ln>
                  <a:noFill/>
                </a:ln>
                <a:solidFill>
                  <a:srgbClr val="C77DBB"/>
                </a:solidFill>
                <a:effectLst/>
                <a:latin typeface="JetBrains Mono"/>
              </a:rPr>
              <a:t>title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@ManyToMany</a:t>
            </a:r>
            <a:r>
              <a:rPr kumimoji="0" lang="en-US" altLang="en-US" sz="1400" b="0" i="0" u="none" strike="noStrike" cap="none" normalizeH="0" baseline="0" dirty="0">
                <a:ln>
                  <a:noFill/>
                </a:ln>
                <a:solidFill>
                  <a:srgbClr val="BCBEC4"/>
                </a:solidFill>
                <a:effectLst/>
                <a:latin typeface="JetBrains Mono"/>
              </a:rPr>
              <a:t>(mappedBy = </a:t>
            </a:r>
            <a:r>
              <a:rPr kumimoji="0" lang="en-US" altLang="en-US" sz="1400" b="0" i="0" u="none" strike="noStrike" cap="none" normalizeH="0" baseline="0" dirty="0">
                <a:ln>
                  <a:noFill/>
                </a:ln>
                <a:solidFill>
                  <a:srgbClr val="6AAB73"/>
                </a:solidFill>
                <a:effectLst/>
                <a:latin typeface="JetBrains Mono"/>
              </a:rPr>
              <a:t>"subjects"</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List&lt;Student&gt; </a:t>
            </a:r>
            <a:r>
              <a:rPr kumimoji="0" lang="en-US" altLang="en-US" sz="1400" b="0" i="0" u="none" strike="noStrike" cap="none" normalizeH="0" baseline="0" dirty="0">
                <a:ln>
                  <a:noFill/>
                </a:ln>
                <a:solidFill>
                  <a:srgbClr val="C77DBB"/>
                </a:solidFill>
                <a:effectLst/>
                <a:latin typeface="JetBrains Mono"/>
              </a:rPr>
              <a:t>students</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7A7E85"/>
                </a:solidFill>
                <a:effectLst/>
                <a:latin typeface="JetBrains Mono"/>
              </a:rPr>
              <a:t>// ...</a:t>
            </a:r>
            <a:br>
              <a:rPr kumimoji="0" lang="en-US" altLang="en-US" sz="1400" b="0" i="0" u="none" strike="noStrike" cap="none" normalizeH="0" baseline="0" dirty="0">
                <a:ln>
                  <a:noFill/>
                </a:ln>
                <a:solidFill>
                  <a:srgbClr val="7A7E85"/>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0" name="Picture 9" descr="A computer screen shot of a computer">
            <a:extLst>
              <a:ext uri="{FF2B5EF4-FFF2-40B4-BE49-F238E27FC236}">
                <a16:creationId xmlns:a16="http://schemas.microsoft.com/office/drawing/2014/main" id="{03CA303E-2990-1958-1745-E3B11979B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7276" y="4951820"/>
            <a:ext cx="6613813" cy="1740477"/>
          </a:xfrm>
          <a:prstGeom prst="rect">
            <a:avLst/>
          </a:prstGeom>
        </p:spPr>
      </p:pic>
    </p:spTree>
    <p:extLst>
      <p:ext uri="{BB962C8B-B14F-4D97-AF65-F5344CB8AC3E}">
        <p14:creationId xmlns:p14="http://schemas.microsoft.com/office/powerpoint/2010/main" val="3850164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383D092B-C8D3-1A61-D23F-96B0298F8789}"/>
              </a:ext>
            </a:extLst>
          </p:cNvPr>
          <p:cNvSpPr txBox="1">
            <a:spLocks/>
          </p:cNvSpPr>
          <p:nvPr/>
        </p:nvSpPr>
        <p:spPr>
          <a:xfrm>
            <a:off x="132347" y="84222"/>
            <a:ext cx="10255597" cy="588195"/>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just"/>
            <a:r>
              <a:rPr lang="sr-Latn-RS" sz="3500" b="1" dirty="0"/>
              <a:t>Spring Boot JPA u </a:t>
            </a:r>
            <a:r>
              <a:rPr lang="en-US" sz="3500" b="1" dirty="0" err="1"/>
              <a:t>projektu</a:t>
            </a:r>
            <a:endParaRPr lang="en-US" sz="3500" b="1" dirty="0"/>
          </a:p>
        </p:txBody>
      </p:sp>
      <p:sp>
        <p:nvSpPr>
          <p:cNvPr id="14" name="Subtitle 2">
            <a:extLst>
              <a:ext uri="{FF2B5EF4-FFF2-40B4-BE49-F238E27FC236}">
                <a16:creationId xmlns:a16="http://schemas.microsoft.com/office/drawing/2014/main" id="{8B2110A9-8EF3-20B9-962E-B93890AAC65A}"/>
              </a:ext>
            </a:extLst>
          </p:cNvPr>
          <p:cNvSpPr txBox="1">
            <a:spLocks/>
          </p:cNvSpPr>
          <p:nvPr/>
        </p:nvSpPr>
        <p:spPr>
          <a:xfrm>
            <a:off x="140367" y="672417"/>
            <a:ext cx="11911264" cy="58819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342900" indent="-342900" algn="just">
              <a:buClr>
                <a:schemeClr val="tx1"/>
              </a:buClr>
              <a:buFont typeface="Arial" panose="020B0604020202020204" pitchFamily="34" charset="0"/>
              <a:buChar char="•"/>
            </a:pPr>
            <a:r>
              <a:rPr lang="en-US" dirty="0"/>
              <a:t>Kona</a:t>
            </a:r>
            <a:r>
              <a:rPr lang="sr-Latn-RS" dirty="0"/>
              <a:t>čan projekat:</a:t>
            </a:r>
          </a:p>
        </p:txBody>
      </p:sp>
      <p:pic>
        <p:nvPicPr>
          <p:cNvPr id="3" name="Picture 2" descr="A computer screen shot of a computer">
            <a:extLst>
              <a:ext uri="{FF2B5EF4-FFF2-40B4-BE49-F238E27FC236}">
                <a16:creationId xmlns:a16="http://schemas.microsoft.com/office/drawing/2014/main" id="{3F35304F-2232-BEE4-FC6F-4E0374FEE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721" y="1557149"/>
            <a:ext cx="8304557" cy="3743702"/>
          </a:xfrm>
          <a:prstGeom prst="rect">
            <a:avLst/>
          </a:prstGeom>
        </p:spPr>
      </p:pic>
      <p:sp>
        <p:nvSpPr>
          <p:cNvPr id="4" name="TextBox 3">
            <a:extLst>
              <a:ext uri="{FF2B5EF4-FFF2-40B4-BE49-F238E27FC236}">
                <a16:creationId xmlns:a16="http://schemas.microsoft.com/office/drawing/2014/main" id="{948385D0-FDF4-4652-A53E-765CE08924B1}"/>
              </a:ext>
            </a:extLst>
          </p:cNvPr>
          <p:cNvSpPr txBox="1"/>
          <p:nvPr/>
        </p:nvSpPr>
        <p:spPr>
          <a:xfrm>
            <a:off x="140366" y="5747184"/>
            <a:ext cx="11911263" cy="369332"/>
          </a:xfrm>
          <a:prstGeom prst="rect">
            <a:avLst/>
          </a:prstGeom>
          <a:noFill/>
        </p:spPr>
        <p:txBody>
          <a:bodyPr wrap="square">
            <a:spAutoFit/>
          </a:bodyPr>
          <a:lstStyle/>
          <a:p>
            <a:pPr marL="342900" indent="-342900" algn="just">
              <a:buClr>
                <a:schemeClr val="tx1"/>
              </a:buClr>
              <a:buFont typeface="Arial" panose="020B0604020202020204" pitchFamily="34" charset="0"/>
              <a:buChar char="•"/>
            </a:pPr>
            <a:r>
              <a:rPr lang="sr-Latn-RS" dirty="0"/>
              <a:t>Konačan p</a:t>
            </a:r>
            <a:r>
              <a:rPr lang="en-US" dirty="0" err="1"/>
              <a:t>rojekat</a:t>
            </a:r>
            <a:r>
              <a:rPr lang="en-US" dirty="0"/>
              <a:t> je </a:t>
            </a:r>
            <a:r>
              <a:rPr lang="en-US" dirty="0" err="1"/>
              <a:t>mogu</a:t>
            </a:r>
            <a:r>
              <a:rPr lang="sr-Latn-RS" dirty="0"/>
              <a:t>će pokrenuti iz komandne linije:  </a:t>
            </a:r>
            <a:r>
              <a:rPr lang="sr-Latn-RS" b="1" i="1" dirty="0">
                <a:latin typeface="JetBrains Mono"/>
              </a:rPr>
              <a:t>java –jar nsi.jar</a:t>
            </a:r>
          </a:p>
        </p:txBody>
      </p:sp>
    </p:spTree>
    <p:extLst>
      <p:ext uri="{BB962C8B-B14F-4D97-AF65-F5344CB8AC3E}">
        <p14:creationId xmlns:p14="http://schemas.microsoft.com/office/powerpoint/2010/main" val="155957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8B2110A9-8EF3-20B9-962E-B93890AAC65A}"/>
              </a:ext>
            </a:extLst>
          </p:cNvPr>
          <p:cNvSpPr txBox="1">
            <a:spLocks/>
          </p:cNvSpPr>
          <p:nvPr/>
        </p:nvSpPr>
        <p:spPr>
          <a:xfrm>
            <a:off x="140367" y="117695"/>
            <a:ext cx="11911264" cy="6545655"/>
          </a:xfrm>
          <a:prstGeom prst="rect">
            <a:avLst/>
          </a:prstGeom>
          <a:noFill/>
        </p:spPr>
        <p:txBody>
          <a:bodyPr vert="horz" lIns="91440" tIns="45720" rIns="91440" bIns="45720" rtlCol="0" anchor="ctr">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buClr>
                <a:schemeClr val="tx1"/>
              </a:buClr>
            </a:pPr>
            <a:r>
              <a:rPr lang="sr-Latn-RS" sz="3200" dirty="0"/>
              <a:t>HVALA NA PAŽNJI!</a:t>
            </a:r>
          </a:p>
        </p:txBody>
      </p:sp>
      <p:pic>
        <p:nvPicPr>
          <p:cNvPr id="2" name="Picture 1" descr="A green and white logo">
            <a:extLst>
              <a:ext uri="{FF2B5EF4-FFF2-40B4-BE49-F238E27FC236}">
                <a16:creationId xmlns:a16="http://schemas.microsoft.com/office/drawing/2014/main" id="{CC657E5A-3855-5873-8CC7-81758D09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748" y="16596"/>
            <a:ext cx="1412153" cy="1412153"/>
          </a:xfrm>
          <a:prstGeom prst="rect">
            <a:avLst/>
          </a:prstGeom>
        </p:spPr>
      </p:pic>
    </p:spTree>
    <p:extLst>
      <p:ext uri="{BB962C8B-B14F-4D97-AF65-F5344CB8AC3E}">
        <p14:creationId xmlns:p14="http://schemas.microsoft.com/office/powerpoint/2010/main" val="71719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2A3A45-6F3E-E2EE-FE34-78335B501422}"/>
              </a:ext>
            </a:extLst>
          </p:cNvPr>
          <p:cNvSpPr>
            <a:spLocks noGrp="1"/>
          </p:cNvSpPr>
          <p:nvPr>
            <p:ph type="subTitle" idx="1"/>
          </p:nvPr>
        </p:nvSpPr>
        <p:spPr>
          <a:xfrm>
            <a:off x="123825" y="428574"/>
            <a:ext cx="10255597" cy="588195"/>
          </a:xfrm>
        </p:spPr>
        <p:txBody>
          <a:bodyPr>
            <a:normAutofit lnSpcReduction="10000"/>
          </a:bodyPr>
          <a:lstStyle/>
          <a:p>
            <a:pPr algn="just"/>
            <a:r>
              <a:rPr lang="en-US" sz="3500" b="1" dirty="0"/>
              <a:t>SPRING BOOT JPA</a:t>
            </a:r>
            <a:r>
              <a:rPr lang="en-US" sz="3200" b="0" i="0" dirty="0">
                <a:solidFill>
                  <a:srgbClr val="FFFFFF"/>
                </a:solidFill>
                <a:effectLst/>
                <a:latin typeface="Google Sans"/>
              </a:rPr>
              <a:t> </a:t>
            </a:r>
            <a:endParaRPr lang="en-US" sz="3500" b="1" dirty="0"/>
          </a:p>
          <a:p>
            <a:pPr algn="just"/>
            <a:endParaRPr lang="en-US" sz="3500" dirty="0"/>
          </a:p>
          <a:p>
            <a:pPr algn="just"/>
            <a:endParaRPr lang="en-US" sz="2800" dirty="0"/>
          </a:p>
        </p:txBody>
      </p:sp>
      <p:sp>
        <p:nvSpPr>
          <p:cNvPr id="10" name="Subtitle 2">
            <a:extLst>
              <a:ext uri="{FF2B5EF4-FFF2-40B4-BE49-F238E27FC236}">
                <a16:creationId xmlns:a16="http://schemas.microsoft.com/office/drawing/2014/main" id="{4B3D4EEF-4677-7C3D-2AAD-CF552D7C82C5}"/>
              </a:ext>
            </a:extLst>
          </p:cNvPr>
          <p:cNvSpPr txBox="1">
            <a:spLocks/>
          </p:cNvSpPr>
          <p:nvPr/>
        </p:nvSpPr>
        <p:spPr>
          <a:xfrm>
            <a:off x="123825" y="1672389"/>
            <a:ext cx="11859628" cy="5071310"/>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342900" indent="-342900" algn="just">
              <a:buClr>
                <a:schemeClr val="tx1"/>
              </a:buClr>
              <a:buFont typeface="Arial" panose="020B0604020202020204" pitchFamily="34" charset="0"/>
              <a:buChar char="•"/>
            </a:pPr>
            <a:r>
              <a:rPr lang="sr-Latn-RS" dirty="0">
                <a:latin typeface="+mj-lt"/>
                <a:cs typeface="Arial" panose="020B0604020202020204" pitchFamily="34" charset="0"/>
              </a:rPr>
              <a:t>Spring Boot JPA omogućava razvoj relacione baze podataka bez potrebe za ručnim pisanjem SQL koda, što značajno olakšava rad sa bazama podataka. Međutim, ukoliko je potrebno; postoji i fleksibilnost pisanja i korišćenja SQL upita u Java aplikacijama kada je to neophodno.</a:t>
            </a:r>
          </a:p>
          <a:p>
            <a:pPr marL="342900" indent="-342900" algn="just">
              <a:buClr>
                <a:schemeClr val="tx1"/>
              </a:buClr>
              <a:buFont typeface="Arial" panose="020B0604020202020204" pitchFamily="34" charset="0"/>
              <a:buChar char="•"/>
            </a:pPr>
            <a:endParaRPr lang="sr-Latn-RS" dirty="0">
              <a:latin typeface="+mj-lt"/>
              <a:cs typeface="Arial" panose="020B0604020202020204" pitchFamily="34" charset="0"/>
            </a:endParaRPr>
          </a:p>
          <a:p>
            <a:pPr marL="342900" indent="-342900" algn="just">
              <a:buClr>
                <a:schemeClr val="tx1"/>
              </a:buClr>
              <a:buFont typeface="Arial" panose="020B0604020202020204" pitchFamily="34" charset="0"/>
              <a:buChar char="•"/>
            </a:pPr>
            <a:r>
              <a:rPr lang="sr-Latn-RS" dirty="0">
                <a:latin typeface="+mj-lt"/>
                <a:cs typeface="Arial" panose="020B0604020202020204" pitchFamily="34" charset="0"/>
              </a:rPr>
              <a:t>Spring Boot JPA </a:t>
            </a:r>
            <a:r>
              <a:rPr lang="en-US" dirty="0" err="1">
                <a:latin typeface="+mj-lt"/>
                <a:cs typeface="Arial" panose="020B0604020202020204" pitchFamily="34" charset="0"/>
              </a:rPr>
              <a:t>pripada</a:t>
            </a:r>
            <a:r>
              <a:rPr lang="en-US" dirty="0">
                <a:latin typeface="+mj-lt"/>
                <a:cs typeface="Arial" panose="020B0604020202020204" pitchFamily="34" charset="0"/>
              </a:rPr>
              <a:t> </a:t>
            </a:r>
            <a:r>
              <a:rPr lang="sr-Latn-RS" dirty="0">
                <a:latin typeface="+mj-lt"/>
                <a:cs typeface="Arial" panose="020B0604020202020204" pitchFamily="34" charset="0"/>
              </a:rPr>
              <a:t>Spring Data </a:t>
            </a:r>
            <a:r>
              <a:rPr lang="en-US" dirty="0" err="1">
                <a:latin typeface="+mj-lt"/>
                <a:cs typeface="Arial" panose="020B0604020202020204" pitchFamily="34" charset="0"/>
              </a:rPr>
              <a:t>familiji</a:t>
            </a:r>
            <a:r>
              <a:rPr lang="en-US" dirty="0">
                <a:latin typeface="+mj-lt"/>
                <a:cs typeface="Arial" panose="020B0604020202020204" pitchFamily="34" charset="0"/>
              </a:rPr>
              <a:t> </a:t>
            </a:r>
            <a:r>
              <a:rPr lang="sr-Latn-RS" dirty="0">
                <a:latin typeface="+mj-lt"/>
                <a:cs typeface="Arial" panose="020B0604020202020204" pitchFamily="34" charset="0"/>
              </a:rPr>
              <a:t>i omogućava lakšu implementaciju repozitorijuma zasnovanih na JPA (</a:t>
            </a:r>
            <a:r>
              <a:rPr lang="en-US" i="1" dirty="0">
                <a:latin typeface="+mj-lt"/>
                <a:cs typeface="Arial" panose="020B0604020202020204" pitchFamily="34" charset="0"/>
              </a:rPr>
              <a:t>Jakarta</a:t>
            </a:r>
            <a:r>
              <a:rPr lang="sr-Latn-RS" i="1" dirty="0">
                <a:latin typeface="+mj-lt"/>
                <a:cs typeface="Arial" panose="020B0604020202020204" pitchFamily="34" charset="0"/>
              </a:rPr>
              <a:t> Persistence API</a:t>
            </a:r>
            <a:r>
              <a:rPr lang="sr-Latn-RS" dirty="0">
                <a:latin typeface="+mj-lt"/>
                <a:cs typeface="Arial" panose="020B0604020202020204" pitchFamily="34" charset="0"/>
              </a:rPr>
              <a:t>), tj. lakši razvoj Spring aplikacija koje koriste razne tehnologije za pristup i rad sa podacima.</a:t>
            </a:r>
          </a:p>
          <a:p>
            <a:pPr algn="just">
              <a:buClr>
                <a:schemeClr val="tx1"/>
              </a:buClr>
            </a:pPr>
            <a:endParaRPr lang="sr-Latn-RS" dirty="0">
              <a:latin typeface="+mj-lt"/>
              <a:cs typeface="Arial" panose="020B0604020202020204" pitchFamily="34" charset="0"/>
            </a:endParaRPr>
          </a:p>
          <a:p>
            <a:pPr marL="342900" indent="-342900" algn="just">
              <a:buClr>
                <a:schemeClr val="tx1"/>
              </a:buClr>
              <a:buFont typeface="Arial" panose="020B0604020202020204" pitchFamily="34" charset="0"/>
              <a:buChar char="•"/>
            </a:pPr>
            <a:r>
              <a:rPr lang="en-US" dirty="0">
                <a:latin typeface="+mj-lt"/>
                <a:cs typeface="Arial" panose="020B0604020202020204" pitchFamily="34" charset="0"/>
              </a:rPr>
              <a:t>Jakarta</a:t>
            </a:r>
            <a:r>
              <a:rPr lang="sr-Latn-RS" dirty="0">
                <a:latin typeface="+mj-lt"/>
                <a:cs typeface="Arial" panose="020B0604020202020204" pitchFamily="34" charset="0"/>
              </a:rPr>
              <a:t> Persistence API (JPA) je popularna tehnologija koja se koristi u objektno – relacionom mapiranju (ORM) u Java aplikacijama. U kombinaciji sa Spring Boot – om, JPA postaje veoma moćan alat za interakcija sa bazama podataka. Spring Boot pojednostavljuje podešavanje i korišćenje JPA alata, tako što omogućava developerima da se više fokusiraju na poslovnu logiku nego na konfiguraciju.</a:t>
            </a:r>
          </a:p>
          <a:p>
            <a:pPr marL="342900" indent="-342900" algn="just">
              <a:buClr>
                <a:schemeClr val="tx1"/>
              </a:buClr>
              <a:buFont typeface="Arial" panose="020B0604020202020204" pitchFamily="34" charset="0"/>
              <a:buChar char="•"/>
            </a:pPr>
            <a:endParaRPr lang="en-US" dirty="0">
              <a:latin typeface="+mj-lt"/>
              <a:cs typeface="Arial" panose="020B0604020202020204" pitchFamily="34" charset="0"/>
            </a:endParaRPr>
          </a:p>
        </p:txBody>
      </p:sp>
      <p:pic>
        <p:nvPicPr>
          <p:cNvPr id="12" name="Picture 11" descr="A green and white logo">
            <a:extLst>
              <a:ext uri="{FF2B5EF4-FFF2-40B4-BE49-F238E27FC236}">
                <a16:creationId xmlns:a16="http://schemas.microsoft.com/office/drawing/2014/main" id="{A5397307-4C0F-7203-D8CC-8734EFDE5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748" y="16596"/>
            <a:ext cx="1412153" cy="1412153"/>
          </a:xfrm>
          <a:prstGeom prst="rect">
            <a:avLst/>
          </a:prstGeom>
        </p:spPr>
      </p:pic>
    </p:spTree>
    <p:extLst>
      <p:ext uri="{BB962C8B-B14F-4D97-AF65-F5344CB8AC3E}">
        <p14:creationId xmlns:p14="http://schemas.microsoft.com/office/powerpoint/2010/main" val="356374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F77371-AC65-7B53-5149-8A313E287109}"/>
              </a:ext>
            </a:extLst>
          </p:cNvPr>
          <p:cNvSpPr>
            <a:spLocks noGrp="1"/>
          </p:cNvSpPr>
          <p:nvPr>
            <p:ph type="subTitle" idx="1"/>
          </p:nvPr>
        </p:nvSpPr>
        <p:spPr>
          <a:xfrm>
            <a:off x="132347" y="1155031"/>
            <a:ext cx="11911264" cy="5618747"/>
          </a:xfrm>
        </p:spPr>
        <p:txBody>
          <a:bodyPr/>
          <a:lstStyle/>
          <a:p>
            <a:pPr marL="342900" indent="-342900" algn="just">
              <a:buClr>
                <a:schemeClr val="tx1"/>
              </a:buClr>
              <a:buFont typeface="Arial" panose="020B0604020202020204" pitchFamily="34" charset="0"/>
              <a:buChar char="•"/>
            </a:pPr>
            <a:r>
              <a:rPr lang="sr-Latn-RS" dirty="0"/>
              <a:t>Jedan od glavnih problema koji se rešava je smanjenje kompleksnosti rada sa bazama podataka jer se izbegava pisanje ručnih SQL upita i kodova. Ovo se rešava pomoću </a:t>
            </a:r>
            <a:r>
              <a:rPr lang="sr-Latn-RS" i="1" dirty="0"/>
              <a:t>ORM</a:t>
            </a:r>
            <a:r>
              <a:rPr lang="sr-Latn-RS" dirty="0"/>
              <a:t> koji automatski mapira Java klase u tabele baze.</a:t>
            </a:r>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r>
              <a:rPr lang="sr-Latn-RS" dirty="0"/>
              <a:t>Ručno pisanje koda za osnovne operacije (Create, Read, Update, Delete) je repetitivno. Pružane su gotove metode kroz repozitorijume koji su dosta fleksibilni i efikasni.</a:t>
            </a:r>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r>
              <a:rPr lang="sr-Latn-RS" dirty="0"/>
              <a:t>Pisanje složenih SQL upita je omogućene preko JPQL – a koji se zasnivaju na Javi i baziraju na entitetima.</a:t>
            </a:r>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r>
              <a:rPr lang="sr-Latn-RS" dirty="0"/>
              <a:t>Kao glavni problem koji se rešava je komp</a:t>
            </a:r>
            <a:r>
              <a:rPr lang="en-US" dirty="0"/>
              <a:t>l</a:t>
            </a:r>
            <a:r>
              <a:rPr lang="sr-Latn-RS" dirty="0"/>
              <a:t>ikovano upravljanje relacijama između tabela i složenim odnosima između njih. Spring Boot JPA nam omogućava jednostavno definisanje različitih relacija pomoću jednostavnih anotacija.</a:t>
            </a:r>
            <a:endParaRPr lang="en-US" dirty="0"/>
          </a:p>
        </p:txBody>
      </p:sp>
      <p:sp>
        <p:nvSpPr>
          <p:cNvPr id="4" name="Subtitle 2">
            <a:extLst>
              <a:ext uri="{FF2B5EF4-FFF2-40B4-BE49-F238E27FC236}">
                <a16:creationId xmlns:a16="http://schemas.microsoft.com/office/drawing/2014/main" id="{C94F31BF-3024-903C-66CC-32B33F660CC6}"/>
              </a:ext>
            </a:extLst>
          </p:cNvPr>
          <p:cNvSpPr txBox="1">
            <a:spLocks/>
          </p:cNvSpPr>
          <p:nvPr/>
        </p:nvSpPr>
        <p:spPr>
          <a:xfrm>
            <a:off x="123825" y="428574"/>
            <a:ext cx="10255597" cy="588195"/>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just"/>
            <a:r>
              <a:rPr lang="sr-Latn-RS" sz="3500" b="1" dirty="0"/>
              <a:t>Problem koji se rešava</a:t>
            </a:r>
            <a:endParaRPr lang="en-US" sz="3500" b="1" dirty="0"/>
          </a:p>
        </p:txBody>
      </p:sp>
    </p:spTree>
    <p:extLst>
      <p:ext uri="{BB962C8B-B14F-4D97-AF65-F5344CB8AC3E}">
        <p14:creationId xmlns:p14="http://schemas.microsoft.com/office/powerpoint/2010/main" val="3674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F77371-AC65-7B53-5149-8A313E287109}"/>
              </a:ext>
            </a:extLst>
          </p:cNvPr>
          <p:cNvSpPr>
            <a:spLocks noGrp="1"/>
          </p:cNvSpPr>
          <p:nvPr>
            <p:ph type="subTitle" idx="1"/>
          </p:nvPr>
        </p:nvSpPr>
        <p:spPr>
          <a:xfrm>
            <a:off x="132347" y="1155031"/>
            <a:ext cx="11911264" cy="5618747"/>
          </a:xfrm>
        </p:spPr>
        <p:txBody>
          <a:bodyPr/>
          <a:lstStyle/>
          <a:p>
            <a:pPr marL="342900" indent="-342900" algn="just">
              <a:buClr>
                <a:schemeClr val="tx1"/>
              </a:buClr>
              <a:buFont typeface="Arial" panose="020B0604020202020204" pitchFamily="34" charset="0"/>
              <a:buChar char="•"/>
            </a:pPr>
            <a:r>
              <a:rPr lang="en-US" dirty="0" err="1"/>
              <a:t>Mapiranje</a:t>
            </a:r>
            <a:r>
              <a:rPr lang="en-US" dirty="0"/>
              <a:t> Java </a:t>
            </a:r>
            <a:r>
              <a:rPr lang="en-US" dirty="0" err="1"/>
              <a:t>klase</a:t>
            </a:r>
            <a:r>
              <a:rPr lang="en-US" dirty="0"/>
              <a:t> u </a:t>
            </a:r>
            <a:r>
              <a:rPr lang="en-US" dirty="0" err="1"/>
              <a:t>tabelu</a:t>
            </a:r>
            <a:r>
              <a:rPr lang="en-US" dirty="0"/>
              <a:t> </a:t>
            </a:r>
            <a:r>
              <a:rPr lang="en-US" dirty="0" err="1"/>
              <a:t>baze</a:t>
            </a:r>
            <a:r>
              <a:rPr lang="en-US" dirty="0"/>
              <a:t> </a:t>
            </a:r>
            <a:r>
              <a:rPr lang="en-US" dirty="0" err="1"/>
              <a:t>podatakaputam</a:t>
            </a:r>
            <a:r>
              <a:rPr lang="en-US" dirty="0"/>
              <a:t> JPA </a:t>
            </a:r>
            <a:r>
              <a:rPr lang="en-US" dirty="0" err="1"/>
              <a:t>omogu</a:t>
            </a:r>
            <a:r>
              <a:rPr lang="sr-Latn-RS" dirty="0"/>
              <a:t>ćava povezivanje objekata u aplikaciji sa tabelama u bazi podataka. Ova funkcionalnost se postiže pomoću JPA anotacija koje definišu kako se entitet/klasa mapira u tabelu, a njeni atributi na kolone te tabele.</a:t>
            </a:r>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r>
              <a:rPr lang="sr-Latn-RS" dirty="0"/>
              <a:t>Mapiranjem klase u tabelu putem JPA ostvaruje se čistiji i čitljiviji kod, automatsko generisanje SQL upita, lako upravljanje relacijama između entiteta, podrška za različite baze podataka bez promene izvornog koda, ...</a:t>
            </a:r>
            <a:endParaRPr lang="en-US" dirty="0"/>
          </a:p>
        </p:txBody>
      </p:sp>
      <p:sp>
        <p:nvSpPr>
          <p:cNvPr id="4" name="Subtitle 2">
            <a:extLst>
              <a:ext uri="{FF2B5EF4-FFF2-40B4-BE49-F238E27FC236}">
                <a16:creationId xmlns:a16="http://schemas.microsoft.com/office/drawing/2014/main" id="{C94F31BF-3024-903C-66CC-32B33F660CC6}"/>
              </a:ext>
            </a:extLst>
          </p:cNvPr>
          <p:cNvSpPr txBox="1">
            <a:spLocks/>
          </p:cNvSpPr>
          <p:nvPr/>
        </p:nvSpPr>
        <p:spPr>
          <a:xfrm>
            <a:off x="123825" y="428574"/>
            <a:ext cx="10255597" cy="588195"/>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just"/>
            <a:r>
              <a:rPr lang="en-US" sz="3500" b="1" dirty="0" err="1"/>
              <a:t>Objektno</a:t>
            </a:r>
            <a:r>
              <a:rPr lang="en-US" sz="3500" b="1" dirty="0"/>
              <a:t> – </a:t>
            </a:r>
            <a:r>
              <a:rPr lang="en-US" sz="3500" b="1" dirty="0" err="1"/>
              <a:t>relaciono</a:t>
            </a:r>
            <a:r>
              <a:rPr lang="en-US" sz="3500" b="1" dirty="0"/>
              <a:t> </a:t>
            </a:r>
            <a:r>
              <a:rPr lang="en-US" sz="3500" b="1" dirty="0" err="1"/>
              <a:t>mapiranje</a:t>
            </a:r>
            <a:r>
              <a:rPr lang="en-US" sz="3500" b="1" dirty="0"/>
              <a:t> (</a:t>
            </a:r>
            <a:r>
              <a:rPr lang="en-US" sz="3500" b="1" i="1" dirty="0"/>
              <a:t>ORM</a:t>
            </a:r>
            <a:r>
              <a:rPr lang="en-US" sz="3500" b="1" dirty="0"/>
              <a:t>)</a:t>
            </a:r>
          </a:p>
        </p:txBody>
      </p:sp>
      <p:pic>
        <p:nvPicPr>
          <p:cNvPr id="6" name="Picture 5" descr="A diagram of a software development process&#10;&#10;AI-generated content may be incorrect.">
            <a:extLst>
              <a:ext uri="{FF2B5EF4-FFF2-40B4-BE49-F238E27FC236}">
                <a16:creationId xmlns:a16="http://schemas.microsoft.com/office/drawing/2014/main" id="{71F973C1-2C07-B3FD-D284-2E6CF86A9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308" y="4149692"/>
            <a:ext cx="8855383" cy="2279734"/>
          </a:xfrm>
          <a:prstGeom prst="rect">
            <a:avLst/>
          </a:prstGeom>
        </p:spPr>
      </p:pic>
    </p:spTree>
    <p:extLst>
      <p:ext uri="{BB962C8B-B14F-4D97-AF65-F5344CB8AC3E}">
        <p14:creationId xmlns:p14="http://schemas.microsoft.com/office/powerpoint/2010/main" val="332518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94F31BF-3024-903C-66CC-32B33F660CC6}"/>
              </a:ext>
            </a:extLst>
          </p:cNvPr>
          <p:cNvSpPr txBox="1">
            <a:spLocks/>
          </p:cNvSpPr>
          <p:nvPr/>
        </p:nvSpPr>
        <p:spPr>
          <a:xfrm>
            <a:off x="123825" y="428574"/>
            <a:ext cx="10255597" cy="588195"/>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just"/>
            <a:r>
              <a:rPr lang="en-US" sz="3500" b="1" dirty="0"/>
              <a:t>Primer </a:t>
            </a:r>
            <a:r>
              <a:rPr lang="en-US" sz="3500" b="1" dirty="0" err="1"/>
              <a:t>objektno</a:t>
            </a:r>
            <a:r>
              <a:rPr lang="en-US" sz="3500" b="1" dirty="0"/>
              <a:t> – </a:t>
            </a:r>
            <a:r>
              <a:rPr lang="en-US" sz="3500" b="1" dirty="0" err="1"/>
              <a:t>relacionog</a:t>
            </a:r>
            <a:r>
              <a:rPr lang="en-US" sz="3500" b="1" dirty="0"/>
              <a:t> </a:t>
            </a:r>
            <a:r>
              <a:rPr lang="en-US" sz="3500" b="1" dirty="0" err="1"/>
              <a:t>mapiranja</a:t>
            </a:r>
            <a:endParaRPr lang="en-US" sz="3500" b="1" dirty="0"/>
          </a:p>
        </p:txBody>
      </p:sp>
      <p:sp>
        <p:nvSpPr>
          <p:cNvPr id="2" name="Rectangle 1">
            <a:extLst>
              <a:ext uri="{FF2B5EF4-FFF2-40B4-BE49-F238E27FC236}">
                <a16:creationId xmlns:a16="http://schemas.microsoft.com/office/drawing/2014/main" id="{BCB9FA7A-B6FE-5BD6-0339-B023C436884E}"/>
              </a:ext>
            </a:extLst>
          </p:cNvPr>
          <p:cNvSpPr>
            <a:spLocks noChangeArrowheads="1"/>
          </p:cNvSpPr>
          <p:nvPr/>
        </p:nvSpPr>
        <p:spPr bwMode="auto">
          <a:xfrm>
            <a:off x="178307" y="1461615"/>
            <a:ext cx="5729198" cy="452431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B3AE60"/>
                </a:solidFill>
                <a:effectLst/>
                <a:latin typeface="JetBrains Mono"/>
              </a:rPr>
              <a:t>@Entity</a:t>
            </a:r>
            <a:br>
              <a:rPr kumimoji="0" lang="en-US" altLang="en-US" b="0" i="0" u="none" strike="noStrike" cap="none" normalizeH="0" baseline="0" dirty="0">
                <a:ln>
                  <a:noFill/>
                </a:ln>
                <a:solidFill>
                  <a:srgbClr val="B3AE60"/>
                </a:solidFill>
                <a:effectLst/>
                <a:latin typeface="JetBrains Mono"/>
              </a:rPr>
            </a:br>
            <a:r>
              <a:rPr kumimoji="0" lang="en-US" altLang="en-US" b="0" i="0" u="none" strike="noStrike" cap="none" normalizeH="0" baseline="0" dirty="0">
                <a:ln>
                  <a:noFill/>
                </a:ln>
                <a:solidFill>
                  <a:srgbClr val="B3AE60"/>
                </a:solidFill>
                <a:effectLst/>
                <a:latin typeface="JetBrains Mono"/>
              </a:rPr>
              <a:t>@Table</a:t>
            </a:r>
            <a:r>
              <a:rPr kumimoji="0" lang="en-US" altLang="en-US" b="0" i="0" u="none" strike="noStrike" cap="none" normalizeH="0" baseline="0" dirty="0">
                <a:ln>
                  <a:noFill/>
                </a:ln>
                <a:solidFill>
                  <a:srgbClr val="BCBEC4"/>
                </a:solidFill>
                <a:effectLst/>
                <a:latin typeface="JetBrains Mono"/>
              </a:rPr>
              <a:t>(name = </a:t>
            </a:r>
            <a:r>
              <a:rPr kumimoji="0" lang="en-US" altLang="en-US" b="0" i="0" u="none" strike="noStrike" cap="none" normalizeH="0" baseline="0" dirty="0">
                <a:ln>
                  <a:noFill/>
                </a:ln>
                <a:solidFill>
                  <a:srgbClr val="6AAB73"/>
                </a:solidFill>
                <a:effectLst/>
                <a:latin typeface="JetBrains Mono"/>
              </a:rPr>
              <a:t>"persons"</a:t>
            </a:r>
            <a:r>
              <a:rPr kumimoji="0" lang="en-US" altLang="en-US" b="0" i="0" u="none" strike="noStrike" cap="none" normalizeH="0" baseline="0" dirty="0">
                <a:ln>
                  <a:noFill/>
                </a:ln>
                <a:solidFill>
                  <a:srgbClr val="BCBEC4"/>
                </a:solidFill>
                <a:effectLst/>
                <a:latin typeface="JetBrains Mono"/>
              </a:rPr>
              <a:t>)</a:t>
            </a:r>
            <a:br>
              <a:rPr kumimoji="0" lang="en-US" altLang="en-US" b="0" i="0" u="none" strike="noStrike" cap="none" normalizeH="0" baseline="0" dirty="0">
                <a:ln>
                  <a:noFill/>
                </a:ln>
                <a:solidFill>
                  <a:srgbClr val="BCBEC4"/>
                </a:solidFill>
                <a:effectLst/>
                <a:latin typeface="JetBrains Mono"/>
              </a:rPr>
            </a:br>
            <a:r>
              <a:rPr kumimoji="0" lang="en-US" altLang="en-US" b="0" i="0" u="none" strike="noStrike" cap="none" normalizeH="0" baseline="0" dirty="0">
                <a:ln>
                  <a:noFill/>
                </a:ln>
                <a:solidFill>
                  <a:srgbClr val="CF8E6D"/>
                </a:solidFill>
                <a:effectLst/>
                <a:latin typeface="JetBrains Mono"/>
              </a:rPr>
              <a:t>public class </a:t>
            </a:r>
            <a:r>
              <a:rPr kumimoji="0" lang="en-US" altLang="en-US" b="0" i="0" u="none" strike="noStrike" cap="none" normalizeH="0" baseline="0" dirty="0">
                <a:ln>
                  <a:noFill/>
                </a:ln>
                <a:solidFill>
                  <a:srgbClr val="BCBEC4"/>
                </a:solidFill>
                <a:effectLst/>
                <a:latin typeface="JetBrains Mono"/>
              </a:rPr>
              <a:t>Person {</a:t>
            </a:r>
            <a:br>
              <a:rPr kumimoji="0" lang="en-US" altLang="en-US" b="0" i="0" u="none" strike="noStrike" cap="none" normalizeH="0" baseline="0" dirty="0">
                <a:ln>
                  <a:noFill/>
                </a:ln>
                <a:solidFill>
                  <a:srgbClr val="BCBEC4"/>
                </a:solidFill>
                <a:effectLst/>
                <a:latin typeface="JetBrains Mono"/>
              </a:rPr>
            </a:br>
            <a:br>
              <a:rPr kumimoji="0" lang="en-US" altLang="en-US" b="0" i="0" u="none" strike="noStrike" cap="none" normalizeH="0" baseline="0" dirty="0">
                <a:ln>
                  <a:noFill/>
                </a:ln>
                <a:solidFill>
                  <a:srgbClr val="BCBEC4"/>
                </a:solidFill>
                <a:effectLst/>
                <a:latin typeface="JetBrains Mono"/>
              </a:rPr>
            </a:b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a:ln>
                  <a:noFill/>
                </a:ln>
                <a:solidFill>
                  <a:srgbClr val="B3AE60"/>
                </a:solidFill>
                <a:effectLst/>
                <a:latin typeface="JetBrains Mono"/>
              </a:rPr>
              <a:t>@Id</a:t>
            </a:r>
            <a:br>
              <a:rPr kumimoji="0" lang="en-US" altLang="en-US" b="0" i="0" u="none" strike="noStrike" cap="none" normalizeH="0" baseline="0" dirty="0">
                <a:ln>
                  <a:noFill/>
                </a:ln>
                <a:solidFill>
                  <a:srgbClr val="B3AE60"/>
                </a:solidFill>
                <a:effectLst/>
                <a:latin typeface="JetBrains Mono"/>
              </a:rPr>
            </a:br>
            <a:r>
              <a:rPr kumimoji="0" lang="en-US" altLang="en-US" b="0" i="0" u="none" strike="noStrike" cap="none" normalizeH="0" baseline="0" dirty="0">
                <a:ln>
                  <a:noFill/>
                </a:ln>
                <a:solidFill>
                  <a:srgbClr val="B3AE60"/>
                </a:solidFill>
                <a:effectLst/>
                <a:latin typeface="JetBrains Mono"/>
              </a:rPr>
              <a:t>    @GeneratedValue</a:t>
            </a:r>
            <a:r>
              <a:rPr kumimoji="0" lang="en-US" altLang="en-US" b="0" i="0" u="none" strike="noStrike" cap="none" normalizeH="0" baseline="0" dirty="0">
                <a:ln>
                  <a:noFill/>
                </a:ln>
                <a:solidFill>
                  <a:srgbClr val="BCBEC4"/>
                </a:solidFill>
                <a:effectLst/>
                <a:latin typeface="JetBrains Mono"/>
              </a:rPr>
              <a:t>(strategy = </a:t>
            </a:r>
            <a:r>
              <a:rPr kumimoji="0" lang="en-US" altLang="en-US" b="0" i="0" u="none" strike="noStrike" cap="none" normalizeH="0" baseline="0" dirty="0" err="1">
                <a:ln>
                  <a:noFill/>
                </a:ln>
                <a:solidFill>
                  <a:srgbClr val="BCBEC4"/>
                </a:solidFill>
                <a:effectLst/>
                <a:latin typeface="JetBrains Mono"/>
              </a:rPr>
              <a:t>GenerationType.</a:t>
            </a:r>
            <a:r>
              <a:rPr kumimoji="0" lang="en-US" altLang="en-US" b="0" i="1" u="none" strike="noStrike" cap="none" normalizeH="0" baseline="0" dirty="0" err="1">
                <a:ln>
                  <a:noFill/>
                </a:ln>
                <a:solidFill>
                  <a:srgbClr val="C77DBB"/>
                </a:solidFill>
                <a:effectLst/>
                <a:latin typeface="JetBrains Mono"/>
              </a:rPr>
              <a:t>IDENTITY</a:t>
            </a:r>
            <a:r>
              <a:rPr kumimoji="0" lang="en-US" altLang="en-US" b="0" i="0" u="none" strike="noStrike" cap="none" normalizeH="0" baseline="0" dirty="0">
                <a:ln>
                  <a:noFill/>
                </a:ln>
                <a:solidFill>
                  <a:srgbClr val="BCBEC4"/>
                </a:solidFill>
                <a:effectLst/>
                <a:latin typeface="JetBrains Mono"/>
              </a:rPr>
              <a:t>)</a:t>
            </a:r>
            <a:br>
              <a:rPr kumimoji="0" lang="en-US" altLang="en-US" b="0" i="0" u="none" strike="noStrike" cap="none" normalizeH="0" baseline="0" dirty="0">
                <a:ln>
                  <a:noFill/>
                </a:ln>
                <a:solidFill>
                  <a:srgbClr val="BCBEC4"/>
                </a:solidFill>
                <a:effectLst/>
                <a:latin typeface="JetBrains Mono"/>
              </a:rPr>
            </a:b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a:ln>
                  <a:noFill/>
                </a:ln>
                <a:solidFill>
                  <a:srgbClr val="B3AE60"/>
                </a:solidFill>
                <a:effectLst/>
                <a:latin typeface="JetBrains Mono"/>
              </a:rPr>
              <a:t>@Column</a:t>
            </a:r>
            <a:r>
              <a:rPr kumimoji="0" lang="en-US" altLang="en-US" b="0" i="0" u="none" strike="noStrike" cap="none" normalizeH="0" baseline="0" dirty="0">
                <a:ln>
                  <a:noFill/>
                </a:ln>
                <a:solidFill>
                  <a:srgbClr val="BCBEC4"/>
                </a:solidFill>
                <a:effectLst/>
                <a:latin typeface="JetBrains Mono"/>
              </a:rPr>
              <a:t>(name = </a:t>
            </a:r>
            <a:r>
              <a:rPr kumimoji="0" lang="en-US" altLang="en-US" b="0" i="0" u="none" strike="noStrike" cap="none" normalizeH="0" baseline="0" dirty="0">
                <a:ln>
                  <a:noFill/>
                </a:ln>
                <a:solidFill>
                  <a:srgbClr val="6AAB73"/>
                </a:solidFill>
                <a:effectLst/>
                <a:latin typeface="JetBrains Mono"/>
              </a:rPr>
              <a:t>"id"</a:t>
            </a:r>
            <a:r>
              <a:rPr kumimoji="0" lang="en-US" altLang="en-US" b="0" i="0" u="none" strike="noStrike" cap="none" normalizeH="0" baseline="0" dirty="0">
                <a:ln>
                  <a:noFill/>
                </a:ln>
                <a:solidFill>
                  <a:srgbClr val="BCBEC4"/>
                </a:solidFill>
                <a:effectLst/>
                <a:latin typeface="JetBrains Mono"/>
              </a:rPr>
              <a:t>)</a:t>
            </a:r>
            <a:br>
              <a:rPr kumimoji="0" lang="en-US" altLang="en-US" b="0" i="0" u="none" strike="noStrike" cap="none" normalizeH="0" baseline="0" dirty="0">
                <a:ln>
                  <a:noFill/>
                </a:ln>
                <a:solidFill>
                  <a:srgbClr val="BCBEC4"/>
                </a:solidFill>
                <a:effectLst/>
                <a:latin typeface="JetBrains Mono"/>
              </a:rPr>
            </a:b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a:ln>
                  <a:noFill/>
                </a:ln>
                <a:solidFill>
                  <a:srgbClr val="CF8E6D"/>
                </a:solidFill>
                <a:effectLst/>
                <a:latin typeface="JetBrains Mono"/>
              </a:rPr>
              <a:t>private </a:t>
            </a:r>
            <a:r>
              <a:rPr kumimoji="0" lang="en-US" altLang="en-US" b="0" i="0" u="none" strike="noStrike" cap="none" normalizeH="0" baseline="0" dirty="0">
                <a:ln>
                  <a:noFill/>
                </a:ln>
                <a:solidFill>
                  <a:srgbClr val="BCBEC4"/>
                </a:solidFill>
                <a:effectLst/>
                <a:latin typeface="JetBrains Mono"/>
              </a:rPr>
              <a:t>Integer </a:t>
            </a:r>
            <a:r>
              <a:rPr kumimoji="0" lang="en-US" altLang="en-US" b="0" i="0" u="none" strike="noStrike" cap="none" normalizeH="0" baseline="0" dirty="0">
                <a:ln>
                  <a:noFill/>
                </a:ln>
                <a:solidFill>
                  <a:srgbClr val="C77DBB"/>
                </a:solidFill>
                <a:effectLst/>
                <a:latin typeface="JetBrains Mono"/>
              </a:rPr>
              <a:t>id</a:t>
            </a:r>
            <a:r>
              <a:rPr kumimoji="0" lang="en-US" altLang="en-US" b="0" i="0" u="none" strike="noStrike" cap="none" normalizeH="0" baseline="0" dirty="0">
                <a:ln>
                  <a:noFill/>
                </a:ln>
                <a:solidFill>
                  <a:srgbClr val="BCBEC4"/>
                </a:solidFill>
                <a:effectLst/>
                <a:latin typeface="JetBrains Mono"/>
              </a:rPr>
              <a:t>;</a:t>
            </a:r>
            <a:br>
              <a:rPr kumimoji="0" lang="en-US" altLang="en-US" b="0" i="0" u="none" strike="noStrike" cap="none" normalizeH="0" baseline="0" dirty="0">
                <a:ln>
                  <a:noFill/>
                </a:ln>
                <a:solidFill>
                  <a:srgbClr val="BCBEC4"/>
                </a:solidFill>
                <a:effectLst/>
                <a:latin typeface="JetBrains Mono"/>
              </a:rPr>
            </a:br>
            <a:br>
              <a:rPr kumimoji="0" lang="en-US" altLang="en-US" b="0" i="0" u="none" strike="noStrike" cap="none" normalizeH="0" baseline="0" dirty="0">
                <a:ln>
                  <a:noFill/>
                </a:ln>
                <a:solidFill>
                  <a:srgbClr val="BCBEC4"/>
                </a:solidFill>
                <a:effectLst/>
                <a:latin typeface="JetBrains Mono"/>
              </a:rPr>
            </a:b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a:ln>
                  <a:noFill/>
                </a:ln>
                <a:solidFill>
                  <a:srgbClr val="B3AE60"/>
                </a:solidFill>
                <a:effectLst/>
                <a:latin typeface="JetBrains Mono"/>
              </a:rPr>
              <a:t>@Column</a:t>
            </a:r>
            <a:r>
              <a:rPr kumimoji="0" lang="en-US" altLang="en-US" b="0" i="0" u="none" strike="noStrike" cap="none" normalizeH="0" baseline="0" dirty="0">
                <a:ln>
                  <a:noFill/>
                </a:ln>
                <a:solidFill>
                  <a:srgbClr val="BCBEC4"/>
                </a:solidFill>
                <a:effectLst/>
                <a:latin typeface="JetBrains Mono"/>
              </a:rPr>
              <a:t>(name = </a:t>
            </a:r>
            <a:r>
              <a:rPr kumimoji="0" lang="en-US" altLang="en-US" b="0" i="0" u="none" strike="noStrike" cap="none" normalizeH="0" baseline="0" dirty="0">
                <a:ln>
                  <a:noFill/>
                </a:ln>
                <a:solidFill>
                  <a:srgbClr val="6AAB73"/>
                </a:solidFill>
                <a:effectLst/>
                <a:latin typeface="JetBrains Mono"/>
              </a:rPr>
              <a:t>"</a:t>
            </a:r>
            <a:r>
              <a:rPr kumimoji="0" lang="en-US" altLang="en-US" b="0" i="0" u="none" strike="noStrike" cap="none" normalizeH="0" baseline="0" dirty="0" err="1">
                <a:ln>
                  <a:noFill/>
                </a:ln>
                <a:solidFill>
                  <a:srgbClr val="6AAB73"/>
                </a:solidFill>
                <a:effectLst/>
                <a:latin typeface="JetBrains Mono"/>
              </a:rPr>
              <a:t>first_name</a:t>
            </a:r>
            <a:r>
              <a:rPr kumimoji="0" lang="en-US" altLang="en-US" b="0" i="0" u="none" strike="noStrike" cap="none" normalizeH="0" baseline="0" dirty="0">
                <a:ln>
                  <a:noFill/>
                </a:ln>
                <a:solidFill>
                  <a:srgbClr val="6AAB73"/>
                </a:solidFill>
                <a:effectLst/>
                <a:latin typeface="JetBrains Mono"/>
              </a:rPr>
              <a:t>"</a:t>
            </a:r>
            <a:r>
              <a:rPr kumimoji="0" lang="en-US" altLang="en-US" b="0" i="0" u="none" strike="noStrike" cap="none" normalizeH="0" baseline="0" dirty="0">
                <a:ln>
                  <a:noFill/>
                </a:ln>
                <a:solidFill>
                  <a:srgbClr val="BCBEC4"/>
                </a:solidFill>
                <a:effectLst/>
                <a:latin typeface="JetBrains Mono"/>
              </a:rPr>
              <a:t>, nullable = </a:t>
            </a:r>
            <a:r>
              <a:rPr kumimoji="0" lang="en-US" altLang="en-US" b="0" i="0" u="none" strike="noStrike" cap="none" normalizeH="0" baseline="0" dirty="0">
                <a:ln>
                  <a:noFill/>
                </a:ln>
                <a:solidFill>
                  <a:srgbClr val="CF8E6D"/>
                </a:solidFill>
                <a:effectLst/>
                <a:latin typeface="JetBrains Mono"/>
              </a:rPr>
              <a:t>false</a:t>
            </a:r>
            <a:r>
              <a:rPr kumimoji="0" lang="en-US" altLang="en-US" b="0" i="0" u="none" strike="noStrike" cap="none" normalizeH="0" baseline="0" dirty="0">
                <a:ln>
                  <a:noFill/>
                </a:ln>
                <a:solidFill>
                  <a:srgbClr val="BCBEC4"/>
                </a:solidFill>
                <a:effectLst/>
                <a:latin typeface="JetBrains Mono"/>
              </a:rPr>
              <a:t>)</a:t>
            </a:r>
            <a:br>
              <a:rPr kumimoji="0" lang="en-US" altLang="en-US" b="0" i="0" u="none" strike="noStrike" cap="none" normalizeH="0" baseline="0" dirty="0">
                <a:ln>
                  <a:noFill/>
                </a:ln>
                <a:solidFill>
                  <a:srgbClr val="BCBEC4"/>
                </a:solidFill>
                <a:effectLst/>
                <a:latin typeface="JetBrains Mono"/>
              </a:rPr>
            </a:b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a:ln>
                  <a:noFill/>
                </a:ln>
                <a:solidFill>
                  <a:srgbClr val="CF8E6D"/>
                </a:solidFill>
                <a:effectLst/>
                <a:latin typeface="JetBrains Mono"/>
              </a:rPr>
              <a:t>private </a:t>
            </a:r>
            <a:r>
              <a:rPr kumimoji="0" lang="en-US" altLang="en-US" b="0" i="0" u="none" strike="noStrike" cap="none" normalizeH="0" baseline="0" dirty="0">
                <a:ln>
                  <a:noFill/>
                </a:ln>
                <a:solidFill>
                  <a:srgbClr val="BCBEC4"/>
                </a:solidFill>
                <a:effectLst/>
                <a:latin typeface="JetBrains Mono"/>
              </a:rPr>
              <a:t>String </a:t>
            </a:r>
            <a:r>
              <a:rPr kumimoji="0" lang="en-US" altLang="en-US" b="0" i="0" u="none" strike="noStrike" cap="none" normalizeH="0" baseline="0" dirty="0" err="1">
                <a:ln>
                  <a:noFill/>
                </a:ln>
                <a:solidFill>
                  <a:srgbClr val="C77DBB"/>
                </a:solidFill>
                <a:effectLst/>
                <a:latin typeface="JetBrains Mono"/>
              </a:rPr>
              <a:t>firstName</a:t>
            </a:r>
            <a:r>
              <a:rPr kumimoji="0" lang="en-US" altLang="en-US" b="0" i="0" u="none" strike="noStrike" cap="none" normalizeH="0" baseline="0" dirty="0">
                <a:ln>
                  <a:noFill/>
                </a:ln>
                <a:solidFill>
                  <a:srgbClr val="BCBEC4"/>
                </a:solidFill>
                <a:effectLst/>
                <a:latin typeface="JetBrains Mono"/>
              </a:rPr>
              <a:t>;</a:t>
            </a:r>
            <a:br>
              <a:rPr kumimoji="0" lang="en-US" altLang="en-US" b="0" i="0" u="none" strike="noStrike" cap="none" normalizeH="0" baseline="0" dirty="0">
                <a:ln>
                  <a:noFill/>
                </a:ln>
                <a:solidFill>
                  <a:srgbClr val="BCBEC4"/>
                </a:solidFill>
                <a:effectLst/>
                <a:latin typeface="JetBrains Mono"/>
              </a:rPr>
            </a:br>
            <a:br>
              <a:rPr kumimoji="0" lang="en-US" altLang="en-US" b="0" i="0" u="none" strike="noStrike" cap="none" normalizeH="0" baseline="0" dirty="0">
                <a:ln>
                  <a:noFill/>
                </a:ln>
                <a:solidFill>
                  <a:srgbClr val="BCBEC4"/>
                </a:solidFill>
                <a:effectLst/>
                <a:latin typeface="JetBrains Mono"/>
              </a:rPr>
            </a:b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a:ln>
                  <a:noFill/>
                </a:ln>
                <a:solidFill>
                  <a:srgbClr val="B3AE60"/>
                </a:solidFill>
                <a:effectLst/>
                <a:latin typeface="JetBrains Mono"/>
              </a:rPr>
              <a:t>@Column</a:t>
            </a:r>
            <a:r>
              <a:rPr kumimoji="0" lang="en-US" altLang="en-US" b="0" i="0" u="none" strike="noStrike" cap="none" normalizeH="0" baseline="0" dirty="0">
                <a:ln>
                  <a:noFill/>
                </a:ln>
                <a:solidFill>
                  <a:srgbClr val="BCBEC4"/>
                </a:solidFill>
                <a:effectLst/>
                <a:latin typeface="JetBrains Mono"/>
              </a:rPr>
              <a:t>(name = </a:t>
            </a:r>
            <a:r>
              <a:rPr kumimoji="0" lang="en-US" altLang="en-US" b="0" i="0" u="none" strike="noStrike" cap="none" normalizeH="0" baseline="0" dirty="0">
                <a:ln>
                  <a:noFill/>
                </a:ln>
                <a:solidFill>
                  <a:srgbClr val="6AAB73"/>
                </a:solidFill>
                <a:effectLst/>
                <a:latin typeface="JetBrains Mono"/>
              </a:rPr>
              <a:t>"</a:t>
            </a:r>
            <a:r>
              <a:rPr kumimoji="0" lang="en-US" altLang="en-US" b="0" i="0" u="none" strike="noStrike" cap="none" normalizeH="0" baseline="0" dirty="0" err="1">
                <a:ln>
                  <a:noFill/>
                </a:ln>
                <a:solidFill>
                  <a:srgbClr val="6AAB73"/>
                </a:solidFill>
                <a:effectLst/>
                <a:latin typeface="JetBrains Mono"/>
              </a:rPr>
              <a:t>last_name</a:t>
            </a:r>
            <a:r>
              <a:rPr kumimoji="0" lang="en-US" altLang="en-US" b="0" i="0" u="none" strike="noStrike" cap="none" normalizeH="0" baseline="0" dirty="0">
                <a:ln>
                  <a:noFill/>
                </a:ln>
                <a:solidFill>
                  <a:srgbClr val="6AAB73"/>
                </a:solidFill>
                <a:effectLst/>
                <a:latin typeface="JetBrains Mono"/>
              </a:rPr>
              <a:t>"</a:t>
            </a:r>
            <a:r>
              <a:rPr kumimoji="0" lang="en-US" altLang="en-US" b="0" i="0" u="none" strike="noStrike" cap="none" normalizeH="0" baseline="0" dirty="0">
                <a:ln>
                  <a:noFill/>
                </a:ln>
                <a:solidFill>
                  <a:srgbClr val="BCBEC4"/>
                </a:solidFill>
                <a:effectLst/>
                <a:latin typeface="JetBrains Mono"/>
              </a:rPr>
              <a:t>, nullable = </a:t>
            </a:r>
            <a:r>
              <a:rPr kumimoji="0" lang="en-US" altLang="en-US" b="0" i="0" u="none" strike="noStrike" cap="none" normalizeH="0" baseline="0" dirty="0">
                <a:ln>
                  <a:noFill/>
                </a:ln>
                <a:solidFill>
                  <a:srgbClr val="CF8E6D"/>
                </a:solidFill>
                <a:effectLst/>
                <a:latin typeface="JetBrains Mono"/>
              </a:rPr>
              <a:t>false</a:t>
            </a:r>
            <a:r>
              <a:rPr kumimoji="0" lang="en-US" altLang="en-US" b="0" i="0" u="none" strike="noStrike" cap="none" normalizeH="0" baseline="0" dirty="0">
                <a:ln>
                  <a:noFill/>
                </a:ln>
                <a:solidFill>
                  <a:srgbClr val="BCBEC4"/>
                </a:solidFill>
                <a:effectLst/>
                <a:latin typeface="JetBrains Mono"/>
              </a:rPr>
              <a:t>)</a:t>
            </a:r>
            <a:br>
              <a:rPr kumimoji="0" lang="en-US" altLang="en-US" b="0" i="0" u="none" strike="noStrike" cap="none" normalizeH="0" baseline="0" dirty="0">
                <a:ln>
                  <a:noFill/>
                </a:ln>
                <a:solidFill>
                  <a:srgbClr val="BCBEC4"/>
                </a:solidFill>
                <a:effectLst/>
                <a:latin typeface="JetBrains Mono"/>
              </a:rPr>
            </a:b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a:ln>
                  <a:noFill/>
                </a:ln>
                <a:solidFill>
                  <a:srgbClr val="CF8E6D"/>
                </a:solidFill>
                <a:effectLst/>
                <a:latin typeface="JetBrains Mono"/>
              </a:rPr>
              <a:t>private </a:t>
            </a:r>
            <a:r>
              <a:rPr kumimoji="0" lang="en-US" altLang="en-US" b="0" i="0" u="none" strike="noStrike" cap="none" normalizeH="0" baseline="0" dirty="0">
                <a:ln>
                  <a:noFill/>
                </a:ln>
                <a:solidFill>
                  <a:srgbClr val="BCBEC4"/>
                </a:solidFill>
                <a:effectLst/>
                <a:latin typeface="JetBrains Mono"/>
              </a:rPr>
              <a:t>String </a:t>
            </a:r>
            <a:r>
              <a:rPr kumimoji="0" lang="en-US" altLang="en-US" b="0" i="0" u="none" strike="noStrike" cap="none" normalizeH="0" baseline="0" dirty="0" err="1">
                <a:ln>
                  <a:noFill/>
                </a:ln>
                <a:solidFill>
                  <a:srgbClr val="C77DBB"/>
                </a:solidFill>
                <a:effectLst/>
                <a:latin typeface="JetBrains Mono"/>
              </a:rPr>
              <a:t>lastName</a:t>
            </a:r>
            <a:r>
              <a:rPr kumimoji="0" lang="en-US" altLang="en-US" b="0" i="0" u="none" strike="noStrike" cap="none" normalizeH="0" baseline="0" dirty="0">
                <a:ln>
                  <a:noFill/>
                </a:ln>
                <a:solidFill>
                  <a:srgbClr val="BCBEC4"/>
                </a:solidFill>
                <a:effectLst/>
                <a:latin typeface="JetBrains Mono"/>
              </a:rPr>
              <a:t>;</a:t>
            </a:r>
            <a:br>
              <a:rPr kumimoji="0" lang="en-US" altLang="en-US" b="0" i="0" u="none" strike="noStrike" cap="none" normalizeH="0" baseline="0" dirty="0">
                <a:ln>
                  <a:noFill/>
                </a:ln>
                <a:solidFill>
                  <a:srgbClr val="BCBEC4"/>
                </a:solidFill>
                <a:effectLst/>
                <a:latin typeface="JetBrains Mono"/>
              </a:rPr>
            </a:br>
            <a:br>
              <a:rPr kumimoji="0" lang="en-US" altLang="en-US" b="0" i="0" u="none" strike="noStrike" cap="none" normalizeH="0" baseline="0" dirty="0">
                <a:ln>
                  <a:noFill/>
                </a:ln>
                <a:solidFill>
                  <a:srgbClr val="BCBEC4"/>
                </a:solidFill>
                <a:effectLst/>
                <a:latin typeface="JetBrains Mono"/>
              </a:rPr>
            </a:br>
            <a:r>
              <a:rPr kumimoji="0" lang="en-US" altLang="en-US" b="0" i="0" u="none" strike="noStrike" cap="none" normalizeH="0" baseline="0" dirty="0">
                <a:ln>
                  <a:noFill/>
                </a:ln>
                <a:solidFill>
                  <a:srgbClr val="BCBEC4"/>
                </a:solidFill>
                <a:effectLst/>
                <a:latin typeface="JetBrains Mono"/>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9" name="Picture 8" descr="A screenshot of a computer">
            <a:extLst>
              <a:ext uri="{FF2B5EF4-FFF2-40B4-BE49-F238E27FC236}">
                <a16:creationId xmlns:a16="http://schemas.microsoft.com/office/drawing/2014/main" id="{768FF7A4-D506-F1D3-8971-579CB4572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5668" y="2056146"/>
            <a:ext cx="3287114" cy="2745707"/>
          </a:xfrm>
          <a:prstGeom prst="rect">
            <a:avLst/>
          </a:prstGeom>
        </p:spPr>
      </p:pic>
      <p:sp>
        <p:nvSpPr>
          <p:cNvPr id="10" name="Arrow: Right 9">
            <a:extLst>
              <a:ext uri="{FF2B5EF4-FFF2-40B4-BE49-F238E27FC236}">
                <a16:creationId xmlns:a16="http://schemas.microsoft.com/office/drawing/2014/main" id="{68CE1C2D-5FEB-3F14-E8D6-CB929A317B1F}"/>
              </a:ext>
            </a:extLst>
          </p:cNvPr>
          <p:cNvSpPr/>
          <p:nvPr/>
        </p:nvSpPr>
        <p:spPr>
          <a:xfrm>
            <a:off x="6027820" y="3086099"/>
            <a:ext cx="1917532"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8185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F77371-AC65-7B53-5149-8A313E287109}"/>
              </a:ext>
            </a:extLst>
          </p:cNvPr>
          <p:cNvSpPr>
            <a:spLocks noGrp="1"/>
          </p:cNvSpPr>
          <p:nvPr>
            <p:ph type="subTitle" idx="1"/>
          </p:nvPr>
        </p:nvSpPr>
        <p:spPr>
          <a:xfrm>
            <a:off x="132347" y="1155031"/>
            <a:ext cx="11911264" cy="5618747"/>
          </a:xfrm>
        </p:spPr>
        <p:txBody>
          <a:bodyPr/>
          <a:lstStyle/>
          <a:p>
            <a:pPr marL="342900" indent="-342900" algn="just">
              <a:buClr>
                <a:schemeClr val="tx1"/>
              </a:buClr>
              <a:buFont typeface="Arial" panose="020B0604020202020204" pitchFamily="34" charset="0"/>
              <a:buChar char="•"/>
            </a:pPr>
            <a:r>
              <a:rPr lang="en-US" u="sng" dirty="0" err="1"/>
              <a:t>Entitet</a:t>
            </a:r>
            <a:r>
              <a:rPr lang="en-US" u="sng" dirty="0"/>
              <a:t> </a:t>
            </a:r>
            <a:r>
              <a:rPr lang="en-US" u="sng" dirty="0" err="1"/>
              <a:t>anotacija</a:t>
            </a:r>
            <a:r>
              <a:rPr lang="en-US" dirty="0"/>
              <a:t> – </a:t>
            </a:r>
            <a:r>
              <a:rPr lang="en-US" i="1" dirty="0"/>
              <a:t>@Entity</a:t>
            </a:r>
            <a:r>
              <a:rPr lang="sr-Latn-RS" i="1" dirty="0"/>
              <a:t> </a:t>
            </a:r>
            <a:r>
              <a:rPr lang="sr-Latn-RS" dirty="0"/>
              <a:t>i </a:t>
            </a:r>
            <a:r>
              <a:rPr lang="en-US" i="1" dirty="0"/>
              <a:t>@Table</a:t>
            </a:r>
            <a:r>
              <a:rPr lang="en-US" dirty="0"/>
              <a:t> </a:t>
            </a:r>
            <a:r>
              <a:rPr lang="en-US" dirty="0" err="1"/>
              <a:t>anotacij</a:t>
            </a:r>
            <a:r>
              <a:rPr lang="sr-Latn-RS" dirty="0"/>
              <a:t>e</a:t>
            </a:r>
            <a:r>
              <a:rPr lang="en-US" dirty="0"/>
              <a:t> </a:t>
            </a:r>
            <a:r>
              <a:rPr lang="en-US" dirty="0" err="1"/>
              <a:t>koj</a:t>
            </a:r>
            <a:r>
              <a:rPr lang="sr-Latn-RS" dirty="0"/>
              <a:t>e</a:t>
            </a:r>
            <a:r>
              <a:rPr lang="en-US" dirty="0"/>
              <a:t> </a:t>
            </a:r>
            <a:r>
              <a:rPr lang="en-US" dirty="0" err="1"/>
              <a:t>predstavlja</a:t>
            </a:r>
            <a:r>
              <a:rPr lang="en-US" dirty="0"/>
              <a:t> </a:t>
            </a:r>
            <a:r>
              <a:rPr lang="en-US" dirty="0" err="1"/>
              <a:t>tabelu</a:t>
            </a:r>
            <a:r>
              <a:rPr lang="en-US" dirty="0"/>
              <a:t> u </a:t>
            </a:r>
            <a:r>
              <a:rPr lang="en-US" dirty="0" err="1"/>
              <a:t>bazi</a:t>
            </a:r>
            <a:r>
              <a:rPr lang="en-US" dirty="0"/>
              <a:t> </a:t>
            </a:r>
            <a:r>
              <a:rPr lang="en-US" dirty="0" err="1"/>
              <a:t>podataka</a:t>
            </a:r>
            <a:r>
              <a:rPr lang="en-US" dirty="0"/>
              <a:t>. </a:t>
            </a:r>
            <a:r>
              <a:rPr lang="en-US" dirty="0" err="1"/>
              <a:t>Defini</a:t>
            </a:r>
            <a:r>
              <a:rPr lang="sr-Latn-RS" dirty="0"/>
              <a:t>šu se kao Java klasa anotirana sa </a:t>
            </a:r>
            <a:r>
              <a:rPr lang="en-US" i="1" dirty="0"/>
              <a:t>@Entity</a:t>
            </a:r>
            <a:r>
              <a:rPr lang="sr-Latn-RS" i="1" dirty="0"/>
              <a:t> </a:t>
            </a:r>
            <a:r>
              <a:rPr lang="sr-Latn-RS" dirty="0"/>
              <a:t>i </a:t>
            </a:r>
            <a:r>
              <a:rPr lang="en-US" i="1" dirty="0"/>
              <a:t>@Table</a:t>
            </a:r>
            <a:r>
              <a:rPr lang="en-US" dirty="0"/>
              <a:t> </a:t>
            </a:r>
            <a:r>
              <a:rPr lang="sr-Latn-RS" dirty="0"/>
              <a:t>koja se kasnije mapira u tabelu</a:t>
            </a:r>
            <a:r>
              <a:rPr lang="en-US" dirty="0"/>
              <a:t>,</a:t>
            </a:r>
            <a:endParaRPr lang="sr-Latn-RS" dirty="0"/>
          </a:p>
          <a:p>
            <a:pPr marL="342900" indent="-342900" algn="just">
              <a:buClr>
                <a:schemeClr val="tx1"/>
              </a:buClr>
              <a:buFont typeface="Arial" panose="020B0604020202020204" pitchFamily="34" charset="0"/>
              <a:buChar char="•"/>
            </a:pPr>
            <a:endParaRPr lang="en-US" dirty="0"/>
          </a:p>
          <a:p>
            <a:pPr marL="342900" indent="-342900" algn="just">
              <a:buClr>
                <a:schemeClr val="tx1"/>
              </a:buClr>
              <a:buFont typeface="Arial" panose="020B0604020202020204" pitchFamily="34" charset="0"/>
              <a:buChar char="•"/>
            </a:pPr>
            <a:r>
              <a:rPr lang="en-US" u="sng" dirty="0"/>
              <a:t>JPA </a:t>
            </a:r>
            <a:r>
              <a:rPr lang="en-US" u="sng" dirty="0" err="1"/>
              <a:t>anotacije</a:t>
            </a:r>
            <a:r>
              <a:rPr lang="sr-Latn-RS" dirty="0"/>
              <a:t> – </a:t>
            </a:r>
            <a:r>
              <a:rPr lang="en-US" i="1" dirty="0"/>
              <a:t>@OneToOne</a:t>
            </a:r>
            <a:r>
              <a:rPr lang="en-US" dirty="0"/>
              <a:t>, </a:t>
            </a:r>
            <a:r>
              <a:rPr lang="en-US" i="1" dirty="0"/>
              <a:t>@OneToMany</a:t>
            </a:r>
            <a:r>
              <a:rPr lang="en-US" dirty="0"/>
              <a:t>, </a:t>
            </a:r>
            <a:r>
              <a:rPr lang="en-US" i="1" dirty="0"/>
              <a:t>@</a:t>
            </a:r>
            <a:r>
              <a:rPr lang="en-US" i="1"/>
              <a:t>ManyToOne, @ManyToMany</a:t>
            </a:r>
            <a:r>
              <a:rPr lang="en-US"/>
              <a:t> se </a:t>
            </a:r>
            <a:r>
              <a:rPr lang="sr-Latn-RS" dirty="0"/>
              <a:t>koriste za definisanje odnosa/relacija između entiteta/tabela. </a:t>
            </a:r>
          </a:p>
          <a:p>
            <a:pPr marL="342900" indent="-342900" algn="just">
              <a:buClr>
                <a:schemeClr val="tx1"/>
              </a:buClr>
              <a:buFont typeface="Arial" panose="020B0604020202020204" pitchFamily="34" charset="0"/>
              <a:buChar char="•"/>
            </a:pPr>
            <a:endParaRPr lang="en-US" dirty="0"/>
          </a:p>
          <a:p>
            <a:pPr marL="342900" indent="-342900" algn="just">
              <a:buClr>
                <a:schemeClr val="tx1"/>
              </a:buClr>
              <a:buFont typeface="Arial" panose="020B0604020202020204" pitchFamily="34" charset="0"/>
              <a:buChar char="•"/>
            </a:pPr>
            <a:r>
              <a:rPr lang="en-US" u="sng" dirty="0"/>
              <a:t>JPQL </a:t>
            </a:r>
            <a:r>
              <a:rPr lang="en-US" u="sng" dirty="0" err="1"/>
              <a:t>i</a:t>
            </a:r>
            <a:r>
              <a:rPr lang="en-US" u="sng" dirty="0"/>
              <a:t> Query </a:t>
            </a:r>
            <a:r>
              <a:rPr lang="en-US" u="sng" dirty="0" err="1"/>
              <a:t>anotacija</a:t>
            </a:r>
            <a:r>
              <a:rPr lang="en-US" dirty="0"/>
              <a:t> – </a:t>
            </a:r>
            <a:r>
              <a:rPr lang="en-US" dirty="0" err="1"/>
              <a:t>omogu</a:t>
            </a:r>
            <a:r>
              <a:rPr lang="sr-Latn-RS" dirty="0"/>
              <a:t>ćava pisanje upita direktno u Java kodu</a:t>
            </a:r>
            <a:r>
              <a:rPr lang="en-US" dirty="0"/>
              <a:t>,</a:t>
            </a:r>
            <a:endParaRPr lang="sr-Latn-RS" dirty="0"/>
          </a:p>
          <a:p>
            <a:pPr marL="342900" indent="-342900" algn="just">
              <a:buClr>
                <a:schemeClr val="tx1"/>
              </a:buClr>
              <a:buFont typeface="Arial" panose="020B0604020202020204" pitchFamily="34" charset="0"/>
              <a:buChar char="•"/>
            </a:pPr>
            <a:endParaRPr lang="en-US" dirty="0"/>
          </a:p>
          <a:p>
            <a:pPr marL="342900" indent="-342900" algn="just">
              <a:buClr>
                <a:schemeClr val="tx1"/>
              </a:buClr>
              <a:buFont typeface="Arial" panose="020B0604020202020204" pitchFamily="34" charset="0"/>
              <a:buChar char="•"/>
            </a:pPr>
            <a:r>
              <a:rPr lang="en-US" u="sng" dirty="0"/>
              <a:t>Entity Manager </a:t>
            </a:r>
            <a:r>
              <a:rPr lang="en-US" u="sng" dirty="0" err="1"/>
              <a:t>i</a:t>
            </a:r>
            <a:r>
              <a:rPr lang="en-US" u="sng" dirty="0"/>
              <a:t> </a:t>
            </a:r>
            <a:r>
              <a:rPr lang="en-US" u="sng" dirty="0" err="1"/>
              <a:t>JpaRepository</a:t>
            </a:r>
            <a:r>
              <a:rPr lang="en-US" u="sng" dirty="0"/>
              <a:t>, </a:t>
            </a:r>
            <a:r>
              <a:rPr lang="en-US" u="sng" dirty="0" err="1"/>
              <a:t>CrudRepository</a:t>
            </a:r>
            <a:r>
              <a:rPr lang="en-US" dirty="0"/>
              <a:t> – </a:t>
            </a:r>
            <a:r>
              <a:rPr lang="sr-Latn-RS" dirty="0"/>
              <a:t>napredni alati/interfejsi za programsku kontrolu nad JPA upitima i transakcijama. Entity Manager je napredniji alat za programsku logiku nad JPA upitima i transakcijama koji se koristi kada interfejsi nisu dovoljni ili kada je potrebna veća fleksibilnost. Spring Data automatski kreira implementacije za interfejse koji nasleđuju JpaRepository ili CrudRepository omogućavajući CRUD operacije bez pisanja SQL koda. </a:t>
            </a:r>
            <a:endParaRPr lang="en-US" dirty="0"/>
          </a:p>
        </p:txBody>
      </p:sp>
      <p:sp>
        <p:nvSpPr>
          <p:cNvPr id="4" name="Subtitle 2">
            <a:extLst>
              <a:ext uri="{FF2B5EF4-FFF2-40B4-BE49-F238E27FC236}">
                <a16:creationId xmlns:a16="http://schemas.microsoft.com/office/drawing/2014/main" id="{C94F31BF-3024-903C-66CC-32B33F660CC6}"/>
              </a:ext>
            </a:extLst>
          </p:cNvPr>
          <p:cNvSpPr txBox="1">
            <a:spLocks/>
          </p:cNvSpPr>
          <p:nvPr/>
        </p:nvSpPr>
        <p:spPr>
          <a:xfrm>
            <a:off x="123825" y="428574"/>
            <a:ext cx="10255597" cy="588195"/>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just"/>
            <a:r>
              <a:rPr lang="sr-Latn-RS" sz="3500" dirty="0"/>
              <a:t>Osnovni delovi:</a:t>
            </a:r>
          </a:p>
        </p:txBody>
      </p:sp>
    </p:spTree>
    <p:extLst>
      <p:ext uri="{BB962C8B-B14F-4D97-AF65-F5344CB8AC3E}">
        <p14:creationId xmlns:p14="http://schemas.microsoft.com/office/powerpoint/2010/main" val="245828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F77371-AC65-7B53-5149-8A313E287109}"/>
              </a:ext>
            </a:extLst>
          </p:cNvPr>
          <p:cNvSpPr>
            <a:spLocks noGrp="1"/>
          </p:cNvSpPr>
          <p:nvPr>
            <p:ph type="subTitle" idx="1"/>
          </p:nvPr>
        </p:nvSpPr>
        <p:spPr>
          <a:xfrm>
            <a:off x="132347" y="1155031"/>
            <a:ext cx="11911264" cy="5618747"/>
          </a:xfrm>
        </p:spPr>
        <p:txBody>
          <a:bodyPr/>
          <a:lstStyle/>
          <a:p>
            <a:pPr marL="342900" indent="-342900" algn="just">
              <a:buClr>
                <a:schemeClr val="tx1"/>
              </a:buClr>
              <a:buFont typeface="Arial" panose="020B0604020202020204" pitchFamily="34" charset="0"/>
              <a:buChar char="•"/>
            </a:pPr>
            <a:r>
              <a:rPr lang="en-US" dirty="0"/>
              <a:t>JPQL </a:t>
            </a:r>
            <a:r>
              <a:rPr lang="en-US" dirty="0" err="1"/>
              <a:t>predstavlja</a:t>
            </a:r>
            <a:r>
              <a:rPr lang="en-US" dirty="0"/>
              <a:t> </a:t>
            </a:r>
            <a:r>
              <a:rPr lang="sr-Latn-RS" dirty="0"/>
              <a:t>JPA verziju SQL – a koja radi sa entitetima, a ne direktno sa tabelama. Koristi se u okviru JPA i pruža veću apstrakciju, čineći aplikacije nezavisnim od određene baze podataka. Veoma moćan alat za rad sa podacima u JPA čija snaga leži u integraciji sa objektno – orijentisanim modelom, dok istovremeno omogućava efikasan rad sa relacionim bazama podataka.</a:t>
            </a:r>
          </a:p>
          <a:p>
            <a:pPr marL="342900" indent="-342900" algn="just">
              <a:buClr>
                <a:schemeClr val="tx1"/>
              </a:buClr>
              <a:buFont typeface="Arial" panose="020B0604020202020204" pitchFamily="34" charset="0"/>
              <a:buChar char="•"/>
            </a:pPr>
            <a:endParaRPr lang="sr-Latn-RS" dirty="0"/>
          </a:p>
          <a:p>
            <a:pPr marL="342900" indent="-342900" algn="just">
              <a:buClr>
                <a:schemeClr val="tx1"/>
              </a:buClr>
              <a:buFont typeface="Arial" panose="020B0604020202020204" pitchFamily="34" charset="0"/>
              <a:buChar char="•"/>
            </a:pPr>
            <a:r>
              <a:rPr lang="sr-Latn-RS" dirty="0"/>
              <a:t>Nezavistan od baze podataka, što omogućava da upiti rade nad različitim bazama (MySQL, PostgreSQL, H2, ... ). Iako po sintaksi dosta podseća na SQL, potrebno je shvatiti da neke funkcionalnosti nisu dostupne, kao što je na primer INSERT upit.</a:t>
            </a:r>
            <a:endParaRPr lang="en-US" dirty="0"/>
          </a:p>
          <a:p>
            <a:pPr marL="342900" indent="-342900" algn="just">
              <a:buClr>
                <a:schemeClr val="tx1"/>
              </a:buClr>
              <a:buFont typeface="Arial" panose="020B0604020202020204" pitchFamily="34" charset="0"/>
              <a:buChar char="•"/>
            </a:pPr>
            <a:endParaRPr lang="en-US" dirty="0"/>
          </a:p>
          <a:p>
            <a:pPr marL="342900" indent="-342900" algn="just">
              <a:buClr>
                <a:schemeClr val="tx1"/>
              </a:buClr>
              <a:buFont typeface="Arial" panose="020B0604020202020204" pitchFamily="34" charset="0"/>
              <a:buChar char="•"/>
            </a:pPr>
            <a:r>
              <a:rPr lang="en-US" dirty="0" err="1"/>
              <a:t>Koristi</a:t>
            </a:r>
            <a:r>
              <a:rPr lang="en-US" dirty="0"/>
              <a:t> se </a:t>
            </a:r>
            <a:r>
              <a:rPr lang="en-US" dirty="0" err="1"/>
              <a:t>sa</a:t>
            </a:r>
            <a:r>
              <a:rPr lang="en-US" dirty="0"/>
              <a:t> </a:t>
            </a:r>
            <a:r>
              <a:rPr lang="en-US" i="1" dirty="0"/>
              <a:t>@Query</a:t>
            </a:r>
            <a:r>
              <a:rPr lang="en-US" dirty="0"/>
              <a:t> </a:t>
            </a:r>
            <a:r>
              <a:rPr lang="en-US" dirty="0" err="1"/>
              <a:t>anotacija</a:t>
            </a:r>
            <a:r>
              <a:rPr lang="en-US" dirty="0"/>
              <a:t> </a:t>
            </a:r>
            <a:r>
              <a:rPr lang="en-US" dirty="0" err="1"/>
              <a:t>ukoliko</a:t>
            </a:r>
            <a:r>
              <a:rPr lang="en-US" dirty="0"/>
              <a:t> se </a:t>
            </a:r>
            <a:r>
              <a:rPr lang="sr-Latn-RS" dirty="0"/>
              <a:t>koristi preko interfejsa ili preko Entity Manager – a. Koristi nazive Java klasa i atributa, a ne nazive tabela i kolona iz baze.</a:t>
            </a:r>
          </a:p>
        </p:txBody>
      </p:sp>
      <p:sp>
        <p:nvSpPr>
          <p:cNvPr id="4" name="Subtitle 2">
            <a:extLst>
              <a:ext uri="{FF2B5EF4-FFF2-40B4-BE49-F238E27FC236}">
                <a16:creationId xmlns:a16="http://schemas.microsoft.com/office/drawing/2014/main" id="{C94F31BF-3024-903C-66CC-32B33F660CC6}"/>
              </a:ext>
            </a:extLst>
          </p:cNvPr>
          <p:cNvSpPr txBox="1">
            <a:spLocks/>
          </p:cNvSpPr>
          <p:nvPr/>
        </p:nvSpPr>
        <p:spPr>
          <a:xfrm>
            <a:off x="123825" y="428574"/>
            <a:ext cx="10255597" cy="588195"/>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just"/>
            <a:r>
              <a:rPr lang="en-US" sz="3500" b="1" dirty="0"/>
              <a:t>Jakarta Persistence Query Language (</a:t>
            </a:r>
            <a:r>
              <a:rPr lang="en-US" sz="3500" b="1" i="1" dirty="0"/>
              <a:t>JPQL</a:t>
            </a:r>
            <a:r>
              <a:rPr lang="en-US" sz="3500" b="1" dirty="0"/>
              <a:t>)</a:t>
            </a:r>
          </a:p>
        </p:txBody>
      </p:sp>
    </p:spTree>
    <p:extLst>
      <p:ext uri="{BB962C8B-B14F-4D97-AF65-F5344CB8AC3E}">
        <p14:creationId xmlns:p14="http://schemas.microsoft.com/office/powerpoint/2010/main" val="2757362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F77371-AC65-7B53-5149-8A313E287109}"/>
              </a:ext>
            </a:extLst>
          </p:cNvPr>
          <p:cNvSpPr>
            <a:spLocks noGrp="1"/>
          </p:cNvSpPr>
          <p:nvPr>
            <p:ph type="subTitle" idx="1"/>
          </p:nvPr>
        </p:nvSpPr>
        <p:spPr>
          <a:xfrm>
            <a:off x="132347" y="1155031"/>
            <a:ext cx="11911264" cy="5618747"/>
          </a:xfrm>
        </p:spPr>
        <p:txBody>
          <a:bodyPr/>
          <a:lstStyle/>
          <a:p>
            <a:pPr>
              <a:buClr>
                <a:schemeClr val="tx1"/>
              </a:buClr>
            </a:pPr>
            <a:r>
              <a:rPr lang="sr-Latn-RS" dirty="0"/>
              <a:t>JPQL preko interfejsa:</a:t>
            </a:r>
          </a:p>
          <a:p>
            <a:pPr>
              <a:buClr>
                <a:schemeClr val="tx1"/>
              </a:buClr>
            </a:pPr>
            <a:endParaRPr lang="sr-Latn-RS" dirty="0"/>
          </a:p>
          <a:p>
            <a:pPr>
              <a:buClr>
                <a:schemeClr val="tx1"/>
              </a:buClr>
            </a:pPr>
            <a:endParaRPr lang="en-US" dirty="0"/>
          </a:p>
          <a:p>
            <a:pPr>
              <a:buClr>
                <a:schemeClr val="tx1"/>
              </a:buClr>
            </a:pPr>
            <a:endParaRPr lang="sr-Latn-RS" dirty="0"/>
          </a:p>
          <a:p>
            <a:pPr>
              <a:buClr>
                <a:schemeClr val="tx1"/>
              </a:buClr>
            </a:pPr>
            <a:r>
              <a:rPr lang="sr-Latn-RS" dirty="0"/>
              <a:t>JPQL preko Entity Manager – a:</a:t>
            </a:r>
          </a:p>
          <a:p>
            <a:pPr marL="342900" indent="-342900" algn="just">
              <a:buClr>
                <a:schemeClr val="tx1"/>
              </a:buClr>
              <a:buFont typeface="Arial" panose="020B0604020202020204" pitchFamily="34" charset="0"/>
              <a:buChar char="•"/>
            </a:pPr>
            <a:endParaRPr lang="sr-Latn-RS" dirty="0"/>
          </a:p>
        </p:txBody>
      </p:sp>
      <p:sp>
        <p:nvSpPr>
          <p:cNvPr id="4" name="Subtitle 2">
            <a:extLst>
              <a:ext uri="{FF2B5EF4-FFF2-40B4-BE49-F238E27FC236}">
                <a16:creationId xmlns:a16="http://schemas.microsoft.com/office/drawing/2014/main" id="{C94F31BF-3024-903C-66CC-32B33F660CC6}"/>
              </a:ext>
            </a:extLst>
          </p:cNvPr>
          <p:cNvSpPr txBox="1">
            <a:spLocks/>
          </p:cNvSpPr>
          <p:nvPr/>
        </p:nvSpPr>
        <p:spPr>
          <a:xfrm>
            <a:off x="123825" y="428574"/>
            <a:ext cx="10255597" cy="588195"/>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just"/>
            <a:r>
              <a:rPr lang="en-US" sz="3500" b="1" dirty="0"/>
              <a:t>Java Persistence Query Language (</a:t>
            </a:r>
            <a:r>
              <a:rPr lang="en-US" sz="3500" b="1" i="1" dirty="0"/>
              <a:t>JPQL</a:t>
            </a:r>
            <a:r>
              <a:rPr lang="en-US" sz="3500" b="1" dirty="0"/>
              <a:t>)</a:t>
            </a:r>
          </a:p>
        </p:txBody>
      </p:sp>
      <p:sp>
        <p:nvSpPr>
          <p:cNvPr id="2" name="Rectangle 1">
            <a:extLst>
              <a:ext uri="{FF2B5EF4-FFF2-40B4-BE49-F238E27FC236}">
                <a16:creationId xmlns:a16="http://schemas.microsoft.com/office/drawing/2014/main" id="{7E5E9878-1E4A-724C-EB33-0E9BCA5F955A}"/>
              </a:ext>
            </a:extLst>
          </p:cNvPr>
          <p:cNvSpPr>
            <a:spLocks noChangeArrowheads="1"/>
          </p:cNvSpPr>
          <p:nvPr/>
        </p:nvSpPr>
        <p:spPr bwMode="auto">
          <a:xfrm>
            <a:off x="2907452" y="1634151"/>
            <a:ext cx="6361053" cy="64633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B3AE60"/>
                </a:solidFill>
                <a:effectLst/>
                <a:latin typeface="JetBrains Mono"/>
              </a:rPr>
              <a:t>@Query</a:t>
            </a:r>
            <a:r>
              <a:rPr kumimoji="0" lang="en-US" altLang="en-US" b="0" i="0" u="none" strike="noStrike" cap="none" normalizeH="0" baseline="0" dirty="0">
                <a:ln>
                  <a:noFill/>
                </a:ln>
                <a:solidFill>
                  <a:srgbClr val="BCBEC4"/>
                </a:solidFill>
                <a:effectLst/>
                <a:latin typeface="JetBrains Mono"/>
              </a:rPr>
              <a:t>(</a:t>
            </a:r>
            <a:r>
              <a:rPr kumimoji="0" lang="en-US" altLang="en-US" b="0" i="0" u="none" strike="noStrike" cap="none" normalizeH="0" baseline="0" dirty="0">
                <a:ln>
                  <a:noFill/>
                </a:ln>
                <a:solidFill>
                  <a:srgbClr val="6AAB73"/>
                </a:solidFill>
                <a:effectLst/>
                <a:latin typeface="JetBrains Mono"/>
              </a:rPr>
              <a:t>"SELECT s FROM Student </a:t>
            </a:r>
            <a:r>
              <a:rPr lang="en-US" altLang="en-US" dirty="0">
                <a:solidFill>
                  <a:srgbClr val="6AAB73"/>
                </a:solidFill>
                <a:latin typeface="JetBrains Mono"/>
              </a:rPr>
              <a:t>s</a:t>
            </a:r>
            <a:r>
              <a:rPr kumimoji="0" lang="en-US" altLang="en-US" b="0" i="0" u="none" strike="noStrike" cap="none" normalizeH="0" baseline="0" dirty="0">
                <a:ln>
                  <a:noFill/>
                </a:ln>
                <a:solidFill>
                  <a:srgbClr val="6AAB73"/>
                </a:solidFill>
                <a:effectLst/>
                <a:latin typeface="JetBrains Mono"/>
              </a:rPr>
              <a:t> WHERE </a:t>
            </a:r>
            <a:r>
              <a:rPr lang="en-US" altLang="en-US" dirty="0" err="1">
                <a:solidFill>
                  <a:srgbClr val="6AAB73"/>
                </a:solidFill>
                <a:latin typeface="JetBrains Mono"/>
              </a:rPr>
              <a:t>s</a:t>
            </a:r>
            <a:r>
              <a:rPr kumimoji="0" lang="en-US" altLang="en-US" b="0" i="0" u="none" strike="noStrike" cap="none" normalizeH="0" baseline="0" dirty="0" err="1">
                <a:ln>
                  <a:noFill/>
                </a:ln>
                <a:solidFill>
                  <a:srgbClr val="6AAB73"/>
                </a:solidFill>
                <a:effectLst/>
                <a:latin typeface="JetBrains Mono"/>
              </a:rPr>
              <a:t>.age</a:t>
            </a:r>
            <a:r>
              <a:rPr kumimoji="0" lang="en-US" altLang="en-US" b="0" i="0" u="none" strike="noStrike" cap="none" normalizeH="0" baseline="0" dirty="0">
                <a:ln>
                  <a:noFill/>
                </a:ln>
                <a:solidFill>
                  <a:srgbClr val="6AAB73"/>
                </a:solidFill>
                <a:effectLst/>
                <a:latin typeface="JetBrains Mono"/>
              </a:rPr>
              <a:t> &gt;= :</a:t>
            </a:r>
            <a:r>
              <a:rPr kumimoji="0" lang="en-US" altLang="en-US" b="0" i="0" u="none" strike="noStrike" cap="none" normalizeH="0" baseline="0" dirty="0" err="1">
                <a:ln>
                  <a:noFill/>
                </a:ln>
                <a:solidFill>
                  <a:srgbClr val="6AAB73"/>
                </a:solidFill>
                <a:effectLst/>
                <a:latin typeface="JetBrains Mono"/>
              </a:rPr>
              <a:t>minAge</a:t>
            </a:r>
            <a:r>
              <a:rPr kumimoji="0" lang="en-US" altLang="en-US" b="0" i="0" u="none" strike="noStrike" cap="none" normalizeH="0" baseline="0" dirty="0">
                <a:ln>
                  <a:noFill/>
                </a:ln>
                <a:solidFill>
                  <a:srgbClr val="6AAB73"/>
                </a:solidFill>
                <a:effectLst/>
                <a:latin typeface="JetBrains Mono"/>
              </a:rPr>
              <a:t>"</a:t>
            </a:r>
            <a:r>
              <a:rPr kumimoji="0" lang="en-US" altLang="en-US" b="0" i="0" u="none" strike="noStrike" cap="none" normalizeH="0" baseline="0" dirty="0">
                <a:ln>
                  <a:noFill/>
                </a:ln>
                <a:solidFill>
                  <a:srgbClr val="BCBEC4"/>
                </a:solidFill>
                <a:effectLst/>
                <a:latin typeface="JetBrains Mono"/>
              </a:rPr>
              <a:t>)</a:t>
            </a:r>
            <a:endParaRPr kumimoji="0" lang="sr-Latn-RS" altLang="en-US" b="0" i="0" u="none" strike="noStrike" cap="none" normalizeH="0" baseline="0" dirty="0">
              <a:ln>
                <a:noFill/>
              </a:ln>
              <a:solidFill>
                <a:srgbClr val="BCBEC4"/>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BCBEC4"/>
                </a:solidFill>
                <a:effectLst/>
                <a:latin typeface="JetBrains Mono"/>
              </a:rPr>
              <a:t>List&lt;User&gt; </a:t>
            </a:r>
            <a:r>
              <a:rPr kumimoji="0" lang="en-US" altLang="en-US" b="0" i="0" u="none" strike="noStrike" cap="none" normalizeH="0" baseline="0" dirty="0" err="1">
                <a:ln>
                  <a:noFill/>
                </a:ln>
                <a:solidFill>
                  <a:srgbClr val="56A8F5"/>
                </a:solidFill>
                <a:effectLst/>
                <a:latin typeface="JetBrains Mono"/>
              </a:rPr>
              <a:t>findUsersWithMinAge</a:t>
            </a:r>
            <a:r>
              <a:rPr kumimoji="0" lang="en-US" altLang="en-US" b="0" i="0" u="none" strike="noStrike" cap="none" normalizeH="0" baseline="0" dirty="0">
                <a:ln>
                  <a:noFill/>
                </a:ln>
                <a:solidFill>
                  <a:srgbClr val="BCBEC4"/>
                </a:solidFill>
                <a:effectLst/>
                <a:latin typeface="JetBrains Mono"/>
              </a:rPr>
              <a:t>(</a:t>
            </a:r>
            <a:r>
              <a:rPr kumimoji="0" lang="en-US" altLang="en-US" b="0" i="0" u="none" strike="noStrike" cap="none" normalizeH="0" baseline="0" dirty="0">
                <a:ln>
                  <a:noFill/>
                </a:ln>
                <a:solidFill>
                  <a:srgbClr val="B3AE60"/>
                </a:solidFill>
                <a:effectLst/>
                <a:latin typeface="JetBrains Mono"/>
              </a:rPr>
              <a:t>@Param</a:t>
            </a:r>
            <a:r>
              <a:rPr kumimoji="0" lang="en-US" altLang="en-US" b="0" i="0" u="none" strike="noStrike" cap="none" normalizeH="0" baseline="0" dirty="0">
                <a:ln>
                  <a:noFill/>
                </a:ln>
                <a:solidFill>
                  <a:srgbClr val="BCBEC4"/>
                </a:solidFill>
                <a:effectLst/>
                <a:latin typeface="JetBrains Mono"/>
              </a:rPr>
              <a:t>(</a:t>
            </a:r>
            <a:r>
              <a:rPr kumimoji="0" lang="en-US" altLang="en-US" b="0" i="0" u="none" strike="noStrike" cap="none" normalizeH="0" baseline="0" dirty="0">
                <a:ln>
                  <a:noFill/>
                </a:ln>
                <a:solidFill>
                  <a:srgbClr val="6AAB73"/>
                </a:solidFill>
                <a:effectLst/>
                <a:latin typeface="JetBrains Mono"/>
              </a:rPr>
              <a:t>"minAge"</a:t>
            </a: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a:ln>
                  <a:noFill/>
                </a:ln>
                <a:solidFill>
                  <a:srgbClr val="CF8E6D"/>
                </a:solidFill>
                <a:effectLst/>
                <a:latin typeface="JetBrains Mono"/>
              </a:rPr>
              <a:t>int </a:t>
            </a:r>
            <a:r>
              <a:rPr kumimoji="0" lang="en-US" altLang="en-US" b="0" i="0" u="none" strike="noStrike" cap="none" normalizeH="0" baseline="0" dirty="0" err="1">
                <a:ln>
                  <a:noFill/>
                </a:ln>
                <a:solidFill>
                  <a:srgbClr val="BCBEC4"/>
                </a:solidFill>
                <a:effectLst/>
                <a:latin typeface="JetBrains Mono"/>
              </a:rPr>
              <a:t>minAge</a:t>
            </a:r>
            <a:r>
              <a:rPr kumimoji="0" lang="en-US" altLang="en-US" b="0" i="0" u="none" strike="noStrike" cap="none" normalizeH="0" baseline="0" dirty="0">
                <a:ln>
                  <a:noFill/>
                </a:ln>
                <a:solidFill>
                  <a:srgbClr val="BCBEC4"/>
                </a:solidFill>
                <a:effectLst/>
                <a:latin typeface="JetBrains Mono"/>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8B9A41E-0A58-DBDE-5E87-63DDE908F623}"/>
              </a:ext>
            </a:extLst>
          </p:cNvPr>
          <p:cNvSpPr>
            <a:spLocks noChangeArrowheads="1"/>
          </p:cNvSpPr>
          <p:nvPr/>
        </p:nvSpPr>
        <p:spPr bwMode="auto">
          <a:xfrm>
            <a:off x="1014246" y="3405933"/>
            <a:ext cx="10163508" cy="203132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F8E6D"/>
                </a:solidFill>
                <a:effectLst/>
                <a:latin typeface="JetBrains Mono"/>
              </a:rPr>
              <a:t>public </a:t>
            </a:r>
            <a:r>
              <a:rPr kumimoji="0" lang="en-US" altLang="en-US" b="0" i="0" u="none" strike="noStrike" cap="none" normalizeH="0" baseline="0" dirty="0">
                <a:ln>
                  <a:noFill/>
                </a:ln>
                <a:solidFill>
                  <a:srgbClr val="BCBEC4"/>
                </a:solidFill>
                <a:effectLst/>
                <a:latin typeface="JetBrains Mono"/>
              </a:rPr>
              <a:t>List&lt;Student&gt; </a:t>
            </a:r>
            <a:r>
              <a:rPr kumimoji="0" lang="en-US" altLang="en-US" b="0" i="0" u="none" strike="noStrike" cap="none" normalizeH="0" baseline="0" dirty="0" err="1">
                <a:ln>
                  <a:noFill/>
                </a:ln>
                <a:solidFill>
                  <a:srgbClr val="56A8F5"/>
                </a:solidFill>
                <a:effectLst/>
                <a:latin typeface="JetBrains Mono"/>
              </a:rPr>
              <a:t>findStudentWithMinAge</a:t>
            </a:r>
            <a:r>
              <a:rPr kumimoji="0" lang="en-US" altLang="en-US" b="0" i="0" u="none" strike="noStrike" cap="none" normalizeH="0" baseline="0" dirty="0">
                <a:ln>
                  <a:noFill/>
                </a:ln>
                <a:solidFill>
                  <a:srgbClr val="BCBEC4"/>
                </a:solidFill>
                <a:effectLst/>
                <a:latin typeface="JetBrains Mono"/>
              </a:rPr>
              <a:t>(</a:t>
            </a:r>
            <a:r>
              <a:rPr kumimoji="0" lang="en-US" altLang="en-US" b="0" i="0" u="none" strike="noStrike" cap="none" normalizeH="0" baseline="0" dirty="0">
                <a:ln>
                  <a:noFill/>
                </a:ln>
                <a:solidFill>
                  <a:srgbClr val="CF8E6D"/>
                </a:solidFill>
                <a:effectLst/>
                <a:latin typeface="JetBrains Mono"/>
              </a:rPr>
              <a:t>int </a:t>
            </a:r>
            <a:r>
              <a:rPr kumimoji="0" lang="en-US" altLang="en-US" b="0" i="0" u="none" strike="noStrike" cap="none" normalizeH="0" baseline="0" dirty="0" err="1">
                <a:ln>
                  <a:noFill/>
                </a:ln>
                <a:solidFill>
                  <a:srgbClr val="BCBEC4"/>
                </a:solidFill>
                <a:effectLst/>
                <a:latin typeface="JetBrains Mono"/>
              </a:rPr>
              <a:t>minAge</a:t>
            </a:r>
            <a:r>
              <a:rPr kumimoji="0" lang="en-US" altLang="en-US" b="0" i="0" u="none" strike="noStrike" cap="none" normalizeH="0" baseline="0" dirty="0">
                <a:ln>
                  <a:noFill/>
                </a:ln>
                <a:solidFill>
                  <a:srgbClr val="BCBEC4"/>
                </a:solidFill>
                <a:effectLst/>
                <a:latin typeface="JetBrains Mono"/>
              </a:rPr>
              <a:t>) {</a:t>
            </a:r>
            <a:br>
              <a:rPr kumimoji="0" lang="en-US" altLang="en-US" b="0" i="0" u="none" strike="noStrike" cap="none" normalizeH="0" baseline="0" dirty="0">
                <a:ln>
                  <a:noFill/>
                </a:ln>
                <a:solidFill>
                  <a:srgbClr val="BCBEC4"/>
                </a:solidFill>
                <a:effectLst/>
                <a:latin typeface="JetBrains Mono"/>
              </a:rPr>
            </a:br>
            <a:r>
              <a:rPr kumimoji="0" lang="en-US" altLang="en-US" b="0" i="0" u="none" strike="noStrike" cap="none" normalizeH="0" baseline="0" dirty="0">
                <a:ln>
                  <a:noFill/>
                </a:ln>
                <a:solidFill>
                  <a:srgbClr val="BCBEC4"/>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err="1">
                <a:ln>
                  <a:noFill/>
                </a:ln>
                <a:solidFill>
                  <a:srgbClr val="BCBEC4"/>
                </a:solidFill>
                <a:effectLst/>
                <a:latin typeface="JetBrains Mono"/>
              </a:rPr>
              <a:t>TypedQuery</a:t>
            </a:r>
            <a:r>
              <a:rPr kumimoji="0" lang="en-US" altLang="en-US" b="0" i="0" u="none" strike="noStrike" cap="none" normalizeH="0" baseline="0" dirty="0">
                <a:ln>
                  <a:noFill/>
                </a:ln>
                <a:solidFill>
                  <a:srgbClr val="BCBEC4"/>
                </a:solidFill>
                <a:effectLst/>
                <a:latin typeface="JetBrains Mono"/>
              </a:rPr>
              <a:t>&lt;Student&gt; query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BCBEC4"/>
                </a:solidFill>
                <a:latin typeface="JetBrains Mono"/>
              </a:rPr>
              <a:t>	</a:t>
            </a:r>
            <a:r>
              <a:rPr kumimoji="0" lang="en-US" altLang="en-US" b="0" i="0" u="none" strike="noStrike" cap="none" normalizeH="0" baseline="0" dirty="0" err="1">
                <a:ln>
                  <a:noFill/>
                </a:ln>
                <a:solidFill>
                  <a:srgbClr val="C77DBB"/>
                </a:solidFill>
                <a:effectLst/>
                <a:latin typeface="JetBrains Mono"/>
              </a:rPr>
              <a:t>entityManager</a:t>
            </a:r>
            <a:r>
              <a:rPr kumimoji="0" lang="en-US" altLang="en-US" b="0" i="0" u="none" strike="noStrike" cap="none" normalizeH="0" baseline="0" dirty="0" err="1">
                <a:ln>
                  <a:noFill/>
                </a:ln>
                <a:solidFill>
                  <a:srgbClr val="BCBEC4"/>
                </a:solidFill>
                <a:effectLst/>
                <a:latin typeface="JetBrains Mono"/>
              </a:rPr>
              <a:t>.createQuery</a:t>
            </a:r>
            <a:r>
              <a:rPr kumimoji="0" lang="en-US" altLang="en-US" b="0" i="0" u="none" strike="noStrike" cap="none" normalizeH="0" baseline="0" dirty="0">
                <a:ln>
                  <a:noFill/>
                </a:ln>
                <a:solidFill>
                  <a:srgbClr val="BCBEC4"/>
                </a:solidFill>
                <a:effectLst/>
                <a:latin typeface="JetBrains Mono"/>
              </a:rPr>
              <a:t>(</a:t>
            </a:r>
            <a:r>
              <a:rPr kumimoji="0" lang="en-US" altLang="en-US" b="0" i="0" u="none" strike="noStrike" cap="none" normalizeH="0" baseline="0" dirty="0">
                <a:ln>
                  <a:noFill/>
                </a:ln>
                <a:solidFill>
                  <a:srgbClr val="6AAB73"/>
                </a:solidFill>
                <a:effectLst/>
                <a:latin typeface="JetBrains Mono"/>
              </a:rPr>
              <a:t>"SELECT s FROM Student s WHERE </a:t>
            </a:r>
            <a:r>
              <a:rPr kumimoji="0" lang="en-US" altLang="en-US" b="0" i="0" u="none" strike="noStrike" cap="none" normalizeH="0" baseline="0" dirty="0" err="1">
                <a:ln>
                  <a:noFill/>
                </a:ln>
                <a:solidFill>
                  <a:srgbClr val="6AAB73"/>
                </a:solidFill>
                <a:effectLst/>
                <a:latin typeface="JetBrains Mono"/>
              </a:rPr>
              <a:t>s.age</a:t>
            </a:r>
            <a:r>
              <a:rPr kumimoji="0" lang="en-US" altLang="en-US" b="0" i="0" u="none" strike="noStrike" cap="none" normalizeH="0" baseline="0" dirty="0">
                <a:ln>
                  <a:noFill/>
                </a:ln>
                <a:solidFill>
                  <a:srgbClr val="6AAB73"/>
                </a:solidFill>
                <a:effectLst/>
                <a:latin typeface="JetBrains Mono"/>
              </a:rPr>
              <a:t> &gt;= :</a:t>
            </a:r>
            <a:r>
              <a:rPr kumimoji="0" lang="en-US" altLang="en-US" b="0" i="0" u="none" strike="noStrike" cap="none" normalizeH="0" baseline="0" dirty="0" err="1">
                <a:ln>
                  <a:noFill/>
                </a:ln>
                <a:solidFill>
                  <a:srgbClr val="6AAB73"/>
                </a:solidFill>
                <a:effectLst/>
                <a:latin typeface="JetBrains Mono"/>
              </a:rPr>
              <a:t>minAge</a:t>
            </a:r>
            <a:r>
              <a:rPr kumimoji="0" lang="en-US" altLang="en-US" b="0" i="0" u="none" strike="noStrike" cap="none" normalizeH="0" baseline="0" dirty="0">
                <a:ln>
                  <a:noFill/>
                </a:ln>
                <a:solidFill>
                  <a:srgbClr val="6AAB73"/>
                </a:solidFill>
                <a:effectLst/>
                <a:latin typeface="JetBrains Mono"/>
              </a:rPr>
              <a:t>"</a:t>
            </a: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err="1">
                <a:ln>
                  <a:noFill/>
                </a:ln>
                <a:solidFill>
                  <a:srgbClr val="BCBEC4"/>
                </a:solidFill>
                <a:effectLst/>
                <a:latin typeface="JetBrains Mono"/>
              </a:rPr>
              <a:t>Student.</a:t>
            </a:r>
            <a:r>
              <a:rPr kumimoji="0" lang="en-US" altLang="en-US" b="0" i="0" u="none" strike="noStrike" cap="none" normalizeH="0" baseline="0" dirty="0" err="1">
                <a:ln>
                  <a:noFill/>
                </a:ln>
                <a:solidFill>
                  <a:srgbClr val="CF8E6D"/>
                </a:solidFill>
                <a:effectLst/>
                <a:latin typeface="JetBrains Mono"/>
              </a:rPr>
              <a:t>class</a:t>
            </a:r>
            <a:r>
              <a:rPr kumimoji="0" lang="en-US" altLang="en-US" b="0" i="0" u="none" strike="noStrike" cap="none" normalizeH="0" baseline="0" dirty="0">
                <a:ln>
                  <a:noFill/>
                </a:ln>
                <a:solidFill>
                  <a:srgbClr val="BCBEC4"/>
                </a:solidFill>
                <a:effectLst/>
                <a:latin typeface="JetBrains Mono"/>
              </a:rPr>
              <a:t>);</a:t>
            </a:r>
            <a:br>
              <a:rPr kumimoji="0" lang="en-US" altLang="en-US" b="0" i="0" u="none" strike="noStrike" cap="none" normalizeH="0" baseline="0" dirty="0">
                <a:ln>
                  <a:noFill/>
                </a:ln>
                <a:solidFill>
                  <a:srgbClr val="BCBEC4"/>
                </a:solidFill>
                <a:effectLst/>
                <a:latin typeface="JetBrains Mono"/>
              </a:rPr>
            </a:b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err="1">
                <a:ln>
                  <a:noFill/>
                </a:ln>
                <a:solidFill>
                  <a:srgbClr val="BCBEC4"/>
                </a:solidFill>
                <a:effectLst/>
                <a:latin typeface="JetBrains Mono"/>
              </a:rPr>
              <a:t>query.setParameter</a:t>
            </a:r>
            <a:r>
              <a:rPr kumimoji="0" lang="en-US" altLang="en-US" b="0" i="0" u="none" strike="noStrike" cap="none" normalizeH="0" baseline="0" dirty="0">
                <a:ln>
                  <a:noFill/>
                </a:ln>
                <a:solidFill>
                  <a:srgbClr val="BCBEC4"/>
                </a:solidFill>
                <a:effectLst/>
                <a:latin typeface="JetBrains Mono"/>
              </a:rPr>
              <a:t>(</a:t>
            </a:r>
            <a:r>
              <a:rPr kumimoji="0" lang="en-US" altLang="en-US" b="0" i="0" u="none" strike="noStrike" cap="none" normalizeH="0" baseline="0" dirty="0">
                <a:ln>
                  <a:noFill/>
                </a:ln>
                <a:solidFill>
                  <a:srgbClr val="6AAB73"/>
                </a:solidFill>
                <a:effectLst/>
                <a:latin typeface="JetBrains Mono"/>
              </a:rPr>
              <a:t>"</a:t>
            </a:r>
            <a:r>
              <a:rPr kumimoji="0" lang="en-US" altLang="en-US" b="0" i="0" u="none" strike="noStrike" cap="none" normalizeH="0" baseline="0" dirty="0" err="1">
                <a:ln>
                  <a:noFill/>
                </a:ln>
                <a:solidFill>
                  <a:srgbClr val="6AAB73"/>
                </a:solidFill>
                <a:effectLst/>
                <a:latin typeface="JetBrains Mono"/>
              </a:rPr>
              <a:t>minAge</a:t>
            </a:r>
            <a:r>
              <a:rPr kumimoji="0" lang="en-US" altLang="en-US" b="0" i="0" u="none" strike="noStrike" cap="none" normalizeH="0" baseline="0" dirty="0">
                <a:ln>
                  <a:noFill/>
                </a:ln>
                <a:solidFill>
                  <a:srgbClr val="6AAB73"/>
                </a:solidFill>
                <a:effectLst/>
                <a:latin typeface="JetBrains Mono"/>
              </a:rPr>
              <a:t>"</a:t>
            </a: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err="1">
                <a:ln>
                  <a:noFill/>
                </a:ln>
                <a:solidFill>
                  <a:srgbClr val="BCBEC4"/>
                </a:solidFill>
                <a:effectLst/>
                <a:latin typeface="JetBrains Mono"/>
              </a:rPr>
              <a:t>minAge</a:t>
            </a:r>
            <a:r>
              <a:rPr kumimoji="0" lang="en-US" altLang="en-US" b="0" i="0" u="none" strike="noStrike" cap="none" normalizeH="0" baseline="0" dirty="0">
                <a:ln>
                  <a:noFill/>
                </a:ln>
                <a:solidFill>
                  <a:srgbClr val="BCBEC4"/>
                </a:solidFill>
                <a:effectLst/>
                <a:latin typeface="JetBrains Mono"/>
              </a:rPr>
              <a:t>);</a:t>
            </a:r>
            <a:br>
              <a:rPr kumimoji="0" lang="en-US" altLang="en-US" b="0" i="0" u="none" strike="noStrike" cap="none" normalizeH="0" baseline="0" dirty="0">
                <a:ln>
                  <a:noFill/>
                </a:ln>
                <a:solidFill>
                  <a:srgbClr val="BCBEC4"/>
                </a:solidFill>
                <a:effectLst/>
                <a:latin typeface="JetBrains Mono"/>
              </a:rPr>
            </a:br>
            <a:r>
              <a:rPr kumimoji="0" lang="en-US" altLang="en-US" b="0" i="0" u="none" strike="noStrike" cap="none" normalizeH="0" baseline="0" dirty="0">
                <a:ln>
                  <a:noFill/>
                </a:ln>
                <a:solidFill>
                  <a:srgbClr val="BCBEC4"/>
                </a:solidFill>
                <a:effectLst/>
                <a:latin typeface="JetBrains Mono"/>
              </a:rPr>
              <a:t>    </a:t>
            </a:r>
            <a:r>
              <a:rPr kumimoji="0" lang="en-US" altLang="en-US" b="0" i="0" u="none" strike="noStrike" cap="none" normalizeH="0" baseline="0" dirty="0">
                <a:ln>
                  <a:noFill/>
                </a:ln>
                <a:solidFill>
                  <a:srgbClr val="CF8E6D"/>
                </a:solidFill>
                <a:effectLst/>
                <a:latin typeface="JetBrains Mono"/>
              </a:rPr>
              <a:t>return </a:t>
            </a:r>
            <a:r>
              <a:rPr kumimoji="0" lang="en-US" altLang="en-US" b="0" i="0" u="none" strike="noStrike" cap="none" normalizeH="0" baseline="0" dirty="0" err="1">
                <a:ln>
                  <a:noFill/>
                </a:ln>
                <a:solidFill>
                  <a:srgbClr val="BCBEC4"/>
                </a:solidFill>
                <a:effectLst/>
                <a:latin typeface="JetBrains Mono"/>
              </a:rPr>
              <a:t>query.getResultList</a:t>
            </a:r>
            <a:r>
              <a:rPr kumimoji="0" lang="en-US" altLang="en-US" b="0" i="0" u="none" strike="noStrike" cap="none" normalizeH="0" baseline="0" dirty="0">
                <a:ln>
                  <a:noFill/>
                </a:ln>
                <a:solidFill>
                  <a:srgbClr val="BCBEC4"/>
                </a:solidFill>
                <a:effectLst/>
                <a:latin typeface="JetBrains Mono"/>
              </a:rPr>
              <a:t>();</a:t>
            </a:r>
            <a:br>
              <a:rPr kumimoji="0" lang="en-US" altLang="en-US" b="0" i="0" u="none" strike="noStrike" cap="none" normalizeH="0" baseline="0" dirty="0">
                <a:ln>
                  <a:noFill/>
                </a:ln>
                <a:solidFill>
                  <a:srgbClr val="BCBEC4"/>
                </a:solidFill>
                <a:effectLst/>
                <a:latin typeface="JetBrains Mono"/>
              </a:rPr>
            </a:br>
            <a:r>
              <a:rPr kumimoji="0" lang="en-US" altLang="en-US" b="0" i="0" u="none" strike="noStrike" cap="none" normalizeH="0" baseline="0" dirty="0">
                <a:ln>
                  <a:noFill/>
                </a:ln>
                <a:solidFill>
                  <a:srgbClr val="BCBEC4"/>
                </a:solidFill>
                <a:effectLst/>
                <a:latin typeface="JetBrains Mono"/>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802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36A3B7D6-0034-1966-C3EF-512DC59BBD8D}"/>
              </a:ext>
            </a:extLst>
          </p:cNvPr>
          <p:cNvSpPr txBox="1">
            <a:spLocks/>
          </p:cNvSpPr>
          <p:nvPr/>
        </p:nvSpPr>
        <p:spPr>
          <a:xfrm>
            <a:off x="6096000" y="0"/>
            <a:ext cx="6096000" cy="6858000"/>
          </a:xfrm>
          <a:prstGeom prst="rect">
            <a:avLst/>
          </a:prstGeom>
          <a:solidFill>
            <a:schemeClr val="accent2">
              <a:lumMod val="75000"/>
            </a:schemeClr>
          </a:solidFill>
        </p:spPr>
        <p:txBody>
          <a:bodyPr vert="horz" lIns="91440" tIns="45720" rIns="91440" bIns="45720" rtlCol="0" anchor="t"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r>
              <a:rPr lang="sr-Latn-RS" sz="2500" b="1" dirty="0"/>
              <a:t>MANE</a:t>
            </a:r>
          </a:p>
          <a:p>
            <a:endParaRPr lang="sr-Latn-RS" sz="2000" b="1" dirty="0"/>
          </a:p>
          <a:p>
            <a:pPr marL="342900" indent="-342900">
              <a:buClr>
                <a:schemeClr val="bg1"/>
              </a:buClr>
              <a:buFont typeface="Arial" panose="020B0604020202020204" pitchFamily="34" charset="0"/>
              <a:buChar char="•"/>
            </a:pPr>
            <a:r>
              <a:rPr lang="sr-Latn-RS" sz="2000" u="sng" dirty="0"/>
              <a:t>Skrivena kompleksnost</a:t>
            </a:r>
            <a:r>
              <a:rPr lang="sr-Latn-RS" sz="2000" dirty="0"/>
              <a:t>: Mnogo toga se dešava „ispod haube“ što može biti zbunjujuće jer aplikacija radi bez jasnog razumevanja šta se tačno dešava</a:t>
            </a:r>
          </a:p>
          <a:p>
            <a:pPr marL="342900" indent="-342900">
              <a:buClr>
                <a:schemeClr val="bg1"/>
              </a:buClr>
              <a:buFont typeface="Arial" panose="020B0604020202020204" pitchFamily="34" charset="0"/>
              <a:buChar char="•"/>
            </a:pPr>
            <a:endParaRPr lang="sr-Latn-RS" sz="2000" dirty="0"/>
          </a:p>
          <a:p>
            <a:pPr marL="342900" indent="-342900">
              <a:buClr>
                <a:schemeClr val="bg1"/>
              </a:buClr>
              <a:buFont typeface="Arial" panose="020B0604020202020204" pitchFamily="34" charset="0"/>
              <a:buChar char="•"/>
            </a:pPr>
            <a:r>
              <a:rPr lang="sr-Latn-RS" sz="2000" u="sng" dirty="0"/>
              <a:t>Pokretanje</a:t>
            </a:r>
            <a:r>
              <a:rPr lang="sr-Latn-RS" sz="2000" dirty="0"/>
              <a:t>: Kod većih modela sa mnogo entiteta, JPA proverava i mapira sve anotacije prilikom pokretanja, što može usporiti pokretanje aplikacije (CPU/Memory)</a:t>
            </a:r>
          </a:p>
          <a:p>
            <a:pPr marL="342900" indent="-342900">
              <a:buClr>
                <a:schemeClr val="bg1"/>
              </a:buClr>
              <a:buFont typeface="Arial" panose="020B0604020202020204" pitchFamily="34" charset="0"/>
              <a:buChar char="•"/>
            </a:pPr>
            <a:endParaRPr lang="sr-Latn-RS" sz="2000" dirty="0"/>
          </a:p>
          <a:p>
            <a:pPr marL="342900" indent="-342900">
              <a:buClr>
                <a:schemeClr val="bg1"/>
              </a:buClr>
              <a:buFont typeface="Arial" panose="020B0604020202020204" pitchFamily="34" charset="0"/>
              <a:buChar char="•"/>
            </a:pPr>
            <a:r>
              <a:rPr lang="sr-Latn-RS" sz="2000" u="sng" dirty="0"/>
              <a:t>Autokonfiguracija</a:t>
            </a:r>
            <a:r>
              <a:rPr lang="sr-Latn-RS" sz="2000" dirty="0"/>
              <a:t>: Autokonfiguracija može biti korisna, ali ujedno i izvor problema jer sakriva mnogo internih detalja i može dovesti do nepredviđenog ponašanja ako nije dobro shvaćena</a:t>
            </a:r>
            <a:endParaRPr lang="en-US" sz="2000" dirty="0"/>
          </a:p>
        </p:txBody>
      </p:sp>
      <p:sp>
        <p:nvSpPr>
          <p:cNvPr id="9" name="Text Placeholder 3">
            <a:extLst>
              <a:ext uri="{FF2B5EF4-FFF2-40B4-BE49-F238E27FC236}">
                <a16:creationId xmlns:a16="http://schemas.microsoft.com/office/drawing/2014/main" id="{80233A36-E4AB-4012-A172-A27B7873C17B}"/>
              </a:ext>
            </a:extLst>
          </p:cNvPr>
          <p:cNvSpPr txBox="1">
            <a:spLocks/>
          </p:cNvSpPr>
          <p:nvPr/>
        </p:nvSpPr>
        <p:spPr>
          <a:xfrm>
            <a:off x="0" y="0"/>
            <a:ext cx="6096000" cy="6858000"/>
          </a:xfrm>
          <a:prstGeom prst="rect">
            <a:avLst/>
          </a:prstGeom>
          <a:noFill/>
        </p:spPr>
        <p:txBody>
          <a:bodyPr vert="horz" lIns="91440" tIns="45720" rIns="91440" bIns="45720" rtlCol="0" anchor="t"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r>
              <a:rPr lang="sr-Latn-RS" sz="2500" b="1" dirty="0"/>
              <a:t>PREDNOSTI</a:t>
            </a:r>
          </a:p>
          <a:p>
            <a:endParaRPr lang="sr-Latn-RS" sz="2000" dirty="0"/>
          </a:p>
          <a:p>
            <a:pPr marL="342900" indent="-342900">
              <a:buClr>
                <a:schemeClr val="bg1"/>
              </a:buClr>
              <a:buFont typeface="Arial" panose="020B0604020202020204" pitchFamily="34" charset="0"/>
              <a:buChar char="•"/>
            </a:pPr>
            <a:r>
              <a:rPr lang="en-US" sz="2000" u="sng" dirty="0" err="1"/>
              <a:t>Smanjenje</a:t>
            </a:r>
            <a:r>
              <a:rPr lang="en-US" sz="2000" u="sng" dirty="0"/>
              <a:t> </a:t>
            </a:r>
            <a:r>
              <a:rPr lang="sr-Latn-RS" sz="2000" u="sng" dirty="0"/>
              <a:t>šablonskog koda</a:t>
            </a:r>
            <a:r>
              <a:rPr lang="sr-Latn-RS" sz="2000" dirty="0"/>
              <a:t>: Smanjuje se potreba za konfiguracijom standardnog koda kroz anotacije i razumne podrazumevane vrednosti</a:t>
            </a:r>
          </a:p>
          <a:p>
            <a:pPr>
              <a:buClr>
                <a:schemeClr val="bg1"/>
              </a:buClr>
            </a:pPr>
            <a:r>
              <a:rPr lang="sr-Latn-RS" sz="2000" dirty="0"/>
              <a:t> </a:t>
            </a:r>
          </a:p>
          <a:p>
            <a:pPr marL="342900" indent="-342900">
              <a:buClr>
                <a:schemeClr val="bg1"/>
              </a:buClr>
              <a:buFont typeface="Arial" panose="020B0604020202020204" pitchFamily="34" charset="0"/>
              <a:buChar char="•"/>
            </a:pPr>
            <a:r>
              <a:rPr lang="sr-Latn-RS" sz="2000" u="sng" dirty="0"/>
              <a:t>Automatska konfiguracija</a:t>
            </a:r>
            <a:r>
              <a:rPr lang="sr-Latn-RS" sz="2000" dirty="0"/>
              <a:t>:  Automatski se konfiguriše JPA podešavanja na osnovu konfiguracija definisanih u projektu</a:t>
            </a:r>
          </a:p>
          <a:p>
            <a:pPr>
              <a:buClr>
                <a:schemeClr val="bg1"/>
              </a:buClr>
            </a:pPr>
            <a:endParaRPr lang="sr-Latn-RS" sz="2000" dirty="0"/>
          </a:p>
          <a:p>
            <a:pPr marL="342900" indent="-342900">
              <a:buClr>
                <a:schemeClr val="bg1"/>
              </a:buClr>
              <a:buFont typeface="Arial" panose="020B0604020202020204" pitchFamily="34" charset="0"/>
              <a:buChar char="•"/>
            </a:pPr>
            <a:r>
              <a:rPr lang="sr-Latn-RS" sz="2000" u="sng" dirty="0"/>
              <a:t>Upravljanje transakcijama</a:t>
            </a:r>
            <a:r>
              <a:rPr lang="sr-Latn-RS" sz="2000" dirty="0"/>
              <a:t>: Ugrađena podrška za transakcije olakšava upravljanje konzistentnošću podataka</a:t>
            </a:r>
          </a:p>
          <a:p>
            <a:pPr>
              <a:buClr>
                <a:schemeClr val="bg1"/>
              </a:buClr>
            </a:pPr>
            <a:endParaRPr lang="sr-Latn-RS" sz="2000" dirty="0"/>
          </a:p>
          <a:p>
            <a:pPr marL="342900" indent="-342900">
              <a:buClr>
                <a:schemeClr val="bg1"/>
              </a:buClr>
              <a:buFont typeface="Arial" panose="020B0604020202020204" pitchFamily="34" charset="0"/>
              <a:buChar char="•"/>
            </a:pPr>
            <a:r>
              <a:rPr lang="sr-Latn-RS" sz="2000" u="sng" dirty="0"/>
              <a:t>Upravljanje entitetima</a:t>
            </a:r>
            <a:r>
              <a:rPr lang="sr-Latn-RS" sz="2000" dirty="0"/>
              <a:t>: Sloj apstrakcije koji pojednostavljuje CRUD operacije, paginaciju i sortiranje</a:t>
            </a:r>
            <a:endParaRPr lang="en-US" sz="2000" dirty="0"/>
          </a:p>
        </p:txBody>
      </p:sp>
    </p:spTree>
    <p:extLst>
      <p:ext uri="{BB962C8B-B14F-4D97-AF65-F5344CB8AC3E}">
        <p14:creationId xmlns:p14="http://schemas.microsoft.com/office/powerpoint/2010/main" val="87640036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1382</TotalTime>
  <Words>2058</Words>
  <Application>Microsoft Office PowerPoint</Application>
  <PresentationFormat>Widescreen</PresentationFormat>
  <Paragraphs>154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Gill Sans MT</vt:lpstr>
      <vt:lpstr>Google Sans</vt:lpstr>
      <vt:lpstr>JetBrains Mono</vt:lpstr>
      <vt:lpstr>Parcel</vt:lpstr>
      <vt:lpstr>Napredno softversko inženjerstvo  Razvoj relacione baze podataka pomoću Spring boot jpa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ㅤ ㅤ</dc:creator>
  <cp:lastModifiedBy>Veljko</cp:lastModifiedBy>
  <cp:revision>261</cp:revision>
  <dcterms:created xsi:type="dcterms:W3CDTF">2025-01-03T14:24:12Z</dcterms:created>
  <dcterms:modified xsi:type="dcterms:W3CDTF">2025-06-01T17:59:38Z</dcterms:modified>
</cp:coreProperties>
</file>