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7" d="100"/>
          <a:sy n="37" d="100"/>
        </p:scale>
        <p:origin x="-127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9239B1F-26FA-4C0B-A5A6-58B0D6363D86}" type="datetimeFigureOut">
              <a:rPr lang="fr-FR" smtClean="0"/>
              <a:pPr/>
              <a:t>22/09/2021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E3F37A-D8A7-450D-B26C-AF553063CAB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39B1F-26FA-4C0B-A5A6-58B0D6363D86}" type="datetimeFigureOut">
              <a:rPr lang="fr-FR" smtClean="0"/>
              <a:pPr/>
              <a:t>22/09/2021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3F37A-D8A7-450D-B26C-AF553063CA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earchsqlserver.techtarget.com/definition/SQL" TargetMode="External"/><Relationship Id="rId2" Type="http://schemas.openxmlformats.org/officeDocument/2006/relationships/hyperlink" Target="https://searchdatamanagement.techtarget.com/definition/relational-databas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k-tools.com/database/sql-server-best-practices-and-too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flipV="1">
            <a:off x="357158" y="214290"/>
            <a:ext cx="8286808" cy="6286544"/>
          </a:xfrm>
          <a:prstGeom prst="round2DiagRect">
            <a:avLst/>
          </a:prstGeom>
          <a:ln>
            <a:solidFill>
              <a:schemeClr val="tx2">
                <a:lumMod val="75000"/>
              </a:schemeClr>
            </a:solidFill>
          </a:ln>
          <a:scene3d>
            <a:camera prst="obliqueTopRight"/>
            <a:lightRig rig="threePt" dir="t"/>
          </a:scene3d>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ctrTitle"/>
          </p:nvPr>
        </p:nvSpPr>
        <p:spPr/>
        <p:txBody>
          <a:bodyPr>
            <a:noAutofit/>
          </a:bodyPr>
          <a:lstStyle/>
          <a:p>
            <a:r>
              <a:rPr lang="fr-CA" sz="5400" dirty="0" smtClean="0">
                <a:solidFill>
                  <a:schemeClr val="accent5">
                    <a:lumMod val="75000"/>
                  </a:schemeClr>
                </a:solidFill>
                <a:latin typeface="Arial Black" pitchFamily="34" charset="0"/>
              </a:rPr>
              <a:t>Introduction to </a:t>
            </a:r>
            <a:r>
              <a:rPr lang="fr-CA" sz="5400" dirty="0" err="1" smtClean="0">
                <a:solidFill>
                  <a:schemeClr val="accent5">
                    <a:lumMod val="75000"/>
                  </a:schemeClr>
                </a:solidFill>
                <a:latin typeface="Arial Black" pitchFamily="34" charset="0"/>
              </a:rPr>
              <a:t>database</a:t>
            </a:r>
            <a:endParaRPr lang="fr-FR" sz="5400" dirty="0">
              <a:solidFill>
                <a:schemeClr val="accent5">
                  <a:lumMod val="75000"/>
                </a:schemeClr>
              </a:solidFill>
              <a:latin typeface="Arial Black" pitchFamily="34" charset="0"/>
            </a:endParaRPr>
          </a:p>
        </p:txBody>
      </p:sp>
      <p:sp>
        <p:nvSpPr>
          <p:cNvPr id="3" name="Sous-titre 2"/>
          <p:cNvSpPr>
            <a:spLocks noGrp="1"/>
          </p:cNvSpPr>
          <p:nvPr>
            <p:ph type="subTitle" idx="1"/>
          </p:nvPr>
        </p:nvSpPr>
        <p:spPr/>
        <p:txBody>
          <a:bodyPr>
            <a:normAutofit fontScale="62500" lnSpcReduction="20000"/>
          </a:bodyPr>
          <a:lstStyle/>
          <a:p>
            <a:r>
              <a:rPr lang="fr-CA" sz="4800" dirty="0" smtClean="0">
                <a:solidFill>
                  <a:schemeClr val="accent4">
                    <a:lumMod val="75000"/>
                  </a:schemeClr>
                </a:solidFill>
                <a:latin typeface="Bookman Old Style" pitchFamily="18" charset="0"/>
              </a:rPr>
              <a:t>RDBMS:                  </a:t>
            </a:r>
          </a:p>
          <a:p>
            <a:r>
              <a:rPr lang="fr-FR" sz="4800" b="1" dirty="0" err="1">
                <a:solidFill>
                  <a:schemeClr val="accent4">
                    <a:lumMod val="75000"/>
                  </a:schemeClr>
                </a:solidFill>
                <a:latin typeface="Bookman Old Style" pitchFamily="18" charset="0"/>
              </a:rPr>
              <a:t>relational</a:t>
            </a:r>
            <a:r>
              <a:rPr lang="fr-FR" sz="4800" b="1" dirty="0">
                <a:solidFill>
                  <a:schemeClr val="accent4">
                    <a:lumMod val="75000"/>
                  </a:schemeClr>
                </a:solidFill>
                <a:latin typeface="Bookman Old Style" pitchFamily="18" charset="0"/>
              </a:rPr>
              <a:t> </a:t>
            </a:r>
            <a:r>
              <a:rPr lang="fr-FR" sz="4800" b="1" dirty="0" err="1">
                <a:solidFill>
                  <a:schemeClr val="accent4">
                    <a:lumMod val="75000"/>
                  </a:schemeClr>
                </a:solidFill>
                <a:latin typeface="Bookman Old Style" pitchFamily="18" charset="0"/>
              </a:rPr>
              <a:t>database</a:t>
            </a:r>
            <a:r>
              <a:rPr lang="fr-FR" sz="4800" b="1" dirty="0">
                <a:solidFill>
                  <a:schemeClr val="accent4">
                    <a:lumMod val="75000"/>
                  </a:schemeClr>
                </a:solidFill>
                <a:latin typeface="Bookman Old Style" pitchFamily="18" charset="0"/>
              </a:rPr>
              <a:t> management </a:t>
            </a:r>
            <a:r>
              <a:rPr lang="fr-FR" sz="4800" b="1" dirty="0" smtClean="0">
                <a:solidFill>
                  <a:schemeClr val="accent4">
                    <a:lumMod val="75000"/>
                  </a:schemeClr>
                </a:solidFill>
                <a:latin typeface="Bookman Old Style" pitchFamily="18" charset="0"/>
              </a:rPr>
              <a:t>system</a:t>
            </a:r>
            <a:endParaRPr lang="fr-FR" sz="4800" b="1" dirty="0">
              <a:solidFill>
                <a:schemeClr val="accent4">
                  <a:lumMod val="75000"/>
                </a:schemeClr>
              </a:solidFill>
              <a:latin typeface="Bookman Old Style" pitchFamily="18" charset="0"/>
            </a:endParaRPr>
          </a:p>
          <a:p>
            <a:r>
              <a:rPr lang="fr-CA" dirty="0" smtClean="0"/>
              <a:t> </a:t>
            </a:r>
          </a:p>
          <a:p>
            <a:endParaRPr lang="fr-FR" dirty="0"/>
          </a:p>
        </p:txBody>
      </p:sp>
    </p:spTree>
  </p:cSld>
  <p:clrMapOvr>
    <a:masterClrMapping/>
  </p:clrMapOvr>
  <p:transition>
    <p:wheel spokes="2"/>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0" y="0"/>
            <a:ext cx="8786842" cy="6500834"/>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3" name="Espace réservé du contenu 2"/>
          <p:cNvSpPr>
            <a:spLocks noGrp="1"/>
          </p:cNvSpPr>
          <p:nvPr>
            <p:ph idx="4294967295"/>
          </p:nvPr>
        </p:nvSpPr>
        <p:spPr>
          <a:xfrm>
            <a:off x="0" y="285750"/>
            <a:ext cx="8229600" cy="4525963"/>
          </a:xfrm>
        </p:spPr>
        <p:txBody>
          <a:bodyPr>
            <a:noAutofit/>
          </a:bodyPr>
          <a:lstStyle/>
          <a:p>
            <a:r>
              <a:rPr lang="en-US" sz="2800" dirty="0" err="1">
                <a:latin typeface="Bookman Old Style" pitchFamily="18" charset="0"/>
              </a:rPr>
              <a:t>PostgreSQL</a:t>
            </a:r>
            <a:r>
              <a:rPr lang="en-US" sz="2800" dirty="0">
                <a:latin typeface="Bookman Old Style" pitchFamily="18" charset="0"/>
              </a:rPr>
              <a:t> is an open-source and feature-rich ORDBMS database that competes with real-time, top-ranked databases such as Oracle. Developers also choose </a:t>
            </a:r>
            <a:r>
              <a:rPr lang="en-US" sz="2800" dirty="0" err="1">
                <a:latin typeface="Bookman Old Style" pitchFamily="18" charset="0"/>
              </a:rPr>
              <a:t>PostgreSQL</a:t>
            </a:r>
            <a:r>
              <a:rPr lang="en-US" sz="2800" dirty="0">
                <a:latin typeface="Bookman Old Style" pitchFamily="18" charset="0"/>
              </a:rPr>
              <a:t> as their </a:t>
            </a:r>
            <a:r>
              <a:rPr lang="en-US" sz="2800" dirty="0" err="1">
                <a:latin typeface="Bookman Old Style" pitchFamily="18" charset="0"/>
              </a:rPr>
              <a:t>NoSQL</a:t>
            </a:r>
            <a:r>
              <a:rPr lang="en-US" sz="2800" dirty="0">
                <a:latin typeface="Bookman Old Style" pitchFamily="18" charset="0"/>
              </a:rPr>
              <a:t> database. </a:t>
            </a:r>
            <a:r>
              <a:rPr lang="en-US" sz="2800" dirty="0" err="1">
                <a:latin typeface="Bookman Old Style" pitchFamily="18" charset="0"/>
              </a:rPr>
              <a:t>PostgreSQL</a:t>
            </a:r>
            <a:r>
              <a:rPr lang="en-US" sz="2800" dirty="0">
                <a:latin typeface="Bookman Old Style" pitchFamily="18" charset="0"/>
              </a:rPr>
              <a:t> makes setting up and using databases easier and simpler both on-premises or in the cloud. In an environment with a large number of databases on a private or public cloud, automating the building of </a:t>
            </a:r>
            <a:r>
              <a:rPr lang="en-US" sz="2800" dirty="0" err="1">
                <a:latin typeface="Bookman Old Style" pitchFamily="18" charset="0"/>
              </a:rPr>
              <a:t>PostgreSQL</a:t>
            </a:r>
            <a:r>
              <a:rPr lang="en-US" sz="2800" dirty="0">
                <a:latin typeface="Bookman Old Style" pitchFamily="18" charset="0"/>
              </a:rPr>
              <a:t> instances can save a lot of time. It is also being widely adopted across all platforms, including </a:t>
            </a:r>
            <a:r>
              <a:rPr lang="en-US" sz="2800" dirty="0" err="1">
                <a:latin typeface="Bookman Old Style" pitchFamily="18" charset="0"/>
              </a:rPr>
              <a:t>Docker</a:t>
            </a:r>
            <a:r>
              <a:rPr lang="en-US" sz="2800" dirty="0">
                <a:latin typeface="Bookman Old Style" pitchFamily="18" charset="0"/>
              </a:rPr>
              <a:t> containers.</a:t>
            </a:r>
            <a:endParaRPr lang="fr-FR" sz="2800" dirty="0">
              <a:latin typeface="Bookman Old Styl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285720" y="357166"/>
            <a:ext cx="8858280" cy="6500834"/>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3" name="Espace réservé du contenu 2"/>
          <p:cNvSpPr>
            <a:spLocks noGrp="1"/>
          </p:cNvSpPr>
          <p:nvPr>
            <p:ph idx="4294967295"/>
          </p:nvPr>
        </p:nvSpPr>
        <p:spPr>
          <a:xfrm>
            <a:off x="914400" y="714375"/>
            <a:ext cx="8229600" cy="4525963"/>
          </a:xfrm>
        </p:spPr>
        <p:txBody>
          <a:bodyPr>
            <a:normAutofit fontScale="77500" lnSpcReduction="20000"/>
          </a:bodyPr>
          <a:lstStyle/>
          <a:p>
            <a:r>
              <a:rPr lang="en-US" sz="3800" dirty="0">
                <a:solidFill>
                  <a:schemeClr val="accent4">
                    <a:lumMod val="50000"/>
                  </a:schemeClr>
                </a:solidFill>
                <a:latin typeface="Bookman Old Style" pitchFamily="18" charset="0"/>
              </a:rPr>
              <a:t>SQL Server is a commercial solution. It’s preferred by companies who are dealing with large traffic workloads on a regular basis. It’s also considered to be one of the most compatible systems with Windows services.</a:t>
            </a:r>
          </a:p>
          <a:p>
            <a:r>
              <a:rPr lang="en-US" sz="3800" dirty="0">
                <a:solidFill>
                  <a:schemeClr val="accent4">
                    <a:lumMod val="50000"/>
                  </a:schemeClr>
                </a:solidFill>
                <a:latin typeface="Bookman Old Style" pitchFamily="18" charset="0"/>
              </a:rPr>
              <a:t>The SQL Server infrastructure includes a lot of additional tools, like reporting services, integration systems, and analytics. For companies that manage multiple teams, these tools make a big difference in day-to-day work.</a:t>
            </a: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357158" y="357166"/>
            <a:ext cx="8501122" cy="6215106"/>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CA" sz="5400" dirty="0" smtClean="0">
                <a:solidFill>
                  <a:schemeClr val="accent1">
                    <a:lumMod val="75000"/>
                  </a:schemeClr>
                </a:solidFill>
                <a:latin typeface="Bookman Old Style" pitchFamily="18" charset="0"/>
              </a:rPr>
              <a:t>Introduction</a:t>
            </a:r>
            <a:endParaRPr lang="fr-FR" sz="5400" dirty="0">
              <a:solidFill>
                <a:schemeClr val="accent1">
                  <a:lumMod val="75000"/>
                </a:schemeClr>
              </a:solidFill>
              <a:latin typeface="Bookman Old Style" pitchFamily="18" charset="0"/>
            </a:endParaRPr>
          </a:p>
        </p:txBody>
      </p:sp>
      <p:sp>
        <p:nvSpPr>
          <p:cNvPr id="3" name="Espace réservé du contenu 2"/>
          <p:cNvSpPr>
            <a:spLocks noGrp="1"/>
          </p:cNvSpPr>
          <p:nvPr>
            <p:ph idx="1"/>
          </p:nvPr>
        </p:nvSpPr>
        <p:spPr/>
        <p:txBody>
          <a:bodyPr>
            <a:normAutofit fontScale="85000" lnSpcReduction="20000"/>
          </a:bodyPr>
          <a:lstStyle/>
          <a:p>
            <a:r>
              <a:rPr lang="en-US" dirty="0">
                <a:solidFill>
                  <a:schemeClr val="accent1">
                    <a:lumMod val="50000"/>
                  </a:schemeClr>
                </a:solidFill>
                <a:latin typeface="Bookman Old Style" pitchFamily="18" charset="0"/>
              </a:rPr>
              <a:t>A relational database management system (RDBMS) is a collection of programs and capabilities that enable IT teams and others to create, update, administer and otherwise interact with a </a:t>
            </a:r>
            <a:r>
              <a:rPr lang="en-US" u="sng" dirty="0">
                <a:solidFill>
                  <a:schemeClr val="accent1">
                    <a:lumMod val="50000"/>
                  </a:schemeClr>
                </a:solidFill>
                <a:latin typeface="Bookman Old Style" pitchFamily="18" charset="0"/>
                <a:hlinkClick r:id="rId2"/>
              </a:rPr>
              <a:t>relational database</a:t>
            </a:r>
            <a:r>
              <a:rPr lang="en-US" dirty="0">
                <a:solidFill>
                  <a:schemeClr val="accent1">
                    <a:lumMod val="50000"/>
                  </a:schemeClr>
                </a:solidFill>
                <a:latin typeface="Bookman Old Style" pitchFamily="18" charset="0"/>
              </a:rPr>
              <a:t>. </a:t>
            </a:r>
            <a:r>
              <a:rPr lang="en-US" dirty="0" err="1">
                <a:solidFill>
                  <a:schemeClr val="accent1">
                    <a:lumMod val="50000"/>
                  </a:schemeClr>
                </a:solidFill>
                <a:latin typeface="Bookman Old Style" pitchFamily="18" charset="0"/>
              </a:rPr>
              <a:t>RDBMSes</a:t>
            </a:r>
            <a:r>
              <a:rPr lang="en-US" dirty="0">
                <a:solidFill>
                  <a:schemeClr val="accent1">
                    <a:lumMod val="50000"/>
                  </a:schemeClr>
                </a:solidFill>
                <a:latin typeface="Bookman Old Style" pitchFamily="18" charset="0"/>
              </a:rPr>
              <a:t> store data in the form of tables, with most commercial relational database management systems using </a:t>
            </a:r>
            <a:r>
              <a:rPr lang="en-US" u="sng" dirty="0">
                <a:solidFill>
                  <a:schemeClr val="accent1">
                    <a:lumMod val="50000"/>
                  </a:schemeClr>
                </a:solidFill>
                <a:latin typeface="Bookman Old Style" pitchFamily="18" charset="0"/>
                <a:hlinkClick r:id="rId3"/>
              </a:rPr>
              <a:t>Structured Query Language</a:t>
            </a:r>
            <a:r>
              <a:rPr lang="en-US" dirty="0">
                <a:solidFill>
                  <a:schemeClr val="accent1">
                    <a:lumMod val="50000"/>
                  </a:schemeClr>
                </a:solidFill>
                <a:latin typeface="Bookman Old Style" pitchFamily="18" charset="0"/>
              </a:rPr>
              <a:t> (SQL) to access the database. However, since SQL was invented after the initial development of the relational model, it is not necessary for RDBMS use.</a:t>
            </a:r>
            <a:endParaRPr lang="fr-FR" dirty="0">
              <a:solidFill>
                <a:schemeClr val="accent1">
                  <a:lumMod val="50000"/>
                </a:schemeClr>
              </a:solidFill>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0" y="0"/>
            <a:ext cx="8786842" cy="68580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dirty="0"/>
          </a:p>
        </p:txBody>
      </p:sp>
      <p:sp>
        <p:nvSpPr>
          <p:cNvPr id="2" name="Titre 1"/>
          <p:cNvSpPr>
            <a:spLocks noGrp="1"/>
          </p:cNvSpPr>
          <p:nvPr>
            <p:ph type="title"/>
          </p:nvPr>
        </p:nvSpPr>
        <p:spPr/>
        <p:txBody>
          <a:bodyPr>
            <a:noAutofit/>
          </a:bodyPr>
          <a:lstStyle/>
          <a:p>
            <a:r>
              <a:rPr lang="fr-CA" sz="9600" dirty="0" smtClean="0">
                <a:solidFill>
                  <a:schemeClr val="accent5">
                    <a:lumMod val="50000"/>
                  </a:schemeClr>
                </a:solidFill>
                <a:latin typeface="Arial Rounded MT Bold" pitchFamily="34" charset="0"/>
              </a:rPr>
              <a:t>MYSQL</a:t>
            </a:r>
            <a:endParaRPr lang="fr-FR" sz="9600" dirty="0">
              <a:solidFill>
                <a:schemeClr val="accent5">
                  <a:lumMod val="50000"/>
                </a:schemeClr>
              </a:solidFill>
              <a:latin typeface="Arial Rounded MT Bold" pitchFamily="34" charset="0"/>
            </a:endParaRPr>
          </a:p>
        </p:txBody>
      </p:sp>
      <p:sp>
        <p:nvSpPr>
          <p:cNvPr id="3" name="Espace réservé du contenu 2"/>
          <p:cNvSpPr>
            <a:spLocks noGrp="1"/>
          </p:cNvSpPr>
          <p:nvPr>
            <p:ph idx="1"/>
          </p:nvPr>
        </p:nvSpPr>
        <p:spPr>
          <a:xfrm>
            <a:off x="428596" y="1643050"/>
            <a:ext cx="8229600" cy="4525963"/>
          </a:xfrm>
        </p:spPr>
        <p:txBody>
          <a:bodyPr>
            <a:normAutofit fontScale="25000" lnSpcReduction="20000"/>
          </a:bodyPr>
          <a:lstStyle/>
          <a:p>
            <a:pPr>
              <a:buFont typeface="Wingdings" pitchFamily="2" charset="2"/>
              <a:buChar char="Ø"/>
            </a:pP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is a Relational Database Management System or RDBMS which means that it stores and presents data in tabular form, organized in rows and columns.</a:t>
            </a:r>
          </a:p>
          <a:p>
            <a:pPr>
              <a:buFont typeface="Wingdings" pitchFamily="2" charset="2"/>
              <a:buChar char="Ø"/>
            </a:pP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is more secure as it consists of a solid data security layer to protect sensitive data from intruders and passwords in </a:t>
            </a: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are encrypted.</a:t>
            </a:r>
          </a:p>
          <a:p>
            <a:pPr>
              <a:buFont typeface="Wingdings" pitchFamily="2" charset="2"/>
              <a:buChar char="Ø"/>
            </a:pP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is available for free to download and use from the official site of </a:t>
            </a: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a:t>
            </a:r>
          </a:p>
          <a:p>
            <a:pPr>
              <a:buFont typeface="Wingdings" pitchFamily="2" charset="2"/>
              <a:buChar char="Ø"/>
            </a:pP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is compatible with most of the operating systems, including Windows, Linux, NetWare, Novell, Solaris and other variations of UNIX.</a:t>
            </a:r>
          </a:p>
          <a:p>
            <a:pPr>
              <a:buFont typeface="Wingdings" pitchFamily="2" charset="2"/>
              <a:buChar char="Ø"/>
            </a:pPr>
            <a:r>
              <a:rPr lang="en-US" sz="9600" dirty="0" err="1">
                <a:solidFill>
                  <a:schemeClr val="tx2">
                    <a:lumMod val="50000"/>
                  </a:schemeClr>
                </a:solidFill>
                <a:latin typeface="Bahnschrift Light" pitchFamily="34" charset="0"/>
              </a:rPr>
              <a:t>MySQL</a:t>
            </a:r>
            <a:r>
              <a:rPr lang="en-US" sz="9600" dirty="0">
                <a:solidFill>
                  <a:schemeClr val="tx2">
                    <a:lumMod val="50000"/>
                  </a:schemeClr>
                </a:solidFill>
                <a:latin typeface="Bahnschrift Light" pitchFamily="34" charset="0"/>
              </a:rPr>
              <a:t> is very flexible as it supports a large number of embedded applications.</a:t>
            </a:r>
          </a:p>
          <a:p>
            <a:r>
              <a:rPr lang="en-US" dirty="0" smtClean="0"/>
              <a:t/>
            </a:r>
            <a:br>
              <a:rPr lang="en-US" dirty="0" smtClean="0"/>
            </a:br>
            <a:r>
              <a:rPr lang="en-US" dirty="0" smtClean="0"/>
              <a:t/>
            </a:r>
            <a:br>
              <a:rPr lang="en-US" dirty="0" smtClean="0"/>
            </a:br>
            <a:r>
              <a:rPr lang="en-US" dirty="0" smtClean="0"/>
              <a:t/>
            </a:r>
            <a:br>
              <a:rPr lang="en-US" dirty="0" smtClean="0"/>
            </a:b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0" y="214290"/>
            <a:ext cx="9144000" cy="664371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dirty="0"/>
          </a:p>
        </p:txBody>
      </p:sp>
      <p:sp>
        <p:nvSpPr>
          <p:cNvPr id="3" name="Espace réservé du contenu 2"/>
          <p:cNvSpPr>
            <a:spLocks noGrp="1"/>
          </p:cNvSpPr>
          <p:nvPr>
            <p:ph idx="4294967295"/>
          </p:nvPr>
        </p:nvSpPr>
        <p:spPr>
          <a:xfrm>
            <a:off x="0" y="1143000"/>
            <a:ext cx="8229600" cy="4525963"/>
          </a:xfrm>
        </p:spPr>
        <p:txBody>
          <a:bodyPr>
            <a:noAutofit/>
          </a:bodyPr>
          <a:lstStyle/>
          <a:p>
            <a:pPr>
              <a:buFont typeface="Wingdings" pitchFamily="2" charset="2"/>
              <a:buChar char="Ø"/>
            </a:pPr>
            <a:r>
              <a:rPr lang="en-US" sz="2400" dirty="0" err="1">
                <a:latin typeface="Arial Narrow" pitchFamily="34" charset="0"/>
              </a:rPr>
              <a:t>MySQL</a:t>
            </a:r>
            <a:r>
              <a:rPr lang="en-US" sz="2400" dirty="0">
                <a:latin typeface="Arial Narrow" pitchFamily="34" charset="0"/>
              </a:rPr>
              <a:t> provides the facility to run the clients and the server on the same computer or on different computers, via internet or local network.</a:t>
            </a:r>
          </a:p>
          <a:p>
            <a:pPr>
              <a:buFont typeface="Wingdings" pitchFamily="2" charset="2"/>
              <a:buChar char="Ø"/>
            </a:pPr>
            <a:r>
              <a:rPr lang="en-US" sz="2400" dirty="0" err="1">
                <a:latin typeface="Arial Narrow" pitchFamily="34" charset="0"/>
              </a:rPr>
              <a:t>MySQL</a:t>
            </a:r>
            <a:r>
              <a:rPr lang="en-US" sz="2400" dirty="0">
                <a:latin typeface="Arial Narrow" pitchFamily="34" charset="0"/>
              </a:rPr>
              <a:t> has a unique storage engine architecture which makes it faster, cheaper and more reliable.</a:t>
            </a:r>
          </a:p>
          <a:p>
            <a:pPr>
              <a:buFont typeface="Wingdings" pitchFamily="2" charset="2"/>
              <a:buChar char="Ø"/>
            </a:pPr>
            <a:r>
              <a:rPr lang="en-US" sz="2400" dirty="0" err="1">
                <a:latin typeface="Arial Narrow" pitchFamily="34" charset="0"/>
              </a:rPr>
              <a:t>MySQL</a:t>
            </a:r>
            <a:r>
              <a:rPr lang="en-US" sz="2400" dirty="0">
                <a:latin typeface="Arial Narrow" pitchFamily="34" charset="0"/>
              </a:rPr>
              <a:t> gives developers higher productivity by using views, Triggers and Stored </a:t>
            </a:r>
            <a:r>
              <a:rPr lang="en-US" sz="2400" dirty="0" smtClean="0">
                <a:latin typeface="Arial Narrow" pitchFamily="34" charset="0"/>
              </a:rPr>
              <a:t>procedures</a:t>
            </a:r>
            <a:endParaRPr lang="en-US" sz="2400" dirty="0">
              <a:latin typeface="Arial Narrow" pitchFamily="34" charset="0"/>
            </a:endParaRPr>
          </a:p>
          <a:p>
            <a:pPr>
              <a:buFont typeface="Wingdings" pitchFamily="2" charset="2"/>
              <a:buChar char="Ø"/>
            </a:pPr>
            <a:r>
              <a:rPr lang="en-US" sz="2400" dirty="0" err="1">
                <a:latin typeface="Arial Narrow" pitchFamily="34" charset="0"/>
              </a:rPr>
              <a:t>MySQL</a:t>
            </a:r>
            <a:r>
              <a:rPr lang="en-US" sz="2400" dirty="0">
                <a:latin typeface="Arial Narrow" pitchFamily="34" charset="0"/>
              </a:rPr>
              <a:t> is simple and easy to use. You can build and interact with </a:t>
            </a:r>
            <a:r>
              <a:rPr lang="en-US" sz="2400" dirty="0" err="1">
                <a:latin typeface="Arial Narrow" pitchFamily="34" charset="0"/>
              </a:rPr>
              <a:t>MySQL</a:t>
            </a:r>
            <a:r>
              <a:rPr lang="en-US" sz="2400" dirty="0">
                <a:latin typeface="Arial Narrow" pitchFamily="34" charset="0"/>
              </a:rPr>
              <a:t> with only the basic knowledge of </a:t>
            </a:r>
            <a:r>
              <a:rPr lang="en-US" sz="2400" dirty="0" err="1">
                <a:latin typeface="Arial Narrow" pitchFamily="34" charset="0"/>
              </a:rPr>
              <a:t>MySQL</a:t>
            </a:r>
            <a:r>
              <a:rPr lang="en-US" sz="2400" dirty="0">
                <a:latin typeface="Arial Narrow" pitchFamily="34" charset="0"/>
              </a:rPr>
              <a:t> and a few simple SQL statements.</a:t>
            </a:r>
          </a:p>
          <a:p>
            <a:pPr>
              <a:buFont typeface="Wingdings" pitchFamily="2" charset="2"/>
              <a:buChar char="Ø"/>
            </a:pPr>
            <a:r>
              <a:rPr lang="en-US" sz="2400" dirty="0" err="1">
                <a:latin typeface="Arial Narrow" pitchFamily="34" charset="0"/>
              </a:rPr>
              <a:t>MySQL</a:t>
            </a:r>
            <a:r>
              <a:rPr lang="en-US" sz="2400" dirty="0">
                <a:latin typeface="Arial Narrow" pitchFamily="34" charset="0"/>
              </a:rPr>
              <a:t> is scalable and capable of handling more than 50 million rows</a:t>
            </a:r>
            <a:r>
              <a:rPr lang="en-US" sz="2400" dirty="0" smtClean="0">
                <a:latin typeface="Arial Narrow" pitchFamily="34" charset="0"/>
              </a:rPr>
              <a:t>.</a:t>
            </a:r>
          </a:p>
          <a:p>
            <a:pPr>
              <a:buFont typeface="Wingdings" pitchFamily="2" charset="2"/>
              <a:buChar char="Ø"/>
            </a:pPr>
            <a:r>
              <a:rPr lang="en-US" sz="2400" dirty="0" err="1">
                <a:latin typeface="Arial Narrow" pitchFamily="34" charset="0"/>
              </a:rPr>
              <a:t>MySQL</a:t>
            </a:r>
            <a:r>
              <a:rPr lang="en-US" sz="2400" dirty="0">
                <a:latin typeface="Arial Narrow" pitchFamily="34" charset="0"/>
              </a:rPr>
              <a:t> has a client-server architecture. There can be any number of clients or application programs</a:t>
            </a:r>
            <a:r>
              <a:rPr lang="en-US" sz="2400" dirty="0" smtClean="0">
                <a:latin typeface="Arial Narrow" pitchFamily="34" charset="0"/>
              </a:rPr>
              <a:t/>
            </a:r>
            <a:br>
              <a:rPr lang="en-US" sz="2400" dirty="0" smtClean="0">
                <a:latin typeface="Arial Narrow" pitchFamily="34" charset="0"/>
              </a:rPr>
            </a:br>
            <a:endParaRPr lang="fr-FR" sz="2400"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214282" y="285728"/>
            <a:ext cx="8929718" cy="6572272"/>
          </a:xfrm>
          <a:prstGeom prst="round2DiagRect">
            <a:avLst/>
          </a:prstGeom>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Autofit/>
          </a:bodyPr>
          <a:lstStyle/>
          <a:p>
            <a:r>
              <a:rPr lang="fr-CA" sz="8000" dirty="0" smtClean="0">
                <a:solidFill>
                  <a:schemeClr val="accent5">
                    <a:lumMod val="50000"/>
                  </a:schemeClr>
                </a:solidFill>
                <a:latin typeface="Arial Rounded MT Bold" pitchFamily="34" charset="0"/>
              </a:rPr>
              <a:t>SQL SERVER</a:t>
            </a:r>
            <a:endParaRPr lang="fr-FR" sz="8000" dirty="0">
              <a:solidFill>
                <a:schemeClr val="accent5">
                  <a:lumMod val="50000"/>
                </a:schemeClr>
              </a:solidFill>
              <a:latin typeface="Arial Rounded MT Bold" pitchFamily="34" charset="0"/>
            </a:endParaRPr>
          </a:p>
        </p:txBody>
      </p:sp>
      <p:sp>
        <p:nvSpPr>
          <p:cNvPr id="3" name="Espace réservé du contenu 2"/>
          <p:cNvSpPr>
            <a:spLocks noGrp="1"/>
          </p:cNvSpPr>
          <p:nvPr>
            <p:ph idx="1"/>
          </p:nvPr>
        </p:nvSpPr>
        <p:spPr/>
        <p:txBody>
          <a:bodyPr>
            <a:normAutofit fontScale="92500" lnSpcReduction="20000"/>
          </a:bodyPr>
          <a:lstStyle/>
          <a:p>
            <a:r>
              <a:rPr lang="en-US" dirty="0">
                <a:latin typeface="Bookman Old Style" pitchFamily="18" charset="0"/>
              </a:rPr>
              <a:t>SQL Server is a relational database management system (RDBMS) developed and introduced by Microsoft. It includes its SQL language and Transact-SQL (T-SQL), Microsoft’s proprietary language with capabilities of exception handling, declaring a variable, and stored procedures. SQL Server Database Engine is the core component of SQL Server responsible for controlling, processing, and securing the data storage.</a:t>
            </a:r>
            <a:endParaRPr lang="fr-FR" dirty="0">
              <a:latin typeface="Bookman Old Styl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0" y="285728"/>
            <a:ext cx="9144000" cy="657227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fontScale="90000"/>
          </a:bodyPr>
          <a:lstStyle/>
          <a:p>
            <a:r>
              <a:rPr lang="fr-FR" b="1" cap="all" dirty="0">
                <a:solidFill>
                  <a:schemeClr val="accent3">
                    <a:lumMod val="50000"/>
                  </a:schemeClr>
                </a:solidFill>
                <a:latin typeface="Arial Rounded MT Bold" pitchFamily="34" charset="0"/>
              </a:rPr>
              <a:t>ADVANTAGES OF SQL SERVER</a:t>
            </a:r>
            <a:r>
              <a:rPr lang="fr-FR" b="1" cap="all" dirty="0"/>
              <a:t/>
            </a:r>
            <a:br>
              <a:rPr lang="fr-FR" b="1" cap="all" dirty="0"/>
            </a:br>
            <a:endParaRPr lang="fr-FR" dirty="0"/>
          </a:p>
        </p:txBody>
      </p:sp>
      <p:sp>
        <p:nvSpPr>
          <p:cNvPr id="3" name="Espace réservé du contenu 2"/>
          <p:cNvSpPr>
            <a:spLocks noGrp="1"/>
          </p:cNvSpPr>
          <p:nvPr>
            <p:ph idx="1"/>
          </p:nvPr>
        </p:nvSpPr>
        <p:spPr/>
        <p:txBody>
          <a:bodyPr/>
          <a:lstStyle/>
          <a:p>
            <a:r>
              <a:rPr lang="en-US" dirty="0">
                <a:solidFill>
                  <a:schemeClr val="tx2">
                    <a:lumMod val="75000"/>
                  </a:schemeClr>
                </a:solidFill>
                <a:latin typeface="Bookman Old Style" pitchFamily="18" charset="0"/>
                <a:hlinkClick r:id="rId2"/>
              </a:rPr>
              <a:t>Easy to Install</a:t>
            </a:r>
            <a:endParaRPr lang="en-US" dirty="0">
              <a:solidFill>
                <a:schemeClr val="tx2">
                  <a:lumMod val="75000"/>
                </a:schemeClr>
              </a:solidFill>
              <a:latin typeface="Bookman Old Style" pitchFamily="18" charset="0"/>
            </a:endParaRPr>
          </a:p>
          <a:p>
            <a:r>
              <a:rPr lang="en-US" dirty="0">
                <a:solidFill>
                  <a:schemeClr val="tx2">
                    <a:lumMod val="75000"/>
                  </a:schemeClr>
                </a:solidFill>
                <a:latin typeface="Bookman Old Style" pitchFamily="18" charset="0"/>
                <a:hlinkClick r:id="rId2"/>
              </a:rPr>
              <a:t>Enhanced Performance</a:t>
            </a:r>
            <a:endParaRPr lang="en-US" dirty="0">
              <a:solidFill>
                <a:schemeClr val="tx2">
                  <a:lumMod val="75000"/>
                </a:schemeClr>
              </a:solidFill>
              <a:latin typeface="Bookman Old Style" pitchFamily="18" charset="0"/>
            </a:endParaRPr>
          </a:p>
          <a:p>
            <a:r>
              <a:rPr lang="en-US" dirty="0">
                <a:solidFill>
                  <a:schemeClr val="tx2">
                    <a:lumMod val="75000"/>
                  </a:schemeClr>
                </a:solidFill>
                <a:latin typeface="Bookman Old Style" pitchFamily="18" charset="0"/>
                <a:hlinkClick r:id="rId2"/>
              </a:rPr>
              <a:t>Several SQL Server Editions</a:t>
            </a:r>
            <a:endParaRPr lang="en-US" dirty="0">
              <a:solidFill>
                <a:schemeClr val="tx2">
                  <a:lumMod val="75000"/>
                </a:schemeClr>
              </a:solidFill>
              <a:latin typeface="Bookman Old Style" pitchFamily="18" charset="0"/>
            </a:endParaRPr>
          </a:p>
          <a:p>
            <a:r>
              <a:rPr lang="en-US" dirty="0">
                <a:solidFill>
                  <a:schemeClr val="tx2">
                    <a:lumMod val="75000"/>
                  </a:schemeClr>
                </a:solidFill>
                <a:latin typeface="Bookman Old Style" pitchFamily="18" charset="0"/>
                <a:hlinkClick r:id="rId2"/>
              </a:rPr>
              <a:t>Highly Secure</a:t>
            </a:r>
            <a:endParaRPr lang="en-US" dirty="0">
              <a:solidFill>
                <a:schemeClr val="tx2">
                  <a:lumMod val="75000"/>
                </a:schemeClr>
              </a:solidFill>
              <a:latin typeface="Bookman Old Style" pitchFamily="18" charset="0"/>
            </a:endParaRPr>
          </a:p>
          <a:p>
            <a:r>
              <a:rPr lang="en-US" dirty="0">
                <a:solidFill>
                  <a:schemeClr val="tx2">
                    <a:lumMod val="75000"/>
                  </a:schemeClr>
                </a:solidFill>
                <a:latin typeface="Bookman Old Style" pitchFamily="18" charset="0"/>
                <a:hlinkClick r:id="rId2"/>
              </a:rPr>
              <a:t>Excellent Data Restoration and Recovery Mechanism</a:t>
            </a:r>
            <a:endParaRPr lang="en-US" dirty="0">
              <a:solidFill>
                <a:schemeClr val="tx2">
                  <a:lumMod val="75000"/>
                </a:schemeClr>
              </a:solidFill>
              <a:latin typeface="Bookman Old Style" pitchFamily="18" charset="0"/>
            </a:endParaRPr>
          </a:p>
          <a:p>
            <a:r>
              <a:rPr lang="en-US" dirty="0">
                <a:solidFill>
                  <a:schemeClr val="tx2">
                    <a:lumMod val="75000"/>
                  </a:schemeClr>
                </a:solidFill>
                <a:latin typeface="Bookman Old Style" pitchFamily="18" charset="0"/>
                <a:hlinkClick r:id="rId2"/>
              </a:rPr>
              <a:t>Lower Cost Of Ownership</a:t>
            </a:r>
            <a:endParaRPr lang="en-US" dirty="0">
              <a:solidFill>
                <a:schemeClr val="tx2">
                  <a:lumMod val="75000"/>
                </a:schemeClr>
              </a:solidFill>
              <a:latin typeface="Bookman Old Style" pitchFamily="18" charset="0"/>
            </a:endParaRPr>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ndir un rectangle avec un coin diagonal 4"/>
          <p:cNvSpPr/>
          <p:nvPr/>
        </p:nvSpPr>
        <p:spPr>
          <a:xfrm>
            <a:off x="214282" y="285728"/>
            <a:ext cx="8929718" cy="657227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Autofit/>
          </a:bodyPr>
          <a:lstStyle/>
          <a:p>
            <a:r>
              <a:rPr lang="fr-FR" sz="8000" b="1" i="1" dirty="0" smtClean="0">
                <a:solidFill>
                  <a:schemeClr val="accent5">
                    <a:lumMod val="50000"/>
                  </a:schemeClr>
                </a:solidFill>
                <a:latin typeface="Arial Rounded MT Bold" pitchFamily="34" charset="0"/>
              </a:rPr>
              <a:t>POSTGRESQL</a:t>
            </a:r>
            <a:endParaRPr lang="fr-FR" sz="8000" dirty="0">
              <a:solidFill>
                <a:schemeClr val="accent5">
                  <a:lumMod val="50000"/>
                </a:schemeClr>
              </a:solidFill>
              <a:latin typeface="Arial Rounded MT Bold" pitchFamily="34" charset="0"/>
            </a:endParaRPr>
          </a:p>
        </p:txBody>
      </p:sp>
      <p:sp>
        <p:nvSpPr>
          <p:cNvPr id="3" name="Espace réservé du contenu 2"/>
          <p:cNvSpPr>
            <a:spLocks noGrp="1"/>
          </p:cNvSpPr>
          <p:nvPr>
            <p:ph idx="1"/>
          </p:nvPr>
        </p:nvSpPr>
        <p:spPr/>
        <p:txBody>
          <a:bodyPr>
            <a:noAutofit/>
          </a:bodyPr>
          <a:lstStyle/>
          <a:p>
            <a:r>
              <a:rPr lang="en-US" sz="2800" dirty="0" err="1">
                <a:latin typeface="Bookman Old Style" pitchFamily="18" charset="0"/>
              </a:rPr>
              <a:t>PostgreSQL</a:t>
            </a:r>
            <a:r>
              <a:rPr lang="en-US" sz="2800" dirty="0">
                <a:latin typeface="Bookman Old Style" pitchFamily="18" charset="0"/>
              </a:rPr>
              <a:t> is a powerful, open-source object-relational database system that uses and extends the SQL language combined with many features that safely store and scale the most complicated data workloads. </a:t>
            </a:r>
            <a:r>
              <a:rPr lang="en-US" sz="2800" dirty="0" err="1">
                <a:latin typeface="Bookman Old Style" pitchFamily="18" charset="0"/>
              </a:rPr>
              <a:t>PostgreSQL</a:t>
            </a:r>
            <a:r>
              <a:rPr lang="en-US" sz="2800" dirty="0">
                <a:latin typeface="Bookman Old Style" pitchFamily="18" charset="0"/>
              </a:rPr>
              <a:t> has earned a strong reputation for its proven architecture, reliability, data integrity, robust feature set, extensibility, and the dedication of the open-source community behind the software to consistently deliver </a:t>
            </a:r>
            <a:r>
              <a:rPr lang="en-US" sz="2800" dirty="0" err="1">
                <a:latin typeface="Bookman Old Style" pitchFamily="18" charset="0"/>
              </a:rPr>
              <a:t>performant</a:t>
            </a:r>
            <a:r>
              <a:rPr lang="en-US" sz="2800" dirty="0">
                <a:latin typeface="Bookman Old Style" pitchFamily="18" charset="0"/>
              </a:rPr>
              <a:t> and innovative solutions.</a:t>
            </a:r>
            <a:endParaRPr lang="fr-FR" sz="2800" dirty="0">
              <a:latin typeface="Bookman Old Styl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285720" y="285728"/>
            <a:ext cx="8858280" cy="657227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sz="6000" b="1" i="1" dirty="0" err="1">
                <a:solidFill>
                  <a:schemeClr val="accent3">
                    <a:lumMod val="50000"/>
                  </a:schemeClr>
                </a:solidFill>
                <a:latin typeface="Arial Rounded MT Bold" pitchFamily="34" charset="0"/>
              </a:rPr>
              <a:t>PostgreSQL</a:t>
            </a:r>
            <a:r>
              <a:rPr lang="fr-FR" sz="6000" b="1" i="1" dirty="0">
                <a:solidFill>
                  <a:schemeClr val="accent3">
                    <a:lumMod val="50000"/>
                  </a:schemeClr>
                </a:solidFill>
                <a:latin typeface="Arial Rounded MT Bold" pitchFamily="34" charset="0"/>
              </a:rPr>
              <a:t> </a:t>
            </a:r>
            <a:r>
              <a:rPr lang="fr-FR" sz="6000" b="1" i="1" dirty="0" err="1">
                <a:solidFill>
                  <a:schemeClr val="accent3">
                    <a:lumMod val="50000"/>
                  </a:schemeClr>
                </a:solidFill>
                <a:latin typeface="Arial Rounded MT Bold" pitchFamily="34" charset="0"/>
              </a:rPr>
              <a:t>Features</a:t>
            </a:r>
            <a:endParaRPr lang="fr-FR" sz="6000" dirty="0">
              <a:solidFill>
                <a:schemeClr val="accent3">
                  <a:lumMod val="50000"/>
                </a:schemeClr>
              </a:solidFill>
              <a:latin typeface="Arial Rounded MT Bold" pitchFamily="34" charset="0"/>
            </a:endParaRPr>
          </a:p>
        </p:txBody>
      </p:sp>
      <p:sp>
        <p:nvSpPr>
          <p:cNvPr id="3" name="Espace réservé du contenu 2"/>
          <p:cNvSpPr>
            <a:spLocks noGrp="1"/>
          </p:cNvSpPr>
          <p:nvPr>
            <p:ph idx="1"/>
          </p:nvPr>
        </p:nvSpPr>
        <p:spPr/>
        <p:txBody>
          <a:bodyPr>
            <a:normAutofit fontScale="85000" lnSpcReduction="20000"/>
          </a:bodyPr>
          <a:lstStyle/>
          <a:p>
            <a:r>
              <a:rPr lang="en-US" dirty="0">
                <a:solidFill>
                  <a:schemeClr val="tx2">
                    <a:lumMod val="50000"/>
                  </a:schemeClr>
                </a:solidFill>
                <a:latin typeface="Bookman Old Style" pitchFamily="18" charset="0"/>
              </a:rPr>
              <a:t>Runs on all major operating systems including Linux, UNIX and Windows.</a:t>
            </a:r>
          </a:p>
          <a:p>
            <a:r>
              <a:rPr lang="en-US" dirty="0">
                <a:solidFill>
                  <a:schemeClr val="tx2">
                    <a:lumMod val="50000"/>
                  </a:schemeClr>
                </a:solidFill>
                <a:latin typeface="Bookman Old Style" pitchFamily="18" charset="0"/>
              </a:rPr>
              <a:t>Supports text, images, sounds, and video.</a:t>
            </a:r>
          </a:p>
          <a:p>
            <a:r>
              <a:rPr lang="en-US" dirty="0">
                <a:solidFill>
                  <a:schemeClr val="tx2">
                    <a:lumMod val="50000"/>
                  </a:schemeClr>
                </a:solidFill>
                <a:latin typeface="Bookman Old Style" pitchFamily="18" charset="0"/>
              </a:rPr>
              <a:t>Includes programming interfaces for C / C++, Java, Perl, Python, Ruby, </a:t>
            </a:r>
            <a:r>
              <a:rPr lang="en-US" dirty="0" err="1">
                <a:solidFill>
                  <a:schemeClr val="tx2">
                    <a:lumMod val="50000"/>
                  </a:schemeClr>
                </a:solidFill>
                <a:latin typeface="Bookman Old Style" pitchFamily="18" charset="0"/>
              </a:rPr>
              <a:t>Tcl</a:t>
            </a:r>
            <a:r>
              <a:rPr lang="en-US" dirty="0">
                <a:solidFill>
                  <a:schemeClr val="tx2">
                    <a:lumMod val="50000"/>
                  </a:schemeClr>
                </a:solidFill>
                <a:latin typeface="Bookman Old Style" pitchFamily="18" charset="0"/>
              </a:rPr>
              <a:t> and Open Database Connectivity (ODBC).</a:t>
            </a:r>
          </a:p>
          <a:p>
            <a:r>
              <a:rPr lang="en-US" dirty="0">
                <a:solidFill>
                  <a:schemeClr val="tx2">
                    <a:lumMod val="50000"/>
                  </a:schemeClr>
                </a:solidFill>
                <a:latin typeface="Bookman Old Style" pitchFamily="18" charset="0"/>
              </a:rPr>
              <a:t>Supports many features of SQL including some advanced features.</a:t>
            </a:r>
          </a:p>
          <a:p>
            <a:r>
              <a:rPr lang="en-US" dirty="0">
                <a:solidFill>
                  <a:schemeClr val="tx2">
                    <a:lumMod val="50000"/>
                  </a:schemeClr>
                </a:solidFill>
                <a:latin typeface="Bookman Old Style" pitchFamily="18" charset="0"/>
              </a:rPr>
              <a:t>A table in </a:t>
            </a:r>
            <a:r>
              <a:rPr lang="en-US" dirty="0" err="1">
                <a:solidFill>
                  <a:schemeClr val="tx2">
                    <a:lumMod val="50000"/>
                  </a:schemeClr>
                </a:solidFill>
                <a:latin typeface="Bookman Old Style" pitchFamily="18" charset="0"/>
              </a:rPr>
              <a:t>PostgreSQL</a:t>
            </a:r>
            <a:r>
              <a:rPr lang="en-US" dirty="0">
                <a:solidFill>
                  <a:schemeClr val="tx2">
                    <a:lumMod val="50000"/>
                  </a:schemeClr>
                </a:solidFill>
                <a:latin typeface="Bookman Old Style" pitchFamily="18" charset="0"/>
              </a:rPr>
              <a:t> can be set to inherit their characteristics from a “parent” table.</a:t>
            </a:r>
          </a:p>
          <a:p>
            <a:r>
              <a:rPr lang="en-US" dirty="0">
                <a:solidFill>
                  <a:schemeClr val="tx2">
                    <a:lumMod val="50000"/>
                  </a:schemeClr>
                </a:solidFill>
                <a:latin typeface="Bookman Old Style" pitchFamily="18" charset="0"/>
              </a:rPr>
              <a:t>To add additional functionality to </a:t>
            </a:r>
            <a:r>
              <a:rPr lang="en-US" dirty="0" err="1">
                <a:solidFill>
                  <a:schemeClr val="tx2">
                    <a:lumMod val="50000"/>
                  </a:schemeClr>
                </a:solidFill>
                <a:latin typeface="Bookman Old Style" pitchFamily="18" charset="0"/>
              </a:rPr>
              <a:t>PostgreSQL</a:t>
            </a:r>
            <a:r>
              <a:rPr lang="en-US" dirty="0">
                <a:solidFill>
                  <a:schemeClr val="tx2">
                    <a:lumMod val="50000"/>
                  </a:schemeClr>
                </a:solidFill>
                <a:latin typeface="Bookman Old Style" pitchFamily="18" charset="0"/>
              </a:rPr>
              <a:t> several extensions can be installed.</a:t>
            </a: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ndir un rectangle avec un coin diagonal 3"/>
          <p:cNvSpPr/>
          <p:nvPr/>
        </p:nvSpPr>
        <p:spPr>
          <a:xfrm>
            <a:off x="357158" y="357166"/>
            <a:ext cx="8572560" cy="6286544"/>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CA" sz="6000" dirty="0" smtClean="0">
                <a:solidFill>
                  <a:schemeClr val="accent2">
                    <a:lumMod val="50000"/>
                  </a:schemeClr>
                </a:solidFill>
                <a:latin typeface="Algerian" pitchFamily="82" charset="0"/>
              </a:rPr>
              <a:t>comparaison</a:t>
            </a:r>
            <a:endParaRPr lang="fr-FR" sz="6000" dirty="0">
              <a:solidFill>
                <a:schemeClr val="accent2">
                  <a:lumMod val="50000"/>
                </a:schemeClr>
              </a:solidFill>
              <a:latin typeface="Algerian" pitchFamily="82" charset="0"/>
            </a:endParaRPr>
          </a:p>
        </p:txBody>
      </p:sp>
      <p:sp>
        <p:nvSpPr>
          <p:cNvPr id="3" name="Espace réservé du contenu 2"/>
          <p:cNvSpPr>
            <a:spLocks noGrp="1"/>
          </p:cNvSpPr>
          <p:nvPr>
            <p:ph idx="1"/>
          </p:nvPr>
        </p:nvSpPr>
        <p:spPr/>
        <p:txBody>
          <a:bodyPr>
            <a:normAutofit fontScale="77500" lnSpcReduction="20000"/>
          </a:bodyPr>
          <a:lstStyle/>
          <a:p>
            <a:r>
              <a:rPr lang="en-US" dirty="0" err="1">
                <a:latin typeface="Bookman Old Style" pitchFamily="18" charset="0"/>
              </a:rPr>
              <a:t>MySQL</a:t>
            </a:r>
            <a:r>
              <a:rPr lang="en-US" dirty="0">
                <a:latin typeface="Bookman Old Style" pitchFamily="18" charset="0"/>
              </a:rPr>
              <a:t> is available in both open-source and commercial versions. The commercial version is being managed by Oracle. It is an RDBMS database, which is simple and easy to set up and use, but may not be suitable for applications requiring full SQL compliance. </a:t>
            </a:r>
            <a:r>
              <a:rPr lang="en-US" dirty="0" err="1">
                <a:latin typeface="Bookman Old Style" pitchFamily="18" charset="0"/>
              </a:rPr>
              <a:t>MySQL</a:t>
            </a:r>
            <a:r>
              <a:rPr lang="en-US" dirty="0">
                <a:latin typeface="Bookman Old Style" pitchFamily="18" charset="0"/>
              </a:rPr>
              <a:t> has significant limitations on SQL standards, making it more suitable for simple web applications dealing with smaller volumes of data on a fault-tolerant database. Integration capabilities of </a:t>
            </a:r>
            <a:r>
              <a:rPr lang="en-US" dirty="0" err="1">
                <a:latin typeface="Bookman Old Style" pitchFamily="18" charset="0"/>
              </a:rPr>
              <a:t>MySQL</a:t>
            </a:r>
            <a:r>
              <a:rPr lang="en-US" dirty="0">
                <a:latin typeface="Bookman Old Style" pitchFamily="18" charset="0"/>
              </a:rPr>
              <a:t> are also very limited, which makes it difficult to be part of heterogeneous database environments</a:t>
            </a:r>
            <a:r>
              <a:rPr lang="en-US" dirty="0"/>
              <a:t>.</a:t>
            </a:r>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783</Words>
  <Application>Microsoft Office PowerPoint</Application>
  <PresentationFormat>Affichage à l'écran (4:3)</PresentationFormat>
  <Paragraphs>42</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Introduction to database</vt:lpstr>
      <vt:lpstr>Introduction</vt:lpstr>
      <vt:lpstr>MYSQL</vt:lpstr>
      <vt:lpstr>Diapositive 4</vt:lpstr>
      <vt:lpstr>SQL SERVER</vt:lpstr>
      <vt:lpstr>ADVANTAGES OF SQL SERVER </vt:lpstr>
      <vt:lpstr>POSTGRESQL</vt:lpstr>
      <vt:lpstr>PostgreSQL Features</vt:lpstr>
      <vt:lpstr>comparaison</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dc:title>
  <dc:creator>lenovo</dc:creator>
  <cp:lastModifiedBy>lenovo</cp:lastModifiedBy>
  <cp:revision>3</cp:revision>
  <dcterms:created xsi:type="dcterms:W3CDTF">2021-09-22T17:56:46Z</dcterms:created>
  <dcterms:modified xsi:type="dcterms:W3CDTF">2021-09-22T19:08:40Z</dcterms:modified>
</cp:coreProperties>
</file>