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0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embeddedFontLst>
    <p:embeddedFont>
      <p:font typeface="Calibri Light" panose="020F0302020204030204" pitchFamily="34" charset="0"/>
      <p:regular r:id="rId14"/>
      <p:italic r:id="rId15"/>
    </p:embeddedFont>
    <p:embeddedFont>
      <p:font typeface="Cambria" panose="02040503050406030204" pitchFamily="18"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5118" autoAdjust="0"/>
  </p:normalViewPr>
  <p:slideViewPr>
    <p:cSldViewPr snapToGrid="0" snapToObjects="1">
      <p:cViewPr varScale="1">
        <p:scale>
          <a:sx n="61" d="100"/>
          <a:sy n="61" d="100"/>
        </p:scale>
        <p:origin x="2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8630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150278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293359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380902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6592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445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162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204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573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637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630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608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8125001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6851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7099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smtClean="0"/>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562373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9864651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34761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0677784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42805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smtClean="0"/>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94004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077216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t>4/14/2025</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016268981"/>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hyperlink" Target="mailto:fajarqdhas@gmail.com" TargetMode="Externa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1624370"/>
            <a:ext cx="7416403" cy="1402556"/>
          </a:xfrm>
          <a:prstGeom prst="rect">
            <a:avLst/>
          </a:prstGeom>
          <a:noFill/>
          <a:ln/>
        </p:spPr>
        <p:txBody>
          <a:bodyPr wrap="square" lIns="0" tIns="0" rIns="0" bIns="0" rtlCol="0" anchor="t"/>
          <a:lstStyle/>
          <a:p>
            <a:pPr marL="0" indent="0" algn="l">
              <a:lnSpc>
                <a:spcPts val="5500"/>
              </a:lnSpc>
              <a:buNone/>
            </a:pPr>
            <a:r>
              <a:rPr lang="en-US" sz="4400" b="1" kern="0" spc="-44" dirty="0">
                <a:solidFill>
                  <a:srgbClr val="FFFFFF"/>
                </a:solidFill>
                <a:latin typeface="Cambria" panose="02040503050406030204" pitchFamily="18" charset="0"/>
                <a:ea typeface="Cambria" panose="02040503050406030204" pitchFamily="18" charset="0"/>
                <a:cs typeface="Montserrat Bold" pitchFamily="34" charset="-120"/>
              </a:rPr>
              <a:t>MRP Trends &amp; Product Analytics</a:t>
            </a:r>
            <a:endParaRPr lang="en-US" sz="4400" dirty="0">
              <a:latin typeface="Cambria" panose="02040503050406030204" pitchFamily="18" charset="0"/>
              <a:ea typeface="Cambria" panose="02040503050406030204" pitchFamily="18" charset="0"/>
            </a:endParaRPr>
          </a:p>
        </p:txBody>
      </p:sp>
      <p:sp>
        <p:nvSpPr>
          <p:cNvPr id="4" name="Text 1"/>
          <p:cNvSpPr/>
          <p:nvPr/>
        </p:nvSpPr>
        <p:spPr>
          <a:xfrm>
            <a:off x="6350198" y="3397091"/>
            <a:ext cx="7416403" cy="111049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A comprehensive Power BI Dashboard Overview that analyzes product pricing trends, category performance, and outlet distribution across various product types in the retail sector.</a:t>
            </a:r>
            <a:endParaRPr lang="en-US" sz="1900" dirty="0">
              <a:latin typeface="Cambria" panose="02040503050406030204" pitchFamily="18" charset="0"/>
              <a:ea typeface="Cambria" panose="02040503050406030204" pitchFamily="18" charset="0"/>
            </a:endParaRPr>
          </a:p>
        </p:txBody>
      </p:sp>
      <p:sp>
        <p:nvSpPr>
          <p:cNvPr id="5" name="Text 2"/>
          <p:cNvSpPr/>
          <p:nvPr/>
        </p:nvSpPr>
        <p:spPr>
          <a:xfrm>
            <a:off x="6350198" y="4785241"/>
            <a:ext cx="7416403" cy="111049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This presentation will guide you through our data analysis findings, highlighting key metrics and providing actionable insights to optimize your retail strategy and maximize profitability.</a:t>
            </a:r>
            <a:endParaRPr lang="en-US" sz="1900" dirty="0">
              <a:latin typeface="Cambria" panose="02040503050406030204" pitchFamily="18" charset="0"/>
              <a:ea typeface="Cambria" panose="02040503050406030204" pitchFamily="18" charset="0"/>
            </a:endParaRPr>
          </a:p>
        </p:txBody>
      </p:sp>
      <p:sp>
        <p:nvSpPr>
          <p:cNvPr id="8" name="Text 4"/>
          <p:cNvSpPr/>
          <p:nvPr/>
        </p:nvSpPr>
        <p:spPr>
          <a:xfrm>
            <a:off x="6350198" y="6173391"/>
            <a:ext cx="2082641" cy="431840"/>
          </a:xfrm>
          <a:prstGeom prst="rect">
            <a:avLst/>
          </a:prstGeom>
          <a:noFill/>
          <a:ln/>
        </p:spPr>
        <p:txBody>
          <a:bodyPr wrap="none" lIns="0" tIns="0" rIns="0" bIns="0" rtlCol="0" anchor="t"/>
          <a:lstStyle/>
          <a:p>
            <a:pPr marL="0" indent="0" algn="l">
              <a:lnSpc>
                <a:spcPts val="3400"/>
              </a:lnSpc>
              <a:buNone/>
            </a:pPr>
            <a:r>
              <a:rPr lang="en-US" sz="2400" b="1" dirty="0">
                <a:solidFill>
                  <a:srgbClr val="E2E6E9"/>
                </a:solidFill>
                <a:latin typeface="Cambria" panose="02040503050406030204" pitchFamily="18" charset="0"/>
                <a:ea typeface="Cambria" panose="02040503050406030204" pitchFamily="18" charset="0"/>
                <a:cs typeface="Source Sans Pro Bold" pitchFamily="34" charset="-120"/>
              </a:rPr>
              <a:t>by </a:t>
            </a:r>
            <a:r>
              <a:rPr lang="en-US" sz="2400" b="1" dirty="0" smtClean="0">
                <a:solidFill>
                  <a:srgbClr val="E2E6E9"/>
                </a:solidFill>
                <a:latin typeface="Cambria" panose="02040503050406030204" pitchFamily="18" charset="0"/>
                <a:ea typeface="Cambria" panose="02040503050406030204" pitchFamily="18" charset="0"/>
                <a:cs typeface="Source Sans Pro Bold" pitchFamily="34" charset="-120"/>
              </a:rPr>
              <a:t>Fajar Aqdhas</a:t>
            </a:r>
            <a:endParaRPr lang="en-US" sz="24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56999" y="1052632"/>
            <a:ext cx="4915972" cy="614482"/>
          </a:xfrm>
          <a:prstGeom prst="rect">
            <a:avLst/>
          </a:prstGeom>
          <a:noFill/>
          <a:ln/>
        </p:spPr>
        <p:txBody>
          <a:bodyPr wrap="none" lIns="0" tIns="0" rIns="0" bIns="0" rtlCol="0" anchor="t"/>
          <a:lstStyle/>
          <a:p>
            <a:pPr marL="0" indent="0" algn="l">
              <a:lnSpc>
                <a:spcPts val="4800"/>
              </a:lnSpc>
              <a:buNone/>
            </a:pPr>
            <a:r>
              <a:rPr lang="en-US" sz="3850" b="1" kern="0" spc="-39" dirty="0">
                <a:solidFill>
                  <a:srgbClr val="FFFFFF"/>
                </a:solidFill>
                <a:latin typeface="Cambria" panose="02040503050406030204" pitchFamily="18" charset="0"/>
                <a:ea typeface="Cambria" panose="02040503050406030204" pitchFamily="18" charset="0"/>
                <a:cs typeface="Montserrat Bold" pitchFamily="34" charset="-120"/>
              </a:rPr>
              <a:t>Recommendations</a:t>
            </a:r>
            <a:endParaRPr lang="en-US" sz="3850" dirty="0">
              <a:latin typeface="Cambria" panose="02040503050406030204" pitchFamily="18" charset="0"/>
              <a:ea typeface="Cambria" panose="02040503050406030204" pitchFamily="18" charset="0"/>
            </a:endParaRPr>
          </a:p>
        </p:txBody>
      </p:sp>
      <p:sp>
        <p:nvSpPr>
          <p:cNvPr id="3" name="Text 1"/>
          <p:cNvSpPr/>
          <p:nvPr/>
        </p:nvSpPr>
        <p:spPr>
          <a:xfrm>
            <a:off x="756999" y="1805940"/>
            <a:ext cx="13116401" cy="648891"/>
          </a:xfrm>
          <a:prstGeom prst="rect">
            <a:avLst/>
          </a:prstGeom>
          <a:noFill/>
          <a:ln/>
        </p:spPr>
        <p:txBody>
          <a:bodyPr wrap="square" lIns="0" tIns="0" rIns="0" bIns="0" rtlCol="0" anchor="t"/>
          <a:lstStyle/>
          <a:p>
            <a:pPr marL="0" indent="0" algn="l">
              <a:lnSpc>
                <a:spcPts val="2550"/>
              </a:lnSpc>
              <a:buNone/>
            </a:pPr>
            <a:r>
              <a:rPr lang="en-US" sz="1700" dirty="0">
                <a:solidFill>
                  <a:srgbClr val="E2E6E9"/>
                </a:solidFill>
                <a:latin typeface="Cambria" panose="02040503050406030204" pitchFamily="18" charset="0"/>
                <a:ea typeface="Cambria" panose="02040503050406030204" pitchFamily="18" charset="0"/>
                <a:cs typeface="Source Sans Pro" pitchFamily="34" charset="-120"/>
              </a:rPr>
              <a:t>Based on our analysis, we recommend focusing marketing and promotional efforts on high MRP categories like Snack Foods and Household items to maximize revenue potential. Underperforming outlets with low MRP contribution should be re-evaluated for potential improvements.</a:t>
            </a:r>
            <a:endParaRPr lang="en-US" sz="1700" dirty="0">
              <a:latin typeface="Cambria" panose="02040503050406030204" pitchFamily="18" charset="0"/>
              <a:ea typeface="Cambria" panose="02040503050406030204" pitchFamily="18" charset="0"/>
            </a:endParaRPr>
          </a:p>
        </p:txBody>
      </p:sp>
      <p:sp>
        <p:nvSpPr>
          <p:cNvPr id="4" name="Text 2"/>
          <p:cNvSpPr/>
          <p:nvPr/>
        </p:nvSpPr>
        <p:spPr>
          <a:xfrm>
            <a:off x="756999" y="2698075"/>
            <a:ext cx="13116401" cy="648891"/>
          </a:xfrm>
          <a:prstGeom prst="rect">
            <a:avLst/>
          </a:prstGeom>
          <a:noFill/>
          <a:ln/>
        </p:spPr>
        <p:txBody>
          <a:bodyPr wrap="square" lIns="0" tIns="0" rIns="0" bIns="0" rtlCol="0" anchor="t"/>
          <a:lstStyle/>
          <a:p>
            <a:pPr marL="0" indent="0" algn="l">
              <a:lnSpc>
                <a:spcPts val="2550"/>
              </a:lnSpc>
              <a:buNone/>
            </a:pPr>
            <a:r>
              <a:rPr lang="en-US" sz="1700" dirty="0">
                <a:solidFill>
                  <a:srgbClr val="E2E6E9"/>
                </a:solidFill>
                <a:latin typeface="Cambria" panose="02040503050406030204" pitchFamily="18" charset="0"/>
                <a:ea typeface="Cambria" panose="02040503050406030204" pitchFamily="18" charset="0"/>
                <a:cs typeface="Source Sans Pro" pitchFamily="34" charset="-120"/>
              </a:rPr>
              <a:t>Fat content pricing strategy should be tailored by outlet type, recognizing the different value contributions of Regular versus Low Fat items across locations. Finally, expanding top-performing categories into more outlets could drive additional revenue growth.</a:t>
            </a:r>
            <a:endParaRPr lang="en-US" sz="1700" dirty="0">
              <a:latin typeface="Cambria" panose="02040503050406030204" pitchFamily="18" charset="0"/>
              <a:ea typeface="Cambria" panose="02040503050406030204" pitchFamily="18" charset="0"/>
            </a:endParaRPr>
          </a:p>
        </p:txBody>
      </p:sp>
      <p:sp>
        <p:nvSpPr>
          <p:cNvPr id="5" name="Shape 3"/>
          <p:cNvSpPr/>
          <p:nvPr/>
        </p:nvSpPr>
        <p:spPr>
          <a:xfrm>
            <a:off x="756999" y="4563547"/>
            <a:ext cx="3035737" cy="216218"/>
          </a:xfrm>
          <a:prstGeom prst="roundRect">
            <a:avLst>
              <a:gd name="adj" fmla="val 15006"/>
            </a:avLst>
          </a:prstGeom>
          <a:solidFill>
            <a:srgbClr val="303132"/>
          </a:solidFill>
          <a:ln/>
        </p:spPr>
      </p:sp>
      <p:sp>
        <p:nvSpPr>
          <p:cNvPr id="6" name="Text 4"/>
          <p:cNvSpPr/>
          <p:nvPr/>
        </p:nvSpPr>
        <p:spPr>
          <a:xfrm>
            <a:off x="756999" y="5104209"/>
            <a:ext cx="3035737" cy="614363"/>
          </a:xfrm>
          <a:prstGeom prst="rect">
            <a:avLst/>
          </a:prstGeom>
          <a:noFill/>
          <a:ln/>
        </p:spPr>
        <p:txBody>
          <a:bodyPr wrap="square" lIns="0" tIns="0" rIns="0" bIns="0" rtlCol="0" anchor="t"/>
          <a:lstStyle/>
          <a:p>
            <a:pPr marL="0" indent="0" algn="l">
              <a:lnSpc>
                <a:spcPts val="2400"/>
              </a:lnSpc>
              <a:buNone/>
            </a:pPr>
            <a:r>
              <a:rPr lang="en-US" sz="1900" b="1" kern="0" spc="-19" dirty="0">
                <a:solidFill>
                  <a:srgbClr val="E2E6E9"/>
                </a:solidFill>
                <a:latin typeface="Cambria" panose="02040503050406030204" pitchFamily="18" charset="0"/>
                <a:ea typeface="Cambria" panose="02040503050406030204" pitchFamily="18" charset="0"/>
                <a:cs typeface="Montserrat Bold" pitchFamily="34" charset="-120"/>
              </a:rPr>
              <a:t>Optimize Category Focus</a:t>
            </a:r>
            <a:endParaRPr lang="en-US" sz="1900" dirty="0">
              <a:latin typeface="Cambria" panose="02040503050406030204" pitchFamily="18" charset="0"/>
              <a:ea typeface="Cambria" panose="02040503050406030204" pitchFamily="18" charset="0"/>
            </a:endParaRPr>
          </a:p>
        </p:txBody>
      </p:sp>
      <p:sp>
        <p:nvSpPr>
          <p:cNvPr id="7" name="Text 5"/>
          <p:cNvSpPr/>
          <p:nvPr/>
        </p:nvSpPr>
        <p:spPr>
          <a:xfrm>
            <a:off x="756999" y="5848350"/>
            <a:ext cx="3035737" cy="1622227"/>
          </a:xfrm>
          <a:prstGeom prst="rect">
            <a:avLst/>
          </a:prstGeom>
          <a:noFill/>
          <a:ln/>
        </p:spPr>
        <p:txBody>
          <a:bodyPr wrap="square" lIns="0" tIns="0" rIns="0" bIns="0" rtlCol="0" anchor="t"/>
          <a:lstStyle/>
          <a:p>
            <a:pPr marL="0" indent="0" algn="l">
              <a:lnSpc>
                <a:spcPts val="2550"/>
              </a:lnSpc>
              <a:buNone/>
            </a:pPr>
            <a:r>
              <a:rPr lang="en-US" sz="1700" dirty="0">
                <a:solidFill>
                  <a:srgbClr val="E2E6E9"/>
                </a:solidFill>
                <a:latin typeface="Cambria" panose="02040503050406030204" pitchFamily="18" charset="0"/>
                <a:ea typeface="Cambria" panose="02040503050406030204" pitchFamily="18" charset="0"/>
                <a:cs typeface="Source Sans Pro" pitchFamily="34" charset="-120"/>
              </a:rPr>
              <a:t>Focus marketing and promotions on high MRP categories like Snack Foods and Household items to maximize revenue potential.</a:t>
            </a:r>
            <a:endParaRPr lang="en-US" sz="1700" dirty="0">
              <a:latin typeface="Cambria" panose="02040503050406030204" pitchFamily="18" charset="0"/>
              <a:ea typeface="Cambria" panose="02040503050406030204" pitchFamily="18" charset="0"/>
            </a:endParaRPr>
          </a:p>
        </p:txBody>
      </p:sp>
      <p:sp>
        <p:nvSpPr>
          <p:cNvPr id="8" name="Shape 6"/>
          <p:cNvSpPr/>
          <p:nvPr/>
        </p:nvSpPr>
        <p:spPr>
          <a:xfrm>
            <a:off x="4117181" y="4239101"/>
            <a:ext cx="3035737" cy="216218"/>
          </a:xfrm>
          <a:prstGeom prst="roundRect">
            <a:avLst>
              <a:gd name="adj" fmla="val 15006"/>
            </a:avLst>
          </a:prstGeom>
          <a:solidFill>
            <a:srgbClr val="303132"/>
          </a:solidFill>
          <a:ln/>
        </p:spPr>
      </p:sp>
      <p:sp>
        <p:nvSpPr>
          <p:cNvPr id="9" name="Text 7"/>
          <p:cNvSpPr/>
          <p:nvPr/>
        </p:nvSpPr>
        <p:spPr>
          <a:xfrm>
            <a:off x="4117181" y="4779764"/>
            <a:ext cx="3035737" cy="921544"/>
          </a:xfrm>
          <a:prstGeom prst="rect">
            <a:avLst/>
          </a:prstGeom>
          <a:noFill/>
          <a:ln/>
        </p:spPr>
        <p:txBody>
          <a:bodyPr wrap="square" lIns="0" tIns="0" rIns="0" bIns="0" rtlCol="0" anchor="t"/>
          <a:lstStyle/>
          <a:p>
            <a:pPr marL="0" indent="0" algn="l">
              <a:lnSpc>
                <a:spcPts val="2400"/>
              </a:lnSpc>
              <a:buNone/>
            </a:pPr>
            <a:r>
              <a:rPr lang="en-US" sz="1900" b="1" kern="0" spc="-19" dirty="0">
                <a:solidFill>
                  <a:srgbClr val="E2E6E9"/>
                </a:solidFill>
                <a:latin typeface="Cambria" panose="02040503050406030204" pitchFamily="18" charset="0"/>
                <a:ea typeface="Cambria" panose="02040503050406030204" pitchFamily="18" charset="0"/>
                <a:cs typeface="Montserrat Bold" pitchFamily="34" charset="-120"/>
              </a:rPr>
              <a:t>Address Underperforming Outlets</a:t>
            </a:r>
            <a:endParaRPr lang="en-US" sz="1900" dirty="0">
              <a:latin typeface="Cambria" panose="02040503050406030204" pitchFamily="18" charset="0"/>
              <a:ea typeface="Cambria" panose="02040503050406030204" pitchFamily="18" charset="0"/>
            </a:endParaRPr>
          </a:p>
        </p:txBody>
      </p:sp>
      <p:sp>
        <p:nvSpPr>
          <p:cNvPr id="10" name="Text 8"/>
          <p:cNvSpPr/>
          <p:nvPr/>
        </p:nvSpPr>
        <p:spPr>
          <a:xfrm>
            <a:off x="4117181" y="5831086"/>
            <a:ext cx="3035737" cy="1622227"/>
          </a:xfrm>
          <a:prstGeom prst="rect">
            <a:avLst/>
          </a:prstGeom>
          <a:noFill/>
          <a:ln/>
        </p:spPr>
        <p:txBody>
          <a:bodyPr wrap="square" lIns="0" tIns="0" rIns="0" bIns="0" rtlCol="0" anchor="t"/>
          <a:lstStyle/>
          <a:p>
            <a:pPr marL="0" indent="0" algn="l">
              <a:lnSpc>
                <a:spcPts val="2550"/>
              </a:lnSpc>
              <a:buNone/>
            </a:pPr>
            <a:r>
              <a:rPr lang="en-US" sz="1700" dirty="0">
                <a:solidFill>
                  <a:srgbClr val="E2E6E9"/>
                </a:solidFill>
                <a:latin typeface="Cambria" panose="02040503050406030204" pitchFamily="18" charset="0"/>
                <a:ea typeface="Cambria" panose="02040503050406030204" pitchFamily="18" charset="0"/>
                <a:cs typeface="Source Sans Pro" pitchFamily="34" charset="-120"/>
              </a:rPr>
              <a:t>Re-evaluate outlets with low MRP contribution to identify improvement opportunities through product mix adjustments or targeted promotions.</a:t>
            </a:r>
            <a:endParaRPr lang="en-US" sz="1700" dirty="0">
              <a:latin typeface="Cambria" panose="02040503050406030204" pitchFamily="18" charset="0"/>
              <a:ea typeface="Cambria" panose="02040503050406030204" pitchFamily="18" charset="0"/>
            </a:endParaRPr>
          </a:p>
        </p:txBody>
      </p:sp>
      <p:sp>
        <p:nvSpPr>
          <p:cNvPr id="11" name="Shape 9"/>
          <p:cNvSpPr/>
          <p:nvPr/>
        </p:nvSpPr>
        <p:spPr>
          <a:xfrm>
            <a:off x="7477363" y="3914656"/>
            <a:ext cx="3035737" cy="216218"/>
          </a:xfrm>
          <a:prstGeom prst="roundRect">
            <a:avLst>
              <a:gd name="adj" fmla="val 15006"/>
            </a:avLst>
          </a:prstGeom>
          <a:solidFill>
            <a:srgbClr val="303132"/>
          </a:solidFill>
          <a:ln/>
        </p:spPr>
      </p:sp>
      <p:sp>
        <p:nvSpPr>
          <p:cNvPr id="12" name="Text 10"/>
          <p:cNvSpPr/>
          <p:nvPr/>
        </p:nvSpPr>
        <p:spPr>
          <a:xfrm>
            <a:off x="7477363" y="4455319"/>
            <a:ext cx="3035737" cy="614363"/>
          </a:xfrm>
          <a:prstGeom prst="rect">
            <a:avLst/>
          </a:prstGeom>
          <a:noFill/>
          <a:ln/>
        </p:spPr>
        <p:txBody>
          <a:bodyPr wrap="square" lIns="0" tIns="0" rIns="0" bIns="0" rtlCol="0" anchor="t"/>
          <a:lstStyle/>
          <a:p>
            <a:pPr marL="0" indent="0" algn="l">
              <a:lnSpc>
                <a:spcPts val="2400"/>
              </a:lnSpc>
              <a:buNone/>
            </a:pPr>
            <a:r>
              <a:rPr lang="en-US" sz="1900" b="1" kern="0" spc="-19" dirty="0">
                <a:solidFill>
                  <a:srgbClr val="E2E6E9"/>
                </a:solidFill>
                <a:latin typeface="Cambria" panose="02040503050406030204" pitchFamily="18" charset="0"/>
                <a:ea typeface="Cambria" panose="02040503050406030204" pitchFamily="18" charset="0"/>
                <a:cs typeface="Montserrat Bold" pitchFamily="34" charset="-120"/>
              </a:rPr>
              <a:t>Tailor Fat Content Strategy</a:t>
            </a:r>
            <a:endParaRPr lang="en-US" sz="1900" dirty="0">
              <a:latin typeface="Cambria" panose="02040503050406030204" pitchFamily="18" charset="0"/>
              <a:ea typeface="Cambria" panose="02040503050406030204" pitchFamily="18" charset="0"/>
            </a:endParaRPr>
          </a:p>
        </p:txBody>
      </p:sp>
      <p:sp>
        <p:nvSpPr>
          <p:cNvPr id="13" name="Text 11"/>
          <p:cNvSpPr/>
          <p:nvPr/>
        </p:nvSpPr>
        <p:spPr>
          <a:xfrm>
            <a:off x="7477363" y="5199459"/>
            <a:ext cx="3035737" cy="1622227"/>
          </a:xfrm>
          <a:prstGeom prst="rect">
            <a:avLst/>
          </a:prstGeom>
          <a:noFill/>
          <a:ln/>
        </p:spPr>
        <p:txBody>
          <a:bodyPr wrap="square" lIns="0" tIns="0" rIns="0" bIns="0" rtlCol="0" anchor="t"/>
          <a:lstStyle/>
          <a:p>
            <a:pPr marL="0" indent="0" algn="l">
              <a:lnSpc>
                <a:spcPts val="2550"/>
              </a:lnSpc>
              <a:buNone/>
            </a:pPr>
            <a:r>
              <a:rPr lang="en-US" sz="1700" dirty="0">
                <a:solidFill>
                  <a:srgbClr val="E2E6E9"/>
                </a:solidFill>
                <a:latin typeface="Cambria" panose="02040503050406030204" pitchFamily="18" charset="0"/>
                <a:ea typeface="Cambria" panose="02040503050406030204" pitchFamily="18" charset="0"/>
                <a:cs typeface="Source Sans Pro" pitchFamily="34" charset="-120"/>
              </a:rPr>
              <a:t>Develop outlet-specific pricing and promotion strategies for Regular and Low Fat items based on their performance in each location.</a:t>
            </a:r>
            <a:endParaRPr lang="en-US" sz="1700" dirty="0">
              <a:latin typeface="Cambria" panose="02040503050406030204" pitchFamily="18" charset="0"/>
              <a:ea typeface="Cambria" panose="02040503050406030204" pitchFamily="18" charset="0"/>
            </a:endParaRPr>
          </a:p>
        </p:txBody>
      </p:sp>
      <p:sp>
        <p:nvSpPr>
          <p:cNvPr id="14" name="Shape 12"/>
          <p:cNvSpPr/>
          <p:nvPr/>
        </p:nvSpPr>
        <p:spPr>
          <a:xfrm>
            <a:off x="10837545" y="3590211"/>
            <a:ext cx="3035856" cy="216218"/>
          </a:xfrm>
          <a:prstGeom prst="roundRect">
            <a:avLst>
              <a:gd name="adj" fmla="val 15006"/>
            </a:avLst>
          </a:prstGeom>
          <a:solidFill>
            <a:srgbClr val="303132"/>
          </a:solidFill>
          <a:ln/>
        </p:spPr>
      </p:sp>
      <p:sp>
        <p:nvSpPr>
          <p:cNvPr id="15" name="Text 13"/>
          <p:cNvSpPr/>
          <p:nvPr/>
        </p:nvSpPr>
        <p:spPr>
          <a:xfrm>
            <a:off x="10837545" y="4130873"/>
            <a:ext cx="2909411" cy="307181"/>
          </a:xfrm>
          <a:prstGeom prst="rect">
            <a:avLst/>
          </a:prstGeom>
          <a:noFill/>
          <a:ln/>
        </p:spPr>
        <p:txBody>
          <a:bodyPr wrap="none" lIns="0" tIns="0" rIns="0" bIns="0" rtlCol="0" anchor="t"/>
          <a:lstStyle/>
          <a:p>
            <a:pPr marL="0" indent="0" algn="l">
              <a:lnSpc>
                <a:spcPts val="2400"/>
              </a:lnSpc>
              <a:buNone/>
            </a:pPr>
            <a:r>
              <a:rPr lang="en-US" sz="1900" b="1" kern="0" spc="-19" dirty="0">
                <a:solidFill>
                  <a:srgbClr val="E2E6E9"/>
                </a:solidFill>
                <a:latin typeface="Cambria" panose="02040503050406030204" pitchFamily="18" charset="0"/>
                <a:ea typeface="Cambria" panose="02040503050406030204" pitchFamily="18" charset="0"/>
                <a:cs typeface="Montserrat Bold" pitchFamily="34" charset="-120"/>
              </a:rPr>
              <a:t>Expand Top Categories</a:t>
            </a:r>
            <a:endParaRPr lang="en-US" sz="1900" dirty="0">
              <a:latin typeface="Cambria" panose="02040503050406030204" pitchFamily="18" charset="0"/>
              <a:ea typeface="Cambria" panose="02040503050406030204" pitchFamily="18" charset="0"/>
            </a:endParaRPr>
          </a:p>
        </p:txBody>
      </p:sp>
      <p:sp>
        <p:nvSpPr>
          <p:cNvPr id="16" name="Text 14"/>
          <p:cNvSpPr/>
          <p:nvPr/>
        </p:nvSpPr>
        <p:spPr>
          <a:xfrm>
            <a:off x="10837545" y="4567833"/>
            <a:ext cx="3035856" cy="1297781"/>
          </a:xfrm>
          <a:prstGeom prst="rect">
            <a:avLst/>
          </a:prstGeom>
          <a:noFill/>
          <a:ln/>
        </p:spPr>
        <p:txBody>
          <a:bodyPr wrap="square" lIns="0" tIns="0" rIns="0" bIns="0" rtlCol="0" anchor="t"/>
          <a:lstStyle/>
          <a:p>
            <a:pPr marL="0" indent="0" algn="l">
              <a:lnSpc>
                <a:spcPts val="2550"/>
              </a:lnSpc>
              <a:buNone/>
            </a:pPr>
            <a:r>
              <a:rPr lang="en-US" sz="1700" dirty="0">
                <a:solidFill>
                  <a:srgbClr val="E2E6E9"/>
                </a:solidFill>
                <a:latin typeface="Cambria" panose="02040503050406030204" pitchFamily="18" charset="0"/>
                <a:ea typeface="Cambria" panose="02040503050406030204" pitchFamily="18" charset="0"/>
                <a:cs typeface="Source Sans Pro" pitchFamily="34" charset="-120"/>
              </a:rPr>
              <a:t>Introduce successful high-MRP categories to additional outlets to drive growth and increase overall revenue contribution.</a:t>
            </a:r>
            <a:endParaRPr lang="en-US" sz="17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488622" y="1"/>
            <a:ext cx="5141777" cy="822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ext 0"/>
          <p:cNvSpPr/>
          <p:nvPr/>
        </p:nvSpPr>
        <p:spPr>
          <a:xfrm>
            <a:off x="909399" y="1123629"/>
            <a:ext cx="4915972" cy="614482"/>
          </a:xfrm>
          <a:prstGeom prst="rect">
            <a:avLst/>
          </a:prstGeom>
          <a:noFill/>
          <a:ln/>
        </p:spPr>
        <p:txBody>
          <a:bodyPr wrap="none" lIns="0" tIns="0" rIns="0" bIns="0" rtlCol="0" anchor="t"/>
          <a:lstStyle/>
          <a:p>
            <a:pPr marL="0" indent="0" algn="l">
              <a:lnSpc>
                <a:spcPts val="4800"/>
              </a:lnSpc>
              <a:buNone/>
            </a:pPr>
            <a:r>
              <a:rPr lang="en-US" sz="3850" b="1" dirty="0" smtClean="0">
                <a:latin typeface="Cambria" panose="02040503050406030204" pitchFamily="18" charset="0"/>
                <a:ea typeface="Cambria" panose="02040503050406030204" pitchFamily="18" charset="0"/>
              </a:rPr>
              <a:t>Conclusion</a:t>
            </a:r>
          </a:p>
        </p:txBody>
      </p:sp>
      <p:sp>
        <p:nvSpPr>
          <p:cNvPr id="3" name="Text 0"/>
          <p:cNvSpPr/>
          <p:nvPr/>
        </p:nvSpPr>
        <p:spPr>
          <a:xfrm>
            <a:off x="909399" y="1841205"/>
            <a:ext cx="4915972" cy="614482"/>
          </a:xfrm>
          <a:prstGeom prst="rect">
            <a:avLst/>
          </a:prstGeom>
          <a:noFill/>
          <a:ln/>
        </p:spPr>
        <p:txBody>
          <a:bodyPr wrap="none" lIns="0" tIns="0" rIns="0" bIns="0" rtlCol="0" anchor="t"/>
          <a:lstStyle/>
          <a:p>
            <a:pPr marL="0" indent="0" algn="l">
              <a:lnSpc>
                <a:spcPts val="4800"/>
              </a:lnSpc>
              <a:buNone/>
            </a:pPr>
            <a:r>
              <a:rPr lang="en-US" sz="3850" dirty="0" smtClean="0">
                <a:latin typeface="Cambria" panose="02040503050406030204" pitchFamily="18" charset="0"/>
                <a:ea typeface="Cambria" panose="02040503050406030204" pitchFamily="18" charset="0"/>
              </a:rPr>
              <a:t>Thank you for your Time</a:t>
            </a:r>
          </a:p>
          <a:p>
            <a:r>
              <a:rPr lang="en-US" sz="4000" dirty="0" smtClean="0">
                <a:latin typeface="Cambria" panose="02040503050406030204" pitchFamily="18" charset="0"/>
                <a:ea typeface="Cambria" panose="02040503050406030204" pitchFamily="18" charset="0"/>
              </a:rPr>
              <a:t>I </a:t>
            </a:r>
            <a:r>
              <a:rPr lang="en-US" sz="4000" dirty="0">
                <a:latin typeface="Cambria" panose="02040503050406030204" pitchFamily="18" charset="0"/>
                <a:ea typeface="Cambria" panose="02040503050406030204" pitchFamily="18" charset="0"/>
              </a:rPr>
              <a:t>hope this presentation was helpful.</a:t>
            </a:r>
          </a:p>
          <a:p>
            <a:pPr marL="0" indent="0" algn="l">
              <a:lnSpc>
                <a:spcPts val="4800"/>
              </a:lnSpc>
              <a:buNone/>
            </a:pPr>
            <a:endParaRPr lang="en-US" sz="3850" dirty="0">
              <a:latin typeface="Cambria" panose="02040503050406030204" pitchFamily="18" charset="0"/>
              <a:ea typeface="Cambria" panose="02040503050406030204" pitchFamily="18" charset="0"/>
            </a:endParaRPr>
          </a:p>
        </p:txBody>
      </p:sp>
      <p:sp>
        <p:nvSpPr>
          <p:cNvPr id="4" name="Rectangle 3"/>
          <p:cNvSpPr/>
          <p:nvPr/>
        </p:nvSpPr>
        <p:spPr>
          <a:xfrm>
            <a:off x="9488623" y="5675055"/>
            <a:ext cx="7315200" cy="2554545"/>
          </a:xfrm>
          <a:prstGeom prst="rect">
            <a:avLst/>
          </a:prstGeom>
        </p:spPr>
        <p:txBody>
          <a:bodyPr>
            <a:spAutoFit/>
          </a:bodyPr>
          <a:lstStyle/>
          <a:p>
            <a:r>
              <a:rPr lang="en-IN" sz="4000" b="1" dirty="0" smtClean="0">
                <a:solidFill>
                  <a:schemeClr val="bg1"/>
                </a:solidFill>
                <a:latin typeface="Cambria" panose="02040503050406030204" pitchFamily="18" charset="0"/>
                <a:ea typeface="Cambria" panose="02040503050406030204" pitchFamily="18" charset="0"/>
              </a:rPr>
              <a:t>Contact:</a:t>
            </a:r>
          </a:p>
          <a:p>
            <a:r>
              <a:rPr lang="en-IN" sz="4000" b="1" dirty="0" smtClean="0">
                <a:solidFill>
                  <a:schemeClr val="bg1"/>
                </a:solidFill>
                <a:latin typeface="Cambria" panose="02040503050406030204" pitchFamily="18" charset="0"/>
                <a:ea typeface="Cambria" panose="02040503050406030204" pitchFamily="18" charset="0"/>
              </a:rPr>
              <a:t>Fajar Aqdhas </a:t>
            </a:r>
            <a:endParaRPr lang="en-IN" sz="4000" dirty="0">
              <a:solidFill>
                <a:schemeClr val="bg1"/>
              </a:solidFill>
              <a:latin typeface="Cambria" panose="02040503050406030204" pitchFamily="18" charset="0"/>
              <a:ea typeface="Cambria" panose="02040503050406030204" pitchFamily="18" charset="0"/>
            </a:endParaRPr>
          </a:p>
          <a:p>
            <a:r>
              <a:rPr lang="en-US" sz="4000" dirty="0" smtClean="0">
                <a:solidFill>
                  <a:schemeClr val="bg1"/>
                </a:solidFill>
                <a:latin typeface="Cambria" panose="02040503050406030204" pitchFamily="18" charset="0"/>
                <a:ea typeface="Cambria" panose="02040503050406030204" pitchFamily="18" charset="0"/>
                <a:hlinkClick r:id="rId2"/>
              </a:rPr>
              <a:t>fajarqdhas@gmail.com</a:t>
            </a:r>
            <a:endParaRPr lang="en-US" sz="4000" dirty="0" smtClean="0">
              <a:solidFill>
                <a:schemeClr val="bg1"/>
              </a:solidFill>
              <a:latin typeface="Cambria" panose="02040503050406030204" pitchFamily="18" charset="0"/>
              <a:ea typeface="Cambria" panose="02040503050406030204" pitchFamily="18" charset="0"/>
            </a:endParaRPr>
          </a:p>
          <a:p>
            <a:r>
              <a:rPr lang="en-US" sz="4000" dirty="0" smtClean="0">
                <a:solidFill>
                  <a:schemeClr val="bg1"/>
                </a:solidFill>
                <a:latin typeface="Cambria" panose="02040503050406030204" pitchFamily="18" charset="0"/>
                <a:ea typeface="Cambria" panose="02040503050406030204" pitchFamily="18" charset="0"/>
              </a:rPr>
              <a:t>Ph:8891220599</a:t>
            </a:r>
            <a:endParaRPr lang="en-IN" sz="4000" dirty="0">
              <a:solidFill>
                <a:schemeClr val="bg1"/>
              </a:solidFill>
              <a:latin typeface="Cambria" panose="02040503050406030204" pitchFamily="18" charset="0"/>
              <a:ea typeface="Cambria" panose="02040503050406030204" pitchFamily="18" charset="0"/>
            </a:endParaRPr>
          </a:p>
        </p:txBody>
      </p:sp>
      <p:sp>
        <p:nvSpPr>
          <p:cNvPr id="8" name="TextBox 7"/>
          <p:cNvSpPr txBox="1"/>
          <p:nvPr/>
        </p:nvSpPr>
        <p:spPr>
          <a:xfrm>
            <a:off x="909399" y="6736976"/>
            <a:ext cx="4316506" cy="707886"/>
          </a:xfrm>
          <a:prstGeom prst="rect">
            <a:avLst/>
          </a:prstGeom>
          <a:noFill/>
        </p:spPr>
        <p:txBody>
          <a:bodyPr wrap="square" rtlCol="0">
            <a:spAutoFit/>
          </a:bodyPr>
          <a:lstStyle/>
          <a:p>
            <a:r>
              <a:rPr lang="en-US" sz="4000" dirty="0" smtClean="0">
                <a:latin typeface="Cambria" panose="02040503050406030204" pitchFamily="18" charset="0"/>
                <a:ea typeface="Cambria" panose="02040503050406030204" pitchFamily="18" charset="0"/>
              </a:rPr>
              <a:t>By Fajar Aqdhas </a:t>
            </a:r>
            <a:endParaRPr lang="en-IN" sz="4000" dirty="0">
              <a:latin typeface="Cambria" panose="02040503050406030204" pitchFamily="18" charset="0"/>
              <a:ea typeface="Cambria" panose="02040503050406030204" pitchFamily="18" charset="0"/>
            </a:endParaRPr>
          </a:p>
        </p:txBody>
      </p:sp>
      <p:sp>
        <p:nvSpPr>
          <p:cNvPr id="10" name="Rectangle 9"/>
          <p:cNvSpPr/>
          <p:nvPr/>
        </p:nvSpPr>
        <p:spPr>
          <a:xfrm>
            <a:off x="909399" y="3220726"/>
            <a:ext cx="7315200" cy="3108543"/>
          </a:xfrm>
          <a:prstGeom prst="rect">
            <a:avLst/>
          </a:prstGeom>
        </p:spPr>
        <p:txBody>
          <a:bodyPr>
            <a:spAutoFit/>
          </a:bodyPr>
          <a:lstStyle/>
          <a:p>
            <a:r>
              <a:rPr lang="en-US" sz="2800" dirty="0">
                <a:latin typeface="Cambria" panose="02040503050406030204" pitchFamily="18" charset="0"/>
                <a:ea typeface="Cambria" panose="02040503050406030204" pitchFamily="18" charset="0"/>
              </a:rPr>
              <a:t>Thank you for your time. We hope you found the presentation informative</a:t>
            </a:r>
            <a:r>
              <a:rPr lang="en-US" sz="2800" dirty="0" smtClean="0">
                <a:latin typeface="Cambria" panose="02040503050406030204" pitchFamily="18" charset="0"/>
                <a:ea typeface="Cambria" panose="02040503050406030204" pitchFamily="18" charset="0"/>
              </a:rPr>
              <a:t>.</a:t>
            </a:r>
          </a:p>
          <a:p>
            <a:endParaRPr lang="en-US" sz="2800" dirty="0">
              <a:latin typeface="Cambria" panose="02040503050406030204" pitchFamily="18" charset="0"/>
              <a:ea typeface="Cambria" panose="02040503050406030204" pitchFamily="18" charset="0"/>
            </a:endParaRPr>
          </a:p>
          <a:p>
            <a:r>
              <a:rPr lang="en-US" sz="2800" dirty="0">
                <a:latin typeface="Cambria" panose="02040503050406030204" pitchFamily="18" charset="0"/>
                <a:ea typeface="Cambria" panose="02040503050406030204" pitchFamily="18" charset="0"/>
              </a:rPr>
              <a:t>To summarize, we covered the main points. We want to express our appreciation to the audience. Consider this a call to action to learn more.</a:t>
            </a:r>
          </a:p>
        </p:txBody>
      </p:sp>
      <p:sp>
        <p:nvSpPr>
          <p:cNvPr id="11" name="Rectangle 10"/>
          <p:cNvSpPr/>
          <p:nvPr/>
        </p:nvSpPr>
        <p:spPr>
          <a:xfrm>
            <a:off x="10020300" y="-685800"/>
            <a:ext cx="704850" cy="63608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p:cNvSpPr/>
          <p:nvPr/>
        </p:nvSpPr>
        <p:spPr>
          <a:xfrm>
            <a:off x="10867164" y="-1442317"/>
            <a:ext cx="704850" cy="63608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p:cNvSpPr/>
          <p:nvPr/>
        </p:nvSpPr>
        <p:spPr>
          <a:xfrm>
            <a:off x="11694117" y="-2056799"/>
            <a:ext cx="704850" cy="63608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p:cNvSpPr/>
          <p:nvPr/>
        </p:nvSpPr>
        <p:spPr>
          <a:xfrm>
            <a:off x="12560031" y="-2628900"/>
            <a:ext cx="704850" cy="63608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ectangle 14"/>
          <p:cNvSpPr/>
          <p:nvPr/>
        </p:nvSpPr>
        <p:spPr>
          <a:xfrm>
            <a:off x="13425945" y="-2914650"/>
            <a:ext cx="704850" cy="63608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0864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15182" y="614005"/>
            <a:ext cx="4732377" cy="591503"/>
          </a:xfrm>
          <a:prstGeom prst="rect">
            <a:avLst/>
          </a:prstGeom>
          <a:noFill/>
          <a:ln/>
        </p:spPr>
        <p:txBody>
          <a:bodyPr wrap="none" lIns="0" tIns="0" rIns="0" bIns="0" rtlCol="0" anchor="t"/>
          <a:lstStyle/>
          <a:p>
            <a:pPr marL="0" indent="0" algn="l">
              <a:lnSpc>
                <a:spcPts val="4650"/>
              </a:lnSpc>
              <a:buNone/>
            </a:pPr>
            <a:r>
              <a:rPr lang="en-US" sz="3700" b="1" kern="0" spc="-37" dirty="0">
                <a:solidFill>
                  <a:srgbClr val="FFFFFF"/>
                </a:solidFill>
                <a:latin typeface="Cambria" panose="02040503050406030204" pitchFamily="18" charset="0"/>
                <a:ea typeface="Cambria" panose="02040503050406030204" pitchFamily="18" charset="0"/>
                <a:cs typeface="Montserrat Bold" pitchFamily="34" charset="-120"/>
              </a:rPr>
              <a:t>Project Overview</a:t>
            </a:r>
            <a:endParaRPr lang="en-US" sz="3700" dirty="0">
              <a:latin typeface="Cambria" panose="02040503050406030204" pitchFamily="18" charset="0"/>
              <a:ea typeface="Cambria" panose="02040503050406030204" pitchFamily="18" charset="0"/>
            </a:endParaRPr>
          </a:p>
        </p:txBody>
      </p:sp>
      <p:sp>
        <p:nvSpPr>
          <p:cNvPr id="4" name="Text 1"/>
          <p:cNvSpPr/>
          <p:nvPr/>
        </p:nvSpPr>
        <p:spPr>
          <a:xfrm>
            <a:off x="6215182" y="1517809"/>
            <a:ext cx="7686437" cy="936903"/>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Cambria" panose="02040503050406030204" pitchFamily="18" charset="0"/>
                <a:ea typeface="Cambria" panose="02040503050406030204" pitchFamily="18" charset="0"/>
                <a:cs typeface="Source Sans Pro" pitchFamily="34" charset="-120"/>
              </a:rPr>
              <a:t>Our analysis focuses on product pricing trends (MRP), category performance, and outlet distribution across various product types using Power BI. This dashboard provides a comprehensive view of how different products perform across outlets and categories.</a:t>
            </a:r>
            <a:endParaRPr lang="en-US" sz="1600" dirty="0">
              <a:latin typeface="Cambria" panose="02040503050406030204" pitchFamily="18" charset="0"/>
              <a:ea typeface="Cambria" panose="02040503050406030204" pitchFamily="18" charset="0"/>
            </a:endParaRPr>
          </a:p>
        </p:txBody>
      </p:sp>
      <p:sp>
        <p:nvSpPr>
          <p:cNvPr id="5" name="Text 2"/>
          <p:cNvSpPr/>
          <p:nvPr/>
        </p:nvSpPr>
        <p:spPr>
          <a:xfrm>
            <a:off x="6215182" y="2688908"/>
            <a:ext cx="7686437" cy="936903"/>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Cambria" panose="02040503050406030204" pitchFamily="18" charset="0"/>
                <a:ea typeface="Cambria" panose="02040503050406030204" pitchFamily="18" charset="0"/>
                <a:cs typeface="Source Sans Pro" pitchFamily="34" charset="-120"/>
              </a:rPr>
              <a:t>The data source includes detailed retail item information covering item types, MRP (Maximum Retail Price), fat content classifications, and various outlet characteristics. This rich dataset allows us to identify patterns and opportunities for optimization.</a:t>
            </a:r>
            <a:endParaRPr lang="en-US" sz="1600" dirty="0">
              <a:latin typeface="Cambria" panose="02040503050406030204" pitchFamily="18" charset="0"/>
              <a:ea typeface="Cambria" panose="02040503050406030204" pitchFamily="18" charset="0"/>
            </a:endParaRPr>
          </a:p>
        </p:txBody>
      </p:sp>
      <p:sp>
        <p:nvSpPr>
          <p:cNvPr id="6" name="Shape 3"/>
          <p:cNvSpPr/>
          <p:nvPr/>
        </p:nvSpPr>
        <p:spPr>
          <a:xfrm>
            <a:off x="6215182" y="3860006"/>
            <a:ext cx="3739158" cy="2085975"/>
          </a:xfrm>
          <a:prstGeom prst="roundRect">
            <a:avLst>
              <a:gd name="adj" fmla="val 1497"/>
            </a:avLst>
          </a:prstGeom>
          <a:solidFill>
            <a:srgbClr val="303132"/>
          </a:solidFill>
          <a:ln/>
        </p:spPr>
      </p:sp>
      <p:sp>
        <p:nvSpPr>
          <p:cNvPr id="7" name="Text 4"/>
          <p:cNvSpPr/>
          <p:nvPr/>
        </p:nvSpPr>
        <p:spPr>
          <a:xfrm>
            <a:off x="6423303" y="4068128"/>
            <a:ext cx="2366129" cy="295632"/>
          </a:xfrm>
          <a:prstGeom prst="rect">
            <a:avLst/>
          </a:prstGeom>
          <a:noFill/>
          <a:ln/>
        </p:spPr>
        <p:txBody>
          <a:bodyPr wrap="none" lIns="0" tIns="0" rIns="0" bIns="0" rtlCol="0" anchor="t"/>
          <a:lstStyle/>
          <a:p>
            <a:pPr marL="0" indent="0" algn="l">
              <a:lnSpc>
                <a:spcPts val="2300"/>
              </a:lnSpc>
              <a:buNone/>
            </a:pPr>
            <a:r>
              <a:rPr lang="en-US" sz="1850" b="1" kern="0" spc="-19" dirty="0">
                <a:solidFill>
                  <a:srgbClr val="E2E6E9"/>
                </a:solidFill>
                <a:latin typeface="Cambria" panose="02040503050406030204" pitchFamily="18" charset="0"/>
                <a:ea typeface="Cambria" panose="02040503050406030204" pitchFamily="18" charset="0"/>
                <a:cs typeface="Montserrat Bold" pitchFamily="34" charset="-120"/>
              </a:rPr>
              <a:t>Pricing Analysis</a:t>
            </a:r>
            <a:endParaRPr lang="en-US" sz="1850" dirty="0">
              <a:latin typeface="Cambria" panose="02040503050406030204" pitchFamily="18" charset="0"/>
              <a:ea typeface="Cambria" panose="02040503050406030204" pitchFamily="18" charset="0"/>
            </a:endParaRPr>
          </a:p>
        </p:txBody>
      </p:sp>
      <p:sp>
        <p:nvSpPr>
          <p:cNvPr id="8" name="Text 5"/>
          <p:cNvSpPr/>
          <p:nvPr/>
        </p:nvSpPr>
        <p:spPr>
          <a:xfrm>
            <a:off x="6423303" y="4488656"/>
            <a:ext cx="3322915" cy="1249204"/>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Cambria" panose="02040503050406030204" pitchFamily="18" charset="0"/>
                <a:ea typeface="Cambria" panose="02040503050406030204" pitchFamily="18" charset="0"/>
                <a:cs typeface="Source Sans Pro" pitchFamily="34" charset="-120"/>
              </a:rPr>
              <a:t>Examining MRP trends across different product categories and outlets to identify pricing optimization opportunities.</a:t>
            </a:r>
            <a:endParaRPr lang="en-US" sz="1600" dirty="0">
              <a:latin typeface="Cambria" panose="02040503050406030204" pitchFamily="18" charset="0"/>
              <a:ea typeface="Cambria" panose="02040503050406030204" pitchFamily="18" charset="0"/>
            </a:endParaRPr>
          </a:p>
        </p:txBody>
      </p:sp>
      <p:sp>
        <p:nvSpPr>
          <p:cNvPr id="9" name="Shape 6"/>
          <p:cNvSpPr/>
          <p:nvPr/>
        </p:nvSpPr>
        <p:spPr>
          <a:xfrm>
            <a:off x="10162461" y="3860006"/>
            <a:ext cx="3739158" cy="2085975"/>
          </a:xfrm>
          <a:prstGeom prst="roundRect">
            <a:avLst>
              <a:gd name="adj" fmla="val 1497"/>
            </a:avLst>
          </a:prstGeom>
          <a:solidFill>
            <a:srgbClr val="303132"/>
          </a:solidFill>
          <a:ln/>
        </p:spPr>
      </p:sp>
      <p:sp>
        <p:nvSpPr>
          <p:cNvPr id="10" name="Text 7"/>
          <p:cNvSpPr/>
          <p:nvPr/>
        </p:nvSpPr>
        <p:spPr>
          <a:xfrm>
            <a:off x="10370582" y="4068128"/>
            <a:ext cx="2761893" cy="295632"/>
          </a:xfrm>
          <a:prstGeom prst="rect">
            <a:avLst/>
          </a:prstGeom>
          <a:noFill/>
          <a:ln/>
        </p:spPr>
        <p:txBody>
          <a:bodyPr wrap="none" lIns="0" tIns="0" rIns="0" bIns="0" rtlCol="0" anchor="t"/>
          <a:lstStyle/>
          <a:p>
            <a:pPr marL="0" indent="0" algn="l">
              <a:lnSpc>
                <a:spcPts val="2300"/>
              </a:lnSpc>
              <a:buNone/>
            </a:pPr>
            <a:r>
              <a:rPr lang="en-US" sz="1850" b="1" kern="0" spc="-19" dirty="0">
                <a:solidFill>
                  <a:srgbClr val="E2E6E9"/>
                </a:solidFill>
                <a:latin typeface="Cambria" panose="02040503050406030204" pitchFamily="18" charset="0"/>
                <a:ea typeface="Cambria" panose="02040503050406030204" pitchFamily="18" charset="0"/>
                <a:cs typeface="Montserrat Bold" pitchFamily="34" charset="-120"/>
              </a:rPr>
              <a:t>Category Performance</a:t>
            </a:r>
            <a:endParaRPr lang="en-US" sz="1850" dirty="0">
              <a:latin typeface="Cambria" panose="02040503050406030204" pitchFamily="18" charset="0"/>
              <a:ea typeface="Cambria" panose="02040503050406030204" pitchFamily="18" charset="0"/>
            </a:endParaRPr>
          </a:p>
        </p:txBody>
      </p:sp>
      <p:sp>
        <p:nvSpPr>
          <p:cNvPr id="11" name="Text 8"/>
          <p:cNvSpPr/>
          <p:nvPr/>
        </p:nvSpPr>
        <p:spPr>
          <a:xfrm>
            <a:off x="10370582" y="4488656"/>
            <a:ext cx="3322915" cy="936903"/>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Cambria" panose="02040503050406030204" pitchFamily="18" charset="0"/>
                <a:ea typeface="Cambria" panose="02040503050406030204" pitchFamily="18" charset="0"/>
                <a:cs typeface="Source Sans Pro" pitchFamily="34" charset="-120"/>
              </a:rPr>
              <a:t>Evaluating how different product types contribute to overall sales and pricing strategies.</a:t>
            </a:r>
            <a:endParaRPr lang="en-US" sz="1600" dirty="0">
              <a:latin typeface="Cambria" panose="02040503050406030204" pitchFamily="18" charset="0"/>
              <a:ea typeface="Cambria" panose="02040503050406030204" pitchFamily="18" charset="0"/>
            </a:endParaRPr>
          </a:p>
        </p:txBody>
      </p:sp>
      <p:sp>
        <p:nvSpPr>
          <p:cNvPr id="12" name="Shape 9"/>
          <p:cNvSpPr/>
          <p:nvPr/>
        </p:nvSpPr>
        <p:spPr>
          <a:xfrm>
            <a:off x="6215182" y="6154103"/>
            <a:ext cx="7686437" cy="1461373"/>
          </a:xfrm>
          <a:prstGeom prst="roundRect">
            <a:avLst>
              <a:gd name="adj" fmla="val 2137"/>
            </a:avLst>
          </a:prstGeom>
          <a:solidFill>
            <a:srgbClr val="303132"/>
          </a:solidFill>
          <a:ln/>
        </p:spPr>
      </p:sp>
      <p:sp>
        <p:nvSpPr>
          <p:cNvPr id="13" name="Text 10"/>
          <p:cNvSpPr/>
          <p:nvPr/>
        </p:nvSpPr>
        <p:spPr>
          <a:xfrm>
            <a:off x="6423303" y="6362224"/>
            <a:ext cx="2366129" cy="295632"/>
          </a:xfrm>
          <a:prstGeom prst="rect">
            <a:avLst/>
          </a:prstGeom>
          <a:noFill/>
          <a:ln/>
        </p:spPr>
        <p:txBody>
          <a:bodyPr wrap="none" lIns="0" tIns="0" rIns="0" bIns="0" rtlCol="0" anchor="t"/>
          <a:lstStyle/>
          <a:p>
            <a:pPr marL="0" indent="0" algn="l">
              <a:lnSpc>
                <a:spcPts val="2300"/>
              </a:lnSpc>
              <a:buNone/>
            </a:pPr>
            <a:r>
              <a:rPr lang="en-US" sz="1850" b="1" kern="0" spc="-19" dirty="0">
                <a:solidFill>
                  <a:srgbClr val="E2E6E9"/>
                </a:solidFill>
                <a:latin typeface="Cambria" panose="02040503050406030204" pitchFamily="18" charset="0"/>
                <a:ea typeface="Cambria" panose="02040503050406030204" pitchFamily="18" charset="0"/>
                <a:cs typeface="Montserrat Bold" pitchFamily="34" charset="-120"/>
              </a:rPr>
              <a:t>Outlet Distribution</a:t>
            </a:r>
            <a:endParaRPr lang="en-US" sz="1850" dirty="0">
              <a:latin typeface="Cambria" panose="02040503050406030204" pitchFamily="18" charset="0"/>
              <a:ea typeface="Cambria" panose="02040503050406030204" pitchFamily="18" charset="0"/>
            </a:endParaRPr>
          </a:p>
        </p:txBody>
      </p:sp>
      <p:sp>
        <p:nvSpPr>
          <p:cNvPr id="14" name="Text 11"/>
          <p:cNvSpPr/>
          <p:nvPr/>
        </p:nvSpPr>
        <p:spPr>
          <a:xfrm>
            <a:off x="6423303" y="6782753"/>
            <a:ext cx="7270194" cy="624602"/>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Cambria" panose="02040503050406030204" pitchFamily="18" charset="0"/>
                <a:ea typeface="Cambria" panose="02040503050406030204" pitchFamily="18" charset="0"/>
                <a:cs typeface="Source Sans Pro" pitchFamily="34" charset="-120"/>
              </a:rPr>
              <a:t>Analyzing how products are distributed across various outlet types and their respective performance.</a:t>
            </a:r>
            <a:endParaRPr lang="en-US" sz="16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735806" y="2283419"/>
            <a:ext cx="4778097" cy="597218"/>
          </a:xfrm>
          <a:prstGeom prst="rect">
            <a:avLst/>
          </a:prstGeom>
          <a:noFill/>
          <a:ln/>
        </p:spPr>
        <p:txBody>
          <a:bodyPr wrap="none" lIns="0" tIns="0" rIns="0" bIns="0" rtlCol="0" anchor="t"/>
          <a:lstStyle/>
          <a:p>
            <a:pPr marL="0" indent="0" algn="l">
              <a:lnSpc>
                <a:spcPts val="4700"/>
              </a:lnSpc>
              <a:buNone/>
            </a:pPr>
            <a:r>
              <a:rPr lang="en-US" sz="3750" b="1" kern="0" spc="-38" dirty="0">
                <a:solidFill>
                  <a:srgbClr val="FFFFFF"/>
                </a:solidFill>
                <a:latin typeface="Cambria" panose="02040503050406030204" pitchFamily="18" charset="0"/>
                <a:ea typeface="Cambria" panose="02040503050406030204" pitchFamily="18" charset="0"/>
                <a:cs typeface="Montserrat Bold" pitchFamily="34" charset="-120"/>
              </a:rPr>
              <a:t>Key Metrics</a:t>
            </a:r>
            <a:endParaRPr lang="en-US" sz="3750" dirty="0">
              <a:latin typeface="Cambria" panose="02040503050406030204" pitchFamily="18" charset="0"/>
              <a:ea typeface="Cambria" panose="02040503050406030204" pitchFamily="18" charset="0"/>
            </a:endParaRPr>
          </a:p>
        </p:txBody>
      </p:sp>
      <p:sp>
        <p:nvSpPr>
          <p:cNvPr id="4" name="Text 1"/>
          <p:cNvSpPr/>
          <p:nvPr/>
        </p:nvSpPr>
        <p:spPr>
          <a:xfrm>
            <a:off x="735687" y="3252588"/>
            <a:ext cx="13158788" cy="630793"/>
          </a:xfrm>
          <a:prstGeom prst="rect">
            <a:avLst/>
          </a:prstGeom>
          <a:noFill/>
          <a:ln/>
        </p:spPr>
        <p:txBody>
          <a:bodyPr wrap="square" lIns="0" tIns="0" rIns="0" bIns="0" rtlCol="0" anchor="t"/>
          <a:lstStyle/>
          <a:p>
            <a:pPr marL="0" indent="0" algn="l">
              <a:lnSpc>
                <a:spcPts val="2450"/>
              </a:lnSpc>
              <a:buNone/>
            </a:pPr>
            <a:r>
              <a:rPr lang="en-US" sz="1650" dirty="0">
                <a:solidFill>
                  <a:srgbClr val="E2E6E9"/>
                </a:solidFill>
                <a:latin typeface="Cambria" panose="02040503050406030204" pitchFamily="18" charset="0"/>
                <a:ea typeface="Cambria" panose="02040503050406030204" pitchFamily="18" charset="0"/>
                <a:cs typeface="Source Sans Pro" pitchFamily="34" charset="-120"/>
              </a:rPr>
              <a:t>Our dashboard highlights three essential KPIs that provide a snapshot of our retail data. With an average MRP of ₹264.09 across all products, we can see that pricing falls within a moderate range for the retail sector.</a:t>
            </a:r>
            <a:endParaRPr lang="en-US" sz="1650" dirty="0">
              <a:latin typeface="Cambria" panose="02040503050406030204" pitchFamily="18" charset="0"/>
              <a:ea typeface="Cambria" panose="02040503050406030204" pitchFamily="18" charset="0"/>
            </a:endParaRPr>
          </a:p>
        </p:txBody>
      </p:sp>
      <p:sp>
        <p:nvSpPr>
          <p:cNvPr id="5" name="Text 2"/>
          <p:cNvSpPr/>
          <p:nvPr/>
        </p:nvSpPr>
        <p:spPr>
          <a:xfrm>
            <a:off x="735687" y="4119839"/>
            <a:ext cx="13158788" cy="630793"/>
          </a:xfrm>
          <a:prstGeom prst="rect">
            <a:avLst/>
          </a:prstGeom>
          <a:noFill/>
          <a:ln/>
        </p:spPr>
        <p:txBody>
          <a:bodyPr wrap="square" lIns="0" tIns="0" rIns="0" bIns="0" rtlCol="0" anchor="t"/>
          <a:lstStyle/>
          <a:p>
            <a:pPr marL="0" indent="0" algn="l">
              <a:lnSpc>
                <a:spcPts val="2450"/>
              </a:lnSpc>
              <a:buNone/>
            </a:pPr>
            <a:r>
              <a:rPr lang="en-US" sz="1650" dirty="0">
                <a:solidFill>
                  <a:srgbClr val="E2E6E9"/>
                </a:solidFill>
                <a:latin typeface="Cambria" panose="02040503050406030204" pitchFamily="18" charset="0"/>
                <a:ea typeface="Cambria" panose="02040503050406030204" pitchFamily="18" charset="0"/>
                <a:cs typeface="Source Sans Pro" pitchFamily="34" charset="-120"/>
              </a:rPr>
              <a:t>The item count breakdown reveals an interesting pattern: Low Fat items significantly outnumber Regular items by nearly 2:1, with 250 Low Fat items compared to 137 Regular items. This indicates a strong market presence of healthier alternatives in our product mix.</a:t>
            </a:r>
            <a:endParaRPr lang="en-US" sz="1650" dirty="0">
              <a:latin typeface="Cambria" panose="02040503050406030204" pitchFamily="18" charset="0"/>
              <a:ea typeface="Cambria" panose="02040503050406030204" pitchFamily="18" charset="0"/>
            </a:endParaRPr>
          </a:p>
        </p:txBody>
      </p:sp>
      <p:sp>
        <p:nvSpPr>
          <p:cNvPr id="6" name="Text 3"/>
          <p:cNvSpPr/>
          <p:nvPr/>
        </p:nvSpPr>
        <p:spPr>
          <a:xfrm>
            <a:off x="735806" y="5958007"/>
            <a:ext cx="4175998" cy="693777"/>
          </a:xfrm>
          <a:prstGeom prst="rect">
            <a:avLst/>
          </a:prstGeom>
          <a:noFill/>
          <a:ln/>
        </p:spPr>
        <p:txBody>
          <a:bodyPr wrap="none" lIns="0" tIns="0" rIns="0" bIns="0" rtlCol="0" anchor="t"/>
          <a:lstStyle/>
          <a:p>
            <a:pPr marL="0" indent="0" algn="ctr">
              <a:lnSpc>
                <a:spcPts val="5450"/>
              </a:lnSpc>
              <a:buNone/>
            </a:pPr>
            <a:r>
              <a:rPr lang="en-US" sz="5450" b="1" kern="0" spc="-55" dirty="0">
                <a:solidFill>
                  <a:srgbClr val="E2E6E9"/>
                </a:solidFill>
                <a:latin typeface="Cambria" panose="02040503050406030204" pitchFamily="18" charset="0"/>
                <a:ea typeface="Cambria" panose="02040503050406030204" pitchFamily="18" charset="0"/>
                <a:cs typeface="Montserrat Bold" pitchFamily="34" charset="-120"/>
              </a:rPr>
              <a:t>₹264.09</a:t>
            </a:r>
            <a:endParaRPr lang="en-US" sz="5450" dirty="0">
              <a:latin typeface="Cambria" panose="02040503050406030204" pitchFamily="18" charset="0"/>
              <a:ea typeface="Cambria" panose="02040503050406030204" pitchFamily="18" charset="0"/>
            </a:endParaRPr>
          </a:p>
        </p:txBody>
      </p:sp>
      <p:sp>
        <p:nvSpPr>
          <p:cNvPr id="7" name="Text 4"/>
          <p:cNvSpPr/>
          <p:nvPr/>
        </p:nvSpPr>
        <p:spPr>
          <a:xfrm>
            <a:off x="1629251" y="6914436"/>
            <a:ext cx="2388989" cy="298609"/>
          </a:xfrm>
          <a:prstGeom prst="rect">
            <a:avLst/>
          </a:prstGeom>
          <a:noFill/>
          <a:ln/>
        </p:spPr>
        <p:txBody>
          <a:bodyPr wrap="none" lIns="0" tIns="0" rIns="0" bIns="0" rtlCol="0" anchor="t"/>
          <a:lstStyle/>
          <a:p>
            <a:pPr marL="0" indent="0" algn="ctr">
              <a:lnSpc>
                <a:spcPts val="2350"/>
              </a:lnSpc>
              <a:buNone/>
            </a:pPr>
            <a:r>
              <a:rPr lang="en-US" sz="1850" b="1" kern="0" spc="-19" dirty="0">
                <a:solidFill>
                  <a:srgbClr val="E2E6E9"/>
                </a:solidFill>
                <a:latin typeface="Cambria" panose="02040503050406030204" pitchFamily="18" charset="0"/>
                <a:ea typeface="Cambria" panose="02040503050406030204" pitchFamily="18" charset="0"/>
                <a:cs typeface="Montserrat Bold" pitchFamily="34" charset="-120"/>
              </a:rPr>
              <a:t>Average MRP</a:t>
            </a:r>
            <a:endParaRPr lang="en-US" sz="1850" dirty="0">
              <a:latin typeface="Cambria" panose="02040503050406030204" pitchFamily="18" charset="0"/>
              <a:ea typeface="Cambria" panose="02040503050406030204" pitchFamily="18" charset="0"/>
            </a:endParaRPr>
          </a:p>
        </p:txBody>
      </p:sp>
      <p:sp>
        <p:nvSpPr>
          <p:cNvPr id="8" name="Text 5"/>
          <p:cNvSpPr/>
          <p:nvPr/>
        </p:nvSpPr>
        <p:spPr>
          <a:xfrm>
            <a:off x="735806" y="7339132"/>
            <a:ext cx="4175998" cy="315397"/>
          </a:xfrm>
          <a:prstGeom prst="rect">
            <a:avLst/>
          </a:prstGeom>
          <a:noFill/>
          <a:ln/>
        </p:spPr>
        <p:txBody>
          <a:bodyPr wrap="none" lIns="0" tIns="0" rIns="0" bIns="0" rtlCol="0" anchor="t"/>
          <a:lstStyle/>
          <a:p>
            <a:pPr marL="0" indent="0" algn="ctr">
              <a:lnSpc>
                <a:spcPts val="2450"/>
              </a:lnSpc>
              <a:buNone/>
            </a:pPr>
            <a:r>
              <a:rPr lang="en-US" sz="1650" dirty="0">
                <a:solidFill>
                  <a:srgbClr val="E2E6E9"/>
                </a:solidFill>
                <a:latin typeface="Cambria" panose="02040503050406030204" pitchFamily="18" charset="0"/>
                <a:ea typeface="Cambria" panose="02040503050406030204" pitchFamily="18" charset="0"/>
                <a:cs typeface="Source Sans Pro" pitchFamily="34" charset="-120"/>
              </a:rPr>
              <a:t>Moderate pricing across all products</a:t>
            </a:r>
            <a:endParaRPr lang="en-US" sz="1650" dirty="0">
              <a:latin typeface="Cambria" panose="02040503050406030204" pitchFamily="18" charset="0"/>
              <a:ea typeface="Cambria" panose="02040503050406030204" pitchFamily="18" charset="0"/>
            </a:endParaRPr>
          </a:p>
        </p:txBody>
      </p:sp>
      <p:sp>
        <p:nvSpPr>
          <p:cNvPr id="9" name="Text 6"/>
          <p:cNvSpPr/>
          <p:nvPr/>
        </p:nvSpPr>
        <p:spPr>
          <a:xfrm>
            <a:off x="5227082" y="5958007"/>
            <a:ext cx="4176117" cy="693777"/>
          </a:xfrm>
          <a:prstGeom prst="rect">
            <a:avLst/>
          </a:prstGeom>
          <a:noFill/>
          <a:ln/>
        </p:spPr>
        <p:txBody>
          <a:bodyPr wrap="none" lIns="0" tIns="0" rIns="0" bIns="0" rtlCol="0" anchor="t"/>
          <a:lstStyle/>
          <a:p>
            <a:pPr marL="0" indent="0" algn="ctr">
              <a:lnSpc>
                <a:spcPts val="5450"/>
              </a:lnSpc>
              <a:buNone/>
            </a:pPr>
            <a:r>
              <a:rPr lang="en-US" sz="5450" b="1" kern="0" spc="-55" dirty="0">
                <a:solidFill>
                  <a:srgbClr val="E2E6E9"/>
                </a:solidFill>
                <a:latin typeface="Cambria" panose="02040503050406030204" pitchFamily="18" charset="0"/>
                <a:ea typeface="Cambria" panose="02040503050406030204" pitchFamily="18" charset="0"/>
                <a:cs typeface="Montserrat Bold" pitchFamily="34" charset="-120"/>
              </a:rPr>
              <a:t>137</a:t>
            </a:r>
            <a:endParaRPr lang="en-US" sz="5450" dirty="0">
              <a:latin typeface="Cambria" panose="02040503050406030204" pitchFamily="18" charset="0"/>
              <a:ea typeface="Cambria" panose="02040503050406030204" pitchFamily="18" charset="0"/>
            </a:endParaRPr>
          </a:p>
        </p:txBody>
      </p:sp>
      <p:sp>
        <p:nvSpPr>
          <p:cNvPr id="10" name="Text 7"/>
          <p:cNvSpPr/>
          <p:nvPr/>
        </p:nvSpPr>
        <p:spPr>
          <a:xfrm>
            <a:off x="6120646" y="6914436"/>
            <a:ext cx="2388989" cy="298609"/>
          </a:xfrm>
          <a:prstGeom prst="rect">
            <a:avLst/>
          </a:prstGeom>
          <a:noFill/>
          <a:ln/>
        </p:spPr>
        <p:txBody>
          <a:bodyPr wrap="none" lIns="0" tIns="0" rIns="0" bIns="0" rtlCol="0" anchor="t"/>
          <a:lstStyle/>
          <a:p>
            <a:pPr marL="0" indent="0" algn="ctr">
              <a:lnSpc>
                <a:spcPts val="2350"/>
              </a:lnSpc>
              <a:buNone/>
            </a:pPr>
            <a:r>
              <a:rPr lang="en-US" sz="1850" b="1" kern="0" spc="-19" dirty="0">
                <a:solidFill>
                  <a:srgbClr val="E2E6E9"/>
                </a:solidFill>
                <a:latin typeface="Cambria" panose="02040503050406030204" pitchFamily="18" charset="0"/>
                <a:ea typeface="Cambria" panose="02040503050406030204" pitchFamily="18" charset="0"/>
                <a:cs typeface="Montserrat Bold" pitchFamily="34" charset="-120"/>
              </a:rPr>
              <a:t>Regular Items</a:t>
            </a:r>
            <a:endParaRPr lang="en-US" sz="1850" dirty="0">
              <a:latin typeface="Cambria" panose="02040503050406030204" pitchFamily="18" charset="0"/>
              <a:ea typeface="Cambria" panose="02040503050406030204" pitchFamily="18" charset="0"/>
            </a:endParaRPr>
          </a:p>
        </p:txBody>
      </p:sp>
      <p:sp>
        <p:nvSpPr>
          <p:cNvPr id="11" name="Text 8"/>
          <p:cNvSpPr/>
          <p:nvPr/>
        </p:nvSpPr>
        <p:spPr>
          <a:xfrm>
            <a:off x="5227082" y="7339132"/>
            <a:ext cx="4176117" cy="315397"/>
          </a:xfrm>
          <a:prstGeom prst="rect">
            <a:avLst/>
          </a:prstGeom>
          <a:noFill/>
          <a:ln/>
        </p:spPr>
        <p:txBody>
          <a:bodyPr wrap="none" lIns="0" tIns="0" rIns="0" bIns="0" rtlCol="0" anchor="t"/>
          <a:lstStyle/>
          <a:p>
            <a:pPr marL="0" indent="0" algn="ctr">
              <a:lnSpc>
                <a:spcPts val="2450"/>
              </a:lnSpc>
              <a:buNone/>
            </a:pPr>
            <a:r>
              <a:rPr lang="en-US" sz="1650" dirty="0">
                <a:solidFill>
                  <a:srgbClr val="E2E6E9"/>
                </a:solidFill>
                <a:latin typeface="Cambria" panose="02040503050406030204" pitchFamily="18" charset="0"/>
                <a:ea typeface="Cambria" panose="02040503050406030204" pitchFamily="18" charset="0"/>
                <a:cs typeface="Source Sans Pro" pitchFamily="34" charset="-120"/>
              </a:rPr>
              <a:t>Standard fat content products</a:t>
            </a:r>
            <a:endParaRPr lang="en-US" sz="1650" dirty="0">
              <a:latin typeface="Cambria" panose="02040503050406030204" pitchFamily="18" charset="0"/>
              <a:ea typeface="Cambria" panose="02040503050406030204" pitchFamily="18" charset="0"/>
            </a:endParaRPr>
          </a:p>
        </p:txBody>
      </p:sp>
      <p:sp>
        <p:nvSpPr>
          <p:cNvPr id="12" name="Text 9"/>
          <p:cNvSpPr/>
          <p:nvPr/>
        </p:nvSpPr>
        <p:spPr>
          <a:xfrm>
            <a:off x="9718477" y="5958007"/>
            <a:ext cx="4175998" cy="693777"/>
          </a:xfrm>
          <a:prstGeom prst="rect">
            <a:avLst/>
          </a:prstGeom>
          <a:noFill/>
          <a:ln/>
        </p:spPr>
        <p:txBody>
          <a:bodyPr wrap="none" lIns="0" tIns="0" rIns="0" bIns="0" rtlCol="0" anchor="t"/>
          <a:lstStyle/>
          <a:p>
            <a:pPr marL="0" indent="0" algn="ctr">
              <a:lnSpc>
                <a:spcPts val="5450"/>
              </a:lnSpc>
              <a:buNone/>
            </a:pPr>
            <a:r>
              <a:rPr lang="en-US" sz="5450" b="1" kern="0" spc="-55" dirty="0">
                <a:solidFill>
                  <a:srgbClr val="E2E6E9"/>
                </a:solidFill>
                <a:latin typeface="Cambria" panose="02040503050406030204" pitchFamily="18" charset="0"/>
                <a:ea typeface="Cambria" panose="02040503050406030204" pitchFamily="18" charset="0"/>
                <a:cs typeface="Montserrat Bold" pitchFamily="34" charset="-120"/>
              </a:rPr>
              <a:t>250</a:t>
            </a:r>
            <a:endParaRPr lang="en-US" sz="5450" dirty="0">
              <a:latin typeface="Cambria" panose="02040503050406030204" pitchFamily="18" charset="0"/>
              <a:ea typeface="Cambria" panose="02040503050406030204" pitchFamily="18" charset="0"/>
            </a:endParaRPr>
          </a:p>
        </p:txBody>
      </p:sp>
      <p:sp>
        <p:nvSpPr>
          <p:cNvPr id="13" name="Text 10"/>
          <p:cNvSpPr/>
          <p:nvPr/>
        </p:nvSpPr>
        <p:spPr>
          <a:xfrm>
            <a:off x="10611922" y="6914436"/>
            <a:ext cx="2388989" cy="298609"/>
          </a:xfrm>
          <a:prstGeom prst="rect">
            <a:avLst/>
          </a:prstGeom>
          <a:noFill/>
          <a:ln/>
        </p:spPr>
        <p:txBody>
          <a:bodyPr wrap="none" lIns="0" tIns="0" rIns="0" bIns="0" rtlCol="0" anchor="t"/>
          <a:lstStyle/>
          <a:p>
            <a:pPr marL="0" indent="0" algn="ctr">
              <a:lnSpc>
                <a:spcPts val="2350"/>
              </a:lnSpc>
              <a:buNone/>
            </a:pPr>
            <a:r>
              <a:rPr lang="en-US" sz="1850" b="1" kern="0" spc="-19" dirty="0">
                <a:solidFill>
                  <a:srgbClr val="E2E6E9"/>
                </a:solidFill>
                <a:latin typeface="Cambria" panose="02040503050406030204" pitchFamily="18" charset="0"/>
                <a:ea typeface="Cambria" panose="02040503050406030204" pitchFamily="18" charset="0"/>
                <a:cs typeface="Montserrat Bold" pitchFamily="34" charset="-120"/>
              </a:rPr>
              <a:t>Low Fat Items</a:t>
            </a:r>
            <a:endParaRPr lang="en-US" sz="1850" dirty="0">
              <a:latin typeface="Cambria" panose="02040503050406030204" pitchFamily="18" charset="0"/>
              <a:ea typeface="Cambria" panose="02040503050406030204" pitchFamily="18" charset="0"/>
            </a:endParaRPr>
          </a:p>
        </p:txBody>
      </p:sp>
      <p:sp>
        <p:nvSpPr>
          <p:cNvPr id="14" name="Text 11"/>
          <p:cNvSpPr/>
          <p:nvPr/>
        </p:nvSpPr>
        <p:spPr>
          <a:xfrm>
            <a:off x="9718477" y="7339132"/>
            <a:ext cx="4175998" cy="315397"/>
          </a:xfrm>
          <a:prstGeom prst="rect">
            <a:avLst/>
          </a:prstGeom>
          <a:noFill/>
          <a:ln/>
        </p:spPr>
        <p:txBody>
          <a:bodyPr wrap="none" lIns="0" tIns="0" rIns="0" bIns="0" rtlCol="0" anchor="t"/>
          <a:lstStyle/>
          <a:p>
            <a:pPr marL="0" indent="0" algn="ctr">
              <a:lnSpc>
                <a:spcPts val="2450"/>
              </a:lnSpc>
              <a:buNone/>
            </a:pPr>
            <a:r>
              <a:rPr lang="en-US" sz="1650" dirty="0">
                <a:solidFill>
                  <a:srgbClr val="E2E6E9"/>
                </a:solidFill>
                <a:latin typeface="Cambria" panose="02040503050406030204" pitchFamily="18" charset="0"/>
                <a:ea typeface="Cambria" panose="02040503050406030204" pitchFamily="18" charset="0"/>
                <a:cs typeface="Source Sans Pro" pitchFamily="34" charset="-120"/>
              </a:rPr>
              <a:t>Healthier alternatives dominate the dataset</a:t>
            </a:r>
            <a:endParaRPr lang="en-US" sz="1650" dirty="0">
              <a:latin typeface="Cambria" panose="02040503050406030204" pitchFamily="18" charset="0"/>
              <a:ea typeface="Cambria" panose="02040503050406030204" pitchFamily="18" charset="0"/>
            </a:endParaRPr>
          </a:p>
        </p:txBody>
      </p:sp>
      <p:sp>
        <p:nvSpPr>
          <p:cNvPr id="21" name="Rectangle 1"/>
          <p:cNvSpPr>
            <a:spLocks noChangeArrowheads="1"/>
          </p:cNvSpPr>
          <p:nvPr/>
        </p:nvSpPr>
        <p:spPr bwMode="auto">
          <a:xfrm>
            <a:off x="0" y="0"/>
            <a:ext cx="14630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Rounded Rectangle 21"/>
          <p:cNvSpPr/>
          <p:nvPr/>
        </p:nvSpPr>
        <p:spPr>
          <a:xfrm rot="10800000">
            <a:off x="-52748" y="-1362185"/>
            <a:ext cx="3781828" cy="2787542"/>
          </a:xfrm>
          <a:prstGeom prst="roundRect">
            <a:avLst/>
          </a:prstGeom>
          <a:effectLst>
            <a:reflection blurRad="6350" stA="52000" endA="300" endPos="35000" dir="5400000" sy="-100000" algn="bl" rotWithShape="0"/>
          </a:effectLst>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23" name="Rounded Rectangle 22"/>
          <p:cNvSpPr/>
          <p:nvPr/>
        </p:nvSpPr>
        <p:spPr>
          <a:xfrm rot="10800000">
            <a:off x="3795900" y="-1303494"/>
            <a:ext cx="3681275" cy="2787542"/>
          </a:xfrm>
          <a:prstGeom prst="roundRect">
            <a:avLst/>
          </a:prstGeom>
          <a:effectLst>
            <a:reflection blurRad="6350" stA="52000" endA="300" endPos="35000" dir="5400000" sy="-100000" algn="bl" rotWithShape="0"/>
          </a:effectLst>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24" name="Rounded Rectangle 23"/>
          <p:cNvSpPr/>
          <p:nvPr/>
        </p:nvSpPr>
        <p:spPr>
          <a:xfrm rot="10800000">
            <a:off x="7562935" y="-1251080"/>
            <a:ext cx="3867588" cy="2787542"/>
          </a:xfrm>
          <a:prstGeom prst="roundRect">
            <a:avLst/>
          </a:prstGeom>
          <a:effectLst>
            <a:reflection blurRad="6350" stA="52000" endA="300" endPos="35000" dir="5400000" sy="-100000" algn="bl" rotWithShape="0"/>
          </a:effectLst>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25" name="Rounded Rectangle 24"/>
          <p:cNvSpPr/>
          <p:nvPr/>
        </p:nvSpPr>
        <p:spPr>
          <a:xfrm rot="10800000">
            <a:off x="11516283" y="-1251079"/>
            <a:ext cx="3199877" cy="2787542"/>
          </a:xfrm>
          <a:prstGeom prst="roundRect">
            <a:avLst/>
          </a:prstGeom>
          <a:effectLst>
            <a:reflection blurRad="6350" stA="52000" endA="300" endPos="35000" dir="5400000" sy="-100000" algn="bl" rotWithShape="0"/>
          </a:effectLst>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04825" y="396716"/>
            <a:ext cx="4684038" cy="409813"/>
          </a:xfrm>
          <a:prstGeom prst="rect">
            <a:avLst/>
          </a:prstGeom>
          <a:noFill/>
          <a:ln/>
        </p:spPr>
        <p:txBody>
          <a:bodyPr wrap="none" lIns="0" tIns="0" rIns="0" bIns="0" rtlCol="0" anchor="t"/>
          <a:lstStyle/>
          <a:p>
            <a:pPr marL="0" indent="0" algn="l">
              <a:lnSpc>
                <a:spcPts val="3200"/>
              </a:lnSpc>
              <a:buNone/>
            </a:pPr>
            <a:r>
              <a:rPr lang="en-US" sz="2550" b="1" kern="0" spc="-26" dirty="0">
                <a:solidFill>
                  <a:srgbClr val="FFFFFF"/>
                </a:solidFill>
                <a:latin typeface="Cambria" panose="02040503050406030204" pitchFamily="18" charset="0"/>
                <a:ea typeface="Cambria" panose="02040503050406030204" pitchFamily="18" charset="0"/>
                <a:cs typeface="Montserrat Bold" pitchFamily="34" charset="-120"/>
              </a:rPr>
              <a:t>MRP Contribution by Outlet</a:t>
            </a:r>
            <a:endParaRPr lang="en-US" sz="2550" dirty="0">
              <a:latin typeface="Cambria" panose="02040503050406030204" pitchFamily="18" charset="0"/>
              <a:ea typeface="Cambria" panose="02040503050406030204" pitchFamily="18" charset="0"/>
            </a:endParaRPr>
          </a:p>
        </p:txBody>
      </p:sp>
      <p:sp>
        <p:nvSpPr>
          <p:cNvPr id="3" name="Text 1"/>
          <p:cNvSpPr/>
          <p:nvPr/>
        </p:nvSpPr>
        <p:spPr>
          <a:xfrm>
            <a:off x="504825" y="1095018"/>
            <a:ext cx="13620750" cy="432911"/>
          </a:xfrm>
          <a:prstGeom prst="rect">
            <a:avLst/>
          </a:prstGeom>
          <a:noFill/>
          <a:ln/>
        </p:spPr>
        <p:txBody>
          <a:bodyPr wrap="square" lIns="0" tIns="0" rIns="0" bIns="0" rtlCol="0" anchor="t"/>
          <a:lstStyle/>
          <a:p>
            <a:pPr marL="0" indent="0" algn="l">
              <a:lnSpc>
                <a:spcPts val="1700"/>
              </a:lnSpc>
              <a:buNone/>
            </a:pPr>
            <a:r>
              <a:rPr lang="en-US" sz="1600" dirty="0">
                <a:solidFill>
                  <a:srgbClr val="E2E6E9"/>
                </a:solidFill>
                <a:latin typeface="Cambria" panose="02040503050406030204" pitchFamily="18" charset="0"/>
                <a:ea typeface="Cambria" panose="02040503050406030204" pitchFamily="18" charset="0"/>
                <a:cs typeface="Source Sans Pro" pitchFamily="34" charset="-120"/>
              </a:rPr>
              <a:t>The treemap visualization reveals significant variations in how different outlets contribute to the overall MRP. Certain outlets stand out as major contributors, particularly OUT018 and OUT045, which account for a disproportionately large share of the total MRP.</a:t>
            </a:r>
            <a:endParaRPr lang="en-US" sz="1600" dirty="0">
              <a:latin typeface="Cambria" panose="02040503050406030204" pitchFamily="18" charset="0"/>
              <a:ea typeface="Cambria" panose="02040503050406030204" pitchFamily="18" charset="0"/>
            </a:endParaRPr>
          </a:p>
        </p:txBody>
      </p:sp>
      <p:sp>
        <p:nvSpPr>
          <p:cNvPr id="4" name="Text 2"/>
          <p:cNvSpPr/>
          <p:nvPr/>
        </p:nvSpPr>
        <p:spPr>
          <a:xfrm>
            <a:off x="504825" y="1690211"/>
            <a:ext cx="13620750" cy="432911"/>
          </a:xfrm>
          <a:prstGeom prst="rect">
            <a:avLst/>
          </a:prstGeom>
          <a:noFill/>
          <a:ln/>
        </p:spPr>
        <p:txBody>
          <a:bodyPr wrap="square" lIns="0" tIns="0" rIns="0" bIns="0" rtlCol="0" anchor="t"/>
          <a:lstStyle/>
          <a:p>
            <a:pPr marL="0" indent="0" algn="l">
              <a:lnSpc>
                <a:spcPts val="1700"/>
              </a:lnSpc>
              <a:buNone/>
            </a:pPr>
            <a:r>
              <a:rPr lang="en-US" sz="1600" dirty="0">
                <a:solidFill>
                  <a:srgbClr val="E2E6E9"/>
                </a:solidFill>
                <a:latin typeface="Cambria" panose="02040503050406030204" pitchFamily="18" charset="0"/>
                <a:ea typeface="Cambria" panose="02040503050406030204" pitchFamily="18" charset="0"/>
                <a:cs typeface="Source Sans Pro" pitchFamily="34" charset="-120"/>
              </a:rPr>
              <a:t>This uneven distribution suggests that some outlets may be carrying higher-priced items or a larger volume of products. Understanding these patterns can help optimize inventory allocation and pricing strategies across the retail network.</a:t>
            </a:r>
            <a:endParaRPr lang="en-US" sz="1600" dirty="0">
              <a:latin typeface="Cambria" panose="02040503050406030204" pitchFamily="18" charset="0"/>
              <a:ea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329" y="2442929"/>
            <a:ext cx="7315200" cy="566564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3798" y="385090"/>
            <a:ext cx="12554783" cy="701278"/>
          </a:xfrm>
          <a:prstGeom prst="rect">
            <a:avLst/>
          </a:prstGeom>
          <a:noFill/>
          <a:ln/>
        </p:spPr>
        <p:txBody>
          <a:bodyPr wrap="none" lIns="0" tIns="0" rIns="0" bIns="0" rtlCol="0" anchor="t"/>
          <a:lstStyle/>
          <a:p>
            <a:pPr marL="0" indent="0" algn="l">
              <a:lnSpc>
                <a:spcPts val="5500"/>
              </a:lnSpc>
              <a:buNone/>
            </a:pPr>
            <a:r>
              <a:rPr lang="en-US" sz="4400" b="1" kern="0" spc="-44" dirty="0">
                <a:solidFill>
                  <a:srgbClr val="FFFFFF"/>
                </a:solidFill>
                <a:latin typeface="Cambria" panose="02040503050406030204" pitchFamily="18" charset="0"/>
                <a:ea typeface="Cambria" panose="02040503050406030204" pitchFamily="18" charset="0"/>
                <a:cs typeface="Montserrat Bold" pitchFamily="34" charset="-120"/>
              </a:rPr>
              <a:t>MRP Breakdown by Outlet Type &amp; Category</a:t>
            </a:r>
            <a:endParaRPr lang="en-US" sz="4400" dirty="0">
              <a:latin typeface="Cambria" panose="02040503050406030204" pitchFamily="18" charset="0"/>
              <a:ea typeface="Cambria" panose="02040503050406030204" pitchFamily="18" charset="0"/>
            </a:endParaRPr>
          </a:p>
        </p:txBody>
      </p:sp>
      <p:sp>
        <p:nvSpPr>
          <p:cNvPr id="3" name="Text 1"/>
          <p:cNvSpPr/>
          <p:nvPr/>
        </p:nvSpPr>
        <p:spPr>
          <a:xfrm>
            <a:off x="863797" y="1333185"/>
            <a:ext cx="12902803" cy="74033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Our stacked column visualization breaks down MRP contributions by both outlet type and item category. Supermarket Type1 clearly dominates with the widest category distribution and highest overall MRP contribution among all outlet types.</a:t>
            </a:r>
            <a:endParaRPr lang="en-US" sz="1900" dirty="0">
              <a:latin typeface="Cambria" panose="02040503050406030204" pitchFamily="18" charset="0"/>
              <a:ea typeface="Cambria" panose="02040503050406030204" pitchFamily="18" charset="0"/>
            </a:endParaRPr>
          </a:p>
        </p:txBody>
      </p:sp>
      <p:sp>
        <p:nvSpPr>
          <p:cNvPr id="4" name="Text 2"/>
          <p:cNvSpPr/>
          <p:nvPr/>
        </p:nvSpPr>
        <p:spPr>
          <a:xfrm>
            <a:off x="863796" y="2626509"/>
            <a:ext cx="12902803" cy="111049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This outlet type carries a diverse range of products across multiple categories, suggesting it serves as a comprehensive shopping destination. Other outlet types show more specialized category focus, which may indicate targeted market positioning or space constraints.</a:t>
            </a:r>
            <a:endParaRPr lang="en-US" sz="1900" dirty="0">
              <a:latin typeface="Cambria" panose="02040503050406030204" pitchFamily="18" charset="0"/>
              <a:ea typeface="Cambria" panose="020405030504060302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992" y="4034503"/>
            <a:ext cx="10164393" cy="393960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638651" y="502563"/>
            <a:ext cx="5025866" cy="518279"/>
          </a:xfrm>
          <a:prstGeom prst="rect">
            <a:avLst/>
          </a:prstGeom>
          <a:noFill/>
          <a:ln/>
        </p:spPr>
        <p:txBody>
          <a:bodyPr wrap="none" lIns="0" tIns="0" rIns="0" bIns="0" rtlCol="0" anchor="t"/>
          <a:lstStyle/>
          <a:p>
            <a:pPr marL="0" indent="0" algn="l">
              <a:lnSpc>
                <a:spcPts val="4050"/>
              </a:lnSpc>
              <a:buNone/>
            </a:pPr>
            <a:r>
              <a:rPr lang="en-US" sz="3250" b="1" kern="0" spc="-33" dirty="0">
                <a:solidFill>
                  <a:srgbClr val="FFFFFF"/>
                </a:solidFill>
                <a:latin typeface="Cambria" panose="02040503050406030204" pitchFamily="18" charset="0"/>
                <a:ea typeface="Cambria" panose="02040503050406030204" pitchFamily="18" charset="0"/>
                <a:cs typeface="Montserrat Bold" pitchFamily="34" charset="-120"/>
              </a:rPr>
              <a:t>Total MRP by Item Type</a:t>
            </a:r>
            <a:endParaRPr lang="en-US" sz="3250" dirty="0">
              <a:latin typeface="Cambria" panose="02040503050406030204" pitchFamily="18" charset="0"/>
              <a:ea typeface="Cambria" panose="02040503050406030204" pitchFamily="18" charset="0"/>
            </a:endParaRPr>
          </a:p>
        </p:txBody>
      </p:sp>
      <p:sp>
        <p:nvSpPr>
          <p:cNvPr id="4" name="Text 1"/>
          <p:cNvSpPr/>
          <p:nvPr/>
        </p:nvSpPr>
        <p:spPr>
          <a:xfrm>
            <a:off x="638651" y="1294567"/>
            <a:ext cx="13285167" cy="821174"/>
          </a:xfrm>
          <a:prstGeom prst="rect">
            <a:avLst/>
          </a:prstGeom>
          <a:noFill/>
          <a:ln/>
        </p:spPr>
        <p:txBody>
          <a:bodyPr wrap="square" lIns="0" tIns="0" rIns="0" bIns="0" rtlCol="0" anchor="t"/>
          <a:lstStyle/>
          <a:p>
            <a:pPr marL="0" indent="0" algn="l">
              <a:lnSpc>
                <a:spcPts val="2150"/>
              </a:lnSpc>
              <a:buNone/>
            </a:pPr>
            <a:r>
              <a:rPr lang="en-US" dirty="0">
                <a:solidFill>
                  <a:srgbClr val="E2E6E9"/>
                </a:solidFill>
                <a:latin typeface="Cambria" panose="02040503050406030204" pitchFamily="18" charset="0"/>
                <a:ea typeface="Cambria" panose="02040503050406030204" pitchFamily="18" charset="0"/>
                <a:cs typeface="Source Sans Pro" pitchFamily="34" charset="-120"/>
              </a:rPr>
              <a:t>The horizontal bar chart reveals the MRP contribution by item type, highlighting which categories drive the most value. Snack Foods emerge as the clear leader, followed closely by Household products and Fruits &amp; Vegetables.</a:t>
            </a:r>
            <a:endParaRPr lang="en-US" dirty="0">
              <a:latin typeface="Cambria" panose="02040503050406030204" pitchFamily="18" charset="0"/>
              <a:ea typeface="Cambria" panose="02040503050406030204" pitchFamily="18" charset="0"/>
            </a:endParaRPr>
          </a:p>
        </p:txBody>
      </p:sp>
      <p:sp>
        <p:nvSpPr>
          <p:cNvPr id="5" name="Text 2"/>
          <p:cNvSpPr/>
          <p:nvPr/>
        </p:nvSpPr>
        <p:spPr>
          <a:xfrm>
            <a:off x="638651" y="2321004"/>
            <a:ext cx="7866698" cy="821174"/>
          </a:xfrm>
          <a:prstGeom prst="rect">
            <a:avLst/>
          </a:prstGeom>
          <a:noFill/>
          <a:ln/>
        </p:spPr>
        <p:txBody>
          <a:bodyPr wrap="square" lIns="0" tIns="0" rIns="0" bIns="0" rtlCol="0" anchor="t"/>
          <a:lstStyle/>
          <a:p>
            <a:pPr marL="0" indent="0" algn="l">
              <a:lnSpc>
                <a:spcPts val="2150"/>
              </a:lnSpc>
              <a:buNone/>
            </a:pPr>
            <a:r>
              <a:rPr lang="en-US" dirty="0">
                <a:solidFill>
                  <a:srgbClr val="E2E6E9"/>
                </a:solidFill>
                <a:latin typeface="Cambria" panose="02040503050406030204" pitchFamily="18" charset="0"/>
                <a:ea typeface="Cambria" panose="02040503050406030204" pitchFamily="18" charset="0"/>
                <a:cs typeface="Source Sans Pro" pitchFamily="34" charset="-120"/>
              </a:rPr>
              <a:t>This visualization helps identify high-value categories that should receive priority in marketing efforts and shelf space allocation. The significant gap between top and bottom contributors suggests opportunities for category management optimization.</a:t>
            </a:r>
            <a:endParaRPr lang="en-US" dirty="0">
              <a:latin typeface="Cambria" panose="02040503050406030204" pitchFamily="18" charset="0"/>
              <a:ea typeface="Cambria" panose="02040503050406030204" pitchFamily="18" charset="0"/>
            </a:endParaRPr>
          </a:p>
        </p:txBody>
      </p:sp>
      <p:pic>
        <p:nvPicPr>
          <p:cNvPr id="6" name="Image 1" descr="preencoded.png"/>
          <p:cNvPicPr>
            <a:picLocks noChangeAspect="1"/>
          </p:cNvPicPr>
          <p:nvPr/>
        </p:nvPicPr>
        <p:blipFill>
          <a:blip r:embed="rId3"/>
          <a:stretch>
            <a:fillRect/>
          </a:stretch>
        </p:blipFill>
        <p:spPr>
          <a:xfrm>
            <a:off x="3588327" y="3487667"/>
            <a:ext cx="1045337" cy="1254459"/>
          </a:xfrm>
          <a:prstGeom prst="rect">
            <a:avLst/>
          </a:prstGeom>
        </p:spPr>
      </p:pic>
      <p:sp>
        <p:nvSpPr>
          <p:cNvPr id="7" name="Text 3"/>
          <p:cNvSpPr/>
          <p:nvPr/>
        </p:nvSpPr>
        <p:spPr>
          <a:xfrm>
            <a:off x="4716026" y="3911624"/>
            <a:ext cx="2375915" cy="259199"/>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Cambria" panose="02040503050406030204" pitchFamily="18" charset="0"/>
                <a:ea typeface="Cambria" panose="02040503050406030204" pitchFamily="18" charset="0"/>
                <a:cs typeface="Montserrat Bold" pitchFamily="34" charset="-120"/>
              </a:rPr>
              <a:t>Snack Foods</a:t>
            </a:r>
            <a:endParaRPr lang="en-US" sz="1600" dirty="0">
              <a:latin typeface="Cambria" panose="02040503050406030204" pitchFamily="18" charset="0"/>
              <a:ea typeface="Cambria" panose="02040503050406030204" pitchFamily="18" charset="0"/>
            </a:endParaRPr>
          </a:p>
        </p:txBody>
      </p:sp>
      <p:sp>
        <p:nvSpPr>
          <p:cNvPr id="8" name="Text 4"/>
          <p:cNvSpPr/>
          <p:nvPr/>
        </p:nvSpPr>
        <p:spPr>
          <a:xfrm>
            <a:off x="4757589" y="4250763"/>
            <a:ext cx="7654164" cy="273725"/>
          </a:xfrm>
          <a:prstGeom prst="rect">
            <a:avLst/>
          </a:prstGeom>
          <a:noFill/>
          <a:ln/>
        </p:spPr>
        <p:txBody>
          <a:bodyPr wrap="none" lIns="0" tIns="0" rIns="0" bIns="0" rtlCol="0" anchor="t"/>
          <a:lstStyle/>
          <a:p>
            <a:pPr marL="0" indent="0" algn="l">
              <a:lnSpc>
                <a:spcPts val="2150"/>
              </a:lnSpc>
              <a:buNone/>
            </a:pPr>
            <a:r>
              <a:rPr lang="en-US" sz="1400" dirty="0">
                <a:solidFill>
                  <a:srgbClr val="E2E6E9"/>
                </a:solidFill>
                <a:latin typeface="Cambria" panose="02040503050406030204" pitchFamily="18" charset="0"/>
                <a:ea typeface="Cambria" panose="02040503050406030204" pitchFamily="18" charset="0"/>
                <a:cs typeface="Source Sans Pro" pitchFamily="34" charset="-120"/>
              </a:rPr>
              <a:t>Highest MRP contributor overall</a:t>
            </a:r>
            <a:endParaRPr lang="en-US" sz="1400" dirty="0">
              <a:latin typeface="Cambria" panose="02040503050406030204" pitchFamily="18" charset="0"/>
              <a:ea typeface="Cambria" panose="02040503050406030204" pitchFamily="18" charset="0"/>
            </a:endParaRPr>
          </a:p>
        </p:txBody>
      </p:sp>
      <p:pic>
        <p:nvPicPr>
          <p:cNvPr id="9" name="Image 2" descr="preencoded.png"/>
          <p:cNvPicPr>
            <a:picLocks noChangeAspect="1"/>
          </p:cNvPicPr>
          <p:nvPr/>
        </p:nvPicPr>
        <p:blipFill>
          <a:blip r:embed="rId4"/>
          <a:stretch>
            <a:fillRect/>
          </a:stretch>
        </p:blipFill>
        <p:spPr>
          <a:xfrm>
            <a:off x="3588327" y="4582566"/>
            <a:ext cx="1045337" cy="1254459"/>
          </a:xfrm>
          <a:prstGeom prst="rect">
            <a:avLst/>
          </a:prstGeom>
        </p:spPr>
      </p:pic>
      <p:sp>
        <p:nvSpPr>
          <p:cNvPr id="10" name="Text 5"/>
          <p:cNvSpPr/>
          <p:nvPr/>
        </p:nvSpPr>
        <p:spPr>
          <a:xfrm>
            <a:off x="4702171" y="4924530"/>
            <a:ext cx="2375915" cy="259199"/>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Cambria" panose="02040503050406030204" pitchFamily="18" charset="0"/>
                <a:ea typeface="Cambria" panose="02040503050406030204" pitchFamily="18" charset="0"/>
                <a:cs typeface="Montserrat Bold" pitchFamily="34" charset="-120"/>
              </a:rPr>
              <a:t>Household</a:t>
            </a:r>
            <a:endParaRPr lang="en-US" sz="1600" dirty="0">
              <a:latin typeface="Cambria" panose="02040503050406030204" pitchFamily="18" charset="0"/>
              <a:ea typeface="Cambria" panose="02040503050406030204" pitchFamily="18" charset="0"/>
            </a:endParaRPr>
          </a:p>
        </p:txBody>
      </p:sp>
      <p:sp>
        <p:nvSpPr>
          <p:cNvPr id="11" name="Text 6"/>
          <p:cNvSpPr/>
          <p:nvPr/>
        </p:nvSpPr>
        <p:spPr>
          <a:xfrm>
            <a:off x="4751238" y="5335116"/>
            <a:ext cx="7654164" cy="273725"/>
          </a:xfrm>
          <a:prstGeom prst="rect">
            <a:avLst/>
          </a:prstGeom>
          <a:noFill/>
          <a:ln/>
        </p:spPr>
        <p:txBody>
          <a:bodyPr wrap="none" lIns="0" tIns="0" rIns="0" bIns="0" rtlCol="0" anchor="t"/>
          <a:lstStyle/>
          <a:p>
            <a:pPr marL="0" indent="0" algn="l">
              <a:lnSpc>
                <a:spcPts val="2150"/>
              </a:lnSpc>
              <a:buNone/>
            </a:pPr>
            <a:r>
              <a:rPr lang="en-US" sz="1400" dirty="0">
                <a:solidFill>
                  <a:srgbClr val="E2E6E9"/>
                </a:solidFill>
                <a:latin typeface="Cambria" panose="02040503050406030204" pitchFamily="18" charset="0"/>
                <a:ea typeface="Cambria" panose="02040503050406030204" pitchFamily="18" charset="0"/>
                <a:cs typeface="Source Sans Pro" pitchFamily="34" charset="-120"/>
              </a:rPr>
              <a:t>Second highest contributor</a:t>
            </a:r>
            <a:endParaRPr lang="en-US" sz="1400" dirty="0">
              <a:latin typeface="Cambria" panose="02040503050406030204" pitchFamily="18" charset="0"/>
              <a:ea typeface="Cambria" panose="02040503050406030204" pitchFamily="18" charset="0"/>
            </a:endParaRPr>
          </a:p>
        </p:txBody>
      </p:sp>
      <p:pic>
        <p:nvPicPr>
          <p:cNvPr id="12" name="Image 3" descr="preencoded.png"/>
          <p:cNvPicPr>
            <a:picLocks noChangeAspect="1"/>
          </p:cNvPicPr>
          <p:nvPr/>
        </p:nvPicPr>
        <p:blipFill>
          <a:blip r:embed="rId5"/>
          <a:stretch>
            <a:fillRect/>
          </a:stretch>
        </p:blipFill>
        <p:spPr>
          <a:xfrm>
            <a:off x="3588327" y="5677465"/>
            <a:ext cx="1045337" cy="1254459"/>
          </a:xfrm>
          <a:prstGeom prst="rect">
            <a:avLst/>
          </a:prstGeom>
        </p:spPr>
      </p:pic>
      <p:sp>
        <p:nvSpPr>
          <p:cNvPr id="13" name="Text 7"/>
          <p:cNvSpPr/>
          <p:nvPr/>
        </p:nvSpPr>
        <p:spPr>
          <a:xfrm>
            <a:off x="4716026" y="6019428"/>
            <a:ext cx="2375915" cy="259199"/>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Cambria" panose="02040503050406030204" pitchFamily="18" charset="0"/>
                <a:ea typeface="Cambria" panose="02040503050406030204" pitchFamily="18" charset="0"/>
                <a:cs typeface="Montserrat Bold" pitchFamily="34" charset="-120"/>
              </a:rPr>
              <a:t>Fruits &amp; Vegetables</a:t>
            </a:r>
            <a:endParaRPr lang="en-US" sz="1600" dirty="0">
              <a:latin typeface="Cambria" panose="02040503050406030204" pitchFamily="18" charset="0"/>
              <a:ea typeface="Cambria" panose="02040503050406030204" pitchFamily="18" charset="0"/>
            </a:endParaRPr>
          </a:p>
        </p:txBody>
      </p:sp>
      <p:sp>
        <p:nvSpPr>
          <p:cNvPr id="14" name="Text 8"/>
          <p:cNvSpPr/>
          <p:nvPr/>
        </p:nvSpPr>
        <p:spPr>
          <a:xfrm>
            <a:off x="4757589" y="6388046"/>
            <a:ext cx="7654164" cy="273725"/>
          </a:xfrm>
          <a:prstGeom prst="rect">
            <a:avLst/>
          </a:prstGeom>
          <a:noFill/>
          <a:ln/>
        </p:spPr>
        <p:txBody>
          <a:bodyPr wrap="none" lIns="0" tIns="0" rIns="0" bIns="0" rtlCol="0" anchor="t"/>
          <a:lstStyle/>
          <a:p>
            <a:pPr marL="0" indent="0" algn="l">
              <a:lnSpc>
                <a:spcPts val="2150"/>
              </a:lnSpc>
              <a:buNone/>
            </a:pPr>
            <a:r>
              <a:rPr lang="en-US" sz="1400" dirty="0">
                <a:solidFill>
                  <a:srgbClr val="E2E6E9"/>
                </a:solidFill>
                <a:latin typeface="Cambria" panose="02040503050406030204" pitchFamily="18" charset="0"/>
                <a:ea typeface="Cambria" panose="02040503050406030204" pitchFamily="18" charset="0"/>
                <a:cs typeface="Source Sans Pro" pitchFamily="34" charset="-120"/>
              </a:rPr>
              <a:t>Strong third-place category</a:t>
            </a:r>
            <a:endParaRPr lang="en-US" sz="1400" dirty="0">
              <a:latin typeface="Cambria" panose="02040503050406030204" pitchFamily="18" charset="0"/>
              <a:ea typeface="Cambria" panose="02040503050406030204" pitchFamily="18" charset="0"/>
            </a:endParaRPr>
          </a:p>
        </p:txBody>
      </p:sp>
      <p:pic>
        <p:nvPicPr>
          <p:cNvPr id="15" name="Image 4" descr="preencoded.png"/>
          <p:cNvPicPr>
            <a:picLocks noChangeAspect="1"/>
          </p:cNvPicPr>
          <p:nvPr/>
        </p:nvPicPr>
        <p:blipFill>
          <a:blip r:embed="rId6"/>
          <a:stretch>
            <a:fillRect/>
          </a:stretch>
        </p:blipFill>
        <p:spPr>
          <a:xfrm>
            <a:off x="3588327" y="6772363"/>
            <a:ext cx="1045337" cy="1254459"/>
          </a:xfrm>
          <a:prstGeom prst="rect">
            <a:avLst/>
          </a:prstGeom>
        </p:spPr>
      </p:pic>
      <p:sp>
        <p:nvSpPr>
          <p:cNvPr id="16" name="Text 9"/>
          <p:cNvSpPr/>
          <p:nvPr/>
        </p:nvSpPr>
        <p:spPr>
          <a:xfrm>
            <a:off x="4716026" y="7114327"/>
            <a:ext cx="2375915" cy="259199"/>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Cambria" panose="02040503050406030204" pitchFamily="18" charset="0"/>
                <a:ea typeface="Cambria" panose="02040503050406030204" pitchFamily="18" charset="0"/>
                <a:cs typeface="Montserrat Bold" pitchFamily="34" charset="-120"/>
              </a:rPr>
              <a:t>Breads &amp; Cereals</a:t>
            </a:r>
            <a:endParaRPr lang="en-US" sz="1600" dirty="0">
              <a:latin typeface="Cambria" panose="02040503050406030204" pitchFamily="18" charset="0"/>
              <a:ea typeface="Cambria" panose="02040503050406030204" pitchFamily="18" charset="0"/>
            </a:endParaRPr>
          </a:p>
        </p:txBody>
      </p:sp>
      <p:sp>
        <p:nvSpPr>
          <p:cNvPr id="17" name="Text 10"/>
          <p:cNvSpPr/>
          <p:nvPr/>
        </p:nvSpPr>
        <p:spPr>
          <a:xfrm>
            <a:off x="4751247" y="7482945"/>
            <a:ext cx="7654164" cy="273725"/>
          </a:xfrm>
          <a:prstGeom prst="rect">
            <a:avLst/>
          </a:prstGeom>
          <a:noFill/>
          <a:ln/>
        </p:spPr>
        <p:txBody>
          <a:bodyPr wrap="none" lIns="0" tIns="0" rIns="0" bIns="0" rtlCol="0" anchor="t"/>
          <a:lstStyle/>
          <a:p>
            <a:pPr marL="0" indent="0" algn="l">
              <a:lnSpc>
                <a:spcPts val="2150"/>
              </a:lnSpc>
              <a:buNone/>
            </a:pPr>
            <a:r>
              <a:rPr lang="en-US" sz="1400" dirty="0">
                <a:solidFill>
                  <a:srgbClr val="E2E6E9"/>
                </a:solidFill>
                <a:latin typeface="Cambria" panose="02040503050406030204" pitchFamily="18" charset="0"/>
                <a:ea typeface="Cambria" panose="02040503050406030204" pitchFamily="18" charset="0"/>
                <a:cs typeface="Source Sans Pro" pitchFamily="34" charset="-120"/>
              </a:rPr>
              <a:t>Moderate MRP contribution</a:t>
            </a:r>
            <a:endParaRPr lang="en-US" sz="1400" dirty="0">
              <a:latin typeface="Cambria" panose="02040503050406030204" pitchFamily="18" charset="0"/>
              <a:ea typeface="Cambria" panose="02040503050406030204" pitchFamily="18" charset="0"/>
            </a:endParaRPr>
          </a:p>
        </p:txBody>
      </p: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10482" y="2115741"/>
            <a:ext cx="4101569" cy="598452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86527" y="617934"/>
            <a:ext cx="7820263" cy="638413"/>
          </a:xfrm>
          <a:prstGeom prst="rect">
            <a:avLst/>
          </a:prstGeom>
          <a:noFill/>
          <a:ln/>
        </p:spPr>
        <p:txBody>
          <a:bodyPr wrap="none" lIns="0" tIns="0" rIns="0" bIns="0" rtlCol="0" anchor="t"/>
          <a:lstStyle/>
          <a:p>
            <a:pPr marL="0" indent="0" algn="l">
              <a:lnSpc>
                <a:spcPts val="5000"/>
              </a:lnSpc>
              <a:buNone/>
            </a:pPr>
            <a:r>
              <a:rPr lang="en-US" sz="4000" b="1" kern="0" spc="-40" dirty="0">
                <a:solidFill>
                  <a:srgbClr val="FFFFFF"/>
                </a:solidFill>
                <a:latin typeface="Cambria" panose="02040503050406030204" pitchFamily="18" charset="0"/>
                <a:ea typeface="Cambria" panose="02040503050406030204" pitchFamily="18" charset="0"/>
                <a:cs typeface="Montserrat Bold" pitchFamily="34" charset="-120"/>
              </a:rPr>
              <a:t>MRP Distribution by Category</a:t>
            </a:r>
            <a:endParaRPr lang="en-US" sz="4000" dirty="0">
              <a:latin typeface="Cambria" panose="02040503050406030204" pitchFamily="18" charset="0"/>
              <a:ea typeface="Cambria" panose="02040503050406030204" pitchFamily="18" charset="0"/>
            </a:endParaRPr>
          </a:p>
        </p:txBody>
      </p:sp>
      <p:sp>
        <p:nvSpPr>
          <p:cNvPr id="3" name="Text 1"/>
          <p:cNvSpPr/>
          <p:nvPr/>
        </p:nvSpPr>
        <p:spPr>
          <a:xfrm>
            <a:off x="786527" y="1705689"/>
            <a:ext cx="13057346" cy="673894"/>
          </a:xfrm>
          <a:prstGeom prst="rect">
            <a:avLst/>
          </a:prstGeom>
          <a:noFill/>
          <a:ln/>
        </p:spPr>
        <p:txBody>
          <a:bodyPr wrap="square" lIns="0" tIns="0" rIns="0" bIns="0" rtlCol="0" anchor="t"/>
          <a:lstStyle/>
          <a:p>
            <a:pPr marL="0" indent="0" algn="l">
              <a:lnSpc>
                <a:spcPts val="2650"/>
              </a:lnSpc>
              <a:buNone/>
            </a:pPr>
            <a:r>
              <a:rPr lang="en-US" sz="1750" dirty="0">
                <a:solidFill>
                  <a:srgbClr val="E2E6E9"/>
                </a:solidFill>
                <a:latin typeface="Cambria" panose="02040503050406030204" pitchFamily="18" charset="0"/>
                <a:ea typeface="Cambria" panose="02040503050406030204" pitchFamily="18" charset="0"/>
                <a:cs typeface="Source Sans Pro" pitchFamily="34" charset="-120"/>
              </a:rPr>
              <a:t>The line chart illustrates the frequency distribution of MRP across different product categories. We observe a clear declining pattern from high to low MRP contributors, with a steep drop-off after the top few categories.</a:t>
            </a:r>
            <a:endParaRPr lang="en-US" sz="1750" dirty="0">
              <a:latin typeface="Cambria" panose="02040503050406030204" pitchFamily="18" charset="0"/>
              <a:ea typeface="Cambria" panose="02040503050406030204" pitchFamily="18" charset="0"/>
            </a:endParaRPr>
          </a:p>
        </p:txBody>
      </p:sp>
      <p:sp>
        <p:nvSpPr>
          <p:cNvPr id="4" name="Text 2"/>
          <p:cNvSpPr/>
          <p:nvPr/>
        </p:nvSpPr>
        <p:spPr>
          <a:xfrm>
            <a:off x="786527" y="2632353"/>
            <a:ext cx="13057346" cy="673894"/>
          </a:xfrm>
          <a:prstGeom prst="rect">
            <a:avLst/>
          </a:prstGeom>
          <a:noFill/>
          <a:ln/>
        </p:spPr>
        <p:txBody>
          <a:bodyPr wrap="square" lIns="0" tIns="0" rIns="0" bIns="0" rtlCol="0" anchor="t"/>
          <a:lstStyle/>
          <a:p>
            <a:pPr marL="0" indent="0" algn="l">
              <a:lnSpc>
                <a:spcPts val="2650"/>
              </a:lnSpc>
              <a:buNone/>
            </a:pPr>
            <a:r>
              <a:rPr lang="en-US" sz="1750" dirty="0">
                <a:solidFill>
                  <a:srgbClr val="E2E6E9"/>
                </a:solidFill>
                <a:latin typeface="Cambria" panose="02040503050406030204" pitchFamily="18" charset="0"/>
                <a:ea typeface="Cambria" panose="02040503050406030204" pitchFamily="18" charset="0"/>
                <a:cs typeface="Source Sans Pro" pitchFamily="34" charset="-120"/>
              </a:rPr>
              <a:t>This distribution pattern suggests a Pareto-like effect where a small number of categories account for a large portion of the total MRP. Understanding this distribution helps in prioritizing inventory management and promotional activities for maximum impact.</a:t>
            </a:r>
            <a:endParaRPr lang="en-US" sz="1750" dirty="0">
              <a:latin typeface="Cambria" panose="02040503050406030204" pitchFamily="18" charset="0"/>
              <a:ea typeface="Cambria" panose="02040503050406030204" pitchFamily="18"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61" y="3559016"/>
            <a:ext cx="7940561" cy="467058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37" name="Image 0" descr="preencoded.png"/>
          <p:cNvPicPr>
            <a:picLocks noChangeAspect="1"/>
          </p:cNvPicPr>
          <p:nvPr/>
        </p:nvPicPr>
        <p:blipFill>
          <a:blip r:embed="rId3"/>
          <a:stretch>
            <a:fillRect/>
          </a:stretch>
        </p:blipFill>
        <p:spPr>
          <a:xfrm>
            <a:off x="3365280" y="4241678"/>
            <a:ext cx="7980402" cy="7980402"/>
          </a:xfrm>
          <a:prstGeom prst="rect">
            <a:avLst/>
          </a:prstGeom>
        </p:spPr>
      </p:pic>
      <p:pic>
        <p:nvPicPr>
          <p:cNvPr id="36" name="Image 2" descr="preencoded.png"/>
          <p:cNvPicPr>
            <a:picLocks noChangeAspect="1"/>
          </p:cNvPicPr>
          <p:nvPr/>
        </p:nvPicPr>
        <p:blipFill>
          <a:blip r:embed="rId4"/>
          <a:stretch>
            <a:fillRect/>
          </a:stretch>
        </p:blipFill>
        <p:spPr>
          <a:xfrm>
            <a:off x="3378727" y="4282019"/>
            <a:ext cx="7980402" cy="7980402"/>
          </a:xfrm>
          <a:prstGeom prst="rect">
            <a:avLst/>
          </a:prstGeom>
        </p:spPr>
      </p:pic>
      <p:pic>
        <p:nvPicPr>
          <p:cNvPr id="35" name="Image 4" descr="preencoded.png"/>
          <p:cNvPicPr>
            <a:picLocks noChangeAspect="1"/>
          </p:cNvPicPr>
          <p:nvPr/>
        </p:nvPicPr>
        <p:blipFill>
          <a:blip r:embed="rId5"/>
          <a:stretch>
            <a:fillRect/>
          </a:stretch>
        </p:blipFill>
        <p:spPr>
          <a:xfrm>
            <a:off x="3477339" y="4313396"/>
            <a:ext cx="7980402" cy="7980402"/>
          </a:xfrm>
          <a:prstGeom prst="rect">
            <a:avLst/>
          </a:prstGeom>
        </p:spPr>
      </p:pic>
      <p:pic>
        <p:nvPicPr>
          <p:cNvPr id="34" name="Image 6" descr="preencoded.png"/>
          <p:cNvPicPr>
            <a:picLocks noChangeAspect="1"/>
          </p:cNvPicPr>
          <p:nvPr/>
        </p:nvPicPr>
        <p:blipFill>
          <a:blip r:embed="rId6"/>
          <a:stretch>
            <a:fillRect/>
          </a:stretch>
        </p:blipFill>
        <p:spPr>
          <a:xfrm>
            <a:off x="3474075" y="4304430"/>
            <a:ext cx="7980402" cy="7980402"/>
          </a:xfrm>
          <a:prstGeom prst="rect">
            <a:avLst/>
          </a:prstGeom>
        </p:spPr>
      </p:pic>
      <p:sp>
        <p:nvSpPr>
          <p:cNvPr id="2" name="Text 0"/>
          <p:cNvSpPr/>
          <p:nvPr/>
        </p:nvSpPr>
        <p:spPr>
          <a:xfrm>
            <a:off x="664845" y="522327"/>
            <a:ext cx="7589758" cy="539591"/>
          </a:xfrm>
          <a:prstGeom prst="rect">
            <a:avLst/>
          </a:prstGeom>
          <a:noFill/>
          <a:ln/>
        </p:spPr>
        <p:txBody>
          <a:bodyPr wrap="none" lIns="0" tIns="0" rIns="0" bIns="0" rtlCol="0" anchor="t"/>
          <a:lstStyle/>
          <a:p>
            <a:pPr marL="0" indent="0" algn="l">
              <a:lnSpc>
                <a:spcPts val="4200"/>
              </a:lnSpc>
              <a:buNone/>
            </a:pPr>
            <a:r>
              <a:rPr lang="en-US" sz="3350" b="1" kern="0" spc="-34" dirty="0">
                <a:solidFill>
                  <a:srgbClr val="FFFFFF"/>
                </a:solidFill>
                <a:latin typeface="Cambria" panose="02040503050406030204" pitchFamily="18" charset="0"/>
                <a:ea typeface="Cambria" panose="02040503050406030204" pitchFamily="18" charset="0"/>
                <a:cs typeface="Montserrat Bold" pitchFamily="34" charset="-120"/>
              </a:rPr>
              <a:t>Fat Content Distribution by Outlet</a:t>
            </a:r>
            <a:endParaRPr lang="en-US" sz="3350" dirty="0">
              <a:latin typeface="Cambria" panose="02040503050406030204" pitchFamily="18" charset="0"/>
              <a:ea typeface="Cambria" panose="02040503050406030204" pitchFamily="18" charset="0"/>
            </a:endParaRPr>
          </a:p>
        </p:txBody>
      </p:sp>
      <p:sp>
        <p:nvSpPr>
          <p:cNvPr id="3" name="Text 1"/>
          <p:cNvSpPr/>
          <p:nvPr/>
        </p:nvSpPr>
        <p:spPr>
          <a:xfrm>
            <a:off x="664845" y="1441847"/>
            <a:ext cx="13300710" cy="570071"/>
          </a:xfrm>
          <a:prstGeom prst="rect">
            <a:avLst/>
          </a:prstGeom>
          <a:noFill/>
          <a:ln/>
        </p:spPr>
        <p:txBody>
          <a:bodyPr wrap="square" lIns="0" tIns="0" rIns="0" bIns="0" rtlCol="0" anchor="t"/>
          <a:lstStyle/>
          <a:p>
            <a:pPr marL="0" indent="0" algn="l">
              <a:lnSpc>
                <a:spcPts val="2200"/>
              </a:lnSpc>
              <a:buNone/>
            </a:pPr>
            <a:r>
              <a:rPr lang="en-US" sz="1450" dirty="0">
                <a:solidFill>
                  <a:srgbClr val="E2E6E9"/>
                </a:solidFill>
                <a:latin typeface="Cambria" panose="02040503050406030204" pitchFamily="18" charset="0"/>
                <a:ea typeface="Cambria" panose="02040503050406030204" pitchFamily="18" charset="0"/>
                <a:cs typeface="Source Sans Pro" pitchFamily="34" charset="-120"/>
              </a:rPr>
              <a:t>The 100% stacked column chart reveals how Regular and Low Fat items contribute to MRP across different outlets. Despite Low Fat items being more numerous in the dataset, Regular items actually command a higher MRP share in most outlet types.</a:t>
            </a:r>
            <a:endParaRPr lang="en-US" sz="1450" dirty="0">
              <a:latin typeface="Cambria" panose="02040503050406030204" pitchFamily="18" charset="0"/>
              <a:ea typeface="Cambria" panose="02040503050406030204" pitchFamily="18" charset="0"/>
            </a:endParaRPr>
          </a:p>
        </p:txBody>
      </p:sp>
      <p:sp>
        <p:nvSpPr>
          <p:cNvPr id="4" name="Text 2"/>
          <p:cNvSpPr/>
          <p:nvPr/>
        </p:nvSpPr>
        <p:spPr>
          <a:xfrm>
            <a:off x="664785" y="2104073"/>
            <a:ext cx="13300710" cy="570071"/>
          </a:xfrm>
          <a:prstGeom prst="rect">
            <a:avLst/>
          </a:prstGeom>
          <a:noFill/>
          <a:ln/>
        </p:spPr>
        <p:txBody>
          <a:bodyPr wrap="square" lIns="0" tIns="0" rIns="0" bIns="0" rtlCol="0" anchor="t"/>
          <a:lstStyle/>
          <a:p>
            <a:pPr marL="0" indent="0" algn="l">
              <a:lnSpc>
                <a:spcPts val="2200"/>
              </a:lnSpc>
              <a:buNone/>
            </a:pPr>
            <a:r>
              <a:rPr lang="en-US" sz="1450" dirty="0">
                <a:solidFill>
                  <a:srgbClr val="E2E6E9"/>
                </a:solidFill>
                <a:latin typeface="Cambria" panose="02040503050406030204" pitchFamily="18" charset="0"/>
                <a:ea typeface="Cambria" panose="02040503050406030204" pitchFamily="18" charset="0"/>
                <a:cs typeface="Source Sans Pro" pitchFamily="34" charset="-120"/>
              </a:rPr>
              <a:t>This suggests that while health-conscious options are widely available, traditional Regular fat products still drive significant value. The variation across outlets indicates different customer preferences or purchasing patterns depending on location and outlet type.</a:t>
            </a:r>
            <a:endParaRPr lang="en-US" sz="1450" dirty="0">
              <a:latin typeface="Cambria" panose="02040503050406030204" pitchFamily="18" charset="0"/>
              <a:ea typeface="Cambria" panose="02040503050406030204" pitchFamily="18" charset="0"/>
            </a:endParaRPr>
          </a:p>
        </p:txBody>
      </p:sp>
      <p:pic>
        <p:nvPicPr>
          <p:cNvPr id="22" name="Image 1" descr="preencoded.png"/>
          <p:cNvPicPr>
            <a:picLocks noChangeAspect="1"/>
          </p:cNvPicPr>
          <p:nvPr/>
        </p:nvPicPr>
        <p:blipFill>
          <a:blip r:embed="rId7"/>
          <a:stretch>
            <a:fillRect/>
          </a:stretch>
        </p:blipFill>
        <p:spPr>
          <a:xfrm>
            <a:off x="4299466" y="6805493"/>
            <a:ext cx="320516" cy="400645"/>
          </a:xfrm>
          <a:prstGeom prst="rect">
            <a:avLst/>
          </a:prstGeom>
        </p:spPr>
      </p:pic>
      <p:pic>
        <p:nvPicPr>
          <p:cNvPr id="23" name="Image 3" descr="preencoded.png"/>
          <p:cNvPicPr>
            <a:picLocks noChangeAspect="1"/>
          </p:cNvPicPr>
          <p:nvPr/>
        </p:nvPicPr>
        <p:blipFill>
          <a:blip r:embed="rId8"/>
          <a:stretch>
            <a:fillRect/>
          </a:stretch>
        </p:blipFill>
        <p:spPr>
          <a:xfrm>
            <a:off x="6009561" y="5185886"/>
            <a:ext cx="320516" cy="400645"/>
          </a:xfrm>
          <a:prstGeom prst="rect">
            <a:avLst/>
          </a:prstGeom>
        </p:spPr>
      </p:pic>
      <p:pic>
        <p:nvPicPr>
          <p:cNvPr id="24" name="Image 5" descr="preencoded.png"/>
          <p:cNvPicPr>
            <a:picLocks noChangeAspect="1"/>
          </p:cNvPicPr>
          <p:nvPr/>
        </p:nvPicPr>
        <p:blipFill>
          <a:blip r:embed="rId9"/>
          <a:stretch>
            <a:fillRect/>
          </a:stretch>
        </p:blipFill>
        <p:spPr>
          <a:xfrm>
            <a:off x="8299966" y="5185886"/>
            <a:ext cx="320516" cy="400645"/>
          </a:xfrm>
          <a:prstGeom prst="rect">
            <a:avLst/>
          </a:prstGeom>
        </p:spPr>
      </p:pic>
      <p:pic>
        <p:nvPicPr>
          <p:cNvPr id="25" name="Image 7" descr="preencoded.png"/>
          <p:cNvPicPr>
            <a:picLocks noChangeAspect="1"/>
          </p:cNvPicPr>
          <p:nvPr/>
        </p:nvPicPr>
        <p:blipFill>
          <a:blip r:embed="rId10"/>
          <a:stretch>
            <a:fillRect/>
          </a:stretch>
        </p:blipFill>
        <p:spPr>
          <a:xfrm>
            <a:off x="9919573" y="6805493"/>
            <a:ext cx="320516" cy="400645"/>
          </a:xfrm>
          <a:prstGeom prst="rect">
            <a:avLst/>
          </a:prstGeom>
        </p:spPr>
      </p:pic>
      <p:sp>
        <p:nvSpPr>
          <p:cNvPr id="26" name="Text 3"/>
          <p:cNvSpPr/>
          <p:nvPr/>
        </p:nvSpPr>
        <p:spPr>
          <a:xfrm>
            <a:off x="1141214" y="4305062"/>
            <a:ext cx="2158722" cy="269796"/>
          </a:xfrm>
          <a:prstGeom prst="rect">
            <a:avLst/>
          </a:prstGeom>
          <a:noFill/>
          <a:ln/>
        </p:spPr>
        <p:txBody>
          <a:bodyPr wrap="none" lIns="0" tIns="0" rIns="0" bIns="0" rtlCol="0" anchor="t"/>
          <a:lstStyle/>
          <a:p>
            <a:pPr marL="0" indent="0" algn="ctr">
              <a:lnSpc>
                <a:spcPts val="2100"/>
              </a:lnSpc>
              <a:buNone/>
            </a:pPr>
            <a:r>
              <a:rPr lang="en-US" sz="1650" b="1" kern="0" spc="-17" dirty="0">
                <a:solidFill>
                  <a:srgbClr val="FFFFFF"/>
                </a:solidFill>
                <a:latin typeface="Cambria" panose="02040503050406030204" pitchFamily="18" charset="0"/>
                <a:ea typeface="Cambria" panose="02040503050406030204" pitchFamily="18" charset="0"/>
                <a:cs typeface="Montserrat Bold" pitchFamily="34" charset="-120"/>
              </a:rPr>
              <a:t>Supermarket Type1</a:t>
            </a:r>
            <a:endParaRPr lang="en-US" sz="1650" dirty="0">
              <a:latin typeface="Cambria" panose="02040503050406030204" pitchFamily="18" charset="0"/>
              <a:ea typeface="Cambria" panose="02040503050406030204" pitchFamily="18" charset="0"/>
            </a:endParaRPr>
          </a:p>
        </p:txBody>
      </p:sp>
      <p:sp>
        <p:nvSpPr>
          <p:cNvPr id="27" name="Text 4"/>
          <p:cNvSpPr/>
          <p:nvPr/>
        </p:nvSpPr>
        <p:spPr>
          <a:xfrm>
            <a:off x="664845" y="4688800"/>
            <a:ext cx="3111460" cy="570071"/>
          </a:xfrm>
          <a:prstGeom prst="rect">
            <a:avLst/>
          </a:prstGeom>
          <a:noFill/>
          <a:ln/>
        </p:spPr>
        <p:txBody>
          <a:bodyPr wrap="square" lIns="0" tIns="0" rIns="0" bIns="0" rtlCol="0" anchor="t"/>
          <a:lstStyle/>
          <a:p>
            <a:pPr marL="0" indent="0" algn="ctr">
              <a:lnSpc>
                <a:spcPts val="2200"/>
              </a:lnSpc>
              <a:buNone/>
            </a:pPr>
            <a:r>
              <a:rPr lang="en-US" sz="1450" dirty="0">
                <a:solidFill>
                  <a:srgbClr val="E2E6E9"/>
                </a:solidFill>
                <a:latin typeface="Cambria" panose="02040503050406030204" pitchFamily="18" charset="0"/>
                <a:ea typeface="Cambria" panose="02040503050406030204" pitchFamily="18" charset="0"/>
                <a:cs typeface="Source Sans Pro" pitchFamily="34" charset="-120"/>
              </a:rPr>
              <a:t>Balanced distribution between Regular and Low Fat items</a:t>
            </a:r>
            <a:endParaRPr lang="en-US" sz="1450" dirty="0">
              <a:latin typeface="Cambria" panose="02040503050406030204" pitchFamily="18" charset="0"/>
              <a:ea typeface="Cambria" panose="02040503050406030204" pitchFamily="18" charset="0"/>
            </a:endParaRPr>
          </a:p>
        </p:txBody>
      </p:sp>
      <p:sp>
        <p:nvSpPr>
          <p:cNvPr id="28" name="Text 5"/>
          <p:cNvSpPr/>
          <p:nvPr/>
        </p:nvSpPr>
        <p:spPr>
          <a:xfrm>
            <a:off x="4537591" y="3009424"/>
            <a:ext cx="2158722" cy="269796"/>
          </a:xfrm>
          <a:prstGeom prst="rect">
            <a:avLst/>
          </a:prstGeom>
          <a:noFill/>
          <a:ln/>
        </p:spPr>
        <p:txBody>
          <a:bodyPr wrap="none" lIns="0" tIns="0" rIns="0" bIns="0" rtlCol="0" anchor="t"/>
          <a:lstStyle/>
          <a:p>
            <a:pPr marL="0" indent="0" algn="ctr">
              <a:lnSpc>
                <a:spcPts val="2100"/>
              </a:lnSpc>
              <a:buNone/>
            </a:pPr>
            <a:r>
              <a:rPr lang="en-US" sz="1650" b="1" kern="0" spc="-17" dirty="0">
                <a:solidFill>
                  <a:srgbClr val="FFFFFF"/>
                </a:solidFill>
                <a:latin typeface="Cambria" panose="02040503050406030204" pitchFamily="18" charset="0"/>
                <a:ea typeface="Cambria" panose="02040503050406030204" pitchFamily="18" charset="0"/>
                <a:cs typeface="Montserrat Bold" pitchFamily="34" charset="-120"/>
              </a:rPr>
              <a:t>Grocery Store</a:t>
            </a:r>
            <a:endParaRPr lang="en-US" sz="1650" dirty="0">
              <a:latin typeface="Cambria" panose="02040503050406030204" pitchFamily="18" charset="0"/>
              <a:ea typeface="Cambria" panose="02040503050406030204" pitchFamily="18" charset="0"/>
            </a:endParaRPr>
          </a:p>
        </p:txBody>
      </p:sp>
      <p:sp>
        <p:nvSpPr>
          <p:cNvPr id="29" name="Text 6"/>
          <p:cNvSpPr/>
          <p:nvPr/>
        </p:nvSpPr>
        <p:spPr>
          <a:xfrm>
            <a:off x="4061222" y="3393162"/>
            <a:ext cx="3111460" cy="570071"/>
          </a:xfrm>
          <a:prstGeom prst="rect">
            <a:avLst/>
          </a:prstGeom>
          <a:noFill/>
          <a:ln/>
        </p:spPr>
        <p:txBody>
          <a:bodyPr wrap="square" lIns="0" tIns="0" rIns="0" bIns="0" rtlCol="0" anchor="t"/>
          <a:lstStyle/>
          <a:p>
            <a:pPr marL="0" indent="0" algn="ctr">
              <a:lnSpc>
                <a:spcPts val="2200"/>
              </a:lnSpc>
              <a:buNone/>
            </a:pPr>
            <a:r>
              <a:rPr lang="en-US" sz="1450" dirty="0">
                <a:solidFill>
                  <a:srgbClr val="E2E6E9"/>
                </a:solidFill>
                <a:latin typeface="Cambria" panose="02040503050406030204" pitchFamily="18" charset="0"/>
                <a:ea typeface="Cambria" panose="02040503050406030204" pitchFamily="18" charset="0"/>
                <a:cs typeface="Source Sans Pro" pitchFamily="34" charset="-120"/>
              </a:rPr>
              <a:t>Higher proportion of Regular fat items by MRP</a:t>
            </a:r>
            <a:endParaRPr lang="en-US" sz="1450" dirty="0">
              <a:latin typeface="Cambria" panose="02040503050406030204" pitchFamily="18" charset="0"/>
              <a:ea typeface="Cambria" panose="02040503050406030204" pitchFamily="18" charset="0"/>
            </a:endParaRPr>
          </a:p>
        </p:txBody>
      </p:sp>
      <p:sp>
        <p:nvSpPr>
          <p:cNvPr id="30" name="Text 7"/>
          <p:cNvSpPr/>
          <p:nvPr/>
        </p:nvSpPr>
        <p:spPr>
          <a:xfrm>
            <a:off x="7924681" y="3294459"/>
            <a:ext cx="2177177" cy="269796"/>
          </a:xfrm>
          <a:prstGeom prst="rect">
            <a:avLst/>
          </a:prstGeom>
          <a:noFill/>
          <a:ln/>
        </p:spPr>
        <p:txBody>
          <a:bodyPr wrap="none" lIns="0" tIns="0" rIns="0" bIns="0" rtlCol="0" anchor="t"/>
          <a:lstStyle/>
          <a:p>
            <a:pPr marL="0" indent="0" algn="ctr">
              <a:lnSpc>
                <a:spcPts val="2100"/>
              </a:lnSpc>
              <a:buNone/>
            </a:pPr>
            <a:r>
              <a:rPr lang="en-US" sz="1650" b="1" kern="0" spc="-17" dirty="0">
                <a:solidFill>
                  <a:srgbClr val="FFFFFF"/>
                </a:solidFill>
                <a:latin typeface="Cambria" panose="02040503050406030204" pitchFamily="18" charset="0"/>
                <a:ea typeface="Cambria" panose="02040503050406030204" pitchFamily="18" charset="0"/>
                <a:cs typeface="Montserrat Bold" pitchFamily="34" charset="-120"/>
              </a:rPr>
              <a:t>Supermarket Type3</a:t>
            </a:r>
            <a:endParaRPr lang="en-US" sz="1650" dirty="0">
              <a:latin typeface="Cambria" panose="02040503050406030204" pitchFamily="18" charset="0"/>
              <a:ea typeface="Cambria" panose="02040503050406030204" pitchFamily="18" charset="0"/>
            </a:endParaRPr>
          </a:p>
        </p:txBody>
      </p:sp>
      <p:sp>
        <p:nvSpPr>
          <p:cNvPr id="31" name="Text 8"/>
          <p:cNvSpPr/>
          <p:nvPr/>
        </p:nvSpPr>
        <p:spPr>
          <a:xfrm>
            <a:off x="7546300" y="3678198"/>
            <a:ext cx="2934057" cy="285036"/>
          </a:xfrm>
          <a:prstGeom prst="rect">
            <a:avLst/>
          </a:prstGeom>
          <a:noFill/>
          <a:ln/>
        </p:spPr>
        <p:txBody>
          <a:bodyPr wrap="none" lIns="0" tIns="0" rIns="0" bIns="0" rtlCol="0" anchor="t"/>
          <a:lstStyle/>
          <a:p>
            <a:pPr marL="0" indent="0" algn="ctr">
              <a:lnSpc>
                <a:spcPts val="2200"/>
              </a:lnSpc>
              <a:buNone/>
            </a:pPr>
            <a:r>
              <a:rPr lang="en-US" sz="1450" dirty="0">
                <a:solidFill>
                  <a:srgbClr val="E2E6E9"/>
                </a:solidFill>
                <a:latin typeface="Cambria" panose="02040503050406030204" pitchFamily="18" charset="0"/>
                <a:ea typeface="Cambria" panose="02040503050406030204" pitchFamily="18" charset="0"/>
                <a:cs typeface="Source Sans Pro" pitchFamily="34" charset="-120"/>
              </a:rPr>
              <a:t>Premium pricing on Regular fat items</a:t>
            </a:r>
            <a:endParaRPr lang="en-US" sz="1450" dirty="0">
              <a:latin typeface="Cambria" panose="02040503050406030204" pitchFamily="18" charset="0"/>
              <a:ea typeface="Cambria" panose="02040503050406030204" pitchFamily="18" charset="0"/>
            </a:endParaRPr>
          </a:p>
        </p:txBody>
      </p:sp>
      <p:sp>
        <p:nvSpPr>
          <p:cNvPr id="32" name="Text 9"/>
          <p:cNvSpPr/>
          <p:nvPr/>
        </p:nvSpPr>
        <p:spPr>
          <a:xfrm>
            <a:off x="11320224" y="4590098"/>
            <a:ext cx="2178963" cy="269796"/>
          </a:xfrm>
          <a:prstGeom prst="rect">
            <a:avLst/>
          </a:prstGeom>
          <a:noFill/>
          <a:ln/>
        </p:spPr>
        <p:txBody>
          <a:bodyPr wrap="none" lIns="0" tIns="0" rIns="0" bIns="0" rtlCol="0" anchor="t"/>
          <a:lstStyle/>
          <a:p>
            <a:pPr marL="0" indent="0" algn="ctr">
              <a:lnSpc>
                <a:spcPts val="2100"/>
              </a:lnSpc>
              <a:buNone/>
            </a:pPr>
            <a:r>
              <a:rPr lang="en-US" sz="1650" b="1" kern="0" spc="-17" dirty="0">
                <a:solidFill>
                  <a:srgbClr val="FFFFFF"/>
                </a:solidFill>
                <a:latin typeface="Cambria" panose="02040503050406030204" pitchFamily="18" charset="0"/>
                <a:ea typeface="Cambria" panose="02040503050406030204" pitchFamily="18" charset="0"/>
                <a:cs typeface="Montserrat Bold" pitchFamily="34" charset="-120"/>
              </a:rPr>
              <a:t>Supermarket Type2</a:t>
            </a:r>
            <a:endParaRPr lang="en-US" sz="1650" dirty="0">
              <a:latin typeface="Cambria" panose="02040503050406030204" pitchFamily="18" charset="0"/>
              <a:ea typeface="Cambria" panose="02040503050406030204" pitchFamily="18" charset="0"/>
            </a:endParaRPr>
          </a:p>
        </p:txBody>
      </p:sp>
      <p:sp>
        <p:nvSpPr>
          <p:cNvPr id="33" name="Text 10"/>
          <p:cNvSpPr/>
          <p:nvPr/>
        </p:nvSpPr>
        <p:spPr>
          <a:xfrm>
            <a:off x="11177945" y="4973836"/>
            <a:ext cx="2463641" cy="285036"/>
          </a:xfrm>
          <a:prstGeom prst="rect">
            <a:avLst/>
          </a:prstGeom>
          <a:noFill/>
          <a:ln/>
        </p:spPr>
        <p:txBody>
          <a:bodyPr wrap="none" lIns="0" tIns="0" rIns="0" bIns="0" rtlCol="0" anchor="t"/>
          <a:lstStyle/>
          <a:p>
            <a:pPr marL="0" indent="0" algn="ctr">
              <a:lnSpc>
                <a:spcPts val="2200"/>
              </a:lnSpc>
              <a:buNone/>
            </a:pPr>
            <a:r>
              <a:rPr lang="en-US" sz="1450" dirty="0">
                <a:solidFill>
                  <a:srgbClr val="E2E6E9"/>
                </a:solidFill>
                <a:latin typeface="Cambria" panose="02040503050406030204" pitchFamily="18" charset="0"/>
                <a:ea typeface="Cambria" panose="02040503050406030204" pitchFamily="18" charset="0"/>
                <a:cs typeface="Source Sans Pro" pitchFamily="34" charset="-120"/>
              </a:rPr>
              <a:t>Growing share of Low Fat items</a:t>
            </a:r>
            <a:endParaRPr lang="en-US" sz="145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3084" y="678061"/>
            <a:ext cx="5993844" cy="700445"/>
          </a:xfrm>
          <a:prstGeom prst="rect">
            <a:avLst/>
          </a:prstGeom>
          <a:noFill/>
          <a:ln/>
        </p:spPr>
        <p:txBody>
          <a:bodyPr wrap="none" lIns="0" tIns="0" rIns="0" bIns="0" rtlCol="0" anchor="t"/>
          <a:lstStyle/>
          <a:p>
            <a:pPr marL="0" indent="0" algn="l">
              <a:lnSpc>
                <a:spcPts val="5500"/>
              </a:lnSpc>
              <a:buNone/>
            </a:pPr>
            <a:r>
              <a:rPr lang="en-US" sz="4400" b="1" kern="0" spc="-44" dirty="0">
                <a:solidFill>
                  <a:srgbClr val="FFFFFF"/>
                </a:solidFill>
                <a:latin typeface="Cambria" panose="02040503050406030204" pitchFamily="18" charset="0"/>
                <a:ea typeface="Cambria" panose="02040503050406030204" pitchFamily="18" charset="0"/>
                <a:cs typeface="Montserrat Bold" pitchFamily="34" charset="-120"/>
              </a:rPr>
              <a:t>Summary of Insights</a:t>
            </a:r>
            <a:endParaRPr lang="en-US" sz="4400" dirty="0">
              <a:latin typeface="Cambria" panose="02040503050406030204" pitchFamily="18" charset="0"/>
              <a:ea typeface="Cambria" panose="02040503050406030204" pitchFamily="18" charset="0"/>
            </a:endParaRPr>
          </a:p>
        </p:txBody>
      </p:sp>
      <p:sp>
        <p:nvSpPr>
          <p:cNvPr id="3" name="Text 1"/>
          <p:cNvSpPr/>
          <p:nvPr/>
        </p:nvSpPr>
        <p:spPr>
          <a:xfrm>
            <a:off x="863084" y="1871663"/>
            <a:ext cx="12904232" cy="73961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Our analysis has revealed several key insights about product pricing and distribution across outlets. Snack Foods and Household items consistently lead in pricing contribution, indicating their importance to overall revenue generation.</a:t>
            </a:r>
            <a:endParaRPr lang="en-US" sz="1900" dirty="0">
              <a:latin typeface="Cambria" panose="02040503050406030204" pitchFamily="18" charset="0"/>
              <a:ea typeface="Cambria" panose="02040503050406030204" pitchFamily="18" charset="0"/>
            </a:endParaRPr>
          </a:p>
        </p:txBody>
      </p:sp>
      <p:sp>
        <p:nvSpPr>
          <p:cNvPr id="4" name="Text 2"/>
          <p:cNvSpPr/>
          <p:nvPr/>
        </p:nvSpPr>
        <p:spPr>
          <a:xfrm>
            <a:off x="863084" y="2888694"/>
            <a:ext cx="12904232" cy="73961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Supermarket Type1 stands out as the most profitable outlet type with the widest category distribution. We've also observed that Regular and Low Fat items vary significantly in pricing impact by outlet, suggesting targeted marketing opportunities.</a:t>
            </a:r>
            <a:endParaRPr lang="en-US" sz="1900" dirty="0">
              <a:latin typeface="Cambria" panose="02040503050406030204" pitchFamily="18" charset="0"/>
              <a:ea typeface="Cambria" panose="02040503050406030204" pitchFamily="18" charset="0"/>
            </a:endParaRPr>
          </a:p>
        </p:txBody>
      </p:sp>
      <p:sp>
        <p:nvSpPr>
          <p:cNvPr id="5" name="Shape 3"/>
          <p:cNvSpPr/>
          <p:nvPr/>
        </p:nvSpPr>
        <p:spPr>
          <a:xfrm>
            <a:off x="863084" y="4183142"/>
            <a:ext cx="554831" cy="554831"/>
          </a:xfrm>
          <a:prstGeom prst="roundRect">
            <a:avLst>
              <a:gd name="adj" fmla="val 6667"/>
            </a:avLst>
          </a:prstGeom>
          <a:solidFill>
            <a:srgbClr val="303132"/>
          </a:solidFill>
          <a:ln/>
        </p:spPr>
      </p:sp>
      <p:pic>
        <p:nvPicPr>
          <p:cNvPr id="6" name="Image 0" descr="preencoded.png"/>
          <p:cNvPicPr>
            <a:picLocks noChangeAspect="1"/>
          </p:cNvPicPr>
          <p:nvPr/>
        </p:nvPicPr>
        <p:blipFill>
          <a:blip r:embed="rId3"/>
          <a:stretch>
            <a:fillRect/>
          </a:stretch>
        </p:blipFill>
        <p:spPr>
          <a:xfrm>
            <a:off x="972383" y="4250412"/>
            <a:ext cx="336233" cy="420291"/>
          </a:xfrm>
          <a:prstGeom prst="rect">
            <a:avLst/>
          </a:prstGeom>
        </p:spPr>
      </p:pic>
      <p:sp>
        <p:nvSpPr>
          <p:cNvPr id="7" name="Text 4"/>
          <p:cNvSpPr/>
          <p:nvPr/>
        </p:nvSpPr>
        <p:spPr>
          <a:xfrm>
            <a:off x="1664494" y="4183142"/>
            <a:ext cx="2802255" cy="350282"/>
          </a:xfrm>
          <a:prstGeom prst="rect">
            <a:avLst/>
          </a:prstGeom>
          <a:noFill/>
          <a:ln/>
        </p:spPr>
        <p:txBody>
          <a:bodyPr wrap="none" lIns="0" tIns="0" rIns="0" bIns="0" rtlCol="0" anchor="t"/>
          <a:lstStyle/>
          <a:p>
            <a:pPr marL="0" indent="0" algn="l">
              <a:lnSpc>
                <a:spcPts val="2750"/>
              </a:lnSpc>
              <a:buNone/>
            </a:pPr>
            <a:r>
              <a:rPr lang="en-US" sz="2200" b="1" kern="0" spc="-22" dirty="0">
                <a:solidFill>
                  <a:srgbClr val="E2E6E9"/>
                </a:solidFill>
                <a:latin typeface="Cambria" panose="02040503050406030204" pitchFamily="18" charset="0"/>
                <a:ea typeface="Cambria" panose="02040503050406030204" pitchFamily="18" charset="0"/>
                <a:cs typeface="Montserrat Bold" pitchFamily="34" charset="-120"/>
              </a:rPr>
              <a:t>Category Leaders</a:t>
            </a:r>
            <a:endParaRPr lang="en-US" sz="2200" dirty="0">
              <a:latin typeface="Cambria" panose="02040503050406030204" pitchFamily="18" charset="0"/>
              <a:ea typeface="Cambria" panose="02040503050406030204" pitchFamily="18" charset="0"/>
            </a:endParaRPr>
          </a:p>
        </p:txBody>
      </p:sp>
      <p:sp>
        <p:nvSpPr>
          <p:cNvPr id="8" name="Text 5"/>
          <p:cNvSpPr/>
          <p:nvPr/>
        </p:nvSpPr>
        <p:spPr>
          <a:xfrm>
            <a:off x="1664494" y="4681299"/>
            <a:ext cx="5527477" cy="73961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Snack Foods and Household items lead in pricing contribution across most outlets.</a:t>
            </a:r>
            <a:endParaRPr lang="en-US" sz="1900" dirty="0">
              <a:latin typeface="Cambria" panose="02040503050406030204" pitchFamily="18" charset="0"/>
              <a:ea typeface="Cambria" panose="02040503050406030204" pitchFamily="18" charset="0"/>
            </a:endParaRPr>
          </a:p>
        </p:txBody>
      </p:sp>
      <p:sp>
        <p:nvSpPr>
          <p:cNvPr id="9" name="Shape 6"/>
          <p:cNvSpPr/>
          <p:nvPr/>
        </p:nvSpPr>
        <p:spPr>
          <a:xfrm>
            <a:off x="7438549" y="4183142"/>
            <a:ext cx="554831" cy="554831"/>
          </a:xfrm>
          <a:prstGeom prst="roundRect">
            <a:avLst>
              <a:gd name="adj" fmla="val 6667"/>
            </a:avLst>
          </a:prstGeom>
          <a:solidFill>
            <a:srgbClr val="303132"/>
          </a:solidFill>
          <a:ln/>
        </p:spPr>
      </p:sp>
      <p:pic>
        <p:nvPicPr>
          <p:cNvPr id="10" name="Image 1" descr="preencoded.png"/>
          <p:cNvPicPr>
            <a:picLocks noChangeAspect="1"/>
          </p:cNvPicPr>
          <p:nvPr/>
        </p:nvPicPr>
        <p:blipFill>
          <a:blip r:embed="rId4"/>
          <a:stretch>
            <a:fillRect/>
          </a:stretch>
        </p:blipFill>
        <p:spPr>
          <a:xfrm>
            <a:off x="7547848" y="4250412"/>
            <a:ext cx="336233" cy="420291"/>
          </a:xfrm>
          <a:prstGeom prst="rect">
            <a:avLst/>
          </a:prstGeom>
        </p:spPr>
      </p:pic>
      <p:sp>
        <p:nvSpPr>
          <p:cNvPr id="11" name="Text 7"/>
          <p:cNvSpPr/>
          <p:nvPr/>
        </p:nvSpPr>
        <p:spPr>
          <a:xfrm>
            <a:off x="8239958" y="4183142"/>
            <a:ext cx="2873573" cy="350282"/>
          </a:xfrm>
          <a:prstGeom prst="rect">
            <a:avLst/>
          </a:prstGeom>
          <a:noFill/>
          <a:ln/>
        </p:spPr>
        <p:txBody>
          <a:bodyPr wrap="none" lIns="0" tIns="0" rIns="0" bIns="0" rtlCol="0" anchor="t"/>
          <a:lstStyle/>
          <a:p>
            <a:pPr marL="0" indent="0" algn="l">
              <a:lnSpc>
                <a:spcPts val="2750"/>
              </a:lnSpc>
              <a:buNone/>
            </a:pPr>
            <a:r>
              <a:rPr lang="en-US" sz="2200" b="1" kern="0" spc="-22" dirty="0">
                <a:solidFill>
                  <a:srgbClr val="E2E6E9"/>
                </a:solidFill>
                <a:latin typeface="Cambria" panose="02040503050406030204" pitchFamily="18" charset="0"/>
                <a:ea typeface="Cambria" panose="02040503050406030204" pitchFamily="18" charset="0"/>
                <a:cs typeface="Montserrat Bold" pitchFamily="34" charset="-120"/>
              </a:rPr>
              <a:t>Outlet Performance</a:t>
            </a:r>
            <a:endParaRPr lang="en-US" sz="2200" dirty="0">
              <a:latin typeface="Cambria" panose="02040503050406030204" pitchFamily="18" charset="0"/>
              <a:ea typeface="Cambria" panose="02040503050406030204" pitchFamily="18" charset="0"/>
            </a:endParaRPr>
          </a:p>
        </p:txBody>
      </p:sp>
      <p:sp>
        <p:nvSpPr>
          <p:cNvPr id="12" name="Text 8"/>
          <p:cNvSpPr/>
          <p:nvPr/>
        </p:nvSpPr>
        <p:spPr>
          <a:xfrm>
            <a:off x="8239958" y="4681299"/>
            <a:ext cx="5527477" cy="73961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Supermarket Type1 is the most profitable outlet type with the widest category distribution.</a:t>
            </a:r>
            <a:endParaRPr lang="en-US" sz="1900" dirty="0">
              <a:latin typeface="Cambria" panose="02040503050406030204" pitchFamily="18" charset="0"/>
              <a:ea typeface="Cambria" panose="02040503050406030204" pitchFamily="18" charset="0"/>
            </a:endParaRPr>
          </a:p>
        </p:txBody>
      </p:sp>
      <p:sp>
        <p:nvSpPr>
          <p:cNvPr id="13" name="Shape 9"/>
          <p:cNvSpPr/>
          <p:nvPr/>
        </p:nvSpPr>
        <p:spPr>
          <a:xfrm>
            <a:off x="863084" y="5944910"/>
            <a:ext cx="554831" cy="554831"/>
          </a:xfrm>
          <a:prstGeom prst="roundRect">
            <a:avLst>
              <a:gd name="adj" fmla="val 6667"/>
            </a:avLst>
          </a:prstGeom>
          <a:solidFill>
            <a:srgbClr val="303132"/>
          </a:solidFill>
          <a:ln/>
        </p:spPr>
      </p:sp>
      <p:pic>
        <p:nvPicPr>
          <p:cNvPr id="14" name="Image 2" descr="preencoded.png"/>
          <p:cNvPicPr>
            <a:picLocks noChangeAspect="1"/>
          </p:cNvPicPr>
          <p:nvPr/>
        </p:nvPicPr>
        <p:blipFill>
          <a:blip r:embed="rId5"/>
          <a:stretch>
            <a:fillRect/>
          </a:stretch>
        </p:blipFill>
        <p:spPr>
          <a:xfrm>
            <a:off x="972383" y="6012180"/>
            <a:ext cx="336233" cy="420291"/>
          </a:xfrm>
          <a:prstGeom prst="rect">
            <a:avLst/>
          </a:prstGeom>
        </p:spPr>
      </p:pic>
      <p:sp>
        <p:nvSpPr>
          <p:cNvPr id="15" name="Text 10"/>
          <p:cNvSpPr/>
          <p:nvPr/>
        </p:nvSpPr>
        <p:spPr>
          <a:xfrm>
            <a:off x="1664494" y="5944910"/>
            <a:ext cx="2802255" cy="350282"/>
          </a:xfrm>
          <a:prstGeom prst="rect">
            <a:avLst/>
          </a:prstGeom>
          <a:noFill/>
          <a:ln/>
        </p:spPr>
        <p:txBody>
          <a:bodyPr wrap="none" lIns="0" tIns="0" rIns="0" bIns="0" rtlCol="0" anchor="t"/>
          <a:lstStyle/>
          <a:p>
            <a:pPr marL="0" indent="0" algn="l">
              <a:lnSpc>
                <a:spcPts val="2750"/>
              </a:lnSpc>
              <a:buNone/>
            </a:pPr>
            <a:r>
              <a:rPr lang="en-US" sz="2200" b="1" kern="0" spc="-22" dirty="0">
                <a:solidFill>
                  <a:srgbClr val="E2E6E9"/>
                </a:solidFill>
                <a:latin typeface="Cambria" panose="02040503050406030204" pitchFamily="18" charset="0"/>
                <a:ea typeface="Cambria" panose="02040503050406030204" pitchFamily="18" charset="0"/>
                <a:cs typeface="Montserrat Bold" pitchFamily="34" charset="-120"/>
              </a:rPr>
              <a:t>Fat Content Impact</a:t>
            </a:r>
            <a:endParaRPr lang="en-US" sz="2200" dirty="0">
              <a:latin typeface="Cambria" panose="02040503050406030204" pitchFamily="18" charset="0"/>
              <a:ea typeface="Cambria" panose="02040503050406030204" pitchFamily="18" charset="0"/>
            </a:endParaRPr>
          </a:p>
        </p:txBody>
      </p:sp>
      <p:sp>
        <p:nvSpPr>
          <p:cNvPr id="16" name="Text 11"/>
          <p:cNvSpPr/>
          <p:nvPr/>
        </p:nvSpPr>
        <p:spPr>
          <a:xfrm>
            <a:off x="1664494" y="6443067"/>
            <a:ext cx="5527477" cy="1109424"/>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Regular and Low Fat items vary in pricing impact by outlet, with Regular items often commanding higher prices.</a:t>
            </a:r>
            <a:endParaRPr lang="en-US" sz="1900" dirty="0">
              <a:latin typeface="Cambria" panose="02040503050406030204" pitchFamily="18" charset="0"/>
              <a:ea typeface="Cambria" panose="02040503050406030204" pitchFamily="18" charset="0"/>
            </a:endParaRPr>
          </a:p>
        </p:txBody>
      </p:sp>
      <p:sp>
        <p:nvSpPr>
          <p:cNvPr id="17" name="Shape 12"/>
          <p:cNvSpPr/>
          <p:nvPr/>
        </p:nvSpPr>
        <p:spPr>
          <a:xfrm>
            <a:off x="7438549" y="5944910"/>
            <a:ext cx="554831" cy="554831"/>
          </a:xfrm>
          <a:prstGeom prst="roundRect">
            <a:avLst>
              <a:gd name="adj" fmla="val 6667"/>
            </a:avLst>
          </a:prstGeom>
          <a:solidFill>
            <a:srgbClr val="303132"/>
          </a:solidFill>
          <a:ln/>
        </p:spPr>
      </p:sp>
      <p:pic>
        <p:nvPicPr>
          <p:cNvPr id="18" name="Image 3" descr="preencoded.png"/>
          <p:cNvPicPr>
            <a:picLocks noChangeAspect="1"/>
          </p:cNvPicPr>
          <p:nvPr/>
        </p:nvPicPr>
        <p:blipFill>
          <a:blip r:embed="rId6"/>
          <a:stretch>
            <a:fillRect/>
          </a:stretch>
        </p:blipFill>
        <p:spPr>
          <a:xfrm>
            <a:off x="7547848" y="6012180"/>
            <a:ext cx="336233" cy="420291"/>
          </a:xfrm>
          <a:prstGeom prst="rect">
            <a:avLst/>
          </a:prstGeom>
        </p:spPr>
      </p:pic>
      <p:sp>
        <p:nvSpPr>
          <p:cNvPr id="19" name="Text 13"/>
          <p:cNvSpPr/>
          <p:nvPr/>
        </p:nvSpPr>
        <p:spPr>
          <a:xfrm>
            <a:off x="8239958" y="5944910"/>
            <a:ext cx="2802255" cy="350282"/>
          </a:xfrm>
          <a:prstGeom prst="rect">
            <a:avLst/>
          </a:prstGeom>
          <a:noFill/>
          <a:ln/>
        </p:spPr>
        <p:txBody>
          <a:bodyPr wrap="none" lIns="0" tIns="0" rIns="0" bIns="0" rtlCol="0" anchor="t"/>
          <a:lstStyle/>
          <a:p>
            <a:pPr marL="0" indent="0" algn="l">
              <a:lnSpc>
                <a:spcPts val="2750"/>
              </a:lnSpc>
              <a:buNone/>
            </a:pPr>
            <a:r>
              <a:rPr lang="en-US" sz="2200" b="1" kern="0" spc="-22" dirty="0">
                <a:solidFill>
                  <a:srgbClr val="E2E6E9"/>
                </a:solidFill>
                <a:latin typeface="Cambria" panose="02040503050406030204" pitchFamily="18" charset="0"/>
                <a:ea typeface="Cambria" panose="02040503050406030204" pitchFamily="18" charset="0"/>
                <a:cs typeface="Montserrat Bold" pitchFamily="34" charset="-120"/>
              </a:rPr>
              <a:t>Key Outlets</a:t>
            </a:r>
            <a:endParaRPr lang="en-US" sz="2200" dirty="0">
              <a:latin typeface="Cambria" panose="02040503050406030204" pitchFamily="18" charset="0"/>
              <a:ea typeface="Cambria" panose="02040503050406030204" pitchFamily="18" charset="0"/>
            </a:endParaRPr>
          </a:p>
        </p:txBody>
      </p:sp>
      <p:sp>
        <p:nvSpPr>
          <p:cNvPr id="20" name="Text 14"/>
          <p:cNvSpPr/>
          <p:nvPr/>
        </p:nvSpPr>
        <p:spPr>
          <a:xfrm>
            <a:off x="8239958" y="6443067"/>
            <a:ext cx="5527477" cy="73961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Cambria" panose="02040503050406030204" pitchFamily="18" charset="0"/>
                <a:ea typeface="Cambria" panose="02040503050406030204" pitchFamily="18" charset="0"/>
                <a:cs typeface="Source Sans Pro" pitchFamily="34" charset="-120"/>
              </a:rPr>
              <a:t>Outlets OUT018 and OUT045 drive a significant share of pricing, suggesting strategic importance.</a:t>
            </a:r>
            <a:endParaRPr lang="en-US" sz="19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TotalTime>
  <Words>1154</Words>
  <Application>Microsoft Office PowerPoint</Application>
  <PresentationFormat>Custom</PresentationFormat>
  <Paragraphs>99</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Source Sans Pro Bold</vt:lpstr>
      <vt:lpstr>Calibri Light</vt:lpstr>
      <vt:lpstr>Cambria</vt:lpstr>
      <vt:lpstr>Calibri</vt:lpstr>
      <vt:lpstr>Montserrat Bold</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fajar aqdhas</cp:lastModifiedBy>
  <cp:revision>20</cp:revision>
  <dcterms:created xsi:type="dcterms:W3CDTF">2025-04-13T18:39:38Z</dcterms:created>
  <dcterms:modified xsi:type="dcterms:W3CDTF">2025-04-14T11:10:29Z</dcterms:modified>
</cp:coreProperties>
</file>