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7" r:id="rId6"/>
    <p:sldId id="261" r:id="rId7"/>
    <p:sldId id="280" r:id="rId8"/>
    <p:sldId id="269" r:id="rId9"/>
    <p:sldId id="278" r:id="rId10"/>
    <p:sldId id="279" r:id="rId11"/>
    <p:sldId id="268" r:id="rId12"/>
    <p:sldId id="267" r:id="rId13"/>
    <p:sldId id="266" r:id="rId14"/>
    <p:sldId id="272" r:id="rId15"/>
    <p:sldId id="275" r:id="rId16"/>
    <p:sldId id="276" r:id="rId17"/>
    <p:sldId id="273" r:id="rId18"/>
    <p:sldId id="274" r:id="rId19"/>
  </p:sldIdLst>
  <p:sldSz cx="9144000" cy="5143500" type="screen16x9"/>
  <p:notesSz cx="6858000" cy="9144000"/>
  <p:embeddedFontLst>
    <p:embeddedFont>
      <p:font typeface="Plus Jakarta Sans" panose="020B0604020202020204" charset="0"/>
      <p:regular r:id="rId21"/>
      <p:bold r:id="rId22"/>
      <p:italic r:id="rId23"/>
      <p:boldItalic r:id="rId24"/>
    </p:embeddedFont>
    <p:embeddedFont>
      <p:font typeface="Plus Jakarta Sans Medium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-4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2675ea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1a2675ea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174DC285-5F68-C5B1-4261-903AFFA5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af44c1657_0_12:notes">
            <a:extLst>
              <a:ext uri="{FF2B5EF4-FFF2-40B4-BE49-F238E27FC236}">
                <a16:creationId xmlns:a16="http://schemas.microsoft.com/office/drawing/2014/main" id="{7AFD8C27-2F0D-286B-94B1-E47104AAC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1af44c1657_0_12:notes">
            <a:extLst>
              <a:ext uri="{FF2B5EF4-FFF2-40B4-BE49-F238E27FC236}">
                <a16:creationId xmlns:a16="http://schemas.microsoft.com/office/drawing/2014/main" id="{33B60C89-4B74-8200-8DF1-348E0A3DC8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60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af44c165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1af44c165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0c0dae70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320c0dae70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a2675ead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31a2675ead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0c0dae70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20c0dae70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DCD749BE-9349-167B-AC44-71E3F1209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0c0dae70b_1_37:notes">
            <a:extLst>
              <a:ext uri="{FF2B5EF4-FFF2-40B4-BE49-F238E27FC236}">
                <a16:creationId xmlns:a16="http://schemas.microsoft.com/office/drawing/2014/main" id="{3D989EAD-E855-6A58-E10C-3C40A5AC8D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20c0dae70b_1_37:notes">
            <a:extLst>
              <a:ext uri="{FF2B5EF4-FFF2-40B4-BE49-F238E27FC236}">
                <a16:creationId xmlns:a16="http://schemas.microsoft.com/office/drawing/2014/main" id="{D58D3BA7-9216-02A9-4546-9EA030963E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959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81B62AEC-9413-CAF7-212F-B06FD99E1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0c0dae70b_1_37:notes">
            <a:extLst>
              <a:ext uri="{FF2B5EF4-FFF2-40B4-BE49-F238E27FC236}">
                <a16:creationId xmlns:a16="http://schemas.microsoft.com/office/drawing/2014/main" id="{95C12229-7712-4873-9D4F-50F3F18EE6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20c0dae70b_1_37:notes">
            <a:extLst>
              <a:ext uri="{FF2B5EF4-FFF2-40B4-BE49-F238E27FC236}">
                <a16:creationId xmlns:a16="http://schemas.microsoft.com/office/drawing/2014/main" id="{4052D4E1-6E7F-6E79-30BE-016CFC06D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78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a2675ead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31a2675ead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a2675ead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1a2675ead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2675ead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1a2675ead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a2675ead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1a2675ead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a2675ead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31a2675ead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5B03835B-72A0-C98B-F170-DF567643A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af44c1657_0_12:notes">
            <a:extLst>
              <a:ext uri="{FF2B5EF4-FFF2-40B4-BE49-F238E27FC236}">
                <a16:creationId xmlns:a16="http://schemas.microsoft.com/office/drawing/2014/main" id="{43261FE3-B60F-7750-98EE-B2F240851D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1af44c1657_0_12:notes">
            <a:extLst>
              <a:ext uri="{FF2B5EF4-FFF2-40B4-BE49-F238E27FC236}">
                <a16:creationId xmlns:a16="http://schemas.microsoft.com/office/drawing/2014/main" id="{EEFFAAAE-EA36-EA6B-F96D-08A1F84103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55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3eadbed6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323eadbed6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2268EDE-9BC1-B30C-E127-8B0CD00CD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3eadbed67_1_5:notes">
            <a:extLst>
              <a:ext uri="{FF2B5EF4-FFF2-40B4-BE49-F238E27FC236}">
                <a16:creationId xmlns:a16="http://schemas.microsoft.com/office/drawing/2014/main" id="{9F4230CE-3B5F-3C76-6634-8471FABA8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323eadbed67_1_5:notes">
            <a:extLst>
              <a:ext uri="{FF2B5EF4-FFF2-40B4-BE49-F238E27FC236}">
                <a16:creationId xmlns:a16="http://schemas.microsoft.com/office/drawing/2014/main" id="{83066090-23CB-1849-0499-300E01F34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02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c0dae70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320c0dae70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CC52108A-E4AC-B29D-F407-A596E845F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af44c1657_0_12:notes">
            <a:extLst>
              <a:ext uri="{FF2B5EF4-FFF2-40B4-BE49-F238E27FC236}">
                <a16:creationId xmlns:a16="http://schemas.microsoft.com/office/drawing/2014/main" id="{E830DC18-5C9D-56E5-FDAB-6F9EB528D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1af44c1657_0_12:notes">
            <a:extLst>
              <a:ext uri="{FF2B5EF4-FFF2-40B4-BE49-F238E27FC236}">
                <a16:creationId xmlns:a16="http://schemas.microsoft.com/office/drawing/2014/main" id="{071A8643-67E1-DEC0-74FA-D233588B9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64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049844" y="1041881"/>
            <a:ext cx="7578900" cy="41016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05071" y="2153929"/>
            <a:ext cx="6174941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 sz="332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Pipeline E-commerce </a:t>
            </a:r>
            <a:r>
              <a:rPr lang="en-US" sz="3320" b="1" dirty="0" err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Olist</a:t>
            </a:r>
            <a:r>
              <a:rPr lang="en-US" sz="332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Sales Performances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508562" y="3639960"/>
            <a:ext cx="4788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Fajri Yanti</a:t>
            </a:r>
            <a:endParaRPr sz="1800" dirty="0">
              <a:solidFill>
                <a:schemeClr val="lt1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609820" y="4432618"/>
            <a:ext cx="3933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3"/>
          <p:cNvSpPr/>
          <p:nvPr/>
        </p:nvSpPr>
        <p:spPr>
          <a:xfrm>
            <a:off x="1144053" y="4371137"/>
            <a:ext cx="611700" cy="123000"/>
          </a:xfrm>
          <a:prstGeom prst="roundRect">
            <a:avLst>
              <a:gd name="adj" fmla="val 50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 rot="-1973905">
            <a:off x="5562549" y="2327724"/>
            <a:ext cx="1120130" cy="1120293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 rot="-3576061">
            <a:off x="4993052" y="3067953"/>
            <a:ext cx="3037833" cy="3136368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5">
          <a:extLst>
            <a:ext uri="{FF2B5EF4-FFF2-40B4-BE49-F238E27FC236}">
              <a16:creationId xmlns:a16="http://schemas.microsoft.com/office/drawing/2014/main" id="{ECA9D723-0D09-A656-55EE-73EE0F692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>
            <a:extLst>
              <a:ext uri="{FF2B5EF4-FFF2-40B4-BE49-F238E27FC236}">
                <a16:creationId xmlns:a16="http://schemas.microsoft.com/office/drawing/2014/main" id="{3CF0D08D-7E69-2F4E-7324-70DD0198156C}"/>
              </a:ext>
            </a:extLst>
          </p:cNvPr>
          <p:cNvSpPr txBox="1"/>
          <p:nvPr/>
        </p:nvSpPr>
        <p:spPr>
          <a:xfrm>
            <a:off x="220436" y="220436"/>
            <a:ext cx="8923564" cy="458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config-</a:t>
            </a:r>
            <a:r>
              <a:rPr lang="en-US" sz="1600" b="1" dirty="0" err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olist.yml</a:t>
            </a:r>
            <a:endParaRPr lang="en-US"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7CF82-8135-8D00-F4F3-92827822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73" y="1081003"/>
            <a:ext cx="3730347" cy="371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3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905744" y="958564"/>
            <a:ext cx="70386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Transformation</a:t>
            </a:r>
            <a:endParaRPr lang="en-US"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Mengubah</a:t>
            </a:r>
            <a:r>
              <a:rPr lang="en-US" dirty="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tipe</a:t>
            </a:r>
            <a:r>
              <a:rPr lang="en-US" dirty="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dari</a:t>
            </a:r>
            <a:r>
              <a:rPr lang="en-US" dirty="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raw data table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join </a:t>
            </a:r>
            <a:r>
              <a:rPr lang="en-US" dirty="0" err="1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table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Mengatasi</a:t>
            </a:r>
            <a:r>
              <a:rPr lang="en-US" dirty="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data yang </a:t>
            </a:r>
            <a:r>
              <a:rPr lang="en-US" dirty="0" err="1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kosong</a:t>
            </a:r>
            <a:r>
              <a:rPr lang="en-US" dirty="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Merancang</a:t>
            </a:r>
            <a:r>
              <a:rPr lang="en-US" dirty="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dimensional dan fact table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49B4A-3973-C9BB-835B-1E368591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13" y="1386211"/>
            <a:ext cx="2159036" cy="2668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7962E-62D2-40E7-8EDB-FE01DAFD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14" y="1148241"/>
            <a:ext cx="3030040" cy="2297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655FB-CB29-58A8-B951-DDB9C602A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614" y="810508"/>
            <a:ext cx="3135320" cy="31847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6CB3A-7C44-471A-A346-25377D49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23" y="635916"/>
            <a:ext cx="7211953" cy="40607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CC1F9-A819-91BB-5981-3CC8E21E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4" y="922565"/>
            <a:ext cx="7343497" cy="38127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9">
          <a:extLst>
            <a:ext uri="{FF2B5EF4-FFF2-40B4-BE49-F238E27FC236}">
              <a16:creationId xmlns:a16="http://schemas.microsoft.com/office/drawing/2014/main" id="{B837A820-F003-D79E-E694-307A67081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EBA789-4A98-6812-8A43-24FD6BF4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30" y="1210507"/>
            <a:ext cx="6903247" cy="272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1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9">
          <a:extLst>
            <a:ext uri="{FF2B5EF4-FFF2-40B4-BE49-F238E27FC236}">
              <a16:creationId xmlns:a16="http://schemas.microsoft.com/office/drawing/2014/main" id="{55790F90-B49E-4B8D-28C7-2B223E076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4B30D-7FF6-A2C3-AD24-58986AA2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49" y="1649184"/>
            <a:ext cx="4040108" cy="2139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67DCF-D924-52AA-0F82-57B9ABB1C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3" y="1649184"/>
            <a:ext cx="4087832" cy="20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1052700" y="497999"/>
            <a:ext cx="7038600" cy="443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Conclusion &amp; Recommendation</a:t>
            </a:r>
            <a:endParaRPr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   </a:t>
            </a:r>
            <a:r>
              <a:rPr lang="id" sz="1200" b="1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Kesimpulan</a:t>
            </a:r>
            <a:endParaRPr sz="1200" b="1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●"/>
            </a:pPr>
            <a:endParaRPr lang="en-US" sz="1200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●"/>
            </a:pPr>
            <a:r>
              <a:rPr lang="id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Berhasil mengintegrasikan multiple data sources</a:t>
            </a:r>
            <a:endParaRPr sz="1200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●"/>
            </a:pPr>
            <a:r>
              <a:rPr lang="id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Mendukung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analisis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sales performance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melalui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dashboard</a:t>
            </a: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sz="1200" b="1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D" sz="1200" b="1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Rekomendasi</a:t>
            </a:r>
            <a:endParaRPr lang="en-ID" sz="1200" b="1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●"/>
            </a:pPr>
            <a:r>
              <a:rPr lang="id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Implementasi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sales analysis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lanjut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seperti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mengimplementasikan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k-mean clustering</a:t>
            </a:r>
            <a:endParaRPr sz="1200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●"/>
            </a:pPr>
            <a:r>
              <a:rPr lang="id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Upgrade ke cloud infrastructure</a:t>
            </a:r>
            <a:endParaRPr sz="1200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●"/>
            </a:pPr>
            <a:r>
              <a:rPr lang="id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Tambah automated testing 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dan data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validasi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●"/>
            </a:pP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Mencoba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tools lain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proses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transformasi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efektif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seperti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dbt</a:t>
            </a:r>
            <a:endParaRPr lang="en-US" sz="1200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●"/>
            </a:pP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Menerapkan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filter date pada dashboard</a:t>
            </a:r>
            <a:endParaRPr sz="1200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ctrTitle"/>
          </p:nvPr>
        </p:nvSpPr>
        <p:spPr>
          <a:xfrm>
            <a:off x="4862837" y="3098026"/>
            <a:ext cx="42813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20833"/>
              <a:buNone/>
            </a:pPr>
            <a:r>
              <a:rPr lang="id" sz="4800" b="1">
                <a:latin typeface="Plus Jakarta Sans"/>
                <a:ea typeface="Plus Jakarta Sans"/>
                <a:cs typeface="Plus Jakarta Sans"/>
                <a:sym typeface="Plus Jakarta Sans"/>
              </a:rPr>
              <a:t>Terima </a:t>
            </a:r>
            <a:endParaRPr sz="4800" b="1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20833"/>
              <a:buNone/>
            </a:pPr>
            <a:r>
              <a:rPr lang="id" sz="4800" b="1">
                <a:latin typeface="Plus Jakarta Sans"/>
                <a:ea typeface="Plus Jakarta Sans"/>
                <a:cs typeface="Plus Jakarta Sans"/>
                <a:sym typeface="Plus Jakarta Sans"/>
              </a:rPr>
              <a:t>Kasih.</a:t>
            </a:r>
            <a:endParaRPr sz="48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183" name="Google Shape;183;p31"/>
          <p:cNvGrpSpPr/>
          <p:nvPr/>
        </p:nvGrpSpPr>
        <p:grpSpPr>
          <a:xfrm>
            <a:off x="151" y="-214136"/>
            <a:ext cx="2765049" cy="2690788"/>
            <a:chOff x="9584424" y="-302694"/>
            <a:chExt cx="4822200" cy="4822200"/>
          </a:xfrm>
        </p:grpSpPr>
        <p:sp>
          <p:nvSpPr>
            <p:cNvPr id="184" name="Google Shape;184;p31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31"/>
          <p:cNvGrpSpPr/>
          <p:nvPr/>
        </p:nvGrpSpPr>
        <p:grpSpPr>
          <a:xfrm>
            <a:off x="-840799" y="1115919"/>
            <a:ext cx="5794241" cy="5793661"/>
            <a:chOff x="4094945" y="667082"/>
            <a:chExt cx="5795400" cy="5795400"/>
          </a:xfrm>
        </p:grpSpPr>
        <p:sp>
          <p:nvSpPr>
            <p:cNvPr id="189" name="Google Shape;189;p31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1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1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4525" y="276637"/>
            <a:ext cx="1184649" cy="35862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03598" y="269708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d" sz="1700" b="1" i="0" u="none" strike="noStrike" cap="none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Education</a:t>
            </a:r>
            <a:endParaRPr sz="1600" b="1" i="0" u="none" strike="noStrike" cap="none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03597" y="2311599"/>
            <a:ext cx="3327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Fajri Yanti</a:t>
            </a:r>
            <a:endParaRPr sz="3000" b="1" i="0" u="none" strike="noStrike" cap="none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03599" y="3143475"/>
            <a:ext cx="5355393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lus Jakarta Sans Medium"/>
              <a:buChar char="●"/>
            </a:pPr>
            <a:r>
              <a:rPr lang="en-US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Universitas </a:t>
            </a:r>
            <a:r>
              <a:rPr lang="en-US" sz="1100" i="1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Singaperbangsa</a:t>
            </a:r>
            <a:r>
              <a:rPr lang="en-US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id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(20</a:t>
            </a:r>
            <a:r>
              <a:rPr lang="en-US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20</a:t>
            </a:r>
            <a:r>
              <a:rPr lang="id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-202</a:t>
            </a:r>
            <a:r>
              <a:rPr lang="en-US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4</a:t>
            </a:r>
            <a:r>
              <a:rPr lang="id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)</a:t>
            </a:r>
            <a:endParaRPr sz="1100" i="1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lus Jakarta Sans Medium"/>
              <a:buChar char="●"/>
            </a:pPr>
            <a:r>
              <a:rPr lang="id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Data Engineer Bootcamp - Dibimbing.id (</a:t>
            </a:r>
            <a:r>
              <a:rPr lang="en-US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Oct </a:t>
            </a:r>
            <a:r>
              <a:rPr lang="id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2024 –</a:t>
            </a:r>
            <a:r>
              <a:rPr lang="en-US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Feb 2025</a:t>
            </a:r>
            <a:r>
              <a:rPr lang="id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)</a:t>
            </a:r>
            <a:endParaRPr sz="1100" i="1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i="1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4525" y="276637"/>
            <a:ext cx="1184649" cy="35862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-3576210">
            <a:off x="-547575" y="-2387832"/>
            <a:ext cx="3913189" cy="3913296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 rot="-4242174">
            <a:off x="8037854" y="2354407"/>
            <a:ext cx="2301292" cy="2301476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 rot="-1973905">
            <a:off x="8404935" y="4306668"/>
            <a:ext cx="1120130" cy="1120293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03599" y="4244025"/>
            <a:ext cx="6150293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Data Analyst Intern – PT </a:t>
            </a:r>
            <a:r>
              <a:rPr lang="en-ID" sz="1100" i="1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Sarwa</a:t>
            </a:r>
            <a:r>
              <a:rPr lang="en-ID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ID" sz="1100" i="1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Manggalla</a:t>
            </a:r>
            <a:r>
              <a:rPr lang="en-ID" sz="11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Raya (Sept 2023 – March 2024 )</a:t>
            </a:r>
          </a:p>
        </p:txBody>
      </p:sp>
      <p:sp>
        <p:nvSpPr>
          <p:cNvPr id="77" name="Google Shape;77;p14"/>
          <p:cNvSpPr txBox="1"/>
          <p:nvPr/>
        </p:nvSpPr>
        <p:spPr>
          <a:xfrm>
            <a:off x="503598" y="3686761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d" sz="1700" b="1" i="0" u="none" strike="noStrike" cap="non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Working</a:t>
            </a:r>
            <a:endParaRPr sz="1600" b="1" i="0" u="none" strike="noStrike" cap="non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742458" y="444952"/>
            <a:ext cx="7560621" cy="442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ID" sz="2000" b="1" i="0" u="none" strike="noStrike" cap="none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OVERVIEW PROJECT</a:t>
            </a:r>
            <a:endParaRPr lang="en-US"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b="1" dirty="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Project Background</a:t>
            </a:r>
            <a:endParaRPr b="1" dirty="0">
              <a:solidFill>
                <a:schemeClr val="tx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Olist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Store,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sebuah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platform e-commerce di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Brasil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menyediakan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dataset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publik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yang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mencakup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100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ribu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order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dari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tahun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2016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hingga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2018, yang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berasal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dari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berbagai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marketplace. Sales Marketing department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Olist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Store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ingin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memantau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sales performance,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tetapi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data yang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digunakan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masih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belum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terintegrasi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sehingga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proses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analisis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membutuhkan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waktu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yang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kurang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efisien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.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Berdasarkan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hal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tersebut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diperlukan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data pipeline yang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dapat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melakukan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extract, transform, dan load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secara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terjadwal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sehingga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bisa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memantau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sales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secara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efektif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Tujuan</a:t>
            </a:r>
            <a:endParaRPr b="1" dirty="0">
              <a:solidFill>
                <a:schemeClr val="tx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Proyek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ini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bertujuan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membangun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pipeline ELT (Extract, Load , Transform)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guna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mengelola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dan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menganalisis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data e-commerce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secara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sz="12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efisien</a:t>
            </a:r>
            <a:r>
              <a:rPr lang="en-ID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873085" y="635916"/>
            <a:ext cx="7038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 b="1" dirty="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Problem Statement</a:t>
            </a:r>
            <a:endParaRPr lang="en-US" sz="1600" b="1" dirty="0">
              <a:solidFill>
                <a:schemeClr val="tx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87A4D-73C4-E867-E283-0AEDFE0D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57" y="1394185"/>
            <a:ext cx="71558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Proses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analisis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saat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ini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masih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manual dan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memakan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waktu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menyebabkan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keterlambatan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dalam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pengambilan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keputusan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bisnis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lus Jakarta Sans" panose="020B0604020202020204" charset="0"/>
              <a:cs typeface="Plus Jakarta Sans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Diperlukan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sistem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otomatis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(EL</a:t>
            </a:r>
            <a:r>
              <a:rPr lang="en-US" altLang="en-US" sz="1200" dirty="0">
                <a:solidFill>
                  <a:schemeClr val="tx1"/>
                </a:solidFill>
                <a:latin typeface="Plus Jakarta Sans" panose="020B0604020202020204" charset="0"/>
                <a:cs typeface="Plus Jakarta Sans" panose="020B0604020202020204" charset="0"/>
              </a:rPr>
              <a:t>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pipeline) yang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dapat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mengumpulkan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membersihkan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, dan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menyajikan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data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dalam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format yang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siap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digunakan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untuk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analisis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sales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secara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periodic.</a:t>
            </a:r>
            <a:endParaRPr lang="en-US" altLang="en-US" sz="1200" dirty="0">
              <a:solidFill>
                <a:schemeClr val="tx1"/>
              </a:solidFill>
              <a:latin typeface="Plus Jakarta Sans" panose="020B0604020202020204" charset="0"/>
              <a:cs typeface="Plus Jakarta Sans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lus Jakarta Sans" panose="020B0604020202020204" charset="0"/>
              <a:cs typeface="Plus Jakarta Sans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Data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transaksi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Olist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Store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belum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terintegrasi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sehingga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menghambat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efisiensi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analisis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 sales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5">
          <a:extLst>
            <a:ext uri="{FF2B5EF4-FFF2-40B4-BE49-F238E27FC236}">
              <a16:creationId xmlns:a16="http://schemas.microsoft.com/office/drawing/2014/main" id="{2ABD10DA-80C5-9AA0-F452-95AB8B060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>
            <a:extLst>
              <a:ext uri="{FF2B5EF4-FFF2-40B4-BE49-F238E27FC236}">
                <a16:creationId xmlns:a16="http://schemas.microsoft.com/office/drawing/2014/main" id="{A3E4129B-E1F6-69F8-D49D-4E473969587F}"/>
              </a:ext>
            </a:extLst>
          </p:cNvPr>
          <p:cNvSpPr txBox="1"/>
          <p:nvPr/>
        </p:nvSpPr>
        <p:spPr>
          <a:xfrm>
            <a:off x="1182969" y="783773"/>
            <a:ext cx="7038600" cy="322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Dataset Overview</a:t>
            </a:r>
            <a:endParaRPr lang="en-ID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ID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Dataset yang </a:t>
            </a:r>
            <a:r>
              <a:rPr lang="en-ID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digunakan</a:t>
            </a:r>
            <a:r>
              <a:rPr lang="en-ID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0A4CBB-22B5-0739-9C01-8D11255B8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86" y="2068138"/>
            <a:ext cx="50377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lus Jakarta Sans" panose="020B0604020202020204" charset="0"/>
              <a:cs typeface="Plus Jakarta Sans" panose="020B060402020202020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Customers (olist_customers_dataset.csv)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Sellers (olist_sellers_dataset.csv)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Products (olist_products_dataset.csv)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Product Translation (product_category_name_translation.csv)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Order Items (olist_order_items_dataset.csv)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Orders (olist_orders_dataset.csv)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us Jakarta Sans" panose="020B0604020202020204" charset="0"/>
                <a:cs typeface="Plus Jakarta Sans" panose="020B0604020202020204" charset="0"/>
              </a:rPr>
              <a:t>Payments (olist_order_payments_dataset.csv) </a:t>
            </a:r>
          </a:p>
        </p:txBody>
      </p:sp>
    </p:spTree>
    <p:extLst>
      <p:ext uri="{BB962C8B-B14F-4D97-AF65-F5344CB8AC3E}">
        <p14:creationId xmlns:p14="http://schemas.microsoft.com/office/powerpoint/2010/main" val="166576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9449" y="275964"/>
            <a:ext cx="1184241" cy="3599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579664" y="635916"/>
            <a:ext cx="7185064" cy="414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   PIPELINE ARCHITECTURE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02AB2-5A1A-F2CE-7804-8CB042D87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30" y="1348615"/>
            <a:ext cx="7230453" cy="2709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4">
          <a:extLst>
            <a:ext uri="{FF2B5EF4-FFF2-40B4-BE49-F238E27FC236}">
              <a16:creationId xmlns:a16="http://schemas.microsoft.com/office/drawing/2014/main" id="{F1B0517C-A0F9-8CEB-CBB1-D38AE2FC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>
            <a:extLst>
              <a:ext uri="{FF2B5EF4-FFF2-40B4-BE49-F238E27FC236}">
                <a16:creationId xmlns:a16="http://schemas.microsoft.com/office/drawing/2014/main" id="{847FF961-A891-1F22-CC5D-6DC5944C89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9449" y="275964"/>
            <a:ext cx="1184241" cy="3599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>
            <a:extLst>
              <a:ext uri="{FF2B5EF4-FFF2-40B4-BE49-F238E27FC236}">
                <a16:creationId xmlns:a16="http://schemas.microsoft.com/office/drawing/2014/main" id="{A554EFA9-0AB8-1E18-C4BD-53FD8F9ECE30}"/>
              </a:ext>
            </a:extLst>
          </p:cNvPr>
          <p:cNvSpPr txBox="1"/>
          <p:nvPr/>
        </p:nvSpPr>
        <p:spPr>
          <a:xfrm>
            <a:off x="330310" y="275964"/>
            <a:ext cx="7185064" cy="45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docker-</a:t>
            </a:r>
            <a:r>
              <a:rPr lang="en-US" sz="1200" dirty="0" err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compose.yml</a:t>
            </a:r>
            <a:r>
              <a:rPr lang="en-US" sz="1200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EAD15-C17B-6DDF-0755-7E93722D3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47" y="808527"/>
            <a:ext cx="4057788" cy="386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C2BFB5-527B-71D9-0139-0A7AFCCFEA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7944"/>
          <a:stretch/>
        </p:blipFill>
        <p:spPr>
          <a:xfrm>
            <a:off x="4645061" y="902699"/>
            <a:ext cx="3930426" cy="348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A0D331-EE19-CD12-E874-BCDB4FE7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28" y="635916"/>
            <a:ext cx="6557602" cy="4154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0C450-E0A1-3CDD-1F1F-E25111A87B77}"/>
              </a:ext>
            </a:extLst>
          </p:cNvPr>
          <p:cNvSpPr txBox="1"/>
          <p:nvPr/>
        </p:nvSpPr>
        <p:spPr>
          <a:xfrm>
            <a:off x="636815" y="27915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ID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ERD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5">
          <a:extLst>
            <a:ext uri="{FF2B5EF4-FFF2-40B4-BE49-F238E27FC236}">
              <a16:creationId xmlns:a16="http://schemas.microsoft.com/office/drawing/2014/main" id="{2BBAA7A4-BF1D-224C-A2EB-2071ED7B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>
            <a:extLst>
              <a:ext uri="{FF2B5EF4-FFF2-40B4-BE49-F238E27FC236}">
                <a16:creationId xmlns:a16="http://schemas.microsoft.com/office/drawing/2014/main" id="{48AC3320-257F-5050-F928-EA07190C3A92}"/>
              </a:ext>
            </a:extLst>
          </p:cNvPr>
          <p:cNvSpPr txBox="1"/>
          <p:nvPr/>
        </p:nvSpPr>
        <p:spPr>
          <a:xfrm>
            <a:off x="220436" y="269422"/>
            <a:ext cx="8923564" cy="453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DAG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5BC8C-5BE7-9B03-2EC5-AD4171BA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" y="893247"/>
            <a:ext cx="4398249" cy="3757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56601-0B95-2DC9-299E-552B0E1D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08" y="1689558"/>
            <a:ext cx="4342714" cy="21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061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393</Words>
  <Application>Microsoft Office PowerPoint</Application>
  <PresentationFormat>On-screen Show (16:9)</PresentationFormat>
  <Paragraphs>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Plus Jakarta Sans Medium</vt:lpstr>
      <vt:lpstr>Arial</vt:lpstr>
      <vt:lpstr>Plus Jakarta Sans</vt:lpstr>
      <vt:lpstr>Simple Light</vt:lpstr>
      <vt:lpstr>Data Pipeline E-commerce Olist Sales Performances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 Kasih.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fajri</dc:creator>
  <cp:lastModifiedBy>Fajri Yanti</cp:lastModifiedBy>
  <cp:revision>9</cp:revision>
  <dcterms:modified xsi:type="dcterms:W3CDTF">2025-02-22T02:56:23Z</dcterms:modified>
</cp:coreProperties>
</file>