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Black"/>
      <p:bold r:id="rId29"/>
      <p:boldItalic r:id="rId30"/>
    </p:embeddedFont>
    <p:embeddedFont>
      <p:font typeface="Roboto Medium"/>
      <p:regular r:id="rId31"/>
      <p:bold r:id="rId32"/>
      <p:italic r:id="rId33"/>
      <p:boldItalic r:id="rId34"/>
    </p:embeddedFont>
    <p:embeddedFont>
      <p:font typeface="Roboto"/>
      <p:regular r:id="rId35"/>
      <p:bold r:id="rId36"/>
      <p:italic r:id="rId37"/>
      <p:boldItalic r:id="rId38"/>
    </p:embeddedFont>
    <p:embeddedFont>
      <p:font typeface="Roboto Light"/>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04FF13-BDE9-4761-9405-6A82E1C424B8}">
  <a:tblStyle styleId="{1804FF13-BDE9-4761-9405-6A82E1C424B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Light-bold.fntdata"/><Relationship Id="rId20" Type="http://schemas.openxmlformats.org/officeDocument/2006/relationships/slide" Target="slides/slide14.xml"/><Relationship Id="rId42" Type="http://schemas.openxmlformats.org/officeDocument/2006/relationships/font" Target="fonts/RobotoLight-boldItalic.fntdata"/><Relationship Id="rId41" Type="http://schemas.openxmlformats.org/officeDocument/2006/relationships/font" Target="fonts/RobotoLigh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regular.fntdata"/><Relationship Id="rId30" Type="http://schemas.openxmlformats.org/officeDocument/2006/relationships/font" Target="fonts/RobotoBlack-boldItalic.fntdata"/><Relationship Id="rId11" Type="http://schemas.openxmlformats.org/officeDocument/2006/relationships/slide" Target="slides/slide5.xml"/><Relationship Id="rId33" Type="http://schemas.openxmlformats.org/officeDocument/2006/relationships/font" Target="fonts/RobotoMedium-italic.fntdata"/><Relationship Id="rId10" Type="http://schemas.openxmlformats.org/officeDocument/2006/relationships/slide" Target="slides/slide4.xml"/><Relationship Id="rId32" Type="http://schemas.openxmlformats.org/officeDocument/2006/relationships/font" Target="fonts/RobotoMedium-bold.fntdata"/><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font" Target="fonts/RobotoMedium-boldItalic.fntdata"/><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RobotoLight-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a3e13e30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a3e13e30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a3e13e3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a3e13e3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95f47d8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95f47d8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a1b122d5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a1b122d5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a1b122d5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a1b122d5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a1b122d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a1b122d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a3e13e30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a3e13e30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a3e13e30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a3e13e30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a3e13e30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a3e13e30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ba3e13e30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ba3e13e30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95f47d8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95f47d8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a3e13e309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a3e13e30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ba3e13e30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ba3e13e30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ba3e13e30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ba3e13e30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695f47d8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695f47d8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95f47d8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95f47d8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95f47d87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95f47d87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a1b122d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a1b122d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a3e13e3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a3e13e3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a3e13e3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a3e13e3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a3e13e3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a3e13e3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bit.ly/recruitmenttest-fajrinovi-jn" TargetMode="External"/><Relationship Id="rId4" Type="http://schemas.openxmlformats.org/officeDocument/2006/relationships/hyperlink" Target="https://bit.ly/recruitmenttest-fajrinovi-gc" TargetMode="External"/><Relationship Id="rId5" Type="http://schemas.openxmlformats.org/officeDocument/2006/relationships/image" Target="../media/image26.png"/><Relationship Id="rId6"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qlfiddle.com/mysql/online-compiler?id=590dcd18-d511-44b3-b28a-4eb84d7cfc0b" TargetMode="External"/><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qlfiddle.com/mysql/online-compiler?id=590dcd18-d511-44b3-b28a-4eb84d7cfc0b" TargetMode="External"/><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qlfiddle.com/mysql/online-compiler?id=590dcd18-d511-44b3-b28a-4eb84d7cfc0b"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663850"/>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 sz="2950">
                <a:solidFill>
                  <a:srgbClr val="1F1F1F"/>
                </a:solidFill>
                <a:highlight>
                  <a:srgbClr val="FFFFFF"/>
                </a:highlight>
                <a:latin typeface="Roboto Black"/>
                <a:ea typeface="Roboto Black"/>
                <a:cs typeface="Roboto Black"/>
                <a:sym typeface="Roboto Black"/>
              </a:rPr>
              <a:t>INITIAL RECRUITMENT TEST</a:t>
            </a:r>
            <a:endParaRPr sz="2950">
              <a:solidFill>
                <a:srgbClr val="1F1F1F"/>
              </a:solidFill>
              <a:highlight>
                <a:srgbClr val="FFFFFF"/>
              </a:highlight>
              <a:latin typeface="Roboto Black"/>
              <a:ea typeface="Roboto Black"/>
              <a:cs typeface="Roboto Black"/>
              <a:sym typeface="Roboto Black"/>
            </a:endParaRPr>
          </a:p>
          <a:p>
            <a:pPr indent="0" lvl="0" marL="0" rtl="0" algn="ctr">
              <a:lnSpc>
                <a:spcPct val="115000"/>
              </a:lnSpc>
              <a:spcBef>
                <a:spcPts val="0"/>
              </a:spcBef>
              <a:spcAft>
                <a:spcPts val="0"/>
              </a:spcAft>
              <a:buNone/>
            </a:pPr>
            <a:r>
              <a:rPr lang="en" sz="2750">
                <a:solidFill>
                  <a:srgbClr val="1F1F1F"/>
                </a:solidFill>
                <a:highlight>
                  <a:srgbClr val="FFFFFF"/>
                </a:highlight>
                <a:latin typeface="Roboto Black"/>
                <a:ea typeface="Roboto Black"/>
                <a:cs typeface="Roboto Black"/>
                <a:sym typeface="Roboto Black"/>
              </a:rPr>
              <a:t>(Junior Business Intelligence Analyst)</a:t>
            </a:r>
            <a:endParaRPr sz="2750">
              <a:solidFill>
                <a:srgbClr val="1F1F1F"/>
              </a:solidFill>
              <a:highlight>
                <a:srgbClr val="FFFFFF"/>
              </a:highlight>
              <a:latin typeface="Roboto Black"/>
              <a:ea typeface="Roboto Black"/>
              <a:cs typeface="Roboto Black"/>
              <a:sym typeface="Roboto Black"/>
            </a:endParaRPr>
          </a:p>
        </p:txBody>
      </p:sp>
      <p:sp>
        <p:nvSpPr>
          <p:cNvPr id="55" name="Google Shape;55;p13"/>
          <p:cNvSpPr txBox="1"/>
          <p:nvPr>
            <p:ph idx="1" type="subTitle"/>
          </p:nvPr>
        </p:nvSpPr>
        <p:spPr>
          <a:xfrm>
            <a:off x="311700" y="28917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latin typeface="Roboto Light"/>
                <a:ea typeface="Roboto Light"/>
                <a:cs typeface="Roboto Light"/>
                <a:sym typeface="Roboto Light"/>
              </a:rPr>
              <a:t>By Fajri Novitasari</a:t>
            </a:r>
            <a:endParaRPr sz="2000">
              <a:latin typeface="Roboto Light"/>
              <a:ea typeface="Roboto Light"/>
              <a:cs typeface="Roboto Light"/>
              <a:sym typeface="Roboto Light"/>
            </a:endParaRPr>
          </a:p>
        </p:txBody>
      </p:sp>
      <p:sp>
        <p:nvSpPr>
          <p:cNvPr id="56" name="Google Shape;56;p13"/>
          <p:cNvSpPr/>
          <p:nvPr/>
        </p:nvSpPr>
        <p:spPr>
          <a:xfrm>
            <a:off x="1600050" y="3116925"/>
            <a:ext cx="1590900" cy="70800"/>
          </a:xfrm>
          <a:prstGeom prst="rect">
            <a:avLst/>
          </a:prstGeom>
          <a:solidFill>
            <a:srgbClr val="6FA8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p:nvPr/>
        </p:nvSpPr>
        <p:spPr>
          <a:xfrm>
            <a:off x="5927250" y="3116925"/>
            <a:ext cx="1590900" cy="708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20">
                <a:latin typeface="Roboto"/>
                <a:ea typeface="Roboto"/>
                <a:cs typeface="Roboto"/>
                <a:sym typeface="Roboto"/>
              </a:rPr>
              <a:t>Describe Contained on Loan Contract Ledgers Table</a:t>
            </a:r>
            <a:endParaRPr b="1" sz="2120">
              <a:latin typeface="Roboto"/>
              <a:ea typeface="Roboto"/>
              <a:cs typeface="Roboto"/>
              <a:sym typeface="Roboto"/>
            </a:endParaRPr>
          </a:p>
          <a:p>
            <a:pPr indent="0" lvl="0" marL="0" rtl="0" algn="l">
              <a:spcBef>
                <a:spcPts val="0"/>
              </a:spcBef>
              <a:spcAft>
                <a:spcPts val="0"/>
              </a:spcAft>
              <a:buNone/>
            </a:pPr>
            <a:r>
              <a:t/>
            </a:r>
            <a:endParaRPr/>
          </a:p>
        </p:txBody>
      </p:sp>
      <p:sp>
        <p:nvSpPr>
          <p:cNvPr id="134" name="Google Shape;134;p22"/>
          <p:cNvSpPr txBox="1"/>
          <p:nvPr/>
        </p:nvSpPr>
        <p:spPr>
          <a:xfrm>
            <a:off x="5616425" y="1540950"/>
            <a:ext cx="31320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All entries marked 'UNPAID' have zero balances, suggesting they may be future payments, not current debts.</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 'RESTRUCTURE_DOWN_PAYMENT' is marked 'PAID' with zero balance and no 'paid_off_date,' possibly indicating a loan restructuring that doesn't immediately affect the balance, or it may be a placeholder.</a:t>
            </a:r>
            <a:endParaRPr sz="1200">
              <a:solidFill>
                <a:schemeClr val="dk1"/>
              </a:solidFill>
              <a:highlight>
                <a:srgbClr val="FFFFFF"/>
              </a:highlight>
              <a:latin typeface="Roboto"/>
              <a:ea typeface="Roboto"/>
              <a:cs typeface="Roboto"/>
              <a:sym typeface="Roboto"/>
            </a:endParaRPr>
          </a:p>
        </p:txBody>
      </p:sp>
      <p:pic>
        <p:nvPicPr>
          <p:cNvPr id="135" name="Google Shape;135;p22"/>
          <p:cNvPicPr preferRelativeResize="0"/>
          <p:nvPr/>
        </p:nvPicPr>
        <p:blipFill>
          <a:blip r:embed="rId3">
            <a:alphaModFix/>
          </a:blip>
          <a:stretch>
            <a:fillRect/>
          </a:stretch>
        </p:blipFill>
        <p:spPr>
          <a:xfrm>
            <a:off x="395575" y="1540950"/>
            <a:ext cx="5078975" cy="1795875"/>
          </a:xfrm>
          <a:prstGeom prst="rect">
            <a:avLst/>
          </a:prstGeom>
          <a:noFill/>
          <a:ln>
            <a:noFill/>
          </a:ln>
        </p:spPr>
      </p:pic>
      <p:pic>
        <p:nvPicPr>
          <p:cNvPr id="136" name="Google Shape;136;p22"/>
          <p:cNvPicPr preferRelativeResize="0"/>
          <p:nvPr/>
        </p:nvPicPr>
        <p:blipFill>
          <a:blip r:embed="rId4">
            <a:alphaModFix/>
          </a:blip>
          <a:stretch>
            <a:fillRect/>
          </a:stretch>
        </p:blipFill>
        <p:spPr>
          <a:xfrm>
            <a:off x="395575" y="3490100"/>
            <a:ext cx="5220849" cy="390325"/>
          </a:xfrm>
          <a:prstGeom prst="rect">
            <a:avLst/>
          </a:prstGeom>
          <a:noFill/>
          <a:ln>
            <a:noFill/>
          </a:ln>
        </p:spPr>
      </p:pic>
      <p:sp>
        <p:nvSpPr>
          <p:cNvPr id="137" name="Google Shape;137;p22"/>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20">
                <a:latin typeface="Roboto"/>
                <a:ea typeface="Roboto"/>
                <a:cs typeface="Roboto"/>
                <a:sym typeface="Roboto"/>
              </a:rPr>
              <a:t>Describe Contained on Loan Contract Ledgers Table</a:t>
            </a:r>
            <a:endParaRPr b="1" sz="2120">
              <a:latin typeface="Roboto"/>
              <a:ea typeface="Roboto"/>
              <a:cs typeface="Roboto"/>
              <a:sym typeface="Roboto"/>
            </a:endParaRPr>
          </a:p>
          <a:p>
            <a:pPr indent="0" lvl="0" marL="0" rtl="0" algn="l">
              <a:spcBef>
                <a:spcPts val="0"/>
              </a:spcBef>
              <a:spcAft>
                <a:spcPts val="0"/>
              </a:spcAft>
              <a:buNone/>
            </a:pPr>
            <a:r>
              <a:t/>
            </a:r>
            <a:endParaRPr/>
          </a:p>
        </p:txBody>
      </p:sp>
      <p:sp>
        <p:nvSpPr>
          <p:cNvPr id="143" name="Google Shape;143;p23"/>
          <p:cNvSpPr txBox="1"/>
          <p:nvPr/>
        </p:nvSpPr>
        <p:spPr>
          <a:xfrm>
            <a:off x="5751575" y="1593550"/>
            <a:ext cx="3000000" cy="2281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'UNPAID' entries past due with balances suggest overdue payments and potential collection issues or borrower distress.</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Entries with a 'PAID' status and a past paid_off_date confirm completed transactions, but the lack of paid_off_date for 'UNPAID' entries suggests these are still awaiting payment.</a:t>
            </a:r>
            <a:endParaRPr sz="1200">
              <a:solidFill>
                <a:schemeClr val="dk1"/>
              </a:solidFill>
              <a:highlight>
                <a:srgbClr val="FFFFFF"/>
              </a:highlight>
              <a:latin typeface="Roboto"/>
              <a:ea typeface="Roboto"/>
              <a:cs typeface="Roboto"/>
              <a:sym typeface="Roboto"/>
            </a:endParaRPr>
          </a:p>
        </p:txBody>
      </p:sp>
      <p:pic>
        <p:nvPicPr>
          <p:cNvPr id="144" name="Google Shape;144;p23"/>
          <p:cNvPicPr preferRelativeResize="0"/>
          <p:nvPr/>
        </p:nvPicPr>
        <p:blipFill>
          <a:blip r:embed="rId3">
            <a:alphaModFix/>
          </a:blip>
          <a:stretch>
            <a:fillRect/>
          </a:stretch>
        </p:blipFill>
        <p:spPr>
          <a:xfrm>
            <a:off x="392425" y="1553000"/>
            <a:ext cx="5460150" cy="2531100"/>
          </a:xfrm>
          <a:prstGeom prst="rect">
            <a:avLst/>
          </a:prstGeom>
          <a:noFill/>
          <a:ln>
            <a:noFill/>
          </a:ln>
        </p:spPr>
      </p:pic>
      <p:sp>
        <p:nvSpPr>
          <p:cNvPr id="145" name="Google Shape;145;p23"/>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latin typeface="Roboto"/>
                <a:ea typeface="Roboto"/>
                <a:cs typeface="Roboto"/>
                <a:sym typeface="Roboto"/>
              </a:rPr>
              <a:t>SQL code to produce the expected repayment amount from each principal &amp; interest in the month of Aug, Sept &amp; Oct</a:t>
            </a:r>
            <a:endParaRPr b="1" sz="2120">
              <a:latin typeface="Roboto"/>
              <a:ea typeface="Roboto"/>
              <a:cs typeface="Roboto"/>
              <a:sym typeface="Roboto"/>
            </a:endParaRPr>
          </a:p>
        </p:txBody>
      </p:sp>
      <p:sp>
        <p:nvSpPr>
          <p:cNvPr id="151" name="Google Shape;151;p24"/>
          <p:cNvSpPr txBox="1"/>
          <p:nvPr>
            <p:ph idx="1" type="body"/>
          </p:nvPr>
        </p:nvSpPr>
        <p:spPr>
          <a:xfrm>
            <a:off x="887450" y="3593325"/>
            <a:ext cx="7318200" cy="1107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Calculate the total unpaid principal and interest payments for each contract during the period August to October 2020.</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SQL query uses SUM with a CASE statement to calculate two different totals for each contract_id and payment_month</a:t>
            </a:r>
            <a:endParaRPr sz="1200">
              <a:solidFill>
                <a:schemeClr val="dk1"/>
              </a:solidFill>
              <a:latin typeface="Roboto"/>
              <a:ea typeface="Roboto"/>
              <a:cs typeface="Roboto"/>
              <a:sym typeface="Roboto"/>
            </a:endParaRPr>
          </a:p>
        </p:txBody>
      </p:sp>
      <p:pic>
        <p:nvPicPr>
          <p:cNvPr id="152" name="Google Shape;152;p24"/>
          <p:cNvPicPr preferRelativeResize="0"/>
          <p:nvPr/>
        </p:nvPicPr>
        <p:blipFill>
          <a:blip r:embed="rId3">
            <a:alphaModFix/>
          </a:blip>
          <a:stretch>
            <a:fillRect/>
          </a:stretch>
        </p:blipFill>
        <p:spPr>
          <a:xfrm>
            <a:off x="1797138" y="1417950"/>
            <a:ext cx="5549725" cy="1879175"/>
          </a:xfrm>
          <a:prstGeom prst="rect">
            <a:avLst/>
          </a:prstGeom>
          <a:noFill/>
          <a:ln>
            <a:noFill/>
          </a:ln>
        </p:spPr>
      </p:pic>
      <p:sp>
        <p:nvSpPr>
          <p:cNvPr id="153" name="Google Shape;153;p24"/>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1503225" y="1517375"/>
            <a:ext cx="5703199" cy="2961275"/>
          </a:xfrm>
          <a:prstGeom prst="rect">
            <a:avLst/>
          </a:prstGeom>
          <a:noFill/>
          <a:ln>
            <a:noFill/>
          </a:ln>
        </p:spPr>
      </p:pic>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i="1" lang="en" sz="2120">
                <a:latin typeface="Roboto"/>
                <a:ea typeface="Roboto"/>
                <a:cs typeface="Roboto"/>
                <a:sym typeface="Roboto"/>
              </a:rPr>
              <a:t>Result — </a:t>
            </a:r>
            <a:r>
              <a:rPr b="1" lang="en" sz="2120">
                <a:latin typeface="Roboto"/>
                <a:ea typeface="Roboto"/>
                <a:cs typeface="Roboto"/>
                <a:sym typeface="Roboto"/>
              </a:rPr>
              <a:t>SQL code to produce the expected repayment amount from each principal &amp; interest in the month of Aug, Sept &amp; Oct</a:t>
            </a:r>
            <a:endParaRPr b="1" sz="2120">
              <a:latin typeface="Roboto"/>
              <a:ea typeface="Roboto"/>
              <a:cs typeface="Roboto"/>
              <a:sym typeface="Roboto"/>
            </a:endParaRPr>
          </a:p>
        </p:txBody>
      </p:sp>
      <p:sp>
        <p:nvSpPr>
          <p:cNvPr id="160" name="Google Shape;160;p25"/>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latin typeface="Roboto"/>
                <a:ea typeface="Roboto"/>
                <a:cs typeface="Roboto"/>
                <a:sym typeface="Roboto"/>
              </a:rPr>
              <a:t>SQL code to display LateFee amount which has been waived for each contract status.</a:t>
            </a:r>
            <a:endParaRPr b="1" sz="2120">
              <a:latin typeface="Roboto"/>
              <a:ea typeface="Roboto"/>
              <a:cs typeface="Roboto"/>
              <a:sym typeface="Roboto"/>
            </a:endParaRPr>
          </a:p>
        </p:txBody>
      </p:sp>
      <p:pic>
        <p:nvPicPr>
          <p:cNvPr id="166" name="Google Shape;166;p26"/>
          <p:cNvPicPr preferRelativeResize="0"/>
          <p:nvPr/>
        </p:nvPicPr>
        <p:blipFill>
          <a:blip r:embed="rId3">
            <a:alphaModFix/>
          </a:blip>
          <a:stretch>
            <a:fillRect/>
          </a:stretch>
        </p:blipFill>
        <p:spPr>
          <a:xfrm>
            <a:off x="530825" y="1757600"/>
            <a:ext cx="4392350" cy="888350"/>
          </a:xfrm>
          <a:prstGeom prst="rect">
            <a:avLst/>
          </a:prstGeom>
          <a:noFill/>
          <a:ln>
            <a:noFill/>
          </a:ln>
        </p:spPr>
      </p:pic>
      <p:pic>
        <p:nvPicPr>
          <p:cNvPr id="167" name="Google Shape;167;p26"/>
          <p:cNvPicPr preferRelativeResize="0"/>
          <p:nvPr/>
        </p:nvPicPr>
        <p:blipFill>
          <a:blip r:embed="rId4">
            <a:alphaModFix/>
          </a:blip>
          <a:stretch>
            <a:fillRect/>
          </a:stretch>
        </p:blipFill>
        <p:spPr>
          <a:xfrm>
            <a:off x="530825" y="2938775"/>
            <a:ext cx="2409825" cy="771525"/>
          </a:xfrm>
          <a:prstGeom prst="rect">
            <a:avLst/>
          </a:prstGeom>
          <a:noFill/>
          <a:ln>
            <a:noFill/>
          </a:ln>
        </p:spPr>
      </p:pic>
      <p:sp>
        <p:nvSpPr>
          <p:cNvPr id="168" name="Google Shape;168;p26"/>
          <p:cNvSpPr txBox="1"/>
          <p:nvPr>
            <p:ph idx="1" type="body"/>
          </p:nvPr>
        </p:nvSpPr>
        <p:spPr>
          <a:xfrm>
            <a:off x="5188500" y="1757600"/>
            <a:ext cx="3643800" cy="1952700"/>
          </a:xfrm>
          <a:prstGeom prst="rect">
            <a:avLst/>
          </a:prstGeom>
        </p:spPr>
        <p:txBody>
          <a:bodyPr anchorCtr="0" anchor="t" bIns="91425" lIns="91425" spcFirstLastPara="1" rIns="91425" wrap="square" tIns="91425">
            <a:normAutofit fontScale="92500"/>
          </a:bodyPr>
          <a:lstStyle/>
          <a:p>
            <a:pPr indent="-314650" lvl="0" marL="457200" rtl="0" algn="l">
              <a:lnSpc>
                <a:spcPct val="95000"/>
              </a:lnSpc>
              <a:spcBef>
                <a:spcPts val="0"/>
              </a:spcBef>
              <a:spcAft>
                <a:spcPts val="0"/>
              </a:spcAft>
              <a:buClr>
                <a:schemeClr val="dk1"/>
              </a:buClr>
              <a:buSzPct val="100000"/>
              <a:buFont typeface="Roboto"/>
              <a:buChar char="●"/>
            </a:pPr>
            <a:r>
              <a:rPr lang="en" sz="1465">
                <a:solidFill>
                  <a:schemeClr val="dk1"/>
                </a:solidFill>
                <a:latin typeface="Roboto"/>
                <a:ea typeface="Roboto"/>
                <a:cs typeface="Roboto"/>
                <a:sym typeface="Roboto"/>
              </a:rPr>
              <a:t>It calculates the sum of the initial_balance from the 'lcl' table but only for those ledger entries where ledger_type is 'LATE_FEE' and ledger_status is 'WAIVED'. Then groups the results by contract_status</a:t>
            </a:r>
            <a:endParaRPr sz="1465">
              <a:solidFill>
                <a:schemeClr val="dk1"/>
              </a:solidFill>
              <a:latin typeface="Roboto"/>
              <a:ea typeface="Roboto"/>
              <a:cs typeface="Roboto"/>
              <a:sym typeface="Roboto"/>
            </a:endParaRPr>
          </a:p>
          <a:p>
            <a:pPr indent="-314650" lvl="0" marL="457200" rtl="0" algn="l">
              <a:lnSpc>
                <a:spcPct val="95000"/>
              </a:lnSpc>
              <a:spcBef>
                <a:spcPts val="0"/>
              </a:spcBef>
              <a:spcAft>
                <a:spcPts val="0"/>
              </a:spcAft>
              <a:buClr>
                <a:schemeClr val="dk1"/>
              </a:buClr>
              <a:buSzPct val="100000"/>
              <a:buFont typeface="Roboto"/>
              <a:buChar char="●"/>
            </a:pPr>
            <a:r>
              <a:rPr lang="en" sz="1465">
                <a:solidFill>
                  <a:schemeClr val="dk1"/>
                </a:solidFill>
                <a:latin typeface="Roboto"/>
                <a:ea typeface="Roboto"/>
                <a:cs typeface="Roboto"/>
                <a:sym typeface="Roboto"/>
              </a:rPr>
              <a:t>The table shows that there are more late fees written off on active contracts compared to completed contracts</a:t>
            </a:r>
            <a:endParaRPr sz="1465">
              <a:solidFill>
                <a:schemeClr val="dk1"/>
              </a:solidFill>
              <a:latin typeface="Roboto"/>
              <a:ea typeface="Roboto"/>
              <a:cs typeface="Roboto"/>
              <a:sym typeface="Roboto"/>
            </a:endParaRPr>
          </a:p>
        </p:txBody>
      </p:sp>
      <p:sp>
        <p:nvSpPr>
          <p:cNvPr id="169" name="Google Shape;169;p26"/>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a:t>
            </a:r>
            <a:r>
              <a:rPr b="1" lang="en" sz="2120">
                <a:latin typeface="Roboto"/>
                <a:ea typeface="Roboto"/>
                <a:cs typeface="Roboto"/>
                <a:sym typeface="Roboto"/>
              </a:rPr>
              <a:t>nalysis and Insight</a:t>
            </a:r>
            <a:endParaRPr b="1" sz="2120">
              <a:latin typeface="Roboto"/>
              <a:ea typeface="Roboto"/>
              <a:cs typeface="Roboto"/>
              <a:sym typeface="Roboto"/>
            </a:endParaRPr>
          </a:p>
        </p:txBody>
      </p:sp>
      <p:sp>
        <p:nvSpPr>
          <p:cNvPr id="175" name="Google Shape;175;p27"/>
          <p:cNvSpPr txBox="1"/>
          <p:nvPr>
            <p:ph idx="1" type="body"/>
          </p:nvPr>
        </p:nvSpPr>
        <p:spPr>
          <a:xfrm>
            <a:off x="4748425" y="1152475"/>
            <a:ext cx="40839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There is no outstanding interest balance, indicating all interest payments are on time or have been paid.</a:t>
            </a:r>
            <a:endParaRPr>
              <a:solidFill>
                <a:schemeClr val="dk1"/>
              </a:solidFill>
              <a:latin typeface="Roboto"/>
              <a:ea typeface="Roboto"/>
              <a:cs typeface="Roboto"/>
              <a:sym typeface="Roboto"/>
            </a:endParaRPr>
          </a:p>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An unpaid late_fee balance indicates a problem paying fines in some periods.</a:t>
            </a:r>
            <a:endParaRPr>
              <a:solidFill>
                <a:schemeClr val="dk1"/>
              </a:solidFill>
              <a:latin typeface="Roboto"/>
              <a:ea typeface="Roboto"/>
              <a:cs typeface="Roboto"/>
              <a:sym typeface="Roboto"/>
            </a:endParaRPr>
          </a:p>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Unpaid principal balances were recorded in all periods, with the highest amounts in periods 3 and 6.</a:t>
            </a:r>
            <a:endParaRPr>
              <a:solidFill>
                <a:schemeClr val="dk1"/>
              </a:solidFill>
              <a:latin typeface="Roboto"/>
              <a:ea typeface="Roboto"/>
              <a:cs typeface="Roboto"/>
              <a:sym typeface="Roboto"/>
            </a:endParaRPr>
          </a:p>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Period 6 had the highest number of unpaid payment issues, indicating it was the most problematic.</a:t>
            </a:r>
            <a:endParaRPr>
              <a:solidFill>
                <a:schemeClr val="dk1"/>
              </a:solidFill>
              <a:latin typeface="Roboto"/>
              <a:ea typeface="Roboto"/>
              <a:cs typeface="Roboto"/>
              <a:sym typeface="Roboto"/>
            </a:endParaRPr>
          </a:p>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The number of problems with principal payments occurs more frequently than problems with late payment of fines.</a:t>
            </a:r>
            <a:endParaRPr>
              <a:solidFill>
                <a:schemeClr val="dk1"/>
              </a:solidFill>
              <a:latin typeface="Roboto"/>
              <a:ea typeface="Roboto"/>
              <a:cs typeface="Roboto"/>
              <a:sym typeface="Roboto"/>
            </a:endParaRPr>
          </a:p>
        </p:txBody>
      </p:sp>
      <p:sp>
        <p:nvSpPr>
          <p:cNvPr id="176" name="Google Shape;176;p27"/>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7" name="Google Shape;177;p27"/>
          <p:cNvPicPr preferRelativeResize="0"/>
          <p:nvPr/>
        </p:nvPicPr>
        <p:blipFill>
          <a:blip r:embed="rId3">
            <a:alphaModFix/>
          </a:blip>
          <a:stretch>
            <a:fillRect/>
          </a:stretch>
        </p:blipFill>
        <p:spPr>
          <a:xfrm>
            <a:off x="406400" y="1263475"/>
            <a:ext cx="4165600" cy="3305388"/>
          </a:xfrm>
          <a:prstGeom prst="rect">
            <a:avLst/>
          </a:prstGeom>
          <a:noFill/>
          <a:ln>
            <a:noFill/>
          </a:ln>
        </p:spPr>
      </p:pic>
      <p:sp>
        <p:nvSpPr>
          <p:cNvPr id="178" name="Google Shape;178;p27"/>
          <p:cNvSpPr txBox="1"/>
          <p:nvPr/>
        </p:nvSpPr>
        <p:spPr>
          <a:xfrm>
            <a:off x="311700" y="839925"/>
            <a:ext cx="40245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Analysis of Potential Risk by Tenure and Amount</a:t>
            </a:r>
            <a:endParaRPr b="1" sz="1250">
              <a:solidFill>
                <a:schemeClr val="dk1"/>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Analysis and Insight</a:t>
            </a:r>
            <a:endParaRPr b="1" sz="2120">
              <a:latin typeface="Roboto"/>
              <a:ea typeface="Roboto"/>
              <a:cs typeface="Roboto"/>
              <a:sym typeface="Roboto"/>
            </a:endParaRPr>
          </a:p>
        </p:txBody>
      </p:sp>
      <p:sp>
        <p:nvSpPr>
          <p:cNvPr id="184" name="Google Shape;184;p28"/>
          <p:cNvSpPr txBox="1"/>
          <p:nvPr>
            <p:ph idx="1" type="body"/>
          </p:nvPr>
        </p:nvSpPr>
        <p:spPr>
          <a:xfrm>
            <a:off x="4572025" y="1152475"/>
            <a:ext cx="4260300" cy="32115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For most contracts, there is no remaining unpaid interest (remaining_interest), indicating that the interest has been repaid in full.</a:t>
            </a:r>
            <a:endParaRPr>
              <a:solidFill>
                <a:schemeClr val="dk1"/>
              </a:solidFill>
              <a:latin typeface="Roboto"/>
              <a:ea typeface="Roboto"/>
              <a:cs typeface="Roboto"/>
              <a:sym typeface="Roboto"/>
            </a:endParaRPr>
          </a:p>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However, there are some entries (as seen at the end of the first table) where the remaining unpaid interest (remaining_interest) is not zero, indicating that there is still interest that needs to be paid.</a:t>
            </a:r>
            <a:endParaRPr>
              <a:solidFill>
                <a:schemeClr val="dk1"/>
              </a:solidFill>
              <a:latin typeface="Roboto"/>
              <a:ea typeface="Roboto"/>
              <a:cs typeface="Roboto"/>
              <a:sym typeface="Roboto"/>
            </a:endParaRPr>
          </a:p>
          <a:p>
            <a:pPr indent="-317182" lvl="0" marL="457200" rtl="0" algn="l">
              <a:spcBef>
                <a:spcPts val="0"/>
              </a:spcBef>
              <a:spcAft>
                <a:spcPts val="0"/>
              </a:spcAft>
              <a:buClr>
                <a:schemeClr val="dk1"/>
              </a:buClr>
              <a:buSzPct val="100000"/>
              <a:buFont typeface="Roboto"/>
              <a:buChar char="●"/>
            </a:pPr>
            <a:r>
              <a:rPr lang="en">
                <a:solidFill>
                  <a:schemeClr val="dk1"/>
                </a:solidFill>
                <a:latin typeface="Roboto"/>
                <a:ea typeface="Roboto"/>
                <a:cs typeface="Roboto"/>
                <a:sym typeface="Roboto"/>
              </a:rPr>
              <a:t>In some cases, the loan amount and remaining principal are the same, which may indicate that no payments have been made or that the loan was recently issued.</a:t>
            </a:r>
            <a:endParaRPr>
              <a:solidFill>
                <a:schemeClr val="dk1"/>
              </a:solidFill>
              <a:latin typeface="Roboto"/>
              <a:ea typeface="Roboto"/>
              <a:cs typeface="Roboto"/>
              <a:sym typeface="Roboto"/>
            </a:endParaRPr>
          </a:p>
        </p:txBody>
      </p:sp>
      <p:sp>
        <p:nvSpPr>
          <p:cNvPr id="185" name="Google Shape;185;p28"/>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8"/>
          <p:cNvSpPr txBox="1"/>
          <p:nvPr/>
        </p:nvSpPr>
        <p:spPr>
          <a:xfrm>
            <a:off x="308100" y="1030425"/>
            <a:ext cx="42603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Total Payment and Remaining Balance for Each Contract</a:t>
            </a:r>
            <a:endParaRPr b="1" sz="1250">
              <a:solidFill>
                <a:schemeClr val="dk1"/>
              </a:solidFill>
              <a:highlight>
                <a:srgbClr val="FFFFFF"/>
              </a:highlight>
              <a:latin typeface="Roboto"/>
              <a:ea typeface="Roboto"/>
              <a:cs typeface="Roboto"/>
              <a:sym typeface="Roboto"/>
            </a:endParaRPr>
          </a:p>
        </p:txBody>
      </p:sp>
      <p:pic>
        <p:nvPicPr>
          <p:cNvPr id="187" name="Google Shape;187;p28"/>
          <p:cNvPicPr preferRelativeResize="0"/>
          <p:nvPr/>
        </p:nvPicPr>
        <p:blipFill>
          <a:blip r:embed="rId3">
            <a:alphaModFix/>
          </a:blip>
          <a:stretch>
            <a:fillRect/>
          </a:stretch>
        </p:blipFill>
        <p:spPr>
          <a:xfrm>
            <a:off x="387900" y="1521825"/>
            <a:ext cx="4100700" cy="24845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Analysis and Insight</a:t>
            </a:r>
            <a:endParaRPr b="1" sz="2120">
              <a:latin typeface="Roboto"/>
              <a:ea typeface="Roboto"/>
              <a:cs typeface="Roboto"/>
              <a:sym typeface="Roboto"/>
            </a:endParaRPr>
          </a:p>
        </p:txBody>
      </p:sp>
      <p:sp>
        <p:nvSpPr>
          <p:cNvPr id="193" name="Google Shape;193;p29"/>
          <p:cNvSpPr txBox="1"/>
          <p:nvPr>
            <p:ph idx="1" type="body"/>
          </p:nvPr>
        </p:nvSpPr>
        <p:spPr>
          <a:xfrm>
            <a:off x="4572025" y="1152475"/>
            <a:ext cx="4260300" cy="3211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repayment_rate decrease with increasing tenure, with tenure 2 having the highest repayment_rate (40%) and tenure 6 having the lowest pay rate (17.61%).</a:t>
            </a:r>
            <a:endParaRPr>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delinquency_rate increases with increasing tenure, reaching a peak in tenure 6 with 81.03%.</a:t>
            </a:r>
            <a:endParaRPr>
              <a:solidFill>
                <a:schemeClr val="dk1"/>
              </a:solidFill>
              <a:latin typeface="Roboto"/>
              <a:ea typeface="Roboto"/>
              <a:cs typeface="Roboto"/>
              <a:sym typeface="Roboto"/>
            </a:endParaRPr>
          </a:p>
        </p:txBody>
      </p:sp>
      <p:sp>
        <p:nvSpPr>
          <p:cNvPr id="194" name="Google Shape;194;p29"/>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9"/>
          <p:cNvSpPr txBox="1"/>
          <p:nvPr/>
        </p:nvSpPr>
        <p:spPr>
          <a:xfrm>
            <a:off x="308100" y="1030425"/>
            <a:ext cx="42603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Repayment Performance by Tenure</a:t>
            </a:r>
            <a:endParaRPr b="1" sz="1250">
              <a:solidFill>
                <a:schemeClr val="dk1"/>
              </a:solidFill>
              <a:highlight>
                <a:srgbClr val="FFFFFF"/>
              </a:highlight>
              <a:latin typeface="Roboto"/>
              <a:ea typeface="Roboto"/>
              <a:cs typeface="Roboto"/>
              <a:sym typeface="Roboto"/>
            </a:endParaRPr>
          </a:p>
        </p:txBody>
      </p:sp>
      <p:pic>
        <p:nvPicPr>
          <p:cNvPr id="196" name="Google Shape;196;p29"/>
          <p:cNvPicPr preferRelativeResize="0"/>
          <p:nvPr/>
        </p:nvPicPr>
        <p:blipFill>
          <a:blip r:embed="rId3">
            <a:alphaModFix/>
          </a:blip>
          <a:stretch>
            <a:fillRect/>
          </a:stretch>
        </p:blipFill>
        <p:spPr>
          <a:xfrm>
            <a:off x="393700" y="1407525"/>
            <a:ext cx="2650846" cy="1383050"/>
          </a:xfrm>
          <a:prstGeom prst="rect">
            <a:avLst/>
          </a:prstGeom>
          <a:noFill/>
          <a:ln>
            <a:noFill/>
          </a:ln>
        </p:spPr>
      </p:pic>
      <p:pic>
        <p:nvPicPr>
          <p:cNvPr id="197" name="Google Shape;197;p29"/>
          <p:cNvPicPr preferRelativeResize="0"/>
          <p:nvPr/>
        </p:nvPicPr>
        <p:blipFill>
          <a:blip r:embed="rId4">
            <a:alphaModFix/>
          </a:blip>
          <a:stretch>
            <a:fillRect/>
          </a:stretch>
        </p:blipFill>
        <p:spPr>
          <a:xfrm>
            <a:off x="393700" y="2880725"/>
            <a:ext cx="3145204" cy="1483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Analysis and Insight</a:t>
            </a:r>
            <a:endParaRPr b="1" sz="2120">
              <a:latin typeface="Roboto"/>
              <a:ea typeface="Roboto"/>
              <a:cs typeface="Roboto"/>
              <a:sym typeface="Roboto"/>
            </a:endParaRPr>
          </a:p>
        </p:txBody>
      </p:sp>
      <p:sp>
        <p:nvSpPr>
          <p:cNvPr id="203" name="Google Shape;203;p30"/>
          <p:cNvSpPr txBox="1"/>
          <p:nvPr>
            <p:ph idx="1" type="body"/>
          </p:nvPr>
        </p:nvSpPr>
        <p:spPr>
          <a:xfrm>
            <a:off x="4492200" y="2125325"/>
            <a:ext cx="4260300" cy="166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Roboto"/>
                <a:ea typeface="Roboto"/>
                <a:cs typeface="Roboto"/>
                <a:sym typeface="Roboto"/>
              </a:rPr>
              <a:t>shows the 10 contracts with the largest unpaid balances. The data has been sorted from highest to lowest unpaid balance, marking those contracts as the most important to pay attention to in terms of collection or credit recovery actions</a:t>
            </a:r>
            <a:endParaRPr sz="1400">
              <a:solidFill>
                <a:schemeClr val="dk1"/>
              </a:solidFill>
              <a:latin typeface="Roboto"/>
              <a:ea typeface="Roboto"/>
              <a:cs typeface="Roboto"/>
              <a:sym typeface="Roboto"/>
            </a:endParaRPr>
          </a:p>
        </p:txBody>
      </p:sp>
      <p:sp>
        <p:nvSpPr>
          <p:cNvPr id="204" name="Google Shape;204;p30"/>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30"/>
          <p:cNvSpPr txBox="1"/>
          <p:nvPr/>
        </p:nvSpPr>
        <p:spPr>
          <a:xfrm>
            <a:off x="308100" y="1030425"/>
            <a:ext cx="42603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Identifying Top Delinquent Accounts</a:t>
            </a:r>
            <a:endParaRPr b="1" sz="1250">
              <a:solidFill>
                <a:schemeClr val="dk1"/>
              </a:solidFill>
              <a:highlight>
                <a:srgbClr val="FFFFFF"/>
              </a:highlight>
              <a:latin typeface="Roboto"/>
              <a:ea typeface="Roboto"/>
              <a:cs typeface="Roboto"/>
              <a:sym typeface="Roboto"/>
            </a:endParaRPr>
          </a:p>
        </p:txBody>
      </p:sp>
      <p:pic>
        <p:nvPicPr>
          <p:cNvPr id="206" name="Google Shape;206;p30"/>
          <p:cNvPicPr preferRelativeResize="0"/>
          <p:nvPr/>
        </p:nvPicPr>
        <p:blipFill>
          <a:blip r:embed="rId3">
            <a:alphaModFix/>
          </a:blip>
          <a:stretch>
            <a:fillRect/>
          </a:stretch>
        </p:blipFill>
        <p:spPr>
          <a:xfrm>
            <a:off x="838200" y="1589488"/>
            <a:ext cx="2390775" cy="273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Analysis and Insight</a:t>
            </a:r>
            <a:endParaRPr b="1" sz="2120">
              <a:latin typeface="Roboto"/>
              <a:ea typeface="Roboto"/>
              <a:cs typeface="Roboto"/>
              <a:sym typeface="Roboto"/>
            </a:endParaRPr>
          </a:p>
        </p:txBody>
      </p:sp>
      <p:sp>
        <p:nvSpPr>
          <p:cNvPr id="212" name="Google Shape;212;p31"/>
          <p:cNvSpPr txBox="1"/>
          <p:nvPr>
            <p:ph idx="1" type="body"/>
          </p:nvPr>
        </p:nvSpPr>
        <p:spPr>
          <a:xfrm>
            <a:off x="5027825" y="1847525"/>
            <a:ext cx="3724800" cy="221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chemeClr val="dk1"/>
                </a:solidFill>
                <a:latin typeface="Roboto"/>
                <a:ea typeface="Roboto"/>
                <a:cs typeface="Roboto"/>
                <a:sym typeface="Roboto"/>
              </a:rPr>
              <a:t>The proportion for 'Delinquent' is significantly higher than for 'Not Delinquent', this indicates a high level of late payments in the loan portfolio. This could be an indicator of a problem in the credit granting process or perhaps in the economy as a whole that is affecting the borrower's repayment ability.</a:t>
            </a:r>
            <a:endParaRPr sz="1400">
              <a:solidFill>
                <a:schemeClr val="dk1"/>
              </a:solidFill>
              <a:latin typeface="Roboto"/>
              <a:ea typeface="Roboto"/>
              <a:cs typeface="Roboto"/>
              <a:sym typeface="Roboto"/>
            </a:endParaRPr>
          </a:p>
        </p:txBody>
      </p:sp>
      <p:sp>
        <p:nvSpPr>
          <p:cNvPr id="213" name="Google Shape;213;p31"/>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31"/>
          <p:cNvSpPr txBox="1"/>
          <p:nvPr/>
        </p:nvSpPr>
        <p:spPr>
          <a:xfrm>
            <a:off x="308100" y="1030425"/>
            <a:ext cx="42603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Analysis of the level of late payments</a:t>
            </a:r>
            <a:endParaRPr b="1" sz="1250">
              <a:solidFill>
                <a:schemeClr val="dk1"/>
              </a:solidFill>
              <a:highlight>
                <a:srgbClr val="FFFFFF"/>
              </a:highlight>
              <a:latin typeface="Roboto"/>
              <a:ea typeface="Roboto"/>
              <a:cs typeface="Roboto"/>
              <a:sym typeface="Roboto"/>
            </a:endParaRPr>
          </a:p>
        </p:txBody>
      </p:sp>
      <p:pic>
        <p:nvPicPr>
          <p:cNvPr id="215" name="Google Shape;215;p31"/>
          <p:cNvPicPr preferRelativeResize="0"/>
          <p:nvPr/>
        </p:nvPicPr>
        <p:blipFill>
          <a:blip r:embed="rId3">
            <a:alphaModFix/>
          </a:blip>
          <a:stretch>
            <a:fillRect/>
          </a:stretch>
        </p:blipFill>
        <p:spPr>
          <a:xfrm>
            <a:off x="384600" y="1737725"/>
            <a:ext cx="4506701" cy="2395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48825"/>
            <a:ext cx="8520600" cy="572700"/>
          </a:xfrm>
          <a:prstGeom prst="rect">
            <a:avLst/>
          </a:prstGeom>
        </p:spPr>
        <p:txBody>
          <a:bodyPr anchorCtr="0" anchor="t" bIns="91425" lIns="91425" spcFirstLastPara="1" rIns="91425" wrap="square" tIns="91425">
            <a:noAutofit/>
          </a:bodyPr>
          <a:lstStyle/>
          <a:p>
            <a:pPr indent="-356870" lvl="0" marL="457200" rtl="0" algn="l">
              <a:spcBef>
                <a:spcPts val="0"/>
              </a:spcBef>
              <a:spcAft>
                <a:spcPts val="0"/>
              </a:spcAft>
              <a:buSzPts val="2020"/>
              <a:buFont typeface="Roboto Medium"/>
              <a:buAutoNum type="arabicPeriod"/>
            </a:pPr>
            <a:r>
              <a:rPr lang="en" sz="2020">
                <a:latin typeface="Roboto Medium"/>
                <a:ea typeface="Roboto Medium"/>
                <a:cs typeface="Roboto Medium"/>
                <a:sym typeface="Roboto Medium"/>
              </a:rPr>
              <a:t>Assume that we have the following table, named table “PEOPLE”. This table contain the following fields (note: the data is sample only):</a:t>
            </a:r>
            <a:endParaRPr sz="2020">
              <a:latin typeface="Roboto Medium"/>
              <a:ea typeface="Roboto Medium"/>
              <a:cs typeface="Roboto Medium"/>
              <a:sym typeface="Roboto Medium"/>
            </a:endParaRPr>
          </a:p>
        </p:txBody>
      </p:sp>
      <p:sp>
        <p:nvSpPr>
          <p:cNvPr id="63" name="Google Shape;63;p14"/>
          <p:cNvSpPr txBox="1"/>
          <p:nvPr/>
        </p:nvSpPr>
        <p:spPr>
          <a:xfrm>
            <a:off x="876325" y="2825500"/>
            <a:ext cx="7195200" cy="1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latin typeface="Roboto"/>
                <a:ea typeface="Roboto"/>
                <a:cs typeface="Roboto"/>
                <a:sym typeface="Roboto"/>
              </a:rPr>
              <a:t>Please make a query to pull the following data:</a:t>
            </a:r>
            <a:endParaRPr sz="1300">
              <a:solidFill>
                <a:schemeClr val="dk1"/>
              </a:solidFill>
              <a:latin typeface="Roboto"/>
              <a:ea typeface="Roboto"/>
              <a:cs typeface="Roboto"/>
              <a:sym typeface="Roboto"/>
            </a:endParaRPr>
          </a:p>
          <a:p>
            <a:pPr indent="-228600" lvl="0" marL="685800" rtl="0" algn="l">
              <a:lnSpc>
                <a:spcPct val="115000"/>
              </a:lnSpc>
              <a:spcBef>
                <a:spcPts val="1200"/>
              </a:spcBef>
              <a:spcAft>
                <a:spcPts val="0"/>
              </a:spcAft>
              <a:buNone/>
            </a:pPr>
            <a:r>
              <a:rPr lang="en" sz="1300">
                <a:solidFill>
                  <a:schemeClr val="dk1"/>
                </a:solidFill>
                <a:latin typeface="Roboto"/>
                <a:ea typeface="Roboto"/>
                <a:cs typeface="Roboto"/>
                <a:sym typeface="Roboto"/>
              </a:rPr>
              <a:t>a.  </a:t>
            </a:r>
            <a:r>
              <a:rPr b="1" lang="en" sz="1300">
                <a:solidFill>
                  <a:schemeClr val="dk1"/>
                </a:solidFill>
                <a:latin typeface="Roboto"/>
                <a:ea typeface="Roboto"/>
                <a:cs typeface="Roboto"/>
                <a:sym typeface="Roboto"/>
              </a:rPr>
              <a:t>List of provinces and the average weight</a:t>
            </a:r>
            <a:r>
              <a:rPr lang="en" sz="1300">
                <a:solidFill>
                  <a:schemeClr val="dk1"/>
                </a:solidFill>
                <a:latin typeface="Roboto"/>
                <a:ea typeface="Roboto"/>
                <a:cs typeface="Roboto"/>
                <a:sym typeface="Roboto"/>
              </a:rPr>
              <a:t> of people in those provinces, </a:t>
            </a:r>
            <a:r>
              <a:rPr b="1" lang="en" sz="1300">
                <a:solidFill>
                  <a:schemeClr val="dk1"/>
                </a:solidFill>
                <a:latin typeface="Roboto"/>
                <a:ea typeface="Roboto"/>
                <a:cs typeface="Roboto"/>
                <a:sym typeface="Roboto"/>
              </a:rPr>
              <a:t>only for </a:t>
            </a:r>
            <a:r>
              <a:rPr lang="en" sz="1300">
                <a:solidFill>
                  <a:schemeClr val="dk1"/>
                </a:solidFill>
                <a:latin typeface="Roboto"/>
                <a:ea typeface="Roboto"/>
                <a:cs typeface="Roboto"/>
                <a:sym typeface="Roboto"/>
              </a:rPr>
              <a:t>provinces which average weight of people &lt; 70</a:t>
            </a:r>
            <a:endParaRPr sz="1300">
              <a:solidFill>
                <a:schemeClr val="dk1"/>
              </a:solidFill>
              <a:latin typeface="Roboto"/>
              <a:ea typeface="Roboto"/>
              <a:cs typeface="Roboto"/>
              <a:sym typeface="Roboto"/>
            </a:endParaRPr>
          </a:p>
          <a:p>
            <a:pPr indent="-228600" lvl="0" marL="685800" rtl="0" algn="l">
              <a:lnSpc>
                <a:spcPct val="115000"/>
              </a:lnSpc>
              <a:spcBef>
                <a:spcPts val="1200"/>
              </a:spcBef>
              <a:spcAft>
                <a:spcPts val="1200"/>
              </a:spcAft>
              <a:buNone/>
            </a:pPr>
            <a:r>
              <a:rPr lang="en" sz="1300">
                <a:solidFill>
                  <a:schemeClr val="dk1"/>
                </a:solidFill>
                <a:latin typeface="Roboto"/>
                <a:ea typeface="Roboto"/>
                <a:cs typeface="Roboto"/>
                <a:sym typeface="Roboto"/>
              </a:rPr>
              <a:t>b.  </a:t>
            </a:r>
            <a:r>
              <a:rPr lang="en" sz="1300">
                <a:solidFill>
                  <a:schemeClr val="dk1"/>
                </a:solidFill>
                <a:latin typeface="Roboto"/>
                <a:ea typeface="Roboto"/>
                <a:cs typeface="Roboto"/>
                <a:sym typeface="Roboto"/>
              </a:rPr>
              <a:t>List top 5 people having the highest weight from</a:t>
            </a:r>
            <a:r>
              <a:rPr b="1" lang="en" sz="1300">
                <a:solidFill>
                  <a:schemeClr val="dk1"/>
                </a:solidFill>
                <a:latin typeface="Roboto"/>
                <a:ea typeface="Roboto"/>
                <a:cs typeface="Roboto"/>
                <a:sym typeface="Roboto"/>
              </a:rPr>
              <a:t> each combination of province, city and gender</a:t>
            </a:r>
            <a:endParaRPr b="1" sz="1300">
              <a:solidFill>
                <a:schemeClr val="dk1"/>
              </a:solidFill>
              <a:latin typeface="Roboto"/>
              <a:ea typeface="Roboto"/>
              <a:cs typeface="Roboto"/>
              <a:sym typeface="Roboto"/>
            </a:endParaRPr>
          </a:p>
        </p:txBody>
      </p:sp>
      <p:graphicFrame>
        <p:nvGraphicFramePr>
          <p:cNvPr id="64" name="Google Shape;64;p14"/>
          <p:cNvGraphicFramePr/>
          <p:nvPr/>
        </p:nvGraphicFramePr>
        <p:xfrm>
          <a:off x="1270675" y="1870775"/>
          <a:ext cx="3000000" cy="3000000"/>
        </p:xfrm>
        <a:graphic>
          <a:graphicData uri="http://schemas.openxmlformats.org/drawingml/2006/table">
            <a:tbl>
              <a:tblPr>
                <a:noFill/>
                <a:tableStyleId>{1804FF13-BDE9-4761-9405-6A82E1C424B8}</a:tableStyleId>
              </a:tblPr>
              <a:tblGrid>
                <a:gridCol w="1133475"/>
                <a:gridCol w="1133475"/>
                <a:gridCol w="1133475"/>
                <a:gridCol w="1133475"/>
                <a:gridCol w="1133475"/>
                <a:gridCol w="1133475"/>
              </a:tblGrid>
              <a:tr h="19050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FirstName</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LastName</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City</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Weight</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Gender</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Province</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r h="190500">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John</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Doe</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Jakarta Barat</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70</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Male</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Roboto"/>
                          <a:ea typeface="Roboto"/>
                          <a:cs typeface="Roboto"/>
                          <a:sym typeface="Roboto"/>
                        </a:rPr>
                        <a:t>DKI Jakarta</a:t>
                      </a:r>
                      <a:endParaRPr sz="1200">
                        <a:latin typeface="Roboto"/>
                        <a:ea typeface="Roboto"/>
                        <a:cs typeface="Roboto"/>
                        <a:sym typeface="Roboto"/>
                      </a:endParaRPr>
                    </a:p>
                  </a:txBody>
                  <a:tcPr marT="91425" marB="91425" marR="68575" marL="68575">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r>
            </a:tbl>
          </a:graphicData>
        </a:graphic>
      </p:graphicFrame>
      <p:sp>
        <p:nvSpPr>
          <p:cNvPr id="65" name="Google Shape;65;p14"/>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Analysis and Insight</a:t>
            </a:r>
            <a:endParaRPr b="1" sz="2120">
              <a:latin typeface="Roboto"/>
              <a:ea typeface="Roboto"/>
              <a:cs typeface="Roboto"/>
              <a:sym typeface="Roboto"/>
            </a:endParaRPr>
          </a:p>
        </p:txBody>
      </p:sp>
      <p:sp>
        <p:nvSpPr>
          <p:cNvPr id="221" name="Google Shape;221;p32"/>
          <p:cNvSpPr txBox="1"/>
          <p:nvPr>
            <p:ph idx="1" type="body"/>
          </p:nvPr>
        </p:nvSpPr>
        <p:spPr>
          <a:xfrm>
            <a:off x="5027825" y="1646025"/>
            <a:ext cx="3724800" cy="2419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The trend reached its peak in August, marking the highest number of payment transactions in the period shown</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There was a sharp decline in the number of payment transactions from September to October. This sharp decline may also indicate a change in payment behavior due to seasonal factors or policy changes</a:t>
            </a:r>
            <a:endParaRPr sz="1400">
              <a:solidFill>
                <a:schemeClr val="dk1"/>
              </a:solidFill>
              <a:latin typeface="Roboto"/>
              <a:ea typeface="Roboto"/>
              <a:cs typeface="Roboto"/>
              <a:sym typeface="Roboto"/>
            </a:endParaRPr>
          </a:p>
        </p:txBody>
      </p:sp>
      <p:sp>
        <p:nvSpPr>
          <p:cNvPr id="222" name="Google Shape;222;p32"/>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32"/>
          <p:cNvSpPr txBox="1"/>
          <p:nvPr/>
        </p:nvSpPr>
        <p:spPr>
          <a:xfrm>
            <a:off x="308100" y="1030425"/>
            <a:ext cx="42603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Payment Trend Analysis</a:t>
            </a:r>
            <a:endParaRPr b="1" sz="1250">
              <a:solidFill>
                <a:schemeClr val="dk1"/>
              </a:solidFill>
              <a:highlight>
                <a:srgbClr val="FFFFFF"/>
              </a:highlight>
              <a:latin typeface="Roboto"/>
              <a:ea typeface="Roboto"/>
              <a:cs typeface="Roboto"/>
              <a:sym typeface="Roboto"/>
            </a:endParaRPr>
          </a:p>
        </p:txBody>
      </p:sp>
      <p:pic>
        <p:nvPicPr>
          <p:cNvPr id="224" name="Google Shape;224;p32"/>
          <p:cNvPicPr preferRelativeResize="0"/>
          <p:nvPr/>
        </p:nvPicPr>
        <p:blipFill>
          <a:blip r:embed="rId3">
            <a:alphaModFix/>
          </a:blip>
          <a:stretch>
            <a:fillRect/>
          </a:stretch>
        </p:blipFill>
        <p:spPr>
          <a:xfrm>
            <a:off x="311700" y="1805350"/>
            <a:ext cx="4723024" cy="23019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311700" y="343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120">
                <a:latin typeface="Roboto"/>
                <a:ea typeface="Roboto"/>
                <a:cs typeface="Roboto"/>
                <a:sym typeface="Roboto"/>
              </a:rPr>
              <a:t>Analysis and Insight</a:t>
            </a:r>
            <a:endParaRPr b="1" sz="2120">
              <a:latin typeface="Roboto"/>
              <a:ea typeface="Roboto"/>
              <a:cs typeface="Roboto"/>
              <a:sym typeface="Roboto"/>
            </a:endParaRPr>
          </a:p>
        </p:txBody>
      </p:sp>
      <p:sp>
        <p:nvSpPr>
          <p:cNvPr id="230" name="Google Shape;230;p33"/>
          <p:cNvSpPr txBox="1"/>
          <p:nvPr>
            <p:ph idx="1" type="body"/>
          </p:nvPr>
        </p:nvSpPr>
        <p:spPr>
          <a:xfrm>
            <a:off x="5027825" y="1455500"/>
            <a:ext cx="3724800" cy="303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Many contracts have very low repayment rates, suggesting frequent payment failures or minimal repayments.</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 prevalence of low repayment rates could signal cash flow issues or significant bad debts within the portfolio.</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Some contracts have achieved a 100% repayment rate, indicating full payment fulfillment.</a:t>
            </a:r>
            <a:endParaRPr sz="1400">
              <a:solidFill>
                <a:schemeClr val="dk1"/>
              </a:solidFill>
              <a:latin typeface="Roboto"/>
              <a:ea typeface="Roboto"/>
              <a:cs typeface="Roboto"/>
              <a:sym typeface="Roboto"/>
            </a:endParaRPr>
          </a:p>
        </p:txBody>
      </p:sp>
      <p:sp>
        <p:nvSpPr>
          <p:cNvPr id="231" name="Google Shape;231;p33"/>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33"/>
          <p:cNvSpPr txBox="1"/>
          <p:nvPr/>
        </p:nvSpPr>
        <p:spPr>
          <a:xfrm>
            <a:off x="308100" y="1030425"/>
            <a:ext cx="4260300" cy="377100"/>
          </a:xfrm>
          <a:prstGeom prst="rect">
            <a:avLst/>
          </a:prstGeom>
          <a:noFill/>
          <a:ln>
            <a:noFill/>
          </a:ln>
        </p:spPr>
        <p:txBody>
          <a:bodyPr anchorCtr="0" anchor="t" bIns="91425" lIns="91425" spcFirstLastPara="1" rIns="91425" wrap="square" tIns="91425">
            <a:spAutoFit/>
          </a:bodyPr>
          <a:lstStyle/>
          <a:p>
            <a:pPr indent="0" lvl="0" marL="0" rtl="0" algn="l">
              <a:spcBef>
                <a:spcPts val="1100"/>
              </a:spcBef>
              <a:spcAft>
                <a:spcPts val="0"/>
              </a:spcAft>
              <a:buNone/>
            </a:pPr>
            <a:r>
              <a:rPr b="1" lang="en" sz="1250">
                <a:solidFill>
                  <a:schemeClr val="dk1"/>
                </a:solidFill>
                <a:highlight>
                  <a:srgbClr val="FFFFFF"/>
                </a:highlight>
                <a:latin typeface="Roboto"/>
                <a:ea typeface="Roboto"/>
                <a:cs typeface="Roboto"/>
                <a:sym typeface="Roboto"/>
              </a:rPr>
              <a:t>Payment Success Rate Analysis</a:t>
            </a:r>
            <a:endParaRPr b="1" sz="1250">
              <a:solidFill>
                <a:schemeClr val="dk1"/>
              </a:solidFill>
              <a:highlight>
                <a:srgbClr val="FFFFFF"/>
              </a:highlight>
              <a:latin typeface="Roboto"/>
              <a:ea typeface="Roboto"/>
              <a:cs typeface="Roboto"/>
              <a:sym typeface="Roboto"/>
            </a:endParaRPr>
          </a:p>
        </p:txBody>
      </p:sp>
      <p:pic>
        <p:nvPicPr>
          <p:cNvPr id="233" name="Google Shape;233;p33"/>
          <p:cNvPicPr preferRelativeResize="0"/>
          <p:nvPr/>
        </p:nvPicPr>
        <p:blipFill>
          <a:blip r:embed="rId3">
            <a:alphaModFix/>
          </a:blip>
          <a:stretch>
            <a:fillRect/>
          </a:stretch>
        </p:blipFill>
        <p:spPr>
          <a:xfrm>
            <a:off x="406400" y="1455488"/>
            <a:ext cx="4723025" cy="30016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ctrTitle"/>
          </p:nvPr>
        </p:nvSpPr>
        <p:spPr>
          <a:xfrm>
            <a:off x="311708" y="3508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Medium"/>
                <a:ea typeface="Roboto Medium"/>
                <a:cs typeface="Roboto Medium"/>
                <a:sym typeface="Roboto Medium"/>
              </a:rPr>
              <a:t>Thank You</a:t>
            </a:r>
            <a:endParaRPr>
              <a:latin typeface="Roboto Medium"/>
              <a:ea typeface="Roboto Medium"/>
              <a:cs typeface="Roboto Medium"/>
              <a:sym typeface="Roboto Medium"/>
            </a:endParaRPr>
          </a:p>
        </p:txBody>
      </p:sp>
      <p:sp>
        <p:nvSpPr>
          <p:cNvPr id="239" name="Google Shape;239;p34"/>
          <p:cNvSpPr txBox="1"/>
          <p:nvPr>
            <p:ph idx="1" type="subTitle"/>
          </p:nvPr>
        </p:nvSpPr>
        <p:spPr>
          <a:xfrm>
            <a:off x="311700" y="2707125"/>
            <a:ext cx="8520600" cy="1521000"/>
          </a:xfrm>
          <a:prstGeom prst="rect">
            <a:avLst/>
          </a:prstGeom>
        </p:spPr>
        <p:txBody>
          <a:bodyPr anchorCtr="0" anchor="t" bIns="91425" lIns="91425" spcFirstLastPara="1" rIns="91425" wrap="square" tIns="91425">
            <a:normAutofit/>
          </a:bodyPr>
          <a:lstStyle/>
          <a:p>
            <a:pPr indent="0" lvl="0" marL="0" rtl="0" algn="ctr">
              <a:lnSpc>
                <a:spcPct val="70000"/>
              </a:lnSpc>
              <a:spcBef>
                <a:spcPts val="0"/>
              </a:spcBef>
              <a:spcAft>
                <a:spcPts val="0"/>
              </a:spcAft>
              <a:buSzPts val="935"/>
              <a:buNone/>
            </a:pPr>
            <a:r>
              <a:rPr lang="en" sz="1380">
                <a:latin typeface="Roboto"/>
                <a:ea typeface="Roboto"/>
                <a:cs typeface="Roboto"/>
                <a:sym typeface="Roboto"/>
              </a:rPr>
              <a:t>You can check this notebook or Google Colab at the following link:</a:t>
            </a:r>
            <a:endParaRPr sz="1380">
              <a:latin typeface="Roboto"/>
              <a:ea typeface="Roboto"/>
              <a:cs typeface="Roboto"/>
              <a:sym typeface="Roboto"/>
            </a:endParaRPr>
          </a:p>
          <a:p>
            <a:pPr indent="0" lvl="0" marL="0" rtl="0" algn="ctr">
              <a:lnSpc>
                <a:spcPct val="70000"/>
              </a:lnSpc>
              <a:spcBef>
                <a:spcPts val="0"/>
              </a:spcBef>
              <a:spcAft>
                <a:spcPts val="0"/>
              </a:spcAft>
              <a:buSzPts val="935"/>
              <a:buNone/>
            </a:pPr>
            <a:r>
              <a:t/>
            </a:r>
            <a:endParaRPr sz="1380">
              <a:latin typeface="Roboto"/>
              <a:ea typeface="Roboto"/>
              <a:cs typeface="Roboto"/>
              <a:sym typeface="Roboto"/>
            </a:endParaRPr>
          </a:p>
          <a:p>
            <a:pPr indent="0" lvl="0" marL="0" rtl="0" algn="ctr">
              <a:lnSpc>
                <a:spcPct val="70000"/>
              </a:lnSpc>
              <a:spcBef>
                <a:spcPts val="0"/>
              </a:spcBef>
              <a:spcAft>
                <a:spcPts val="0"/>
              </a:spcAft>
              <a:buSzPts val="935"/>
              <a:buNone/>
            </a:pPr>
            <a:r>
              <a:t/>
            </a:r>
            <a:endParaRPr sz="1380">
              <a:latin typeface="Roboto"/>
              <a:ea typeface="Roboto"/>
              <a:cs typeface="Roboto"/>
              <a:sym typeface="Roboto"/>
            </a:endParaRPr>
          </a:p>
          <a:p>
            <a:pPr indent="0" lvl="0" marL="1371600" rtl="0" algn="l">
              <a:lnSpc>
                <a:spcPct val="190000"/>
              </a:lnSpc>
              <a:spcBef>
                <a:spcPts val="0"/>
              </a:spcBef>
              <a:spcAft>
                <a:spcPts val="0"/>
              </a:spcAft>
              <a:buSzPts val="935"/>
              <a:buNone/>
            </a:pPr>
            <a:r>
              <a:rPr lang="en" sz="1380">
                <a:latin typeface="Roboto"/>
                <a:ea typeface="Roboto"/>
                <a:cs typeface="Roboto"/>
                <a:sym typeface="Roboto"/>
              </a:rPr>
              <a:t>                              </a:t>
            </a:r>
            <a:r>
              <a:rPr lang="en" sz="1380">
                <a:latin typeface="Roboto"/>
                <a:ea typeface="Roboto"/>
                <a:cs typeface="Roboto"/>
                <a:sym typeface="Roboto"/>
              </a:rPr>
              <a:t>: </a:t>
            </a:r>
            <a:r>
              <a:rPr lang="en" sz="1380" u="sng">
                <a:solidFill>
                  <a:schemeClr val="hlink"/>
                </a:solidFill>
                <a:latin typeface="Roboto"/>
                <a:ea typeface="Roboto"/>
                <a:cs typeface="Roboto"/>
                <a:sym typeface="Roboto"/>
                <a:hlinkClick r:id="rId3"/>
              </a:rPr>
              <a:t>https://bit.ly/recruitmenttest-fajrinovi-jn</a:t>
            </a:r>
            <a:r>
              <a:rPr lang="en" sz="1380">
                <a:latin typeface="Roboto"/>
                <a:ea typeface="Roboto"/>
                <a:cs typeface="Roboto"/>
                <a:sym typeface="Roboto"/>
              </a:rPr>
              <a:t> </a:t>
            </a:r>
            <a:endParaRPr sz="1380">
              <a:latin typeface="Roboto"/>
              <a:ea typeface="Roboto"/>
              <a:cs typeface="Roboto"/>
              <a:sym typeface="Roboto"/>
            </a:endParaRPr>
          </a:p>
          <a:p>
            <a:pPr indent="0" lvl="0" marL="1371600" rtl="0" algn="l">
              <a:lnSpc>
                <a:spcPct val="190000"/>
              </a:lnSpc>
              <a:spcBef>
                <a:spcPts val="0"/>
              </a:spcBef>
              <a:spcAft>
                <a:spcPts val="0"/>
              </a:spcAft>
              <a:buSzPts val="935"/>
              <a:buNone/>
            </a:pPr>
            <a:r>
              <a:t/>
            </a:r>
            <a:endParaRPr sz="547">
              <a:latin typeface="Roboto"/>
              <a:ea typeface="Roboto"/>
              <a:cs typeface="Roboto"/>
              <a:sym typeface="Roboto"/>
            </a:endParaRPr>
          </a:p>
          <a:p>
            <a:pPr indent="0" lvl="0" marL="1371600" rtl="0" algn="l">
              <a:lnSpc>
                <a:spcPct val="105000"/>
              </a:lnSpc>
              <a:spcBef>
                <a:spcPts val="0"/>
              </a:spcBef>
              <a:spcAft>
                <a:spcPts val="0"/>
              </a:spcAft>
              <a:buSzPts val="935"/>
              <a:buNone/>
            </a:pPr>
            <a:r>
              <a:rPr lang="en" sz="1380">
                <a:latin typeface="Roboto"/>
                <a:ea typeface="Roboto"/>
                <a:cs typeface="Roboto"/>
                <a:sym typeface="Roboto"/>
              </a:rPr>
              <a:t>                              : </a:t>
            </a:r>
            <a:r>
              <a:rPr lang="en" sz="1380" u="sng">
                <a:solidFill>
                  <a:schemeClr val="hlink"/>
                </a:solidFill>
                <a:latin typeface="Roboto"/>
                <a:ea typeface="Roboto"/>
                <a:cs typeface="Roboto"/>
                <a:sym typeface="Roboto"/>
                <a:hlinkClick r:id="rId4"/>
              </a:rPr>
              <a:t>https://bit.ly/recruitmenttest-fajrinovi-gc</a:t>
            </a:r>
            <a:r>
              <a:rPr lang="en" sz="1380">
                <a:latin typeface="Roboto"/>
                <a:ea typeface="Roboto"/>
                <a:cs typeface="Roboto"/>
                <a:sym typeface="Roboto"/>
              </a:rPr>
              <a:t> </a:t>
            </a:r>
            <a:endParaRPr sz="1380">
              <a:latin typeface="Roboto"/>
              <a:ea typeface="Roboto"/>
              <a:cs typeface="Roboto"/>
              <a:sym typeface="Roboto"/>
            </a:endParaRPr>
          </a:p>
        </p:txBody>
      </p:sp>
      <p:sp>
        <p:nvSpPr>
          <p:cNvPr id="240" name="Google Shape;240;p34"/>
          <p:cNvSpPr/>
          <p:nvPr/>
        </p:nvSpPr>
        <p:spPr>
          <a:xfrm>
            <a:off x="1282750" y="2403475"/>
            <a:ext cx="64515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41" name="Google Shape;241;p34"/>
          <p:cNvPicPr preferRelativeResize="0"/>
          <p:nvPr/>
        </p:nvPicPr>
        <p:blipFill>
          <a:blip r:embed="rId5">
            <a:alphaModFix/>
          </a:blip>
          <a:stretch>
            <a:fillRect/>
          </a:stretch>
        </p:blipFill>
        <p:spPr>
          <a:xfrm>
            <a:off x="2437173" y="3715225"/>
            <a:ext cx="552550" cy="340041"/>
          </a:xfrm>
          <a:prstGeom prst="rect">
            <a:avLst/>
          </a:prstGeom>
          <a:noFill/>
          <a:ln>
            <a:noFill/>
          </a:ln>
        </p:spPr>
      </p:pic>
      <p:pic>
        <p:nvPicPr>
          <p:cNvPr id="242" name="Google Shape;242;p34"/>
          <p:cNvPicPr preferRelativeResize="0"/>
          <p:nvPr/>
        </p:nvPicPr>
        <p:blipFill>
          <a:blip r:embed="rId6">
            <a:alphaModFix/>
          </a:blip>
          <a:stretch>
            <a:fillRect/>
          </a:stretch>
        </p:blipFill>
        <p:spPr>
          <a:xfrm>
            <a:off x="2532949" y="3144600"/>
            <a:ext cx="380566" cy="445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 name="Shape 69"/>
        <p:cNvGrpSpPr/>
        <p:nvPr/>
      </p:nvGrpSpPr>
      <p:grpSpPr>
        <a:xfrm>
          <a:off x="0" y="0"/>
          <a:ext cx="0" cy="0"/>
          <a:chOff x="0" y="0"/>
          <a:chExt cx="0" cy="0"/>
        </a:xfrm>
      </p:grpSpPr>
      <p:sp>
        <p:nvSpPr>
          <p:cNvPr id="70" name="Google Shape;70;p15"/>
          <p:cNvSpPr txBox="1"/>
          <p:nvPr/>
        </p:nvSpPr>
        <p:spPr>
          <a:xfrm>
            <a:off x="5750125" y="4332625"/>
            <a:ext cx="328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u="sng">
                <a:solidFill>
                  <a:schemeClr val="hlink"/>
                </a:solidFill>
                <a:hlinkClick r:id="rId3"/>
              </a:rPr>
              <a:t>https://sqlfiddle.com/mysql/online-compiler?id=590dcd18-d511-44b3-b28a-4eb84d7cfc0b</a:t>
            </a:r>
            <a:endParaRPr sz="1000"/>
          </a:p>
        </p:txBody>
      </p:sp>
      <p:pic>
        <p:nvPicPr>
          <p:cNvPr id="71" name="Google Shape;71;p15"/>
          <p:cNvPicPr preferRelativeResize="0"/>
          <p:nvPr/>
        </p:nvPicPr>
        <p:blipFill>
          <a:blip r:embed="rId4">
            <a:alphaModFix/>
          </a:blip>
          <a:stretch>
            <a:fillRect/>
          </a:stretch>
        </p:blipFill>
        <p:spPr>
          <a:xfrm>
            <a:off x="3287100" y="417600"/>
            <a:ext cx="5323100" cy="1877525"/>
          </a:xfrm>
          <a:prstGeom prst="rect">
            <a:avLst/>
          </a:prstGeom>
          <a:noFill/>
          <a:ln cap="flat" cmpd="sng" w="9525">
            <a:solidFill>
              <a:srgbClr val="F2F2F2"/>
            </a:solidFill>
            <a:prstDash val="solid"/>
            <a:round/>
            <a:headEnd len="sm" w="sm" type="none"/>
            <a:tailEnd len="sm" w="sm" type="none"/>
          </a:ln>
        </p:spPr>
      </p:pic>
      <p:pic>
        <p:nvPicPr>
          <p:cNvPr id="72" name="Google Shape;72;p15"/>
          <p:cNvPicPr preferRelativeResize="0"/>
          <p:nvPr/>
        </p:nvPicPr>
        <p:blipFill>
          <a:blip r:embed="rId5">
            <a:alphaModFix/>
          </a:blip>
          <a:stretch>
            <a:fillRect/>
          </a:stretch>
        </p:blipFill>
        <p:spPr>
          <a:xfrm>
            <a:off x="346300" y="2385250"/>
            <a:ext cx="4912851" cy="2439975"/>
          </a:xfrm>
          <a:prstGeom prst="rect">
            <a:avLst/>
          </a:prstGeom>
          <a:noFill/>
          <a:ln>
            <a:noFill/>
          </a:ln>
        </p:spPr>
      </p:pic>
      <p:pic>
        <p:nvPicPr>
          <p:cNvPr id="73" name="Google Shape;73;p15"/>
          <p:cNvPicPr preferRelativeResize="0"/>
          <p:nvPr/>
        </p:nvPicPr>
        <p:blipFill>
          <a:blip r:embed="rId6">
            <a:alphaModFix/>
          </a:blip>
          <a:stretch>
            <a:fillRect/>
          </a:stretch>
        </p:blipFill>
        <p:spPr>
          <a:xfrm>
            <a:off x="346300" y="417600"/>
            <a:ext cx="2720673" cy="1877525"/>
          </a:xfrm>
          <a:prstGeom prst="rect">
            <a:avLst/>
          </a:prstGeom>
          <a:noFill/>
          <a:ln cap="flat" cmpd="sng" w="9525">
            <a:solidFill>
              <a:srgbClr val="F2F2F2"/>
            </a:solidFill>
            <a:prstDash val="solid"/>
            <a:round/>
            <a:headEnd len="sm" w="sm" type="none"/>
            <a:tailEnd len="sm" w="sm" type="none"/>
          </a:ln>
        </p:spPr>
      </p:pic>
      <p:sp>
        <p:nvSpPr>
          <p:cNvPr id="74" name="Google Shape;74;p15"/>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5326825" y="664275"/>
            <a:ext cx="3471300" cy="3319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txBox="1"/>
          <p:nvPr>
            <p:ph idx="1" type="body"/>
          </p:nvPr>
        </p:nvSpPr>
        <p:spPr>
          <a:xfrm>
            <a:off x="5494075" y="915225"/>
            <a:ext cx="3136800" cy="28173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1018"/>
              <a:buNone/>
            </a:pPr>
            <a:r>
              <a:rPr lang="en" sz="1265">
                <a:solidFill>
                  <a:schemeClr val="dk1"/>
                </a:solidFill>
                <a:latin typeface="Roboto"/>
                <a:ea typeface="Roboto"/>
                <a:cs typeface="Roboto"/>
                <a:sym typeface="Roboto"/>
              </a:rPr>
              <a:t>The SQL query calculates the average weight of individuals in each province from the PEOPLE table</a:t>
            </a:r>
            <a:endParaRPr sz="1265">
              <a:solidFill>
                <a:schemeClr val="dk1"/>
              </a:solidFill>
              <a:latin typeface="Roboto"/>
              <a:ea typeface="Roboto"/>
              <a:cs typeface="Roboto"/>
              <a:sym typeface="Roboto"/>
            </a:endParaRPr>
          </a:p>
          <a:p>
            <a:pPr indent="0" lvl="0" marL="0" rtl="0" algn="l">
              <a:lnSpc>
                <a:spcPct val="95000"/>
              </a:lnSpc>
              <a:spcBef>
                <a:spcPts val="1200"/>
              </a:spcBef>
              <a:spcAft>
                <a:spcPts val="0"/>
              </a:spcAft>
              <a:buClr>
                <a:schemeClr val="dk1"/>
              </a:buClr>
              <a:buSzPts val="1018"/>
              <a:buFont typeface="Arial"/>
              <a:buNone/>
            </a:pPr>
            <a:r>
              <a:rPr lang="en" sz="1265">
                <a:solidFill>
                  <a:schemeClr val="dk1"/>
                </a:solidFill>
                <a:latin typeface="Roboto"/>
                <a:ea typeface="Roboto"/>
                <a:cs typeface="Roboto"/>
                <a:sym typeface="Roboto"/>
              </a:rPr>
              <a:t>The AVG(Weight) function calculates the average weight, and the GROUP BY Province clause groups records by province.</a:t>
            </a:r>
            <a:endParaRPr sz="1265">
              <a:solidFill>
                <a:schemeClr val="dk1"/>
              </a:solidFill>
              <a:latin typeface="Roboto"/>
              <a:ea typeface="Roboto"/>
              <a:cs typeface="Roboto"/>
              <a:sym typeface="Roboto"/>
            </a:endParaRPr>
          </a:p>
          <a:p>
            <a:pPr indent="0" lvl="0" marL="0" rtl="0" algn="l">
              <a:lnSpc>
                <a:spcPct val="95000"/>
              </a:lnSpc>
              <a:spcBef>
                <a:spcPts val="1200"/>
              </a:spcBef>
              <a:spcAft>
                <a:spcPts val="0"/>
              </a:spcAft>
              <a:buClr>
                <a:schemeClr val="dk1"/>
              </a:buClr>
              <a:buSzPts val="1018"/>
              <a:buFont typeface="Arial"/>
              <a:buNone/>
            </a:pPr>
            <a:r>
              <a:rPr lang="en" sz="1265">
                <a:solidFill>
                  <a:schemeClr val="dk1"/>
                </a:solidFill>
                <a:latin typeface="Roboto"/>
                <a:ea typeface="Roboto"/>
                <a:cs typeface="Roboto"/>
                <a:sym typeface="Roboto"/>
              </a:rPr>
              <a:t>The HAVING AVG(Weight) &lt; 70 clause is a filter that only includes the groups (provinces) where the average weight is less than 70</a:t>
            </a:r>
            <a:endParaRPr sz="1265">
              <a:solidFill>
                <a:schemeClr val="dk1"/>
              </a:solidFill>
              <a:latin typeface="Roboto"/>
              <a:ea typeface="Roboto"/>
              <a:cs typeface="Roboto"/>
              <a:sym typeface="Roboto"/>
            </a:endParaRPr>
          </a:p>
          <a:p>
            <a:pPr indent="0" lvl="0" marL="0" rtl="0" algn="l">
              <a:lnSpc>
                <a:spcPct val="95000"/>
              </a:lnSpc>
              <a:spcBef>
                <a:spcPts val="1200"/>
              </a:spcBef>
              <a:spcAft>
                <a:spcPts val="1200"/>
              </a:spcAft>
              <a:buSzPts val="1018"/>
              <a:buNone/>
            </a:pPr>
            <a:r>
              <a:t/>
            </a:r>
            <a:endParaRPr sz="1265">
              <a:solidFill>
                <a:schemeClr val="dk1"/>
              </a:solidFill>
              <a:latin typeface="Roboto"/>
              <a:ea typeface="Roboto"/>
              <a:cs typeface="Roboto"/>
              <a:sym typeface="Roboto"/>
            </a:endParaRPr>
          </a:p>
        </p:txBody>
      </p:sp>
      <p:sp>
        <p:nvSpPr>
          <p:cNvPr id="81" name="Google Shape;81;p16"/>
          <p:cNvSpPr txBox="1"/>
          <p:nvPr/>
        </p:nvSpPr>
        <p:spPr>
          <a:xfrm>
            <a:off x="283575" y="4516725"/>
            <a:ext cx="804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https://sqlfiddle.com/mysql/online-compiler?id=590dcd18-d511-44b3-b28a-4eb84d7cfc0b</a:t>
            </a:r>
            <a:endParaRPr sz="1200"/>
          </a:p>
        </p:txBody>
      </p:sp>
      <p:pic>
        <p:nvPicPr>
          <p:cNvPr id="82" name="Google Shape;82;p16"/>
          <p:cNvPicPr preferRelativeResize="0"/>
          <p:nvPr/>
        </p:nvPicPr>
        <p:blipFill>
          <a:blip r:embed="rId4">
            <a:alphaModFix/>
          </a:blip>
          <a:stretch>
            <a:fillRect/>
          </a:stretch>
        </p:blipFill>
        <p:spPr>
          <a:xfrm>
            <a:off x="364301" y="803700"/>
            <a:ext cx="4635575" cy="1043775"/>
          </a:xfrm>
          <a:prstGeom prst="rect">
            <a:avLst/>
          </a:prstGeom>
          <a:noFill/>
          <a:ln>
            <a:noFill/>
          </a:ln>
        </p:spPr>
      </p:pic>
      <p:pic>
        <p:nvPicPr>
          <p:cNvPr id="83" name="Google Shape;83;p16"/>
          <p:cNvPicPr preferRelativeResize="0"/>
          <p:nvPr/>
        </p:nvPicPr>
        <p:blipFill>
          <a:blip r:embed="rId5">
            <a:alphaModFix/>
          </a:blip>
          <a:stretch>
            <a:fillRect/>
          </a:stretch>
        </p:blipFill>
        <p:spPr>
          <a:xfrm>
            <a:off x="364300" y="2242450"/>
            <a:ext cx="4635575" cy="1740924"/>
          </a:xfrm>
          <a:prstGeom prst="rect">
            <a:avLst/>
          </a:prstGeom>
          <a:noFill/>
          <a:ln>
            <a:noFill/>
          </a:ln>
        </p:spPr>
      </p:pic>
      <p:sp>
        <p:nvSpPr>
          <p:cNvPr id="84" name="Google Shape;84;p16"/>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nvSpPr>
        <p:spPr>
          <a:xfrm>
            <a:off x="300150" y="4613425"/>
            <a:ext cx="804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https://sqlfiddle.com/mysql/online-compiler?id=590dcd18-d511-44b3-b28a-4eb84d7cfc0b</a:t>
            </a:r>
            <a:endParaRPr sz="1200"/>
          </a:p>
        </p:txBody>
      </p:sp>
      <p:pic>
        <p:nvPicPr>
          <p:cNvPr id="90" name="Google Shape;90;p17"/>
          <p:cNvPicPr preferRelativeResize="0"/>
          <p:nvPr/>
        </p:nvPicPr>
        <p:blipFill>
          <a:blip r:embed="rId4">
            <a:alphaModFix/>
          </a:blip>
          <a:stretch>
            <a:fillRect/>
          </a:stretch>
        </p:blipFill>
        <p:spPr>
          <a:xfrm>
            <a:off x="358450" y="476125"/>
            <a:ext cx="4213553" cy="2095625"/>
          </a:xfrm>
          <a:prstGeom prst="rect">
            <a:avLst/>
          </a:prstGeom>
          <a:noFill/>
          <a:ln>
            <a:noFill/>
          </a:ln>
        </p:spPr>
      </p:pic>
      <p:pic>
        <p:nvPicPr>
          <p:cNvPr id="91" name="Google Shape;91;p17"/>
          <p:cNvPicPr preferRelativeResize="0"/>
          <p:nvPr/>
        </p:nvPicPr>
        <p:blipFill>
          <a:blip r:embed="rId5">
            <a:alphaModFix/>
          </a:blip>
          <a:stretch>
            <a:fillRect/>
          </a:stretch>
        </p:blipFill>
        <p:spPr>
          <a:xfrm>
            <a:off x="300150" y="2687475"/>
            <a:ext cx="6597598" cy="1810225"/>
          </a:xfrm>
          <a:prstGeom prst="rect">
            <a:avLst/>
          </a:prstGeom>
          <a:noFill/>
          <a:ln>
            <a:noFill/>
          </a:ln>
        </p:spPr>
      </p:pic>
      <p:sp>
        <p:nvSpPr>
          <p:cNvPr id="92" name="Google Shape;92;p17"/>
          <p:cNvSpPr/>
          <p:nvPr/>
        </p:nvSpPr>
        <p:spPr>
          <a:xfrm>
            <a:off x="5211500" y="476125"/>
            <a:ext cx="3471300" cy="12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7"/>
          <p:cNvSpPr txBox="1"/>
          <p:nvPr>
            <p:ph idx="1" type="body"/>
          </p:nvPr>
        </p:nvSpPr>
        <p:spPr>
          <a:xfrm>
            <a:off x="5378750" y="626900"/>
            <a:ext cx="3136800" cy="1167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1018"/>
              <a:buFont typeface="Arial"/>
              <a:buNone/>
            </a:pPr>
            <a:r>
              <a:rPr lang="en" sz="1465">
                <a:solidFill>
                  <a:schemeClr val="dk1"/>
                </a:solidFill>
                <a:latin typeface="Roboto"/>
                <a:ea typeface="Roboto"/>
                <a:cs typeface="Roboto"/>
                <a:sym typeface="Roboto"/>
              </a:rPr>
              <a:t>Select 5 heaviest people from each combination of province, city, and gender from the People table</a:t>
            </a:r>
            <a:endParaRPr sz="1465">
              <a:solidFill>
                <a:schemeClr val="dk1"/>
              </a:solidFill>
              <a:latin typeface="Roboto"/>
              <a:ea typeface="Roboto"/>
              <a:cs typeface="Roboto"/>
              <a:sym typeface="Roboto"/>
            </a:endParaRPr>
          </a:p>
        </p:txBody>
      </p:sp>
      <p:sp>
        <p:nvSpPr>
          <p:cNvPr id="94" name="Google Shape;94;p17"/>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120">
                <a:latin typeface="Roboto"/>
                <a:ea typeface="Roboto"/>
                <a:cs typeface="Roboto"/>
                <a:sym typeface="Roboto"/>
              </a:rPr>
              <a:t>Describe Contained on Loan Contracts Table and Loan Contract Ledgers Table</a:t>
            </a:r>
            <a:endParaRPr b="1" sz="2120">
              <a:latin typeface="Roboto"/>
              <a:ea typeface="Roboto"/>
              <a:cs typeface="Roboto"/>
              <a:sym typeface="Roboto"/>
            </a:endParaRPr>
          </a:p>
        </p:txBody>
      </p:sp>
      <p:sp>
        <p:nvSpPr>
          <p:cNvPr id="100" name="Google Shape;100;p18"/>
          <p:cNvSpPr txBox="1"/>
          <p:nvPr>
            <p:ph idx="1" type="body"/>
          </p:nvPr>
        </p:nvSpPr>
        <p:spPr>
          <a:xfrm>
            <a:off x="656150" y="1371600"/>
            <a:ext cx="7842000" cy="1518600"/>
          </a:xfrm>
          <a:prstGeom prst="rect">
            <a:avLst/>
          </a:prstGeom>
          <a:solidFill>
            <a:srgbClr val="F2F2F2"/>
          </a:solidFill>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sz="1661">
                <a:solidFill>
                  <a:schemeClr val="dk1"/>
                </a:solidFill>
                <a:latin typeface="Roboto"/>
                <a:ea typeface="Roboto"/>
                <a:cs typeface="Roboto"/>
                <a:sym typeface="Roboto"/>
              </a:rPr>
              <a:t>Loan Contracts Table: </a:t>
            </a:r>
            <a:endParaRPr b="1" sz="1661">
              <a:solidFill>
                <a:schemeClr val="dk1"/>
              </a:solidFill>
              <a:latin typeface="Roboto"/>
              <a:ea typeface="Roboto"/>
              <a:cs typeface="Roboto"/>
              <a:sym typeface="Roboto"/>
            </a:endParaRPr>
          </a:p>
          <a:p>
            <a:pPr indent="0" lvl="0" marL="0" rtl="0" algn="l">
              <a:lnSpc>
                <a:spcPct val="80000"/>
              </a:lnSpc>
              <a:spcBef>
                <a:spcPts val="0"/>
              </a:spcBef>
              <a:spcAft>
                <a:spcPts val="0"/>
              </a:spcAft>
              <a:buSzPts val="1018"/>
              <a:buNone/>
            </a:pPr>
            <a:r>
              <a:t/>
            </a:r>
            <a:endParaRPr sz="1661">
              <a:solidFill>
                <a:schemeClr val="dk1"/>
              </a:solidFill>
              <a:latin typeface="Roboto"/>
              <a:ea typeface="Roboto"/>
              <a:cs typeface="Roboto"/>
              <a:sym typeface="Roboto"/>
            </a:endParaRPr>
          </a:p>
          <a:p>
            <a:pPr indent="0" lvl="0" marL="0" rtl="0" algn="l">
              <a:lnSpc>
                <a:spcPct val="95000"/>
              </a:lnSpc>
              <a:spcBef>
                <a:spcPts val="0"/>
              </a:spcBef>
              <a:spcAft>
                <a:spcPts val="1000"/>
              </a:spcAft>
              <a:buClr>
                <a:schemeClr val="dk1"/>
              </a:buClr>
              <a:buSzPts val="1018"/>
              <a:buFont typeface="Arial"/>
              <a:buNone/>
            </a:pPr>
            <a:r>
              <a:rPr lang="en" sz="1568">
                <a:solidFill>
                  <a:schemeClr val="dk1"/>
                </a:solidFill>
                <a:latin typeface="Roboto"/>
                <a:ea typeface="Roboto"/>
                <a:cs typeface="Roboto"/>
                <a:sym typeface="Roboto"/>
              </a:rPr>
              <a:t>This table includes details about the loan contracts provided by lending institutions to borrowers. This includes the contract ID, contract creation date, contract status (e.g., active, completed, cancelled), loan duration (tenure), loan amount, loan terms (e.g., provisions, interest), and principal amount</a:t>
            </a:r>
            <a:endParaRPr sz="1568">
              <a:solidFill>
                <a:schemeClr val="dk1"/>
              </a:solidFill>
              <a:latin typeface="Roboto"/>
              <a:ea typeface="Roboto"/>
              <a:cs typeface="Roboto"/>
              <a:sym typeface="Roboto"/>
            </a:endParaRPr>
          </a:p>
        </p:txBody>
      </p:sp>
      <p:sp>
        <p:nvSpPr>
          <p:cNvPr id="101" name="Google Shape;101;p18"/>
          <p:cNvSpPr txBox="1"/>
          <p:nvPr>
            <p:ph idx="1" type="body"/>
          </p:nvPr>
        </p:nvSpPr>
        <p:spPr>
          <a:xfrm>
            <a:off x="656150" y="3161625"/>
            <a:ext cx="7899900" cy="1389000"/>
          </a:xfrm>
          <a:prstGeom prst="rect">
            <a:avLst/>
          </a:prstGeom>
          <a:solidFill>
            <a:srgbClr val="F2F2F2"/>
          </a:solidFill>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b="1" lang="en" sz="1661">
                <a:solidFill>
                  <a:schemeClr val="dk1"/>
                </a:solidFill>
                <a:latin typeface="Roboto"/>
                <a:ea typeface="Roboto"/>
                <a:cs typeface="Roboto"/>
                <a:sym typeface="Roboto"/>
              </a:rPr>
              <a:t>Loan Contract Ledgers Table</a:t>
            </a:r>
            <a:r>
              <a:rPr b="1" lang="en" sz="1661">
                <a:solidFill>
                  <a:schemeClr val="dk1"/>
                </a:solidFill>
                <a:latin typeface="Roboto"/>
                <a:ea typeface="Roboto"/>
                <a:cs typeface="Roboto"/>
                <a:sym typeface="Roboto"/>
              </a:rPr>
              <a:t>: </a:t>
            </a:r>
            <a:endParaRPr b="1" sz="1661">
              <a:solidFill>
                <a:schemeClr val="dk1"/>
              </a:solidFill>
              <a:latin typeface="Roboto"/>
              <a:ea typeface="Roboto"/>
              <a:cs typeface="Roboto"/>
              <a:sym typeface="Roboto"/>
            </a:endParaRPr>
          </a:p>
          <a:p>
            <a:pPr indent="0" lvl="0" marL="0" rtl="0" algn="l">
              <a:lnSpc>
                <a:spcPct val="80000"/>
              </a:lnSpc>
              <a:spcBef>
                <a:spcPts val="0"/>
              </a:spcBef>
              <a:spcAft>
                <a:spcPts val="0"/>
              </a:spcAft>
              <a:buSzPts val="1018"/>
              <a:buNone/>
            </a:pPr>
            <a:r>
              <a:t/>
            </a:r>
            <a:endParaRPr sz="1661">
              <a:solidFill>
                <a:schemeClr val="dk1"/>
              </a:solidFill>
              <a:latin typeface="Roboto"/>
              <a:ea typeface="Roboto"/>
              <a:cs typeface="Roboto"/>
              <a:sym typeface="Roboto"/>
            </a:endParaRPr>
          </a:p>
          <a:p>
            <a:pPr indent="0" lvl="0" marL="0" rtl="0" algn="l">
              <a:lnSpc>
                <a:spcPct val="95000"/>
              </a:lnSpc>
              <a:spcBef>
                <a:spcPts val="0"/>
              </a:spcBef>
              <a:spcAft>
                <a:spcPts val="1000"/>
              </a:spcAft>
              <a:buSzPts val="1018"/>
              <a:buNone/>
            </a:pPr>
            <a:r>
              <a:rPr lang="en" sz="1568">
                <a:solidFill>
                  <a:schemeClr val="dk1"/>
                </a:solidFill>
                <a:latin typeface="Roboto"/>
                <a:ea typeface="Roboto"/>
                <a:cs typeface="Roboto"/>
                <a:sym typeface="Roboto"/>
              </a:rPr>
              <a:t>This table records all transactions related to the loan contract. This includes the ledger ID, associated contract ID, entry creation date, time period, ledger type, ledger status (e.g., paid, unpaid), opening balance, ending balance, due date, and payment date.</a:t>
            </a:r>
            <a:endParaRPr sz="1568">
              <a:solidFill>
                <a:schemeClr val="dk1"/>
              </a:solidFill>
              <a:latin typeface="Roboto"/>
              <a:ea typeface="Roboto"/>
              <a:cs typeface="Roboto"/>
              <a:sym typeface="Roboto"/>
            </a:endParaRPr>
          </a:p>
        </p:txBody>
      </p:sp>
      <p:sp>
        <p:nvSpPr>
          <p:cNvPr id="102" name="Google Shape;102;p18"/>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20">
                <a:latin typeface="Roboto"/>
                <a:ea typeface="Roboto"/>
                <a:cs typeface="Roboto"/>
                <a:sym typeface="Roboto"/>
              </a:rPr>
              <a:t>Describe Contained on Loan Contracts Table</a:t>
            </a:r>
            <a:endParaRPr/>
          </a:p>
        </p:txBody>
      </p:sp>
      <p:pic>
        <p:nvPicPr>
          <p:cNvPr id="108" name="Google Shape;108;p19"/>
          <p:cNvPicPr preferRelativeResize="0"/>
          <p:nvPr/>
        </p:nvPicPr>
        <p:blipFill>
          <a:blip r:embed="rId3">
            <a:alphaModFix/>
          </a:blip>
          <a:stretch>
            <a:fillRect/>
          </a:stretch>
        </p:blipFill>
        <p:spPr>
          <a:xfrm>
            <a:off x="1066800" y="1324250"/>
            <a:ext cx="7010400" cy="1181100"/>
          </a:xfrm>
          <a:prstGeom prst="rect">
            <a:avLst/>
          </a:prstGeom>
          <a:noFill/>
          <a:ln>
            <a:noFill/>
          </a:ln>
        </p:spPr>
      </p:pic>
      <p:sp>
        <p:nvSpPr>
          <p:cNvPr id="109" name="Google Shape;109;p19"/>
          <p:cNvSpPr txBox="1"/>
          <p:nvPr/>
        </p:nvSpPr>
        <p:spPr>
          <a:xfrm>
            <a:off x="517750" y="2653250"/>
            <a:ext cx="79227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The loan portfolio is 'ACTIVE' with a variety of loan amounts, indicating diverse financial products or borrower profiles.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'FINISHED' loans tend to be for smaller amounts and shorter durations, which might indicate successful repayment plans or smaller financial needs.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'FINISHED_RESTRUCTURE' of loans appears to be infrequent, with only one contract undergoing this process, suggesting that it may be a last resort or only offered under certain conditions.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AverageTenure tenure gives a sense of the loan terms, with active loans being longer-term than the finished loans, which could reflect the nature of the financial products offered or the borrowers' requirements.</a:t>
            </a:r>
            <a:endParaRPr sz="1200">
              <a:latin typeface="Roboto"/>
              <a:ea typeface="Roboto"/>
              <a:cs typeface="Roboto"/>
              <a:sym typeface="Roboto"/>
            </a:endParaRPr>
          </a:p>
        </p:txBody>
      </p:sp>
      <p:sp>
        <p:nvSpPr>
          <p:cNvPr id="110" name="Google Shape;110;p19"/>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20">
                <a:latin typeface="Roboto"/>
                <a:ea typeface="Roboto"/>
                <a:cs typeface="Roboto"/>
                <a:sym typeface="Roboto"/>
              </a:rPr>
              <a:t>Describe Contained on Loan Contracts Table</a:t>
            </a:r>
            <a:endParaRPr b="1" sz="2120">
              <a:latin typeface="Roboto"/>
              <a:ea typeface="Roboto"/>
              <a:cs typeface="Roboto"/>
              <a:sym typeface="Roboto"/>
            </a:endParaRPr>
          </a:p>
          <a:p>
            <a:pPr indent="0" lvl="0" marL="0" rtl="0" algn="l">
              <a:spcBef>
                <a:spcPts val="0"/>
              </a:spcBef>
              <a:spcAft>
                <a:spcPts val="0"/>
              </a:spcAft>
              <a:buNone/>
            </a:pPr>
            <a:r>
              <a:t/>
            </a:r>
            <a:endParaRPr/>
          </a:p>
        </p:txBody>
      </p:sp>
      <p:sp>
        <p:nvSpPr>
          <p:cNvPr id="116" name="Google Shape;116;p20"/>
          <p:cNvSpPr txBox="1"/>
          <p:nvPr/>
        </p:nvSpPr>
        <p:spPr>
          <a:xfrm>
            <a:off x="3106625" y="3165150"/>
            <a:ext cx="5374200" cy="1293000"/>
          </a:xfrm>
          <a:prstGeom prst="rect">
            <a:avLst/>
          </a:prstGeom>
          <a:solidFill>
            <a:srgbClr val="F2F2F2"/>
          </a:solid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The existence of 76 contracts with zero interest suggests that for these contracts, interest either has not been applied, or there are specific conditions or products that do not involve interest.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6 contracts with zero provision suggests that provisions are not universally applicable or necessary for all contracts and are only set aside in specific circumstances.</a:t>
            </a:r>
            <a:endParaRPr sz="1200">
              <a:latin typeface="Roboto"/>
              <a:ea typeface="Roboto"/>
              <a:cs typeface="Roboto"/>
              <a:sym typeface="Roboto"/>
            </a:endParaRPr>
          </a:p>
        </p:txBody>
      </p:sp>
      <p:pic>
        <p:nvPicPr>
          <p:cNvPr id="117" name="Google Shape;117;p20"/>
          <p:cNvPicPr preferRelativeResize="0"/>
          <p:nvPr/>
        </p:nvPicPr>
        <p:blipFill>
          <a:blip r:embed="rId3">
            <a:alphaModFix/>
          </a:blip>
          <a:stretch>
            <a:fillRect/>
          </a:stretch>
        </p:blipFill>
        <p:spPr>
          <a:xfrm>
            <a:off x="429375" y="3165150"/>
            <a:ext cx="2233625" cy="511525"/>
          </a:xfrm>
          <a:prstGeom prst="rect">
            <a:avLst/>
          </a:prstGeom>
          <a:noFill/>
          <a:ln cap="flat" cmpd="sng" w="9525">
            <a:solidFill>
              <a:srgbClr val="F2F2F2"/>
            </a:solidFill>
            <a:prstDash val="solid"/>
            <a:round/>
            <a:headEnd len="sm" w="sm" type="none"/>
            <a:tailEnd len="sm" w="sm" type="none"/>
          </a:ln>
        </p:spPr>
      </p:pic>
      <p:pic>
        <p:nvPicPr>
          <p:cNvPr id="118" name="Google Shape;118;p20"/>
          <p:cNvPicPr preferRelativeResize="0"/>
          <p:nvPr/>
        </p:nvPicPr>
        <p:blipFill>
          <a:blip r:embed="rId4">
            <a:alphaModFix/>
          </a:blip>
          <a:stretch>
            <a:fillRect/>
          </a:stretch>
        </p:blipFill>
        <p:spPr>
          <a:xfrm>
            <a:off x="429363" y="1348375"/>
            <a:ext cx="1819275" cy="1485900"/>
          </a:xfrm>
          <a:prstGeom prst="rect">
            <a:avLst/>
          </a:prstGeom>
          <a:noFill/>
          <a:ln cap="flat" cmpd="sng" w="9525">
            <a:solidFill>
              <a:srgbClr val="F2F2F2"/>
            </a:solidFill>
            <a:prstDash val="solid"/>
            <a:round/>
            <a:headEnd len="sm" w="sm" type="none"/>
            <a:tailEnd len="sm" w="sm" type="none"/>
          </a:ln>
        </p:spPr>
      </p:pic>
      <p:sp>
        <p:nvSpPr>
          <p:cNvPr id="119" name="Google Shape;119;p20"/>
          <p:cNvSpPr txBox="1"/>
          <p:nvPr/>
        </p:nvSpPr>
        <p:spPr>
          <a:xfrm>
            <a:off x="3106625" y="1348375"/>
            <a:ext cx="5374200" cy="923400"/>
          </a:xfrm>
          <a:prstGeom prst="rect">
            <a:avLst/>
          </a:prstGeom>
          <a:solidFill>
            <a:srgbClr val="F2F2F2"/>
          </a:solid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Tenures 2, 4, and 5 are less frequent than the average, indicating they might be atypical in the context of the overall dataset.</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Tenure 6 has the highest number of contracts, namely 61 contracts, which shows that it is the most common loan duration among others</a:t>
            </a:r>
            <a:endParaRPr sz="1200">
              <a:latin typeface="Roboto"/>
              <a:ea typeface="Roboto"/>
              <a:cs typeface="Roboto"/>
              <a:sym typeface="Roboto"/>
            </a:endParaRPr>
          </a:p>
        </p:txBody>
      </p:sp>
      <p:sp>
        <p:nvSpPr>
          <p:cNvPr id="120" name="Google Shape;120;p20"/>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20">
                <a:latin typeface="Roboto"/>
                <a:ea typeface="Roboto"/>
                <a:cs typeface="Roboto"/>
                <a:sym typeface="Roboto"/>
              </a:rPr>
              <a:t>Describe Contained on Loan Contract Ledgers Table</a:t>
            </a:r>
            <a:endParaRPr b="1" sz="2120">
              <a:latin typeface="Roboto"/>
              <a:ea typeface="Roboto"/>
              <a:cs typeface="Roboto"/>
              <a:sym typeface="Roboto"/>
            </a:endParaRPr>
          </a:p>
          <a:p>
            <a:pPr indent="0" lvl="0" marL="0" rtl="0" algn="l">
              <a:spcBef>
                <a:spcPts val="0"/>
              </a:spcBef>
              <a:spcAft>
                <a:spcPts val="0"/>
              </a:spcAft>
              <a:buNone/>
            </a:pPr>
            <a:r>
              <a:t/>
            </a:r>
            <a:endParaRPr/>
          </a:p>
        </p:txBody>
      </p:sp>
      <p:pic>
        <p:nvPicPr>
          <p:cNvPr id="126" name="Google Shape;126;p21"/>
          <p:cNvPicPr preferRelativeResize="0"/>
          <p:nvPr/>
        </p:nvPicPr>
        <p:blipFill>
          <a:blip r:embed="rId3">
            <a:alphaModFix/>
          </a:blip>
          <a:stretch>
            <a:fillRect/>
          </a:stretch>
        </p:blipFill>
        <p:spPr>
          <a:xfrm>
            <a:off x="419788" y="1431400"/>
            <a:ext cx="5221976" cy="2607400"/>
          </a:xfrm>
          <a:prstGeom prst="rect">
            <a:avLst/>
          </a:prstGeom>
          <a:noFill/>
          <a:ln>
            <a:noFill/>
          </a:ln>
        </p:spPr>
      </p:pic>
      <p:sp>
        <p:nvSpPr>
          <p:cNvPr id="127" name="Google Shape;127;p21"/>
          <p:cNvSpPr txBox="1"/>
          <p:nvPr/>
        </p:nvSpPr>
        <p:spPr>
          <a:xfrm>
            <a:off x="5724213" y="1431400"/>
            <a:ext cx="3000000" cy="2068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1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There are a significant number of 'UNPAID' for 'INTEREST' and 'PRINCIPAL' entries, which could indicate liquidity problems or credit risks.</a:t>
            </a:r>
            <a:endParaRPr sz="1200">
              <a:solidFill>
                <a:schemeClr val="dk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A single 'RESTRUCTURE_DOWN_PAYMENT' entry suggests loan modifications are rare.</a:t>
            </a:r>
            <a:endParaRPr sz="1200">
              <a:solidFill>
                <a:schemeClr val="dk1"/>
              </a:solidFill>
              <a:highlight>
                <a:srgbClr val="FFFFFF"/>
              </a:highlight>
              <a:latin typeface="Roboto"/>
              <a:ea typeface="Roboto"/>
              <a:cs typeface="Roboto"/>
              <a:sym typeface="Roboto"/>
            </a:endParaRPr>
          </a:p>
        </p:txBody>
      </p:sp>
      <p:sp>
        <p:nvSpPr>
          <p:cNvPr id="128" name="Google Shape;128;p21"/>
          <p:cNvSpPr/>
          <p:nvPr/>
        </p:nvSpPr>
        <p:spPr>
          <a:xfrm>
            <a:off x="-50950" y="4996525"/>
            <a:ext cx="9195000" cy="147000"/>
          </a:xfrm>
          <a:prstGeom prst="rect">
            <a:avLst/>
          </a:prstGeom>
          <a:solidFill>
            <a:srgbClr val="6D9EE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