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7" r:id="rId9"/>
    <p:sldId id="366" r:id="rId10"/>
    <p:sldId id="288" r:id="rId11"/>
    <p:sldId id="367" r:id="rId12"/>
    <p:sldId id="368" r:id="rId13"/>
    <p:sldId id="369" r:id="rId14"/>
    <p:sldId id="370" r:id="rId15"/>
    <p:sldId id="272" r:id="rId16"/>
    <p:sldId id="342" r:id="rId17"/>
    <p:sldId id="359" r:id="rId18"/>
    <p:sldId id="360" r:id="rId19"/>
    <p:sldId id="361" r:id="rId20"/>
    <p:sldId id="362" r:id="rId21"/>
    <p:sldId id="363" r:id="rId22"/>
    <p:sldId id="364" r:id="rId23"/>
    <p:sldId id="345" r:id="rId24"/>
    <p:sldId id="351" r:id="rId25"/>
    <p:sldId id="352" r:id="rId26"/>
    <p:sldId id="347" r:id="rId27"/>
    <p:sldId id="348" r:id="rId28"/>
    <p:sldId id="355" r:id="rId29"/>
    <p:sldId id="356" r:id="rId30"/>
    <p:sldId id="349" r:id="rId31"/>
    <p:sldId id="357" r:id="rId32"/>
    <p:sldId id="35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C75"/>
    <a:srgbClr val="FFFFFF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7366" autoAdjust="0"/>
  </p:normalViewPr>
  <p:slideViewPr>
    <p:cSldViewPr snapToGrid="0">
      <p:cViewPr varScale="1">
        <p:scale>
          <a:sx n="63" d="100"/>
          <a:sy n="63" d="100"/>
        </p:scale>
        <p:origin x="930" y="48"/>
      </p:cViewPr>
      <p:guideLst/>
    </p:cSldViewPr>
  </p:slideViewPr>
  <p:outlineViewPr>
    <p:cViewPr>
      <p:scale>
        <a:sx n="33" d="100"/>
        <a:sy n="33" d="100"/>
      </p:scale>
      <p:origin x="0" y="-4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baseline="0" dirty="0"/>
              <a:t> </a:t>
            </a:r>
            <a:r>
              <a:rPr lang="en-ID" baseline="0" dirty="0" err="1"/>
              <a:t>Tiap</a:t>
            </a:r>
            <a:r>
              <a:rPr lang="en-ID" baseline="0" dirty="0"/>
              <a:t> user </a:t>
            </a:r>
            <a:r>
              <a:rPr lang="en-ID" sz="1862" b="0" i="0" u="none" strike="noStrike" baseline="0" dirty="0">
                <a:effectLst/>
              </a:rPr>
              <a:t>(second)</a:t>
            </a:r>
            <a:endParaRPr lang="en-ID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Encrypt File</c:v>
                </c:pt>
                <c:pt idx="1">
                  <c:v>Decrypt File</c:v>
                </c:pt>
                <c:pt idx="2">
                  <c:v>Encrypt Form Session</c:v>
                </c:pt>
                <c:pt idx="3">
                  <c:v>Decrypt Form Session</c:v>
                </c:pt>
                <c:pt idx="4">
                  <c:v>Encrypt Database Text</c:v>
                </c:pt>
                <c:pt idx="5">
                  <c:v>Decrypt Database Text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8.3100795745849592E-3</c:v>
                </c:pt>
                <c:pt idx="1">
                  <c:v>9.2830657958984306E-3</c:v>
                </c:pt>
                <c:pt idx="2">
                  <c:v>3.5340785980224601E-3</c:v>
                </c:pt>
                <c:pt idx="3">
                  <c:v>3.28302383422851E-3</c:v>
                </c:pt>
                <c:pt idx="4">
                  <c:v>1.5048980712890599E-3</c:v>
                </c:pt>
                <c:pt idx="5">
                  <c:v>1.4970302581787101E-3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E-41AE-8372-493118CDD8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Encrypt File</c:v>
                </c:pt>
                <c:pt idx="1">
                  <c:v>Decrypt File</c:v>
                </c:pt>
                <c:pt idx="2">
                  <c:v>Encrypt Form Session</c:v>
                </c:pt>
                <c:pt idx="3">
                  <c:v>Decrypt Form Session</c:v>
                </c:pt>
                <c:pt idx="4">
                  <c:v>Encrypt Database Text</c:v>
                </c:pt>
                <c:pt idx="5">
                  <c:v>Decrypt Database Text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9.9499225616454991E-3</c:v>
                </c:pt>
                <c:pt idx="1">
                  <c:v>8.92996788024902E-3</c:v>
                </c:pt>
                <c:pt idx="2">
                  <c:v>3.8421154022216701E-3</c:v>
                </c:pt>
                <c:pt idx="3">
                  <c:v>3.4580230712890599E-3</c:v>
                </c:pt>
                <c:pt idx="4">
                  <c:v>1.5020370483398401E-3</c:v>
                </c:pt>
                <c:pt idx="5">
                  <c:v>1.6610622406005801E-3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6E-41AE-8372-493118CDD8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Encrypt File</c:v>
                </c:pt>
                <c:pt idx="1">
                  <c:v>Decrypt File</c:v>
                </c:pt>
                <c:pt idx="2">
                  <c:v>Encrypt Form Session</c:v>
                </c:pt>
                <c:pt idx="3">
                  <c:v>Decrypt Form Session</c:v>
                </c:pt>
                <c:pt idx="4">
                  <c:v>Encrypt Database Text</c:v>
                </c:pt>
                <c:pt idx="5">
                  <c:v>Decrypt Database Text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8.4760189056396398E-3</c:v>
                </c:pt>
                <c:pt idx="1">
                  <c:v>1.10828876495361E-2</c:v>
                </c:pt>
                <c:pt idx="2">
                  <c:v>3.2470226287841701E-3</c:v>
                </c:pt>
                <c:pt idx="3">
                  <c:v>3.3578872680664002E-3</c:v>
                </c:pt>
                <c:pt idx="4">
                  <c:v>1.3928413391113201E-3</c:v>
                </c:pt>
                <c:pt idx="5">
                  <c:v>1.56402587890625E-3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6E-41AE-8372-493118CDD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414008"/>
        <c:axId val="508419128"/>
      </c:barChart>
      <c:catAx>
        <c:axId val="508414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419128"/>
        <c:crosses val="autoZero"/>
        <c:auto val="1"/>
        <c:lblAlgn val="ctr"/>
        <c:lblOffset val="100"/>
        <c:noMultiLvlLbl val="0"/>
      </c:catAx>
      <c:valAx>
        <c:axId val="50841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414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dirty="0" err="1"/>
              <a:t>Grafik</a:t>
            </a:r>
            <a:r>
              <a:rPr lang="en-ID" dirty="0"/>
              <a:t> Rata </a:t>
            </a:r>
            <a:r>
              <a:rPr lang="en-ID" dirty="0" err="1"/>
              <a:t>rata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baseline="0" dirty="0"/>
              <a:t> </a:t>
            </a:r>
            <a:r>
              <a:rPr lang="en-ID" baseline="0" dirty="0" err="1"/>
              <a:t>tiap</a:t>
            </a:r>
            <a:r>
              <a:rPr lang="en-ID" baseline="0" dirty="0"/>
              <a:t> </a:t>
            </a:r>
            <a:r>
              <a:rPr lang="en-ID" baseline="0" dirty="0" err="1"/>
              <a:t>jenis</a:t>
            </a:r>
            <a:r>
              <a:rPr lang="en-ID" baseline="0" dirty="0"/>
              <a:t> </a:t>
            </a:r>
            <a:r>
              <a:rPr lang="en-ID" baseline="0" dirty="0" err="1"/>
              <a:t>enkripsi</a:t>
            </a:r>
            <a:r>
              <a:rPr lang="en-ID" baseline="0" dirty="0"/>
              <a:t> </a:t>
            </a:r>
            <a:r>
              <a:rPr lang="en-ID" baseline="0" dirty="0" err="1"/>
              <a:t>berbanding</a:t>
            </a:r>
            <a:r>
              <a:rPr lang="en-ID" baseline="0" dirty="0"/>
              <a:t> </a:t>
            </a:r>
            <a:r>
              <a:rPr lang="en-ID" baseline="0" dirty="0" err="1"/>
              <a:t>dengan</a:t>
            </a:r>
            <a:r>
              <a:rPr lang="en-ID" baseline="0" dirty="0"/>
              <a:t> Panjang data (second)</a:t>
            </a:r>
            <a:endParaRPr lang="en-ID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Encrypt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442861163842826E-2"/>
                  <c:y val="-0.2811257442415667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49-4378-9E33-A5E89DC9CD14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File</c:v>
                </c:pt>
                <c:pt idx="1">
                  <c:v>Form Session</c:v>
                </c:pt>
                <c:pt idx="2">
                  <c:v>Database Text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3.8000000000000002E-4</c:v>
                </c:pt>
                <c:pt idx="1">
                  <c:v>0.16170000000000001</c:v>
                </c:pt>
                <c:pt idx="2">
                  <c:v>7.0099999999999996E-2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49-4378-9E33-A5E89DC9CD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Decrypt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0218377112189648E-2"/>
                  <c:y val="-0.2101874723301432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D49-4378-9E33-A5E89DC9CD14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File</c:v>
                </c:pt>
                <c:pt idx="1">
                  <c:v>Form Session</c:v>
                </c:pt>
                <c:pt idx="2">
                  <c:v>Database Text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2.4000000000000001E-4</c:v>
                </c:pt>
                <c:pt idx="1">
                  <c:v>0.14369999999999999</c:v>
                </c:pt>
                <c:pt idx="2">
                  <c:v>5.0599999999999999E-2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49-4378-9E33-A5E89DC9C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414008"/>
        <c:axId val="508419128"/>
      </c:barChart>
      <c:catAx>
        <c:axId val="508414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419128"/>
        <c:crosses val="autoZero"/>
        <c:auto val="1"/>
        <c:lblAlgn val="ctr"/>
        <c:lblOffset val="100"/>
        <c:noMultiLvlLbl val="0"/>
      </c:catAx>
      <c:valAx>
        <c:axId val="50841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414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42A2-9257-49AD-8C7C-170084CDEF2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74982BC-A06A-491E-8348-C796EEE793BE}">
      <dgm:prSet phldrT="[Text]" custT="1"/>
      <dgm:spPr/>
      <dgm:t>
        <a:bodyPr/>
        <a:lstStyle/>
        <a:p>
          <a:r>
            <a:rPr lang="en-US" sz="2800" dirty="0"/>
            <a:t>Crowdfunding Syariah</a:t>
          </a:r>
          <a:endParaRPr lang="en-ID" sz="2800" dirty="0"/>
        </a:p>
      </dgm:t>
    </dgm:pt>
    <dgm:pt modelId="{7449B087-20B1-4337-8D25-FEAFBDA24B55}" type="parTrans" cxnId="{19E18922-6790-43D5-8062-B5C95C61647C}">
      <dgm:prSet/>
      <dgm:spPr/>
      <dgm:t>
        <a:bodyPr/>
        <a:lstStyle/>
        <a:p>
          <a:endParaRPr lang="en-ID"/>
        </a:p>
      </dgm:t>
    </dgm:pt>
    <dgm:pt modelId="{A4D89A39-5E5C-40F5-8AC4-78BC3EC98077}" type="sibTrans" cxnId="{19E18922-6790-43D5-8062-B5C95C61647C}">
      <dgm:prSet/>
      <dgm:spPr/>
      <dgm:t>
        <a:bodyPr/>
        <a:lstStyle/>
        <a:p>
          <a:endParaRPr lang="en-ID"/>
        </a:p>
      </dgm:t>
    </dgm:pt>
    <dgm:pt modelId="{6D444B09-CDD8-4D38-AA01-C62D9AC47515}">
      <dgm:prSet phldrT="[Text]"/>
      <dgm:spPr/>
      <dgm:t>
        <a:bodyPr/>
        <a:lstStyle/>
        <a:p>
          <a:r>
            <a:rPr lang="en-US" dirty="0"/>
            <a:t>PHP, MySQL, Laravel</a:t>
          </a:r>
          <a:endParaRPr lang="en-ID" dirty="0"/>
        </a:p>
      </dgm:t>
    </dgm:pt>
    <dgm:pt modelId="{126CC76C-C61C-4D64-B5C4-1FF6BA4627DA}" type="parTrans" cxnId="{18CFD79F-F4B6-435D-8393-1C56AADCED30}">
      <dgm:prSet/>
      <dgm:spPr/>
      <dgm:t>
        <a:bodyPr/>
        <a:lstStyle/>
        <a:p>
          <a:endParaRPr lang="en-ID"/>
        </a:p>
      </dgm:t>
    </dgm:pt>
    <dgm:pt modelId="{6A5DE0AB-8170-4F0D-B3FB-44248282DF6F}" type="sibTrans" cxnId="{18CFD79F-F4B6-435D-8393-1C56AADCED30}">
      <dgm:prSet/>
      <dgm:spPr/>
      <dgm:t>
        <a:bodyPr/>
        <a:lstStyle/>
        <a:p>
          <a:endParaRPr lang="en-ID"/>
        </a:p>
      </dgm:t>
    </dgm:pt>
    <dgm:pt modelId="{66B38BC0-876A-4408-8B56-DEBCB386A009}">
      <dgm:prSet phldrT="[Text]"/>
      <dgm:spPr/>
      <dgm:t>
        <a:bodyPr/>
        <a:lstStyle/>
        <a:p>
          <a:r>
            <a:rPr lang="en-US" dirty="0" err="1"/>
            <a:t>Enkripsi</a:t>
          </a:r>
          <a:r>
            <a:rPr lang="en-US" dirty="0"/>
            <a:t> AES-256</a:t>
          </a:r>
          <a:endParaRPr lang="en-ID" dirty="0"/>
        </a:p>
      </dgm:t>
    </dgm:pt>
    <dgm:pt modelId="{56D36B4C-9922-4305-8929-D396D12EBBE1}" type="parTrans" cxnId="{B4A81914-86EF-4F92-AE17-B16B24503572}">
      <dgm:prSet/>
      <dgm:spPr/>
      <dgm:t>
        <a:bodyPr/>
        <a:lstStyle/>
        <a:p>
          <a:endParaRPr lang="en-ID"/>
        </a:p>
      </dgm:t>
    </dgm:pt>
    <dgm:pt modelId="{F6282D81-1AAC-401F-BA7A-ADE61223CB64}" type="sibTrans" cxnId="{B4A81914-86EF-4F92-AE17-B16B24503572}">
      <dgm:prSet/>
      <dgm:spPr/>
      <dgm:t>
        <a:bodyPr/>
        <a:lstStyle/>
        <a:p>
          <a:endParaRPr lang="en-ID"/>
        </a:p>
      </dgm:t>
    </dgm:pt>
    <dgm:pt modelId="{1D20267F-0AB2-4329-93AC-92557EDA08AE}">
      <dgm:prSet phldrT="[Text]"/>
      <dgm:spPr/>
      <dgm:t>
        <a:bodyPr/>
        <a:lstStyle/>
        <a:p>
          <a:r>
            <a:rPr lang="en-US" dirty="0"/>
            <a:t>AES-256 CBC</a:t>
          </a:r>
          <a:endParaRPr lang="en-ID" dirty="0"/>
        </a:p>
      </dgm:t>
    </dgm:pt>
    <dgm:pt modelId="{66C00B86-B591-4D33-98B7-C49B08829924}" type="parTrans" cxnId="{6E01CEE1-A9A0-4969-B52C-C43E50DC626B}">
      <dgm:prSet/>
      <dgm:spPr/>
      <dgm:t>
        <a:bodyPr/>
        <a:lstStyle/>
        <a:p>
          <a:endParaRPr lang="en-ID"/>
        </a:p>
      </dgm:t>
    </dgm:pt>
    <dgm:pt modelId="{ED61E210-66AA-46CA-8A70-2E2911842B42}" type="sibTrans" cxnId="{6E01CEE1-A9A0-4969-B52C-C43E50DC626B}">
      <dgm:prSet/>
      <dgm:spPr/>
      <dgm:t>
        <a:bodyPr/>
        <a:lstStyle/>
        <a:p>
          <a:endParaRPr lang="en-ID"/>
        </a:p>
      </dgm:t>
    </dgm:pt>
    <dgm:pt modelId="{EC4517FA-8107-4940-B482-E5D1C201A0FC}">
      <dgm:prSet phldrT="[Text]"/>
      <dgm:spPr/>
      <dgm:t>
        <a:bodyPr/>
        <a:lstStyle/>
        <a:p>
          <a:r>
            <a:rPr lang="en-US" dirty="0"/>
            <a:t>Payment Gateway</a:t>
          </a:r>
          <a:endParaRPr lang="en-ID" dirty="0"/>
        </a:p>
      </dgm:t>
    </dgm:pt>
    <dgm:pt modelId="{28E12B86-B528-430B-A829-37966BDF8220}" type="parTrans" cxnId="{50EC7B58-BFBD-47B0-BDC4-B3C23D140694}">
      <dgm:prSet/>
      <dgm:spPr/>
      <dgm:t>
        <a:bodyPr/>
        <a:lstStyle/>
        <a:p>
          <a:endParaRPr lang="en-ID"/>
        </a:p>
      </dgm:t>
    </dgm:pt>
    <dgm:pt modelId="{116527D8-9AF3-425A-894D-2A89C088425D}" type="sibTrans" cxnId="{50EC7B58-BFBD-47B0-BDC4-B3C23D140694}">
      <dgm:prSet/>
      <dgm:spPr/>
      <dgm:t>
        <a:bodyPr/>
        <a:lstStyle/>
        <a:p>
          <a:endParaRPr lang="en-ID"/>
        </a:p>
      </dgm:t>
    </dgm:pt>
    <dgm:pt modelId="{0D479670-1DBB-4FC6-8F04-04F1883CCCDB}">
      <dgm:prSet phldrT="[Text]"/>
      <dgm:spPr/>
      <dgm:t>
        <a:bodyPr/>
        <a:lstStyle/>
        <a:p>
          <a:r>
            <a:rPr lang="en-US" dirty="0" err="1"/>
            <a:t>Sandboxie</a:t>
          </a:r>
          <a:r>
            <a:rPr lang="en-US" dirty="0"/>
            <a:t> (Development)</a:t>
          </a:r>
          <a:endParaRPr lang="en-ID" dirty="0"/>
        </a:p>
      </dgm:t>
    </dgm:pt>
    <dgm:pt modelId="{23A6AC49-45CA-4D3D-881A-A4FF56989C23}" type="parTrans" cxnId="{2304BA04-6447-4A92-9247-B46FE5E9E0C9}">
      <dgm:prSet/>
      <dgm:spPr/>
      <dgm:t>
        <a:bodyPr/>
        <a:lstStyle/>
        <a:p>
          <a:endParaRPr lang="en-ID"/>
        </a:p>
      </dgm:t>
    </dgm:pt>
    <dgm:pt modelId="{A6D6C0FE-FF0C-41CB-AA11-3833C133705F}" type="sibTrans" cxnId="{2304BA04-6447-4A92-9247-B46FE5E9E0C9}">
      <dgm:prSet/>
      <dgm:spPr/>
      <dgm:t>
        <a:bodyPr/>
        <a:lstStyle/>
        <a:p>
          <a:endParaRPr lang="en-ID"/>
        </a:p>
      </dgm:t>
    </dgm:pt>
    <dgm:pt modelId="{8DE6D321-7190-4FEF-AE28-4D6B9DD7051D}" type="pres">
      <dgm:prSet presAssocID="{BC7A42A2-9257-49AD-8C7C-170084CDEF24}" presName="Name0" presStyleCnt="0">
        <dgm:presLayoutVars>
          <dgm:dir/>
          <dgm:animLvl val="lvl"/>
          <dgm:resizeHandles val="exact"/>
        </dgm:presLayoutVars>
      </dgm:prSet>
      <dgm:spPr/>
    </dgm:pt>
    <dgm:pt modelId="{A8304934-D768-4051-AE84-C12487E263B1}" type="pres">
      <dgm:prSet presAssocID="{F74982BC-A06A-491E-8348-C796EEE793BE}" presName="linNode" presStyleCnt="0"/>
      <dgm:spPr/>
    </dgm:pt>
    <dgm:pt modelId="{A31EECE8-AC46-4957-9BD6-E30E12167C00}" type="pres">
      <dgm:prSet presAssocID="{F74982BC-A06A-491E-8348-C796EEE793BE}" presName="parTx" presStyleLbl="revTx" presStyleIdx="0" presStyleCnt="3" custScaleX="161773">
        <dgm:presLayoutVars>
          <dgm:chMax val="1"/>
          <dgm:bulletEnabled val="1"/>
        </dgm:presLayoutVars>
      </dgm:prSet>
      <dgm:spPr/>
    </dgm:pt>
    <dgm:pt modelId="{A38D4000-C97F-48D7-B28C-BE794C2D5D2C}" type="pres">
      <dgm:prSet presAssocID="{F74982BC-A06A-491E-8348-C796EEE793BE}" presName="bracket" presStyleLbl="parChTrans1D1" presStyleIdx="0" presStyleCnt="3"/>
      <dgm:spPr/>
    </dgm:pt>
    <dgm:pt modelId="{8FC8BE7A-71EB-4BE1-B0DB-A670312E32EC}" type="pres">
      <dgm:prSet presAssocID="{F74982BC-A06A-491E-8348-C796EEE793BE}" presName="spH" presStyleCnt="0"/>
      <dgm:spPr/>
    </dgm:pt>
    <dgm:pt modelId="{DA4A5ACC-B6E9-4A1E-8274-7290BF3A016F}" type="pres">
      <dgm:prSet presAssocID="{F74982BC-A06A-491E-8348-C796EEE793BE}" presName="desTx" presStyleLbl="node1" presStyleIdx="0" presStyleCnt="3">
        <dgm:presLayoutVars>
          <dgm:bulletEnabled val="1"/>
        </dgm:presLayoutVars>
      </dgm:prSet>
      <dgm:spPr/>
    </dgm:pt>
    <dgm:pt modelId="{873052B6-D4EE-41EE-9CCC-2A216394F63D}" type="pres">
      <dgm:prSet presAssocID="{A4D89A39-5E5C-40F5-8AC4-78BC3EC98077}" presName="spV" presStyleCnt="0"/>
      <dgm:spPr/>
    </dgm:pt>
    <dgm:pt modelId="{D7C6FDB8-64FA-4F1E-A603-3CD8FDFD640E}" type="pres">
      <dgm:prSet presAssocID="{66B38BC0-876A-4408-8B56-DEBCB386A009}" presName="linNode" presStyleCnt="0"/>
      <dgm:spPr/>
    </dgm:pt>
    <dgm:pt modelId="{067EE0A2-C477-49C5-A2EF-2CC97C639B89}" type="pres">
      <dgm:prSet presAssocID="{66B38BC0-876A-4408-8B56-DEBCB386A009}" presName="parTx" presStyleLbl="revTx" presStyleIdx="1" presStyleCnt="3" custScaleX="161840">
        <dgm:presLayoutVars>
          <dgm:chMax val="1"/>
          <dgm:bulletEnabled val="1"/>
        </dgm:presLayoutVars>
      </dgm:prSet>
      <dgm:spPr/>
    </dgm:pt>
    <dgm:pt modelId="{60139A37-B11E-4E3F-9E61-86A8C276EF21}" type="pres">
      <dgm:prSet presAssocID="{66B38BC0-876A-4408-8B56-DEBCB386A009}" presName="bracket" presStyleLbl="parChTrans1D1" presStyleIdx="1" presStyleCnt="3"/>
      <dgm:spPr/>
    </dgm:pt>
    <dgm:pt modelId="{9512C5F1-6BD1-41EE-BD93-B629BB001017}" type="pres">
      <dgm:prSet presAssocID="{66B38BC0-876A-4408-8B56-DEBCB386A009}" presName="spH" presStyleCnt="0"/>
      <dgm:spPr/>
    </dgm:pt>
    <dgm:pt modelId="{02E8826F-4F41-4256-BC65-B4D40E15E340}" type="pres">
      <dgm:prSet presAssocID="{66B38BC0-876A-4408-8B56-DEBCB386A009}" presName="desTx" presStyleLbl="node1" presStyleIdx="1" presStyleCnt="3">
        <dgm:presLayoutVars>
          <dgm:bulletEnabled val="1"/>
        </dgm:presLayoutVars>
      </dgm:prSet>
      <dgm:spPr/>
    </dgm:pt>
    <dgm:pt modelId="{FAEC4751-BCD3-4172-B39B-4857DBFAC773}" type="pres">
      <dgm:prSet presAssocID="{F6282D81-1AAC-401F-BA7A-ADE61223CB64}" presName="spV" presStyleCnt="0"/>
      <dgm:spPr/>
    </dgm:pt>
    <dgm:pt modelId="{F677C2F0-0AC3-4222-A5C7-F833BD385D69}" type="pres">
      <dgm:prSet presAssocID="{EC4517FA-8107-4940-B482-E5D1C201A0FC}" presName="linNode" presStyleCnt="0"/>
      <dgm:spPr/>
    </dgm:pt>
    <dgm:pt modelId="{73709AC8-4EF2-4130-B488-1266E5831FCF}" type="pres">
      <dgm:prSet presAssocID="{EC4517FA-8107-4940-B482-E5D1C201A0FC}" presName="parTx" presStyleLbl="revTx" presStyleIdx="2" presStyleCnt="3" custScaleX="161840">
        <dgm:presLayoutVars>
          <dgm:chMax val="1"/>
          <dgm:bulletEnabled val="1"/>
        </dgm:presLayoutVars>
      </dgm:prSet>
      <dgm:spPr/>
    </dgm:pt>
    <dgm:pt modelId="{546ACCBD-4974-4DD4-BB83-C5D220107CE7}" type="pres">
      <dgm:prSet presAssocID="{EC4517FA-8107-4940-B482-E5D1C201A0FC}" presName="bracket" presStyleLbl="parChTrans1D1" presStyleIdx="2" presStyleCnt="3"/>
      <dgm:spPr/>
    </dgm:pt>
    <dgm:pt modelId="{7ADFD297-A909-4595-AB48-CD26BC36082E}" type="pres">
      <dgm:prSet presAssocID="{EC4517FA-8107-4940-B482-E5D1C201A0FC}" presName="spH" presStyleCnt="0"/>
      <dgm:spPr/>
    </dgm:pt>
    <dgm:pt modelId="{670208A1-BB69-4316-BF0C-42E0EE434265}" type="pres">
      <dgm:prSet presAssocID="{EC4517FA-8107-4940-B482-E5D1C201A0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2304BA04-6447-4A92-9247-B46FE5E9E0C9}" srcId="{EC4517FA-8107-4940-B482-E5D1C201A0FC}" destId="{0D479670-1DBB-4FC6-8F04-04F1883CCCDB}" srcOrd="0" destOrd="0" parTransId="{23A6AC49-45CA-4D3D-881A-A4FF56989C23}" sibTransId="{A6D6C0FE-FF0C-41CB-AA11-3833C133705F}"/>
    <dgm:cxn modelId="{B4A81914-86EF-4F92-AE17-B16B24503572}" srcId="{BC7A42A2-9257-49AD-8C7C-170084CDEF24}" destId="{66B38BC0-876A-4408-8B56-DEBCB386A009}" srcOrd="1" destOrd="0" parTransId="{56D36B4C-9922-4305-8929-D396D12EBBE1}" sibTransId="{F6282D81-1AAC-401F-BA7A-ADE61223CB64}"/>
    <dgm:cxn modelId="{58056A19-5330-4CC9-BDC5-D7D94B546D8F}" type="presOf" srcId="{BC7A42A2-9257-49AD-8C7C-170084CDEF24}" destId="{8DE6D321-7190-4FEF-AE28-4D6B9DD7051D}" srcOrd="0" destOrd="0" presId="urn:diagrams.loki3.com/BracketList"/>
    <dgm:cxn modelId="{19E18922-6790-43D5-8062-B5C95C61647C}" srcId="{BC7A42A2-9257-49AD-8C7C-170084CDEF24}" destId="{F74982BC-A06A-491E-8348-C796EEE793BE}" srcOrd="0" destOrd="0" parTransId="{7449B087-20B1-4337-8D25-FEAFBDA24B55}" sibTransId="{A4D89A39-5E5C-40F5-8AC4-78BC3EC98077}"/>
    <dgm:cxn modelId="{50EC7B58-BFBD-47B0-BDC4-B3C23D140694}" srcId="{BC7A42A2-9257-49AD-8C7C-170084CDEF24}" destId="{EC4517FA-8107-4940-B482-E5D1C201A0FC}" srcOrd="2" destOrd="0" parTransId="{28E12B86-B528-430B-A829-37966BDF8220}" sibTransId="{116527D8-9AF3-425A-894D-2A89C088425D}"/>
    <dgm:cxn modelId="{6FBD1C5A-A13D-4A28-860B-2D3DAC8AEB72}" type="presOf" srcId="{0D479670-1DBB-4FC6-8F04-04F1883CCCDB}" destId="{670208A1-BB69-4316-BF0C-42E0EE434265}" srcOrd="0" destOrd="0" presId="urn:diagrams.loki3.com/BracketList"/>
    <dgm:cxn modelId="{06702986-C515-4DBF-AC03-A493862FB676}" type="presOf" srcId="{66B38BC0-876A-4408-8B56-DEBCB386A009}" destId="{067EE0A2-C477-49C5-A2EF-2CC97C639B89}" srcOrd="0" destOrd="0" presId="urn:diagrams.loki3.com/BracketList"/>
    <dgm:cxn modelId="{FE48878B-4696-4656-94FA-C4F4EBCAB315}" type="presOf" srcId="{1D20267F-0AB2-4329-93AC-92557EDA08AE}" destId="{02E8826F-4F41-4256-BC65-B4D40E15E340}" srcOrd="0" destOrd="0" presId="urn:diagrams.loki3.com/BracketList"/>
    <dgm:cxn modelId="{43BF3F8F-D4C8-43F3-AE87-051AF96161B7}" type="presOf" srcId="{EC4517FA-8107-4940-B482-E5D1C201A0FC}" destId="{73709AC8-4EF2-4130-B488-1266E5831FCF}" srcOrd="0" destOrd="0" presId="urn:diagrams.loki3.com/BracketList"/>
    <dgm:cxn modelId="{18CFD79F-F4B6-435D-8393-1C56AADCED30}" srcId="{F74982BC-A06A-491E-8348-C796EEE793BE}" destId="{6D444B09-CDD8-4D38-AA01-C62D9AC47515}" srcOrd="0" destOrd="0" parTransId="{126CC76C-C61C-4D64-B5C4-1FF6BA4627DA}" sibTransId="{6A5DE0AB-8170-4F0D-B3FB-44248282DF6F}"/>
    <dgm:cxn modelId="{2BD2EDAF-DFE2-425C-8FAE-479F037CA26F}" type="presOf" srcId="{F74982BC-A06A-491E-8348-C796EEE793BE}" destId="{A31EECE8-AC46-4957-9BD6-E30E12167C00}" srcOrd="0" destOrd="0" presId="urn:diagrams.loki3.com/BracketList"/>
    <dgm:cxn modelId="{6E01CEE1-A9A0-4969-B52C-C43E50DC626B}" srcId="{66B38BC0-876A-4408-8B56-DEBCB386A009}" destId="{1D20267F-0AB2-4329-93AC-92557EDA08AE}" srcOrd="0" destOrd="0" parTransId="{66C00B86-B591-4D33-98B7-C49B08829924}" sibTransId="{ED61E210-66AA-46CA-8A70-2E2911842B42}"/>
    <dgm:cxn modelId="{AD1494EB-1360-4290-A1B3-F062329C46EF}" type="presOf" srcId="{6D444B09-CDD8-4D38-AA01-C62D9AC47515}" destId="{DA4A5ACC-B6E9-4A1E-8274-7290BF3A016F}" srcOrd="0" destOrd="0" presId="urn:diagrams.loki3.com/BracketList"/>
    <dgm:cxn modelId="{BC7797DC-6E47-448F-BFF2-520BE4D821D5}" type="presParOf" srcId="{8DE6D321-7190-4FEF-AE28-4D6B9DD7051D}" destId="{A8304934-D768-4051-AE84-C12487E263B1}" srcOrd="0" destOrd="0" presId="urn:diagrams.loki3.com/BracketList"/>
    <dgm:cxn modelId="{C2098004-B53C-4143-84F5-183B3A441AAC}" type="presParOf" srcId="{A8304934-D768-4051-AE84-C12487E263B1}" destId="{A31EECE8-AC46-4957-9BD6-E30E12167C00}" srcOrd="0" destOrd="0" presId="urn:diagrams.loki3.com/BracketList"/>
    <dgm:cxn modelId="{51FB1AEC-92CD-4D0B-AA77-5A3D884E3FBD}" type="presParOf" srcId="{A8304934-D768-4051-AE84-C12487E263B1}" destId="{A38D4000-C97F-48D7-B28C-BE794C2D5D2C}" srcOrd="1" destOrd="0" presId="urn:diagrams.loki3.com/BracketList"/>
    <dgm:cxn modelId="{A32E2524-A72A-43CF-AA86-2BC984637B8C}" type="presParOf" srcId="{A8304934-D768-4051-AE84-C12487E263B1}" destId="{8FC8BE7A-71EB-4BE1-B0DB-A670312E32EC}" srcOrd="2" destOrd="0" presId="urn:diagrams.loki3.com/BracketList"/>
    <dgm:cxn modelId="{0C7CD445-158B-4E0E-B98C-831C594578F5}" type="presParOf" srcId="{A8304934-D768-4051-AE84-C12487E263B1}" destId="{DA4A5ACC-B6E9-4A1E-8274-7290BF3A016F}" srcOrd="3" destOrd="0" presId="urn:diagrams.loki3.com/BracketList"/>
    <dgm:cxn modelId="{30194BDA-7DC4-4CAA-8985-178B235B4B16}" type="presParOf" srcId="{8DE6D321-7190-4FEF-AE28-4D6B9DD7051D}" destId="{873052B6-D4EE-41EE-9CCC-2A216394F63D}" srcOrd="1" destOrd="0" presId="urn:diagrams.loki3.com/BracketList"/>
    <dgm:cxn modelId="{7B6F443A-F3A4-4817-A5FD-8329A85CD8D0}" type="presParOf" srcId="{8DE6D321-7190-4FEF-AE28-4D6B9DD7051D}" destId="{D7C6FDB8-64FA-4F1E-A603-3CD8FDFD640E}" srcOrd="2" destOrd="0" presId="urn:diagrams.loki3.com/BracketList"/>
    <dgm:cxn modelId="{154458C5-430C-4F4F-8E04-26453DBB3EBE}" type="presParOf" srcId="{D7C6FDB8-64FA-4F1E-A603-3CD8FDFD640E}" destId="{067EE0A2-C477-49C5-A2EF-2CC97C639B89}" srcOrd="0" destOrd="0" presId="urn:diagrams.loki3.com/BracketList"/>
    <dgm:cxn modelId="{441A6B40-F2A3-4425-9AF1-742AF1881AED}" type="presParOf" srcId="{D7C6FDB8-64FA-4F1E-A603-3CD8FDFD640E}" destId="{60139A37-B11E-4E3F-9E61-86A8C276EF21}" srcOrd="1" destOrd="0" presId="urn:diagrams.loki3.com/BracketList"/>
    <dgm:cxn modelId="{FC0C228A-2144-49B6-B9D4-0A9D96C50FDB}" type="presParOf" srcId="{D7C6FDB8-64FA-4F1E-A603-3CD8FDFD640E}" destId="{9512C5F1-6BD1-41EE-BD93-B629BB001017}" srcOrd="2" destOrd="0" presId="urn:diagrams.loki3.com/BracketList"/>
    <dgm:cxn modelId="{0B634E9E-6FB2-4D72-8322-E04A3FD56986}" type="presParOf" srcId="{D7C6FDB8-64FA-4F1E-A603-3CD8FDFD640E}" destId="{02E8826F-4F41-4256-BC65-B4D40E15E340}" srcOrd="3" destOrd="0" presId="urn:diagrams.loki3.com/BracketList"/>
    <dgm:cxn modelId="{33F57317-1951-4470-8C37-9DA67DDBCE4A}" type="presParOf" srcId="{8DE6D321-7190-4FEF-AE28-4D6B9DD7051D}" destId="{FAEC4751-BCD3-4172-B39B-4857DBFAC773}" srcOrd="3" destOrd="0" presId="urn:diagrams.loki3.com/BracketList"/>
    <dgm:cxn modelId="{199E75C6-CE6B-412C-90D0-AF04C1853D46}" type="presParOf" srcId="{8DE6D321-7190-4FEF-AE28-4D6B9DD7051D}" destId="{F677C2F0-0AC3-4222-A5C7-F833BD385D69}" srcOrd="4" destOrd="0" presId="urn:diagrams.loki3.com/BracketList"/>
    <dgm:cxn modelId="{1488BB7C-5D67-448C-9A94-4CC07C66082E}" type="presParOf" srcId="{F677C2F0-0AC3-4222-A5C7-F833BD385D69}" destId="{73709AC8-4EF2-4130-B488-1266E5831FCF}" srcOrd="0" destOrd="0" presId="urn:diagrams.loki3.com/BracketList"/>
    <dgm:cxn modelId="{5668B664-0230-459F-839B-1266F6A57872}" type="presParOf" srcId="{F677C2F0-0AC3-4222-A5C7-F833BD385D69}" destId="{546ACCBD-4974-4DD4-BB83-C5D220107CE7}" srcOrd="1" destOrd="0" presId="urn:diagrams.loki3.com/BracketList"/>
    <dgm:cxn modelId="{EB7772BF-896E-4040-B018-72C05D88ACDF}" type="presParOf" srcId="{F677C2F0-0AC3-4222-A5C7-F833BD385D69}" destId="{7ADFD297-A909-4595-AB48-CD26BC36082E}" srcOrd="2" destOrd="0" presId="urn:diagrams.loki3.com/BracketList"/>
    <dgm:cxn modelId="{4C64C217-BCAD-48EC-89E0-1A371CE07C05}" type="presParOf" srcId="{F677C2F0-0AC3-4222-A5C7-F833BD385D69}" destId="{670208A1-BB69-4316-BF0C-42E0EE43426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98CB-025A-4B3B-A51D-88EC2A6EE1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D7CBFBC-759D-4E8C-9AE1-3481F8AFB207}">
      <dgm:prSet phldrT="[Text]"/>
      <dgm:spPr/>
      <dgm:t>
        <a:bodyPr/>
        <a:lstStyle/>
        <a:p>
          <a:r>
            <a:rPr lang="en-US" dirty="0" err="1"/>
            <a:t>Sistem</a:t>
          </a:r>
          <a:r>
            <a:rPr lang="en-US" dirty="0"/>
            <a:t> Crowdfunding </a:t>
          </a:r>
          <a:r>
            <a:rPr lang="en-US" dirty="0" err="1"/>
            <a:t>Berbasis</a:t>
          </a:r>
          <a:r>
            <a:rPr lang="en-US" dirty="0"/>
            <a:t> Syariah </a:t>
          </a:r>
          <a:r>
            <a:rPr lang="en-US" dirty="0" err="1"/>
            <a:t>Untuk</a:t>
          </a:r>
          <a:r>
            <a:rPr lang="en-US" dirty="0"/>
            <a:t> Usaha </a:t>
          </a:r>
          <a:r>
            <a:rPr lang="en-US" dirty="0" err="1"/>
            <a:t>Mikro</a:t>
          </a:r>
          <a:endParaRPr lang="en-ID" dirty="0"/>
        </a:p>
      </dgm:t>
    </dgm:pt>
    <dgm:pt modelId="{AC6C34A5-3F27-41AD-B091-0CDB01FC1AA5}" type="parTrans" cxnId="{856C3532-55ED-4A3C-A8E2-1CD20CE9F9E7}">
      <dgm:prSet/>
      <dgm:spPr/>
      <dgm:t>
        <a:bodyPr/>
        <a:lstStyle/>
        <a:p>
          <a:endParaRPr lang="en-ID"/>
        </a:p>
      </dgm:t>
    </dgm:pt>
    <dgm:pt modelId="{9BB27437-B5BD-4319-8837-6E51E27757A2}" type="sibTrans" cxnId="{856C3532-55ED-4A3C-A8E2-1CD20CE9F9E7}">
      <dgm:prSet/>
      <dgm:spPr/>
      <dgm:t>
        <a:bodyPr/>
        <a:lstStyle/>
        <a:p>
          <a:endParaRPr lang="en-ID"/>
        </a:p>
      </dgm:t>
    </dgm:pt>
    <dgm:pt modelId="{A165A2E5-6A48-4C80-A4D7-C693C82370C0}">
      <dgm:prSet phldrT="[Text]"/>
      <dgm:spPr/>
      <dgm:t>
        <a:bodyPr/>
        <a:lstStyle/>
        <a:p>
          <a:r>
            <a:rPr lang="en-US" dirty="0" err="1"/>
            <a:t>Keamanan</a:t>
          </a:r>
          <a:r>
            <a:rPr lang="en-US" dirty="0"/>
            <a:t> AES-256</a:t>
          </a:r>
          <a:endParaRPr lang="en-ID" dirty="0"/>
        </a:p>
      </dgm:t>
    </dgm:pt>
    <dgm:pt modelId="{288D26E1-EB55-4283-9787-B82A52164054}" type="parTrans" cxnId="{EAB4BF5C-4EC6-4F86-979A-FACDA63245C9}">
      <dgm:prSet/>
      <dgm:spPr/>
      <dgm:t>
        <a:bodyPr/>
        <a:lstStyle/>
        <a:p>
          <a:endParaRPr lang="en-ID"/>
        </a:p>
      </dgm:t>
    </dgm:pt>
    <dgm:pt modelId="{1C777E9A-91E6-4788-8D52-7DDCE8C768E5}" type="sibTrans" cxnId="{EAB4BF5C-4EC6-4F86-979A-FACDA63245C9}">
      <dgm:prSet/>
      <dgm:spPr/>
      <dgm:t>
        <a:bodyPr/>
        <a:lstStyle/>
        <a:p>
          <a:endParaRPr lang="en-ID"/>
        </a:p>
      </dgm:t>
    </dgm:pt>
    <dgm:pt modelId="{E4526AFA-4DBE-4860-B771-0EAEEA0F4401}">
      <dgm:prSet phldrT="[Text]"/>
      <dgm:spPr/>
      <dgm:t>
        <a:bodyPr/>
        <a:lstStyle/>
        <a:p>
          <a:r>
            <a:rPr lang="en-US" dirty="0" err="1"/>
            <a:t>Terintegrasi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Payment Gateway</a:t>
          </a:r>
          <a:endParaRPr lang="en-ID" dirty="0"/>
        </a:p>
      </dgm:t>
    </dgm:pt>
    <dgm:pt modelId="{D656C6A0-9B33-4F0F-84AA-FC4ECA4E9FFA}" type="parTrans" cxnId="{C02054B1-AA5C-4E35-A927-5EEA9328CDAF}">
      <dgm:prSet/>
      <dgm:spPr/>
      <dgm:t>
        <a:bodyPr/>
        <a:lstStyle/>
        <a:p>
          <a:endParaRPr lang="en-ID"/>
        </a:p>
      </dgm:t>
    </dgm:pt>
    <dgm:pt modelId="{A129E8D0-2215-4BB3-A0C8-529A5B7889C6}" type="sibTrans" cxnId="{C02054B1-AA5C-4E35-A927-5EEA9328CDAF}">
      <dgm:prSet/>
      <dgm:spPr/>
      <dgm:t>
        <a:bodyPr/>
        <a:lstStyle/>
        <a:p>
          <a:endParaRPr lang="en-ID"/>
        </a:p>
      </dgm:t>
    </dgm:pt>
    <dgm:pt modelId="{70297897-64AC-4143-B9E4-719CE472C08D}" type="pres">
      <dgm:prSet presAssocID="{37BD98CB-025A-4B3B-A51D-88EC2A6EE195}" presName="Name0" presStyleCnt="0">
        <dgm:presLayoutVars>
          <dgm:chMax val="7"/>
          <dgm:chPref val="7"/>
          <dgm:dir/>
        </dgm:presLayoutVars>
      </dgm:prSet>
      <dgm:spPr/>
    </dgm:pt>
    <dgm:pt modelId="{5865B04F-0B08-4CAC-9494-D07E76BD6D26}" type="pres">
      <dgm:prSet presAssocID="{37BD98CB-025A-4B3B-A51D-88EC2A6EE195}" presName="Name1" presStyleCnt="0"/>
      <dgm:spPr/>
    </dgm:pt>
    <dgm:pt modelId="{193BB7C0-609D-42FE-981B-0151F82DD034}" type="pres">
      <dgm:prSet presAssocID="{37BD98CB-025A-4B3B-A51D-88EC2A6EE195}" presName="cycle" presStyleCnt="0"/>
      <dgm:spPr/>
    </dgm:pt>
    <dgm:pt modelId="{62BCF6E1-12D7-4450-A271-95A94306D764}" type="pres">
      <dgm:prSet presAssocID="{37BD98CB-025A-4B3B-A51D-88EC2A6EE195}" presName="srcNode" presStyleLbl="node1" presStyleIdx="0" presStyleCnt="3"/>
      <dgm:spPr/>
    </dgm:pt>
    <dgm:pt modelId="{9D6FC399-94BB-46EE-A4EF-EC27830EDBCE}" type="pres">
      <dgm:prSet presAssocID="{37BD98CB-025A-4B3B-A51D-88EC2A6EE195}" presName="conn" presStyleLbl="parChTrans1D2" presStyleIdx="0" presStyleCnt="1"/>
      <dgm:spPr/>
    </dgm:pt>
    <dgm:pt modelId="{50AC9A13-6A79-471F-A129-35F871BC4642}" type="pres">
      <dgm:prSet presAssocID="{37BD98CB-025A-4B3B-A51D-88EC2A6EE195}" presName="extraNode" presStyleLbl="node1" presStyleIdx="0" presStyleCnt="3"/>
      <dgm:spPr/>
    </dgm:pt>
    <dgm:pt modelId="{98F822EF-BD54-4803-8FA1-9F1C50261278}" type="pres">
      <dgm:prSet presAssocID="{37BD98CB-025A-4B3B-A51D-88EC2A6EE195}" presName="dstNode" presStyleLbl="node1" presStyleIdx="0" presStyleCnt="3"/>
      <dgm:spPr/>
    </dgm:pt>
    <dgm:pt modelId="{1A782544-28C5-4213-A360-55493776A51D}" type="pres">
      <dgm:prSet presAssocID="{4D7CBFBC-759D-4E8C-9AE1-3481F8AFB207}" presName="text_1" presStyleLbl="node1" presStyleIdx="0" presStyleCnt="3">
        <dgm:presLayoutVars>
          <dgm:bulletEnabled val="1"/>
        </dgm:presLayoutVars>
      </dgm:prSet>
      <dgm:spPr/>
    </dgm:pt>
    <dgm:pt modelId="{7B1B9A7B-3172-4951-AFC0-64362B425D78}" type="pres">
      <dgm:prSet presAssocID="{4D7CBFBC-759D-4E8C-9AE1-3481F8AFB207}" presName="accent_1" presStyleCnt="0"/>
      <dgm:spPr/>
    </dgm:pt>
    <dgm:pt modelId="{5A01E56D-34D7-4565-98F8-7C86B9E1D5F2}" type="pres">
      <dgm:prSet presAssocID="{4D7CBFBC-759D-4E8C-9AE1-3481F8AFB207}" presName="accentRepeatNode" presStyleLbl="solidFgAcc1" presStyleIdx="0" presStyleCnt="3"/>
      <dgm:spPr/>
    </dgm:pt>
    <dgm:pt modelId="{1F3498CB-4817-45A8-A4C3-D349ED2B3465}" type="pres">
      <dgm:prSet presAssocID="{A165A2E5-6A48-4C80-A4D7-C693C82370C0}" presName="text_2" presStyleLbl="node1" presStyleIdx="1" presStyleCnt="3">
        <dgm:presLayoutVars>
          <dgm:bulletEnabled val="1"/>
        </dgm:presLayoutVars>
      </dgm:prSet>
      <dgm:spPr/>
    </dgm:pt>
    <dgm:pt modelId="{27F06E65-75A1-467C-94A4-E30B134B1589}" type="pres">
      <dgm:prSet presAssocID="{A165A2E5-6A48-4C80-A4D7-C693C82370C0}" presName="accent_2" presStyleCnt="0"/>
      <dgm:spPr/>
    </dgm:pt>
    <dgm:pt modelId="{7C87158B-206C-4953-90BF-99E888844C25}" type="pres">
      <dgm:prSet presAssocID="{A165A2E5-6A48-4C80-A4D7-C693C82370C0}" presName="accentRepeatNode" presStyleLbl="solidFgAcc1" presStyleIdx="1" presStyleCnt="3"/>
      <dgm:spPr/>
    </dgm:pt>
    <dgm:pt modelId="{860DC512-B717-4A10-AB4C-552F6C1B0480}" type="pres">
      <dgm:prSet presAssocID="{E4526AFA-4DBE-4860-B771-0EAEEA0F4401}" presName="text_3" presStyleLbl="node1" presStyleIdx="2" presStyleCnt="3">
        <dgm:presLayoutVars>
          <dgm:bulletEnabled val="1"/>
        </dgm:presLayoutVars>
      </dgm:prSet>
      <dgm:spPr/>
    </dgm:pt>
    <dgm:pt modelId="{324FD663-3F55-4D92-A4B1-013D0EFF9A54}" type="pres">
      <dgm:prSet presAssocID="{E4526AFA-4DBE-4860-B771-0EAEEA0F4401}" presName="accent_3" presStyleCnt="0"/>
      <dgm:spPr/>
    </dgm:pt>
    <dgm:pt modelId="{B866312B-D2D3-4DD8-A86D-2CBF8B432DF9}" type="pres">
      <dgm:prSet presAssocID="{E4526AFA-4DBE-4860-B771-0EAEEA0F4401}" presName="accentRepeatNode" presStyleLbl="solidFgAcc1" presStyleIdx="2" presStyleCnt="3"/>
      <dgm:spPr/>
    </dgm:pt>
  </dgm:ptLst>
  <dgm:cxnLst>
    <dgm:cxn modelId="{856C3532-55ED-4A3C-A8E2-1CD20CE9F9E7}" srcId="{37BD98CB-025A-4B3B-A51D-88EC2A6EE195}" destId="{4D7CBFBC-759D-4E8C-9AE1-3481F8AFB207}" srcOrd="0" destOrd="0" parTransId="{AC6C34A5-3F27-41AD-B091-0CDB01FC1AA5}" sibTransId="{9BB27437-B5BD-4319-8837-6E51E27757A2}"/>
    <dgm:cxn modelId="{EAB4BF5C-4EC6-4F86-979A-FACDA63245C9}" srcId="{37BD98CB-025A-4B3B-A51D-88EC2A6EE195}" destId="{A165A2E5-6A48-4C80-A4D7-C693C82370C0}" srcOrd="1" destOrd="0" parTransId="{288D26E1-EB55-4283-9787-B82A52164054}" sibTransId="{1C777E9A-91E6-4788-8D52-7DDCE8C768E5}"/>
    <dgm:cxn modelId="{161DF172-C451-4797-8631-D53CA8B09A1E}" type="presOf" srcId="{9BB27437-B5BD-4319-8837-6E51E27757A2}" destId="{9D6FC399-94BB-46EE-A4EF-EC27830EDBCE}" srcOrd="0" destOrd="0" presId="urn:microsoft.com/office/officeart/2008/layout/VerticalCurvedList"/>
    <dgm:cxn modelId="{D08AF153-4FC5-4EEE-BF9A-550F59DFDDE3}" type="presOf" srcId="{37BD98CB-025A-4B3B-A51D-88EC2A6EE195}" destId="{70297897-64AC-4143-B9E4-719CE472C08D}" srcOrd="0" destOrd="0" presId="urn:microsoft.com/office/officeart/2008/layout/VerticalCurvedList"/>
    <dgm:cxn modelId="{B254AE96-4BB4-42B9-AE48-0498EAB4A12A}" type="presOf" srcId="{4D7CBFBC-759D-4E8C-9AE1-3481F8AFB207}" destId="{1A782544-28C5-4213-A360-55493776A51D}" srcOrd="0" destOrd="0" presId="urn:microsoft.com/office/officeart/2008/layout/VerticalCurvedList"/>
    <dgm:cxn modelId="{C02054B1-AA5C-4E35-A927-5EEA9328CDAF}" srcId="{37BD98CB-025A-4B3B-A51D-88EC2A6EE195}" destId="{E4526AFA-4DBE-4860-B771-0EAEEA0F4401}" srcOrd="2" destOrd="0" parTransId="{D656C6A0-9B33-4F0F-84AA-FC4ECA4E9FFA}" sibTransId="{A129E8D0-2215-4BB3-A0C8-529A5B7889C6}"/>
    <dgm:cxn modelId="{CC185EBE-D838-43AC-A3DD-50061F2306EB}" type="presOf" srcId="{A165A2E5-6A48-4C80-A4D7-C693C82370C0}" destId="{1F3498CB-4817-45A8-A4C3-D349ED2B3465}" srcOrd="0" destOrd="0" presId="urn:microsoft.com/office/officeart/2008/layout/VerticalCurvedList"/>
    <dgm:cxn modelId="{9552F9EB-D62F-4E33-B0DC-CE06B0DD9D60}" type="presOf" srcId="{E4526AFA-4DBE-4860-B771-0EAEEA0F4401}" destId="{860DC512-B717-4A10-AB4C-552F6C1B0480}" srcOrd="0" destOrd="0" presId="urn:microsoft.com/office/officeart/2008/layout/VerticalCurvedList"/>
    <dgm:cxn modelId="{9F8C1FD5-B2BD-4918-B3D8-6EE589B4701A}" type="presParOf" srcId="{70297897-64AC-4143-B9E4-719CE472C08D}" destId="{5865B04F-0B08-4CAC-9494-D07E76BD6D26}" srcOrd="0" destOrd="0" presId="urn:microsoft.com/office/officeart/2008/layout/VerticalCurvedList"/>
    <dgm:cxn modelId="{F52AB588-5DA6-48D6-90CD-28FFE2529B52}" type="presParOf" srcId="{5865B04F-0B08-4CAC-9494-D07E76BD6D26}" destId="{193BB7C0-609D-42FE-981B-0151F82DD034}" srcOrd="0" destOrd="0" presId="urn:microsoft.com/office/officeart/2008/layout/VerticalCurvedList"/>
    <dgm:cxn modelId="{01C8F20E-FFEB-4D9C-863B-779FEBEBC9D8}" type="presParOf" srcId="{193BB7C0-609D-42FE-981B-0151F82DD034}" destId="{62BCF6E1-12D7-4450-A271-95A94306D764}" srcOrd="0" destOrd="0" presId="urn:microsoft.com/office/officeart/2008/layout/VerticalCurvedList"/>
    <dgm:cxn modelId="{88F98015-D951-433D-8B89-4F40B96FCBE0}" type="presParOf" srcId="{193BB7C0-609D-42FE-981B-0151F82DD034}" destId="{9D6FC399-94BB-46EE-A4EF-EC27830EDBCE}" srcOrd="1" destOrd="0" presId="urn:microsoft.com/office/officeart/2008/layout/VerticalCurvedList"/>
    <dgm:cxn modelId="{12E2C128-63BA-4369-AE80-335938A7EC69}" type="presParOf" srcId="{193BB7C0-609D-42FE-981B-0151F82DD034}" destId="{50AC9A13-6A79-471F-A129-35F871BC4642}" srcOrd="2" destOrd="0" presId="urn:microsoft.com/office/officeart/2008/layout/VerticalCurvedList"/>
    <dgm:cxn modelId="{70A12595-9B5D-42D5-B51C-B808FEB4BB94}" type="presParOf" srcId="{193BB7C0-609D-42FE-981B-0151F82DD034}" destId="{98F822EF-BD54-4803-8FA1-9F1C50261278}" srcOrd="3" destOrd="0" presId="urn:microsoft.com/office/officeart/2008/layout/VerticalCurvedList"/>
    <dgm:cxn modelId="{4014A23B-9B9B-4882-A751-B730BBEA99B0}" type="presParOf" srcId="{5865B04F-0B08-4CAC-9494-D07E76BD6D26}" destId="{1A782544-28C5-4213-A360-55493776A51D}" srcOrd="1" destOrd="0" presId="urn:microsoft.com/office/officeart/2008/layout/VerticalCurvedList"/>
    <dgm:cxn modelId="{197DC412-F6C0-4BC8-9F92-D47D21256AD3}" type="presParOf" srcId="{5865B04F-0B08-4CAC-9494-D07E76BD6D26}" destId="{7B1B9A7B-3172-4951-AFC0-64362B425D78}" srcOrd="2" destOrd="0" presId="urn:microsoft.com/office/officeart/2008/layout/VerticalCurvedList"/>
    <dgm:cxn modelId="{623E551B-AB9E-45EC-8BC8-B801C2225822}" type="presParOf" srcId="{7B1B9A7B-3172-4951-AFC0-64362B425D78}" destId="{5A01E56D-34D7-4565-98F8-7C86B9E1D5F2}" srcOrd="0" destOrd="0" presId="urn:microsoft.com/office/officeart/2008/layout/VerticalCurvedList"/>
    <dgm:cxn modelId="{4C613C4C-FD89-473E-B72E-8CCC76CB99B1}" type="presParOf" srcId="{5865B04F-0B08-4CAC-9494-D07E76BD6D26}" destId="{1F3498CB-4817-45A8-A4C3-D349ED2B3465}" srcOrd="3" destOrd="0" presId="urn:microsoft.com/office/officeart/2008/layout/VerticalCurvedList"/>
    <dgm:cxn modelId="{B166E6DD-9F46-4277-BA50-A2EB378ADDB1}" type="presParOf" srcId="{5865B04F-0B08-4CAC-9494-D07E76BD6D26}" destId="{27F06E65-75A1-467C-94A4-E30B134B1589}" srcOrd="4" destOrd="0" presId="urn:microsoft.com/office/officeart/2008/layout/VerticalCurvedList"/>
    <dgm:cxn modelId="{20C8E872-60E4-496D-9597-7F2E092C0503}" type="presParOf" srcId="{27F06E65-75A1-467C-94A4-E30B134B1589}" destId="{7C87158B-206C-4953-90BF-99E888844C25}" srcOrd="0" destOrd="0" presId="urn:microsoft.com/office/officeart/2008/layout/VerticalCurvedList"/>
    <dgm:cxn modelId="{D77E4689-55F1-47B8-82C6-7B5916BDD19F}" type="presParOf" srcId="{5865B04F-0B08-4CAC-9494-D07E76BD6D26}" destId="{860DC512-B717-4A10-AB4C-552F6C1B0480}" srcOrd="5" destOrd="0" presId="urn:microsoft.com/office/officeart/2008/layout/VerticalCurvedList"/>
    <dgm:cxn modelId="{DB3CE7EA-35D9-4F18-8AE9-2568D1D81A4B}" type="presParOf" srcId="{5865B04F-0B08-4CAC-9494-D07E76BD6D26}" destId="{324FD663-3F55-4D92-A4B1-013D0EFF9A54}" srcOrd="6" destOrd="0" presId="urn:microsoft.com/office/officeart/2008/layout/VerticalCurvedList"/>
    <dgm:cxn modelId="{C1B65133-8010-4D87-B57A-7DE9E004E891}" type="presParOf" srcId="{324FD663-3F55-4D92-A4B1-013D0EFF9A54}" destId="{B866312B-D2D3-4DD8-A86D-2CBF8B432D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EECE8-AC46-4957-9BD6-E30E12167C00}">
      <dsp:nvSpPr>
        <dsp:cNvPr id="0" name=""/>
        <dsp:cNvSpPr/>
      </dsp:nvSpPr>
      <dsp:spPr>
        <a:xfrm>
          <a:off x="73" y="142307"/>
          <a:ext cx="2883112" cy="94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Crowdfunding Syariah</a:t>
          </a:r>
          <a:endParaRPr lang="en-ID" sz="2800" kern="1200" dirty="0"/>
        </a:p>
      </dsp:txBody>
      <dsp:txXfrm>
        <a:off x="73" y="142307"/>
        <a:ext cx="2883112" cy="940500"/>
      </dsp:txXfrm>
    </dsp:sp>
    <dsp:sp modelId="{A38D4000-C97F-48D7-B28C-BE794C2D5D2C}">
      <dsp:nvSpPr>
        <dsp:cNvPr id="0" name=""/>
        <dsp:cNvSpPr/>
      </dsp:nvSpPr>
      <dsp:spPr>
        <a:xfrm>
          <a:off x="2883185" y="142307"/>
          <a:ext cx="356439" cy="9405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A5ACC-B6E9-4A1E-8274-7290BF3A016F}">
      <dsp:nvSpPr>
        <dsp:cNvPr id="0" name=""/>
        <dsp:cNvSpPr/>
      </dsp:nvSpPr>
      <dsp:spPr>
        <a:xfrm>
          <a:off x="3382200" y="142307"/>
          <a:ext cx="4847573" cy="940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PHP, MySQL, Laravel</a:t>
          </a:r>
          <a:endParaRPr lang="en-ID" sz="4000" kern="1200" dirty="0"/>
        </a:p>
      </dsp:txBody>
      <dsp:txXfrm>
        <a:off x="3382200" y="142307"/>
        <a:ext cx="4847573" cy="940500"/>
      </dsp:txXfrm>
    </dsp:sp>
    <dsp:sp modelId="{067EE0A2-C477-49C5-A2EF-2CC97C639B89}">
      <dsp:nvSpPr>
        <dsp:cNvPr id="0" name=""/>
        <dsp:cNvSpPr/>
      </dsp:nvSpPr>
      <dsp:spPr>
        <a:xfrm>
          <a:off x="73" y="1226807"/>
          <a:ext cx="2881054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Enkripsi</a:t>
          </a:r>
          <a:r>
            <a:rPr lang="en-US" sz="4000" kern="1200" dirty="0"/>
            <a:t> AES-256</a:t>
          </a:r>
          <a:endParaRPr lang="en-ID" sz="4000" kern="1200" dirty="0"/>
        </a:p>
      </dsp:txBody>
      <dsp:txXfrm>
        <a:off x="73" y="1226807"/>
        <a:ext cx="2881054" cy="1336500"/>
      </dsp:txXfrm>
    </dsp:sp>
    <dsp:sp modelId="{60139A37-B11E-4E3F-9E61-86A8C276EF21}">
      <dsp:nvSpPr>
        <dsp:cNvPr id="0" name=""/>
        <dsp:cNvSpPr/>
      </dsp:nvSpPr>
      <dsp:spPr>
        <a:xfrm>
          <a:off x="2881128" y="1226807"/>
          <a:ext cx="356037" cy="13365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8826F-4F41-4256-BC65-B4D40E15E340}">
      <dsp:nvSpPr>
        <dsp:cNvPr id="0" name=""/>
        <dsp:cNvSpPr/>
      </dsp:nvSpPr>
      <dsp:spPr>
        <a:xfrm>
          <a:off x="3379580" y="1226807"/>
          <a:ext cx="4842108" cy="1336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AES-256 CBC</a:t>
          </a:r>
          <a:endParaRPr lang="en-ID" sz="4000" kern="1200" dirty="0"/>
        </a:p>
      </dsp:txBody>
      <dsp:txXfrm>
        <a:off x="3379580" y="1226807"/>
        <a:ext cx="4842108" cy="1336500"/>
      </dsp:txXfrm>
    </dsp:sp>
    <dsp:sp modelId="{73709AC8-4EF2-4130-B488-1266E5831FCF}">
      <dsp:nvSpPr>
        <dsp:cNvPr id="0" name=""/>
        <dsp:cNvSpPr/>
      </dsp:nvSpPr>
      <dsp:spPr>
        <a:xfrm>
          <a:off x="73" y="2769955"/>
          <a:ext cx="2881054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Payment Gateway</a:t>
          </a:r>
          <a:endParaRPr lang="en-ID" sz="4000" kern="1200" dirty="0"/>
        </a:p>
      </dsp:txBody>
      <dsp:txXfrm>
        <a:off x="73" y="2769955"/>
        <a:ext cx="2881054" cy="1336500"/>
      </dsp:txXfrm>
    </dsp:sp>
    <dsp:sp modelId="{546ACCBD-4974-4DD4-BB83-C5D220107CE7}">
      <dsp:nvSpPr>
        <dsp:cNvPr id="0" name=""/>
        <dsp:cNvSpPr/>
      </dsp:nvSpPr>
      <dsp:spPr>
        <a:xfrm>
          <a:off x="2881128" y="2707307"/>
          <a:ext cx="356037" cy="146179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208A1-BB69-4316-BF0C-42E0EE434265}">
      <dsp:nvSpPr>
        <dsp:cNvPr id="0" name=""/>
        <dsp:cNvSpPr/>
      </dsp:nvSpPr>
      <dsp:spPr>
        <a:xfrm>
          <a:off x="3379580" y="2707307"/>
          <a:ext cx="4842108" cy="1461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 err="1"/>
            <a:t>Sandboxie</a:t>
          </a:r>
          <a:r>
            <a:rPr lang="en-US" sz="4000" kern="1200" dirty="0"/>
            <a:t> (Development)</a:t>
          </a:r>
          <a:endParaRPr lang="en-ID" sz="4000" kern="1200" dirty="0"/>
        </a:p>
      </dsp:txBody>
      <dsp:txXfrm>
        <a:off x="3379580" y="2707307"/>
        <a:ext cx="4842108" cy="1461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C399-94BB-46EE-A4EF-EC27830EDBCE}">
      <dsp:nvSpPr>
        <dsp:cNvPr id="0" name=""/>
        <dsp:cNvSpPr/>
      </dsp:nvSpPr>
      <dsp:spPr>
        <a:xfrm>
          <a:off x="-5323384" y="-815301"/>
          <a:ext cx="6339335" cy="6339335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82544-28C5-4213-A360-55493776A51D}">
      <dsp:nvSpPr>
        <dsp:cNvPr id="0" name=""/>
        <dsp:cNvSpPr/>
      </dsp:nvSpPr>
      <dsp:spPr>
        <a:xfrm>
          <a:off x="653572" y="470873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Sistem</a:t>
          </a:r>
          <a:r>
            <a:rPr lang="en-US" sz="3000" kern="1200" dirty="0"/>
            <a:t> Crowdfunding </a:t>
          </a:r>
          <a:r>
            <a:rPr lang="en-US" sz="3000" kern="1200" dirty="0" err="1"/>
            <a:t>Berbasis</a:t>
          </a:r>
          <a:r>
            <a:rPr lang="en-US" sz="3000" kern="1200" dirty="0"/>
            <a:t> Syariah </a:t>
          </a:r>
          <a:r>
            <a:rPr lang="en-US" sz="3000" kern="1200" dirty="0" err="1"/>
            <a:t>Untuk</a:t>
          </a:r>
          <a:r>
            <a:rPr lang="en-US" sz="3000" kern="1200" dirty="0"/>
            <a:t> Usaha </a:t>
          </a:r>
          <a:r>
            <a:rPr lang="en-US" sz="3000" kern="1200" dirty="0" err="1"/>
            <a:t>Mikro</a:t>
          </a:r>
          <a:endParaRPr lang="en-ID" sz="3000" kern="1200" dirty="0"/>
        </a:p>
      </dsp:txBody>
      <dsp:txXfrm>
        <a:off x="653572" y="470873"/>
        <a:ext cx="9788328" cy="941746"/>
      </dsp:txXfrm>
    </dsp:sp>
    <dsp:sp modelId="{5A01E56D-34D7-4565-98F8-7C86B9E1D5F2}">
      <dsp:nvSpPr>
        <dsp:cNvPr id="0" name=""/>
        <dsp:cNvSpPr/>
      </dsp:nvSpPr>
      <dsp:spPr>
        <a:xfrm>
          <a:off x="64980" y="35315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498CB-4817-45A8-A4C3-D349ED2B3465}">
      <dsp:nvSpPr>
        <dsp:cNvPr id="0" name=""/>
        <dsp:cNvSpPr/>
      </dsp:nvSpPr>
      <dsp:spPr>
        <a:xfrm>
          <a:off x="995896" y="1883492"/>
          <a:ext cx="9446003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Keamanan</a:t>
          </a:r>
          <a:r>
            <a:rPr lang="en-US" sz="3000" kern="1200" dirty="0"/>
            <a:t> AES-256</a:t>
          </a:r>
          <a:endParaRPr lang="en-ID" sz="3000" kern="1200" dirty="0"/>
        </a:p>
      </dsp:txBody>
      <dsp:txXfrm>
        <a:off x="995896" y="1883492"/>
        <a:ext cx="9446003" cy="941746"/>
      </dsp:txXfrm>
    </dsp:sp>
    <dsp:sp modelId="{7C87158B-206C-4953-90BF-99E888844C25}">
      <dsp:nvSpPr>
        <dsp:cNvPr id="0" name=""/>
        <dsp:cNvSpPr/>
      </dsp:nvSpPr>
      <dsp:spPr>
        <a:xfrm>
          <a:off x="407305" y="176577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DC512-B717-4A10-AB4C-552F6C1B0480}">
      <dsp:nvSpPr>
        <dsp:cNvPr id="0" name=""/>
        <dsp:cNvSpPr/>
      </dsp:nvSpPr>
      <dsp:spPr>
        <a:xfrm>
          <a:off x="653572" y="3296112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Terintegrasi</a:t>
          </a:r>
          <a:r>
            <a:rPr lang="en-US" sz="3000" kern="1200" dirty="0"/>
            <a:t> </a:t>
          </a:r>
          <a:r>
            <a:rPr lang="en-US" sz="3000" kern="1200" dirty="0" err="1"/>
            <a:t>dengan</a:t>
          </a:r>
          <a:r>
            <a:rPr lang="en-US" sz="3000" kern="1200" dirty="0"/>
            <a:t> Payment Gateway</a:t>
          </a:r>
          <a:endParaRPr lang="en-ID" sz="3000" kern="1200" dirty="0"/>
        </a:p>
      </dsp:txBody>
      <dsp:txXfrm>
        <a:off x="653572" y="3296112"/>
        <a:ext cx="9788328" cy="941746"/>
      </dsp:txXfrm>
    </dsp:sp>
    <dsp:sp modelId="{B866312B-D2D3-4DD8-A86D-2CBF8B432DF9}">
      <dsp:nvSpPr>
        <dsp:cNvPr id="0" name=""/>
        <dsp:cNvSpPr/>
      </dsp:nvSpPr>
      <dsp:spPr>
        <a:xfrm>
          <a:off x="64980" y="317839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F85-1731-4D90-8733-9AAB78339E0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8AC5-F17A-4C9A-97AC-E622EBA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latin typeface="Tw Cen MT" panose="020B0602020104020603" pitchFamily="34" charset="0"/>
              </a:rPr>
              <a:t>Crowfunding</a:t>
            </a:r>
            <a:r>
              <a:rPr lang="en-US" sz="1200" b="1" dirty="0">
                <a:latin typeface="Tw Cen MT" panose="020B0602020104020603" pitchFamily="34" charset="0"/>
              </a:rPr>
              <a:t> online </a:t>
            </a:r>
            <a:r>
              <a:rPr lang="en-US" sz="1200" dirty="0" err="1">
                <a:latin typeface="Tw Cen MT" panose="020B0602020104020603" pitchFamily="34" charset="0"/>
              </a:rPr>
              <a:t>merupakan</a:t>
            </a:r>
            <a:r>
              <a:rPr lang="en-US" sz="1200" dirty="0">
                <a:latin typeface="Tw Cen MT" panose="020B0602020104020603" pitchFamily="34" charset="0"/>
              </a:rPr>
              <a:t> platform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melakukan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</a:t>
            </a:r>
            <a:r>
              <a:rPr lang="en-US" sz="1200" dirty="0" err="1">
                <a:latin typeface="Tw Cen MT" panose="020B0602020104020603" pitchFamily="34" charset="0"/>
              </a:rPr>
              <a:t>melalui</a:t>
            </a:r>
            <a:r>
              <a:rPr lang="en-US" sz="1200" dirty="0">
                <a:latin typeface="Tw Cen MT" panose="020B0602020104020603" pitchFamily="34" charset="0"/>
              </a:rPr>
              <a:t> media </a:t>
            </a:r>
            <a:r>
              <a:rPr lang="en-US" sz="1200" dirty="0" err="1">
                <a:latin typeface="Tw Cen MT" panose="020B0602020104020603" pitchFamily="34" charset="0"/>
              </a:rPr>
              <a:t>publikasi</a:t>
            </a:r>
            <a:r>
              <a:rPr lang="en-US" sz="1200" dirty="0">
                <a:latin typeface="Tw Cen MT" panose="020B0602020104020603" pitchFamily="34" charset="0"/>
              </a:rPr>
              <a:t> online </a:t>
            </a:r>
            <a:r>
              <a:rPr lang="en-US" sz="1200" dirty="0" err="1">
                <a:latin typeface="Tw Cen MT" panose="020B0602020104020603" pitchFamily="34" charset="0"/>
              </a:rPr>
              <a:t>seperti</a:t>
            </a:r>
            <a:r>
              <a:rPr lang="en-US" sz="1200" dirty="0">
                <a:latin typeface="Tw Cen MT" panose="020B0602020104020603" pitchFamily="34" charset="0"/>
              </a:rPr>
              <a:t> website yang </a:t>
            </a:r>
            <a:r>
              <a:rPr lang="en-US" sz="1200" dirty="0" err="1">
                <a:latin typeface="Tw Cen MT" panose="020B0602020104020603" pitchFamily="34" charset="0"/>
              </a:rPr>
              <a:t>popularitasnya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sedang</a:t>
            </a:r>
            <a:r>
              <a:rPr lang="en-US" sz="1200" dirty="0">
                <a:latin typeface="Tw Cen MT" panose="020B0602020104020603" pitchFamily="34" charset="0"/>
              </a:rPr>
              <a:t> naik </a:t>
            </a:r>
            <a:r>
              <a:rPr lang="en-US" sz="1200" dirty="0" err="1">
                <a:latin typeface="Tw Cen MT" panose="020B0602020104020603" pitchFamily="34" charset="0"/>
              </a:rPr>
              <a:t>daun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endParaRPr lang="en-US" sz="1200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w Cen MT" panose="020B0602020104020603" pitchFamily="34" charset="0"/>
              </a:rPr>
              <a:t>Crowdfunding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memiliki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banyak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jenis</a:t>
            </a:r>
            <a:r>
              <a:rPr lang="en-US" sz="1200" dirty="0">
                <a:latin typeface="Tw Cen MT" panose="020B0602020104020603" pitchFamily="34" charset="0"/>
              </a:rPr>
              <a:t> salah </a:t>
            </a:r>
            <a:r>
              <a:rPr lang="en-US" sz="1200" dirty="0" err="1">
                <a:latin typeface="Tw Cen MT" panose="020B0602020104020603" pitchFamily="34" charset="0"/>
              </a:rPr>
              <a:t>satunya</a:t>
            </a:r>
            <a:r>
              <a:rPr lang="en-US" sz="1200" dirty="0">
                <a:latin typeface="Tw Cen MT" panose="020B0602020104020603" pitchFamily="34" charset="0"/>
              </a:rPr>
              <a:t> yang </a:t>
            </a:r>
            <a:r>
              <a:rPr lang="en-US" sz="1200" dirty="0" err="1">
                <a:latin typeface="Tw Cen MT" panose="020B0602020104020603" pitchFamily="34" charset="0"/>
              </a:rPr>
              <a:t>bersifat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b="1" dirty="0">
                <a:latin typeface="Tw Cen MT" panose="020B0602020104020603" pitchFamily="34" charset="0"/>
              </a:rPr>
              <a:t>Syariah. </a:t>
            </a:r>
            <a:r>
              <a:rPr lang="en-US" sz="1200" b="1" dirty="0" err="1">
                <a:latin typeface="Tw Cen MT" panose="020B0602020104020603" pitchFamily="34" charset="0"/>
              </a:rPr>
              <a:t>Crowfunding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syariah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merupakan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yang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bagi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hasilnya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ditentukan</a:t>
            </a:r>
            <a:r>
              <a:rPr lang="en-US" sz="1200" dirty="0">
                <a:latin typeface="Tw Cen MT" panose="020B0602020104020603" pitchFamily="34" charset="0"/>
              </a:rPr>
              <a:t> oleh </a:t>
            </a:r>
            <a:r>
              <a:rPr lang="en-US" sz="1200" dirty="0" err="1">
                <a:latin typeface="Tw Cen MT" panose="020B0602020104020603" pitchFamily="34" charset="0"/>
              </a:rPr>
              <a:t>nisbah</a:t>
            </a:r>
            <a:r>
              <a:rPr lang="en-US" sz="1200" dirty="0">
                <a:latin typeface="Tw Cen MT" panose="020B0602020104020603" pitchFamily="34" charset="0"/>
              </a:rPr>
              <a:t>.</a:t>
            </a:r>
            <a:endParaRPr lang="en-US" sz="1200" b="1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Tw Cen MT" panose="020B0602020104020603" pitchFamily="34" charset="0"/>
              </a:rPr>
              <a:t>Penggalangan</a:t>
            </a:r>
            <a:r>
              <a:rPr lang="en-US" b="1" dirty="0">
                <a:latin typeface="Tw Cen MT" panose="020B0602020104020603" pitchFamily="34" charset="0"/>
              </a:rPr>
              <a:t> dana </a:t>
            </a:r>
            <a:r>
              <a:rPr lang="en-US" dirty="0" err="1">
                <a:latin typeface="Tw Cen MT" panose="020B0602020104020603" pitchFamily="34" charset="0"/>
              </a:rPr>
              <a:t>untuk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</a:rPr>
              <a:t>usaha</a:t>
            </a:r>
            <a:r>
              <a:rPr lang="en-US" b="1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belum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banyak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menargetkan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untuk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usaha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kecil</a:t>
            </a:r>
            <a:r>
              <a:rPr lang="en-US" dirty="0">
                <a:latin typeface="Tw Cen MT" panose="020B0602020104020603" pitchFamily="34" charset="0"/>
              </a:rPr>
              <a:t> (</a:t>
            </a:r>
            <a:r>
              <a:rPr lang="en-US" dirty="0" err="1">
                <a:latin typeface="Tw Cen MT" panose="020B0602020104020603" pitchFamily="34" charset="0"/>
              </a:rPr>
              <a:t>mikro</a:t>
            </a:r>
            <a:r>
              <a:rPr lang="en-US" dirty="0">
                <a:latin typeface="Tw Cen MT" panose="020B0602020104020603" pitchFamily="34" charset="0"/>
              </a:rPr>
              <a:t>) </a:t>
            </a:r>
            <a:r>
              <a:rPr lang="en-US" dirty="0" err="1">
                <a:latin typeface="Tw Cen MT" panose="020B0602020104020603" pitchFamily="34" charset="0"/>
              </a:rPr>
              <a:t>padahal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pendanaan</a:t>
            </a:r>
            <a:r>
              <a:rPr lang="en-US" dirty="0">
                <a:latin typeface="Tw Cen MT" panose="020B0602020104020603" pitchFamily="34" charset="0"/>
              </a:rPr>
              <a:t> pada </a:t>
            </a:r>
            <a:r>
              <a:rPr lang="en-US" dirty="0" err="1">
                <a:latin typeface="Tw Cen MT" panose="020B0602020104020603" pitchFamily="34" charset="0"/>
              </a:rPr>
              <a:t>usaha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kecil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dapat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mengangkat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taraf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ekonomi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masyarakat</a:t>
            </a:r>
            <a:r>
              <a:rPr lang="en-US" dirty="0">
                <a:latin typeface="Tw Cen MT" panose="020B0602020104020603" pitchFamily="34" charset="0"/>
              </a:rPr>
              <a:t> dan </a:t>
            </a:r>
            <a:r>
              <a:rPr lang="en-US" dirty="0" err="1">
                <a:latin typeface="Tw Cen MT" panose="020B0602020104020603" pitchFamily="34" charset="0"/>
              </a:rPr>
              <a:t>mengurangi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angka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kemiskinan</a:t>
            </a:r>
            <a:r>
              <a:rPr lang="en-US" dirty="0">
                <a:latin typeface="Tw Cen MT" panose="020B0602020104020603" pitchFamily="34" charset="0"/>
              </a:rPr>
              <a:t>.</a:t>
            </a:r>
            <a:endParaRPr lang="en-US" b="1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Tw Cen MT" panose="020B0602020104020603" pitchFamily="34" charset="0"/>
              </a:rPr>
              <a:t>Keamanan</a:t>
            </a:r>
            <a:r>
              <a:rPr lang="en-US" b="1" dirty="0">
                <a:latin typeface="Tw Cen MT" panose="020B0602020104020603" pitchFamily="34" charset="0"/>
              </a:rPr>
              <a:t> data </a:t>
            </a:r>
            <a:r>
              <a:rPr lang="en-US" dirty="0" err="1">
                <a:latin typeface="Tw Cen MT" panose="020B0602020104020603" pitchFamily="34" charset="0"/>
              </a:rPr>
              <a:t>terutama</a:t>
            </a:r>
            <a:r>
              <a:rPr lang="en-US" b="1" dirty="0">
                <a:latin typeface="Tw Cen MT" panose="020B0602020104020603" pitchFamily="34" charset="0"/>
              </a:rPr>
              <a:t> Data </a:t>
            </a:r>
            <a:r>
              <a:rPr lang="en-US" b="1" dirty="0" err="1">
                <a:latin typeface="Tw Cen MT" panose="020B0602020104020603" pitchFamily="34" charset="0"/>
              </a:rPr>
              <a:t>Pribadi</a:t>
            </a:r>
            <a:r>
              <a:rPr lang="en-US" b="1" dirty="0">
                <a:latin typeface="Tw Cen MT" panose="020B0602020104020603" pitchFamily="34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pada platform media </a:t>
            </a:r>
            <a:r>
              <a:rPr lang="en-US" dirty="0" err="1">
                <a:latin typeface="Tw Cen MT" panose="020B0602020104020603" pitchFamily="34" charset="0"/>
              </a:rPr>
              <a:t>publikasi</a:t>
            </a:r>
            <a:r>
              <a:rPr lang="en-US" dirty="0">
                <a:latin typeface="Tw Cen MT" panose="020B0602020104020603" pitchFamily="34" charset="0"/>
              </a:rPr>
              <a:t> online </a:t>
            </a:r>
            <a:r>
              <a:rPr lang="en-US" dirty="0" err="1">
                <a:latin typeface="Tw Cen MT" panose="020B0602020104020603" pitchFamily="34" charset="0"/>
              </a:rPr>
              <a:t>merupakan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hal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penting</a:t>
            </a:r>
            <a:r>
              <a:rPr lang="en-US" dirty="0">
                <a:latin typeface="Tw Cen MT" panose="020B0602020104020603" pitchFamily="34" charset="0"/>
              </a:rPr>
              <a:t> dan </a:t>
            </a:r>
            <a:r>
              <a:rPr lang="en-US" dirty="0" err="1">
                <a:latin typeface="Tw Cen MT" panose="020B0602020104020603" pitchFamily="34" charset="0"/>
              </a:rPr>
              <a:t>tidak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boleh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diperoleh</a:t>
            </a:r>
            <a:r>
              <a:rPr lang="en-US" dirty="0">
                <a:latin typeface="Tw Cen MT" panose="020B0602020104020603" pitchFamily="34" charset="0"/>
              </a:rPr>
              <a:t> oleh orang yang </a:t>
            </a:r>
            <a:r>
              <a:rPr lang="en-US" dirty="0" err="1">
                <a:latin typeface="Tw Cen MT" panose="020B0602020104020603" pitchFamily="34" charset="0"/>
              </a:rPr>
              <a:t>tidak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bertanggung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jawab</a:t>
            </a:r>
            <a:r>
              <a:rPr lang="en-US" dirty="0">
                <a:latin typeface="Tw Cen MT" panose="020B0602020104020603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3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2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1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00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7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65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69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6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0" algn="just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200" b="1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8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91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2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7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54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7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39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5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w Cen MT" panose="020B0602020104020603" pitchFamily="34" charset="0"/>
              </a:rPr>
              <a:t>Tujuan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dari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pembuatan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Tugas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adalah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membangun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sebuah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Crowdfunding Online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Syariah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usaha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mikro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keamanan</a:t>
            </a:r>
            <a:r>
              <a:rPr lang="en-US" sz="1200" dirty="0">
                <a:latin typeface="Tw Cen MT" panose="020B0602020104020603" pitchFamily="34" charset="0"/>
              </a:rPr>
              <a:t> data </a:t>
            </a:r>
            <a:r>
              <a:rPr lang="en-US" sz="1200" dirty="0" err="1">
                <a:latin typeface="Tw Cen MT" panose="020B0602020104020603" pitchFamily="34" charset="0"/>
              </a:rPr>
              <a:t>menggunakan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enkripsi</a:t>
            </a:r>
            <a:r>
              <a:rPr lang="en-US" sz="1200" dirty="0">
                <a:latin typeface="Tw Cen MT" panose="020B0602020104020603" pitchFamily="34" charset="0"/>
              </a:rPr>
              <a:t> AES-256 yang </a:t>
            </a:r>
            <a:r>
              <a:rPr lang="en-US" sz="1200" dirty="0" err="1">
                <a:latin typeface="Tw Cen MT" panose="020B0602020104020603" pitchFamily="34" charset="0"/>
              </a:rPr>
              <a:t>terintegrasi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payment gateway.</a:t>
            </a:r>
            <a:endParaRPr lang="en-US" sz="12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endParaRPr lang="en-I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w Cen MT" panose="020B0602020104020603" pitchFamily="34" charset="0"/>
              </a:rPr>
              <a:t>Manfaat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dari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tugas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adalah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terciptanya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crowdfunding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web yang </a:t>
            </a:r>
            <a:r>
              <a:rPr lang="en-US" sz="1200" dirty="0" err="1">
                <a:latin typeface="Tw Cen MT" panose="020B0602020104020603" pitchFamily="34" charset="0"/>
              </a:rPr>
              <a:t>dapat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membantu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</a:t>
            </a:r>
            <a:r>
              <a:rPr lang="en-US" sz="1200" dirty="0" err="1">
                <a:latin typeface="Tw Cen MT" panose="020B0602020104020603" pitchFamily="34" charset="0"/>
              </a:rPr>
              <a:t>guna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merealisasikan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proyek</a:t>
            </a:r>
            <a:r>
              <a:rPr lang="en-US" sz="1200" dirty="0">
                <a:latin typeface="Tw Cen MT" panose="020B0602020104020603" pitchFamily="34" charset="0"/>
              </a:rPr>
              <a:t> / </a:t>
            </a:r>
            <a:r>
              <a:rPr lang="en-US" sz="1200" dirty="0" err="1">
                <a:latin typeface="Tw Cen MT" panose="020B0602020104020603" pitchFamily="34" charset="0"/>
              </a:rPr>
              <a:t>usaha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masyarakat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kecil</a:t>
            </a:r>
            <a:r>
              <a:rPr lang="en-US" sz="1200" dirty="0">
                <a:latin typeface="Tw Cen MT" panose="020B0602020104020603" pitchFamily="34" charset="0"/>
              </a:rPr>
              <a:t> (</a:t>
            </a:r>
            <a:r>
              <a:rPr lang="en-US" sz="1200" dirty="0" err="1">
                <a:latin typeface="Tw Cen MT" panose="020B0602020104020603" pitchFamily="34" charset="0"/>
              </a:rPr>
              <a:t>mikro</a:t>
            </a:r>
            <a:r>
              <a:rPr lang="en-US" sz="1200" dirty="0">
                <a:latin typeface="Tw Cen MT" panose="020B0602020104020603" pitchFamily="34" charset="0"/>
              </a:rPr>
              <a:t>)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bagi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hasil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syariah</a:t>
            </a:r>
            <a:endParaRPr lang="en-US" sz="1200" dirty="0">
              <a:latin typeface="Tw Cen MT" panose="020B0602020104020603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mengunggah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mengunduh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5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8A8A-2D87-49AD-B620-1498E2ACC596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E675-546B-4AF8-893A-F60DF9DD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548" y="1297302"/>
            <a:ext cx="10136904" cy="1643387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IMPLEMENTASI PERANGKAT LUNAK AUDIT KEAMANAN CLOUD DENGAN DATA TERENKRIPSI</a:t>
            </a:r>
            <a:endParaRPr lang="en-US" sz="3600" dirty="0">
              <a:latin typeface="Tw Cen MT Condensed" panose="020B0606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38133-ED37-439D-B9AB-C85F5B12F7A6}"/>
              </a:ext>
            </a:extLst>
          </p:cNvPr>
          <p:cNvSpPr/>
          <p:nvPr/>
        </p:nvSpPr>
        <p:spPr>
          <a:xfrm>
            <a:off x="1524000" y="391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Dosen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Pembimbing</a:t>
            </a:r>
            <a:r>
              <a:rPr lang="en-US" sz="2000" b="1" dirty="0">
                <a:solidFill>
                  <a:srgbClr val="7030A0"/>
                </a:solidFill>
                <a:latin typeface="Tw Cen MT" panose="020B0602020104020603" pitchFamily="34" charset="0"/>
              </a:rPr>
              <a:t>:</a:t>
            </a:r>
          </a:p>
          <a:p>
            <a:r>
              <a:rPr lang="es-ES" sz="2000" dirty="0">
                <a:latin typeface="Tw Cen MT" panose="020B0602020104020603" pitchFamily="34" charset="0"/>
              </a:rPr>
              <a:t>Ir. MUCHAMMAD HUSNI, M.Kom.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19600221 198403 1 001</a:t>
            </a:r>
          </a:p>
          <a:p>
            <a:endParaRPr lang="en-US" sz="2000" dirty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HENNING TITI CIPTANINGTYAS, </a:t>
            </a:r>
            <a:r>
              <a:rPr lang="en-US" sz="2000" dirty="0" err="1">
                <a:latin typeface="Tw Cen MT" panose="020B0602020104020603" pitchFamily="34" charset="0"/>
              </a:rPr>
              <a:t>S.Kom</a:t>
            </a:r>
            <a:r>
              <a:rPr lang="en-US" sz="2000" dirty="0">
                <a:latin typeface="Tw Cen MT" panose="020B0602020104020603" pitchFamily="34" charset="0"/>
              </a:rPr>
              <a:t>., </a:t>
            </a:r>
            <a:r>
              <a:rPr lang="en-US" sz="2000" dirty="0" err="1">
                <a:latin typeface="Tw Cen MT" panose="020B0602020104020603" pitchFamily="34" charset="0"/>
              </a:rPr>
              <a:t>M.Kom</a:t>
            </a:r>
            <a:r>
              <a:rPr lang="en-US" sz="2000" dirty="0">
                <a:latin typeface="Tw Cen MT" panose="020B0602020104020603" pitchFamily="34" charset="0"/>
              </a:rPr>
              <a:t>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19840708 201012 2 004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EAAFB-05E6-4E97-B534-F5E47B5093EE}"/>
              </a:ext>
            </a:extLst>
          </p:cNvPr>
          <p:cNvSpPr/>
          <p:nvPr/>
        </p:nvSpPr>
        <p:spPr>
          <a:xfrm>
            <a:off x="7253785" y="3939786"/>
            <a:ext cx="4114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Penyusun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Tugas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Akhir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: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MUHAMMAD FAJRI SALAM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NRP 05111540000099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64AD9-86CA-4251-93FE-9843168C3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3CD49D-3EDB-441A-8022-7957F0F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4FC418E-BF84-423E-9AB4-A77546C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3713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PENGUNGGAHAN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Hasil gambar untuk user png">
            <a:extLst>
              <a:ext uri="{FF2B5EF4-FFF2-40B4-BE49-F238E27FC236}">
                <a16:creationId xmlns:a16="http://schemas.microsoft.com/office/drawing/2014/main" id="{58C0EAF2-C50A-41B3-B64B-9B70AD8B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64" y="3230997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7" y="3001086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809" y="1770189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 png">
            <a:extLst>
              <a:ext uri="{FF2B5EF4-FFF2-40B4-BE49-F238E27FC236}">
                <a16:creationId xmlns:a16="http://schemas.microsoft.com/office/drawing/2014/main" id="{DC083C42-9E7F-4A00-9C11-D02BBA8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43" y="4058161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821" y="2737428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erver png">
            <a:extLst>
              <a:ext uri="{FF2B5EF4-FFF2-40B4-BE49-F238E27FC236}">
                <a16:creationId xmlns:a16="http://schemas.microsoft.com/office/drawing/2014/main" id="{C686FF0E-0720-44DB-A229-63D0FB4D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111" y="4126889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13" y="3856455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60258-733B-473D-975B-5B476F73AD09}"/>
              </a:ext>
            </a:extLst>
          </p:cNvPr>
          <p:cNvCxnSpPr>
            <a:cxnSpLocks/>
          </p:cNvCxnSpPr>
          <p:nvPr/>
        </p:nvCxnSpPr>
        <p:spPr>
          <a:xfrm>
            <a:off x="2637527" y="3773097"/>
            <a:ext cx="2467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666194-927D-43EE-A660-DFF1F90B4D67}"/>
              </a:ext>
            </a:extLst>
          </p:cNvPr>
          <p:cNvCxnSpPr>
            <a:cxnSpLocks/>
          </p:cNvCxnSpPr>
          <p:nvPr/>
        </p:nvCxnSpPr>
        <p:spPr>
          <a:xfrm>
            <a:off x="6293977" y="4030969"/>
            <a:ext cx="3062488" cy="89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6293977" y="2524565"/>
            <a:ext cx="3011832" cy="106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66" y="410653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file png">
            <a:extLst>
              <a:ext uri="{FF2B5EF4-FFF2-40B4-BE49-F238E27FC236}">
                <a16:creationId xmlns:a16="http://schemas.microsoft.com/office/drawing/2014/main" id="{ABB7BFBA-06B6-4EB6-BFB5-5C49EE81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033" y="4925403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Image result for padlock png">
            <a:extLst>
              <a:ext uri="{FF2B5EF4-FFF2-40B4-BE49-F238E27FC236}">
                <a16:creationId xmlns:a16="http://schemas.microsoft.com/office/drawing/2014/main" id="{69EC17BF-DD94-4E44-9A1C-ACCF7409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486" y="5175480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8AF4F4-0224-4E9B-9465-8908507E5C11}"/>
              </a:ext>
            </a:extLst>
          </p:cNvPr>
          <p:cNvSpPr txBox="1"/>
          <p:nvPr/>
        </p:nvSpPr>
        <p:spPr>
          <a:xfrm>
            <a:off x="1729229" y="4471193"/>
            <a:ext cx="10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4990144" y="451783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/>
              <a:t>Aplikasi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3281E9-5581-4A6C-A9BC-85F253E8DEED}"/>
              </a:ext>
            </a:extLst>
          </p:cNvPr>
          <p:cNvSpPr txBox="1"/>
          <p:nvPr/>
        </p:nvSpPr>
        <p:spPr>
          <a:xfrm>
            <a:off x="9356465" y="5617850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9356465" y="3253824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7371832" y="24527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pic>
        <p:nvPicPr>
          <p:cNvPr id="44" name="Picture 8" descr="Image result for file png">
            <a:extLst>
              <a:ext uri="{FF2B5EF4-FFF2-40B4-BE49-F238E27FC236}">
                <a16:creationId xmlns:a16="http://schemas.microsoft.com/office/drawing/2014/main" id="{3E71F2F5-1724-4A7D-A165-F7A0DA84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94" y="3294699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40F1DBA-BD02-4CFE-B534-2AD275EE6709}"/>
              </a:ext>
            </a:extLst>
          </p:cNvPr>
          <p:cNvSpPr txBox="1"/>
          <p:nvPr/>
        </p:nvSpPr>
        <p:spPr>
          <a:xfrm>
            <a:off x="3551614" y="3737621"/>
            <a:ext cx="54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</a:t>
            </a:r>
            <a:endParaRPr lang="en-US" dirty="0"/>
          </a:p>
        </p:txBody>
      </p:sp>
      <p:pic>
        <p:nvPicPr>
          <p:cNvPr id="55" name="Picture 8" descr="Image result for file png">
            <a:extLst>
              <a:ext uri="{FF2B5EF4-FFF2-40B4-BE49-F238E27FC236}">
                <a16:creationId xmlns:a16="http://schemas.microsoft.com/office/drawing/2014/main" id="{11093CE4-A722-456A-A0DD-CD0BDDBB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745" y="4126889"/>
            <a:ext cx="369736" cy="36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4" descr="Image result for padlock png">
            <a:extLst>
              <a:ext uri="{FF2B5EF4-FFF2-40B4-BE49-F238E27FC236}">
                <a16:creationId xmlns:a16="http://schemas.microsoft.com/office/drawing/2014/main" id="{2DE944CE-95C9-4226-B173-6F12A37B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198" y="4315868"/>
            <a:ext cx="216239" cy="2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PENGUNDUHAN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Hasil gambar untuk user png">
            <a:extLst>
              <a:ext uri="{FF2B5EF4-FFF2-40B4-BE49-F238E27FC236}">
                <a16:creationId xmlns:a16="http://schemas.microsoft.com/office/drawing/2014/main" id="{58C0EAF2-C50A-41B3-B64B-9B70AD8B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19" y="3203805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7" y="3001086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505" y="3001086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 png">
            <a:extLst>
              <a:ext uri="{FF2B5EF4-FFF2-40B4-BE49-F238E27FC236}">
                <a16:creationId xmlns:a16="http://schemas.microsoft.com/office/drawing/2014/main" id="{DC083C42-9E7F-4A00-9C11-D02BBA8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85" y="4029231"/>
            <a:ext cx="487229" cy="48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242" y="3942466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13" y="3856455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60258-733B-473D-975B-5B476F73AD09}"/>
              </a:ext>
            </a:extLst>
          </p:cNvPr>
          <p:cNvCxnSpPr>
            <a:cxnSpLocks/>
          </p:cNvCxnSpPr>
          <p:nvPr/>
        </p:nvCxnSpPr>
        <p:spPr>
          <a:xfrm>
            <a:off x="2637527" y="3594351"/>
            <a:ext cx="2352617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6200335" y="3521625"/>
            <a:ext cx="395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66" y="410653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8AF4F4-0224-4E9B-9465-8908507E5C11}"/>
              </a:ext>
            </a:extLst>
          </p:cNvPr>
          <p:cNvSpPr txBox="1"/>
          <p:nvPr/>
        </p:nvSpPr>
        <p:spPr>
          <a:xfrm>
            <a:off x="1620084" y="4444001"/>
            <a:ext cx="10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4990144" y="451783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/>
              <a:t>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0205161" y="4516460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7585316" y="430251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B2FBD6-B372-4F8C-81E1-F21993A5D7C6}"/>
              </a:ext>
            </a:extLst>
          </p:cNvPr>
          <p:cNvCxnSpPr>
            <a:cxnSpLocks/>
          </p:cNvCxnSpPr>
          <p:nvPr/>
        </p:nvCxnSpPr>
        <p:spPr>
          <a:xfrm flipH="1">
            <a:off x="2421702" y="4002532"/>
            <a:ext cx="270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 flipV="1">
            <a:off x="6326088" y="3881670"/>
            <a:ext cx="3778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AUDIT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221" y="2782413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45" y="2681419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387" y="2836810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47" y="3637782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753496" y="3278158"/>
            <a:ext cx="452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700" y="3887859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8210767" y="429254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/>
              <a:t>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2198367" y="416164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4313461" y="3196854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3753497" y="3821028"/>
            <a:ext cx="4521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16" y="2811659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5829917" y="321104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056" name="Picture 8" descr="Image result for new file png">
            <a:extLst>
              <a:ext uri="{FF2B5EF4-FFF2-40B4-BE49-F238E27FC236}">
                <a16:creationId xmlns:a16="http://schemas.microsoft.com/office/drawing/2014/main" id="{99957EA2-E32B-4BDD-B705-805A4A2B7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07" y="3690897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3FBA774-C252-48F3-BCE9-D5BB03F16B27}"/>
              </a:ext>
            </a:extLst>
          </p:cNvPr>
          <p:cNvSpPr txBox="1"/>
          <p:nvPr/>
        </p:nvSpPr>
        <p:spPr>
          <a:xfrm>
            <a:off x="5379932" y="4162201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1119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51" y="1979945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55" y="2045371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77" y="2835314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2504806" y="2642110"/>
            <a:ext cx="3328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30" y="3085391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6096000" y="34886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949677" y="3525595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2504808" y="3184981"/>
            <a:ext cx="332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47" y="2171427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3680248" y="2570808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4" name="Picture 2" descr="Image result for server png">
            <a:extLst>
              <a:ext uri="{FF2B5EF4-FFF2-40B4-BE49-F238E27FC236}">
                <a16:creationId xmlns:a16="http://schemas.microsoft.com/office/drawing/2014/main" id="{EF38FF5F-47D4-4E08-BE61-FA6EBC03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931" y="3864149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file png">
            <a:extLst>
              <a:ext uri="{FF2B5EF4-FFF2-40B4-BE49-F238E27FC236}">
                <a16:creationId xmlns:a16="http://schemas.microsoft.com/office/drawing/2014/main" id="{D013231A-E676-41C0-A9D5-28D0F7F5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957" y="4719518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Image result for padlock png">
            <a:extLst>
              <a:ext uri="{FF2B5EF4-FFF2-40B4-BE49-F238E27FC236}">
                <a16:creationId xmlns:a16="http://schemas.microsoft.com/office/drawing/2014/main" id="{1A89846A-50B0-4F69-9D84-E972177F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410" y="4969595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1A9AC43-EA09-4810-AEA0-D32058551FF4}"/>
              </a:ext>
            </a:extLst>
          </p:cNvPr>
          <p:cNvSpPr txBox="1"/>
          <p:nvPr/>
        </p:nvSpPr>
        <p:spPr>
          <a:xfrm>
            <a:off x="9247477" y="537427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/>
              <a:t>Aplikasi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352A1A-9F27-4594-98D3-DD37A1091269}"/>
              </a:ext>
            </a:extLst>
          </p:cNvPr>
          <p:cNvCxnSpPr>
            <a:cxnSpLocks/>
          </p:cNvCxnSpPr>
          <p:nvPr/>
        </p:nvCxnSpPr>
        <p:spPr>
          <a:xfrm>
            <a:off x="7335641" y="3085391"/>
            <a:ext cx="2052199" cy="121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Image result for file png">
            <a:extLst>
              <a:ext uri="{FF2B5EF4-FFF2-40B4-BE49-F238E27FC236}">
                <a16:creationId xmlns:a16="http://schemas.microsoft.com/office/drawing/2014/main" id="{CF10B567-AD43-4F41-91F2-150F230F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161" y="3184981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Image result for padlock png">
            <a:extLst>
              <a:ext uri="{FF2B5EF4-FFF2-40B4-BE49-F238E27FC236}">
                <a16:creationId xmlns:a16="http://schemas.microsoft.com/office/drawing/2014/main" id="{608938B3-E86F-4DE1-B9CC-B35E7B23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614" y="3435058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new file png">
            <a:extLst>
              <a:ext uri="{FF2B5EF4-FFF2-40B4-BE49-F238E27FC236}">
                <a16:creationId xmlns:a16="http://schemas.microsoft.com/office/drawing/2014/main" id="{0B6ADD62-CABB-423B-A229-C2A75CE9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03" y="2957263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09C4DE-BB9D-4C3B-A504-15EE0C9CE87F}"/>
              </a:ext>
            </a:extLst>
          </p:cNvPr>
          <p:cNvSpPr txBox="1"/>
          <p:nvPr/>
        </p:nvSpPr>
        <p:spPr>
          <a:xfrm>
            <a:off x="3696428" y="3428567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5037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BACKUP DATABASE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41" y="2744262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25" y="2744262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333807" y="3429000"/>
            <a:ext cx="5842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9675890" y="425301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298634" y="422448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pic>
        <p:nvPicPr>
          <p:cNvPr id="5124" name="Picture 4" descr="Image result for backup  png">
            <a:extLst>
              <a:ext uri="{FF2B5EF4-FFF2-40B4-BE49-F238E27FC236}">
                <a16:creationId xmlns:a16="http://schemas.microsoft.com/office/drawing/2014/main" id="{BFB00972-C5FA-4017-82B6-6791BC44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655" y="385438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backup  png">
            <a:extLst>
              <a:ext uri="{FF2B5EF4-FFF2-40B4-BE49-F238E27FC236}">
                <a16:creationId xmlns:a16="http://schemas.microsoft.com/office/drawing/2014/main" id="{28E489F9-D856-411B-92C6-66CA5E41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12" y="3103875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backup  png">
            <a:extLst>
              <a:ext uri="{FF2B5EF4-FFF2-40B4-BE49-F238E27FC236}">
                <a16:creationId xmlns:a16="http://schemas.microsoft.com/office/drawing/2014/main" id="{6B5DB671-4324-41B5-960C-9B6AAB9D6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177" y="387549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6256DA-E7D7-4525-9385-9617C857F389}"/>
              </a:ext>
            </a:extLst>
          </p:cNvPr>
          <p:cNvSpPr txBox="1"/>
          <p:nvPr/>
        </p:nvSpPr>
        <p:spPr>
          <a:xfrm>
            <a:off x="5032931" y="3429000"/>
            <a:ext cx="212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 Backup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15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IMPLEMENTASI DAN PENGUJIAN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28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LINGKUNGAN IMPLEMENTASI DAN PENGUJIAN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448F8D-8895-465F-80EA-4AE7459EB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53513"/>
              </p:ext>
            </p:extLst>
          </p:nvPr>
        </p:nvGraphicFramePr>
        <p:xfrm>
          <a:off x="2786743" y="2293396"/>
          <a:ext cx="6781800" cy="2419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928">
                  <a:extLst>
                    <a:ext uri="{9D8B030D-6E8A-4147-A177-3AD203B41FA5}">
                      <a16:colId xmlns:a16="http://schemas.microsoft.com/office/drawing/2014/main" val="690499442"/>
                    </a:ext>
                  </a:extLst>
                </a:gridCol>
                <a:gridCol w="4822872">
                  <a:extLst>
                    <a:ext uri="{9D8B030D-6E8A-4147-A177-3AD203B41FA5}">
                      <a16:colId xmlns:a16="http://schemas.microsoft.com/office/drawing/2014/main" val="2493088961"/>
                    </a:ext>
                  </a:extLst>
                </a:gridCol>
              </a:tblGrid>
              <a:tr h="301571">
                <a:tc>
                  <a:txBody>
                    <a:bodyPr/>
                    <a:lstStyle/>
                    <a:p>
                      <a:pPr indent="1397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Komponen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Spesifikasi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141686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CPU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Xeon(R) Gold 6140 CPU @ 2.30GHz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6365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Sistem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Operasi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Ubuntu </a:t>
                      </a:r>
                      <a:r>
                        <a:rPr lang="en-US" sz="2000" dirty="0">
                          <a:effectLst/>
                        </a:rPr>
                        <a:t>16.04</a:t>
                      </a:r>
                      <a:r>
                        <a:rPr lang="id-ID" sz="2000" dirty="0">
                          <a:effectLst/>
                        </a:rPr>
                        <a:t> 64 bit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747681"/>
                  </a:ext>
                </a:extLst>
              </a:tr>
              <a:tr h="301571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Memori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RAM 1 GB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682408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Penyimpanan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r>
                        <a:rPr lang="id-ID" sz="2000" dirty="0">
                          <a:effectLst/>
                        </a:rPr>
                        <a:t> GB</a:t>
                      </a:r>
                      <a:r>
                        <a:rPr lang="en-US" sz="2000" dirty="0">
                          <a:effectLst/>
                        </a:rPr>
                        <a:t> SSD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67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85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PROSES BISNIS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A2F41-F937-4C05-B857-37330AD868B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85701" y="1595246"/>
            <a:ext cx="8652398" cy="39043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948683-F9AE-41E1-8864-AFDB0C1D9301}"/>
              </a:ext>
            </a:extLst>
          </p:cNvPr>
          <p:cNvSpPr/>
          <p:nvPr/>
        </p:nvSpPr>
        <p:spPr>
          <a:xfrm>
            <a:off x="3593837" y="5768414"/>
            <a:ext cx="5436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Tw Cen MT" panose="020B0602020104020603" pitchFamily="34" charset="0"/>
              </a:rPr>
              <a:t>Mengajukan</a:t>
            </a:r>
            <a:r>
              <a:rPr lang="en-US" sz="2000" b="1" dirty="0">
                <a:latin typeface="Tw Cen MT" panose="020B0602020104020603" pitchFamily="34" charset="0"/>
              </a:rPr>
              <a:t> ide Usaha</a:t>
            </a:r>
          </a:p>
        </p:txBody>
      </p:sp>
    </p:spTree>
    <p:extLst>
      <p:ext uri="{BB962C8B-B14F-4D97-AF65-F5344CB8AC3E}">
        <p14:creationId xmlns:p14="http://schemas.microsoft.com/office/powerpoint/2010/main" val="42081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PROSES BISNIS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48683-F9AE-41E1-8864-AFDB0C1D9301}"/>
              </a:ext>
            </a:extLst>
          </p:cNvPr>
          <p:cNvSpPr/>
          <p:nvPr/>
        </p:nvSpPr>
        <p:spPr>
          <a:xfrm>
            <a:off x="3593837" y="5768414"/>
            <a:ext cx="5436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Tw Cen MT" panose="020B0602020104020603" pitchFamily="34" charset="0"/>
              </a:rPr>
              <a:t>Memverifikasi</a:t>
            </a:r>
            <a:r>
              <a:rPr lang="en-US" sz="2000" b="1" dirty="0">
                <a:latin typeface="Tw Cen MT" panose="020B0602020104020603" pitchFamily="34" charset="0"/>
              </a:rPr>
              <a:t> Usaha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D8F6C4-E590-4491-A834-8D71DF3C83D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07647" y="1575579"/>
            <a:ext cx="9079958" cy="413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PROSES BISNIS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48683-F9AE-41E1-8864-AFDB0C1D9301}"/>
              </a:ext>
            </a:extLst>
          </p:cNvPr>
          <p:cNvSpPr/>
          <p:nvPr/>
        </p:nvSpPr>
        <p:spPr>
          <a:xfrm>
            <a:off x="3593837" y="5768414"/>
            <a:ext cx="5436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Tw Cen MT" panose="020B0602020104020603" pitchFamily="34" charset="0"/>
              </a:rPr>
              <a:t>Memverifikasi</a:t>
            </a:r>
            <a:r>
              <a:rPr lang="en-US" sz="2000" b="1" dirty="0">
                <a:latin typeface="Tw Cen MT" panose="020B0602020104020603" pitchFamily="34" charset="0"/>
              </a:rPr>
              <a:t> Usaha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D8F6C4-E590-4491-A834-8D71DF3C83D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07647" y="1575579"/>
            <a:ext cx="9079958" cy="413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B53CD-E591-46C8-A491-CDBEF35ABA5C}"/>
              </a:ext>
            </a:extLst>
          </p:cNvPr>
          <p:cNvGrpSpPr/>
          <p:nvPr/>
        </p:nvGrpSpPr>
        <p:grpSpPr>
          <a:xfrm>
            <a:off x="3413242" y="1665476"/>
            <a:ext cx="5365516" cy="736702"/>
            <a:chOff x="1848112" y="1575921"/>
            <a:chExt cx="5365516" cy="7367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D8C8B2-514F-49DC-B789-A420D7762D4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Pendahuluan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EFAE9B-F2CE-4A25-88E5-CDEB06D09D0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6F129A-E905-46DF-B59D-B76BCB730E64}"/>
              </a:ext>
            </a:extLst>
          </p:cNvPr>
          <p:cNvGrpSpPr/>
          <p:nvPr/>
        </p:nvGrpSpPr>
        <p:grpSpPr>
          <a:xfrm>
            <a:off x="3401991" y="2402178"/>
            <a:ext cx="6155666" cy="736702"/>
            <a:chOff x="1848112" y="1575921"/>
            <a:chExt cx="6155666" cy="7367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C1DDBA-DD5F-47E8-8628-72C22682F91B}"/>
                </a:ext>
              </a:extLst>
            </p:cNvPr>
            <p:cNvSpPr txBox="1"/>
            <p:nvPr/>
          </p:nvSpPr>
          <p:spPr>
            <a:xfrm>
              <a:off x="2705936" y="1789403"/>
              <a:ext cx="529784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Perancangan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5CDE79-FA42-4437-B0BB-58AC0E6ABBA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E6284-66DF-421E-B07C-1C1EA54F031A}"/>
              </a:ext>
            </a:extLst>
          </p:cNvPr>
          <p:cNvGrpSpPr/>
          <p:nvPr/>
        </p:nvGrpSpPr>
        <p:grpSpPr>
          <a:xfrm>
            <a:off x="3401991" y="3215180"/>
            <a:ext cx="5365516" cy="736702"/>
            <a:chOff x="1848112" y="1575921"/>
            <a:chExt cx="5365516" cy="7367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Implementasi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Pengujian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4C90CA-01E5-4893-8FA8-1D806A10CC36}"/>
              </a:ext>
            </a:extLst>
          </p:cNvPr>
          <p:cNvGrpSpPr/>
          <p:nvPr/>
        </p:nvGrpSpPr>
        <p:grpSpPr>
          <a:xfrm>
            <a:off x="3413242" y="4022353"/>
            <a:ext cx="5365516" cy="736702"/>
            <a:chOff x="1848112" y="1575921"/>
            <a:chExt cx="5365516" cy="7367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B9E6B5-5803-45A5-A895-4391782B62E2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Kesimpulan dan Saran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EF6E39-CB1D-480B-A137-CCB45E9F187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/>
          <a:lstStyle/>
          <a:p>
            <a:pPr algn="r"/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CC0C7-BC40-4E0F-BCD1-4476DC94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5285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PROSES BISNIS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48683-F9AE-41E1-8864-AFDB0C1D9301}"/>
              </a:ext>
            </a:extLst>
          </p:cNvPr>
          <p:cNvSpPr/>
          <p:nvPr/>
        </p:nvSpPr>
        <p:spPr>
          <a:xfrm>
            <a:off x="3593837" y="5768414"/>
            <a:ext cx="5436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Tw Cen MT" panose="020B0602020104020603" pitchFamily="34" charset="0"/>
              </a:rPr>
              <a:t>Penggalangan</a:t>
            </a:r>
            <a:r>
              <a:rPr lang="en-US" sz="2000" b="1" dirty="0">
                <a:latin typeface="Tw Cen MT" panose="020B0602020104020603" pitchFamily="34" charset="0"/>
              </a:rPr>
              <a:t> Dana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BE682-4D0B-4387-86D8-AA2EAEF8F0D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39887" y="1656037"/>
            <a:ext cx="8308372" cy="42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PROSES BISNIS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48683-F9AE-41E1-8864-AFDB0C1D9301}"/>
              </a:ext>
            </a:extLst>
          </p:cNvPr>
          <p:cNvSpPr/>
          <p:nvPr/>
        </p:nvSpPr>
        <p:spPr>
          <a:xfrm>
            <a:off x="3593837" y="5768414"/>
            <a:ext cx="5436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Tw Cen MT" panose="020B0602020104020603" pitchFamily="34" charset="0"/>
              </a:rPr>
              <a:t>Laporan</a:t>
            </a:r>
            <a:r>
              <a:rPr lang="en-US" sz="2000" b="1" dirty="0">
                <a:latin typeface="Tw Cen MT" panose="020B0602020104020603" pitchFamily="34" charset="0"/>
              </a:rPr>
              <a:t> dan </a:t>
            </a:r>
            <a:r>
              <a:rPr lang="en-US" sz="2000" b="1" dirty="0" err="1">
                <a:latin typeface="Tw Cen MT" panose="020B0602020104020603" pitchFamily="34" charset="0"/>
              </a:rPr>
              <a:t>Pengembalian</a:t>
            </a:r>
            <a:r>
              <a:rPr lang="en-US" sz="2000" b="1" dirty="0">
                <a:latin typeface="Tw Cen MT" panose="020B0602020104020603" pitchFamily="34" charset="0"/>
              </a:rPr>
              <a:t> Dana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6CDFBC-7CA2-4AC8-BFEA-65F1D780DCB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7528" y="1497153"/>
            <a:ext cx="10596944" cy="427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PROSES BISNIS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48683-F9AE-41E1-8864-AFDB0C1D9301}"/>
              </a:ext>
            </a:extLst>
          </p:cNvPr>
          <p:cNvSpPr/>
          <p:nvPr/>
        </p:nvSpPr>
        <p:spPr>
          <a:xfrm>
            <a:off x="3593837" y="5768414"/>
            <a:ext cx="5436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Tw Cen MT" panose="020B0602020104020603" pitchFamily="34" charset="0"/>
              </a:rPr>
              <a:t>Penarikan</a:t>
            </a:r>
            <a:r>
              <a:rPr lang="en-US" sz="2000" b="1">
                <a:latin typeface="Tw Cen MT" panose="020B0602020104020603" pitchFamily="34" charset="0"/>
              </a:rPr>
              <a:t> Dana</a:t>
            </a:r>
            <a:endParaRPr lang="en-US" sz="2000" b="1" dirty="0">
              <a:latin typeface="Tw Cen MT" panose="020B06020201040206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B5DAAA-8424-495E-AEFF-41A4D0BBF3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40244" y="1522091"/>
            <a:ext cx="9311511" cy="42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KEAMANAN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0BF77-1F1D-40C7-896D-842B554DC25F}"/>
              </a:ext>
            </a:extLst>
          </p:cNvPr>
          <p:cNvPicPr/>
          <p:nvPr/>
        </p:nvPicPr>
        <p:blipFill rotWithShape="1">
          <a:blip r:embed="rId4"/>
          <a:srcRect l="10283" t="2526" r="10281" b="56760"/>
          <a:stretch/>
        </p:blipFill>
        <p:spPr>
          <a:xfrm>
            <a:off x="1608304" y="2152825"/>
            <a:ext cx="9407192" cy="2664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325DB2-93C1-4350-86CE-16624C771CA5}"/>
              </a:ext>
            </a:extLst>
          </p:cNvPr>
          <p:cNvSpPr/>
          <p:nvPr/>
        </p:nvSpPr>
        <p:spPr>
          <a:xfrm>
            <a:off x="3593837" y="4955567"/>
            <a:ext cx="5436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SNIFFING ATTACK PADA MENU MASUK SISTEM</a:t>
            </a:r>
          </a:p>
        </p:txBody>
      </p:sp>
    </p:spTree>
    <p:extLst>
      <p:ext uri="{BB962C8B-B14F-4D97-AF65-F5344CB8AC3E}">
        <p14:creationId xmlns:p14="http://schemas.microsoft.com/office/powerpoint/2010/main" val="3001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KEAMANAN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25DB2-93C1-4350-86CE-16624C771CA5}"/>
              </a:ext>
            </a:extLst>
          </p:cNvPr>
          <p:cNvSpPr/>
          <p:nvPr/>
        </p:nvSpPr>
        <p:spPr>
          <a:xfrm>
            <a:off x="3555737" y="5178425"/>
            <a:ext cx="5436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SQL INJECTION PADA MENU MASUK SISTEM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52C5BC-F6ED-49A9-88DB-0B6145C58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57"/>
          <a:stretch/>
        </p:blipFill>
        <p:spPr>
          <a:xfrm>
            <a:off x="1592089" y="1722425"/>
            <a:ext cx="3238123" cy="2961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D1CA48-5517-482B-B5BC-4B84C866C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338" y="1685029"/>
            <a:ext cx="3238124" cy="3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KEAMANAN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25DB2-93C1-4350-86CE-16624C771CA5}"/>
              </a:ext>
            </a:extLst>
          </p:cNvPr>
          <p:cNvSpPr/>
          <p:nvPr/>
        </p:nvSpPr>
        <p:spPr>
          <a:xfrm>
            <a:off x="3530337" y="5629648"/>
            <a:ext cx="5436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DATABASE ILLEGAL CHANGE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A91F6-EADF-43ED-9F1E-7E08C9132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1855602"/>
            <a:ext cx="4133850" cy="128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872207-4F75-409B-AFDF-C7F1316D0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217740"/>
            <a:ext cx="3886200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3A1D8-ED26-4C55-BC1D-D6BB1CCDC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737" y="4348163"/>
            <a:ext cx="38957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KEAMANAN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007F7-9C3C-441E-9713-3368B467242C}"/>
              </a:ext>
            </a:extLst>
          </p:cNvPr>
          <p:cNvSpPr/>
          <p:nvPr/>
        </p:nvSpPr>
        <p:spPr>
          <a:xfrm>
            <a:off x="576942" y="5572628"/>
            <a:ext cx="40791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ENKRIPSI 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E1DFF5-A8B1-4700-9377-2CE8C72EDA64}"/>
              </a:ext>
            </a:extLst>
          </p:cNvPr>
          <p:cNvSpPr/>
          <p:nvPr/>
        </p:nvSpPr>
        <p:spPr>
          <a:xfrm>
            <a:off x="6849889" y="5418740"/>
            <a:ext cx="40791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ENKRIPSI DATA MELIHAT DAN MENGEDIT DATA PENGGUNA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3FD19-D378-4C3E-8E62-998DD01BB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49" y="1443432"/>
            <a:ext cx="3720140" cy="4040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252603-A53A-4F14-A18B-DEC2BCEDDF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68"/>
          <a:stretch/>
        </p:blipFill>
        <p:spPr>
          <a:xfrm>
            <a:off x="5268685" y="2001799"/>
            <a:ext cx="6741856" cy="304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WAKTU ENKRIPSI AES-256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316609-E775-4E0D-BE91-B5EA75BDF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95929"/>
              </p:ext>
            </p:extLst>
          </p:nvPr>
        </p:nvGraphicFramePr>
        <p:xfrm>
          <a:off x="508000" y="2131509"/>
          <a:ext cx="1087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286828452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5052081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274461903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32367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Jenis Enkripsi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 Pengguna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Panjang Data (byte(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Waktu (second)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1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Encrypt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230958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0.008310079574584961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6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Encrypt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230958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0.009949922561645508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37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Decrypt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417240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0.009283065795898438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2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Decrypt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417240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0.008929967880249023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7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Encrypt Form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0.0033659934997558594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Decrypt Form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0.00347900390625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2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Encrypt Database Text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0.0014488697052001953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Decrypt Database Text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0.0013928413391113281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3380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F7AEF9C0-05A3-44EA-859D-3BB39FA0687F}"/>
              </a:ext>
            </a:extLst>
          </p:cNvPr>
          <p:cNvSpPr/>
          <p:nvPr/>
        </p:nvSpPr>
        <p:spPr>
          <a:xfrm>
            <a:off x="3139621" y="5520537"/>
            <a:ext cx="5607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w Cen MT" panose="020B0602020104020603" pitchFamily="34" charset="0"/>
              </a:rPr>
              <a:t>SAMPLE DATA WAKTU ENKRIPSI DAN DEKRIPSI</a:t>
            </a:r>
          </a:p>
        </p:txBody>
      </p:sp>
    </p:spTree>
    <p:extLst>
      <p:ext uri="{BB962C8B-B14F-4D97-AF65-F5344CB8AC3E}">
        <p14:creationId xmlns:p14="http://schemas.microsoft.com/office/powerpoint/2010/main" val="237461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WAKTU ENKRIPSI AES-256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80101C4-448F-4FF1-A6F0-C9C530478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378954"/>
              </p:ext>
            </p:extLst>
          </p:nvPr>
        </p:nvGraphicFramePr>
        <p:xfrm>
          <a:off x="2616200" y="1432169"/>
          <a:ext cx="7251700" cy="4641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44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WAKTU ENKRIPSI AES-256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76868E0-2BFE-47BD-843B-41AD4FF2E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841467"/>
              </p:ext>
            </p:extLst>
          </p:nvPr>
        </p:nvGraphicFramePr>
        <p:xfrm>
          <a:off x="2523670" y="1367524"/>
          <a:ext cx="7144659" cy="4833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418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PENDAHULUAN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190F19-047A-4086-B3C2-5AED21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38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30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KESIMPULAN DAN SARAN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7769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KESIMPULAN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1167589"/>
            <a:chOff x="1848112" y="1575921"/>
            <a:chExt cx="8446175" cy="11675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Telah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terbuat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crowdfunding online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berbasis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syariah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523655" y="3152993"/>
            <a:ext cx="8446175" cy="1167589"/>
            <a:chOff x="1848112" y="1575921"/>
            <a:chExt cx="8446175" cy="11675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yang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dibuat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berhasil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menahan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ancaman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serangan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siber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berupa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….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64EF42-97BD-4255-B516-16809677753F}"/>
              </a:ext>
            </a:extLst>
          </p:cNvPr>
          <p:cNvGrpSpPr/>
          <p:nvPr/>
        </p:nvGrpSpPr>
        <p:grpSpPr>
          <a:xfrm>
            <a:off x="523655" y="4233413"/>
            <a:ext cx="8446175" cy="1167589"/>
            <a:chOff x="1848112" y="1575921"/>
            <a:chExt cx="8446175" cy="11675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204198-F32F-4D51-91C6-36BC4CD0C90D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berhasil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terintegrasi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third party payment gateway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midtrans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xendit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5BCC57-73D4-4CB4-86FD-671433E72BE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Saran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1167589"/>
            <a:chOff x="1848112" y="1575921"/>
            <a:chExt cx="8446175" cy="11675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Diperlukan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percobaan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lebih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banyak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tentang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serangan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siber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yang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mungkin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terjadi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523655" y="3152993"/>
            <a:ext cx="8446175" cy="1598477"/>
            <a:chOff x="1848112" y="1575921"/>
            <a:chExt cx="8446175" cy="15984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Diperlukan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data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enkripsi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dekripsi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yang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lebih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banyak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bervarasi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menentukan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estimasi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waktu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enkripsi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yang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lebih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akurat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43D16B-9F7C-4C30-A378-671872E71043}"/>
              </a:ext>
            </a:extLst>
          </p:cNvPr>
          <p:cNvGrpSpPr/>
          <p:nvPr/>
        </p:nvGrpSpPr>
        <p:grpSpPr>
          <a:xfrm>
            <a:off x="523655" y="4604965"/>
            <a:ext cx="8446175" cy="1167589"/>
            <a:chOff x="1848112" y="1575921"/>
            <a:chExt cx="8446175" cy="11675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BF270A-33F0-49E8-8AC0-BBA4BA8C9C4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Perlu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adanya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Queue (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antrian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)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penerimaan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dana.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26387D-8D33-48E5-9D30-4E4E554C9A8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TERIMA KASIH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730E8F9-0717-4F82-8623-CFD9AA99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8204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LATAR BELAKANG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1BC4ECC-9DB4-47DC-A168-FE20EA3589F3}"/>
              </a:ext>
            </a:extLst>
          </p:cNvPr>
          <p:cNvSpPr txBox="1">
            <a:spLocks/>
          </p:cNvSpPr>
          <p:nvPr/>
        </p:nvSpPr>
        <p:spPr>
          <a:xfrm>
            <a:off x="978442" y="1673924"/>
            <a:ext cx="6473918" cy="205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Popoulernya</a:t>
            </a:r>
            <a:r>
              <a:rPr lang="en-US" sz="2400" dirty="0">
                <a:latin typeface="Tw Cen MT" panose="020B0602020104020603" pitchFamily="34" charset="0"/>
              </a:rPr>
              <a:t> Cloud pada era </a:t>
            </a:r>
            <a:r>
              <a:rPr lang="en-US" sz="2400" dirty="0" err="1">
                <a:latin typeface="Tw Cen MT" panose="020B0602020104020603" pitchFamily="34" charset="0"/>
              </a:rPr>
              <a:t>ini</a:t>
            </a:r>
            <a:endParaRPr lang="en-US" sz="2400" dirty="0">
              <a:latin typeface="Tw Cen MT" panose="020B0602020104020603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Dampak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menggunakan</a:t>
            </a:r>
            <a:r>
              <a:rPr lang="en-US" sz="2400" dirty="0">
                <a:latin typeface="Tw Cen MT" panose="020B0602020104020603" pitchFamily="34" charset="0"/>
              </a:rPr>
              <a:t> Cloud</a:t>
            </a:r>
          </a:p>
          <a:p>
            <a:pPr algn="just">
              <a:lnSpc>
                <a:spcPct val="110000"/>
              </a:lnSpc>
            </a:pP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5A6326F-4A78-4B11-BD0A-7C5E74F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7462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RUMUSAN &amp; BATASAN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49FBB66-0588-49B1-BEC3-8B20F11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93D9E86-22EF-4C79-976A-A44FD3771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34497"/>
              </p:ext>
            </p:extLst>
          </p:nvPr>
        </p:nvGraphicFramePr>
        <p:xfrm>
          <a:off x="2006229" y="1777999"/>
          <a:ext cx="8229848" cy="4311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44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TUJUAN &amp; MANFAAT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3BBBE3-DF79-4256-A5A6-39302F10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D921F-5666-45C0-86F7-8F2654B24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060381"/>
              </p:ext>
            </p:extLst>
          </p:nvPr>
        </p:nvGraphicFramePr>
        <p:xfrm>
          <a:off x="643719" y="1647618"/>
          <a:ext cx="10506881" cy="470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38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7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338DE1-63F8-4EE0-BCD0-872F28C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850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19DF96-CFD5-4464-8A98-8D8465988AF2}"/>
              </a:ext>
            </a:extLst>
          </p:cNvPr>
          <p:cNvGrpSpPr/>
          <p:nvPr/>
        </p:nvGrpSpPr>
        <p:grpSpPr>
          <a:xfrm>
            <a:off x="295055" y="2324392"/>
            <a:ext cx="8446175" cy="736702"/>
            <a:chOff x="1848112" y="1575921"/>
            <a:chExt cx="8446175" cy="7367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94A3C0-6649-49E5-AA0D-6279846B6F99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Server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Aplikasi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51687A-1F5A-4C25-8336-2EC3B7B5D6C4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BA64E-2C88-4D64-9A8C-37D4B9DC84B0}"/>
              </a:ext>
            </a:extLst>
          </p:cNvPr>
          <p:cNvGrpSpPr/>
          <p:nvPr/>
        </p:nvGrpSpPr>
        <p:grpSpPr>
          <a:xfrm>
            <a:off x="1253151" y="3184205"/>
            <a:ext cx="7957016" cy="736702"/>
            <a:chOff x="1848112" y="1575921"/>
            <a:chExt cx="7957016" cy="7367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7CC787-BF17-4F79-BB00-AFBFD69DE8A9}"/>
                </a:ext>
              </a:extLst>
            </p:cNvPr>
            <p:cNvSpPr txBox="1"/>
            <p:nvPr/>
          </p:nvSpPr>
          <p:spPr>
            <a:xfrm>
              <a:off x="2705936" y="1789403"/>
              <a:ext cx="7099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Server Backup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AF7D6A-855D-404F-991D-2A886442244F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DA82B-08A3-4867-8CEC-385D9F856F20}"/>
              </a:ext>
            </a:extLst>
          </p:cNvPr>
          <p:cNvGrpSpPr/>
          <p:nvPr/>
        </p:nvGrpSpPr>
        <p:grpSpPr>
          <a:xfrm>
            <a:off x="2110975" y="4044018"/>
            <a:ext cx="9373454" cy="736702"/>
            <a:chOff x="1848112" y="1575921"/>
            <a:chExt cx="9373454" cy="7367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B50C-B88A-4CFA-91D6-3642DE9BFEEC}"/>
                </a:ext>
              </a:extLst>
            </p:cNvPr>
            <p:cNvSpPr txBox="1"/>
            <p:nvPr/>
          </p:nvSpPr>
          <p:spPr>
            <a:xfrm>
              <a:off x="2705935" y="1789403"/>
              <a:ext cx="8515631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Server Basis Data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D2EC53-525D-4B2E-A3E4-D40A3031AAF8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55C1BDD-A17D-4A71-B9C6-186BBA293B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34" y="1534189"/>
            <a:ext cx="4984695" cy="4057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SPESIFIKASI KEBUTUHAN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381D2-3395-49EF-88CB-885C7A8BD97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20449"/>
            <a:ext cx="5740400" cy="480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8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1025</Words>
  <Application>Microsoft Office PowerPoint</Application>
  <PresentationFormat>Widescreen</PresentationFormat>
  <Paragraphs>294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Trebuchet MS</vt:lpstr>
      <vt:lpstr>Tw Cen MT</vt:lpstr>
      <vt:lpstr>Tw Cen MT Condensed</vt:lpstr>
      <vt:lpstr>Office Theme</vt:lpstr>
      <vt:lpstr>IMPLEMENTASI PERANGKAT LUNAK AUDIT KEAMANAN CLOUD DENGAN DATA TERENKRIPSI</vt:lpstr>
      <vt:lpstr>OUTLINE</vt:lpstr>
      <vt:lpstr>PowerPoint Presentation</vt:lpstr>
      <vt:lpstr>LATAR BELAKANG</vt:lpstr>
      <vt:lpstr>RUMUSAN &amp; BATASAN MASALAH</vt:lpstr>
      <vt:lpstr>TUJUAN &amp; MANFAAT</vt:lpstr>
      <vt:lpstr>PowerPoint Presentation</vt:lpstr>
      <vt:lpstr>PERANCANGAN SISTEM</vt:lpstr>
      <vt:lpstr>RANCANGAN SPESIFIKASI KEBUTUHAN SISTEM</vt:lpstr>
      <vt:lpstr>RANCANGAN PROSES PENGUNGGAHAN FILE</vt:lpstr>
      <vt:lpstr>RANCANGAN PROSES PENGUNDUHAN FILE</vt:lpstr>
      <vt:lpstr>RANCANGAN PROSES AUDIT FILE</vt:lpstr>
      <vt:lpstr>RANCANGAN PROSES RECOVERY FILE</vt:lpstr>
      <vt:lpstr>RANCANGAN PROSES BACKUP DATABASE</vt:lpstr>
      <vt:lpstr>PowerPoint Presentation</vt:lpstr>
      <vt:lpstr>LINGKUNGAN IMPLEMENTASI DAN PENGUJIAN</vt:lpstr>
      <vt:lpstr>PENGUJIAN PROSES BISNIS SISTEM</vt:lpstr>
      <vt:lpstr>PENGUJIAN PROSES BISNIS SISTEM</vt:lpstr>
      <vt:lpstr>PENGUJIAN PROSES BISNIS SISTEM</vt:lpstr>
      <vt:lpstr>PENGUJIAN PROSES BISNIS SISTEM</vt:lpstr>
      <vt:lpstr>PENGUJIAN PROSES BISNIS SISTEM</vt:lpstr>
      <vt:lpstr>PENGUJIAN PROSES BISNIS SISTEM</vt:lpstr>
      <vt:lpstr>PENGUJIAN KEAMANAN DATA</vt:lpstr>
      <vt:lpstr>PENGUJIAN KEAMANAN DATA</vt:lpstr>
      <vt:lpstr>PENGUJIAN KEAMANAN DATA</vt:lpstr>
      <vt:lpstr>PENGUJIAN KEAMANAN DATA</vt:lpstr>
      <vt:lpstr>WAKTU ENKRIPSI AES-256</vt:lpstr>
      <vt:lpstr>WAKTU ENKRIPSI AES-256</vt:lpstr>
      <vt:lpstr>WAKTU ENKRIPSI AES-256</vt:lpstr>
      <vt:lpstr>PowerPoint Presentation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EKSPRESI WAJAH MENGGUNAKAN WAVELET TRANSFORM DAN CONVOLUTIONAL NEURAL NETWORK</dc:title>
  <dc:creator>Hendry Wiranto</dc:creator>
  <cp:lastModifiedBy>MUHAMMAD FAJRI SALAM(553099)</cp:lastModifiedBy>
  <cp:revision>432</cp:revision>
  <dcterms:created xsi:type="dcterms:W3CDTF">2018-12-28T17:44:59Z</dcterms:created>
  <dcterms:modified xsi:type="dcterms:W3CDTF">2019-07-15T02:21:23Z</dcterms:modified>
</cp:coreProperties>
</file>