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382" r:id="rId3"/>
    <p:sldId id="259" r:id="rId4"/>
    <p:sldId id="388" r:id="rId5"/>
    <p:sldId id="258" r:id="rId6"/>
    <p:sldId id="260" r:id="rId7"/>
    <p:sldId id="262" r:id="rId8"/>
    <p:sldId id="263" r:id="rId9"/>
    <p:sldId id="267" r:id="rId10"/>
    <p:sldId id="389" r:id="rId11"/>
    <p:sldId id="387" r:id="rId12"/>
    <p:sldId id="383" r:id="rId13"/>
    <p:sldId id="384" r:id="rId14"/>
    <p:sldId id="385" r:id="rId15"/>
    <p:sldId id="386" r:id="rId16"/>
    <p:sldId id="366" r:id="rId17"/>
    <p:sldId id="288" r:id="rId18"/>
    <p:sldId id="367" r:id="rId19"/>
    <p:sldId id="368" r:id="rId20"/>
    <p:sldId id="369" r:id="rId21"/>
    <p:sldId id="370" r:id="rId22"/>
    <p:sldId id="272" r:id="rId23"/>
    <p:sldId id="342" r:id="rId24"/>
    <p:sldId id="357" r:id="rId25"/>
    <p:sldId id="373" r:id="rId26"/>
    <p:sldId id="372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49" r:id="rId36"/>
    <p:sldId id="371" r:id="rId37"/>
    <p:sldId id="358" r:id="rId38"/>
    <p:sldId id="27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7384" autoAdjust="0"/>
  </p:normalViewPr>
  <p:slideViewPr>
    <p:cSldViewPr snapToGrid="0">
      <p:cViewPr varScale="1">
        <p:scale>
          <a:sx n="63" d="100"/>
          <a:sy n="63" d="100"/>
        </p:scale>
        <p:origin x="288" y="48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6.2530000000000001</c:v>
                </c:pt>
                <c:pt idx="1">
                  <c:v>14.795999999999999</c:v>
                </c:pt>
                <c:pt idx="2">
                  <c:v>16.783000000000001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D-4388-9E00-A570DD2DC8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7.3440000000000003</c:v>
                </c:pt>
                <c:pt idx="1">
                  <c:v>14.134</c:v>
                </c:pt>
                <c:pt idx="2">
                  <c:v>20.222999999999999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D-4388-9E00-A570DD2DC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697391"/>
        <c:axId val="844391887"/>
      </c:barChart>
      <c:catAx>
        <c:axId val="8506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391887"/>
        <c:crosses val="autoZero"/>
        <c:auto val="1"/>
        <c:lblAlgn val="ctr"/>
        <c:lblOffset val="100"/>
        <c:noMultiLvlLbl val="0"/>
      </c:catAx>
      <c:valAx>
        <c:axId val="84439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6.3129999999999997</c:v>
                </c:pt>
                <c:pt idx="1">
                  <c:v>11.868</c:v>
                </c:pt>
                <c:pt idx="2">
                  <c:v>17.327999999999999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5-444E-BB14-9E36E06DE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7.06</c:v>
                </c:pt>
                <c:pt idx="1">
                  <c:v>16.332000000000001</c:v>
                </c:pt>
                <c:pt idx="2">
                  <c:v>21.23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5-444E-BB14-9E36E06D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673919"/>
        <c:axId val="920609007"/>
      </c:barChart>
      <c:catAx>
        <c:axId val="83467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09007"/>
        <c:crosses val="autoZero"/>
        <c:auto val="1"/>
        <c:lblAlgn val="ctr"/>
        <c:lblOffset val="100"/>
        <c:noMultiLvlLbl val="0"/>
      </c:catAx>
      <c:valAx>
        <c:axId val="92060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67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8.51</c:v>
                </c:pt>
                <c:pt idx="1">
                  <c:v>10.801</c:v>
                </c:pt>
                <c:pt idx="2">
                  <c:v>18.321000000000002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7-4D04-BB68-BA0B061B8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7.8289999999999997</c:v>
                </c:pt>
                <c:pt idx="1">
                  <c:v>14.459</c:v>
                </c:pt>
                <c:pt idx="2">
                  <c:v>20.658000000000001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7-4D04-BB68-BA0B061B8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5857071"/>
        <c:axId val="607439199"/>
      </c:barChart>
      <c:catAx>
        <c:axId val="91585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439199"/>
        <c:crosses val="autoZero"/>
        <c:auto val="1"/>
        <c:lblAlgn val="ctr"/>
        <c:lblOffset val="100"/>
        <c:noMultiLvlLbl val="0"/>
      </c:catAx>
      <c:valAx>
        <c:axId val="60743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85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/>
            <a:t>Aplikasi </a:t>
          </a:r>
          <a:r>
            <a:rPr lang="en-US" sz="2800" dirty="0" err="1"/>
            <a:t>Penyimpanan</a:t>
          </a:r>
          <a:r>
            <a:rPr lang="en-US" sz="2800" dirty="0"/>
            <a:t> Data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Script Audit &amp; Recovery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/>
            <a:t>Python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161773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161840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161840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ID" dirty="0" err="1"/>
            <a:t>Membangun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website </a:t>
          </a:r>
          <a:r>
            <a:rPr lang="en-ID" dirty="0" err="1"/>
            <a:t>dengan</a:t>
          </a:r>
          <a:r>
            <a:rPr lang="en-ID" dirty="0"/>
            <a:t> framework Laravel yang </a:t>
          </a:r>
          <a:r>
            <a:rPr lang="en-ID" dirty="0" err="1"/>
            <a:t>menerapkan</a:t>
          </a:r>
          <a:r>
            <a:rPr lang="en-ID" dirty="0"/>
            <a:t> </a:t>
          </a:r>
          <a:r>
            <a:rPr lang="en-ID" dirty="0" err="1"/>
            <a:t>enkripsi</a:t>
          </a:r>
          <a:r>
            <a:rPr lang="en-ID" dirty="0"/>
            <a:t> AES-256</a:t>
          </a:r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secret hash key pada </a:t>
          </a:r>
          <a:r>
            <a:rPr lang="en-US" dirty="0" err="1"/>
            <a:t>setiap</a:t>
          </a:r>
          <a:r>
            <a:rPr lang="en-US" dirty="0"/>
            <a:t> file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menggunakan</a:t>
          </a:r>
          <a:r>
            <a:rPr lang="en-US" dirty="0"/>
            <a:t> server </a:t>
          </a:r>
          <a:r>
            <a:rPr lang="en-US" dirty="0" err="1"/>
            <a:t>aplikasi</a:t>
          </a:r>
          <a:r>
            <a:rPr lang="en-US" dirty="0"/>
            <a:t>, backup dan database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73" y="90880"/>
          <a:ext cx="2883112" cy="131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Aplikasi </a:t>
          </a:r>
          <a:r>
            <a:rPr lang="en-US" sz="2800" kern="1200" dirty="0" err="1"/>
            <a:t>Penyimpanan</a:t>
          </a:r>
          <a:r>
            <a:rPr lang="en-US" sz="2800" kern="1200" dirty="0"/>
            <a:t> Data</a:t>
          </a:r>
          <a:endParaRPr lang="en-ID" sz="2800" kern="1200" dirty="0"/>
        </a:p>
      </dsp:txBody>
      <dsp:txXfrm>
        <a:off x="73" y="90880"/>
        <a:ext cx="2883112" cy="1316700"/>
      </dsp:txXfrm>
    </dsp:sp>
    <dsp:sp modelId="{A38D4000-C97F-48D7-B28C-BE794C2D5D2C}">
      <dsp:nvSpPr>
        <dsp:cNvPr id="0" name=""/>
        <dsp:cNvSpPr/>
      </dsp:nvSpPr>
      <dsp:spPr>
        <a:xfrm>
          <a:off x="2883185" y="90880"/>
          <a:ext cx="356439" cy="13167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382200" y="90880"/>
          <a:ext cx="4847573" cy="1316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PHP, MySQL, Laravel</a:t>
          </a:r>
          <a:endParaRPr lang="en-ID" sz="3800" kern="1200" dirty="0"/>
        </a:p>
      </dsp:txBody>
      <dsp:txXfrm>
        <a:off x="3382200" y="90880"/>
        <a:ext cx="4847573" cy="1316700"/>
      </dsp:txXfrm>
    </dsp:sp>
    <dsp:sp modelId="{067EE0A2-C477-49C5-A2EF-2CC97C639B89}">
      <dsp:nvSpPr>
        <dsp:cNvPr id="0" name=""/>
        <dsp:cNvSpPr/>
      </dsp:nvSpPr>
      <dsp:spPr>
        <a:xfrm>
          <a:off x="73" y="1544380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Enkripsi</a:t>
          </a:r>
          <a:r>
            <a:rPr lang="en-US" sz="3800" kern="1200" dirty="0"/>
            <a:t> AES-256</a:t>
          </a:r>
          <a:endParaRPr lang="en-ID" sz="3800" kern="1200" dirty="0"/>
        </a:p>
      </dsp:txBody>
      <dsp:txXfrm>
        <a:off x="73" y="1544380"/>
        <a:ext cx="2881054" cy="1269675"/>
      </dsp:txXfrm>
    </dsp:sp>
    <dsp:sp modelId="{60139A37-B11E-4E3F-9E61-86A8C276EF21}">
      <dsp:nvSpPr>
        <dsp:cNvPr id="0" name=""/>
        <dsp:cNvSpPr/>
      </dsp:nvSpPr>
      <dsp:spPr>
        <a:xfrm>
          <a:off x="2881128" y="1544380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379580" y="1544380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AES-256 CBC</a:t>
          </a:r>
          <a:endParaRPr lang="en-ID" sz="3800" kern="1200" dirty="0"/>
        </a:p>
      </dsp:txBody>
      <dsp:txXfrm>
        <a:off x="3379580" y="1544380"/>
        <a:ext cx="4842108" cy="1269675"/>
      </dsp:txXfrm>
    </dsp:sp>
    <dsp:sp modelId="{73709AC8-4EF2-4130-B488-1266E5831FCF}">
      <dsp:nvSpPr>
        <dsp:cNvPr id="0" name=""/>
        <dsp:cNvSpPr/>
      </dsp:nvSpPr>
      <dsp:spPr>
        <a:xfrm>
          <a:off x="73" y="2950855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Script Audit &amp; Recovery</a:t>
          </a:r>
          <a:endParaRPr lang="en-ID" sz="3800" kern="1200" dirty="0"/>
        </a:p>
      </dsp:txBody>
      <dsp:txXfrm>
        <a:off x="73" y="2950855"/>
        <a:ext cx="2881054" cy="1269675"/>
      </dsp:txXfrm>
    </dsp:sp>
    <dsp:sp modelId="{546ACCBD-4974-4DD4-BB83-C5D220107CE7}">
      <dsp:nvSpPr>
        <dsp:cNvPr id="0" name=""/>
        <dsp:cNvSpPr/>
      </dsp:nvSpPr>
      <dsp:spPr>
        <a:xfrm>
          <a:off x="2881128" y="2950855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379580" y="2950855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Python</a:t>
          </a:r>
          <a:endParaRPr lang="en-ID" sz="3800" kern="1200" dirty="0"/>
        </a:p>
      </dsp:txBody>
      <dsp:txXfrm>
        <a:off x="3379580" y="2950855"/>
        <a:ext cx="4842108" cy="126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Membangun</a:t>
          </a:r>
          <a:r>
            <a:rPr lang="en-ID" sz="2800" kern="1200" dirty="0"/>
            <a:t> </a:t>
          </a:r>
          <a:r>
            <a:rPr lang="en-ID" sz="2800" kern="1200" dirty="0" err="1"/>
            <a:t>aplikasi</a:t>
          </a:r>
          <a:r>
            <a:rPr lang="en-ID" sz="2800" kern="1200" dirty="0"/>
            <a:t> </a:t>
          </a:r>
          <a:r>
            <a:rPr lang="en-ID" sz="2800" kern="1200" dirty="0" err="1"/>
            <a:t>berbasis</a:t>
          </a:r>
          <a:r>
            <a:rPr lang="en-ID" sz="2800" kern="1200" dirty="0"/>
            <a:t> website </a:t>
          </a:r>
          <a:r>
            <a:rPr lang="en-ID" sz="2800" kern="1200" dirty="0" err="1"/>
            <a:t>dengan</a:t>
          </a:r>
          <a:r>
            <a:rPr lang="en-ID" sz="2800" kern="1200" dirty="0"/>
            <a:t> framework Laravel yang </a:t>
          </a:r>
          <a:r>
            <a:rPr lang="en-ID" sz="2800" kern="1200" dirty="0" err="1"/>
            <a:t>menerapkan</a:t>
          </a:r>
          <a:r>
            <a:rPr lang="en-ID" sz="2800" kern="1200" dirty="0"/>
            <a:t> </a:t>
          </a:r>
          <a:r>
            <a:rPr lang="en-ID" sz="2800" kern="1200" dirty="0" err="1"/>
            <a:t>enkripsi</a:t>
          </a:r>
          <a:r>
            <a:rPr lang="en-ID" sz="2800" kern="1200" dirty="0"/>
            <a:t> AES-256</a:t>
          </a:r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Menghasilkan</a:t>
          </a:r>
          <a:r>
            <a:rPr lang="en-US" sz="2800" kern="1200" dirty="0"/>
            <a:t> secret hash key pada </a:t>
          </a:r>
          <a:r>
            <a:rPr lang="en-US" sz="2800" kern="1200" dirty="0" err="1"/>
            <a:t>setiap</a:t>
          </a:r>
          <a:r>
            <a:rPr lang="en-US" sz="2800" kern="1200" dirty="0"/>
            <a:t> file</a:t>
          </a:r>
          <a:endParaRPr lang="en-ID" sz="28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Membangun</a:t>
          </a:r>
          <a:r>
            <a:rPr lang="en-US" sz="2800" kern="1200" dirty="0"/>
            <a:t> </a:t>
          </a:r>
          <a:r>
            <a:rPr lang="en-US" sz="2800" kern="1200" dirty="0" err="1"/>
            <a:t>sistem</a:t>
          </a:r>
          <a:r>
            <a:rPr lang="en-US" sz="2800" kern="1200" dirty="0"/>
            <a:t> yang </a:t>
          </a:r>
          <a:r>
            <a:rPr lang="en-US" sz="2800" kern="1200" dirty="0" err="1"/>
            <a:t>menggunakan</a:t>
          </a:r>
          <a:r>
            <a:rPr lang="en-US" sz="2800" kern="1200" dirty="0"/>
            <a:t> server </a:t>
          </a:r>
          <a:r>
            <a:rPr lang="en-US" sz="2800" kern="1200" dirty="0" err="1"/>
            <a:t>aplikasi</a:t>
          </a:r>
          <a:r>
            <a:rPr lang="en-US" sz="2800" kern="1200" dirty="0"/>
            <a:t>, backup dan database</a:t>
          </a:r>
          <a:endParaRPr lang="en-ID" sz="28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platform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melakukan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melalui</a:t>
            </a:r>
            <a:r>
              <a:rPr lang="en-US" sz="1200" dirty="0">
                <a:latin typeface="Tw Cen MT" panose="020B0602020104020603" pitchFamily="34" charset="0"/>
              </a:rPr>
              <a:t> media </a:t>
            </a:r>
            <a:r>
              <a:rPr lang="en-US" sz="1200" dirty="0" err="1">
                <a:latin typeface="Tw Cen MT" panose="020B0602020104020603" pitchFamily="34" charset="0"/>
              </a:rPr>
              <a:t>publikasi</a:t>
            </a:r>
            <a:r>
              <a:rPr lang="en-US" sz="1200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seperti</a:t>
            </a:r>
            <a:r>
              <a:rPr lang="en-US" sz="1200" dirty="0">
                <a:latin typeface="Tw Cen MT" panose="020B0602020104020603" pitchFamily="34" charset="0"/>
              </a:rPr>
              <a:t> website yang </a:t>
            </a:r>
            <a:r>
              <a:rPr lang="en-US" sz="1200" dirty="0" err="1">
                <a:latin typeface="Tw Cen MT" panose="020B0602020104020603" pitchFamily="34" charset="0"/>
              </a:rPr>
              <a:t>popularitasnya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sedang</a:t>
            </a:r>
            <a:r>
              <a:rPr lang="en-US" sz="1200" dirty="0">
                <a:latin typeface="Tw Cen MT" panose="020B0602020104020603" pitchFamily="34" charset="0"/>
              </a:rPr>
              <a:t> naik </a:t>
            </a:r>
            <a:r>
              <a:rPr lang="en-US" sz="1200" dirty="0" err="1">
                <a:latin typeface="Tw Cen MT" panose="020B0602020104020603" pitchFamily="34" charset="0"/>
              </a:rPr>
              <a:t>daun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endParaRPr lang="en-US" sz="1200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w Cen MT" panose="020B0602020104020603" pitchFamily="34" charset="0"/>
              </a:rPr>
              <a:t>Crowdfunding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memiliki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banyak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jenis</a:t>
            </a:r>
            <a:r>
              <a:rPr lang="en-US" sz="1200" dirty="0">
                <a:latin typeface="Tw Cen MT" panose="020B0602020104020603" pitchFamily="34" charset="0"/>
              </a:rPr>
              <a:t> salah </a:t>
            </a:r>
            <a:r>
              <a:rPr lang="en-US" sz="1200" dirty="0" err="1">
                <a:latin typeface="Tw Cen MT" panose="020B0602020104020603" pitchFamily="34" charset="0"/>
              </a:rPr>
              <a:t>satunya</a:t>
            </a:r>
            <a:r>
              <a:rPr lang="en-US" sz="1200" dirty="0">
                <a:latin typeface="Tw Cen MT" panose="020B0602020104020603" pitchFamily="34" charset="0"/>
              </a:rPr>
              <a:t> yang </a:t>
            </a:r>
            <a:r>
              <a:rPr lang="en-US" sz="1200" dirty="0" err="1">
                <a:latin typeface="Tw Cen MT" panose="020B0602020104020603" pitchFamily="34" charset="0"/>
              </a:rPr>
              <a:t>bersifat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b="1" dirty="0">
                <a:latin typeface="Tw Cen MT" panose="020B0602020104020603" pitchFamily="34" charset="0"/>
              </a:rPr>
              <a:t>Syariah. </a:t>
            </a: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syariah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yang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ditentukan</a:t>
            </a:r>
            <a:r>
              <a:rPr lang="en-US" sz="1200" dirty="0">
                <a:latin typeface="Tw Cen MT" panose="020B0602020104020603" pitchFamily="34" charset="0"/>
              </a:rPr>
              <a:t> oleh </a:t>
            </a:r>
            <a:r>
              <a:rPr lang="en-US" sz="1200" dirty="0" err="1">
                <a:latin typeface="Tw Cen MT" panose="020B0602020104020603" pitchFamily="34" charset="0"/>
              </a:rPr>
              <a:t>nisbah</a:t>
            </a:r>
            <a:r>
              <a:rPr lang="en-US" sz="1200" dirty="0">
                <a:latin typeface="Tw Cen MT" panose="020B0602020104020603" pitchFamily="34" charset="0"/>
              </a:rPr>
              <a:t>.</a:t>
            </a:r>
            <a:endParaRPr lang="en-US" sz="1200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Penggalangan</a:t>
            </a:r>
            <a:r>
              <a:rPr lang="en-US" b="1" dirty="0">
                <a:latin typeface="Tw Cen MT" panose="020B0602020104020603" pitchFamily="34" charset="0"/>
              </a:rPr>
              <a:t> dana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</a:rPr>
              <a:t>usaha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belum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menargetkan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mikro</a:t>
            </a:r>
            <a:r>
              <a:rPr lang="en-US" dirty="0">
                <a:latin typeface="Tw Cen MT" panose="020B0602020104020603" pitchFamily="34" charset="0"/>
              </a:rPr>
              <a:t>) </a:t>
            </a:r>
            <a:r>
              <a:rPr lang="en-US" dirty="0" err="1">
                <a:latin typeface="Tw Cen MT" panose="020B0602020104020603" pitchFamily="34" charset="0"/>
              </a:rPr>
              <a:t>padahal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pendanaan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mengangkat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taraf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ekonomi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masyarakat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mengurangi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angka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kemiskinan</a:t>
            </a:r>
            <a:r>
              <a:rPr lang="en-US" dirty="0">
                <a:latin typeface="Tw Cen MT" panose="020B0602020104020603" pitchFamily="34" charset="0"/>
              </a:rPr>
              <a:t>.</a:t>
            </a:r>
            <a:endParaRPr lang="en-US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Keamanan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dirty="0" err="1">
                <a:latin typeface="Tw Cen MT" panose="020B0602020104020603" pitchFamily="34" charset="0"/>
              </a:rPr>
              <a:t>terutama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b="1" dirty="0" err="1">
                <a:latin typeface="Tw Cen MT" panose="020B0602020104020603" pitchFamily="34" charset="0"/>
              </a:rPr>
              <a:t>Pribadi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pada platform media </a:t>
            </a:r>
            <a:r>
              <a:rPr lang="en-US" dirty="0" err="1">
                <a:latin typeface="Tw Cen MT" panose="020B0602020104020603" pitchFamily="34" charset="0"/>
              </a:rPr>
              <a:t>publikasi</a:t>
            </a:r>
            <a:r>
              <a:rPr lang="en-US" dirty="0">
                <a:latin typeface="Tw Cen MT" panose="020B0602020104020603" pitchFamily="34" charset="0"/>
              </a:rPr>
              <a:t> online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hal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penting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boleh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diperoleh</a:t>
            </a:r>
            <a:r>
              <a:rPr lang="en-US" dirty="0">
                <a:latin typeface="Tw Cen MT" panose="020B0602020104020603" pitchFamily="34" charset="0"/>
              </a:rPr>
              <a:t> oleh orang yang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bertanggung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jawab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4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2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6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7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2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Tujuan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pembuatan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membangun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sebuah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Online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Syariah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keamanan</a:t>
            </a:r>
            <a:r>
              <a:rPr lang="en-US" sz="1200" dirty="0">
                <a:latin typeface="Tw Cen MT" panose="020B0602020104020603" pitchFamily="34" charset="0"/>
              </a:rPr>
              <a:t> data </a:t>
            </a:r>
            <a:r>
              <a:rPr lang="en-US" sz="1200" dirty="0" err="1">
                <a:latin typeface="Tw Cen MT" panose="020B0602020104020603" pitchFamily="34" charset="0"/>
              </a:rPr>
              <a:t>menggunakan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enkripsi</a:t>
            </a:r>
            <a:r>
              <a:rPr lang="en-US" sz="1200" dirty="0">
                <a:latin typeface="Tw Cen MT" panose="020B0602020104020603" pitchFamily="34" charset="0"/>
              </a:rPr>
              <a:t> AES-256 yang </a:t>
            </a:r>
            <a:r>
              <a:rPr lang="en-US" sz="1200" dirty="0" err="1">
                <a:latin typeface="Tw Cen MT" panose="020B0602020104020603" pitchFamily="34" charset="0"/>
              </a:rPr>
              <a:t>terintegrasi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payment gateway.</a:t>
            </a:r>
            <a:endParaRPr lang="en-US" sz="12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Manfaat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terciptanya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web yang </a:t>
            </a:r>
            <a:r>
              <a:rPr lang="en-US" sz="1200" dirty="0" err="1">
                <a:latin typeface="Tw Cen MT" panose="020B0602020104020603" pitchFamily="34" charset="0"/>
              </a:rPr>
              <a:t>dapat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membantu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guna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merealisasikan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proyek</a:t>
            </a:r>
            <a:r>
              <a:rPr lang="en-US" sz="1200" dirty="0">
                <a:latin typeface="Tw Cen MT" panose="020B0602020104020603" pitchFamily="34" charset="0"/>
              </a:rPr>
              <a:t> /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masyarakat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kecil</a:t>
            </a:r>
            <a:r>
              <a:rPr lang="en-US" sz="1200" dirty="0">
                <a:latin typeface="Tw Cen MT" panose="020B0602020104020603" pitchFamily="34" charset="0"/>
              </a:rPr>
              <a:t> (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)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syariah</a:t>
            </a:r>
            <a:endParaRPr lang="en-US" sz="1200" dirty="0">
              <a:latin typeface="Tw Cen MT" panose="020B0602020104020603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8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4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verifikasi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file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terenkripsi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di server cloud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C0F6-C800-4742-9A3F-49CD41F9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767" y="913766"/>
            <a:ext cx="1767840" cy="594995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File Saya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CF540-8316-4783-9AC8-78B4832109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93" y="2811464"/>
            <a:ext cx="5136623" cy="2062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ABEDBD-FAD8-4B32-AD4D-95045F1E3DDE}"/>
              </a:ext>
            </a:extLst>
          </p:cNvPr>
          <p:cNvSpPr/>
          <p:nvPr/>
        </p:nvSpPr>
        <p:spPr>
          <a:xfrm>
            <a:off x="6304992" y="1395890"/>
            <a:ext cx="5189964" cy="26575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9BF5A-558E-4925-AE30-A139ADB52954}"/>
              </a:ext>
            </a:extLst>
          </p:cNvPr>
          <p:cNvSpPr txBox="1"/>
          <p:nvPr/>
        </p:nvSpPr>
        <p:spPr>
          <a:xfrm>
            <a:off x="2335345" y="1088709"/>
            <a:ext cx="2392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File Saya</a:t>
            </a:r>
          </a:p>
        </p:txBody>
      </p:sp>
    </p:spTree>
    <p:extLst>
      <p:ext uri="{BB962C8B-B14F-4D97-AF65-F5344CB8AC3E}">
        <p14:creationId xmlns:p14="http://schemas.microsoft.com/office/powerpoint/2010/main" val="348463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4" y="1365783"/>
            <a:ext cx="5863123" cy="4854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CFE01-8C28-41B3-80CB-6D773E7F81FE}"/>
              </a:ext>
            </a:extLst>
          </p:cNvPr>
          <p:cNvSpPr txBox="1"/>
          <p:nvPr/>
        </p:nvSpPr>
        <p:spPr>
          <a:xfrm>
            <a:off x="8354099" y="1950879"/>
            <a:ext cx="178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Verifikator File</a:t>
            </a:r>
          </a:p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951FD-ABDE-45F0-A234-53B73D329814}"/>
              </a:ext>
            </a:extLst>
          </p:cNvPr>
          <p:cNvSpPr/>
          <p:nvPr/>
        </p:nvSpPr>
        <p:spPr>
          <a:xfrm>
            <a:off x="4468353" y="3048001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EA82EB-042C-49C3-A8B9-43C84B0028EB}"/>
              </a:ext>
            </a:extLst>
          </p:cNvPr>
          <p:cNvSpPr/>
          <p:nvPr/>
        </p:nvSpPr>
        <p:spPr>
          <a:xfrm>
            <a:off x="2569054" y="5973229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4E147-1B3B-414D-B9DA-B8FFE3476312}"/>
              </a:ext>
            </a:extLst>
          </p:cNvPr>
          <p:cNvSpPr/>
          <p:nvPr/>
        </p:nvSpPr>
        <p:spPr>
          <a:xfrm>
            <a:off x="6160393" y="6025248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2" descr="Hasil gambar untuk user png">
            <a:extLst>
              <a:ext uri="{FF2B5EF4-FFF2-40B4-BE49-F238E27FC236}">
                <a16:creationId xmlns:a16="http://schemas.microsoft.com/office/drawing/2014/main" id="{0DCF5C9D-43E9-42CC-93CC-D257220C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35" y="4122469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4" y="146664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Sistem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</a:t>
            </a:r>
            <a:r>
              <a:rPr lang="en-US" sz="1600" dirty="0" err="1"/>
              <a:t>Verificator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Sistem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2" y="147036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Backup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server png">
            <a:extLst>
              <a:ext uri="{FF2B5EF4-FFF2-40B4-BE49-F238E27FC236}">
                <a16:creationId xmlns:a16="http://schemas.microsoft.com/office/drawing/2014/main" id="{E79B570D-9A25-4273-9544-A1BFC67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09" y="412089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9BE59C-FC4B-4740-B3AE-9E09DBF58946}"/>
              </a:ext>
            </a:extLst>
          </p:cNvPr>
          <p:cNvSpPr txBox="1"/>
          <p:nvPr/>
        </p:nvSpPr>
        <p:spPr>
          <a:xfrm>
            <a:off x="1950981" y="572091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Server</a:t>
            </a:r>
          </a:p>
        </p:txBody>
      </p:sp>
    </p:spTree>
    <p:extLst>
      <p:ext uri="{BB962C8B-B14F-4D97-AF65-F5344CB8AC3E}">
        <p14:creationId xmlns:p14="http://schemas.microsoft.com/office/powerpoint/2010/main" val="1329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2" y="147036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Backup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server png">
            <a:extLst>
              <a:ext uri="{FF2B5EF4-FFF2-40B4-BE49-F238E27FC236}">
                <a16:creationId xmlns:a16="http://schemas.microsoft.com/office/drawing/2014/main" id="{E79B570D-9A25-4273-9544-A1BFC67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09" y="412089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9BE59C-FC4B-4740-B3AE-9E09DBF58946}"/>
              </a:ext>
            </a:extLst>
          </p:cNvPr>
          <p:cNvSpPr txBox="1"/>
          <p:nvPr/>
        </p:nvSpPr>
        <p:spPr>
          <a:xfrm>
            <a:off x="1950981" y="572091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Server</a:t>
            </a:r>
          </a:p>
        </p:txBody>
      </p:sp>
    </p:spTree>
    <p:extLst>
      <p:ext uri="{BB962C8B-B14F-4D97-AF65-F5344CB8AC3E}">
        <p14:creationId xmlns:p14="http://schemas.microsoft.com/office/powerpoint/2010/main" val="25170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1" name="Picture 2" descr="Hasil gambar untuk user png">
            <a:extLst>
              <a:ext uri="{FF2B5EF4-FFF2-40B4-BE49-F238E27FC236}">
                <a16:creationId xmlns:a16="http://schemas.microsoft.com/office/drawing/2014/main" id="{919E1249-2CE8-4B4E-8095-8100D2D0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1" y="3074513"/>
            <a:ext cx="1047334" cy="10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D2E5CE-9E6E-4958-B278-C4E9C025D47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456485" y="3598180"/>
            <a:ext cx="104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4" descr="Image result for padlock png">
            <a:extLst>
              <a:ext uri="{FF2B5EF4-FFF2-40B4-BE49-F238E27FC236}">
                <a16:creationId xmlns:a16="http://schemas.microsoft.com/office/drawing/2014/main" id="{5F08B128-D293-42C7-8030-7BBF07B1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88" y="323099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key png">
            <a:extLst>
              <a:ext uri="{FF2B5EF4-FFF2-40B4-BE49-F238E27FC236}">
                <a16:creationId xmlns:a16="http://schemas.microsoft.com/office/drawing/2014/main" id="{5E5B5AC2-1FC1-4C3C-9C9A-BC735BFA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99" y="3259820"/>
            <a:ext cx="266952" cy="2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file png">
            <a:extLst>
              <a:ext uri="{FF2B5EF4-FFF2-40B4-BE49-F238E27FC236}">
                <a16:creationId xmlns:a16="http://schemas.microsoft.com/office/drawing/2014/main" id="{FD7EC1C0-427F-4D7F-BBDA-4FD24278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76" y="1476085"/>
            <a:ext cx="213425" cy="2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64" y="3230997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9" y="177018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43" y="405816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21" y="2737428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erver png">
            <a:extLst>
              <a:ext uri="{FF2B5EF4-FFF2-40B4-BE49-F238E27FC236}">
                <a16:creationId xmlns:a16="http://schemas.microsoft.com/office/drawing/2014/main" id="{C686FF0E-0720-44DB-A229-63D0FB4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11" y="412688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773097"/>
            <a:ext cx="2467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66194-927D-43EE-A660-DFF1F90B4D67}"/>
              </a:ext>
            </a:extLst>
          </p:cNvPr>
          <p:cNvCxnSpPr>
            <a:cxnSpLocks/>
          </p:cNvCxnSpPr>
          <p:nvPr/>
        </p:nvCxnSpPr>
        <p:spPr>
          <a:xfrm>
            <a:off x="6293977" y="4030969"/>
            <a:ext cx="3062488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6293977" y="2524565"/>
            <a:ext cx="3011832" cy="10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file png">
            <a:extLst>
              <a:ext uri="{FF2B5EF4-FFF2-40B4-BE49-F238E27FC236}">
                <a16:creationId xmlns:a16="http://schemas.microsoft.com/office/drawing/2014/main" id="{ABB7BFBA-06B6-4EB6-BFB5-5C49EE81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33" y="4925403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padlock png">
            <a:extLst>
              <a:ext uri="{FF2B5EF4-FFF2-40B4-BE49-F238E27FC236}">
                <a16:creationId xmlns:a16="http://schemas.microsoft.com/office/drawing/2014/main" id="{69EC17BF-DD94-4E44-9A1C-ACCF7409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486" y="5175480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729229" y="4471193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281E9-5581-4A6C-A9BC-85F253E8DEED}"/>
              </a:ext>
            </a:extLst>
          </p:cNvPr>
          <p:cNvSpPr txBox="1"/>
          <p:nvPr/>
        </p:nvSpPr>
        <p:spPr>
          <a:xfrm>
            <a:off x="9356465" y="561785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356465" y="3253824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371832" y="24527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pic>
        <p:nvPicPr>
          <p:cNvPr id="44" name="Picture 8" descr="Image result for file png">
            <a:extLst>
              <a:ext uri="{FF2B5EF4-FFF2-40B4-BE49-F238E27FC236}">
                <a16:creationId xmlns:a16="http://schemas.microsoft.com/office/drawing/2014/main" id="{3E71F2F5-1724-4A7D-A165-F7A0DA84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4" y="3294699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0F1DBA-BD02-4CFE-B534-2AD275EE6709}"/>
              </a:ext>
            </a:extLst>
          </p:cNvPr>
          <p:cNvSpPr txBox="1"/>
          <p:nvPr/>
        </p:nvSpPr>
        <p:spPr>
          <a:xfrm>
            <a:off x="3551614" y="3737621"/>
            <a:ext cx="54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  <a:endParaRPr lang="en-US" dirty="0"/>
          </a:p>
        </p:txBody>
      </p:sp>
      <p:pic>
        <p:nvPicPr>
          <p:cNvPr id="55" name="Picture 8" descr="Image result for file png">
            <a:extLst>
              <a:ext uri="{FF2B5EF4-FFF2-40B4-BE49-F238E27FC236}">
                <a16:creationId xmlns:a16="http://schemas.microsoft.com/office/drawing/2014/main" id="{11093CE4-A722-456A-A0DD-CD0BDDB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45" y="4126889"/>
            <a:ext cx="369736" cy="3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Image result for padlock png">
            <a:extLst>
              <a:ext uri="{FF2B5EF4-FFF2-40B4-BE49-F238E27FC236}">
                <a16:creationId xmlns:a16="http://schemas.microsoft.com/office/drawing/2014/main" id="{2DE944CE-95C9-4226-B173-6F12A37B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8" y="4315868"/>
            <a:ext cx="216239" cy="2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9187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1BD855-DD26-46AE-AA91-0ED13DA37F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4689" y="1420934"/>
            <a:ext cx="6045200" cy="48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A504BA-907E-4BE1-81F2-BAA80E3536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2284412"/>
            <a:ext cx="5816600" cy="7788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7E5AB9-2468-4D35-905E-7B88903C907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600" y="3647442"/>
            <a:ext cx="5100320" cy="245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56FAFF-EB0A-49C6-B173-6A7E79EAC8D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" y="2489478"/>
            <a:ext cx="5183506" cy="320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6BDE-D8B0-4085-8441-C6EB88811A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8442" y="1673542"/>
            <a:ext cx="5852160" cy="81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AB4C5-33C2-49D7-8AC3-A2DA67FB87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24500" y="3236593"/>
            <a:ext cx="5664200" cy="8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MENGUNDUH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3015FF-C22A-4092-A770-30BAED28AF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0568" y="1516691"/>
            <a:ext cx="7780381" cy="41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FFAA-1877-406C-82EA-46F526F932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6880" y="1386838"/>
            <a:ext cx="5847080" cy="1015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BDC17-A2AE-484A-8F5F-F0A3B6D092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0847" y="2578437"/>
            <a:ext cx="5665153" cy="3304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2D220-557A-40B1-BB68-A2E9668CD9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4706" y="2578437"/>
            <a:ext cx="5506447" cy="34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DB991-20E5-468B-A490-56A108441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09240" y="1497135"/>
            <a:ext cx="6822440" cy="48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0A2DD-6500-4A58-B54A-6A8CB9A045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79320" y="2043162"/>
            <a:ext cx="8300720" cy="39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CF714-25E4-45B9-BC39-092DE0919A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72573" y="1645581"/>
            <a:ext cx="6426200" cy="407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4D584-6D19-4F9E-90E0-E40B3D4BCA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6600" y="2341857"/>
            <a:ext cx="6710680" cy="3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3E95D-6A5F-46F1-9203-4C7BD2BCD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63520" y="1963102"/>
            <a:ext cx="5877560" cy="7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EC4BC-A983-4A99-B9EE-7559F890611D}"/>
              </a:ext>
            </a:extLst>
          </p:cNvPr>
          <p:cNvSpPr/>
          <p:nvPr/>
        </p:nvSpPr>
        <p:spPr>
          <a:xfrm>
            <a:off x="519249" y="1725735"/>
            <a:ext cx="111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mysqldump</a:t>
            </a:r>
            <a:r>
              <a:rPr lang="en-US" dirty="0">
                <a:latin typeface="Consolas" panose="020B0609020204030204" pitchFamily="49" charset="0"/>
              </a:rPr>
              <a:t> -u [user] --password=[password] [database] &gt; /path/to/save/[filename].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B0098-962C-4460-81CE-531658C9BB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7120" y="2542524"/>
            <a:ext cx="7430950" cy="36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EC048-06CE-4AF6-A0AF-3637DAE6FB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2573" y="3482621"/>
            <a:ext cx="7233920" cy="6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D1F300-5446-4D08-A85A-C4E6F1AA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437"/>
              </p:ext>
            </p:extLst>
          </p:nvPr>
        </p:nvGraphicFramePr>
        <p:xfrm>
          <a:off x="762000" y="1827993"/>
          <a:ext cx="4114800" cy="123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7070726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058591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82871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554147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094082262"/>
                    </a:ext>
                  </a:extLst>
                </a:gridCol>
              </a:tblGrid>
              <a:tr h="569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Dekripsi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709861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6.253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30100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000722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7708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13E6B8-E39A-4E66-943A-DE5660F00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271538"/>
              </p:ext>
            </p:extLst>
          </p:nvPr>
        </p:nvGraphicFramePr>
        <p:xfrm>
          <a:off x="5113511" y="1827993"/>
          <a:ext cx="6316489" cy="405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0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3FBECC-E0FE-4A4B-9D46-D2EBDE35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63471"/>
              </p:ext>
            </p:extLst>
          </p:nvPr>
        </p:nvGraphicFramePr>
        <p:xfrm>
          <a:off x="640080" y="1818770"/>
          <a:ext cx="355092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184">
                  <a:extLst>
                    <a:ext uri="{9D8B030D-6E8A-4147-A177-3AD203B41FA5}">
                      <a16:colId xmlns:a16="http://schemas.microsoft.com/office/drawing/2014/main" val="3285990032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180753898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8288934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49945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2135156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Size (KB)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2576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6.313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691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149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21.23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928683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9E64BB-BC44-42BA-822B-7CBFC1930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92943"/>
              </p:ext>
            </p:extLst>
          </p:nvPr>
        </p:nvGraphicFramePr>
        <p:xfrm>
          <a:off x="5986391" y="2093161"/>
          <a:ext cx="5291209" cy="321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4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5B6A23-620E-4976-8FAD-7EAD3988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72921"/>
              </p:ext>
            </p:extLst>
          </p:nvPr>
        </p:nvGraphicFramePr>
        <p:xfrm>
          <a:off x="762000" y="1973525"/>
          <a:ext cx="304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557652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1222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9249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60573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9789799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043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588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10.801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6215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0444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6E4537-5013-4803-898A-2D3DD746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02829"/>
              </p:ext>
            </p:extLst>
          </p:nvPr>
        </p:nvGraphicFramePr>
        <p:xfrm>
          <a:off x="5074920" y="1775962"/>
          <a:ext cx="5908040" cy="411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3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384995"/>
            <a:chOff x="1848112" y="1575921"/>
            <a:chExt cx="8446175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575921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n-NO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Penelitian ini telah mengimplementasikan perangkat lunak audit keamanan Cloud dengan data yang terenkripsi menggunakan AES-256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1481751" y="3386047"/>
            <a:ext cx="8446175" cy="1384995"/>
            <a:chOff x="1848112" y="1789403"/>
            <a:chExt cx="8446175" cy="1384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menghasilkan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secret hash key pada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setiap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mengaudit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aman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menggunakan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SHA-256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7894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3053495" y="4916311"/>
            <a:ext cx="8446175" cy="1167589"/>
            <a:chOff x="1848112" y="1575921"/>
            <a:chExt cx="8446175" cy="1167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berhasil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terintegrasi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third party payment gateway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midtrans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xendit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736702"/>
            <a:chOff x="1848112" y="1575921"/>
            <a:chExt cx="8446175" cy="7367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audit pada basis data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dari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satu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backup dan database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replikasi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file dan database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38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50828A-ACE4-4D64-A711-E8191033C48E}"/>
              </a:ext>
            </a:extLst>
          </p:cNvPr>
          <p:cNvSpPr/>
          <p:nvPr/>
        </p:nvSpPr>
        <p:spPr>
          <a:xfrm>
            <a:off x="2888974" y="3327835"/>
            <a:ext cx="6546574" cy="2093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372983-26FA-4DAB-AF84-C43AEDA57850}"/>
              </a:ext>
            </a:extLst>
          </p:cNvPr>
          <p:cNvSpPr/>
          <p:nvPr/>
        </p:nvSpPr>
        <p:spPr>
          <a:xfrm>
            <a:off x="3205369" y="3896137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B00D2-213C-4200-84CB-2CBF779DC1B1}"/>
              </a:ext>
            </a:extLst>
          </p:cNvPr>
          <p:cNvSpPr/>
          <p:nvPr/>
        </p:nvSpPr>
        <p:spPr>
          <a:xfrm>
            <a:off x="7510198" y="3896138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Verifikator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A5A8A8-E232-4B90-8F9F-538397748AA4}"/>
              </a:ext>
            </a:extLst>
          </p:cNvPr>
          <p:cNvSpPr/>
          <p:nvPr/>
        </p:nvSpPr>
        <p:spPr>
          <a:xfrm>
            <a:off x="5376626" y="889041"/>
            <a:ext cx="1628776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Basis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ACB78-DDAB-48CF-BFD6-5A800481DEAA}"/>
              </a:ext>
            </a:extLst>
          </p:cNvPr>
          <p:cNvSpPr txBox="1"/>
          <p:nvPr/>
        </p:nvSpPr>
        <p:spPr>
          <a:xfrm>
            <a:off x="5382808" y="3362599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Aplikasi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6EBB62-9C8A-4ECD-9A81-6437ABCD833F}"/>
              </a:ext>
            </a:extLst>
          </p:cNvPr>
          <p:cNvCxnSpPr>
            <a:endCxn id="10" idx="1"/>
          </p:cNvCxnSpPr>
          <p:nvPr/>
        </p:nvCxnSpPr>
        <p:spPr>
          <a:xfrm>
            <a:off x="4871830" y="4505739"/>
            <a:ext cx="2638368" cy="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4A0338-B54A-41EF-9DF8-6150A5B93ECD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flipH="1" flipV="1">
            <a:off x="7005402" y="1641102"/>
            <a:ext cx="1338027" cy="225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1A931-2A5F-4AC2-992C-48CB6E52716A}"/>
              </a:ext>
            </a:extLst>
          </p:cNvPr>
          <p:cNvCxnSpPr>
            <a:stCxn id="3" idx="0"/>
            <a:endCxn id="11" idx="1"/>
          </p:cNvCxnSpPr>
          <p:nvPr/>
        </p:nvCxnSpPr>
        <p:spPr>
          <a:xfrm flipV="1">
            <a:off x="4038600" y="1641102"/>
            <a:ext cx="1338026" cy="22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2" y="2070164"/>
            <a:ext cx="6473918" cy="205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Cloud pada era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Dampak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latin typeface="Tw Cen MT" panose="020B0602020104020603" pitchFamily="34" charset="0"/>
              </a:rPr>
              <a:t> Cloud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73612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693594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34" y="1534189"/>
            <a:ext cx="4984695" cy="405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F784F4-1042-472D-97AE-04193156F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40" y="1399884"/>
            <a:ext cx="5812808" cy="46033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E8B43-8641-480C-B8A5-F05BC94780EC}"/>
              </a:ext>
            </a:extLst>
          </p:cNvPr>
          <p:cNvSpPr txBox="1"/>
          <p:nvPr/>
        </p:nvSpPr>
        <p:spPr>
          <a:xfrm>
            <a:off x="3273944" y="3024830"/>
            <a:ext cx="165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71BCB-B7C7-4329-898D-C857F4BDAA7D}"/>
              </a:ext>
            </a:extLst>
          </p:cNvPr>
          <p:cNvSpPr txBox="1"/>
          <p:nvPr/>
        </p:nvSpPr>
        <p:spPr>
          <a:xfrm>
            <a:off x="1722300" y="5764293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Aplikasi</a:t>
            </a:r>
          </a:p>
          <a:p>
            <a:pPr algn="ctr"/>
            <a:r>
              <a:rPr lang="en-US" sz="1200" dirty="0"/>
              <a:t>(Verifikator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5503E-A0A5-4B38-A282-6C4C21BBC764}"/>
              </a:ext>
            </a:extLst>
          </p:cNvPr>
          <p:cNvSpPr txBox="1"/>
          <p:nvPr/>
        </p:nvSpPr>
        <p:spPr>
          <a:xfrm>
            <a:off x="4525520" y="5769868"/>
            <a:ext cx="19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29586-F45D-41E7-A8C9-A0753908FF29}"/>
              </a:ext>
            </a:extLst>
          </p:cNvPr>
          <p:cNvSpPr txBox="1"/>
          <p:nvPr/>
        </p:nvSpPr>
        <p:spPr>
          <a:xfrm>
            <a:off x="-56101" y="5458116"/>
            <a:ext cx="17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Pengguna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00F8F-3BF3-4637-92E4-EF866C085D08}"/>
              </a:ext>
            </a:extLst>
          </p:cNvPr>
          <p:cNvSpPr/>
          <p:nvPr/>
        </p:nvSpPr>
        <p:spPr>
          <a:xfrm>
            <a:off x="2955235" y="334948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D26B3-8978-4AA8-8064-170AB5A6087F}"/>
              </a:ext>
            </a:extLst>
          </p:cNvPr>
          <p:cNvSpPr/>
          <p:nvPr/>
        </p:nvSpPr>
        <p:spPr>
          <a:xfrm>
            <a:off x="1687043" y="454202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4296C-CBEA-4B7C-8A0D-4887211474ED}"/>
              </a:ext>
            </a:extLst>
          </p:cNvPr>
          <p:cNvSpPr/>
          <p:nvPr/>
        </p:nvSpPr>
        <p:spPr>
          <a:xfrm>
            <a:off x="1687043" y="523385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C0F55-B200-403E-912E-8572B6136762}"/>
              </a:ext>
            </a:extLst>
          </p:cNvPr>
          <p:cNvSpPr/>
          <p:nvPr/>
        </p:nvSpPr>
        <p:spPr>
          <a:xfrm>
            <a:off x="3945835" y="563136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C6B20-0644-4533-94AC-6AD823098D39}"/>
              </a:ext>
            </a:extLst>
          </p:cNvPr>
          <p:cNvSpPr/>
          <p:nvPr/>
        </p:nvSpPr>
        <p:spPr>
          <a:xfrm>
            <a:off x="3916346" y="4932335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A25C1-B01A-4BD7-BDF7-8CD01828CDC0}"/>
              </a:ext>
            </a:extLst>
          </p:cNvPr>
          <p:cNvSpPr/>
          <p:nvPr/>
        </p:nvSpPr>
        <p:spPr>
          <a:xfrm>
            <a:off x="3478696" y="3833170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2F9E6-7E23-4251-B65A-882B28732CD3}"/>
              </a:ext>
            </a:extLst>
          </p:cNvPr>
          <p:cNvSpPr/>
          <p:nvPr/>
        </p:nvSpPr>
        <p:spPr>
          <a:xfrm>
            <a:off x="4525520" y="3833170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59195-1C28-4027-AD7B-9F6BFCF81244}"/>
              </a:ext>
            </a:extLst>
          </p:cNvPr>
          <p:cNvSpPr/>
          <p:nvPr/>
        </p:nvSpPr>
        <p:spPr>
          <a:xfrm>
            <a:off x="3419728" y="387916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3C38E-73E4-4F88-900E-CAC04E8A3242}"/>
              </a:ext>
            </a:extLst>
          </p:cNvPr>
          <p:cNvSpPr/>
          <p:nvPr/>
        </p:nvSpPr>
        <p:spPr>
          <a:xfrm>
            <a:off x="5051080" y="337153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5984</TotalTime>
  <Words>1264</Words>
  <Application>Microsoft Office PowerPoint</Application>
  <PresentationFormat>Widescreen</PresentationFormat>
  <Paragraphs>346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Helvetica</vt:lpstr>
      <vt:lpstr>Trebuchet MS</vt:lpstr>
      <vt:lpstr>Tw Cen MT</vt:lpstr>
      <vt:lpstr>Tw Cen MT Condensed</vt:lpstr>
      <vt:lpstr>Office Theme</vt:lpstr>
      <vt:lpstr>IMPLEMENTASI PERANGKAT LUNAK verifikasi file terenkripsi di server cloud</vt:lpstr>
      <vt:lpstr>OUTLINE</vt:lpstr>
      <vt:lpstr>PowerPoint Presentation</vt:lpstr>
      <vt:lpstr>PowerPoint Presentation</vt:lpstr>
      <vt:lpstr>LATAR BELAKANG</vt:lpstr>
      <vt:lpstr>RUMUSAN &amp; BATASAN MASALAH</vt:lpstr>
      <vt:lpstr>TUJUAN &amp; MANFAAT</vt:lpstr>
      <vt:lpstr>PowerPoint Presentation</vt:lpstr>
      <vt:lpstr>PERANCANGAN SISTEM</vt:lpstr>
      <vt:lpstr>File Saya</vt:lpstr>
      <vt:lpstr>PERANCANGAN SISTEM</vt:lpstr>
      <vt:lpstr>PowerPoint Presentation</vt:lpstr>
      <vt:lpstr>Sistem</vt:lpstr>
      <vt:lpstr>Figure 1</vt:lpstr>
      <vt:lpstr>Figure 1</vt:lpstr>
      <vt:lpstr>RANCANGAN SPESIFIKASI KEBUTUHAN SISTEM</vt:lpstr>
      <vt:lpstr>RANCANGAN PROSES PENGUNGGAHAN FILE</vt:lpstr>
      <vt:lpstr>RANCANGAN PROSES PENGUNDUHAN FILE</vt:lpstr>
      <vt:lpstr>RANCANGAN PROSES AUDIT FILE</vt:lpstr>
      <vt:lpstr>RANCANGAN PROSES RECOVERY FILE</vt:lpstr>
      <vt:lpstr>RANCANGAN PROSES BACKUP DATABASE</vt:lpstr>
      <vt:lpstr>PowerPoint Presentation</vt:lpstr>
      <vt:lpstr>LINGKUNGAN IMPLEMENTASI DAN PENGUJIAN</vt:lpstr>
      <vt:lpstr>PENGUJIAN MENGUNGGAH FILE</vt:lpstr>
      <vt:lpstr>PENGUJIAN MENGUNGGAH FILE</vt:lpstr>
      <vt:lpstr>PENGUJIAN MENGUNDUH FILE</vt:lpstr>
      <vt:lpstr>PENGUJIAN AUDIT FILE</vt:lpstr>
      <vt:lpstr>PENGUJIAN AUDIT FILE</vt:lpstr>
      <vt:lpstr>PENGUJIAN RECOVERY FILE</vt:lpstr>
      <vt:lpstr>PENGUJIAN RECOVERY FILE</vt:lpstr>
      <vt:lpstr>PENGUJIAN RECOVERY FILE</vt:lpstr>
      <vt:lpstr>PENGUJIAN PERFORMA SISTEM</vt:lpstr>
      <vt:lpstr>PENGUJIAN PERFORMA SISTEM</vt:lpstr>
      <vt:lpstr>PENGUJIAN PERFORMA SISTEM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455</cp:revision>
  <dcterms:created xsi:type="dcterms:W3CDTF">2018-12-28T17:44:59Z</dcterms:created>
  <dcterms:modified xsi:type="dcterms:W3CDTF">2019-07-21T20:01:26Z</dcterms:modified>
</cp:coreProperties>
</file>