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Lst>
  <p:sldSz cy="5143500" cx="9144000"/>
  <p:notesSz cx="6858000" cy="9144000"/>
  <p:embeddedFontLst>
    <p:embeddedFont>
      <p:font typeface="Raleway"/>
      <p:regular r:id="rId88"/>
      <p:bold r:id="rId89"/>
      <p:italic r:id="rId90"/>
      <p:boldItalic r:id="rId91"/>
    </p:embeddedFont>
    <p:embeddedFont>
      <p:font typeface="Lato"/>
      <p:regular r:id="rId92"/>
      <p:bold r:id="rId93"/>
      <p:italic r:id="rId94"/>
      <p:boldItalic r:id="rId9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7288EF9-2F43-49B1-8093-C27781135DD7}">
  <a:tblStyle styleId="{67288EF9-2F43-49B1-8093-C27781135DD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84" Type="http://schemas.openxmlformats.org/officeDocument/2006/relationships/slide" Target="slides/slide77.xml"/><Relationship Id="rId83" Type="http://schemas.openxmlformats.org/officeDocument/2006/relationships/slide" Target="slides/slide76.xml"/><Relationship Id="rId42" Type="http://schemas.openxmlformats.org/officeDocument/2006/relationships/slide" Target="slides/slide35.xml"/><Relationship Id="rId86" Type="http://schemas.openxmlformats.org/officeDocument/2006/relationships/slide" Target="slides/slide79.xml"/><Relationship Id="rId41" Type="http://schemas.openxmlformats.org/officeDocument/2006/relationships/slide" Target="slides/slide34.xml"/><Relationship Id="rId85" Type="http://schemas.openxmlformats.org/officeDocument/2006/relationships/slide" Target="slides/slide78.xml"/><Relationship Id="rId44" Type="http://schemas.openxmlformats.org/officeDocument/2006/relationships/slide" Target="slides/slide37.xml"/><Relationship Id="rId88" Type="http://schemas.openxmlformats.org/officeDocument/2006/relationships/font" Target="fonts/Raleway-regular.fntdata"/><Relationship Id="rId43" Type="http://schemas.openxmlformats.org/officeDocument/2006/relationships/slide" Target="slides/slide36.xml"/><Relationship Id="rId87" Type="http://schemas.openxmlformats.org/officeDocument/2006/relationships/slide" Target="slides/slide80.xml"/><Relationship Id="rId46" Type="http://schemas.openxmlformats.org/officeDocument/2006/relationships/slide" Target="slides/slide39.xml"/><Relationship Id="rId45" Type="http://schemas.openxmlformats.org/officeDocument/2006/relationships/slide" Target="slides/slide38.xml"/><Relationship Id="rId89" Type="http://schemas.openxmlformats.org/officeDocument/2006/relationships/font" Target="fonts/Raleway-bold.fntdata"/><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slide" Target="slides/slide68.xml"/><Relationship Id="rId30" Type="http://schemas.openxmlformats.org/officeDocument/2006/relationships/slide" Target="slides/slide23.xml"/><Relationship Id="rId74" Type="http://schemas.openxmlformats.org/officeDocument/2006/relationships/slide" Target="slides/slide67.xml"/><Relationship Id="rId33" Type="http://schemas.openxmlformats.org/officeDocument/2006/relationships/slide" Target="slides/slide26.xml"/><Relationship Id="rId77" Type="http://schemas.openxmlformats.org/officeDocument/2006/relationships/slide" Target="slides/slide70.xml"/><Relationship Id="rId32" Type="http://schemas.openxmlformats.org/officeDocument/2006/relationships/slide" Target="slides/slide25.xml"/><Relationship Id="rId76" Type="http://schemas.openxmlformats.org/officeDocument/2006/relationships/slide" Target="slides/slide69.xml"/><Relationship Id="rId35" Type="http://schemas.openxmlformats.org/officeDocument/2006/relationships/slide" Target="slides/slide28.xml"/><Relationship Id="rId79" Type="http://schemas.openxmlformats.org/officeDocument/2006/relationships/slide" Target="slides/slide72.xml"/><Relationship Id="rId34" Type="http://schemas.openxmlformats.org/officeDocument/2006/relationships/slide" Target="slides/slide27.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95" Type="http://schemas.openxmlformats.org/officeDocument/2006/relationships/font" Target="fonts/Lato-boldItalic.fntdata"/><Relationship Id="rId50" Type="http://schemas.openxmlformats.org/officeDocument/2006/relationships/slide" Target="slides/slide43.xml"/><Relationship Id="rId94" Type="http://schemas.openxmlformats.org/officeDocument/2006/relationships/font" Target="fonts/Lato-italic.fntdata"/><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91" Type="http://schemas.openxmlformats.org/officeDocument/2006/relationships/font" Target="fonts/Raleway-boldItalic.fntdata"/><Relationship Id="rId90" Type="http://schemas.openxmlformats.org/officeDocument/2006/relationships/font" Target="fonts/Raleway-italic.fntdata"/><Relationship Id="rId93" Type="http://schemas.openxmlformats.org/officeDocument/2006/relationships/font" Target="fonts/Lato-bold.fntdata"/><Relationship Id="rId92" Type="http://schemas.openxmlformats.org/officeDocument/2006/relationships/font" Target="fonts/Lato-regular.fntdata"/><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baf426c8a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baf426c8a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baf426c8a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bbaf426c8a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bbaf426c8a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bbaf426c8a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baf426c8a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baf426c8a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bbaf426c8a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bbaf426c8a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bbaf426c8a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bbaf426c8a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bbaf426c8a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bbaf426c8a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bbaf426c8a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bbaf426c8a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bbaf426c8a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bbaf426c8a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bcfff2dc3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bcfff2dc3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baf426c8a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baf426c8a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bbaf426c8a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bbaf426c8a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bcfff2dc3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bcfff2dc3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bcfff2dc3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bcfff2dc3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bcfff2dc3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bcfff2dc3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bcfff2dc3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bcfff2dc3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bcfff2dc3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bcfff2dc3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bcfff2dc3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bcfff2dc3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bcfff2dc3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bcfff2dc3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bcfff2dc3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bcfff2dc3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bcfff2dc3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bcfff2dc3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baf426c8a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baf426c8a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bcfff2dc3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bcfff2dc3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bcfff2dc3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bcfff2dc3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bcfff2dc3b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bcfff2dc3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bcfff2dc3b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bcfff2dc3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bcfff2dc3b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bcfff2dc3b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bcfff2dc3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bcfff2dc3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bcfff2dc3b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bcfff2dc3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bcfff2dc3b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bcfff2dc3b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bcfff2dc3b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bcfff2dc3b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bcfff2dc3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bcfff2dc3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baf426c8a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baf426c8a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bcfff2dc3b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bcfff2dc3b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bcfff2dc3b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bcfff2dc3b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bcfff2dc3b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bcfff2dc3b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bcfff2dc3b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bcfff2dc3b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bcfff2dc3b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bcfff2dc3b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bcfff2dc3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bcfff2dc3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bcfff2dc3b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bcfff2dc3b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bcfff2dc3b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bcfff2dc3b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bcfff2dc3b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bcfff2dc3b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bcfff2dc3b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bcfff2dc3b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baf426c8a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baf426c8a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bcfff2dc3b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bcfff2dc3b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bcfff2dc3b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bcfff2dc3b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bcfff2dc3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bcfff2dc3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bcfff2dc3b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bcfff2dc3b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bcfff2dc3b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bcfff2dc3b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bcfff2dc3b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bcfff2dc3b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bcfff2dc3b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bcfff2dc3b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bcfff2dc3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bcfff2dc3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bcfff2dc3b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bcfff2dc3b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bcfff2dc3b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bcfff2dc3b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baf426c8a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baf426c8a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bcfff2dc3b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bcfff2dc3b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bcfff2dc3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bcfff2dc3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bcfff2dc3b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bcfff2dc3b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bcfff2dc3b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bcfff2dc3b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bcfff2dc3b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bcfff2dc3b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bcfff2dc3b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bcfff2dc3b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bcfff2dc3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bcfff2dc3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bcfff2dc3b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bcfff2dc3b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bcfff2dc3b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bcfff2dc3b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bcfff2dc3b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bcfff2dc3b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baf426c8a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baf426c8a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bcfff2dc3b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bcfff2dc3b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bcfff2dc3b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bcfff2dc3b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bcfff2dc3b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bcfff2dc3b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bcfff2dc3b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bcfff2dc3b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bcfff2dc3b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bcfff2dc3b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bcfff2dc3b_0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bcfff2dc3b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bcfff2dc3b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bcfff2dc3b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bcfff2dc3b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bcfff2dc3b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bcfff2dc3b_0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bcfff2dc3b_0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bcfff2dc3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bcfff2dc3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baf426c8a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bbaf426c8a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bcfff2dc3b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bcfff2dc3b_0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bbaf426c8a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bbaf426c8a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6"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4"/>
          <p:cNvGrpSpPr/>
          <p:nvPr/>
        </p:nvGrpSpPr>
        <p:grpSpPr>
          <a:xfrm>
            <a:off x="830392" y="1191256"/>
            <a:ext cx="745763"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92" name="Google Shape;92;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3" name="Google Shape;93;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830392" y="1191256"/>
            <a:ext cx="745763" cy="45826"/>
            <a:chOff x="4580561" y="2589004"/>
            <a:chExt cx="1064464" cy="25200"/>
          </a:xfrm>
        </p:grpSpPr>
        <p:sp>
          <p:nvSpPr>
            <p:cNvPr id="96" name="Google Shape;96;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9" name="Google Shape;99;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0" name="Shape 100"/>
        <p:cNvGrpSpPr/>
        <p:nvPr/>
      </p:nvGrpSpPr>
      <p:grpSpPr>
        <a:xfrm>
          <a:off x="0" y="0"/>
          <a:ext cx="0" cy="0"/>
          <a:chOff x="0" y="0"/>
          <a:chExt cx="0" cy="0"/>
        </a:xfrm>
      </p:grpSpPr>
      <p:sp>
        <p:nvSpPr>
          <p:cNvPr id="101" name="Google Shape;101;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6"/>
          <p:cNvGrpSpPr/>
          <p:nvPr/>
        </p:nvGrpSpPr>
        <p:grpSpPr>
          <a:xfrm>
            <a:off x="830392" y="1191256"/>
            <a:ext cx="745763" cy="45826"/>
            <a:chOff x="4580561" y="2589004"/>
            <a:chExt cx="1064464" cy="25200"/>
          </a:xfrm>
        </p:grpSpPr>
        <p:sp>
          <p:nvSpPr>
            <p:cNvPr id="103" name="Google Shape;103;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7" name="Google Shape;107;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4" name="Google Shape;114;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6" name="Google Shape;116;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23" name="Google Shape;123;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4"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30" name="Google Shape;130;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1" name="Google Shape;131;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32"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37" name="Google Shape;137;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8"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44" name="Google Shape;144;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45" name="Google Shape;145;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6" name="Google Shape;146;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7" name="Shape 147"/>
        <p:cNvGrpSpPr/>
        <p:nvPr/>
      </p:nvGrpSpPr>
      <p:grpSpPr>
        <a:xfrm>
          <a:off x="0" y="0"/>
          <a:ext cx="0" cy="0"/>
          <a:chOff x="0" y="0"/>
          <a:chExt cx="0" cy="0"/>
        </a:xfrm>
      </p:grpSpPr>
      <p:sp>
        <p:nvSpPr>
          <p:cNvPr id="148" name="Google Shape;148;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0"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56" name="Google Shape;156;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5" name="Google Shape;85;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hyperlink" Target="https://golang.org/s/sqldriver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t.me/khannedy" TargetMode="External"/><Relationship Id="rId4" Type="http://schemas.openxmlformats.org/officeDocument/2006/relationships/hyperlink" Target="https://facebook.com/ProgrammerZamanNow" TargetMode="External"/><Relationship Id="rId5" Type="http://schemas.openxmlformats.org/officeDocument/2006/relationships/hyperlink" Target="https://www.instagram.com/programmerzamannow" TargetMode="External"/><Relationship Id="rId6" Type="http://schemas.openxmlformats.org/officeDocument/2006/relationships/hyperlink" Target="https://www.youtube.com/c/ProgrammerZamanNow" TargetMode="External"/><Relationship Id="rId7" Type="http://schemas.openxmlformats.org/officeDocument/2006/relationships/hyperlink" Target="https://t.me/ProgrammerZamanNow"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s://www.udemy.com/course/pemrograman-go-lang-pemula-sampai-mahir/?referralCode=C9C831DC7A42D8714259" TargetMode="External"/><Relationship Id="rId4" Type="http://schemas.openxmlformats.org/officeDocument/2006/relationships/hyperlink" Target="https://www.udemy.com/course/database-mysql-pemula-sampai-mahir/?referralCode=8881586CE8D7225F0624"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1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2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1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2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 Id="rId3" Type="http://schemas.openxmlformats.org/officeDocument/2006/relationships/image" Target="../media/image2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 Id="rId3" Type="http://schemas.openxmlformats.org/officeDocument/2006/relationships/image" Target="../media/image2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 Id="rId3" Type="http://schemas.openxmlformats.org/officeDocument/2006/relationships/image" Target="../media/image2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 Id="rId3"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 Id="rId3" Type="http://schemas.openxmlformats.org/officeDocument/2006/relationships/image" Target="../media/image2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 Id="rId3" Type="http://schemas.openxmlformats.org/officeDocument/2006/relationships/image" Target="../media/image2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 Id="rId3" Type="http://schemas.openxmlformats.org/officeDocument/2006/relationships/image" Target="../media/image2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 Id="rId3" Type="http://schemas.openxmlformats.org/officeDocument/2006/relationships/image" Target="../media/image3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0.xml"/><Relationship Id="rId3" Type="http://schemas.openxmlformats.org/officeDocument/2006/relationships/image" Target="../media/image3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 Id="rId3" Type="http://schemas.openxmlformats.org/officeDocument/2006/relationships/image" Target="../media/image3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5.xml"/><Relationship Id="rId3" Type="http://schemas.openxmlformats.org/officeDocument/2006/relationships/image" Target="../media/image3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 Id="rId3" Type="http://schemas.openxmlformats.org/officeDocument/2006/relationships/image" Target="../media/image34.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 Id="rId3" Type="http://schemas.openxmlformats.org/officeDocument/2006/relationships/image" Target="../media/image36.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8.xml"/><Relationship Id="rId3" Type="http://schemas.openxmlformats.org/officeDocument/2006/relationships/image" Target="../media/image3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Go-Lang Database</a:t>
            </a:r>
            <a:endParaRPr/>
          </a:p>
          <a:p>
            <a:pPr indent="0" lvl="0" marL="0" rtl="0" algn="l">
              <a:spcBef>
                <a:spcPts val="0"/>
              </a:spcBef>
              <a:spcAft>
                <a:spcPts val="0"/>
              </a:spcAft>
              <a:buNone/>
            </a:pPr>
            <a:r>
              <a:rPr lang="id"/>
              <a:t>MySQL</a:t>
            </a:r>
            <a:endParaRPr/>
          </a:p>
        </p:txBody>
      </p:sp>
      <p:sp>
        <p:nvSpPr>
          <p:cNvPr id="164" name="Google Shape;164;p2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Menambah Database Driver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Driver</a:t>
            </a:r>
            <a:endParaRPr/>
          </a:p>
        </p:txBody>
      </p:sp>
      <p:sp>
        <p:nvSpPr>
          <p:cNvPr id="223" name="Google Shape;223;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 kita membuat kode program menggunakan database di Go-Lang, terlebih dahulu kita wajib menambahkan driver database nya</a:t>
            </a:r>
            <a:endParaRPr/>
          </a:p>
          <a:p>
            <a:pPr indent="-311150" lvl="0" marL="457200" rtl="0" algn="l">
              <a:spcBef>
                <a:spcPts val="0"/>
              </a:spcBef>
              <a:spcAft>
                <a:spcPts val="0"/>
              </a:spcAft>
              <a:buSzPts val="1300"/>
              <a:buChar char="●"/>
            </a:pPr>
            <a:r>
              <a:rPr lang="id"/>
              <a:t>Tanpa driver database, maka package database di Go-Lang tidak mengerti apapun, karena hanya berisi kontrak interface saja</a:t>
            </a:r>
            <a:endParaRPr/>
          </a:p>
          <a:p>
            <a:pPr indent="-311150" lvl="0" marL="457200" rtl="0" algn="l">
              <a:spcBef>
                <a:spcPts val="0"/>
              </a:spcBef>
              <a:spcAft>
                <a:spcPts val="0"/>
              </a:spcAft>
              <a:buSzPts val="1300"/>
              <a:buChar char="●"/>
            </a:pPr>
            <a:r>
              <a:rPr lang="id" u="sng">
                <a:solidFill>
                  <a:schemeClr val="hlink"/>
                </a:solidFill>
                <a:hlinkClick r:id="rId3"/>
              </a:rPr>
              <a:t>https://golang.org/s/sqldrivers</a:t>
            </a:r>
            <a:r>
              <a:rPr lang="id"/>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Menambah Module Database MySQL</a:t>
            </a:r>
            <a:endParaRPr/>
          </a:p>
        </p:txBody>
      </p:sp>
      <p:pic>
        <p:nvPicPr>
          <p:cNvPr id="229" name="Google Shape;229;p36"/>
          <p:cNvPicPr preferRelativeResize="0"/>
          <p:nvPr/>
        </p:nvPicPr>
        <p:blipFill>
          <a:blip r:embed="rId3">
            <a:alphaModFix/>
          </a:blip>
          <a:stretch>
            <a:fillRect/>
          </a:stretch>
        </p:blipFill>
        <p:spPr>
          <a:xfrm>
            <a:off x="152400" y="2006250"/>
            <a:ext cx="7029450" cy="762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Import Package MySQL</a:t>
            </a:r>
            <a:endParaRPr/>
          </a:p>
        </p:txBody>
      </p:sp>
      <p:pic>
        <p:nvPicPr>
          <p:cNvPr id="235" name="Google Shape;235;p37"/>
          <p:cNvPicPr preferRelativeResize="0"/>
          <p:nvPr/>
        </p:nvPicPr>
        <p:blipFill>
          <a:blip r:embed="rId3">
            <a:alphaModFix/>
          </a:blip>
          <a:stretch>
            <a:fillRect/>
          </a:stretch>
        </p:blipFill>
        <p:spPr>
          <a:xfrm>
            <a:off x="152400" y="2006250"/>
            <a:ext cx="8839199" cy="269790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Koneksi Database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Koneksi ke Database</a:t>
            </a:r>
            <a:endParaRPr/>
          </a:p>
        </p:txBody>
      </p:sp>
      <p:sp>
        <p:nvSpPr>
          <p:cNvPr id="246" name="Google Shape;246;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Hal yang pertama akan kita lakukan ketika membuat aplikasi yang akan menggunakan database adalah melakukan koneksi ke database nya</a:t>
            </a:r>
            <a:endParaRPr/>
          </a:p>
          <a:p>
            <a:pPr indent="-311150" lvl="0" marL="457200" rtl="0" algn="l">
              <a:spcBef>
                <a:spcPts val="0"/>
              </a:spcBef>
              <a:spcAft>
                <a:spcPts val="0"/>
              </a:spcAft>
              <a:buSzPts val="1300"/>
              <a:buChar char="●"/>
            </a:pPr>
            <a:r>
              <a:rPr lang="id"/>
              <a:t>Untuk melakukan koneksi ke databsae di Golang, kita bisa membuat object </a:t>
            </a:r>
            <a:r>
              <a:rPr b="1" lang="id"/>
              <a:t>sql.DB</a:t>
            </a:r>
            <a:r>
              <a:rPr lang="id"/>
              <a:t> menggunakan function </a:t>
            </a:r>
            <a:r>
              <a:rPr b="1" lang="id"/>
              <a:t>sql.Open(driver, dataSourceName)</a:t>
            </a:r>
            <a:endParaRPr b="1"/>
          </a:p>
          <a:p>
            <a:pPr indent="-311150" lvl="0" marL="457200" rtl="0" algn="l">
              <a:spcBef>
                <a:spcPts val="0"/>
              </a:spcBef>
              <a:spcAft>
                <a:spcPts val="0"/>
              </a:spcAft>
              <a:buSzPts val="1300"/>
              <a:buChar char="●"/>
            </a:pPr>
            <a:r>
              <a:rPr lang="id"/>
              <a:t>Untuk menggunakan database MySQL, kita bisa menggunakan driver “mysql”</a:t>
            </a:r>
            <a:endParaRPr/>
          </a:p>
          <a:p>
            <a:pPr indent="-311150" lvl="0" marL="457200" rtl="0" algn="l">
              <a:spcBef>
                <a:spcPts val="0"/>
              </a:spcBef>
              <a:spcAft>
                <a:spcPts val="0"/>
              </a:spcAft>
              <a:buSzPts val="1300"/>
              <a:buChar char="●"/>
            </a:pPr>
            <a:r>
              <a:rPr lang="id"/>
              <a:t>Sedangkan untuk dataSourceName, tiap database biasanya punya cara penulisan masing-masing, misal di MySQL, kita bisa menggunakan dataSourceName seperti dibawah ini :</a:t>
            </a:r>
            <a:endParaRPr/>
          </a:p>
          <a:p>
            <a:pPr indent="-298450" lvl="1" marL="914400" rtl="0" algn="l">
              <a:spcBef>
                <a:spcPts val="0"/>
              </a:spcBef>
              <a:spcAft>
                <a:spcPts val="0"/>
              </a:spcAft>
              <a:buSzPts val="1100"/>
              <a:buChar char="○"/>
            </a:pPr>
            <a:r>
              <a:rPr b="1" lang="id"/>
              <a:t>username</a:t>
            </a:r>
            <a:r>
              <a:rPr b="1" lang="id"/>
              <a:t>:password@tcp(host:port)/database_name</a:t>
            </a:r>
            <a:endParaRPr b="1"/>
          </a:p>
          <a:p>
            <a:pPr indent="-311150" lvl="0" marL="457200" rtl="0" algn="l">
              <a:spcBef>
                <a:spcPts val="0"/>
              </a:spcBef>
              <a:spcAft>
                <a:spcPts val="0"/>
              </a:spcAft>
              <a:buSzPts val="1300"/>
              <a:buChar char="●"/>
            </a:pPr>
            <a:r>
              <a:rPr lang="id"/>
              <a:t>Jika object sql.DB sudah tidak digunakan lagi, disarankan untuk menutupnya menggunakan function Close()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Membuka Koneksi ke Database</a:t>
            </a:r>
            <a:endParaRPr/>
          </a:p>
        </p:txBody>
      </p:sp>
      <p:pic>
        <p:nvPicPr>
          <p:cNvPr id="252" name="Google Shape;252;p40"/>
          <p:cNvPicPr preferRelativeResize="0"/>
          <p:nvPr/>
        </p:nvPicPr>
        <p:blipFill>
          <a:blip r:embed="rId3">
            <a:alphaModFix/>
          </a:blip>
          <a:stretch>
            <a:fillRect/>
          </a:stretch>
        </p:blipFill>
        <p:spPr>
          <a:xfrm>
            <a:off x="152400" y="2006250"/>
            <a:ext cx="8839198" cy="229436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Pooling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Pooling</a:t>
            </a:r>
            <a:endParaRPr/>
          </a:p>
        </p:txBody>
      </p:sp>
      <p:sp>
        <p:nvSpPr>
          <p:cNvPr id="263" name="Google Shape;263;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sql.DB di Golang sebenarnya bukanlah sebuah koneksi ke database</a:t>
            </a:r>
            <a:endParaRPr/>
          </a:p>
          <a:p>
            <a:pPr indent="-311150" lvl="0" marL="457200" rtl="0" algn="l">
              <a:spcBef>
                <a:spcPts val="0"/>
              </a:spcBef>
              <a:spcAft>
                <a:spcPts val="0"/>
              </a:spcAft>
              <a:buSzPts val="1300"/>
              <a:buChar char="●"/>
            </a:pPr>
            <a:r>
              <a:rPr lang="id"/>
              <a:t>Melainkan sebuah pool ke database, atau dikenal dengan konsep Database Pooling</a:t>
            </a:r>
            <a:endParaRPr/>
          </a:p>
          <a:p>
            <a:pPr indent="-311150" lvl="0" marL="457200" rtl="0" algn="l">
              <a:spcBef>
                <a:spcPts val="0"/>
              </a:spcBef>
              <a:spcAft>
                <a:spcPts val="0"/>
              </a:spcAft>
              <a:buSzPts val="1300"/>
              <a:buChar char="●"/>
            </a:pPr>
            <a:r>
              <a:rPr lang="id"/>
              <a:t>Di dalam sql.DB, Golang melakukan management koneksi ke database secara otomatis. Hal ini menjadikan kita tidak perlu melakukan management koneksi database secara manual</a:t>
            </a:r>
            <a:endParaRPr/>
          </a:p>
          <a:p>
            <a:pPr indent="-311150" lvl="0" marL="457200" rtl="0" algn="l">
              <a:spcBef>
                <a:spcPts val="0"/>
              </a:spcBef>
              <a:spcAft>
                <a:spcPts val="0"/>
              </a:spcAft>
              <a:buSzPts val="1300"/>
              <a:buChar char="●"/>
            </a:pPr>
            <a:r>
              <a:rPr lang="id"/>
              <a:t>Dengan kemampuan database pooling ini, kita bisa menentukan jumlah minimal dan maksimal koneksi yang dibuat oleh Golang, sehingga tidak membanjiri koneksi ke database, karena biasanya ada batas maksimal koneksi yang bisa ditangani oleh database yang kita gunakan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Pengaturan Database Pooling</a:t>
            </a:r>
            <a:endParaRPr/>
          </a:p>
        </p:txBody>
      </p:sp>
      <p:graphicFrame>
        <p:nvGraphicFramePr>
          <p:cNvPr id="269" name="Google Shape;269;p43"/>
          <p:cNvGraphicFramePr/>
          <p:nvPr/>
        </p:nvGraphicFramePr>
        <p:xfrm>
          <a:off x="952500" y="2019400"/>
          <a:ext cx="3000000" cy="3000000"/>
        </p:xfrm>
        <a:graphic>
          <a:graphicData uri="http://schemas.openxmlformats.org/drawingml/2006/table">
            <a:tbl>
              <a:tblPr>
                <a:noFill/>
                <a:tableStyleId>{67288EF9-2F43-49B1-8093-C27781135DD7}</a:tableStyleId>
              </a:tblPr>
              <a:tblGrid>
                <a:gridCol w="3619500"/>
                <a:gridCol w="3619500"/>
              </a:tblGrid>
              <a:tr h="381000">
                <a:tc>
                  <a:txBody>
                    <a:bodyPr/>
                    <a:lstStyle/>
                    <a:p>
                      <a:pPr indent="0" lvl="0" marL="0" rtl="0" algn="l">
                        <a:spcBef>
                          <a:spcPts val="0"/>
                        </a:spcBef>
                        <a:spcAft>
                          <a:spcPts val="0"/>
                        </a:spcAft>
                        <a:buNone/>
                      </a:pPr>
                      <a:r>
                        <a:rPr lang="id"/>
                        <a:t>Method</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(DB) SetMaxIdleConns(number)</a:t>
                      </a:r>
                      <a:endParaRPr/>
                    </a:p>
                  </a:txBody>
                  <a:tcPr marT="91425" marB="91425" marR="91425" marL="91425"/>
                </a:tc>
                <a:tc>
                  <a:txBody>
                    <a:bodyPr/>
                    <a:lstStyle/>
                    <a:p>
                      <a:pPr indent="0" lvl="0" marL="0" rtl="0" algn="l">
                        <a:spcBef>
                          <a:spcPts val="0"/>
                        </a:spcBef>
                        <a:spcAft>
                          <a:spcPts val="0"/>
                        </a:spcAft>
                        <a:buNone/>
                      </a:pPr>
                      <a:r>
                        <a:rPr lang="id"/>
                        <a:t>Pengaturan berapa jumlah koneksi minimal yang dibuat</a:t>
                      </a:r>
                      <a:endParaRPr/>
                    </a:p>
                  </a:txBody>
                  <a:tcPr marT="91425" marB="91425" marR="91425" marL="91425"/>
                </a:tc>
              </a:tr>
              <a:tr h="381000">
                <a:tc>
                  <a:txBody>
                    <a:bodyPr/>
                    <a:lstStyle/>
                    <a:p>
                      <a:pPr indent="0" lvl="0" marL="0" rtl="0" algn="l">
                        <a:spcBef>
                          <a:spcPts val="0"/>
                        </a:spcBef>
                        <a:spcAft>
                          <a:spcPts val="0"/>
                        </a:spcAft>
                        <a:buNone/>
                      </a:pPr>
                      <a:r>
                        <a:rPr lang="id"/>
                        <a:t>(DB) SetMaxOpenConns(number)</a:t>
                      </a:r>
                      <a:endParaRPr/>
                    </a:p>
                  </a:txBody>
                  <a:tcPr marT="91425" marB="91425" marR="91425" marL="91425"/>
                </a:tc>
                <a:tc>
                  <a:txBody>
                    <a:bodyPr/>
                    <a:lstStyle/>
                    <a:p>
                      <a:pPr indent="0" lvl="0" marL="0" rtl="0" algn="l">
                        <a:spcBef>
                          <a:spcPts val="0"/>
                        </a:spcBef>
                        <a:spcAft>
                          <a:spcPts val="0"/>
                        </a:spcAft>
                        <a:buNone/>
                      </a:pPr>
                      <a:r>
                        <a:rPr lang="id"/>
                        <a:t>Pengaturan berapa jumlah koneksi maksimal yang dibuat</a:t>
                      </a:r>
                      <a:endParaRPr/>
                    </a:p>
                  </a:txBody>
                  <a:tcPr marT="91425" marB="91425" marR="91425" marL="91425"/>
                </a:tc>
              </a:tr>
              <a:tr h="381000">
                <a:tc>
                  <a:txBody>
                    <a:bodyPr/>
                    <a:lstStyle/>
                    <a:p>
                      <a:pPr indent="0" lvl="0" marL="0" rtl="0" algn="l">
                        <a:spcBef>
                          <a:spcPts val="0"/>
                        </a:spcBef>
                        <a:spcAft>
                          <a:spcPts val="0"/>
                        </a:spcAft>
                        <a:buNone/>
                      </a:pPr>
                      <a:r>
                        <a:rPr lang="id"/>
                        <a:t>(DB) SetConnMaxIdleTime(duration)</a:t>
                      </a:r>
                      <a:endParaRPr/>
                    </a:p>
                  </a:txBody>
                  <a:tcPr marT="91425" marB="91425" marR="91425" marL="91425"/>
                </a:tc>
                <a:tc>
                  <a:txBody>
                    <a:bodyPr/>
                    <a:lstStyle/>
                    <a:p>
                      <a:pPr indent="0" lvl="0" marL="0" rtl="0" algn="l">
                        <a:spcBef>
                          <a:spcPts val="0"/>
                        </a:spcBef>
                        <a:spcAft>
                          <a:spcPts val="0"/>
                        </a:spcAft>
                        <a:buNone/>
                      </a:pPr>
                      <a:r>
                        <a:rPr lang="id"/>
                        <a:t>Pengaturan berapa lama koneksi yang sudah tidak digunakan akan dihapus</a:t>
                      </a:r>
                      <a:endParaRPr/>
                    </a:p>
                  </a:txBody>
                  <a:tcPr marT="91425" marB="91425" marR="91425" marL="91425"/>
                </a:tc>
              </a:tr>
              <a:tr h="381000">
                <a:tc>
                  <a:txBody>
                    <a:bodyPr/>
                    <a:lstStyle/>
                    <a:p>
                      <a:pPr indent="0" lvl="0" marL="0" rtl="0" algn="l">
                        <a:spcBef>
                          <a:spcPts val="0"/>
                        </a:spcBef>
                        <a:spcAft>
                          <a:spcPts val="0"/>
                        </a:spcAft>
                        <a:buNone/>
                      </a:pPr>
                      <a:r>
                        <a:rPr lang="id"/>
                        <a:t>(DB) SetConnMaxLifetime(duration)</a:t>
                      </a:r>
                      <a:endParaRPr/>
                    </a:p>
                  </a:txBody>
                  <a:tcPr marT="91425" marB="91425" marR="91425" marL="91425"/>
                </a:tc>
                <a:tc>
                  <a:txBody>
                    <a:bodyPr/>
                    <a:lstStyle/>
                    <a:p>
                      <a:pPr indent="0" lvl="0" marL="0" rtl="0" algn="l">
                        <a:spcBef>
                          <a:spcPts val="0"/>
                        </a:spcBef>
                        <a:spcAft>
                          <a:spcPts val="0"/>
                        </a:spcAft>
                        <a:buNone/>
                      </a:pPr>
                      <a:r>
                        <a:rPr lang="id"/>
                        <a:t>Pengaturan berapa lama koneksi boleh digunakan</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6"/>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171" name="Google Shape;171;p26"/>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www.programmerzamannow.com</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Pooling di Go-Lang Database</a:t>
            </a:r>
            <a:endParaRPr/>
          </a:p>
        </p:txBody>
      </p:sp>
      <p:pic>
        <p:nvPicPr>
          <p:cNvPr id="275" name="Google Shape;275;p44"/>
          <p:cNvPicPr preferRelativeResize="0"/>
          <p:nvPr/>
        </p:nvPicPr>
        <p:blipFill>
          <a:blip r:embed="rId3">
            <a:alphaModFix/>
          </a:blip>
          <a:stretch>
            <a:fillRect/>
          </a:stretch>
        </p:blipFill>
        <p:spPr>
          <a:xfrm>
            <a:off x="152400" y="2006250"/>
            <a:ext cx="8839199" cy="290620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Eksekusi Perintah SQL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Eksekusi Perintah SQL</a:t>
            </a:r>
            <a:endParaRPr/>
          </a:p>
        </p:txBody>
      </p:sp>
      <p:sp>
        <p:nvSpPr>
          <p:cNvPr id="286" name="Google Shape;286;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membuat aplikasi menggunakan database, sudah pasti kita ingin berkomunikasi dengan database menggunakan perintah SQL</a:t>
            </a:r>
            <a:endParaRPr/>
          </a:p>
          <a:p>
            <a:pPr indent="-311150" lvl="0" marL="457200" rtl="0" algn="l">
              <a:spcBef>
                <a:spcPts val="0"/>
              </a:spcBef>
              <a:spcAft>
                <a:spcPts val="0"/>
              </a:spcAft>
              <a:buSzPts val="1300"/>
              <a:buChar char="●"/>
            </a:pPr>
            <a:r>
              <a:rPr lang="id"/>
              <a:t>Di Golang juga menyediakan function yang bisa kita gunakan untuk mengirim perintah SQL ke database menggunakan function </a:t>
            </a:r>
            <a:r>
              <a:rPr b="1" lang="id"/>
              <a:t>(DB) ExecContext(context, sql, params)</a:t>
            </a:r>
            <a:endParaRPr b="1"/>
          </a:p>
          <a:p>
            <a:pPr indent="-311150" lvl="0" marL="457200" rtl="0" algn="l">
              <a:spcBef>
                <a:spcPts val="0"/>
              </a:spcBef>
              <a:spcAft>
                <a:spcPts val="0"/>
              </a:spcAft>
              <a:buSzPts val="1300"/>
              <a:buChar char="●"/>
            </a:pPr>
            <a:r>
              <a:rPr lang="id"/>
              <a:t>Ketika mengirim perintah SQL, kita butuh mengirimkan context, dan seperti yang sudah pernah kita pelajari di course Golang Context, dengan context, kita bisa mengirim sinyal cancel jika kita ingin membatalkan pengiriman perintah SQL nya</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Table Customer</a:t>
            </a:r>
            <a:endParaRPr/>
          </a:p>
        </p:txBody>
      </p:sp>
      <p:pic>
        <p:nvPicPr>
          <p:cNvPr id="292" name="Google Shape;292;p47"/>
          <p:cNvPicPr preferRelativeResize="0"/>
          <p:nvPr/>
        </p:nvPicPr>
        <p:blipFill>
          <a:blip r:embed="rId3">
            <a:alphaModFix/>
          </a:blip>
          <a:stretch>
            <a:fillRect/>
          </a:stretch>
        </p:blipFill>
        <p:spPr>
          <a:xfrm>
            <a:off x="152400" y="2006250"/>
            <a:ext cx="8839201" cy="255533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Mengirim Perintah SQL Insert</a:t>
            </a:r>
            <a:endParaRPr/>
          </a:p>
        </p:txBody>
      </p:sp>
      <p:pic>
        <p:nvPicPr>
          <p:cNvPr id="298" name="Google Shape;298;p48"/>
          <p:cNvPicPr preferRelativeResize="0"/>
          <p:nvPr/>
        </p:nvPicPr>
        <p:blipFill>
          <a:blip r:embed="rId3">
            <a:alphaModFix/>
          </a:blip>
          <a:stretch>
            <a:fillRect/>
          </a:stretch>
        </p:blipFill>
        <p:spPr>
          <a:xfrm>
            <a:off x="152400" y="2006250"/>
            <a:ext cx="8839200" cy="293827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SQL</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SQL</a:t>
            </a:r>
            <a:endParaRPr/>
          </a:p>
        </p:txBody>
      </p:sp>
      <p:sp>
        <p:nvSpPr>
          <p:cNvPr id="309" name="Google Shape;309;p5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operasi SQL yang tidak membutuhkan hasil, kita bisa menggunakan perintah Exec, namun jika kita membutuhkan result, seperti SELECT SQL, kita bisa menggunakan function yang berbeda</a:t>
            </a:r>
            <a:endParaRPr/>
          </a:p>
          <a:p>
            <a:pPr indent="-311150" lvl="0" marL="457200" rtl="0" algn="l">
              <a:spcBef>
                <a:spcPts val="0"/>
              </a:spcBef>
              <a:spcAft>
                <a:spcPts val="0"/>
              </a:spcAft>
              <a:buSzPts val="1300"/>
              <a:buChar char="●"/>
            </a:pPr>
            <a:r>
              <a:rPr lang="id"/>
              <a:t>Function untuk melakukan query ke database, bisa menggunakan function </a:t>
            </a:r>
            <a:r>
              <a:rPr b="1" lang="id"/>
              <a:t>(DB) QueryContext(context, sql, params)</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Query SQL</a:t>
            </a:r>
            <a:endParaRPr/>
          </a:p>
        </p:txBody>
      </p:sp>
      <p:pic>
        <p:nvPicPr>
          <p:cNvPr id="315" name="Google Shape;315;p51"/>
          <p:cNvPicPr preferRelativeResize="0"/>
          <p:nvPr/>
        </p:nvPicPr>
        <p:blipFill>
          <a:blip r:embed="rId3">
            <a:alphaModFix/>
          </a:blip>
          <a:stretch>
            <a:fillRect/>
          </a:stretch>
        </p:blipFill>
        <p:spPr>
          <a:xfrm>
            <a:off x="152400" y="2006250"/>
            <a:ext cx="8839197" cy="298007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Rows</a:t>
            </a:r>
            <a:endParaRPr/>
          </a:p>
        </p:txBody>
      </p:sp>
      <p:sp>
        <p:nvSpPr>
          <p:cNvPr id="321" name="Google Shape;321;p5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Hasil Query function adalah sebuah data structs sql.Rows</a:t>
            </a:r>
            <a:endParaRPr/>
          </a:p>
          <a:p>
            <a:pPr indent="-311150" lvl="0" marL="457200" rtl="0" algn="l">
              <a:spcBef>
                <a:spcPts val="0"/>
              </a:spcBef>
              <a:spcAft>
                <a:spcPts val="0"/>
              </a:spcAft>
              <a:buSzPts val="1300"/>
              <a:buChar char="●"/>
            </a:pPr>
            <a:r>
              <a:rPr lang="id"/>
              <a:t>Rows digunakan untuk melakukan iterasi terhadap hasil dari query</a:t>
            </a:r>
            <a:endParaRPr/>
          </a:p>
          <a:p>
            <a:pPr indent="-311150" lvl="0" marL="457200" rtl="0" algn="l">
              <a:spcBef>
                <a:spcPts val="0"/>
              </a:spcBef>
              <a:spcAft>
                <a:spcPts val="0"/>
              </a:spcAft>
              <a:buSzPts val="1300"/>
              <a:buChar char="●"/>
            </a:pPr>
            <a:r>
              <a:rPr lang="id"/>
              <a:t>Kita bisa menggunakan function </a:t>
            </a:r>
            <a:r>
              <a:rPr b="1" lang="id"/>
              <a:t>(Rows) Next() (boolean)</a:t>
            </a:r>
            <a:r>
              <a:rPr lang="id"/>
              <a:t> untuk melakukan iterasi terhadap data hasil query, jika return data false, artinya sudah tidak ada data lagi didalam result</a:t>
            </a:r>
            <a:endParaRPr/>
          </a:p>
          <a:p>
            <a:pPr indent="-311150" lvl="0" marL="457200" rtl="0" algn="l">
              <a:spcBef>
                <a:spcPts val="0"/>
              </a:spcBef>
              <a:spcAft>
                <a:spcPts val="0"/>
              </a:spcAft>
              <a:buSzPts val="1300"/>
              <a:buChar char="●"/>
            </a:pPr>
            <a:r>
              <a:rPr lang="id"/>
              <a:t>Untuk membaca tiap data, kita bisa menggunakan </a:t>
            </a:r>
            <a:r>
              <a:rPr b="1" lang="id"/>
              <a:t>(Rows) Scan(columns</a:t>
            </a:r>
            <a:r>
              <a:rPr b="1" lang="id"/>
              <a:t>...</a:t>
            </a:r>
            <a:r>
              <a:rPr b="1" lang="id"/>
              <a:t>)</a:t>
            </a:r>
            <a:endParaRPr b="1"/>
          </a:p>
          <a:p>
            <a:pPr indent="-311150" lvl="0" marL="457200" rtl="0" algn="l">
              <a:spcBef>
                <a:spcPts val="0"/>
              </a:spcBef>
              <a:spcAft>
                <a:spcPts val="0"/>
              </a:spcAft>
              <a:buSzPts val="1300"/>
              <a:buChar char="●"/>
            </a:pPr>
            <a:r>
              <a:rPr lang="id"/>
              <a:t>Dan jangan lupa, setelah menggunakan Rows, jangan lupa untuk menutupnya menggunakan </a:t>
            </a:r>
            <a:r>
              <a:rPr b="1" lang="id"/>
              <a:t>(Rows) Close()</a:t>
            </a:r>
            <a:endParaRPr b="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Rows</a:t>
            </a:r>
            <a:endParaRPr/>
          </a:p>
        </p:txBody>
      </p:sp>
      <p:pic>
        <p:nvPicPr>
          <p:cNvPr id="327" name="Google Shape;327;p53"/>
          <p:cNvPicPr preferRelativeResize="0"/>
          <p:nvPr/>
        </p:nvPicPr>
        <p:blipFill>
          <a:blip r:embed="rId3">
            <a:alphaModFix/>
          </a:blip>
          <a:stretch>
            <a:fillRect/>
          </a:stretch>
        </p:blipFill>
        <p:spPr>
          <a:xfrm>
            <a:off x="152400" y="2006250"/>
            <a:ext cx="8469207" cy="2984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77" name="Google Shape;177;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a:t>
            </a:r>
            <a:r>
              <a:rPr lang="id" u="sng">
                <a:solidFill>
                  <a:schemeClr val="hlink"/>
                </a:solidFill>
                <a:hlinkClick r:id="rId3"/>
              </a:rPr>
              <a:t>@khannedy</a:t>
            </a:r>
            <a:endParaRPr/>
          </a:p>
          <a:p>
            <a:pPr indent="-311150" lvl="0" marL="457200" rtl="0" algn="l">
              <a:spcBef>
                <a:spcPts val="0"/>
              </a:spcBef>
              <a:spcAft>
                <a:spcPts val="0"/>
              </a:spcAft>
              <a:buSzPts val="1300"/>
              <a:buChar char="●"/>
            </a:pPr>
            <a:r>
              <a:rPr lang="id"/>
              <a:t>Facebook : </a:t>
            </a:r>
            <a:r>
              <a:rPr lang="id" u="sng">
                <a:solidFill>
                  <a:schemeClr val="hlink"/>
                </a:solidFill>
                <a:hlinkClick r:id="rId4"/>
              </a:rPr>
              <a:t>fb.com/ProgrammerZamanNow</a:t>
            </a:r>
            <a:endParaRPr/>
          </a:p>
          <a:p>
            <a:pPr indent="-311150" lvl="0" marL="457200" rtl="0" algn="l">
              <a:spcBef>
                <a:spcPts val="0"/>
              </a:spcBef>
              <a:spcAft>
                <a:spcPts val="0"/>
              </a:spcAft>
              <a:buSzPts val="1300"/>
              <a:buChar char="●"/>
            </a:pPr>
            <a:r>
              <a:rPr lang="id"/>
              <a:t>Instagram : </a:t>
            </a:r>
            <a:r>
              <a:rPr lang="id" u="sng">
                <a:solidFill>
                  <a:schemeClr val="hlink"/>
                </a:solidFill>
                <a:hlinkClick r:id="rId5"/>
              </a:rPr>
              <a:t>instagram.com/programmerzamannow</a:t>
            </a:r>
            <a:endParaRPr/>
          </a:p>
          <a:p>
            <a:pPr indent="-311150" lvl="0" marL="457200" rtl="0" algn="l">
              <a:spcBef>
                <a:spcPts val="0"/>
              </a:spcBef>
              <a:spcAft>
                <a:spcPts val="0"/>
              </a:spcAft>
              <a:buSzPts val="1300"/>
              <a:buChar char="●"/>
            </a:pPr>
            <a:r>
              <a:rPr lang="id"/>
              <a:t>Youtube : </a:t>
            </a:r>
            <a:r>
              <a:rPr lang="id" u="sng">
                <a:solidFill>
                  <a:schemeClr val="hlink"/>
                </a:solidFill>
                <a:hlinkClick r:id="rId6"/>
              </a:rPr>
              <a:t>youtube.com/c/ProgrammerZamanNow</a:t>
            </a:r>
            <a:endParaRPr/>
          </a:p>
          <a:p>
            <a:pPr indent="-311150" lvl="0" marL="457200" rtl="0" algn="l">
              <a:spcBef>
                <a:spcPts val="0"/>
              </a:spcBef>
              <a:spcAft>
                <a:spcPts val="0"/>
              </a:spcAft>
              <a:buSzPts val="1300"/>
              <a:buChar char="●"/>
            </a:pPr>
            <a:r>
              <a:rPr lang="id"/>
              <a:t>Telegram Channel : </a:t>
            </a:r>
            <a:r>
              <a:rPr lang="id" u="sng">
                <a:solidFill>
                  <a:schemeClr val="hlink"/>
                </a:solidFill>
                <a:hlinkClick r:id="rId7"/>
              </a:rPr>
              <a:t>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Tipe Data Column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Tipe Data Column</a:t>
            </a:r>
            <a:endParaRPr/>
          </a:p>
        </p:txBody>
      </p:sp>
      <p:sp>
        <p:nvSpPr>
          <p:cNvPr id="338" name="Google Shape;338;p5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Sebelumnya kita hanya membuat table dengan tipe data di kolom nya berupa VARCHAR</a:t>
            </a:r>
            <a:endParaRPr/>
          </a:p>
          <a:p>
            <a:pPr indent="-311150" lvl="0" marL="457200" rtl="0" algn="l">
              <a:spcBef>
                <a:spcPts val="0"/>
              </a:spcBef>
              <a:spcAft>
                <a:spcPts val="0"/>
              </a:spcAft>
              <a:buSzPts val="1300"/>
              <a:buChar char="●"/>
            </a:pPr>
            <a:r>
              <a:rPr lang="id"/>
              <a:t>Untuk VARCHAR di database, biasanya kita gunakan String di Golang</a:t>
            </a:r>
            <a:endParaRPr/>
          </a:p>
          <a:p>
            <a:pPr indent="-311150" lvl="0" marL="457200" rtl="0" algn="l">
              <a:spcBef>
                <a:spcPts val="0"/>
              </a:spcBef>
              <a:spcAft>
                <a:spcPts val="0"/>
              </a:spcAft>
              <a:buSzPts val="1300"/>
              <a:buChar char="●"/>
            </a:pPr>
            <a:r>
              <a:rPr lang="id"/>
              <a:t>Bagaimana dengan tipe data yang lain?</a:t>
            </a:r>
            <a:endParaRPr/>
          </a:p>
          <a:p>
            <a:pPr indent="-311150" lvl="0" marL="457200" rtl="0" algn="l">
              <a:spcBef>
                <a:spcPts val="0"/>
              </a:spcBef>
              <a:spcAft>
                <a:spcPts val="0"/>
              </a:spcAft>
              <a:buSzPts val="1300"/>
              <a:buChar char="●"/>
            </a:pPr>
            <a:r>
              <a:rPr lang="id"/>
              <a:t>Apa representasinya di Golang, misal tipe data timestamp, date dan lain-lain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Alter Table Customer</a:t>
            </a:r>
            <a:endParaRPr/>
          </a:p>
        </p:txBody>
      </p:sp>
      <p:pic>
        <p:nvPicPr>
          <p:cNvPr id="344" name="Google Shape;344;p56"/>
          <p:cNvPicPr preferRelativeResize="0"/>
          <p:nvPr/>
        </p:nvPicPr>
        <p:blipFill>
          <a:blip r:embed="rId3">
            <a:alphaModFix/>
          </a:blip>
          <a:stretch>
            <a:fillRect/>
          </a:stretch>
        </p:blipFill>
        <p:spPr>
          <a:xfrm>
            <a:off x="152400" y="2006250"/>
            <a:ext cx="7434415" cy="29848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Mapping Tipe Data</a:t>
            </a:r>
            <a:endParaRPr/>
          </a:p>
        </p:txBody>
      </p:sp>
      <p:graphicFrame>
        <p:nvGraphicFramePr>
          <p:cNvPr id="350" name="Google Shape;350;p57"/>
          <p:cNvGraphicFramePr/>
          <p:nvPr/>
        </p:nvGraphicFramePr>
        <p:xfrm>
          <a:off x="952500" y="2000250"/>
          <a:ext cx="3000000" cy="3000000"/>
        </p:xfrm>
        <a:graphic>
          <a:graphicData uri="http://schemas.openxmlformats.org/drawingml/2006/table">
            <a:tbl>
              <a:tblPr>
                <a:noFill/>
                <a:tableStyleId>{67288EF9-2F43-49B1-8093-C27781135DD7}</a:tableStyleId>
              </a:tblPr>
              <a:tblGrid>
                <a:gridCol w="3619500"/>
                <a:gridCol w="3619500"/>
              </a:tblGrid>
              <a:tr h="381000">
                <a:tc>
                  <a:txBody>
                    <a:bodyPr/>
                    <a:lstStyle/>
                    <a:p>
                      <a:pPr indent="0" lvl="0" marL="0" rtl="0" algn="l">
                        <a:spcBef>
                          <a:spcPts val="0"/>
                        </a:spcBef>
                        <a:spcAft>
                          <a:spcPts val="0"/>
                        </a:spcAft>
                        <a:buNone/>
                      </a:pPr>
                      <a:r>
                        <a:rPr lang="id"/>
                        <a:t>Tipe Data Database</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Tipe Data Golang</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VARCHAR, CHAR</a:t>
                      </a:r>
                      <a:endParaRPr/>
                    </a:p>
                  </a:txBody>
                  <a:tcPr marT="91425" marB="91425" marR="91425" marL="91425"/>
                </a:tc>
                <a:tc>
                  <a:txBody>
                    <a:bodyPr/>
                    <a:lstStyle/>
                    <a:p>
                      <a:pPr indent="0" lvl="0" marL="0" rtl="0" algn="l">
                        <a:spcBef>
                          <a:spcPts val="0"/>
                        </a:spcBef>
                        <a:spcAft>
                          <a:spcPts val="0"/>
                        </a:spcAft>
                        <a:buNone/>
                      </a:pPr>
                      <a:r>
                        <a:rPr lang="id"/>
                        <a:t>string</a:t>
                      </a:r>
                      <a:endParaRPr/>
                    </a:p>
                  </a:txBody>
                  <a:tcPr marT="91425" marB="91425" marR="91425" marL="91425"/>
                </a:tc>
              </a:tr>
              <a:tr h="381000">
                <a:tc>
                  <a:txBody>
                    <a:bodyPr/>
                    <a:lstStyle/>
                    <a:p>
                      <a:pPr indent="0" lvl="0" marL="0" rtl="0" algn="l">
                        <a:spcBef>
                          <a:spcPts val="0"/>
                        </a:spcBef>
                        <a:spcAft>
                          <a:spcPts val="0"/>
                        </a:spcAft>
                        <a:buNone/>
                      </a:pPr>
                      <a:r>
                        <a:rPr lang="id"/>
                        <a:t>INT, BIGINT</a:t>
                      </a:r>
                      <a:endParaRPr/>
                    </a:p>
                  </a:txBody>
                  <a:tcPr marT="91425" marB="91425" marR="91425" marL="91425"/>
                </a:tc>
                <a:tc>
                  <a:txBody>
                    <a:bodyPr/>
                    <a:lstStyle/>
                    <a:p>
                      <a:pPr indent="0" lvl="0" marL="0" rtl="0" algn="l">
                        <a:spcBef>
                          <a:spcPts val="0"/>
                        </a:spcBef>
                        <a:spcAft>
                          <a:spcPts val="0"/>
                        </a:spcAft>
                        <a:buNone/>
                      </a:pPr>
                      <a:r>
                        <a:rPr lang="id"/>
                        <a:t>int32, int64</a:t>
                      </a:r>
                      <a:endParaRPr/>
                    </a:p>
                  </a:txBody>
                  <a:tcPr marT="91425" marB="91425" marR="91425" marL="91425"/>
                </a:tc>
              </a:tr>
              <a:tr h="381000">
                <a:tc>
                  <a:txBody>
                    <a:bodyPr/>
                    <a:lstStyle/>
                    <a:p>
                      <a:pPr indent="0" lvl="0" marL="0" rtl="0" algn="l">
                        <a:spcBef>
                          <a:spcPts val="0"/>
                        </a:spcBef>
                        <a:spcAft>
                          <a:spcPts val="0"/>
                        </a:spcAft>
                        <a:buNone/>
                      </a:pPr>
                      <a:r>
                        <a:rPr lang="id"/>
                        <a:t>FLOAT, DOUBLE</a:t>
                      </a:r>
                      <a:endParaRPr/>
                    </a:p>
                  </a:txBody>
                  <a:tcPr marT="91425" marB="91425" marR="91425" marL="91425"/>
                </a:tc>
                <a:tc>
                  <a:txBody>
                    <a:bodyPr/>
                    <a:lstStyle/>
                    <a:p>
                      <a:pPr indent="0" lvl="0" marL="0" rtl="0" algn="l">
                        <a:spcBef>
                          <a:spcPts val="0"/>
                        </a:spcBef>
                        <a:spcAft>
                          <a:spcPts val="0"/>
                        </a:spcAft>
                        <a:buNone/>
                      </a:pPr>
                      <a:r>
                        <a:rPr lang="id"/>
                        <a:t>float32, float64</a:t>
                      </a:r>
                      <a:endParaRPr/>
                    </a:p>
                  </a:txBody>
                  <a:tcPr marT="91425" marB="91425" marR="91425" marL="91425"/>
                </a:tc>
              </a:tr>
              <a:tr h="381000">
                <a:tc>
                  <a:txBody>
                    <a:bodyPr/>
                    <a:lstStyle/>
                    <a:p>
                      <a:pPr indent="0" lvl="0" marL="0" rtl="0" algn="l">
                        <a:spcBef>
                          <a:spcPts val="0"/>
                        </a:spcBef>
                        <a:spcAft>
                          <a:spcPts val="0"/>
                        </a:spcAft>
                        <a:buNone/>
                      </a:pPr>
                      <a:r>
                        <a:rPr lang="id"/>
                        <a:t>BOOLEAN</a:t>
                      </a:r>
                      <a:endParaRPr/>
                    </a:p>
                  </a:txBody>
                  <a:tcPr marT="91425" marB="91425" marR="91425" marL="91425"/>
                </a:tc>
                <a:tc>
                  <a:txBody>
                    <a:bodyPr/>
                    <a:lstStyle/>
                    <a:p>
                      <a:pPr indent="0" lvl="0" marL="0" rtl="0" algn="l">
                        <a:spcBef>
                          <a:spcPts val="0"/>
                        </a:spcBef>
                        <a:spcAft>
                          <a:spcPts val="0"/>
                        </a:spcAft>
                        <a:buNone/>
                      </a:pPr>
                      <a:r>
                        <a:rPr lang="id"/>
                        <a:t>bool</a:t>
                      </a:r>
                      <a:endParaRPr/>
                    </a:p>
                  </a:txBody>
                  <a:tcPr marT="91425" marB="91425" marR="91425" marL="91425"/>
                </a:tc>
              </a:tr>
              <a:tr h="381000">
                <a:tc>
                  <a:txBody>
                    <a:bodyPr/>
                    <a:lstStyle/>
                    <a:p>
                      <a:pPr indent="0" lvl="0" marL="0" rtl="0" algn="l">
                        <a:spcBef>
                          <a:spcPts val="0"/>
                        </a:spcBef>
                        <a:spcAft>
                          <a:spcPts val="0"/>
                        </a:spcAft>
                        <a:buNone/>
                      </a:pPr>
                      <a:r>
                        <a:rPr lang="id"/>
                        <a:t>DATE, DATETIME, TIME, TIMESTAMP</a:t>
                      </a:r>
                      <a:endParaRPr/>
                    </a:p>
                  </a:txBody>
                  <a:tcPr marT="91425" marB="91425" marR="91425" marL="91425"/>
                </a:tc>
                <a:tc>
                  <a:txBody>
                    <a:bodyPr/>
                    <a:lstStyle/>
                    <a:p>
                      <a:pPr indent="0" lvl="0" marL="0" rtl="0" algn="l">
                        <a:spcBef>
                          <a:spcPts val="0"/>
                        </a:spcBef>
                        <a:spcAft>
                          <a:spcPts val="0"/>
                        </a:spcAft>
                        <a:buNone/>
                      </a:pPr>
                      <a:r>
                        <a:rPr lang="id"/>
                        <a:t>time.Time</a:t>
                      </a:r>
                      <a:endParaRPr/>
                    </a:p>
                  </a:txBody>
                  <a:tcPr marT="91425" marB="91425" marR="91425" marL="9142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Insert Data Customer</a:t>
            </a:r>
            <a:endParaRPr/>
          </a:p>
        </p:txBody>
      </p:sp>
      <p:pic>
        <p:nvPicPr>
          <p:cNvPr id="356" name="Google Shape;356;p58"/>
          <p:cNvPicPr preferRelativeResize="0"/>
          <p:nvPr/>
        </p:nvPicPr>
        <p:blipFill>
          <a:blip r:embed="rId3">
            <a:alphaModFix/>
          </a:blip>
          <a:stretch>
            <a:fillRect/>
          </a:stretch>
        </p:blipFill>
        <p:spPr>
          <a:xfrm>
            <a:off x="152400" y="2006250"/>
            <a:ext cx="8839202" cy="226707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Query SQL (1)</a:t>
            </a:r>
            <a:endParaRPr/>
          </a:p>
        </p:txBody>
      </p:sp>
      <p:pic>
        <p:nvPicPr>
          <p:cNvPr id="362" name="Google Shape;362;p59"/>
          <p:cNvPicPr preferRelativeResize="0"/>
          <p:nvPr/>
        </p:nvPicPr>
        <p:blipFill>
          <a:blip r:embed="rId3">
            <a:alphaModFix/>
          </a:blip>
          <a:stretch>
            <a:fillRect/>
          </a:stretch>
        </p:blipFill>
        <p:spPr>
          <a:xfrm>
            <a:off x="152400" y="2006250"/>
            <a:ext cx="8839198" cy="172954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Query SQL (2)</a:t>
            </a:r>
            <a:endParaRPr/>
          </a:p>
        </p:txBody>
      </p:sp>
      <p:pic>
        <p:nvPicPr>
          <p:cNvPr id="368" name="Google Shape;368;p60"/>
          <p:cNvPicPr preferRelativeResize="0"/>
          <p:nvPr/>
        </p:nvPicPr>
        <p:blipFill>
          <a:blip r:embed="rId3">
            <a:alphaModFix/>
          </a:blip>
          <a:stretch>
            <a:fillRect/>
          </a:stretch>
        </p:blipFill>
        <p:spPr>
          <a:xfrm>
            <a:off x="152400" y="2006250"/>
            <a:ext cx="7745713" cy="298484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Error Tipe Data Date</a:t>
            </a:r>
            <a:endParaRPr/>
          </a:p>
        </p:txBody>
      </p:sp>
      <p:sp>
        <p:nvSpPr>
          <p:cNvPr id="374" name="Google Shape;374;p61"/>
          <p:cNvSpPr txBox="1"/>
          <p:nvPr>
            <p:ph idx="1" type="body"/>
          </p:nvPr>
        </p:nvSpPr>
        <p:spPr>
          <a:xfrm>
            <a:off x="729450" y="3526150"/>
            <a:ext cx="7688700" cy="1245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Secara default, Driver MySQL untuk Golang akan melakukan query tipe data DATE, DATETIME, TIMESTAMP menjadi []byte / []uint8. Dimana ini bisa dikonversi menjadi String, lalu di parsing menjadi time.Time</a:t>
            </a:r>
            <a:endParaRPr/>
          </a:p>
          <a:p>
            <a:pPr indent="-311150" lvl="0" marL="457200" rtl="0" algn="l">
              <a:spcBef>
                <a:spcPts val="0"/>
              </a:spcBef>
              <a:spcAft>
                <a:spcPts val="0"/>
              </a:spcAft>
              <a:buSzPts val="1300"/>
              <a:buChar char="●"/>
            </a:pPr>
            <a:r>
              <a:rPr lang="id"/>
              <a:t>Namun hal ini merepotkan jika dilakukan manual, kita bisa meminta Driver MySQL untuk Golang secara otomatis melakukan parsing dengan menambahkan parameter parseDate=true</a:t>
            </a:r>
            <a:endParaRPr/>
          </a:p>
        </p:txBody>
      </p:sp>
      <p:pic>
        <p:nvPicPr>
          <p:cNvPr id="375" name="Google Shape;375;p61"/>
          <p:cNvPicPr preferRelativeResize="0"/>
          <p:nvPr/>
        </p:nvPicPr>
        <p:blipFill>
          <a:blip r:embed="rId3">
            <a:alphaModFix/>
          </a:blip>
          <a:stretch>
            <a:fillRect/>
          </a:stretch>
        </p:blipFill>
        <p:spPr>
          <a:xfrm>
            <a:off x="152400" y="2016205"/>
            <a:ext cx="9143999" cy="141589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Get Connection</a:t>
            </a:r>
            <a:endParaRPr/>
          </a:p>
        </p:txBody>
      </p:sp>
      <p:pic>
        <p:nvPicPr>
          <p:cNvPr id="381" name="Google Shape;381;p62"/>
          <p:cNvPicPr preferRelativeResize="0"/>
          <p:nvPr/>
        </p:nvPicPr>
        <p:blipFill>
          <a:blip r:embed="rId3">
            <a:alphaModFix/>
          </a:blip>
          <a:stretch>
            <a:fillRect/>
          </a:stretch>
        </p:blipFill>
        <p:spPr>
          <a:xfrm>
            <a:off x="152400" y="2006250"/>
            <a:ext cx="8839199" cy="2054233"/>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Nullable Type</a:t>
            </a:r>
            <a:endParaRPr/>
          </a:p>
        </p:txBody>
      </p:sp>
      <p:sp>
        <p:nvSpPr>
          <p:cNvPr id="387" name="Google Shape;387;p6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database tidak mengerti dengan tipe data NULL di database</a:t>
            </a:r>
            <a:endParaRPr/>
          </a:p>
          <a:p>
            <a:pPr indent="-311150" lvl="0" marL="457200" rtl="0" algn="l">
              <a:spcBef>
                <a:spcPts val="0"/>
              </a:spcBef>
              <a:spcAft>
                <a:spcPts val="0"/>
              </a:spcAft>
              <a:buSzPts val="1300"/>
              <a:buChar char="●"/>
            </a:pPr>
            <a:r>
              <a:rPr lang="id"/>
              <a:t>Oleh karena itu, khusus untuk kolom yang bisa NULL di database, akan jadi masalah jika kita melakukan Scan secara bulat-bulat menggunakan tipe data representasinya di Golang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
        <p:nvSpPr>
          <p:cNvPr id="183" name="Google Shape;183;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Dasar</a:t>
            </a:r>
            <a:endParaRPr/>
          </a:p>
          <a:p>
            <a:pPr indent="-311150" lvl="0" marL="457200" rtl="0" algn="l">
              <a:spcBef>
                <a:spcPts val="0"/>
              </a:spcBef>
              <a:spcAft>
                <a:spcPts val="0"/>
              </a:spcAft>
              <a:buSzPts val="1300"/>
              <a:buChar char="●"/>
            </a:pPr>
            <a:r>
              <a:rPr lang="id"/>
              <a:t>Go-Lang Modules</a:t>
            </a:r>
            <a:endParaRPr/>
          </a:p>
          <a:p>
            <a:pPr indent="-311150" lvl="0" marL="457200" rtl="0" algn="l">
              <a:spcBef>
                <a:spcPts val="0"/>
              </a:spcBef>
              <a:spcAft>
                <a:spcPts val="0"/>
              </a:spcAft>
              <a:buSzPts val="1300"/>
              <a:buChar char="●"/>
            </a:pPr>
            <a:r>
              <a:rPr lang="id"/>
              <a:t>Go-Lang Unit Test</a:t>
            </a:r>
            <a:endParaRPr/>
          </a:p>
          <a:p>
            <a:pPr indent="-311150" lvl="0" marL="457200" rtl="0" algn="l">
              <a:spcBef>
                <a:spcPts val="0"/>
              </a:spcBef>
              <a:spcAft>
                <a:spcPts val="0"/>
              </a:spcAft>
              <a:buSzPts val="1300"/>
              <a:buChar char="●"/>
            </a:pPr>
            <a:r>
              <a:rPr lang="id"/>
              <a:t>Go-Lang Goroutines</a:t>
            </a:r>
            <a:endParaRPr/>
          </a:p>
          <a:p>
            <a:pPr indent="-311150" lvl="0" marL="457200" rtl="0" algn="l">
              <a:spcBef>
                <a:spcPts val="0"/>
              </a:spcBef>
              <a:spcAft>
                <a:spcPts val="0"/>
              </a:spcAft>
              <a:buSzPts val="1300"/>
              <a:buChar char="●"/>
            </a:pPr>
            <a:r>
              <a:rPr lang="id"/>
              <a:t>Go-Lang Context</a:t>
            </a:r>
            <a:endParaRPr/>
          </a:p>
          <a:p>
            <a:pPr indent="-298450" lvl="1" marL="914400" rtl="0" algn="l">
              <a:spcBef>
                <a:spcPts val="0"/>
              </a:spcBef>
              <a:spcAft>
                <a:spcPts val="0"/>
              </a:spcAft>
              <a:buSzPts val="1100"/>
              <a:buChar char="○"/>
            </a:pPr>
            <a:r>
              <a:rPr lang="id" u="sng">
                <a:solidFill>
                  <a:schemeClr val="accent5"/>
                </a:solidFill>
                <a:hlinkClick r:id="rId3">
                  <a:extLst>
                    <a:ext uri="{A12FA001-AC4F-418D-AE19-62706E023703}">
                      <ahyp:hlinkClr val="tx"/>
                    </a:ext>
                  </a:extLst>
                </a:hlinkClick>
              </a:rPr>
              <a:t>https://www.udemy.com/course/pemrograman-go-lang-pemula-sampai-mahir/?referralCode=C9C831DC7A42D8714259</a:t>
            </a:r>
            <a:r>
              <a:rPr lang="id"/>
              <a:t> </a:t>
            </a:r>
            <a:endParaRPr/>
          </a:p>
          <a:p>
            <a:pPr indent="-311150" lvl="0" marL="457200" rtl="0" algn="l">
              <a:spcBef>
                <a:spcPts val="0"/>
              </a:spcBef>
              <a:spcAft>
                <a:spcPts val="0"/>
              </a:spcAft>
              <a:buSzPts val="1300"/>
              <a:buChar char="●"/>
            </a:pPr>
            <a:r>
              <a:rPr lang="id"/>
              <a:t>MySQL</a:t>
            </a:r>
            <a:endParaRPr/>
          </a:p>
          <a:p>
            <a:pPr indent="-298450" lvl="1" marL="914400" rtl="0" algn="l">
              <a:spcBef>
                <a:spcPts val="0"/>
              </a:spcBef>
              <a:spcAft>
                <a:spcPts val="0"/>
              </a:spcAft>
              <a:buSzPts val="1100"/>
              <a:buChar char="○"/>
            </a:pPr>
            <a:r>
              <a:rPr lang="id" u="sng">
                <a:solidFill>
                  <a:schemeClr val="hlink"/>
                </a:solidFill>
                <a:hlinkClick r:id="rId4"/>
              </a:rPr>
              <a:t>https://www.udemy.com/course/database-mysql-pemula-sampai-mahir/?referralCode=8881586CE8D7225F0624</a:t>
            </a:r>
            <a:r>
              <a:rPr lang="id"/>
              <a:t>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Insert Data Null</a:t>
            </a:r>
            <a:endParaRPr/>
          </a:p>
        </p:txBody>
      </p:sp>
      <p:pic>
        <p:nvPicPr>
          <p:cNvPr id="393" name="Google Shape;393;p64"/>
          <p:cNvPicPr preferRelativeResize="0"/>
          <p:nvPr/>
        </p:nvPicPr>
        <p:blipFill>
          <a:blip r:embed="rId3">
            <a:alphaModFix/>
          </a:blip>
          <a:stretch>
            <a:fillRect/>
          </a:stretch>
        </p:blipFill>
        <p:spPr>
          <a:xfrm>
            <a:off x="152400" y="2006250"/>
            <a:ext cx="8839199" cy="126388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Error Data Null</a:t>
            </a:r>
            <a:endParaRPr/>
          </a:p>
        </p:txBody>
      </p:sp>
      <p:sp>
        <p:nvSpPr>
          <p:cNvPr id="399" name="Google Shape;399;p65"/>
          <p:cNvSpPr txBox="1"/>
          <p:nvPr>
            <p:ph idx="1" type="body"/>
          </p:nvPr>
        </p:nvSpPr>
        <p:spPr>
          <a:xfrm>
            <a:off x="729450" y="3395000"/>
            <a:ext cx="7688700" cy="945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Konversi secara otomatis NULL tidak didukung oleh Driver MySQL Golang</a:t>
            </a:r>
            <a:endParaRPr/>
          </a:p>
          <a:p>
            <a:pPr indent="-311150" lvl="0" marL="457200" rtl="0" algn="l">
              <a:spcBef>
                <a:spcPts val="0"/>
              </a:spcBef>
              <a:spcAft>
                <a:spcPts val="0"/>
              </a:spcAft>
              <a:buSzPts val="1300"/>
              <a:buChar char="●"/>
            </a:pPr>
            <a:r>
              <a:rPr lang="id"/>
              <a:t>Oleh karena itu, khusus tipe kolom yang bisa NULL, kita perlu menggunakan tipe data yang ada dalam package sql</a:t>
            </a:r>
            <a:endParaRPr/>
          </a:p>
        </p:txBody>
      </p:sp>
      <p:pic>
        <p:nvPicPr>
          <p:cNvPr id="400" name="Google Shape;400;p65"/>
          <p:cNvPicPr preferRelativeResize="0"/>
          <p:nvPr/>
        </p:nvPicPr>
        <p:blipFill>
          <a:blip r:embed="rId3">
            <a:alphaModFix/>
          </a:blip>
          <a:stretch>
            <a:fillRect/>
          </a:stretch>
        </p:blipFill>
        <p:spPr>
          <a:xfrm>
            <a:off x="0" y="1850045"/>
            <a:ext cx="9143999" cy="144340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Tipe Data Nullable</a:t>
            </a:r>
            <a:endParaRPr/>
          </a:p>
        </p:txBody>
      </p:sp>
      <p:graphicFrame>
        <p:nvGraphicFramePr>
          <p:cNvPr id="406" name="Google Shape;406;p66"/>
          <p:cNvGraphicFramePr/>
          <p:nvPr/>
        </p:nvGraphicFramePr>
        <p:xfrm>
          <a:off x="952500" y="2000250"/>
          <a:ext cx="3000000" cy="3000000"/>
        </p:xfrm>
        <a:graphic>
          <a:graphicData uri="http://schemas.openxmlformats.org/drawingml/2006/table">
            <a:tbl>
              <a:tblPr>
                <a:noFill/>
                <a:tableStyleId>{67288EF9-2F43-49B1-8093-C27781135DD7}</a:tableStyleId>
              </a:tblPr>
              <a:tblGrid>
                <a:gridCol w="3619500"/>
                <a:gridCol w="3619500"/>
              </a:tblGrid>
              <a:tr h="381000">
                <a:tc>
                  <a:txBody>
                    <a:bodyPr/>
                    <a:lstStyle/>
                    <a:p>
                      <a:pPr indent="0" lvl="0" marL="0" rtl="0" algn="l">
                        <a:spcBef>
                          <a:spcPts val="0"/>
                        </a:spcBef>
                        <a:spcAft>
                          <a:spcPts val="0"/>
                        </a:spcAft>
                        <a:buNone/>
                      </a:pPr>
                      <a:r>
                        <a:rPr lang="id"/>
                        <a:t>Tipe Data Golang</a:t>
                      </a:r>
                      <a:endParaRPr/>
                    </a:p>
                  </a:txBody>
                  <a:tcPr marT="91425" marB="91425" marR="91425" marL="91425">
                    <a:solidFill>
                      <a:srgbClr val="B7B7B7"/>
                    </a:solidFill>
                  </a:tcPr>
                </a:tc>
                <a:tc>
                  <a:txBody>
                    <a:bodyPr/>
                    <a:lstStyle/>
                    <a:p>
                      <a:pPr indent="0" lvl="0" marL="0" rtl="0" algn="l">
                        <a:spcBef>
                          <a:spcPts val="0"/>
                        </a:spcBef>
                        <a:spcAft>
                          <a:spcPts val="0"/>
                        </a:spcAft>
                        <a:buNone/>
                      </a:pPr>
                      <a:r>
                        <a:rPr lang="id"/>
                        <a:t>Tipe Data Nullable</a:t>
                      </a:r>
                      <a:endParaRPr/>
                    </a:p>
                  </a:txBody>
                  <a:tcPr marT="91425" marB="91425" marR="91425" marL="91425">
                    <a:solidFill>
                      <a:srgbClr val="B7B7B7"/>
                    </a:solidFill>
                  </a:tcPr>
                </a:tc>
              </a:tr>
              <a:tr h="381000">
                <a:tc>
                  <a:txBody>
                    <a:bodyPr/>
                    <a:lstStyle/>
                    <a:p>
                      <a:pPr indent="0" lvl="0" marL="0" rtl="0" algn="l">
                        <a:spcBef>
                          <a:spcPts val="0"/>
                        </a:spcBef>
                        <a:spcAft>
                          <a:spcPts val="0"/>
                        </a:spcAft>
                        <a:buNone/>
                      </a:pPr>
                      <a:r>
                        <a:rPr lang="id"/>
                        <a:t>string</a:t>
                      </a:r>
                      <a:endParaRPr/>
                    </a:p>
                  </a:txBody>
                  <a:tcPr marT="91425" marB="91425" marR="91425" marL="91425"/>
                </a:tc>
                <a:tc>
                  <a:txBody>
                    <a:bodyPr/>
                    <a:lstStyle/>
                    <a:p>
                      <a:pPr indent="0" lvl="0" marL="0" rtl="0" algn="l">
                        <a:spcBef>
                          <a:spcPts val="0"/>
                        </a:spcBef>
                        <a:spcAft>
                          <a:spcPts val="0"/>
                        </a:spcAft>
                        <a:buNone/>
                      </a:pPr>
                      <a:r>
                        <a:rPr lang="id"/>
                        <a:t>database/sql.NullString</a:t>
                      </a:r>
                      <a:endParaRPr/>
                    </a:p>
                  </a:txBody>
                  <a:tcPr marT="91425" marB="91425" marR="91425" marL="91425"/>
                </a:tc>
              </a:tr>
              <a:tr h="381000">
                <a:tc>
                  <a:txBody>
                    <a:bodyPr/>
                    <a:lstStyle/>
                    <a:p>
                      <a:pPr indent="0" lvl="0" marL="0" rtl="0" algn="l">
                        <a:spcBef>
                          <a:spcPts val="0"/>
                        </a:spcBef>
                        <a:spcAft>
                          <a:spcPts val="0"/>
                        </a:spcAft>
                        <a:buNone/>
                      </a:pPr>
                      <a:r>
                        <a:rPr lang="id"/>
                        <a:t>bool</a:t>
                      </a:r>
                      <a:endParaRPr/>
                    </a:p>
                  </a:txBody>
                  <a:tcPr marT="91425" marB="91425" marR="91425" marL="91425"/>
                </a:tc>
                <a:tc>
                  <a:txBody>
                    <a:bodyPr/>
                    <a:lstStyle/>
                    <a:p>
                      <a:pPr indent="0" lvl="0" marL="0" rtl="0" algn="l">
                        <a:spcBef>
                          <a:spcPts val="0"/>
                        </a:spcBef>
                        <a:spcAft>
                          <a:spcPts val="0"/>
                        </a:spcAft>
                        <a:buNone/>
                      </a:pPr>
                      <a:r>
                        <a:rPr lang="id"/>
                        <a:t>database/sql.NullBool</a:t>
                      </a:r>
                      <a:endParaRPr/>
                    </a:p>
                  </a:txBody>
                  <a:tcPr marT="91425" marB="91425" marR="91425" marL="91425"/>
                </a:tc>
              </a:tr>
              <a:tr h="381000">
                <a:tc>
                  <a:txBody>
                    <a:bodyPr/>
                    <a:lstStyle/>
                    <a:p>
                      <a:pPr indent="0" lvl="0" marL="0" rtl="0" algn="l">
                        <a:spcBef>
                          <a:spcPts val="0"/>
                        </a:spcBef>
                        <a:spcAft>
                          <a:spcPts val="0"/>
                        </a:spcAft>
                        <a:buNone/>
                      </a:pPr>
                      <a:r>
                        <a:rPr lang="id"/>
                        <a:t>float64</a:t>
                      </a:r>
                      <a:endParaRPr/>
                    </a:p>
                  </a:txBody>
                  <a:tcPr marT="91425" marB="91425" marR="91425" marL="91425"/>
                </a:tc>
                <a:tc>
                  <a:txBody>
                    <a:bodyPr/>
                    <a:lstStyle/>
                    <a:p>
                      <a:pPr indent="0" lvl="0" marL="0" rtl="0" algn="l">
                        <a:spcBef>
                          <a:spcPts val="0"/>
                        </a:spcBef>
                        <a:spcAft>
                          <a:spcPts val="0"/>
                        </a:spcAft>
                        <a:buNone/>
                      </a:pPr>
                      <a:r>
                        <a:rPr lang="id"/>
                        <a:t>database/sql.NullFloat64</a:t>
                      </a:r>
                      <a:endParaRPr/>
                    </a:p>
                  </a:txBody>
                  <a:tcPr marT="91425" marB="91425" marR="91425" marL="91425"/>
                </a:tc>
              </a:tr>
              <a:tr h="381000">
                <a:tc>
                  <a:txBody>
                    <a:bodyPr/>
                    <a:lstStyle/>
                    <a:p>
                      <a:pPr indent="0" lvl="0" marL="0" rtl="0" algn="l">
                        <a:spcBef>
                          <a:spcPts val="0"/>
                        </a:spcBef>
                        <a:spcAft>
                          <a:spcPts val="0"/>
                        </a:spcAft>
                        <a:buNone/>
                      </a:pPr>
                      <a:r>
                        <a:rPr lang="id"/>
                        <a:t>int32</a:t>
                      </a:r>
                      <a:endParaRPr/>
                    </a:p>
                  </a:txBody>
                  <a:tcPr marT="91425" marB="91425" marR="91425" marL="91425"/>
                </a:tc>
                <a:tc>
                  <a:txBody>
                    <a:bodyPr/>
                    <a:lstStyle/>
                    <a:p>
                      <a:pPr indent="0" lvl="0" marL="0" rtl="0" algn="l">
                        <a:spcBef>
                          <a:spcPts val="0"/>
                        </a:spcBef>
                        <a:spcAft>
                          <a:spcPts val="0"/>
                        </a:spcAft>
                        <a:buNone/>
                      </a:pPr>
                      <a:r>
                        <a:rPr lang="id"/>
                        <a:t>database/sql.NullInt32</a:t>
                      </a:r>
                      <a:endParaRPr/>
                    </a:p>
                  </a:txBody>
                  <a:tcPr marT="91425" marB="91425" marR="91425" marL="91425"/>
                </a:tc>
              </a:tr>
              <a:tr h="381000">
                <a:tc>
                  <a:txBody>
                    <a:bodyPr/>
                    <a:lstStyle/>
                    <a:p>
                      <a:pPr indent="0" lvl="0" marL="0" rtl="0" algn="l">
                        <a:spcBef>
                          <a:spcPts val="0"/>
                        </a:spcBef>
                        <a:spcAft>
                          <a:spcPts val="0"/>
                        </a:spcAft>
                        <a:buNone/>
                      </a:pPr>
                      <a:r>
                        <a:rPr lang="id"/>
                        <a:t>int64</a:t>
                      </a:r>
                      <a:endParaRPr/>
                    </a:p>
                  </a:txBody>
                  <a:tcPr marT="91425" marB="91425" marR="91425" marL="91425"/>
                </a:tc>
                <a:tc>
                  <a:txBody>
                    <a:bodyPr/>
                    <a:lstStyle/>
                    <a:p>
                      <a:pPr indent="0" lvl="0" marL="0" rtl="0" algn="l">
                        <a:spcBef>
                          <a:spcPts val="0"/>
                        </a:spcBef>
                        <a:spcAft>
                          <a:spcPts val="0"/>
                        </a:spcAft>
                        <a:buNone/>
                      </a:pPr>
                      <a:r>
                        <a:rPr lang="id"/>
                        <a:t>database/sql.NullInt64</a:t>
                      </a:r>
                      <a:endParaRPr/>
                    </a:p>
                  </a:txBody>
                  <a:tcPr marT="91425" marB="91425" marR="91425" marL="91425"/>
                </a:tc>
              </a:tr>
              <a:tr h="381000">
                <a:tc>
                  <a:txBody>
                    <a:bodyPr/>
                    <a:lstStyle/>
                    <a:p>
                      <a:pPr indent="0" lvl="0" marL="0" rtl="0" algn="l">
                        <a:spcBef>
                          <a:spcPts val="0"/>
                        </a:spcBef>
                        <a:spcAft>
                          <a:spcPts val="0"/>
                        </a:spcAft>
                        <a:buNone/>
                      </a:pPr>
                      <a:r>
                        <a:rPr lang="id"/>
                        <a:t>time.Time</a:t>
                      </a:r>
                      <a:endParaRPr/>
                    </a:p>
                  </a:txBody>
                  <a:tcPr marT="91425" marB="91425" marR="91425" marL="91425"/>
                </a:tc>
                <a:tc>
                  <a:txBody>
                    <a:bodyPr/>
                    <a:lstStyle/>
                    <a:p>
                      <a:pPr indent="0" lvl="0" marL="0" rtl="0" algn="l">
                        <a:spcBef>
                          <a:spcPts val="0"/>
                        </a:spcBef>
                        <a:spcAft>
                          <a:spcPts val="0"/>
                        </a:spcAft>
                        <a:buNone/>
                      </a:pPr>
                      <a:r>
                        <a:rPr lang="id"/>
                        <a:t>database/sql.NullTime</a:t>
                      </a:r>
                      <a:endParaRPr/>
                    </a:p>
                  </a:txBody>
                  <a:tcPr marT="91425" marB="91425" marR="91425" marL="91425"/>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Tipe Data Nullable</a:t>
            </a:r>
            <a:endParaRPr/>
          </a:p>
        </p:txBody>
      </p:sp>
      <p:pic>
        <p:nvPicPr>
          <p:cNvPr id="412" name="Google Shape;412;p67"/>
          <p:cNvPicPr preferRelativeResize="0"/>
          <p:nvPr/>
        </p:nvPicPr>
        <p:blipFill>
          <a:blip r:embed="rId3">
            <a:alphaModFix/>
          </a:blip>
          <a:stretch>
            <a:fillRect/>
          </a:stretch>
        </p:blipFill>
        <p:spPr>
          <a:xfrm>
            <a:off x="152400" y="2006250"/>
            <a:ext cx="8839202" cy="268870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Mengecek Null Atau Tidak</a:t>
            </a:r>
            <a:endParaRPr/>
          </a:p>
        </p:txBody>
      </p:sp>
      <p:pic>
        <p:nvPicPr>
          <p:cNvPr id="418" name="Google Shape;418;p68"/>
          <p:cNvPicPr preferRelativeResize="0"/>
          <p:nvPr/>
        </p:nvPicPr>
        <p:blipFill>
          <a:blip r:embed="rId3">
            <a:alphaModFix/>
          </a:blip>
          <a:stretch>
            <a:fillRect/>
          </a:stretch>
        </p:blipFill>
        <p:spPr>
          <a:xfrm>
            <a:off x="152400" y="2006250"/>
            <a:ext cx="8210550" cy="24193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SQL Injection</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SQL Dengan Parameter</a:t>
            </a:r>
            <a:endParaRPr/>
          </a:p>
        </p:txBody>
      </p:sp>
      <p:sp>
        <p:nvSpPr>
          <p:cNvPr id="429" name="Google Shape;429;p7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membuat aplikasi, kita tidak mungkin akan melakukan hardcode perintah SQL di kode Golang kita</a:t>
            </a:r>
            <a:endParaRPr/>
          </a:p>
          <a:p>
            <a:pPr indent="-311150" lvl="0" marL="457200" rtl="0" algn="l">
              <a:spcBef>
                <a:spcPts val="0"/>
              </a:spcBef>
              <a:spcAft>
                <a:spcPts val="0"/>
              </a:spcAft>
              <a:buSzPts val="1300"/>
              <a:buChar char="●"/>
            </a:pPr>
            <a:r>
              <a:rPr lang="id"/>
              <a:t>Biasanya kita akan menerima input data dari user, lalu membuat perintah SQL dari input user, dan mengirimnya menggunakan perintah SQL</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Table User</a:t>
            </a:r>
            <a:endParaRPr/>
          </a:p>
        </p:txBody>
      </p:sp>
      <p:pic>
        <p:nvPicPr>
          <p:cNvPr id="435" name="Google Shape;435;p71"/>
          <p:cNvPicPr preferRelativeResize="0"/>
          <p:nvPr/>
        </p:nvPicPr>
        <p:blipFill>
          <a:blip r:embed="rId3">
            <a:alphaModFix/>
          </a:blip>
          <a:stretch>
            <a:fillRect/>
          </a:stretch>
        </p:blipFill>
        <p:spPr>
          <a:xfrm>
            <a:off x="152400" y="2006250"/>
            <a:ext cx="8629650" cy="25908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Query SQL dengan Parameter</a:t>
            </a:r>
            <a:endParaRPr/>
          </a:p>
        </p:txBody>
      </p:sp>
      <p:pic>
        <p:nvPicPr>
          <p:cNvPr id="441" name="Google Shape;441;p72"/>
          <p:cNvPicPr preferRelativeResize="0"/>
          <p:nvPr/>
        </p:nvPicPr>
        <p:blipFill>
          <a:blip r:embed="rId3">
            <a:alphaModFix/>
          </a:blip>
          <a:stretch>
            <a:fillRect/>
          </a:stretch>
        </p:blipFill>
        <p:spPr>
          <a:xfrm>
            <a:off x="152400" y="2006250"/>
            <a:ext cx="8149475" cy="29848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SQL Injection</a:t>
            </a:r>
            <a:endParaRPr/>
          </a:p>
        </p:txBody>
      </p:sp>
      <p:sp>
        <p:nvSpPr>
          <p:cNvPr id="447" name="Google Shape;447;p7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SQL Injection adalah sebuah teknik yang menyalahgunakan sebuah celah keamanan yang terjadi dalam lapisan basis data sebuah aplikasi.</a:t>
            </a:r>
            <a:endParaRPr/>
          </a:p>
          <a:p>
            <a:pPr indent="-311150" lvl="0" marL="457200" rtl="0" algn="l">
              <a:spcBef>
                <a:spcPts val="0"/>
              </a:spcBef>
              <a:spcAft>
                <a:spcPts val="0"/>
              </a:spcAft>
              <a:buSzPts val="1300"/>
              <a:buChar char="●"/>
            </a:pPr>
            <a:r>
              <a:rPr lang="id"/>
              <a:t>Biasa, SQL Injection dilakukan dengan mengirim input dari user dengan perintah yang salah, sehingga menyebabkan hasil SQL yang kita buat menjadi tidak valid</a:t>
            </a:r>
            <a:endParaRPr/>
          </a:p>
          <a:p>
            <a:pPr indent="-311150" lvl="0" marL="457200" rtl="0" algn="l">
              <a:spcBef>
                <a:spcPts val="0"/>
              </a:spcBef>
              <a:spcAft>
                <a:spcPts val="0"/>
              </a:spcAft>
              <a:buSzPts val="1300"/>
              <a:buChar char="●"/>
            </a:pPr>
            <a:r>
              <a:rPr lang="id"/>
              <a:t>SQL Injection sangat berbahaya, jika sampai kita salah membuat SQL, bisa jadi data kita tidak aman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Agenda</a:t>
            </a:r>
            <a:endParaRPr/>
          </a:p>
        </p:txBody>
      </p:sp>
      <p:sp>
        <p:nvSpPr>
          <p:cNvPr id="189" name="Google Shape;189;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Pengenalan Golang Database </a:t>
            </a:r>
            <a:endParaRPr/>
          </a:p>
          <a:p>
            <a:pPr indent="-311150" lvl="0" marL="457200" rtl="0" algn="l">
              <a:spcBef>
                <a:spcPts val="0"/>
              </a:spcBef>
              <a:spcAft>
                <a:spcPts val="0"/>
              </a:spcAft>
              <a:buSzPts val="1300"/>
              <a:buChar char="●"/>
            </a:pPr>
            <a:r>
              <a:rPr lang="id"/>
              <a:t>Package database</a:t>
            </a:r>
            <a:endParaRPr/>
          </a:p>
          <a:p>
            <a:pPr indent="-311150" lvl="0" marL="457200" rtl="0" algn="l">
              <a:spcBef>
                <a:spcPts val="0"/>
              </a:spcBef>
              <a:spcAft>
                <a:spcPts val="0"/>
              </a:spcAft>
              <a:buSzPts val="1300"/>
              <a:buChar char="●"/>
            </a:pPr>
            <a:r>
              <a:rPr lang="id"/>
              <a:t>Membuat Koneksi Database</a:t>
            </a:r>
            <a:endParaRPr/>
          </a:p>
          <a:p>
            <a:pPr indent="-311150" lvl="0" marL="457200" rtl="0" algn="l">
              <a:spcBef>
                <a:spcPts val="0"/>
              </a:spcBef>
              <a:spcAft>
                <a:spcPts val="0"/>
              </a:spcAft>
              <a:buSzPts val="1300"/>
              <a:buChar char="●"/>
            </a:pPr>
            <a:r>
              <a:rPr lang="id"/>
              <a:t>Eksekusi Perintah SQL</a:t>
            </a:r>
            <a:endParaRPr/>
          </a:p>
          <a:p>
            <a:pPr indent="-311150" lvl="0" marL="457200" rtl="0" algn="l">
              <a:spcBef>
                <a:spcPts val="0"/>
              </a:spcBef>
              <a:spcAft>
                <a:spcPts val="0"/>
              </a:spcAft>
              <a:buSzPts val="1300"/>
              <a:buChar char="●"/>
            </a:pPr>
            <a:r>
              <a:rPr lang="id"/>
              <a:t>SQL Injection</a:t>
            </a:r>
            <a:endParaRPr/>
          </a:p>
          <a:p>
            <a:pPr indent="-311150" lvl="0" marL="457200" rtl="0" algn="l">
              <a:spcBef>
                <a:spcPts val="0"/>
              </a:spcBef>
              <a:spcAft>
                <a:spcPts val="0"/>
              </a:spcAft>
              <a:buSzPts val="1300"/>
              <a:buChar char="●"/>
            </a:pPr>
            <a:r>
              <a:rPr lang="id"/>
              <a:t>Prepare Statement</a:t>
            </a:r>
            <a:endParaRPr/>
          </a:p>
          <a:p>
            <a:pPr indent="-311150" lvl="0" marL="457200" rtl="0" algn="l">
              <a:spcBef>
                <a:spcPts val="0"/>
              </a:spcBef>
              <a:spcAft>
                <a:spcPts val="0"/>
              </a:spcAft>
              <a:buSzPts val="1300"/>
              <a:buChar char="●"/>
            </a:pPr>
            <a:r>
              <a:rPr lang="id"/>
              <a:t>Database Transaction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SQL Injection</a:t>
            </a:r>
            <a:endParaRPr/>
          </a:p>
        </p:txBody>
      </p:sp>
      <p:pic>
        <p:nvPicPr>
          <p:cNvPr id="453" name="Google Shape;453;p74"/>
          <p:cNvPicPr preferRelativeResize="0"/>
          <p:nvPr/>
        </p:nvPicPr>
        <p:blipFill>
          <a:blip r:embed="rId3">
            <a:alphaModFix/>
          </a:blip>
          <a:stretch>
            <a:fillRect/>
          </a:stretch>
        </p:blipFill>
        <p:spPr>
          <a:xfrm>
            <a:off x="152400" y="2006250"/>
            <a:ext cx="8229600" cy="12382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Solusinya?</a:t>
            </a:r>
            <a:endParaRPr/>
          </a:p>
        </p:txBody>
      </p:sp>
      <p:sp>
        <p:nvSpPr>
          <p:cNvPr id="459" name="Google Shape;459;p7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Jangan membuat query SQL secara manual dengan menggabungkan String secara bulat-bulat</a:t>
            </a:r>
            <a:endParaRPr/>
          </a:p>
          <a:p>
            <a:pPr indent="-311150" lvl="0" marL="457200" rtl="0" algn="l">
              <a:spcBef>
                <a:spcPts val="0"/>
              </a:spcBef>
              <a:spcAft>
                <a:spcPts val="0"/>
              </a:spcAft>
              <a:buSzPts val="1300"/>
              <a:buChar char="●"/>
            </a:pPr>
            <a:r>
              <a:rPr lang="id"/>
              <a:t>Jika kita membutuhkan parameter ketika membuat SQL, kita bisa menggunakan function Execute atau Query dengan parameter yang akan kita bahas di chapter selanjutnya</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7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SQL Dengan Parameter</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7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SQL Dengan Parameter</a:t>
            </a:r>
            <a:endParaRPr/>
          </a:p>
        </p:txBody>
      </p:sp>
      <p:sp>
        <p:nvSpPr>
          <p:cNvPr id="470" name="Google Shape;470;p7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Sekarang kita sudah tahu bahaya nya SQL Injection jika menggabungkan string ketika membuat query</a:t>
            </a:r>
            <a:endParaRPr/>
          </a:p>
          <a:p>
            <a:pPr indent="-311150" lvl="0" marL="457200" rtl="0" algn="l">
              <a:spcBef>
                <a:spcPts val="0"/>
              </a:spcBef>
              <a:spcAft>
                <a:spcPts val="0"/>
              </a:spcAft>
              <a:buSzPts val="1300"/>
              <a:buChar char="●"/>
            </a:pPr>
            <a:r>
              <a:rPr lang="id"/>
              <a:t>Jika ada kebutuhan seperti itu, sebenarnya function Exec dan Query memiliki parameter tambahan yang bisa kita gunakan untuk mensubtitusi parameter dari function tersebut ke SQL query yang kita buat.</a:t>
            </a:r>
            <a:endParaRPr/>
          </a:p>
          <a:p>
            <a:pPr indent="-311150" lvl="0" marL="457200" rtl="0" algn="l">
              <a:spcBef>
                <a:spcPts val="0"/>
              </a:spcBef>
              <a:spcAft>
                <a:spcPts val="0"/>
              </a:spcAft>
              <a:buSzPts val="1300"/>
              <a:buChar char="●"/>
            </a:pPr>
            <a:r>
              <a:rPr lang="id"/>
              <a:t>Untuk menandai sebuah SQL membutuhkan parameter, kita bisa gunakan karakter ? (tanda tanya)</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SQL</a:t>
            </a:r>
            <a:endParaRPr/>
          </a:p>
        </p:txBody>
      </p:sp>
      <p:sp>
        <p:nvSpPr>
          <p:cNvPr id="476" name="Google Shape;476;p7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SELECT username FROM user WHERE username = ? AND password = ? LIMIT 1</a:t>
            </a:r>
            <a:endParaRPr/>
          </a:p>
          <a:p>
            <a:pPr indent="-311150" lvl="0" marL="457200" rtl="0" algn="l">
              <a:spcBef>
                <a:spcPts val="0"/>
              </a:spcBef>
              <a:spcAft>
                <a:spcPts val="0"/>
              </a:spcAft>
              <a:buSzPts val="1300"/>
              <a:buChar char="●"/>
            </a:pPr>
            <a:r>
              <a:rPr lang="id"/>
              <a:t>INSERT INTO user(username, password) VALUES (?, ?)</a:t>
            </a:r>
            <a:endParaRPr/>
          </a:p>
          <a:p>
            <a:pPr indent="-311150" lvl="0" marL="457200" rtl="0" algn="l">
              <a:spcBef>
                <a:spcPts val="0"/>
              </a:spcBef>
              <a:spcAft>
                <a:spcPts val="0"/>
              </a:spcAft>
              <a:buSzPts val="1300"/>
              <a:buChar char="●"/>
            </a:pPr>
            <a:r>
              <a:rPr lang="id"/>
              <a:t>Dan lain-lain</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7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Query Dengan Parameter</a:t>
            </a:r>
            <a:endParaRPr/>
          </a:p>
        </p:txBody>
      </p:sp>
      <p:pic>
        <p:nvPicPr>
          <p:cNvPr id="482" name="Google Shape;482;p79"/>
          <p:cNvPicPr preferRelativeResize="0"/>
          <p:nvPr/>
        </p:nvPicPr>
        <p:blipFill>
          <a:blip r:embed="rId3">
            <a:alphaModFix/>
          </a:blip>
          <a:stretch>
            <a:fillRect/>
          </a:stretch>
        </p:blipFill>
        <p:spPr>
          <a:xfrm>
            <a:off x="152400" y="2006250"/>
            <a:ext cx="8839198" cy="2624708"/>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Exec Dengan Parameter</a:t>
            </a:r>
            <a:endParaRPr/>
          </a:p>
        </p:txBody>
      </p:sp>
      <p:pic>
        <p:nvPicPr>
          <p:cNvPr id="488" name="Google Shape;488;p80"/>
          <p:cNvPicPr preferRelativeResize="0"/>
          <p:nvPr/>
        </p:nvPicPr>
        <p:blipFill>
          <a:blip r:embed="rId3">
            <a:alphaModFix/>
          </a:blip>
          <a:stretch>
            <a:fillRect/>
          </a:stretch>
        </p:blipFill>
        <p:spPr>
          <a:xfrm>
            <a:off x="152400" y="2006250"/>
            <a:ext cx="8724945" cy="29848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8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Auto Increment</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Auto Increment</a:t>
            </a:r>
            <a:endParaRPr/>
          </a:p>
        </p:txBody>
      </p:sp>
      <p:sp>
        <p:nvSpPr>
          <p:cNvPr id="499" name="Google Shape;499;p8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kita membuat sebuah table dengan id auto increment</a:t>
            </a:r>
            <a:endParaRPr/>
          </a:p>
          <a:p>
            <a:pPr indent="-311150" lvl="0" marL="457200" rtl="0" algn="l">
              <a:spcBef>
                <a:spcPts val="0"/>
              </a:spcBef>
              <a:spcAft>
                <a:spcPts val="0"/>
              </a:spcAft>
              <a:buSzPts val="1300"/>
              <a:buChar char="●"/>
            </a:pPr>
            <a:r>
              <a:rPr lang="id"/>
              <a:t>Dan kadang pula, kita ingin mengambil data id yang sudah kita insert ke dalam MySQL</a:t>
            </a:r>
            <a:endParaRPr/>
          </a:p>
          <a:p>
            <a:pPr indent="-311150" lvl="0" marL="457200" rtl="0" algn="l">
              <a:spcBef>
                <a:spcPts val="0"/>
              </a:spcBef>
              <a:spcAft>
                <a:spcPts val="0"/>
              </a:spcAft>
              <a:buSzPts val="1300"/>
              <a:buChar char="●"/>
            </a:pPr>
            <a:r>
              <a:rPr lang="id"/>
              <a:t>Sebenarnya kita bisa melakukan query ulang ke database menggunakan SELECT LAST_INSERT_ID()</a:t>
            </a:r>
            <a:endParaRPr/>
          </a:p>
          <a:p>
            <a:pPr indent="-311150" lvl="0" marL="457200" rtl="0" algn="l">
              <a:spcBef>
                <a:spcPts val="0"/>
              </a:spcBef>
              <a:spcAft>
                <a:spcPts val="0"/>
              </a:spcAft>
              <a:buSzPts val="1300"/>
              <a:buChar char="●"/>
            </a:pPr>
            <a:r>
              <a:rPr lang="id"/>
              <a:t>Tapi untungnya di Golang ada cara yang lebih mudah</a:t>
            </a:r>
            <a:endParaRPr/>
          </a:p>
          <a:p>
            <a:pPr indent="-311150" lvl="0" marL="457200" rtl="0" algn="l">
              <a:spcBef>
                <a:spcPts val="0"/>
              </a:spcBef>
              <a:spcAft>
                <a:spcPts val="0"/>
              </a:spcAft>
              <a:buSzPts val="1300"/>
              <a:buChar char="●"/>
            </a:pPr>
            <a:r>
              <a:rPr lang="id"/>
              <a:t>Kita bisa menggunakan function </a:t>
            </a:r>
            <a:r>
              <a:rPr b="1" lang="id"/>
              <a:t>(Result) LastInsertId() </a:t>
            </a:r>
            <a:r>
              <a:rPr lang="id"/>
              <a:t>untuk mendapatkan Id terakhir yang dibuat secara auto increment </a:t>
            </a:r>
            <a:endParaRPr/>
          </a:p>
          <a:p>
            <a:pPr indent="-311150" lvl="0" marL="457200" rtl="0" algn="l">
              <a:spcBef>
                <a:spcPts val="0"/>
              </a:spcBef>
              <a:spcAft>
                <a:spcPts val="0"/>
              </a:spcAft>
              <a:buSzPts val="1300"/>
              <a:buChar char="●"/>
            </a:pPr>
            <a:r>
              <a:rPr lang="id"/>
              <a:t>Result adalah object yang dikembalikan ketika kita menggunakan function Exec</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8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Table</a:t>
            </a:r>
            <a:endParaRPr/>
          </a:p>
        </p:txBody>
      </p:sp>
      <p:pic>
        <p:nvPicPr>
          <p:cNvPr id="505" name="Google Shape;505;p83"/>
          <p:cNvPicPr preferRelativeResize="0"/>
          <p:nvPr/>
        </p:nvPicPr>
        <p:blipFill>
          <a:blip r:embed="rId3">
            <a:alphaModFix/>
          </a:blip>
          <a:stretch>
            <a:fillRect/>
          </a:stretch>
        </p:blipFill>
        <p:spPr>
          <a:xfrm>
            <a:off x="152400" y="2006250"/>
            <a:ext cx="8715375" cy="2838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Package Database</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(Result) LastInsertedId()</a:t>
            </a:r>
            <a:endParaRPr/>
          </a:p>
        </p:txBody>
      </p:sp>
      <p:pic>
        <p:nvPicPr>
          <p:cNvPr id="511" name="Google Shape;511;p84"/>
          <p:cNvPicPr preferRelativeResize="0"/>
          <p:nvPr/>
        </p:nvPicPr>
        <p:blipFill>
          <a:blip r:embed="rId3">
            <a:alphaModFix/>
          </a:blip>
          <a:stretch>
            <a:fillRect/>
          </a:stretch>
        </p:blipFill>
        <p:spPr>
          <a:xfrm>
            <a:off x="152400" y="2006250"/>
            <a:ext cx="7656789" cy="29848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8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Prepare Statement</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8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atau Exec dengan Parameter</a:t>
            </a:r>
            <a:endParaRPr/>
          </a:p>
        </p:txBody>
      </p:sp>
      <p:sp>
        <p:nvSpPr>
          <p:cNvPr id="522" name="Google Shape;522;p8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menggunakan Function Query atau Exec yang menggunakan parameter, sebenarnya implementasi dibawah nya menggunakan Prepare Statement</a:t>
            </a:r>
            <a:endParaRPr/>
          </a:p>
          <a:p>
            <a:pPr indent="-311150" lvl="0" marL="457200" rtl="0" algn="l">
              <a:spcBef>
                <a:spcPts val="0"/>
              </a:spcBef>
              <a:spcAft>
                <a:spcPts val="0"/>
              </a:spcAft>
              <a:buSzPts val="1300"/>
              <a:buChar char="●"/>
            </a:pPr>
            <a:r>
              <a:rPr lang="id"/>
              <a:t>Jadi tahapan pertama statement nya disiapkan terlebih dahulu, setelah itu baru di isi dengan parameter</a:t>
            </a:r>
            <a:endParaRPr/>
          </a:p>
          <a:p>
            <a:pPr indent="-311150" lvl="0" marL="457200" rtl="0" algn="l">
              <a:spcBef>
                <a:spcPts val="0"/>
              </a:spcBef>
              <a:spcAft>
                <a:spcPts val="0"/>
              </a:spcAft>
              <a:buSzPts val="1300"/>
              <a:buChar char="●"/>
            </a:pPr>
            <a:r>
              <a:rPr lang="id"/>
              <a:t>Kadang ada kasus kita ingin melakukan beberapa hal yang sama sekaligus, hanya berbeda parameternya. Misal insert data langsung banyak</a:t>
            </a:r>
            <a:endParaRPr/>
          </a:p>
          <a:p>
            <a:pPr indent="-311150" lvl="0" marL="457200" rtl="0" algn="l">
              <a:spcBef>
                <a:spcPts val="0"/>
              </a:spcBef>
              <a:spcAft>
                <a:spcPts val="0"/>
              </a:spcAft>
              <a:buSzPts val="1300"/>
              <a:buChar char="●"/>
            </a:pPr>
            <a:r>
              <a:rPr lang="id"/>
              <a:t>Pembuatan Prepare Statement bisa dilakukan dengan manual, tanpa harus mennggunakan Query atau Exec dengan parameter</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8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Prepare Statement</a:t>
            </a:r>
            <a:endParaRPr/>
          </a:p>
        </p:txBody>
      </p:sp>
      <p:sp>
        <p:nvSpPr>
          <p:cNvPr id="528" name="Google Shape;528;p8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Prepare Statement, secara otomatis akan mengenali koneksi database yang digunakan</a:t>
            </a:r>
            <a:endParaRPr/>
          </a:p>
          <a:p>
            <a:pPr indent="-311150" lvl="0" marL="457200" rtl="0" algn="l">
              <a:spcBef>
                <a:spcPts val="0"/>
              </a:spcBef>
              <a:spcAft>
                <a:spcPts val="0"/>
              </a:spcAft>
              <a:buSzPts val="1300"/>
              <a:buChar char="●"/>
            </a:pPr>
            <a:r>
              <a:rPr lang="id"/>
              <a:t>Sehingga ketika kita mengeksekusi Prepare Statement berkali-kali, maka akan menggunakan koneksi yang sama dan lebih efisien karena pembuatan prepare statement nya hanya sekali diawal saja</a:t>
            </a:r>
            <a:endParaRPr/>
          </a:p>
          <a:p>
            <a:pPr indent="-311150" lvl="0" marL="457200" rtl="0" algn="l">
              <a:spcBef>
                <a:spcPts val="0"/>
              </a:spcBef>
              <a:spcAft>
                <a:spcPts val="0"/>
              </a:spcAft>
              <a:buSzPts val="1300"/>
              <a:buChar char="●"/>
            </a:pPr>
            <a:r>
              <a:rPr lang="id"/>
              <a:t>Jika menggunakan Query dan Exec dengan parameter, kita tidak bisa menjamin bahwa koneksi yang digunakan akan sama, oleh karena itu, bisa jadi prepare statement akan selalu dibuat berkali-kali walaupun kita menggunakan SQL yang sama</a:t>
            </a:r>
            <a:endParaRPr/>
          </a:p>
          <a:p>
            <a:pPr indent="-311150" lvl="0" marL="457200" rtl="0" algn="l">
              <a:spcBef>
                <a:spcPts val="0"/>
              </a:spcBef>
              <a:spcAft>
                <a:spcPts val="0"/>
              </a:spcAft>
              <a:buSzPts val="1300"/>
              <a:buChar char="●"/>
            </a:pPr>
            <a:r>
              <a:rPr lang="id"/>
              <a:t>Untuk membuat Prepare Statement, kita bisa menggunakan function </a:t>
            </a:r>
            <a:r>
              <a:rPr b="1" lang="id"/>
              <a:t>(DB) Prepare(context, sql)</a:t>
            </a:r>
            <a:endParaRPr b="1"/>
          </a:p>
          <a:p>
            <a:pPr indent="-311150" lvl="0" marL="457200" rtl="0" algn="l">
              <a:spcBef>
                <a:spcPts val="0"/>
              </a:spcBef>
              <a:spcAft>
                <a:spcPts val="0"/>
              </a:spcAft>
              <a:buSzPts val="1300"/>
              <a:buChar char="●"/>
            </a:pPr>
            <a:r>
              <a:rPr lang="id"/>
              <a:t>Prepare Statement direpresentasikan dalam struct database/sql.Stmt</a:t>
            </a:r>
            <a:endParaRPr/>
          </a:p>
          <a:p>
            <a:pPr indent="-311150" lvl="0" marL="457200" rtl="0" algn="l">
              <a:spcBef>
                <a:spcPts val="0"/>
              </a:spcBef>
              <a:spcAft>
                <a:spcPts val="0"/>
              </a:spcAft>
              <a:buSzPts val="1300"/>
              <a:buChar char="●"/>
            </a:pPr>
            <a:r>
              <a:rPr lang="id"/>
              <a:t>Sama seperti resource sql lainnya, Stmt harus di Close() jika sudah tidak digunakan lagi</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Prepare Statement</a:t>
            </a:r>
            <a:endParaRPr/>
          </a:p>
        </p:txBody>
      </p:sp>
      <p:pic>
        <p:nvPicPr>
          <p:cNvPr id="534" name="Google Shape;534;p88"/>
          <p:cNvPicPr preferRelativeResize="0"/>
          <p:nvPr/>
        </p:nvPicPr>
        <p:blipFill>
          <a:blip r:embed="rId3">
            <a:alphaModFix/>
          </a:blip>
          <a:stretch>
            <a:fillRect/>
          </a:stretch>
        </p:blipFill>
        <p:spPr>
          <a:xfrm>
            <a:off x="152400" y="2006250"/>
            <a:ext cx="8839201" cy="1823854"/>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8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Eksekusi Prepare Statement</a:t>
            </a:r>
            <a:endParaRPr/>
          </a:p>
        </p:txBody>
      </p:sp>
      <p:pic>
        <p:nvPicPr>
          <p:cNvPr id="540" name="Google Shape;540;p89"/>
          <p:cNvPicPr preferRelativeResize="0"/>
          <p:nvPr/>
        </p:nvPicPr>
        <p:blipFill>
          <a:blip r:embed="rId3">
            <a:alphaModFix/>
          </a:blip>
          <a:stretch>
            <a:fillRect/>
          </a:stretch>
        </p:blipFill>
        <p:spPr>
          <a:xfrm>
            <a:off x="152400" y="2006250"/>
            <a:ext cx="8129283" cy="2984851"/>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9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Transaction</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9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Transaction</a:t>
            </a:r>
            <a:endParaRPr/>
          </a:p>
        </p:txBody>
      </p:sp>
      <p:sp>
        <p:nvSpPr>
          <p:cNvPr id="551" name="Google Shape;551;p9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Salah satu fitur andalan di database adalah transaction</a:t>
            </a:r>
            <a:endParaRPr/>
          </a:p>
          <a:p>
            <a:pPr indent="-311150" lvl="0" marL="457200" rtl="0" algn="l">
              <a:spcBef>
                <a:spcPts val="0"/>
              </a:spcBef>
              <a:spcAft>
                <a:spcPts val="0"/>
              </a:spcAft>
              <a:buSzPts val="1300"/>
              <a:buChar char="●"/>
            </a:pPr>
            <a:r>
              <a:rPr lang="id"/>
              <a:t>Materi database transaction sudah saya bahas dengan tuntas di materi MySQL database, jadi silahkan pelajari di course tersebut</a:t>
            </a:r>
            <a:endParaRPr/>
          </a:p>
          <a:p>
            <a:pPr indent="-311150" lvl="0" marL="457200" rtl="0" algn="l">
              <a:spcBef>
                <a:spcPts val="0"/>
              </a:spcBef>
              <a:spcAft>
                <a:spcPts val="0"/>
              </a:spcAft>
              <a:buSzPts val="1300"/>
              <a:buChar char="●"/>
            </a:pPr>
            <a:r>
              <a:rPr lang="id"/>
              <a:t>Di course ini kita akan fokus bagaimana menggunakan database transaction di Golang</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Transaction di Golang</a:t>
            </a:r>
            <a:endParaRPr/>
          </a:p>
        </p:txBody>
      </p:sp>
      <p:sp>
        <p:nvSpPr>
          <p:cNvPr id="557" name="Google Shape;557;p9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Secara default, semua perintah SQL yang kita kirim menggunakan Golang akan otomatis di commit, atau istilahnya auto commit</a:t>
            </a:r>
            <a:endParaRPr/>
          </a:p>
          <a:p>
            <a:pPr indent="-311150" lvl="0" marL="457200" rtl="0" algn="l">
              <a:spcBef>
                <a:spcPts val="0"/>
              </a:spcBef>
              <a:spcAft>
                <a:spcPts val="0"/>
              </a:spcAft>
              <a:buSzPts val="1300"/>
              <a:buChar char="●"/>
            </a:pPr>
            <a:r>
              <a:rPr lang="id"/>
              <a:t>Namun kita bisa menggunakan fitur transaksi sehingga SQL yang kita kirim tidak secara otomatis di commit ke database</a:t>
            </a:r>
            <a:endParaRPr/>
          </a:p>
          <a:p>
            <a:pPr indent="-311150" lvl="0" marL="457200" rtl="0" algn="l">
              <a:spcBef>
                <a:spcPts val="0"/>
              </a:spcBef>
              <a:spcAft>
                <a:spcPts val="0"/>
              </a:spcAft>
              <a:buSzPts val="1300"/>
              <a:buChar char="●"/>
            </a:pPr>
            <a:r>
              <a:rPr lang="id"/>
              <a:t>Untuk memulai transaksi, kita bisa menggunakan function (DB) Begin(), dimana akan menghasilkan struct Tx yang merupakan representasi Transaction</a:t>
            </a:r>
            <a:endParaRPr/>
          </a:p>
          <a:p>
            <a:pPr indent="-311150" lvl="0" marL="457200" rtl="0" algn="l">
              <a:spcBef>
                <a:spcPts val="0"/>
              </a:spcBef>
              <a:spcAft>
                <a:spcPts val="0"/>
              </a:spcAft>
              <a:buSzPts val="1300"/>
              <a:buChar char="●"/>
            </a:pPr>
            <a:r>
              <a:rPr lang="id"/>
              <a:t>Struct Tx ini yang kita gunakan sebagai pengganti DB untuk melakukan transaksi, dimana hampir semua function di DB ada di Tx, seperti Exec, Query atau Prepare</a:t>
            </a:r>
            <a:endParaRPr/>
          </a:p>
          <a:p>
            <a:pPr indent="-311150" lvl="0" marL="457200" rtl="0" algn="l">
              <a:spcBef>
                <a:spcPts val="0"/>
              </a:spcBef>
              <a:spcAft>
                <a:spcPts val="0"/>
              </a:spcAft>
              <a:buSzPts val="1300"/>
              <a:buChar char="●"/>
            </a:pPr>
            <a:r>
              <a:rPr lang="id"/>
              <a:t>Setelah selesai proses transaksi, kita bisa gunakan function (Tx) Commit() untuk melakukan commit atau Rollback()</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9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Database Transaction</a:t>
            </a:r>
            <a:endParaRPr/>
          </a:p>
        </p:txBody>
      </p:sp>
      <p:pic>
        <p:nvPicPr>
          <p:cNvPr id="563" name="Google Shape;563;p93"/>
          <p:cNvPicPr preferRelativeResize="0"/>
          <p:nvPr/>
        </p:nvPicPr>
        <p:blipFill>
          <a:blip r:embed="rId3">
            <a:alphaModFix/>
          </a:blip>
          <a:stretch>
            <a:fillRect/>
          </a:stretch>
        </p:blipFill>
        <p:spPr>
          <a:xfrm>
            <a:off x="152400" y="2006250"/>
            <a:ext cx="8839199" cy="255765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Package Database</a:t>
            </a:r>
            <a:endParaRPr/>
          </a:p>
        </p:txBody>
      </p:sp>
      <p:sp>
        <p:nvSpPr>
          <p:cNvPr id="200" name="Google Shape;200;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Bahasa pemrograman Go-Lang secara default memiliki sebuah package bernama database</a:t>
            </a:r>
            <a:endParaRPr/>
          </a:p>
          <a:p>
            <a:pPr indent="-311150" lvl="0" marL="457200" rtl="0" algn="l">
              <a:spcBef>
                <a:spcPts val="0"/>
              </a:spcBef>
              <a:spcAft>
                <a:spcPts val="0"/>
              </a:spcAft>
              <a:buSzPts val="1300"/>
              <a:buChar char="●"/>
            </a:pPr>
            <a:r>
              <a:rPr lang="id"/>
              <a:t>Package database adalah package yang berisikan kumpulan standard interface yang menjadi standard untuk berkomunikasi ke database</a:t>
            </a:r>
            <a:endParaRPr/>
          </a:p>
          <a:p>
            <a:pPr indent="-311150" lvl="0" marL="457200" rtl="0" algn="l">
              <a:spcBef>
                <a:spcPts val="0"/>
              </a:spcBef>
              <a:spcAft>
                <a:spcPts val="0"/>
              </a:spcAft>
              <a:buSzPts val="1300"/>
              <a:buChar char="●"/>
            </a:pPr>
            <a:r>
              <a:rPr lang="id"/>
              <a:t>Hal ini menjadikan kode program yang kita buat untuk mengakses jenis database apapun bisa menggunakan kode yang sama</a:t>
            </a:r>
            <a:endParaRPr/>
          </a:p>
          <a:p>
            <a:pPr indent="-311150" lvl="0" marL="457200" rtl="0" algn="l">
              <a:spcBef>
                <a:spcPts val="0"/>
              </a:spcBef>
              <a:spcAft>
                <a:spcPts val="0"/>
              </a:spcAft>
              <a:buSzPts val="1300"/>
              <a:buChar char="●"/>
            </a:pPr>
            <a:r>
              <a:rPr lang="id"/>
              <a:t>Yang berbeda hanya kode SQL yang perlu kita gunakan sesuai dengan database yang kita gunakan</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9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Contoh Transaction</a:t>
            </a:r>
            <a:endParaRPr/>
          </a:p>
        </p:txBody>
      </p:sp>
      <p:pic>
        <p:nvPicPr>
          <p:cNvPr id="569" name="Google Shape;569;p94"/>
          <p:cNvPicPr preferRelativeResize="0"/>
          <p:nvPr/>
        </p:nvPicPr>
        <p:blipFill>
          <a:blip r:embed="rId3">
            <a:alphaModFix/>
          </a:blip>
          <a:stretch>
            <a:fillRect/>
          </a:stretch>
        </p:blipFill>
        <p:spPr>
          <a:xfrm>
            <a:off x="152400" y="2006250"/>
            <a:ext cx="7500196" cy="298485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9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Repository Pattern</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9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Repository Pattern</a:t>
            </a:r>
            <a:endParaRPr/>
          </a:p>
        </p:txBody>
      </p:sp>
      <p:sp>
        <p:nvSpPr>
          <p:cNvPr id="580" name="Google Shape;580;p9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Dalam buku Domain-Driven Design, Eric Evans menjelaskan bahwa “repository is a mechanism for encapsulating storage, retrieval, and search behavior, which emulates a collection of objects”</a:t>
            </a:r>
            <a:endParaRPr/>
          </a:p>
          <a:p>
            <a:pPr indent="-311150" lvl="0" marL="457200" rtl="0" algn="l">
              <a:spcBef>
                <a:spcPts val="0"/>
              </a:spcBef>
              <a:spcAft>
                <a:spcPts val="0"/>
              </a:spcAft>
              <a:buSzPts val="1300"/>
              <a:buChar char="●"/>
            </a:pPr>
            <a:r>
              <a:rPr lang="id"/>
              <a:t>Pattern Repository ini biasanya digunakan sebagai jembatan antar business logic aplikasi kita dengan semua perintah SQL ke database</a:t>
            </a:r>
            <a:endParaRPr/>
          </a:p>
          <a:p>
            <a:pPr indent="-311150" lvl="0" marL="457200" rtl="0" algn="l">
              <a:spcBef>
                <a:spcPts val="0"/>
              </a:spcBef>
              <a:spcAft>
                <a:spcPts val="0"/>
              </a:spcAft>
              <a:buSzPts val="1300"/>
              <a:buChar char="●"/>
            </a:pPr>
            <a:r>
              <a:rPr lang="id"/>
              <a:t>Jadi semua perintah SQL akan ditulis di Repository, sedangkan business logic kode program kita hanya cukup menggunakan Repository tersebut</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9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Repository Pattern</a:t>
            </a:r>
            <a:endParaRPr/>
          </a:p>
        </p:txBody>
      </p:sp>
      <p:pic>
        <p:nvPicPr>
          <p:cNvPr id="586" name="Google Shape;586;p97"/>
          <p:cNvPicPr preferRelativeResize="0"/>
          <p:nvPr/>
        </p:nvPicPr>
        <p:blipFill>
          <a:blip r:embed="rId3">
            <a:alphaModFix/>
          </a:blip>
          <a:stretch>
            <a:fillRect/>
          </a:stretch>
        </p:blipFill>
        <p:spPr>
          <a:xfrm>
            <a:off x="1644550" y="2006250"/>
            <a:ext cx="5854897" cy="2984849"/>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Entity / Model</a:t>
            </a:r>
            <a:endParaRPr/>
          </a:p>
        </p:txBody>
      </p:sp>
      <p:sp>
        <p:nvSpPr>
          <p:cNvPr id="592" name="Google Shape;592;p9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Dalam pemrograman berorientasi object, biasanya sebuah tabel di database akan selalu dibuat representasinya sebagai class Entity atau Model, namun di Golang, karena tidak mengenal Class, jadi kita akan representasikan data dalam bentuk Struct</a:t>
            </a:r>
            <a:endParaRPr/>
          </a:p>
          <a:p>
            <a:pPr indent="-311150" lvl="0" marL="457200" rtl="0" algn="l">
              <a:spcBef>
                <a:spcPts val="0"/>
              </a:spcBef>
              <a:spcAft>
                <a:spcPts val="0"/>
              </a:spcAft>
              <a:buSzPts val="1300"/>
              <a:buChar char="●"/>
            </a:pPr>
            <a:r>
              <a:rPr lang="id"/>
              <a:t>Ini bisa mempermudah ketika membuat kode program</a:t>
            </a:r>
            <a:endParaRPr/>
          </a:p>
          <a:p>
            <a:pPr indent="-311150" lvl="0" marL="457200" rtl="0" algn="l">
              <a:spcBef>
                <a:spcPts val="0"/>
              </a:spcBef>
              <a:spcAft>
                <a:spcPts val="0"/>
              </a:spcAft>
              <a:buSzPts val="1300"/>
              <a:buChar char="●"/>
            </a:pPr>
            <a:r>
              <a:rPr lang="id"/>
              <a:t>Misal ketika kita query ke Repository, dibanding mengembalikan array, alangkah baiknya Repository melakukan konversi terlebih dahulu ke struct Entity / Model, sehingga kita tinggal menggunakan objectnya saja</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9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Struct Model / Entity</a:t>
            </a:r>
            <a:endParaRPr/>
          </a:p>
        </p:txBody>
      </p:sp>
      <p:pic>
        <p:nvPicPr>
          <p:cNvPr id="598" name="Google Shape;598;p99"/>
          <p:cNvPicPr preferRelativeResize="0"/>
          <p:nvPr/>
        </p:nvPicPr>
        <p:blipFill>
          <a:blip r:embed="rId3">
            <a:alphaModFix/>
          </a:blip>
          <a:stretch>
            <a:fillRect/>
          </a:stretch>
        </p:blipFill>
        <p:spPr>
          <a:xfrm>
            <a:off x="152400" y="2006250"/>
            <a:ext cx="7219950" cy="276225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10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Interface Repository</a:t>
            </a:r>
            <a:endParaRPr/>
          </a:p>
        </p:txBody>
      </p:sp>
      <p:pic>
        <p:nvPicPr>
          <p:cNvPr id="604" name="Google Shape;604;p100"/>
          <p:cNvPicPr preferRelativeResize="0"/>
          <p:nvPr/>
        </p:nvPicPr>
        <p:blipFill>
          <a:blip r:embed="rId3">
            <a:alphaModFix/>
          </a:blip>
          <a:stretch>
            <a:fillRect/>
          </a:stretch>
        </p:blipFill>
        <p:spPr>
          <a:xfrm>
            <a:off x="152400" y="2006250"/>
            <a:ext cx="7181914" cy="298485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10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Implementasi Repository</a:t>
            </a:r>
            <a:endParaRPr/>
          </a:p>
        </p:txBody>
      </p:sp>
      <p:pic>
        <p:nvPicPr>
          <p:cNvPr id="610" name="Google Shape;610;p101"/>
          <p:cNvPicPr preferRelativeResize="0"/>
          <p:nvPr/>
        </p:nvPicPr>
        <p:blipFill>
          <a:blip r:embed="rId3">
            <a:alphaModFix/>
          </a:blip>
          <a:stretch>
            <a:fillRect/>
          </a:stretch>
        </p:blipFill>
        <p:spPr>
          <a:xfrm>
            <a:off x="152400" y="2006250"/>
            <a:ext cx="6467972" cy="2984849"/>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10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Implementasi New Repository</a:t>
            </a:r>
            <a:endParaRPr/>
          </a:p>
        </p:txBody>
      </p:sp>
      <p:pic>
        <p:nvPicPr>
          <p:cNvPr id="616" name="Google Shape;616;p102"/>
          <p:cNvPicPr preferRelativeResize="0"/>
          <p:nvPr/>
        </p:nvPicPr>
        <p:blipFill>
          <a:blip r:embed="rId3">
            <a:alphaModFix/>
          </a:blip>
          <a:stretch>
            <a:fillRect/>
          </a:stretch>
        </p:blipFill>
        <p:spPr>
          <a:xfrm>
            <a:off x="152400" y="2006250"/>
            <a:ext cx="8839200" cy="2429026"/>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10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Kerja Package Database</a:t>
            </a:r>
            <a:endParaRPr/>
          </a:p>
        </p:txBody>
      </p:sp>
      <p:pic>
        <p:nvPicPr>
          <p:cNvPr id="206" name="Google Shape;206;p32"/>
          <p:cNvPicPr preferRelativeResize="0"/>
          <p:nvPr/>
        </p:nvPicPr>
        <p:blipFill>
          <a:blip r:embed="rId3">
            <a:alphaModFix/>
          </a:blip>
          <a:stretch>
            <a:fillRect/>
          </a:stretch>
        </p:blipFill>
        <p:spPr>
          <a:xfrm>
            <a:off x="152400" y="2432000"/>
            <a:ext cx="8839203" cy="1712635"/>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10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627" name="Google Shape;627;p10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Web</a:t>
            </a:r>
            <a:endParaRPr/>
          </a:p>
          <a:p>
            <a:pPr indent="-311150" lvl="0" marL="457200" rtl="0" algn="l">
              <a:spcBef>
                <a:spcPts val="0"/>
              </a:spcBef>
              <a:spcAft>
                <a:spcPts val="0"/>
              </a:spcAft>
              <a:buSzPts val="1300"/>
              <a:buChar char="●"/>
            </a:pPr>
            <a:r>
              <a:rPr lang="id"/>
              <a:t>Go-Lang Library dan Framework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MySQL</a:t>
            </a:r>
            <a:endParaRPr/>
          </a:p>
        </p:txBody>
      </p:sp>
      <p:sp>
        <p:nvSpPr>
          <p:cNvPr id="212" name="Google Shape;212;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Pada materi kali ini kita akan menggunakan MySQL sebagai Database Management System</a:t>
            </a:r>
            <a:endParaRPr/>
          </a:p>
          <a:p>
            <a:pPr indent="-311150" lvl="0" marL="457200" rtl="0" algn="l">
              <a:spcBef>
                <a:spcPts val="0"/>
              </a:spcBef>
              <a:spcAft>
                <a:spcPts val="0"/>
              </a:spcAft>
              <a:buSzPts val="1300"/>
              <a:buChar char="●"/>
            </a:pPr>
            <a:r>
              <a:rPr lang="id"/>
              <a:t>Jadi pastikan teman-teman sudah mengerti tentang MySQL</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