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5143500" cx="9144000"/>
  <p:notesSz cx="6858000" cy="9144000"/>
  <p:embeddedFontLst>
    <p:embeddedFont>
      <p:font typeface="Raleway"/>
      <p:regular r:id="rId117"/>
      <p:bold r:id="rId118"/>
      <p:italic r:id="rId119"/>
      <p:boldItalic r:id="rId120"/>
    </p:embeddedFont>
    <p:embeddedFont>
      <p:font typeface="La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5C4D4B-8836-4119-8F88-803B9DC42A89}">
  <a:tblStyle styleId="{605C4D4B-8836-4119-8F88-803B9DC42A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Lato-regular.fntdata"/><Relationship Id="rId25" Type="http://schemas.openxmlformats.org/officeDocument/2006/relationships/slide" Target="slides/slide18.xml"/><Relationship Id="rId120" Type="http://schemas.openxmlformats.org/officeDocument/2006/relationships/font" Target="fonts/Raleway-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schemas.openxmlformats.org/officeDocument/2006/relationships/font" Target="fonts/Lato-boldItalic.fntdata"/><Relationship Id="rId123" Type="http://schemas.openxmlformats.org/officeDocument/2006/relationships/font" Target="fonts/Lato-italic.fntdata"/><Relationship Id="rId122" Type="http://schemas.openxmlformats.org/officeDocument/2006/relationships/font" Target="fonts/La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1031e0c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1031e0c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f7e5c6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f7e5c6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f7e5c6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f7e5c6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f7e5c6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f7e5c6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51031e0c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51031e0c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af7e5c6b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af7e5c6b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f7e5c6b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f7e5c6b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7e5c6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7e5c6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f7e5c6b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f7e5c6b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51031e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51031e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51031e0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51031e0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1031e0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51031e0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1031e0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1031e0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1031e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1031e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1031e0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1031e0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1031e0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1031e0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1031e0c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1031e0c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51031e0c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51031e0c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1031e0c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1031e0c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1031e0c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1031e0c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1031e0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1031e0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1031e0c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1031e0c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1031e0c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1031e0c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6761a65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6761a65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761a6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761a6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1031e0c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1031e0c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51031e0c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51031e0c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1031e0c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1031e0c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1031e0c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1031e0c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51031e0c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51031e0c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1031e0c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1031e0c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1031e0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1031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1031e0c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1031e0c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1031e0c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1031e0c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1031e0c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1031e0c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1031e0c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1031e0c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51031e0c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51031e0c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51031e0c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51031e0c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1031e0c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1031e0c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1031e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1031e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1031e0c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1031e0c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51031e0c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51031e0c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1031e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1031e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1031e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1031e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1031e0c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1031e0c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51031e0c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51031e0c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1031e0c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1031e0c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51031e0c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51031e0c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51031e0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51031e0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1031e0c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1031e0c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1031e0c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1031e0c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51031e0c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51031e0c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51031e0c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51031e0c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1031e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1031e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51031e0c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51031e0c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51031e0c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51031e0c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51031e0c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51031e0c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1031e0c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1031e0c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51031e0c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51031e0c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51031e0c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51031e0c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51031e0c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51031e0c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51031e0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51031e0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51031e0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51031e0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51031e0c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51031e0c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1031e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1031e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51031e0c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51031e0c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1031e0c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1031e0c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51031e0c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51031e0c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51031e0c2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51031e0c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51031e0c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51031e0c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51031e0c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51031e0c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1031e0c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51031e0c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51031e0c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51031e0c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51031e0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51031e0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1031e0c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51031e0c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1031e0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51031e0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51031e0c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51031e0c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1031e0c2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1031e0c2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51031e0c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51031e0c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1031e0c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1031e0c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51031e0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51031e0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51031e0c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51031e0c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51031e0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51031e0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1031e0c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1031e0c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51031e0c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51031e0c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7e5c6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7e5c6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1031e0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1031e0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7e5c6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7e5c6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f7e5c6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f7e5c6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51031e0c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51031e0c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f7e5c6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f7e5c6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7e5c6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7e5c6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1031e0c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1031e0c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f7e5c6b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f7e5c6b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f7e5c6b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f7e5c6b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51031e0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51031e0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7e5c6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7e5c6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1031e0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1031e0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f7e5c6b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f7e5c6b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51031e0c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51031e0c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6761a6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6761a6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6761a6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6761a6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af7e5c6b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af7e5c6b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f7e5c6b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f7e5c6b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6761a65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6761a65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7e5c6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f7e5c6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61a6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61a6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f7e5c6b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f7e5c6b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2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2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3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16.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42.png"/><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4.png"/><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1.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37.png"/><Relationship Id="rId4"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hyperlink" Target="https://golang.org/pkg/sync/atom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2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2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2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3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Goroutines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vs Concurrency</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paralel (menjalankan beberapa pekerjaan secara bersamaan), concurrency adalah menjalankan beberapa pekerjaan secara bergantian</a:t>
            </a:r>
            <a:endParaRPr/>
          </a:p>
          <a:p>
            <a:pPr indent="-311150" lvl="0" marL="457200" rtl="0" algn="l">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a:t>
            </a:r>
            <a:endParaRPr/>
          </a:p>
        </p:txBody>
      </p:sp>
      <p:sp>
        <p:nvSpPr>
          <p:cNvPr id="747" name="Google Shape;747;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tidak butuh data Ticker nya, kita hanya butuh channel nya saja</a:t>
            </a:r>
            <a:endParaRPr/>
          </a:p>
          <a:p>
            <a:pPr indent="-311150" lvl="0" marL="457200" rtl="0" algn="l">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diawal kita sudah bahas bahwa goroutine itu sebenarnya dijalankan di dalam Thread</a:t>
            </a:r>
            <a:endParaRPr/>
          </a:p>
          <a:p>
            <a:pPr indent="-311150" lvl="0" marL="457200" rtl="0" algn="l">
              <a:spcBef>
                <a:spcPts val="0"/>
              </a:spcBef>
              <a:spcAft>
                <a:spcPts val="0"/>
              </a:spcAft>
              <a:buSzPts val="1300"/>
              <a:buChar char="●"/>
            </a:pPr>
            <a:r>
              <a:rPr lang="id"/>
              <a:t>Pertanyaannya, seberapa banyak Thread yang ada di Go-Lang ketika aplikasi kita berjalan?</a:t>
            </a:r>
            <a:endParaRPr/>
          </a:p>
          <a:p>
            <a:pPr indent="-311150" lvl="0" marL="457200" rtl="0" algn="l">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indent="-311150" lvl="0" marL="457200" rtl="0" algn="l">
              <a:spcBef>
                <a:spcPts val="0"/>
              </a:spcBef>
              <a:spcAft>
                <a:spcPts val="0"/>
              </a:spcAft>
              <a:buSzPts val="1300"/>
              <a:buChar char="●"/>
            </a:pPr>
            <a:r>
              <a:rPr lang="id"/>
              <a:t>Secara default, jumlah thread di Go-Lang itu sebanyak jumlah CPU di komputer kita. </a:t>
            </a:r>
            <a:endParaRPr/>
          </a:p>
          <a:p>
            <a:pPr indent="-311150" lvl="0" marL="457200" rtl="0" algn="l">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782" name="Google Shape;782;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jumlah thread tidak berarti membuat aplikasi kita menjadi lebih cepat</a:t>
            </a:r>
            <a:endParaRPr/>
          </a:p>
          <a:p>
            <a:pPr indent="-311150" lvl="0" marL="457200" rtl="0" algn="l">
              <a:spcBef>
                <a:spcPts val="0"/>
              </a:spcBef>
              <a:spcAft>
                <a:spcPts val="0"/>
              </a:spcAft>
              <a:buSzPts val="1300"/>
              <a:buChar char="●"/>
            </a:pPr>
            <a:r>
              <a:rPr lang="id"/>
              <a:t>Karena pada saat yang sama, 1 CPU hanya akan menjalankan  1 goroutine dengan 1 thread</a:t>
            </a:r>
            <a:endParaRPr/>
          </a:p>
          <a:p>
            <a:pPr indent="-311150" lvl="0" marL="457200" rtl="0" algn="l">
              <a:spcBef>
                <a:spcPts val="0"/>
              </a:spcBef>
              <a:spcAft>
                <a:spcPts val="0"/>
              </a:spcAft>
              <a:buSzPts val="1300"/>
              <a:buChar char="●"/>
            </a:pPr>
            <a:r>
              <a:rPr lang="id"/>
              <a:t>Oleh karena ini, jika ingin menambah </a:t>
            </a:r>
            <a:r>
              <a:rPr lang="id"/>
              <a:t>throughput aplikasi, disarankan lakukan vertical scaling (dengan menambah jumlah CPU) atau horizontal scaling (menambah node baru)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3" name="Google Shape;793;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CPU-bound</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algoritma dibuat yang hanya membutuhkan CPU untuk menjalankannya. Algoritma jenis ini biasanya sangat tergantung dengan kecepatan CPU.</a:t>
            </a:r>
            <a:endParaRPr/>
          </a:p>
          <a:p>
            <a:pPr indent="-311150" lvl="0" marL="457200" rtl="0" algn="l">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indent="-311150" lvl="0" marL="457200" rtl="0" algn="l">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I/O-bound</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indent="-311150" lvl="0" marL="457200" rtl="0" algn="l">
              <a:spcBef>
                <a:spcPts val="0"/>
              </a:spcBef>
              <a:spcAft>
                <a:spcPts val="0"/>
              </a:spcAft>
              <a:buSzPts val="1300"/>
              <a:buChar char="●"/>
            </a:pPr>
            <a:r>
              <a:rPr lang="id"/>
              <a:t>Contohnya aplikasi seperti membaca data dari file, database, dan lain-lain.</a:t>
            </a:r>
            <a:endParaRPr/>
          </a:p>
          <a:p>
            <a:pPr indent="-311150" lvl="0" marL="457200" rtl="0" algn="l">
              <a:spcBef>
                <a:spcPts val="0"/>
              </a:spcBef>
              <a:spcAft>
                <a:spcPts val="0"/>
              </a:spcAft>
              <a:buSzPts val="1300"/>
              <a:buChar char="●"/>
            </a:pPr>
            <a:r>
              <a:rPr lang="id"/>
              <a:t>Kebanyakan saat ini, biasanya kita akan membuat aplikasi jenis seperti ini.</a:t>
            </a:r>
            <a:endParaRPr/>
          </a:p>
          <a:p>
            <a:pPr indent="-311150" lvl="0" marL="457200" rtl="0" algn="l">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indent="-311150" lvl="0" marL="457200" rtl="0" algn="l">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Goroutine adalah sebuah thread ringan yang dikelola oleh Go Runtime</a:t>
            </a:r>
            <a:endParaRPr/>
          </a:p>
          <a:p>
            <a:pPr indent="-311150" lvl="0" marL="457200" rtl="0" algn="l">
              <a:spcBef>
                <a:spcPts val="0"/>
              </a:spcBef>
              <a:spcAft>
                <a:spcPts val="0"/>
              </a:spcAft>
              <a:buSzPts val="1300"/>
              <a:buChar char="●"/>
            </a:pPr>
            <a:r>
              <a:rPr lang="id"/>
              <a:t>Ukuran Goroutine sangat kecil, sekitar 2kb, jauh lebih kecil dibandingkan Thread yang bisa sampai 1mb atau 1000kb</a:t>
            </a:r>
            <a:endParaRPr/>
          </a:p>
          <a:p>
            <a:pPr indent="-311150" lvl="0" marL="457200" rtl="0" algn="l">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Goroutine</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 Scheduler</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Dalam Go-Scheduler, kita akan mengenal beberapa terminologi</a:t>
            </a:r>
            <a:endParaRPr/>
          </a:p>
          <a:p>
            <a:pPr indent="-311150" lvl="0" marL="457200" rtl="0" algn="l">
              <a:spcBef>
                <a:spcPts val="1600"/>
              </a:spcBef>
              <a:spcAft>
                <a:spcPts val="0"/>
              </a:spcAft>
              <a:buSzPts val="1300"/>
              <a:buChar char="●"/>
            </a:pPr>
            <a:r>
              <a:rPr lang="id"/>
              <a:t>G : Goroutine</a:t>
            </a:r>
            <a:endParaRPr/>
          </a:p>
          <a:p>
            <a:pPr indent="-311150" lvl="0" marL="457200" rtl="0" algn="l">
              <a:spcBef>
                <a:spcPts val="0"/>
              </a:spcBef>
              <a:spcAft>
                <a:spcPts val="0"/>
              </a:spcAft>
              <a:buSzPts val="1300"/>
              <a:buChar char="●"/>
            </a:pPr>
            <a:r>
              <a:rPr lang="id"/>
              <a:t>M : Thread (Machine)</a:t>
            </a:r>
            <a:endParaRPr/>
          </a:p>
          <a:p>
            <a:pPr indent="-311150" lvl="0" marL="457200" rtl="0" algn="l">
              <a:spcBef>
                <a:spcPts val="0"/>
              </a:spcBef>
              <a:spcAft>
                <a:spcPts val="0"/>
              </a:spcAft>
              <a:buSzPts val="1300"/>
              <a:buChar char="●"/>
            </a:pPr>
            <a:r>
              <a:rPr lang="id"/>
              <a:t>P : Processor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belajar-golang-goroutine</a:t>
            </a:r>
            <a:endParaRPr/>
          </a:p>
          <a:p>
            <a:pPr indent="-311150" lvl="0" marL="457200" rtl="0" algn="l">
              <a:spcBef>
                <a:spcPts val="0"/>
              </a:spcBef>
              <a:spcAft>
                <a:spcPts val="0"/>
              </a:spcAft>
              <a:buSzPts val="1300"/>
              <a:buChar char="●"/>
            </a:pPr>
            <a:r>
              <a:rPr lang="id"/>
              <a:t>Buat module : go mod init belajar-golang-goroutine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goroutine di Golang sangatlah sederhana</a:t>
            </a:r>
            <a:endParaRPr/>
          </a:p>
          <a:p>
            <a:pPr indent="-311150" lvl="0" marL="457200" rtl="0" algn="l">
              <a:spcBef>
                <a:spcPts val="0"/>
              </a:spcBef>
              <a:spcAft>
                <a:spcPts val="0"/>
              </a:spcAft>
              <a:buSzPts val="1300"/>
              <a:buChar char="●"/>
            </a:pPr>
            <a:r>
              <a:rPr lang="id"/>
              <a:t>Kita hanya cukup menambahkan perintah go sebelum memanggil function yang akan kita jalankan dalam goroutine</a:t>
            </a:r>
            <a:endParaRPr/>
          </a:p>
          <a:p>
            <a:pPr indent="-311150" lvl="0" marL="457200" rtl="0" algn="l">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indent="-311150" lvl="0" marL="457200" rtl="0" algn="l">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
        <p:nvSpPr>
          <p:cNvPr id="322" name="Google Shape;322;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sebelumnya dijelaskan, bahwa goroutine itu sangat ringan</a:t>
            </a:r>
            <a:endParaRPr/>
          </a:p>
          <a:p>
            <a:pPr indent="-311150" lvl="0" marL="457200" rtl="0" algn="l">
              <a:spcBef>
                <a:spcPts val="0"/>
              </a:spcBef>
              <a:spcAft>
                <a:spcPts val="0"/>
              </a:spcAft>
              <a:buSzPts val="1300"/>
              <a:buChar char="●"/>
            </a:pPr>
            <a:r>
              <a:rPr lang="id"/>
              <a:t>Kita bisa membuat ribuan, bahkan sampai jutaan goroutine tanpa takut boros memory</a:t>
            </a:r>
            <a:endParaRPr/>
          </a:p>
          <a:p>
            <a:pPr indent="-311150" lvl="0" marL="457200" rtl="0" algn="l">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adalah tempat komunikasi secara synchronous yang bisa dilakukan oleh goroutine</a:t>
            </a:r>
            <a:endParaRPr/>
          </a:p>
          <a:p>
            <a:pPr indent="-311150" lvl="0" marL="457200" rtl="0" algn="l">
              <a:spcBef>
                <a:spcPts val="0"/>
              </a:spcBef>
              <a:spcAft>
                <a:spcPts val="0"/>
              </a:spcAft>
              <a:buSzPts val="1300"/>
              <a:buChar char="●"/>
            </a:pPr>
            <a:r>
              <a:rPr lang="id"/>
              <a:t>Di Channel terdapat pengirim dan penerima, biasanya pengirim dan penerima adalah goroutine yang berbeda</a:t>
            </a:r>
            <a:endParaRPr/>
          </a:p>
          <a:p>
            <a:pPr indent="-311150" lvl="0" marL="457200" rtl="0" algn="l">
              <a:spcBef>
                <a:spcPts val="0"/>
              </a:spcBef>
              <a:spcAft>
                <a:spcPts val="0"/>
              </a:spcAft>
              <a:buSzPts val="1300"/>
              <a:buChar char="●"/>
            </a:pPr>
            <a:r>
              <a:rPr lang="id"/>
              <a:t>Saat melakukan pengiriman data ke Channel, goroutine akan ter-block, sampai ada yang menerima data tersebut</a:t>
            </a:r>
            <a:endParaRPr/>
          </a:p>
          <a:p>
            <a:pPr indent="-311150" lvl="0" marL="457200" rtl="0" algn="l">
              <a:spcBef>
                <a:spcPts val="0"/>
              </a:spcBef>
              <a:spcAft>
                <a:spcPts val="0"/>
              </a:spcAft>
              <a:buSzPts val="1300"/>
              <a:buChar char="●"/>
            </a:pPr>
            <a:r>
              <a:rPr lang="id"/>
              <a:t>Maka dari itu, channel disebut sebagai alat komunikasi synchronous (blocking)</a:t>
            </a:r>
            <a:endParaRPr/>
          </a:p>
          <a:p>
            <a:pPr indent="-311150" lvl="0" marL="457200" rtl="0" algn="l">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Karakteristik Channel</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channel hanya bisa menampung satu data, jika kita ingin menambahkan data lagi, harus menunggu data yang ada di channel diambil</a:t>
            </a:r>
            <a:endParaRPr/>
          </a:p>
          <a:p>
            <a:pPr indent="-311150" lvl="0" marL="457200" rtl="0" algn="l">
              <a:spcBef>
                <a:spcPts val="0"/>
              </a:spcBef>
              <a:spcAft>
                <a:spcPts val="0"/>
              </a:spcAft>
              <a:buSzPts val="1300"/>
              <a:buChar char="●"/>
            </a:pPr>
            <a:r>
              <a:rPr lang="id"/>
              <a:t>Channel hanya bisa menerima satu jenis data</a:t>
            </a:r>
            <a:endParaRPr/>
          </a:p>
          <a:p>
            <a:pPr indent="-311150" lvl="0" marL="457200" rtl="0" algn="l">
              <a:spcBef>
                <a:spcPts val="0"/>
              </a:spcBef>
              <a:spcAft>
                <a:spcPts val="0"/>
              </a:spcAft>
              <a:buSzPts val="1300"/>
              <a:buChar char="●"/>
            </a:pPr>
            <a:r>
              <a:rPr lang="id"/>
              <a:t>Channel bisa diambil dari lebih dari satu goroutine</a:t>
            </a:r>
            <a:endParaRPr/>
          </a:p>
          <a:p>
            <a:pPr indent="-311150" lvl="0" marL="457200" rtl="0" algn="l">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a:t>
            </a:r>
            <a:r>
              <a:rPr lang="id"/>
              <a:t> Channel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Channel</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di Go-Lang direpresentasikan dengan tipe data chan</a:t>
            </a:r>
            <a:endParaRPr/>
          </a:p>
          <a:p>
            <a:pPr indent="-311150" lvl="0" marL="457200" rtl="0" algn="l">
              <a:spcBef>
                <a:spcPts val="0"/>
              </a:spcBef>
              <a:spcAft>
                <a:spcPts val="0"/>
              </a:spcAft>
              <a:buSzPts val="1300"/>
              <a:buChar char="●"/>
            </a:pPr>
            <a:r>
              <a:rPr lang="id"/>
              <a:t>Untuk membuat channel sangat mudah, kita bisa menggunakan make(), mirip ketika membuat map</a:t>
            </a:r>
            <a:endParaRPr/>
          </a:p>
          <a:p>
            <a:pPr indent="-311150" lvl="0" marL="457200" rtl="0" algn="l">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dan Menerima Data dari Channel</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dibahas sebelumnya, channel bisa digunakan untuk mengirim dan menerima data</a:t>
            </a:r>
            <a:endParaRPr/>
          </a:p>
          <a:p>
            <a:pPr indent="-311150" lvl="0" marL="457200" rtl="0" algn="l">
              <a:spcBef>
                <a:spcPts val="0"/>
              </a:spcBef>
              <a:spcAft>
                <a:spcPts val="0"/>
              </a:spcAft>
              <a:buSzPts val="1300"/>
              <a:buChar char="●"/>
            </a:pPr>
            <a:r>
              <a:rPr lang="id"/>
              <a:t>Untuk mengirim data, kita bisa gunakan kode : channel &lt;- data</a:t>
            </a:r>
            <a:endParaRPr/>
          </a:p>
          <a:p>
            <a:pPr indent="-311150" lvl="0" marL="457200" rtl="0" algn="l">
              <a:spcBef>
                <a:spcPts val="0"/>
              </a:spcBef>
              <a:spcAft>
                <a:spcPts val="0"/>
              </a:spcAft>
              <a:buSzPts val="1300"/>
              <a:buChar char="●"/>
            </a:pPr>
            <a:r>
              <a:rPr lang="id"/>
              <a:t>Sedangkan untuk menerima data, bisa gunakan kode : data &lt;- channel</a:t>
            </a:r>
            <a:endParaRPr/>
          </a:p>
          <a:p>
            <a:pPr indent="-311150" lvl="0" marL="457200" rtl="0" algn="l">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https://www.udemy.com/course/pemrograman-go-lang-pemula-sampai-mahir/?referralCode=C9C831DC7A42D8714259</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
        <p:nvSpPr>
          <p:cNvPr id="391" name="Google Shape;39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kenyataan pembuatan aplikasi, seringnya kita akan mengirim channel ke function lain via parameter</a:t>
            </a:r>
            <a:endParaRPr/>
          </a:p>
          <a:p>
            <a:pPr indent="-311150" lvl="0" marL="457200" rtl="0" algn="l">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indent="-311150" lvl="0" marL="457200" rtl="0" algn="l">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mengirim channel sebagai parameter, isi function tersebut bisa mengirim dan menerima data dari channel tersebut</a:t>
            </a:r>
            <a:endParaRPr/>
          </a:p>
          <a:p>
            <a:pPr indent="-311150" lvl="0" marL="457200" rtl="0" algn="l">
              <a:spcBef>
                <a:spcPts val="0"/>
              </a:spcBef>
              <a:spcAft>
                <a:spcPts val="0"/>
              </a:spcAft>
              <a:buSzPts val="1300"/>
              <a:buChar char="●"/>
            </a:pPr>
            <a:r>
              <a:rPr lang="id"/>
              <a:t>Kadang kita ingin memberi tahu terhadap function, misal bahwa channel tersebut hanya digunakan untuk mengirim data, atau hanya dapat digunakan untuk menerima data</a:t>
            </a:r>
            <a:endParaRPr/>
          </a:p>
          <a:p>
            <a:pPr indent="-311150" lvl="0" marL="457200" rtl="0" algn="l">
              <a:spcBef>
                <a:spcPts val="0"/>
              </a:spcBef>
              <a:spcAft>
                <a:spcPts val="0"/>
              </a:spcAft>
              <a:buSzPts val="1300"/>
              <a:buChar char="●"/>
            </a:pPr>
            <a:r>
              <a:rPr lang="id"/>
              <a:t>Hal ini bisa kita lakukan di parameter dengan cara menandai apakah channel ini digunakan untuk in (mengirim data) atau out (menerima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a:t>
            </a:r>
            <a:r>
              <a:rPr lang="id"/>
              <a:t> Channel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 Channel</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dijelaskan sebelumnya, bahwa secara default channel itu hanya bisa menerima 1 data</a:t>
            </a:r>
            <a:endParaRPr/>
          </a:p>
          <a:p>
            <a:pPr indent="-311150" lvl="0" marL="457200" rtl="0" algn="l">
              <a:spcBef>
                <a:spcPts val="0"/>
              </a:spcBef>
              <a:spcAft>
                <a:spcPts val="0"/>
              </a:spcAft>
              <a:buSzPts val="1300"/>
              <a:buChar char="●"/>
            </a:pPr>
            <a:r>
              <a:rPr lang="id"/>
              <a:t>Artinya jika kita menambah data ke-2, maka kita akan diminta menunggu sampai data ke-1 ada yang mengambil</a:t>
            </a:r>
            <a:endParaRPr/>
          </a:p>
          <a:p>
            <a:pPr indent="-311150" lvl="0" marL="457200" rtl="0" algn="l">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indent="-311150" lvl="0" marL="457200" rtl="0" algn="l">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 Capacity</a:t>
            </a:r>
            <a:endParaRPr/>
          </a:p>
        </p:txBody>
      </p:sp>
      <p:sp>
        <p:nvSpPr>
          <p:cNvPr id="433" name="Google Shape;433;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bebas memasukkan berapa jumlah kapasitas antrian di dalam buffer</a:t>
            </a:r>
            <a:endParaRPr/>
          </a:p>
          <a:p>
            <a:pPr indent="-311150" lvl="0" marL="457200" rtl="0" algn="l">
              <a:spcBef>
                <a:spcPts val="0"/>
              </a:spcBef>
              <a:spcAft>
                <a:spcPts val="0"/>
              </a:spcAft>
              <a:buSzPts val="1300"/>
              <a:buChar char="●"/>
            </a:pPr>
            <a:r>
              <a:rPr lang="id"/>
              <a:t>Jika kita set misal 5, </a:t>
            </a:r>
            <a:r>
              <a:rPr lang="id"/>
              <a:t>artinya kita bisa menerima </a:t>
            </a:r>
            <a:r>
              <a:rPr lang="id"/>
              <a:t>5 data di buffer.</a:t>
            </a:r>
            <a:endParaRPr/>
          </a:p>
          <a:p>
            <a:pPr indent="-311150" lvl="0" marL="457200" rtl="0" algn="l">
              <a:spcBef>
                <a:spcPts val="0"/>
              </a:spcBef>
              <a:spcAft>
                <a:spcPts val="0"/>
              </a:spcAft>
              <a:buSzPts val="1300"/>
              <a:buChar char="●"/>
            </a:pPr>
            <a:r>
              <a:rPr lang="id"/>
              <a:t>Jika kita mengirim data ke 6, maka kita diminta untuk menunggu sampai buffer ada yang kosong</a:t>
            </a:r>
            <a:endParaRPr/>
          </a:p>
          <a:p>
            <a:pPr indent="-311150" lvl="0" marL="457200" rtl="0" algn="l">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Concurrency &amp; Parallel Programming</a:t>
            </a:r>
            <a:endParaRPr/>
          </a:p>
          <a:p>
            <a:pPr indent="-311150" lvl="0" marL="457200" rtl="0" algn="l">
              <a:spcBef>
                <a:spcPts val="0"/>
              </a:spcBef>
              <a:spcAft>
                <a:spcPts val="0"/>
              </a:spcAft>
              <a:buSzPts val="1300"/>
              <a:buChar char="●"/>
            </a:pPr>
            <a:r>
              <a:rPr lang="id"/>
              <a:t>Goroutines</a:t>
            </a:r>
            <a:endParaRPr/>
          </a:p>
          <a:p>
            <a:pPr indent="-311150" lvl="0" marL="457200" rtl="0" algn="l">
              <a:spcBef>
                <a:spcPts val="0"/>
              </a:spcBef>
              <a:spcAft>
                <a:spcPts val="0"/>
              </a:spcAft>
              <a:buSzPts val="1300"/>
              <a:buChar char="●"/>
            </a:pPr>
            <a:r>
              <a:rPr lang="id"/>
              <a:t>Channel</a:t>
            </a:r>
            <a:endParaRPr/>
          </a:p>
          <a:p>
            <a:pPr indent="-311150" lvl="0" marL="457200" rtl="0" algn="l">
              <a:spcBef>
                <a:spcPts val="0"/>
              </a:spcBef>
              <a:spcAft>
                <a:spcPts val="0"/>
              </a:spcAft>
              <a:buSzPts val="1300"/>
              <a:buChar char="●"/>
            </a:pPr>
            <a:r>
              <a:rPr lang="id"/>
              <a:t>Buffered Channel</a:t>
            </a:r>
            <a:endParaRPr/>
          </a:p>
          <a:p>
            <a:pPr indent="-311150" lvl="0" marL="457200" rtl="0" algn="l">
              <a:spcBef>
                <a:spcPts val="0"/>
              </a:spcBef>
              <a:spcAft>
                <a:spcPts val="0"/>
              </a:spcAft>
              <a:buSzPts val="1300"/>
              <a:buChar char="●"/>
            </a:pPr>
            <a:r>
              <a:rPr lang="id"/>
              <a:t>Mutex</a:t>
            </a:r>
            <a:endParaRPr/>
          </a:p>
          <a:p>
            <a:pPr indent="-311150" lvl="0" marL="457200" rtl="0" algn="l">
              <a:spcBef>
                <a:spcPts val="0"/>
              </a:spcBef>
              <a:spcAft>
                <a:spcPts val="0"/>
              </a:spcAft>
              <a:buSzPts val="1300"/>
              <a:buChar char="●"/>
            </a:pPr>
            <a:r>
              <a:rPr lang="id"/>
              <a:t>WaitGroup</a:t>
            </a:r>
            <a:endParaRPr/>
          </a:p>
          <a:p>
            <a:pPr indent="-311150" lvl="0" marL="457200" rtl="0" algn="l">
              <a:spcBef>
                <a:spcPts val="0"/>
              </a:spcBef>
              <a:spcAft>
                <a:spcPts val="0"/>
              </a:spcAft>
              <a:buSzPts val="1300"/>
              <a:buChar char="●"/>
            </a:pPr>
            <a:r>
              <a:rPr lang="id"/>
              <a:t>Atomic</a:t>
            </a:r>
            <a:endParaRPr/>
          </a:p>
          <a:p>
            <a:pPr indent="-311150" lvl="0" marL="457200" rtl="0" algn="l">
              <a:spcBef>
                <a:spcPts val="0"/>
              </a:spcBef>
              <a:spcAft>
                <a:spcPts val="0"/>
              </a:spcAft>
              <a:buSzPts val="1300"/>
              <a:buChar char="●"/>
            </a:pPr>
            <a:r>
              <a:rPr lang="id"/>
              <a:t>Ticker</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
        <p:nvSpPr>
          <p:cNvPr id="456" name="Google Shape;45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Kadang-kadang ada kasus sebuah channel dikirim data secara terus menerus oleh pengirim</a:t>
            </a:r>
            <a:endParaRPr/>
          </a:p>
          <a:p>
            <a:pPr indent="-311150" lvl="0" marL="457200" rtl="0" algn="l">
              <a:spcBef>
                <a:spcPts val="0"/>
              </a:spcBef>
              <a:spcAft>
                <a:spcPts val="0"/>
              </a:spcAft>
              <a:buSzPts val="1300"/>
              <a:buChar char="●"/>
            </a:pPr>
            <a:r>
              <a:rPr lang="id"/>
              <a:t>Dan kadang tidak jelas kapan channel tersebut akan berhenti menerima data</a:t>
            </a:r>
            <a:endParaRPr/>
          </a:p>
          <a:p>
            <a:pPr indent="-311150" lvl="0" marL="457200" rtl="0" algn="l">
              <a:spcBef>
                <a:spcPts val="0"/>
              </a:spcBef>
              <a:spcAft>
                <a:spcPts val="0"/>
              </a:spcAft>
              <a:buSzPts val="1300"/>
              <a:buChar char="●"/>
            </a:pPr>
            <a:r>
              <a:rPr lang="id"/>
              <a:t>Salah satu yang bisa kita lakukan adalah dengan menggunakan perulangan range ketika menerima data dari channel</a:t>
            </a:r>
            <a:endParaRPr/>
          </a:p>
          <a:p>
            <a:pPr indent="-311150" lvl="0" marL="457200" rtl="0" algn="l">
              <a:spcBef>
                <a:spcPts val="0"/>
              </a:spcBef>
              <a:spcAft>
                <a:spcPts val="0"/>
              </a:spcAft>
              <a:buSzPts val="1300"/>
              <a:buChar char="●"/>
            </a:pPr>
            <a:r>
              <a:rPr lang="id"/>
              <a:t>Ketika sebuah channel di close(), maka secara otomatis perulangan tersebut akan berhenti</a:t>
            </a:r>
            <a:endParaRPr/>
          </a:p>
          <a:p>
            <a:pPr indent="-311150" lvl="0" marL="457200" rtl="0" algn="l">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membuat beberapa channel, dan menjalankan beberapa goroutine</a:t>
            </a:r>
            <a:endParaRPr/>
          </a:p>
          <a:p>
            <a:pPr indent="-311150" lvl="0" marL="457200" rtl="0" algn="l">
              <a:spcBef>
                <a:spcPts val="0"/>
              </a:spcBef>
              <a:spcAft>
                <a:spcPts val="0"/>
              </a:spcAft>
              <a:buSzPts val="1300"/>
              <a:buChar char="●"/>
            </a:pPr>
            <a:r>
              <a:rPr lang="id"/>
              <a:t>Lalu kita ingin mendapatkan data dari semua channel tersebut</a:t>
            </a:r>
            <a:endParaRPr/>
          </a:p>
          <a:p>
            <a:pPr indent="-311150" lvl="0" marL="457200" rtl="0" algn="l">
              <a:spcBef>
                <a:spcPts val="0"/>
              </a:spcBef>
              <a:spcAft>
                <a:spcPts val="0"/>
              </a:spcAft>
              <a:buSzPts val="1300"/>
              <a:buChar char="●"/>
            </a:pPr>
            <a:r>
              <a:rPr lang="id"/>
              <a:t>Untuk melakukan hal tersebut, kita bisa menggunakan select channel di Go-Lang</a:t>
            </a:r>
            <a:endParaRPr/>
          </a:p>
          <a:p>
            <a:pPr indent="-311150" lvl="0" marL="457200" rtl="0" algn="l">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terjadi jika kita melakukan select terhadap channel yang ternyata tidak ada datanya?</a:t>
            </a:r>
            <a:endParaRPr/>
          </a:p>
          <a:p>
            <a:pPr indent="-311150" lvl="0" marL="457200" rtl="0" algn="l">
              <a:spcBef>
                <a:spcPts val="0"/>
              </a:spcBef>
              <a:spcAft>
                <a:spcPts val="0"/>
              </a:spcAft>
              <a:buSzPts val="1300"/>
              <a:buChar char="●"/>
            </a:pPr>
            <a:r>
              <a:rPr lang="id"/>
              <a:t>Maka kita akan menunggu sampai data ada</a:t>
            </a:r>
            <a:endParaRPr/>
          </a:p>
          <a:p>
            <a:pPr indent="-311150" lvl="0" marL="457200" rtl="0" algn="l">
              <a:spcBef>
                <a:spcPts val="0"/>
              </a:spcBef>
              <a:spcAft>
                <a:spcPts val="0"/>
              </a:spcAft>
              <a:buSzPts val="1300"/>
              <a:buChar char="●"/>
            </a:pPr>
            <a:r>
              <a:rPr lang="id"/>
              <a:t>Kadang mungkin kita ingin melakukan sesuatu jika misal semua channel tidak ada datanya ketika kita melakukan select channel</a:t>
            </a:r>
            <a:endParaRPr/>
          </a:p>
          <a:p>
            <a:pPr indent="-311150" lvl="0" marL="457200" rtl="0" algn="l">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Race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 dan Parallel Programming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Goroutine</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indent="-311150" lvl="0" marL="457200" rtl="0" algn="l">
              <a:spcBef>
                <a:spcPts val="0"/>
              </a:spcBef>
              <a:spcAft>
                <a:spcPts val="0"/>
              </a:spcAft>
              <a:buSzPts val="1300"/>
              <a:buChar char="●"/>
            </a:pPr>
            <a:r>
              <a:rPr lang="id"/>
              <a:t>Hal ini sangat berbahaya ketika kita melakukan manipulasi data variable yang sama oleh beberapa goroutine secara bersamaan</a:t>
            </a:r>
            <a:endParaRPr/>
          </a:p>
          <a:p>
            <a:pPr indent="-311150" lvl="0" marL="457200" rtl="0" algn="l">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Mutex (Mutual Exclusion)</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mengatasi masalah race condition tersebut, di Go-Lang terdapat sebuah struct bernama sync.Mutex</a:t>
            </a:r>
            <a:endParaRPr/>
          </a:p>
          <a:p>
            <a:pPr indent="-311150" lvl="0" marL="457200" rtl="0" algn="l">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indent="-311150" lvl="0" marL="457200" rtl="0" algn="l">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indent="-311150" lvl="0" marL="457200" rtl="0" algn="l">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sync.RW</a:t>
            </a:r>
            <a:r>
              <a:rPr lang="id"/>
              <a:t>Mutex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RWMutex (Read Write Mutex)</a:t>
            </a:r>
            <a:endParaRPr/>
          </a:p>
        </p:txBody>
      </p:sp>
      <p:sp>
        <p:nvSpPr>
          <p:cNvPr id="541" name="Google Shape;541;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ingin melakukan locking tidak hanya pada proses mengubah data, tapi juga membaca data</a:t>
            </a:r>
            <a:endParaRPr/>
          </a:p>
          <a:p>
            <a:pPr indent="-311150" lvl="0" marL="457200" rtl="0" algn="l">
              <a:spcBef>
                <a:spcPts val="0"/>
              </a:spcBef>
              <a:spcAft>
                <a:spcPts val="0"/>
              </a:spcAft>
              <a:buSzPts val="1300"/>
              <a:buChar char="●"/>
            </a:pPr>
            <a:r>
              <a:rPr lang="id"/>
              <a:t>Kita sebenarnya bisa menggunakan Mutex saja, namun masalahnya nanti akan rebutan antara proses membaca dan mengubah</a:t>
            </a:r>
            <a:endParaRPr/>
          </a:p>
          <a:p>
            <a:pPr indent="-311150" lvl="0" marL="457200" rtl="0" algn="l">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Hati-hati saat membuat aplikasi yang parallel atau concurrent, masalah yang sering kita hadapi adalah Deadlock</a:t>
            </a:r>
            <a:endParaRPr/>
          </a:p>
          <a:p>
            <a:pPr indent="-311150" lvl="0" marL="457200" rtl="0" algn="l">
              <a:spcBef>
                <a:spcPts val="0"/>
              </a:spcBef>
              <a:spcAft>
                <a:spcPts val="0"/>
              </a:spcAft>
              <a:buSzPts val="1300"/>
              <a:buChar char="●"/>
            </a:pPr>
            <a:r>
              <a:rPr lang="id"/>
              <a:t>Deadlock adalah keadaan dimana sebuah proses goroutine saling menunggu lock sehingga tidak ada satupun goroutine yang bisa jalan</a:t>
            </a:r>
            <a:endParaRPr/>
          </a:p>
          <a:p>
            <a:pPr indent="-311150" lvl="0" marL="457200" rtl="0" algn="l">
              <a:spcBef>
                <a:spcPts val="0"/>
              </a:spcBef>
              <a:spcAft>
                <a:spcPts val="0"/>
              </a:spcAft>
              <a:buSzPts val="1300"/>
              <a:buChar char="●"/>
            </a:pPr>
            <a:r>
              <a:rPr lang="id"/>
              <a:t>Sekarang kita coba simulasikan proses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Parallel Programming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kita hidup di era multicore, dimana jarang sekali kita menggunakan prosesor yang single core</a:t>
            </a:r>
            <a:endParaRPr/>
          </a:p>
          <a:p>
            <a:pPr indent="-311150" lvl="0" marL="457200" rtl="0" algn="l">
              <a:spcBef>
                <a:spcPts val="0"/>
              </a:spcBef>
              <a:spcAft>
                <a:spcPts val="0"/>
              </a:spcAft>
              <a:buSzPts val="1300"/>
              <a:buChar char="●"/>
            </a:pPr>
            <a:r>
              <a:rPr lang="id"/>
              <a:t>Semakin canggih perangkat keras, maka software pun akan mengikuti, dimana sekarang kita bisa dengan mudah membuat proses parallel di aplikasi.</a:t>
            </a:r>
            <a:endParaRPr/>
          </a:p>
          <a:p>
            <a:pPr indent="-311150" lvl="0" marL="457200" rtl="0" algn="l">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sync.WaitGroup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WaitGroup</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WaitGroup adalah fitur yang bisa digunakan untuk menunggu sebuah proses selesai dilakukan</a:t>
            </a:r>
            <a:endParaRPr/>
          </a:p>
          <a:p>
            <a:pPr indent="-311150" lvl="0" marL="457200" rtl="0" algn="l">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indent="-311150" lvl="0" marL="457200" rtl="0" algn="l">
              <a:spcBef>
                <a:spcPts val="0"/>
              </a:spcBef>
              <a:spcAft>
                <a:spcPts val="0"/>
              </a:spcAft>
              <a:buSzPts val="1300"/>
              <a:buChar char="●"/>
            </a:pPr>
            <a:r>
              <a:rPr lang="id"/>
              <a:t>Kasus seperti ini bisa menggunakan WaitGroup</a:t>
            </a:r>
            <a:endParaRPr/>
          </a:p>
          <a:p>
            <a:pPr indent="-311150" lvl="0" marL="457200" rtl="0" algn="l">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indent="-311150" lvl="0" marL="457200" rtl="0" algn="l">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Once</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Once adalah fitur di Go-Lang yang bisa kita gunakan untuk memastikan bahsa sebuah function di eksekusi hanya sekali</a:t>
            </a:r>
            <a:endParaRPr/>
          </a:p>
          <a:p>
            <a:pPr indent="-311150" lvl="0" marL="457200" rtl="0" algn="l">
              <a:spcBef>
                <a:spcPts val="0"/>
              </a:spcBef>
              <a:spcAft>
                <a:spcPts val="0"/>
              </a:spcAft>
              <a:buSzPts val="1300"/>
              <a:buChar char="●"/>
            </a:pPr>
            <a:r>
              <a:rPr lang="id"/>
              <a:t>Jadi berapa banyak pun goroutine yang mengakses, bisa dipastikan bahwa goroutine yang pertama yang bisa mengeksekusi function nya</a:t>
            </a:r>
            <a:endParaRPr/>
          </a:p>
          <a:p>
            <a:pPr indent="-311150" lvl="0" marL="457200" rtl="0" algn="l">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sync.Pool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Pool</a:t>
            </a:r>
            <a:endParaRPr/>
          </a:p>
        </p:txBody>
      </p:sp>
      <p:sp>
        <p:nvSpPr>
          <p:cNvPr id="619" name="Google Shape;61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Pool adalah implementasi design pattern bernama object pool pattern. </a:t>
            </a:r>
            <a:endParaRPr/>
          </a:p>
          <a:p>
            <a:pPr indent="-311150" lvl="0" marL="457200" rtl="0" algn="l">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indent="-311150" lvl="0" marL="457200" rtl="0" algn="l">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Parallel</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Menjalankan beberapa aplikasi sekaligus di sistem operasi kita (office, editor, browser, dan lain-lain)</a:t>
            </a:r>
            <a:endParaRPr/>
          </a:p>
          <a:p>
            <a:pPr indent="-311150" lvl="0" marL="457200" rtl="0" algn="l">
              <a:spcBef>
                <a:spcPts val="0"/>
              </a:spcBef>
              <a:spcAft>
                <a:spcPts val="0"/>
              </a:spcAft>
              <a:buSzPts val="1300"/>
              <a:buChar char="●"/>
            </a:pPr>
            <a:r>
              <a:rPr lang="id"/>
              <a:t>Beberapa koki menyiapkan makanan di restoran, dimana tiap koki membuat makanan masing-masing</a:t>
            </a:r>
            <a:endParaRPr/>
          </a:p>
          <a:p>
            <a:pPr indent="-311150" lvl="0" marL="457200" rtl="0" algn="l">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a:t>
            </a:r>
            <a:endParaRPr/>
          </a:p>
        </p:txBody>
      </p:sp>
      <p:sp>
        <p:nvSpPr>
          <p:cNvPr id="642" name="Google Shape;642;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sebuah struct beranama sync.Map</a:t>
            </a:r>
            <a:endParaRPr/>
          </a:p>
          <a:p>
            <a:pPr indent="-311150" lvl="0" marL="457200" rtl="0" algn="l">
              <a:spcBef>
                <a:spcPts val="0"/>
              </a:spcBef>
              <a:spcAft>
                <a:spcPts val="0"/>
              </a:spcAft>
              <a:buSzPts val="1300"/>
              <a:buChar char="●"/>
            </a:pPr>
            <a:r>
              <a:rPr lang="id"/>
              <a:t>Map ini mirip Go-Lang map, namun yang membedakan, Map ini aman untuk menggunaan concurrent menggunakan goroutine</a:t>
            </a:r>
            <a:endParaRPr/>
          </a:p>
          <a:p>
            <a:pPr indent="-311150" lvl="0" marL="457200" rtl="0" algn="l">
              <a:spcBef>
                <a:spcPts val="0"/>
              </a:spcBef>
              <a:spcAft>
                <a:spcPts val="0"/>
              </a:spcAft>
              <a:buSzPts val="1300"/>
              <a:buChar char="●"/>
            </a:pPr>
            <a:r>
              <a:rPr lang="id"/>
              <a:t>Ada beberapa function yang bisa kita gunakan di Map :</a:t>
            </a:r>
            <a:endParaRPr/>
          </a:p>
          <a:p>
            <a:pPr indent="-298450" lvl="1" marL="914400" rtl="0" algn="l">
              <a:spcBef>
                <a:spcPts val="0"/>
              </a:spcBef>
              <a:spcAft>
                <a:spcPts val="0"/>
              </a:spcAft>
              <a:buSzPts val="1100"/>
              <a:buChar char="○"/>
            </a:pPr>
            <a:r>
              <a:rPr lang="id"/>
              <a:t>Store(key, value) untuk menyimpan data ke Map</a:t>
            </a:r>
            <a:endParaRPr/>
          </a:p>
          <a:p>
            <a:pPr indent="-298450" lvl="1" marL="914400" rtl="0" algn="l">
              <a:spcBef>
                <a:spcPts val="0"/>
              </a:spcBef>
              <a:spcAft>
                <a:spcPts val="0"/>
              </a:spcAft>
              <a:buSzPts val="1100"/>
              <a:buChar char="○"/>
            </a:pPr>
            <a:r>
              <a:rPr lang="id"/>
              <a:t>Load(key) untuk mengambil data dari Map menggunakan key</a:t>
            </a:r>
            <a:endParaRPr/>
          </a:p>
          <a:p>
            <a:pPr indent="-298450" lvl="1" marL="914400" rtl="0" algn="l">
              <a:spcBef>
                <a:spcPts val="0"/>
              </a:spcBef>
              <a:spcAft>
                <a:spcPts val="0"/>
              </a:spcAft>
              <a:buSzPts val="1100"/>
              <a:buChar char="○"/>
            </a:pPr>
            <a:r>
              <a:rPr lang="id"/>
              <a:t>Delete(key) untuk menghapus data di Map menggunakan key</a:t>
            </a:r>
            <a:endParaRPr/>
          </a:p>
          <a:p>
            <a:pPr indent="-298450" lvl="1" marL="914400" rtl="0" algn="l">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sync.Cond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Cond</a:t>
            </a:r>
            <a:endParaRPr/>
          </a:p>
        </p:txBody>
      </p:sp>
      <p:sp>
        <p:nvSpPr>
          <p:cNvPr id="659" name="Google Shape;659;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Cond adalah adalah implementasi locking berbasis kondisi. </a:t>
            </a:r>
            <a:endParaRPr/>
          </a:p>
          <a:p>
            <a:pPr indent="-311150" lvl="0" marL="457200" rtl="0" algn="l">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indent="-311150" lvl="0" marL="457200" rtl="0" algn="l">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indent="-311150" lvl="0" marL="457200" rtl="0" algn="l">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
        <p:nvSpPr>
          <p:cNvPr id="677" name="Google Shape;677;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package yang bernama sync/atomic</a:t>
            </a:r>
            <a:endParaRPr/>
          </a:p>
          <a:p>
            <a:pPr indent="-311150" lvl="0" marL="457200" rtl="0" algn="l">
              <a:spcBef>
                <a:spcPts val="0"/>
              </a:spcBef>
              <a:spcAft>
                <a:spcPts val="0"/>
              </a:spcAft>
              <a:buSzPts val="1300"/>
              <a:buChar char="●"/>
            </a:pPr>
            <a:r>
              <a:rPr lang="id"/>
              <a:t>Atomic merupakan package yang digunakan untuk menggunakan data primitive secara aman pada proses concurrent</a:t>
            </a:r>
            <a:endParaRPr/>
          </a:p>
          <a:p>
            <a:pPr indent="-311150" lvl="0" marL="457200" rtl="0" algn="l">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indent="-311150" lvl="0" marL="457200" rtl="0" algn="l">
              <a:spcBef>
                <a:spcPts val="0"/>
              </a:spcBef>
              <a:spcAft>
                <a:spcPts val="0"/>
              </a:spcAft>
              <a:buSzPts val="1300"/>
              <a:buChar char="●"/>
            </a:pPr>
            <a:r>
              <a:rPr lang="id"/>
              <a:t>Ada banyak sekali function di atomic package, kita bisa eksplore sendiri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{605C4D4B-8836-4119-8F88-803B9DC42A89}</a:tableStyleId>
              </a:tblPr>
              <a:tblGrid>
                <a:gridCol w="3619500"/>
                <a:gridCol w="3619500"/>
              </a:tblGrid>
              <a:tr h="381000">
                <a:tc>
                  <a:txBody>
                    <a:bodyPr/>
                    <a:lstStyle/>
                    <a:p>
                      <a:pPr indent="0" lvl="0" marL="0" rtl="0" algn="l">
                        <a:spcBef>
                          <a:spcPts val="0"/>
                        </a:spcBef>
                        <a:spcAft>
                          <a:spcPts val="0"/>
                        </a:spcAft>
                        <a:buNone/>
                      </a:pPr>
                      <a:r>
                        <a:rPr lang="id"/>
                        <a:t>Process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Thread</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Process adalah sebuah eksekusi program</a:t>
                      </a:r>
                      <a:endParaRPr/>
                    </a:p>
                  </a:txBody>
                  <a:tcPr marT="91425" marB="91425" marR="91425" marL="91425"/>
                </a:tc>
                <a:tc>
                  <a:txBody>
                    <a:bodyPr/>
                    <a:lstStyle/>
                    <a:p>
                      <a:pPr indent="0" lvl="0" marL="0" rtl="0" algn="l">
                        <a:spcBef>
                          <a:spcPts val="0"/>
                        </a:spcBef>
                        <a:spcAft>
                          <a:spcPts val="0"/>
                        </a:spcAft>
                        <a:buNone/>
                      </a:pPr>
                      <a:r>
                        <a:rPr lang="id"/>
                        <a:t>Thread adalah segmen dari process</a:t>
                      </a:r>
                      <a:endParaRPr/>
                    </a:p>
                  </a:txBody>
                  <a:tcPr marT="91425" marB="91425" marR="91425" marL="91425"/>
                </a:tc>
              </a:tr>
              <a:tr h="381000">
                <a:tc>
                  <a:txBody>
                    <a:bodyPr/>
                    <a:lstStyle/>
                    <a:p>
                      <a:pPr indent="0" lvl="0" marL="0" rtl="0" algn="l">
                        <a:spcBef>
                          <a:spcPts val="0"/>
                        </a:spcBef>
                        <a:spcAft>
                          <a:spcPts val="0"/>
                        </a:spcAft>
                        <a:buNone/>
                      </a:pPr>
                      <a:r>
                        <a:rPr lang="id"/>
                        <a:t>Process mengkonsumsi memory besar</a:t>
                      </a:r>
                      <a:endParaRPr/>
                    </a:p>
                  </a:txBody>
                  <a:tcPr marT="91425" marB="91425" marR="91425" marL="91425"/>
                </a:tc>
                <a:tc>
                  <a:txBody>
                    <a:bodyPr/>
                    <a:lstStyle/>
                    <a:p>
                      <a:pPr indent="0" lvl="0" marL="0" rtl="0" algn="l">
                        <a:spcBef>
                          <a:spcPts val="0"/>
                        </a:spcBef>
                        <a:spcAft>
                          <a:spcPts val="0"/>
                        </a:spcAft>
                        <a:buNone/>
                      </a:pPr>
                      <a:r>
                        <a:rPr lang="id"/>
                        <a:t>Thread menggunakan memory kecil</a:t>
                      </a:r>
                      <a:endParaRPr/>
                    </a:p>
                  </a:txBody>
                  <a:tcPr marT="91425" marB="91425" marR="91425" marL="91425"/>
                </a:tc>
              </a:tr>
              <a:tr h="381000">
                <a:tc>
                  <a:txBody>
                    <a:bodyPr/>
                    <a:lstStyle/>
                    <a:p>
                      <a:pPr indent="0" lvl="0" marL="0" rtl="0" algn="l">
                        <a:spcBef>
                          <a:spcPts val="0"/>
                        </a:spcBef>
                        <a:spcAft>
                          <a:spcPts val="0"/>
                        </a:spcAft>
                        <a:buNone/>
                      </a:pPr>
                      <a:r>
                        <a:rPr lang="id"/>
                        <a:t>Process saling terisolasi dengan process lain</a:t>
                      </a:r>
                      <a:endParaRPr/>
                    </a:p>
                  </a:txBody>
                  <a:tcPr marT="91425" marB="91425" marR="91425" marL="91425"/>
                </a:tc>
                <a:tc>
                  <a:txBody>
                    <a:bodyPr/>
                    <a:lstStyle/>
                    <a:p>
                      <a:pPr indent="0" lvl="0" marL="0" rtl="0" algn="l">
                        <a:spcBef>
                          <a:spcPts val="0"/>
                        </a:spcBef>
                        <a:spcAft>
                          <a:spcPts val="0"/>
                        </a:spcAft>
                        <a:buNone/>
                      </a:pPr>
                      <a:r>
                        <a:rPr lang="id"/>
                        <a:t>Thread bisa saling berhubungan jika dalam process yang sama</a:t>
                      </a:r>
                      <a:endParaRPr/>
                    </a:p>
                  </a:txBody>
                  <a:tcPr marT="91425" marB="91425" marR="91425" marL="91425"/>
                </a:tc>
              </a:tr>
              <a:tr h="381000">
                <a:tc>
                  <a:txBody>
                    <a:bodyPr/>
                    <a:lstStyle/>
                    <a:p>
                      <a:pPr indent="0" lvl="0" marL="0" rtl="0" algn="l">
                        <a:spcBef>
                          <a:spcPts val="0"/>
                        </a:spcBef>
                        <a:spcAft>
                          <a:spcPts val="0"/>
                        </a:spcAft>
                        <a:buNone/>
                      </a:pPr>
                      <a:r>
                        <a:rPr lang="id"/>
                        <a:t>Process lama untuk dijalankan dihentikan</a:t>
                      </a:r>
                      <a:endParaRPr/>
                    </a:p>
                  </a:txBody>
                  <a:tcPr marT="91425" marB="91425" marR="91425" marL="91425"/>
                </a:tc>
                <a:tc>
                  <a:txBody>
                    <a:bodyPr/>
                    <a:lstStyle/>
                    <a:p>
                      <a:pPr indent="0" lvl="0" marL="0" rtl="0" algn="l">
                        <a:spcBef>
                          <a:spcPts val="0"/>
                        </a:spcBef>
                        <a:spcAft>
                          <a:spcPts val="0"/>
                        </a:spcAft>
                        <a:buNone/>
                      </a:pPr>
                      <a:r>
                        <a:rPr lang="id"/>
                        <a:t>Thread cepat untuk dijalankan dan dihentikan</a:t>
                      </a:r>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time.Timer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694" name="Google Shape;694;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representasi satu kejadian</a:t>
            </a:r>
            <a:endParaRPr/>
          </a:p>
          <a:p>
            <a:pPr indent="-311150" lvl="0" marL="457200" rtl="0" algn="l">
              <a:spcBef>
                <a:spcPts val="0"/>
              </a:spcBef>
              <a:spcAft>
                <a:spcPts val="0"/>
              </a:spcAft>
              <a:buSzPts val="1300"/>
              <a:buChar char="●"/>
            </a:pPr>
            <a:r>
              <a:rPr lang="id"/>
              <a:t>Ketika waktu timer sudah expire, maka event akan dikirim ke dalam channel</a:t>
            </a:r>
            <a:endParaRPr/>
          </a:p>
          <a:p>
            <a:pPr indent="-311150" lvl="0" marL="457200" rtl="0" algn="l">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a:t>
            </a:r>
            <a:endParaRPr/>
          </a:p>
        </p:txBody>
      </p:sp>
      <p:sp>
        <p:nvSpPr>
          <p:cNvPr id="706" name="Google Shape;706;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channel nya saja, tidak membutuhkan data Timer nya</a:t>
            </a:r>
            <a:endParaRPr/>
          </a:p>
          <a:p>
            <a:pPr indent="-311150" lvl="0" marL="457200" rtl="0" algn="l">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time.AfterFunc()</a:t>
            </a:r>
            <a:endParaRPr/>
          </a:p>
        </p:txBody>
      </p:sp>
      <p:sp>
        <p:nvSpPr>
          <p:cNvPr id="718" name="Google Shape;718;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menjalankan sebuah function dengan delay waktu tertentu</a:t>
            </a:r>
            <a:endParaRPr/>
          </a:p>
          <a:p>
            <a:pPr indent="-311150" lvl="0" marL="457200" rtl="0" algn="l">
              <a:spcBef>
                <a:spcPts val="0"/>
              </a:spcBef>
              <a:spcAft>
                <a:spcPts val="0"/>
              </a:spcAft>
              <a:buSzPts val="1300"/>
              <a:buChar char="●"/>
            </a:pPr>
            <a:r>
              <a:rPr lang="id"/>
              <a:t>Kita bisa memanfaatkan Timer dengan menggunakan function time.AfterFunc()</a:t>
            </a:r>
            <a:endParaRPr/>
          </a:p>
          <a:p>
            <a:pPr indent="-311150" lvl="0" marL="457200" rtl="0" algn="l">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
        <p:nvSpPr>
          <p:cNvPr id="735" name="Google Shape;735;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Ticker</a:t>
            </a:r>
            <a:r>
              <a:rPr lang="id"/>
              <a:t> adalah representasi kejadian yang berulang</a:t>
            </a:r>
            <a:endParaRPr/>
          </a:p>
          <a:p>
            <a:pPr indent="-311150" lvl="0" marL="457200" rtl="0" algn="l">
              <a:spcBef>
                <a:spcPts val="0"/>
              </a:spcBef>
              <a:spcAft>
                <a:spcPts val="0"/>
              </a:spcAft>
              <a:buSzPts val="1300"/>
              <a:buChar char="●"/>
            </a:pPr>
            <a:r>
              <a:rPr lang="id"/>
              <a:t>Ketika waktu ticker sudah expire, maka event akan dikirim ke dalam channel</a:t>
            </a:r>
            <a:endParaRPr/>
          </a:p>
          <a:p>
            <a:pPr indent="-311150" lvl="0" marL="457200" rtl="0" algn="l">
              <a:spcBef>
                <a:spcPts val="0"/>
              </a:spcBef>
              <a:spcAft>
                <a:spcPts val="0"/>
              </a:spcAft>
              <a:buSzPts val="1300"/>
              <a:buChar char="●"/>
            </a:pPr>
            <a:r>
              <a:rPr lang="id"/>
              <a:t>Untuk membuat ticker, kita bisa menggunakan time.NewTicker(duration)</a:t>
            </a:r>
            <a:endParaRPr/>
          </a:p>
          <a:p>
            <a:pPr indent="-311150" lvl="0" marL="457200" rtl="0" algn="l">
              <a:spcBef>
                <a:spcPts val="0"/>
              </a:spcBef>
              <a:spcAft>
                <a:spcPts val="0"/>
              </a:spcAft>
              <a:buSzPts val="1300"/>
              <a:buChar char="●"/>
            </a:pPr>
            <a:r>
              <a:rPr lang="id"/>
              <a:t>Untuk menghentikan ticker, kita bisa menggunakan Ticker.Stop()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