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italic.fntdata"/><Relationship Id="rId10" Type="http://schemas.openxmlformats.org/officeDocument/2006/relationships/slide" Target="slides/slide5.xml"/><Relationship Id="rId32" Type="http://schemas.openxmlformats.org/officeDocument/2006/relationships/font" Target="fonts/Raleway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e8598b1c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e8598b1c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c2582a44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ec2582a44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análise das propostas por experimento foi conduzida para avaliar a usabilidade e o design da plataforma DebugandoED.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Foram realizados experimentos em diferentes telas, como apresentado </a:t>
            </a:r>
            <a:r>
              <a:rPr lang="pt-BR"/>
              <a:t>anteriormente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resultados revelaram preferências em relação ao layout, organização de informações, distribuição de campos de entrada e mensagens de erro.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Algumas sugestões foram feitas para combinar os pontos fortes de diferentes propostas e otimizar a experiência do usuário.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diversidade de participantes enriqueceu a pesquisa, fornecendo uma variedade de perspectivas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c2582a44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ec2582a44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do </a:t>
            </a:r>
            <a:r>
              <a:rPr lang="pt-BR"/>
              <a:t>questionário</a:t>
            </a:r>
            <a:r>
              <a:rPr lang="pt-BR"/>
              <a:t> realizado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c2582a44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ec2582a44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c2582a44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c2582a44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Durante esta pesquisa, foram avaliadas as telas de login em vários aspectos de usabilidade e design.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resultados revelaram uma clara preferência pela “Imagem B” em categorias cruciais, como layout atrativo, experiência intuitiva, organização de informações clara e distribuição eficiente de campos de entrada.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entanto, a “Imagem A” recebeu elogios por sua mensagem de erro e rótulos de botões informativos.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Alguns participantes sugeriram combinar as duas telas, destacando pontos fortes de cada uma.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resumo, enquanto a “Imagem B” se destacou como a escolha preferida na maioria das categorias, a “Imagem A” demonstrou pontos fortes específicos que merecem consideração na otimização da experiência do usuário.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c2582a44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ec2582a44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 análise comparativa para a tela de cadastro, observou-se uma preferência geral pelos elementos da “Imagem B” em diversas categorias, incluindo layout, organização, distribuição de campos de entrada, mensagens de erro e conteúdo textual.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“Imagem A” recebeu elogios por sua estética visual, enquanto a “Imagem B” se destacou por oferecer uma experiência mais intuitiva e funcional.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As sugestões apontaram para a possibilidade de combinar as forças de ambas as imagens, aproveitando a estética da “Imagem A” com a funcionalidade da “Imagem B”, ressaltando a importância de equilibrar forma e função na criação de interfaces de usuário.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c2582a44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ec2582a44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 avaliação para a tela principal, a preferência geral recai sobre a “Imagem B” em uma série de aspectos, incluindo o layout atrativo, abordagem objetiva na disposição de elementos, experiência de uso confortável, organização eficiente de informações, distribuição equilibrada de elementos e clareza nos blocos de conteúdo.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“Imagem A” foi elogiada apenas por sua estética visual em algumas respostas.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sugestão apontada é a de que a “Imagem B” poderia ser aprimorada com cores mais claras nos elementos do corpo da página, semelhantes à “Imagem A”.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predominância da preferência pela “Imagem B” sugere uma abordagem mais funcional e eficaz na criação da tela principal.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c2582a44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ec2582a44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 avaliação para a tela de conteúdo, a preferência geral recai sobre a “Imagem B” em diversos aspectos, incluindo o layout atrativo, abordagem objetiva na disposição e organização dos blocos de conteúdo, experiência de uso confortável, organização eficiente de informações e distribuição equilibrada de elementos.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sugestão apontada é a de que a “Imagem B” poderia incorporar um modo escuro (dark mode) para maior conforto visual, especialmente ao exibir código na tela.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predominância da preferência pela “Imagem B” sugere que sua abordagem é mais eficaz e intuitiva para a apresentação de conteúdo.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c2582a44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ec2582a4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Essa diversidade enriqueceu a pesquisa, proporcionando perspectivas variadas e experiências para uma análise abrangente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c2582a44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ec2582a44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Durante a pesquisa, ao se comparar as duas telas de login, nota-se uma clara preferência pela “Imagem B” entre os participantes.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 foi considerada mais atrativa, intuitiva e com uma organização de informações superior.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Além disso, a “Imagem B” se destacou por possuir uma distribuição mais eficiente dos campos de entrada e mensagens de erro adequadas.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Apesar de algumas críticas pontuais à “Imagem A”, como a presença de elementos visuais excessivos e possíveis problemas de legibilidade, a maioria dos participantes concordou que a “Imagem B” é a opção mais objetiva e eficaz para fazer login.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b921fba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b921fba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Usabilidade</a:t>
            </a:r>
            <a:r>
              <a:rPr lang="pt-BR"/>
              <a:t>: A usabilidade refere-se à eficácia, eficiência e satisfação que os usuários podem alcançar ao interagir com um produto ou sistema. Envolve a facilidade de uso, a clareza das informações apresentadas e a capacidade de realizar tarefas de forma intuitiva.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Comunicabilidade</a:t>
            </a:r>
            <a:r>
              <a:rPr lang="pt-BR"/>
              <a:t>: A comunicabilidade é a responsabilidade do designer em comunicar ao usuário suas intenções de design e a lógica que rege o comportamento da interface. É importante que a interface seja clara e transmita de forma eficiente as informações necessárias para o usuário.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Acessibilidade</a:t>
            </a:r>
            <a:r>
              <a:rPr lang="pt-BR"/>
              <a:t>: A acessibilidade é a condição para utilização, com segurança e autonomia, de sistemas e meios de comunicação e informação por pessoas com deficiência ou com mobilidade reduzida. É importante que as interfaces sejam projetadas levando em consideração as necessidades de todos os usuários, garantindo que todos possam acessar e utilizar o sistema.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Experiência do Usuário (UX)</a:t>
            </a:r>
            <a:r>
              <a:rPr lang="pt-BR"/>
              <a:t>: A experiência do usuário refere-se às percepções e respostas de uma pessoa resultantes do uso ou antecipação de uso de um produto, sistema ou serviço. Envolve aspectos subjetivos, como emoções, sentimentos e satisfação do usuário durante a interação com a interface.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Interface do Usuário (UI)</a:t>
            </a:r>
            <a:r>
              <a:rPr lang="pt-BR"/>
              <a:t>: A interface do usuário é a parte visual e interativa de um sistema, que permite aos usuários interagir com o produto ou serviço. Envolve elementos como layout, botões, ícones e imagens, e é responsável por criar interfaces funcionais e intuitivas.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Técnicas de avaliação da usabilidade</a:t>
            </a:r>
            <a:r>
              <a:rPr lang="pt-BR"/>
              <a:t>: Existem várias técnicas para avaliar a usabilidade de uma interface, sendo o teste com usuários uma das mais comuns. Nesse teste, um grupo de usuários realiza tarefas pré-definidas enquanto suas reações e dificuldades são observadas. Essas técnicas ajudam a identificar problemas de usabilidade e a melhorar a experiência do usuário.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c2582a44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ec2582a44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telas de cadastro também foram avaliadas, e novamente, a “Imagem B” se destacou.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 foi consistentemente elogiada por sua organização, intuitividade e mensagens de erro adequadas.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outro lado, a “Imagem A” muitas vezes foi vista como sobrecarregada de informações ou elementos visuais excessivos.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outro lado, um ponto positivo da “Imagem A” foi a presença de labels no formulário, que os participantes consideraram úteis, especialmente para os usuários com mais idade.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Portanto, este estudo indica a preferência pela “Imagem B” para fins de cadastro, mas também ressalta a importância de considerar características específicas, como os labels, para melhorar a experiência do usuário.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c2582a44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ec2582a44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Ao avaliar a tela da página principal, a “Imagem B” se destacou em aspectos cruciais, como layout, organização e funcionalidade.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 foi consistentemente escolhida pelos participantes como a mais eficaz em proporcionar uma experiência de usuário intuitiva e visualmente agradável.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Embora a “Imagem A” tenha recebido algumas críticas, como a presença de informações excessivas, ainda foi elogiada por sua navegação em alguns casos.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resumo, os resultados indicam uma clara preferência dos participantes pela “Imagem B” em design e usabilidade.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c2582a44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ec2582a44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Ao analisar as respostas sobre a tela de conteúdo, percebe-se que a maioria preferiu a “Imagem B” em design atrativo, organização, interatividade e consistência textual.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“Imagem B” se destacou principalmente por sua abordagem objetiva, distribuição equilibrada de elementos e eficiência na apresentação das informações.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outro lado, a “Imagem A” foi ocasionalmente apontada como tendo excesso de informações ou elementos visuais, o que pode prejudicar a  experiência do usuário.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resumo, a maioria dos participantes identificou a “Imagem B” como a opção mais adequada para proporcionar uma experiência de usuário superior na apresentação de conteúdo.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ec2582a44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ec2582a44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ec2582a44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ec2582a44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ec2582a44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ec2582a44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1"/>
                </a:solidFill>
              </a:rPr>
              <a:t>Jakob Nielsen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Visibilidade do status do sistema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Correspondência entre o sistema e o mundo real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Liberdade e controle do usuário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Consistência e padrões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Prevenção de erros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Reconhecer ao invés de lembrar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Flexibilidade e Eficiênc</a:t>
            </a:r>
            <a:r>
              <a:rPr lang="pt-BR"/>
              <a:t>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Estética e Design minimalista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Auxiliar usuários a reconhecer, diagnosticar e recuperar erros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Ajuda e Documentação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1"/>
                </a:solidFill>
              </a:rPr>
              <a:t>Gestalt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Proximidade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Similaridade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Continuidade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Fechamento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Figura-Fundo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Região Comum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Ponto Focal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b921fbaf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b921fbaf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b921fbaf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b921fbaf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b921fbaf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b921fbaf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sistema utilizado no experimento foi a plataforma </a:t>
            </a:r>
            <a:r>
              <a:rPr b="1" lang="pt-BR"/>
              <a:t>DebugandoED</a:t>
            </a:r>
            <a:r>
              <a:rPr lang="pt-BR"/>
              <a:t>. Essa plataforma simula estruturas de dados e é acessada por meio de um navegador web, não sendo necessária a instalação de qualquer software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c2863c20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c2863c20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Foram feitos ajustes de espaçamento e remoção de linhas horizontais para resolver o princípio da</a:t>
            </a:r>
            <a:r>
              <a:rPr b="1" lang="pt-BR"/>
              <a:t> Região Comum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princípios da </a:t>
            </a:r>
            <a:r>
              <a:rPr b="1" lang="pt-BR"/>
              <a:t>Continuidade</a:t>
            </a:r>
            <a:r>
              <a:rPr lang="pt-BR"/>
              <a:t> e do </a:t>
            </a:r>
            <a:r>
              <a:rPr b="1" lang="pt-BR"/>
              <a:t>Ponto Focal</a:t>
            </a:r>
            <a:r>
              <a:rPr lang="pt-BR"/>
              <a:t> também são relevante, devido a ter dois botões onde o mais a direita não possuiu maior importância neste fluxo, isto é contornado removendo o botão de cadastro e de forma sucinta </a:t>
            </a:r>
            <a:r>
              <a:rPr lang="pt-BR"/>
              <a:t>substituído </a:t>
            </a:r>
            <a:r>
              <a:rPr lang="pt-BR"/>
              <a:t>por um</a:t>
            </a:r>
            <a:r>
              <a:rPr lang="pt-BR"/>
              <a:t> link</a:t>
            </a:r>
            <a:r>
              <a:rPr lang="pt-BR"/>
              <a:t>,</a:t>
            </a:r>
            <a:r>
              <a:rPr lang="pt-BR"/>
              <a:t> logo abaixo </a:t>
            </a:r>
            <a:r>
              <a:rPr lang="pt-BR"/>
              <a:t>do botão Entrar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c2863c20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ec2863c20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Minimalista Informações desnecessárias: </a:t>
            </a:r>
            <a:r>
              <a:rPr lang="pt-BR"/>
              <a:t>o campo de Confirmação de email e a seleção de imagem para o perfil aparentam ser desnecessários, a confirmação do endereço eletrônico pode ser verificada com o envio de um email solicitando uma verificação onde também aumenta a segurança garantindo que aquele endereço eletrônico utilizado no momento do cadastro é de fato do usuário, e a imagem para perfil é algo completamente desnecessário nesse momento, pois tal opção já existe na edição do perfil, sendo assim o formulário fica mais limpo.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Tipos de inputs, autocomplete</a:t>
            </a:r>
            <a:r>
              <a:rPr lang="pt-BR"/>
              <a:t>: Utilizar autocomplete em campos como (Formação, </a:t>
            </a:r>
            <a:r>
              <a:rPr lang="pt-BR"/>
              <a:t>Instituição</a:t>
            </a:r>
            <a:r>
              <a:rPr lang="pt-BR"/>
              <a:t>, Estado e Cidade), e até mesmo a </a:t>
            </a:r>
            <a:r>
              <a:rPr lang="pt-BR"/>
              <a:t>utilização da API do</a:t>
            </a:r>
            <a:r>
              <a:rPr lang="pt-BR"/>
              <a:t> IBGE, disponibilizada gratuitamente </a:t>
            </a:r>
            <a:r>
              <a:rPr lang="pt-BR"/>
              <a:t>para</a:t>
            </a:r>
            <a:r>
              <a:rPr lang="pt-BR"/>
              <a:t> propósitos de se obter estados e cidades filtrados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Continuidade e Ponto Focal (Fluxo e botões)</a:t>
            </a:r>
            <a:r>
              <a:rPr lang="pt-BR"/>
              <a:t>: nota-se a inversão dos botões e na suas respectivas estilizações na Figura 18 (Depois), aumentando o foco e relevância no botão visualmente mais a direita cujo tem maior importância.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c2863c20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c2863c20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Menu de navegação: </a:t>
            </a:r>
            <a:r>
              <a:rPr lang="pt-BR"/>
              <a:t>como a falta de padronização na escala de cores utilizadas.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melhorar a legibilidade, foi proposto um ajuste na fonte e cor, optando pelo branco como cor da fonte ao invés do cinza e aumentando o peso da fonte.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Além disso, foi sugerido tornar as abas mais reconhecíveis com ícones e adicionar uma forma visual de localização no menu de navegação, na sobreposição do mouse em cima de cada item do menu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Correspondência entre o sistema e o mundo real</a:t>
            </a:r>
            <a:r>
              <a:rPr lang="pt-BR"/>
              <a:t>: Falar das </a:t>
            </a:r>
            <a:r>
              <a:rPr lang="pt-BR"/>
              <a:t>imagens</a:t>
            </a:r>
            <a:r>
              <a:rPr lang="pt-BR"/>
              <a:t> para </a:t>
            </a:r>
            <a:r>
              <a:rPr lang="pt-BR"/>
              <a:t>usuários</a:t>
            </a:r>
            <a:r>
              <a:rPr lang="pt-BR"/>
              <a:t> leigos e experientes.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Identificação: Títulos, ícones, descrição</a:t>
            </a:r>
            <a:r>
              <a:rPr lang="pt-BR"/>
              <a:t>: Falar sobre os </a:t>
            </a:r>
            <a:r>
              <a:rPr lang="pt-BR"/>
              <a:t>ícones</a:t>
            </a:r>
            <a:r>
              <a:rPr lang="pt-BR"/>
              <a:t> interligados ao menu de navegação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Figura-Fundo</a:t>
            </a:r>
            <a:r>
              <a:rPr lang="pt-BR"/>
              <a:t>, para manter o foco nos blocos, cantos arredondados e um contorno, além de estético também servem para fazer embalagens de conteúdo (B), isto porque os cantos arredondados estão apontados para a parte interna em direção ao centro do retângulo, desta forma é fácil ver a que lado pertence o retângulo quando estão próximos uns dos outros, diferenciando da (A) onde os cantos são poucos arredondados, apresentando um aspecto mais quadrado e agressivo.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e8598b1c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e8598b1c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80"/>
              <a:t>Redesign da Interface do Sistema</a:t>
            </a:r>
            <a:endParaRPr sz="24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80"/>
              <a:t>DebugandoED e Investigação das Percepções de</a:t>
            </a:r>
            <a:endParaRPr sz="24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80"/>
              <a:t>Estudantes e Profissionais sobre a Proposta</a:t>
            </a:r>
            <a:endParaRPr sz="24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Felipe Antônio Justino Zanetti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de </a:t>
            </a:r>
            <a:r>
              <a:rPr lang="pt-BR"/>
              <a:t>Conteúdo </a:t>
            </a:r>
            <a:r>
              <a:rPr lang="pt-BR"/>
              <a:t>Proposta</a:t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479850" y="2466050"/>
            <a:ext cx="30603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Identidade visual própria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Reativo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Cores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egibilidade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Hierarquia visual,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Consistência, padrão e estética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Reconhecer ao invés de lembrar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Ajuda e documentação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900" y="681850"/>
            <a:ext cx="4808302" cy="377981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1199" y="613475"/>
            <a:ext cx="4587701" cy="3916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das Propostas por Experimento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objetivo principal é fornecer uma visão abrangente das percepções e opiniões coletadas por duas abordagens distintas: em relação à UI e UX em interfaces da plataforma. As diferenças demográficas e de formação educacional entre esses dois grupos proporcionaram uma visão diversificada e enriquecedora das opiniões e perspectivas dos usuários. Foram conduzidos 2 experimentos: um voltado para estudantes e outro focado em profissionais.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Questionário de pesquisa, </a:t>
            </a:r>
            <a:r>
              <a:rPr lang="pt-BR"/>
              <a:t>Apêndice A.</a:t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088" y="237375"/>
            <a:ext cx="2827875" cy="4067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8062" y="237375"/>
            <a:ext cx="2724147" cy="406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Pesquisa de Opinião com Estudantes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 txBox="1"/>
          <p:nvPr>
            <p:ph idx="4294967295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pt-BR">
                <a:solidFill>
                  <a:schemeClr val="lt1"/>
                </a:solidFill>
              </a:rPr>
              <a:t>Pesquisa contou com 33 participantes.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pt-BR">
                <a:solidFill>
                  <a:schemeClr val="lt1"/>
                </a:solidFill>
              </a:rPr>
              <a:t>Inclui desde estudantes do ensino médio até pós-doutores.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pt-BR">
                <a:solidFill>
                  <a:schemeClr val="lt1"/>
                </a:solidFill>
              </a:rPr>
              <a:t>Questionamento sobre conhecimento em UI e UX revelou diversidade: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pt-BR">
                <a:solidFill>
                  <a:schemeClr val="lt1"/>
                </a:solidFill>
              </a:rPr>
              <a:t>18 familiarizados com UI, 15 não; 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pt-BR">
                <a:solidFill>
                  <a:schemeClr val="lt1"/>
                </a:solidFill>
              </a:rPr>
              <a:t>13 familiarizados com UX, 20 não.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pt-BR">
                <a:solidFill>
                  <a:schemeClr val="lt1"/>
                </a:solidFill>
              </a:rPr>
              <a:t>O apêndice B contém capturas de tela detalhadas das respostas dos estudantes, oferecendo uma visão mais aprofundada e quantitativa dessa parcela específica de participantes na pesquisa.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de</a:t>
            </a:r>
            <a:r>
              <a:rPr b="0" lang="pt-BR"/>
              <a:t> </a:t>
            </a:r>
            <a:r>
              <a:rPr lang="pt-BR">
                <a:solidFill>
                  <a:schemeClr val="dk1"/>
                </a:solidFill>
              </a:rPr>
              <a:t>Login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5" name="Google Shape;175;p2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Estudantes</a:t>
            </a:r>
            <a:endParaRPr/>
          </a:p>
        </p:txBody>
      </p:sp>
      <p:sp>
        <p:nvSpPr>
          <p:cNvPr id="176" name="Google Shape;176;p26"/>
          <p:cNvSpPr txBox="1"/>
          <p:nvPr>
            <p:ph idx="2" type="body"/>
          </p:nvPr>
        </p:nvSpPr>
        <p:spPr>
          <a:xfrm>
            <a:off x="4869425" y="1352625"/>
            <a:ext cx="3960000" cy="3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Preferência pela </a:t>
            </a:r>
            <a:r>
              <a:rPr b="1" lang="pt-BR"/>
              <a:t>"Imagem B"</a:t>
            </a:r>
            <a:r>
              <a:rPr lang="pt-BR"/>
              <a:t> em aspectos cruciais como: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Layout atrativo, experiência intuitiva, organização clara de informações, e distribuição eficiente de campos de entrada.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Elogios para "Imagem A":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Mensagem de erro.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Rótulos de botões informativos.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Sugestões dos Participantes: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Combinação de elementos de ambas as telas para otimizar a experiência do usuário.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de </a:t>
            </a:r>
            <a:r>
              <a:rPr lang="pt-BR">
                <a:solidFill>
                  <a:schemeClr val="dk1"/>
                </a:solidFill>
              </a:rPr>
              <a:t>Cadastro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2" name="Google Shape;182;p2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Estudantes</a:t>
            </a:r>
            <a:endParaRPr/>
          </a:p>
        </p:txBody>
      </p:sp>
      <p:sp>
        <p:nvSpPr>
          <p:cNvPr id="183" name="Google Shape;183;p27"/>
          <p:cNvSpPr txBox="1"/>
          <p:nvPr>
            <p:ph idx="2" type="body"/>
          </p:nvPr>
        </p:nvSpPr>
        <p:spPr>
          <a:xfrm>
            <a:off x="4869425" y="1352625"/>
            <a:ext cx="3960000" cy="3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Preferência pela </a:t>
            </a:r>
            <a:r>
              <a:rPr b="1" lang="pt-BR"/>
              <a:t>"Imagem B"</a:t>
            </a:r>
            <a:r>
              <a:rPr lang="pt-BR"/>
              <a:t> em aspectos cruciais como: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Layout atrativo, organização, distribuição de campos de entrada, mensagens de erro e conteúdo textual.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Elogios para "Imagem A":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Estética visual.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Sugestões dos Participantes: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Integração </a:t>
            </a:r>
            <a:r>
              <a:rPr lang="pt-BR"/>
              <a:t>da estética de "Imagem A" com a funcionalidade de "Imagem B".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200"/>
              </a:spcAft>
              <a:buSzPts val="1300"/>
              <a:buChar char="●"/>
            </a:pPr>
            <a:r>
              <a:rPr lang="pt-BR"/>
              <a:t>Destaque para a necessidade de equilibrar forma e função na criação de interfaces de usuário.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</a:t>
            </a:r>
            <a:r>
              <a:rPr lang="pt-BR">
                <a:solidFill>
                  <a:schemeClr val="dk1"/>
                </a:solidFill>
              </a:rPr>
              <a:t>P</a:t>
            </a:r>
            <a:r>
              <a:rPr lang="pt-BR">
                <a:solidFill>
                  <a:schemeClr val="dk1"/>
                </a:solidFill>
              </a:rPr>
              <a:t>rincipal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9" name="Google Shape;189;p28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Estudantes</a:t>
            </a:r>
            <a:endParaRPr/>
          </a:p>
        </p:txBody>
      </p:sp>
      <p:sp>
        <p:nvSpPr>
          <p:cNvPr id="190" name="Google Shape;190;p28"/>
          <p:cNvSpPr txBox="1"/>
          <p:nvPr>
            <p:ph idx="2" type="body"/>
          </p:nvPr>
        </p:nvSpPr>
        <p:spPr>
          <a:xfrm>
            <a:off x="4869425" y="1352625"/>
            <a:ext cx="3960000" cy="3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Preferência pela </a:t>
            </a:r>
            <a:r>
              <a:rPr b="1" lang="pt-BR"/>
              <a:t>"Imagem B"</a:t>
            </a:r>
            <a:r>
              <a:rPr lang="pt-BR"/>
              <a:t> em aspectos cruciais como: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Layout atrativo, abordagem objetiva, experiência de uso confortável, organização eficiente, distribuição equilibrada e clareza nos blocos de conteúdo.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Elogios para "Imagem A":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Estética visual.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Sugestões dos Participantes: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"Imagem B" poderia ser aprimorada com cores mais claras, semelhantes à "Imagem A".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200"/>
              </a:spcAft>
              <a:buSzPts val="1300"/>
              <a:buChar char="●"/>
            </a:pPr>
            <a:r>
              <a:rPr lang="pt-BR"/>
              <a:t>A preferência predominante pela "Imagem B" sugere uma abordagem mais funcional e eficaz.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de </a:t>
            </a:r>
            <a:r>
              <a:rPr lang="pt-BR">
                <a:solidFill>
                  <a:schemeClr val="dk1"/>
                </a:solidFill>
              </a:rPr>
              <a:t>Conteúdo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6" name="Google Shape;196;p2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Estudantes</a:t>
            </a:r>
            <a:endParaRPr/>
          </a:p>
        </p:txBody>
      </p:sp>
      <p:sp>
        <p:nvSpPr>
          <p:cNvPr id="197" name="Google Shape;197;p29"/>
          <p:cNvSpPr txBox="1"/>
          <p:nvPr>
            <p:ph idx="2" type="body"/>
          </p:nvPr>
        </p:nvSpPr>
        <p:spPr>
          <a:xfrm>
            <a:off x="4869425" y="1352625"/>
            <a:ext cx="3960000" cy="3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Preferência pela </a:t>
            </a:r>
            <a:r>
              <a:rPr b="1" lang="pt-BR"/>
              <a:t>"Imagem B"</a:t>
            </a:r>
            <a:r>
              <a:rPr lang="pt-BR"/>
              <a:t> em aspectos cruciais como: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Layout atrativo, abordagem objetiva, experiência de uso confortável, organização eficiente e distribuição equilibrada de elementos.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Sugestões dos Participantes: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Incorporar um modo escuro (dark mode) em "Imagem B" para maior conforto visual, especialmente ao exibir código na tela.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 preferência predominante pela "Imagem B" sugere que sua abordagem é mais eficaz e intuitiva.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Pesquisa de Opinião com Profissionais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0"/>
          <p:cNvSpPr txBox="1"/>
          <p:nvPr>
            <p:ph idx="4294967295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pt-BR">
                <a:solidFill>
                  <a:schemeClr val="lt1"/>
                </a:solidFill>
              </a:rPr>
              <a:t>Pesquisa contou com 11 participantes.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pt-BR">
                <a:solidFill>
                  <a:schemeClr val="lt1"/>
                </a:solidFill>
              </a:rPr>
              <a:t>Inclui participantes desde estagiários até profissionais sêniores, incluindo desenvolvedores full stack, engenheiros de software, programadores, etc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pt-BR">
                <a:solidFill>
                  <a:schemeClr val="lt1"/>
                </a:solidFill>
              </a:rPr>
              <a:t>Apenas 1 participante desse grupo indicou não ter familiaridade com os conceitos de UI e UX.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pt-BR">
                <a:solidFill>
                  <a:schemeClr val="lt1"/>
                </a:solidFill>
              </a:rPr>
              <a:t>O apêndice C contém capturas de tela detalhadas das respostas dos profissionais, oferecendo uma visão mais aprofundada e quantitativa dessa parcela específica de participantes na pesquisa.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de </a:t>
            </a:r>
            <a:r>
              <a:rPr lang="pt-BR">
                <a:solidFill>
                  <a:schemeClr val="dk1"/>
                </a:solidFill>
              </a:rPr>
              <a:t>Login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9" name="Google Shape;209;p3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Profissionais</a:t>
            </a:r>
            <a:endParaRPr/>
          </a:p>
        </p:txBody>
      </p:sp>
      <p:sp>
        <p:nvSpPr>
          <p:cNvPr id="210" name="Google Shape;210;p31"/>
          <p:cNvSpPr txBox="1"/>
          <p:nvPr>
            <p:ph idx="2" type="body"/>
          </p:nvPr>
        </p:nvSpPr>
        <p:spPr>
          <a:xfrm>
            <a:off x="4869425" y="1352625"/>
            <a:ext cx="3960000" cy="3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Preferência pela </a:t>
            </a:r>
            <a:r>
              <a:rPr b="1" lang="pt-BR"/>
              <a:t>"Imagem B"</a:t>
            </a:r>
            <a:r>
              <a:rPr lang="pt-BR"/>
              <a:t> em aspectos cruciais como: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Layout atrativo, intuitiva, com organização superior de informações, distribuição eficiente dos campos de entrada e mensagens de erro adequadas.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Críticas Pontuais a "Imagem A":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Elementos visuais excessivos e possíveis problemas de legibilidade.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Maioria concorda que "Imagem B" é a opção mais objetiva e eficaz para fazer login.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Este trabalho</a:t>
            </a:r>
            <a:r>
              <a:rPr lang="pt-BR"/>
              <a:t> aborda a análise da usabilidade e design de interfaces de sistemas, com foco em temas como: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Usabilidade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Comunicabilidade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Acessibilidade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Experiência do Usuário (UX)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Interface do Usuário (UI)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Técnicas de avaliação da usabilidade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de </a:t>
            </a:r>
            <a:r>
              <a:rPr lang="pt-BR">
                <a:solidFill>
                  <a:schemeClr val="dk1"/>
                </a:solidFill>
              </a:rPr>
              <a:t>Cadastro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6" name="Google Shape;216;p3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Profissionais</a:t>
            </a:r>
            <a:endParaRPr/>
          </a:p>
        </p:txBody>
      </p:sp>
      <p:sp>
        <p:nvSpPr>
          <p:cNvPr id="217" name="Google Shape;217;p32"/>
          <p:cNvSpPr txBox="1"/>
          <p:nvPr>
            <p:ph idx="2" type="body"/>
          </p:nvPr>
        </p:nvSpPr>
        <p:spPr>
          <a:xfrm>
            <a:off x="4869425" y="1352625"/>
            <a:ext cx="3960000" cy="3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Preferência pela </a:t>
            </a:r>
            <a:r>
              <a:rPr b="1" lang="pt-BR"/>
              <a:t>"Imagem B"</a:t>
            </a:r>
            <a:r>
              <a:rPr lang="pt-BR"/>
              <a:t> em aspectos cruciais como: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Organização, intuitiva e mensagens de erro adequadas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Percepção de "Imagem A":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Muitas vezes percebida como sobrecarregada de informações ou elementos visuais excessivos.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Ponto Positivo de "Imagem A":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Presença de labels no formulário, considerados úteis, especialmente para usuários mais idosos.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200"/>
              </a:spcAft>
              <a:buSzPts val="1300"/>
              <a:buChar char="●"/>
            </a:pPr>
            <a:r>
              <a:rPr lang="pt-BR"/>
              <a:t>Destaque para a importância de considerar características específicas, como labels, para aprimorar a experiência do usuário.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</a:t>
            </a:r>
            <a:r>
              <a:rPr lang="pt-BR">
                <a:solidFill>
                  <a:schemeClr val="dk1"/>
                </a:solidFill>
              </a:rPr>
              <a:t>P</a:t>
            </a:r>
            <a:r>
              <a:rPr lang="pt-BR">
                <a:solidFill>
                  <a:schemeClr val="dk1"/>
                </a:solidFill>
              </a:rPr>
              <a:t>rincipal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3" name="Google Shape;223;p3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Profissionais</a:t>
            </a:r>
            <a:endParaRPr/>
          </a:p>
        </p:txBody>
      </p:sp>
      <p:sp>
        <p:nvSpPr>
          <p:cNvPr id="224" name="Google Shape;224;p33"/>
          <p:cNvSpPr txBox="1"/>
          <p:nvPr>
            <p:ph idx="2" type="body"/>
          </p:nvPr>
        </p:nvSpPr>
        <p:spPr>
          <a:xfrm>
            <a:off x="4869425" y="1352625"/>
            <a:ext cx="3960000" cy="3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Preferência pela </a:t>
            </a:r>
            <a:r>
              <a:rPr b="1" lang="pt-BR"/>
              <a:t>"Imagem B"</a:t>
            </a:r>
            <a:r>
              <a:rPr lang="pt-BR"/>
              <a:t> em aspectos cruciais como: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Layout atrativo, organização e funcionalidade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Preferência Consistente: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"Imagem B" consistentemente escolhida como a mais eficaz em proporcionar uma experiência de usuário intuitiva e visualmente agradável.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Críticas à "Imagem A":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Críticas como presença de informações excessivas.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Algumas elogios à navegação.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200"/>
              </a:spcAft>
              <a:buSzPts val="1300"/>
              <a:buChar char="●"/>
            </a:pPr>
            <a:r>
              <a:rPr lang="pt-BR"/>
              <a:t>Clara preferência dos participantes pela "Imagem B" em termos de design e usabilidade.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de </a:t>
            </a:r>
            <a:r>
              <a:rPr lang="pt-BR">
                <a:solidFill>
                  <a:schemeClr val="dk1"/>
                </a:solidFill>
              </a:rPr>
              <a:t>Conteúdo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0" name="Google Shape;230;p3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Profissionais</a:t>
            </a:r>
            <a:endParaRPr/>
          </a:p>
        </p:txBody>
      </p:sp>
      <p:sp>
        <p:nvSpPr>
          <p:cNvPr id="231" name="Google Shape;231;p34"/>
          <p:cNvSpPr txBox="1"/>
          <p:nvPr>
            <p:ph idx="2" type="body"/>
          </p:nvPr>
        </p:nvSpPr>
        <p:spPr>
          <a:xfrm>
            <a:off x="4869425" y="1352625"/>
            <a:ext cx="3960000" cy="3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Preferência pela </a:t>
            </a:r>
            <a:r>
              <a:rPr b="1" lang="pt-BR"/>
              <a:t>"Imagem B"</a:t>
            </a:r>
            <a:r>
              <a:rPr lang="pt-BR"/>
              <a:t> em aspectos cruciais como: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Layout  atrativo, organização, intuitiva, consistência textual, abordagem objetiva, distribuição equilibrada de elementos e eficiência na apresentação de informações.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Críticas à "Imagem A":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Ocasionalmente apontada por excesso de informações ou elementos visuais que poderiam prejudicar a experiência do usuário.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200"/>
              </a:spcAft>
              <a:buSzPts val="1300"/>
              <a:buChar char="●"/>
            </a:pPr>
            <a:r>
              <a:rPr lang="pt-BR"/>
              <a:t>"Imagem B" identificada pela maioria como a opção mais adequada para proporcionar uma experiência de usuário superior na apresentação de conteúdo.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729450" y="2078875"/>
            <a:ext cx="7688700" cy="28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As respostas coletadas indicaram que as alterações propostas foram a opção predominante, reforçando a ideia de princípios de usabilidade, UI e UX quase universais e valorizados por uma diversidade de usuários.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Mesmo com as modificações preferidas, elementos da proposta original, como rótulos elucidativos e harmonia estética, foram positivamente destacados, evidenciando a relevância das heurísticas de Jakob Nielsen e dos Princípios de Gestalt.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Os resultados obtidos proporcionaram percepções cruciais sobre a interação entre diferentes aspectos do design de interfaces, destacando concordâncias e discordâncias entre teoria e experiência prática, além de nuances nas opiniões entre grupos de estudantes e profissionais.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200"/>
              </a:spcAft>
              <a:buSzPts val="1300"/>
              <a:buChar char="●"/>
            </a:pPr>
            <a:r>
              <a:rPr lang="pt-BR"/>
              <a:t>Em suma, o trabalho contribui significativamente para a literatura, fornecendo orientações estratégicas e práticas para designers e desenvolvedores, enfatizando a importância de integrar diversos conceitos e diretrizes para uma experiência de usuário excepcional e otimizada.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Lembrete</a:t>
            </a:r>
            <a:endParaRPr/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Questionário</a:t>
            </a:r>
            <a:r>
              <a:rPr lang="pt-BR"/>
              <a:t> da pesquisa no </a:t>
            </a:r>
            <a:r>
              <a:rPr lang="pt-BR"/>
              <a:t>apêndices 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Para uma </a:t>
            </a:r>
            <a:r>
              <a:rPr lang="pt-BR"/>
              <a:t>análise</a:t>
            </a:r>
            <a:r>
              <a:rPr lang="pt-BR"/>
              <a:t> e </a:t>
            </a:r>
            <a:r>
              <a:rPr lang="pt-BR"/>
              <a:t>percepção</a:t>
            </a:r>
            <a:r>
              <a:rPr lang="pt-BR"/>
              <a:t> mais quantitativa, as respostas dos estudantes e profissionais respectivamente estão nos apêndices, B e C.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727800" y="3606599"/>
            <a:ext cx="76884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Felipe Antônio Justino Zanetti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</a:t>
            </a:r>
            <a:r>
              <a:rPr lang="pt-BR"/>
              <a:t>om o objetivo de realizar uma revisão teórica aprofundada, discutindo conceitos propostos por profissionais renomados como </a:t>
            </a:r>
            <a:r>
              <a:rPr lang="pt-BR"/>
              <a:t>Jakob Nielsen</a:t>
            </a:r>
            <a:r>
              <a:rPr lang="pt-BR"/>
              <a:t>, em conjunto com princípios da psicologia da forma, Gestalt, e diretrizes modernas de design, incluindo o Material Design.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</a:t>
            </a:r>
            <a:r>
              <a:rPr lang="pt-BR"/>
              <a:t>ontextualizar e analisar tais aspectos em uma interface de sistema.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Compreender como diferentes grupos demográficos interpretam e valorizam esses aspectos.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 pesquisa busca fornecer orientações estratégicas para designers e desenvolvedores na criação de interfaces.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6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metodologia utilizada neste estudo consistiu em aplicar regras e diretrizes extraídas da literatura para melhorar partes da interface de um sistema. Foram construídos protótipos e implementadas mudanças no sistema existente, visando otimizar aspectos como usabilidade e </a:t>
            </a:r>
            <a:r>
              <a:rPr lang="pt-BR"/>
              <a:t>estética</a:t>
            </a:r>
            <a:r>
              <a:rPr lang="pt-BR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Essas implementações foram validadas por meio de um experimento que envolveu a distribuição de questionários a um grupo diversificado de participantes, composto por estudantes e profissionais da área de desenvolvimento.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Através dessa abordagem, foi possível identificar percepções ricas e multifacetadas relacionadas à </a:t>
            </a:r>
            <a:r>
              <a:rPr lang="pt-BR"/>
              <a:t>usabilidade, UI e UX em interfaces de sistemas</a:t>
            </a:r>
            <a:r>
              <a:rPr lang="pt-BR"/>
              <a:t>. Esses resultados reforçam a importância de considerar princípios de usabilidade, UI e UX no design de interfaces para garantir uma experiência de uso excepcional.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 questionário pode ser visto no Apêndice 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DebugandoED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9798" y="525953"/>
            <a:ext cx="3972325" cy="457292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325" y="2078875"/>
            <a:ext cx="3367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91"/>
              <a:t>A plataforma foi utilizada como estudo de caso para a aplicação dos conceitos e princípios apresentado</a:t>
            </a:r>
            <a:endParaRPr sz="169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de Login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0" y="2780945"/>
            <a:ext cx="4684301" cy="219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0" y="563265"/>
            <a:ext cx="4684301" cy="206605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1225" y="2781725"/>
            <a:ext cx="3088800" cy="23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Continuidade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Ponto Focal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Região Comum (espaçamentos)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Prevenção de erro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de Cadastro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1225" y="2781725"/>
            <a:ext cx="3088800" cy="23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Minimalista, informações desnecessárias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Tipos de inputs, autocomplete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Continuidade e Ponto Focal (Fluxo e botões)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Prevenção de erro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900" y="979276"/>
            <a:ext cx="4757524" cy="31849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Principal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1225" y="2781725"/>
            <a:ext cx="2834700" cy="23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Correspondência entre o sistema e o mundo real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Identificação: Títulos, ícones, descrição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Menu de navegação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Sobreposição e efeitos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Figura fundo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5225" y="1318650"/>
            <a:ext cx="5372073" cy="32893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de Conteúdo Original</a:t>
            </a:r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472125" y="2535675"/>
            <a:ext cx="3060300" cy="17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Identidade visual própria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Fundo escuro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Contrastes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Falta de consistência, padrão e estética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Reconhecer ao invés de lembrar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Ajuda e documentação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900" y="842325"/>
            <a:ext cx="4900024" cy="34588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0900" y="842321"/>
            <a:ext cx="4900025" cy="348790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4A86E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C9DAF8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