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  <p:sldId id="261" r:id="rId5"/>
    <p:sldId id="260" r:id="rId6"/>
    <p:sldId id="264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9099" autoAdjust="0"/>
  </p:normalViewPr>
  <p:slideViewPr>
    <p:cSldViewPr>
      <p:cViewPr>
        <p:scale>
          <a:sx n="33" d="100"/>
          <a:sy n="33" d="100"/>
        </p:scale>
        <p:origin x="-265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グループ化 76"/>
          <p:cNvGrpSpPr/>
          <p:nvPr/>
        </p:nvGrpSpPr>
        <p:grpSpPr>
          <a:xfrm>
            <a:off x="-10189640" y="-2331280"/>
            <a:ext cx="20450272" cy="9053088"/>
            <a:chOff x="-10189640" y="-2331280"/>
            <a:chExt cx="20450272" cy="9053088"/>
          </a:xfrm>
        </p:grpSpPr>
        <p:grpSp>
          <p:nvGrpSpPr>
            <p:cNvPr id="37" name="グループ化 36"/>
            <p:cNvGrpSpPr/>
            <p:nvPr/>
          </p:nvGrpSpPr>
          <p:grpSpPr>
            <a:xfrm>
              <a:off x="-6085184" y="3208966"/>
              <a:ext cx="7020001" cy="2884330"/>
              <a:chOff x="-6319922" y="3208966"/>
              <a:chExt cx="7020001" cy="2884330"/>
            </a:xfrm>
          </p:grpSpPr>
          <p:sp>
            <p:nvSpPr>
              <p:cNvPr id="71" name="正方形/長方形 70"/>
              <p:cNvSpPr/>
              <p:nvPr/>
            </p:nvSpPr>
            <p:spPr>
              <a:xfrm>
                <a:off x="-6319921" y="3208966"/>
                <a:ext cx="7020000" cy="28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-6319922" y="5631631"/>
                <a:ext cx="34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/>
                  <a:t>SaaS</a:t>
                </a:r>
                <a:r>
                  <a:rPr kumimoji="1" lang="ja-JP" altLang="en-US" sz="2400" b="1" dirty="0" smtClean="0"/>
                  <a:t>型</a:t>
                </a:r>
                <a:r>
                  <a:rPr kumimoji="1" lang="en-US" altLang="ja-JP" sz="2400" b="1" dirty="0" smtClean="0"/>
                  <a:t>CI/CD</a:t>
                </a:r>
                <a:r>
                  <a:rPr kumimoji="1" lang="ja-JP" altLang="en-US" sz="2400" b="1" dirty="0" smtClean="0"/>
                  <a:t>ツール</a:t>
                </a:r>
                <a:endParaRPr kumimoji="1" lang="ja-JP" altLang="en-US" sz="2400" b="1" dirty="0"/>
              </a:p>
            </p:txBody>
          </p:sp>
          <p:sp>
            <p:nvSpPr>
              <p:cNvPr id="54" name="円/楕円 53"/>
              <p:cNvSpPr/>
              <p:nvPr/>
            </p:nvSpPr>
            <p:spPr>
              <a:xfrm>
                <a:off x="-5886201" y="3717032"/>
                <a:ext cx="1620000" cy="108012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>
                    <a:solidFill>
                      <a:schemeClr val="tx1"/>
                    </a:solidFill>
                  </a:rPr>
                  <a:t>ビルド</a:t>
                </a:r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円/楕円 55"/>
              <p:cNvSpPr/>
              <p:nvPr/>
            </p:nvSpPr>
            <p:spPr>
              <a:xfrm>
                <a:off x="-3609429" y="4149080"/>
                <a:ext cx="1620000" cy="108012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>
                    <a:solidFill>
                      <a:schemeClr val="tx1"/>
                    </a:solidFill>
                  </a:rPr>
                  <a:t>テスト</a:t>
                </a:r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カギ線コネクタ 56"/>
              <p:cNvCxnSpPr>
                <a:stCxn id="56" idx="6"/>
                <a:endCxn id="73" idx="2"/>
              </p:cNvCxnSpPr>
              <p:nvPr/>
            </p:nvCxnSpPr>
            <p:spPr>
              <a:xfrm>
                <a:off x="-1989429" y="4689140"/>
                <a:ext cx="656773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カギ線コネクタ 57"/>
              <p:cNvCxnSpPr>
                <a:stCxn id="54" idx="6"/>
                <a:endCxn id="56" idx="2"/>
              </p:cNvCxnSpPr>
              <p:nvPr/>
            </p:nvCxnSpPr>
            <p:spPr>
              <a:xfrm>
                <a:off x="-4266201" y="4257092"/>
                <a:ext cx="656772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円/楕円 72"/>
              <p:cNvSpPr/>
              <p:nvPr/>
            </p:nvSpPr>
            <p:spPr>
              <a:xfrm>
                <a:off x="-1332656" y="4581128"/>
                <a:ext cx="1620000" cy="108012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>
                    <a:solidFill>
                      <a:schemeClr val="tx1"/>
                    </a:solidFill>
                  </a:rPr>
                  <a:t>デプロイ</a:t>
                </a:r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8" name="カギ線コネクタ 77"/>
            <p:cNvCxnSpPr>
              <a:stCxn id="73" idx="6"/>
              <a:endCxn id="4" idx="3"/>
            </p:cNvCxnSpPr>
            <p:nvPr/>
          </p:nvCxnSpPr>
          <p:spPr>
            <a:xfrm flipV="1">
              <a:off x="522082" y="1758652"/>
              <a:ext cx="1557931" cy="3362536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カギ線コネクタ 80"/>
            <p:cNvCxnSpPr>
              <a:stCxn id="56" idx="4"/>
              <a:endCxn id="4" idx="3"/>
            </p:cNvCxnSpPr>
            <p:nvPr/>
          </p:nvCxnSpPr>
          <p:spPr>
            <a:xfrm rot="5400000" flipH="1" flipV="1">
              <a:off x="-1977613" y="1171574"/>
              <a:ext cx="3470548" cy="4644704"/>
            </a:xfrm>
            <a:prstGeom prst="bentConnector3">
              <a:avLst>
                <a:gd name="adj1" fmla="val -17565"/>
              </a:avLst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グループ化 37"/>
            <p:cNvGrpSpPr/>
            <p:nvPr/>
          </p:nvGrpSpPr>
          <p:grpSpPr>
            <a:xfrm>
              <a:off x="-3905894" y="-639272"/>
              <a:ext cx="2880001" cy="1620000"/>
              <a:chOff x="1115935" y="7101409"/>
              <a:chExt cx="2880001" cy="1620000"/>
            </a:xfrm>
          </p:grpSpPr>
          <p:sp>
            <p:nvSpPr>
              <p:cNvPr id="91" name="正方形/長方形 90"/>
              <p:cNvSpPr/>
              <p:nvPr/>
            </p:nvSpPr>
            <p:spPr>
              <a:xfrm>
                <a:off x="1115936" y="7101410"/>
                <a:ext cx="2880000" cy="1619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1115935" y="7101409"/>
                <a:ext cx="288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 smtClean="0"/>
                  <a:t>情報連携ツール</a:t>
                </a:r>
                <a:endParaRPr kumimoji="1" lang="ja-JP" altLang="en-US" sz="2400" b="1" dirty="0"/>
              </a:p>
            </p:txBody>
          </p:sp>
          <p:sp>
            <p:nvSpPr>
              <p:cNvPr id="93" name="角丸四角形 92"/>
              <p:cNvSpPr/>
              <p:nvPr/>
            </p:nvSpPr>
            <p:spPr>
              <a:xfrm>
                <a:off x="1463114" y="7605464"/>
                <a:ext cx="1980000" cy="90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Slack</a:t>
                </a:r>
              </a:p>
            </p:txBody>
          </p:sp>
        </p:grpSp>
        <p:cxnSp>
          <p:nvCxnSpPr>
            <p:cNvPr id="95" name="カギ線コネクタ 94"/>
            <p:cNvCxnSpPr>
              <a:stCxn id="54" idx="0"/>
              <a:endCxn id="93" idx="2"/>
            </p:cNvCxnSpPr>
            <p:nvPr/>
          </p:nvCxnSpPr>
          <p:spPr>
            <a:xfrm rot="5400000" flipH="1" flipV="1">
              <a:off x="-5181213" y="1104534"/>
              <a:ext cx="2952249" cy="2272748"/>
            </a:xfrm>
            <a:prstGeom prst="bentConnector3">
              <a:avLst>
                <a:gd name="adj1" fmla="val 28706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カギ線コネクタ 97"/>
            <p:cNvCxnSpPr>
              <a:stCxn id="56" idx="0"/>
              <a:endCxn id="93" idx="2"/>
            </p:cNvCxnSpPr>
            <p:nvPr/>
          </p:nvCxnSpPr>
          <p:spPr>
            <a:xfrm rot="16200000" flipV="1">
              <a:off x="-4258851" y="2454920"/>
              <a:ext cx="3384297" cy="40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グループ化 75"/>
            <p:cNvGrpSpPr/>
            <p:nvPr/>
          </p:nvGrpSpPr>
          <p:grpSpPr>
            <a:xfrm>
              <a:off x="-9446903" y="1981502"/>
              <a:ext cx="3060001" cy="1620000"/>
              <a:chOff x="-9446903" y="1981502"/>
              <a:chExt cx="3060001" cy="1620000"/>
            </a:xfrm>
          </p:grpSpPr>
          <p:sp>
            <p:nvSpPr>
              <p:cNvPr id="104" name="正方形/長方形 103"/>
              <p:cNvSpPr/>
              <p:nvPr/>
            </p:nvSpPr>
            <p:spPr>
              <a:xfrm>
                <a:off x="-9446902" y="1981503"/>
                <a:ext cx="3060000" cy="1619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テキスト ボックス 104"/>
              <p:cNvSpPr txBox="1"/>
              <p:nvPr/>
            </p:nvSpPr>
            <p:spPr>
              <a:xfrm>
                <a:off x="-9446903" y="1981502"/>
                <a:ext cx="3060000" cy="396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 smtClean="0"/>
                  <a:t>バージョン管理ツール</a:t>
                </a:r>
                <a:endParaRPr kumimoji="1" lang="ja-JP" altLang="en-US" sz="2400" b="1" dirty="0"/>
              </a:p>
            </p:txBody>
          </p:sp>
          <p:sp>
            <p:nvSpPr>
              <p:cNvPr id="106" name="角丸四角形 105"/>
              <p:cNvSpPr/>
              <p:nvPr/>
            </p:nvSpPr>
            <p:spPr>
              <a:xfrm>
                <a:off x="-8893496" y="2403841"/>
                <a:ext cx="1980000" cy="90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GitHub</a:t>
                </a:r>
              </a:p>
            </p:txBody>
          </p:sp>
        </p:grpSp>
        <p:cxnSp>
          <p:nvCxnSpPr>
            <p:cNvPr id="107" name="カギ線コネクタ 106"/>
            <p:cNvCxnSpPr>
              <a:stCxn id="106" idx="3"/>
              <a:endCxn id="54" idx="2"/>
            </p:cNvCxnSpPr>
            <p:nvPr/>
          </p:nvCxnSpPr>
          <p:spPr>
            <a:xfrm>
              <a:off x="-6913496" y="2853841"/>
              <a:ext cx="1262033" cy="1403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グループ化 38"/>
            <p:cNvGrpSpPr/>
            <p:nvPr/>
          </p:nvGrpSpPr>
          <p:grpSpPr>
            <a:xfrm>
              <a:off x="-10189640" y="-2331280"/>
              <a:ext cx="2880001" cy="3240000"/>
              <a:chOff x="-9921990" y="-2717313"/>
              <a:chExt cx="2880001" cy="3240000"/>
            </a:xfrm>
          </p:grpSpPr>
          <p:sp>
            <p:nvSpPr>
              <p:cNvPr id="112" name="正方形/長方形 111"/>
              <p:cNvSpPr/>
              <p:nvPr/>
            </p:nvSpPr>
            <p:spPr>
              <a:xfrm>
                <a:off x="-9921989" y="-2717313"/>
                <a:ext cx="2880000" cy="32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-9921990" y="-2717313"/>
                <a:ext cx="288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 smtClean="0"/>
                  <a:t>クライアント</a:t>
                </a:r>
                <a:r>
                  <a:rPr kumimoji="1" lang="en-US" altLang="ja-JP" sz="2400" b="1" dirty="0" smtClean="0"/>
                  <a:t>PC</a:t>
                </a:r>
                <a:endParaRPr kumimoji="1" lang="ja-JP" altLang="en-US" sz="2400" b="1" dirty="0"/>
              </a:p>
            </p:txBody>
          </p:sp>
          <p:sp>
            <p:nvSpPr>
              <p:cNvPr id="114" name="角丸四角形 113"/>
              <p:cNvSpPr/>
              <p:nvPr/>
            </p:nvSpPr>
            <p:spPr>
              <a:xfrm>
                <a:off x="-9574811" y="-2294974"/>
                <a:ext cx="1980000" cy="90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dirty="0">
                    <a:solidFill>
                      <a:schemeClr val="tx1"/>
                    </a:solidFill>
                  </a:rPr>
                  <a:t>ブラウザ</a:t>
                </a:r>
                <a:endParaRPr kumimoji="1" lang="en-US" altLang="ja-JP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角丸四角形 114"/>
              <p:cNvSpPr/>
              <p:nvPr/>
            </p:nvSpPr>
            <p:spPr>
              <a:xfrm>
                <a:off x="-9574811" y="-962472"/>
                <a:ext cx="1980000" cy="90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err="1" smtClean="0">
                    <a:solidFill>
                      <a:schemeClr val="tx1"/>
                    </a:solidFill>
                  </a:rPr>
                  <a:t>Git</a:t>
                </a:r>
                <a:endParaRPr kumimoji="1" lang="en-US" altLang="ja-JP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6" name="カギ線コネクタ 115"/>
            <p:cNvCxnSpPr>
              <a:stCxn id="115" idx="1"/>
              <a:endCxn id="106" idx="1"/>
            </p:cNvCxnSpPr>
            <p:nvPr/>
          </p:nvCxnSpPr>
          <p:spPr>
            <a:xfrm rot="10800000" flipH="1" flipV="1">
              <a:off x="-9842462" y="-126439"/>
              <a:ext cx="948965" cy="2980280"/>
            </a:xfrm>
            <a:prstGeom prst="bentConnector3">
              <a:avLst>
                <a:gd name="adj1" fmla="val -24089"/>
              </a:avLst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テキスト ボックス 2"/>
            <p:cNvSpPr txBox="1"/>
            <p:nvPr/>
          </p:nvSpPr>
          <p:spPr>
            <a:xfrm>
              <a:off x="7254895" y="4280398"/>
              <a:ext cx="1133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ポート：</a:t>
              </a:r>
              <a:r>
                <a:rPr kumimoji="1" lang="en-US" altLang="ja-JP" sz="1400" dirty="0" smtClean="0"/>
                <a:t>8081</a:t>
              </a:r>
              <a:endParaRPr kumimoji="1" lang="ja-JP" altLang="en-US" sz="1400" dirty="0"/>
            </a:p>
          </p:txBody>
        </p:sp>
        <p:cxnSp>
          <p:nvCxnSpPr>
            <p:cNvPr id="74" name="カギ線コネクタ 73"/>
            <p:cNvCxnSpPr>
              <a:stCxn id="114" idx="3"/>
              <a:endCxn id="4" idx="2"/>
            </p:cNvCxnSpPr>
            <p:nvPr/>
          </p:nvCxnSpPr>
          <p:spPr>
            <a:xfrm>
              <a:off x="-7862461" y="-1458941"/>
              <a:ext cx="9626149" cy="2835713"/>
            </a:xfrm>
            <a:prstGeom prst="bentConnector3">
              <a:avLst>
                <a:gd name="adj1" fmla="val 85622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カギ線コネクタ 63"/>
            <p:cNvCxnSpPr>
              <a:stCxn id="73" idx="0"/>
              <a:endCxn id="93" idx="2"/>
            </p:cNvCxnSpPr>
            <p:nvPr/>
          </p:nvCxnSpPr>
          <p:spPr>
            <a:xfrm rot="16200000" flipV="1">
              <a:off x="-3336488" y="1532557"/>
              <a:ext cx="3816345" cy="228079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グループ化 18"/>
            <p:cNvGrpSpPr/>
            <p:nvPr/>
          </p:nvGrpSpPr>
          <p:grpSpPr>
            <a:xfrm>
              <a:off x="1763688" y="272952"/>
              <a:ext cx="8496944" cy="6448856"/>
              <a:chOff x="1763688" y="272952"/>
              <a:chExt cx="8496944" cy="6448856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2249660" y="272952"/>
                <a:ext cx="8010972" cy="64488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2249659" y="272952"/>
                <a:ext cx="56886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/>
                  <a:t>VPC</a:t>
                </a:r>
                <a:endParaRPr kumimoji="1" lang="ja-JP" altLang="en-US" sz="2400" b="1" dirty="0"/>
              </a:p>
            </p:txBody>
          </p:sp>
          <p:sp>
            <p:nvSpPr>
              <p:cNvPr id="4" name="円/楕円 3"/>
              <p:cNvSpPr/>
              <p:nvPr/>
            </p:nvSpPr>
            <p:spPr>
              <a:xfrm>
                <a:off x="1763688" y="836712"/>
                <a:ext cx="2160000" cy="108012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b="1" dirty="0" smtClean="0">
                    <a:solidFill>
                      <a:schemeClr val="tx1"/>
                    </a:solidFill>
                  </a:rPr>
                  <a:t>SLB</a:t>
                </a:r>
              </a:p>
            </p:txBody>
          </p:sp>
          <p:grpSp>
            <p:nvGrpSpPr>
              <p:cNvPr id="2" name="グループ化 1"/>
              <p:cNvGrpSpPr/>
              <p:nvPr/>
            </p:nvGrpSpPr>
            <p:grpSpPr>
              <a:xfrm>
                <a:off x="4048894" y="1628800"/>
                <a:ext cx="4500000" cy="1980000"/>
                <a:chOff x="5670539" y="1569127"/>
                <a:chExt cx="4500000" cy="1980000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5670539" y="1569127"/>
                  <a:ext cx="4500000" cy="19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5670539" y="1578462"/>
                  <a:ext cx="4500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000" dirty="0" smtClean="0"/>
                    <a:t>ECS</a:t>
                  </a:r>
                  <a:r>
                    <a:rPr kumimoji="1" lang="ja-JP" altLang="en-US" sz="2000" dirty="0" smtClean="0"/>
                    <a:t>（</a:t>
                  </a:r>
                  <a:r>
                    <a:rPr kumimoji="1" lang="en-US" altLang="ja-JP" sz="2000" dirty="0" smtClean="0"/>
                    <a:t>ecs-1</a:t>
                  </a:r>
                  <a:r>
                    <a:rPr kumimoji="1" lang="ja-JP" altLang="en-US" sz="2000" dirty="0" smtClean="0"/>
                    <a:t>）</a:t>
                  </a:r>
                  <a:endParaRPr kumimoji="1" lang="ja-JP" altLang="en-US" sz="2000" dirty="0"/>
                </a:p>
              </p:txBody>
            </p:sp>
            <p:sp>
              <p:nvSpPr>
                <p:cNvPr id="9" name="角丸四角形 8"/>
                <p:cNvSpPr/>
                <p:nvPr/>
              </p:nvSpPr>
              <p:spPr>
                <a:xfrm>
                  <a:off x="6570539" y="2265437"/>
                  <a:ext cx="2700000" cy="72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Web</a:t>
                  </a:r>
                  <a:r>
                    <a:rPr kumimoji="1" lang="ja-JP" altLang="en-US" sz="2000" dirty="0" smtClean="0">
                      <a:solidFill>
                        <a:schemeClr val="tx1"/>
                      </a:solidFill>
                    </a:rPr>
                    <a:t>アプリケーション</a:t>
                  </a:r>
                  <a:endParaRPr kumimoji="1" lang="en-US" altLang="ja-JP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5710528" y="2329135"/>
                  <a:ext cx="792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 smtClean="0"/>
                    <a:t>/web</a:t>
                  </a:r>
                </a:p>
              </p:txBody>
            </p:sp>
          </p:grpSp>
          <p:grpSp>
            <p:nvGrpSpPr>
              <p:cNvPr id="17" name="グループ化 16"/>
              <p:cNvGrpSpPr/>
              <p:nvPr/>
            </p:nvGrpSpPr>
            <p:grpSpPr>
              <a:xfrm>
                <a:off x="4050538" y="3717032"/>
                <a:ext cx="6120001" cy="2880000"/>
                <a:chOff x="4050538" y="3717032"/>
                <a:chExt cx="6120001" cy="2880000"/>
              </a:xfrm>
            </p:grpSpPr>
            <p:sp>
              <p:nvSpPr>
                <p:cNvPr id="6" name="正方形/長方形 5"/>
                <p:cNvSpPr/>
                <p:nvPr/>
              </p:nvSpPr>
              <p:spPr>
                <a:xfrm>
                  <a:off x="4050539" y="3717032"/>
                  <a:ext cx="6120000" cy="28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4050538" y="3717032"/>
                  <a:ext cx="6120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000" dirty="0" smtClean="0"/>
                    <a:t>ECS</a:t>
                  </a:r>
                  <a:r>
                    <a:rPr kumimoji="1" lang="ja-JP" altLang="en-US" sz="2000" dirty="0" smtClean="0"/>
                    <a:t>（</a:t>
                  </a:r>
                  <a:r>
                    <a:rPr kumimoji="1" lang="en-US" altLang="ja-JP" sz="2000" dirty="0" smtClean="0"/>
                    <a:t>ecs-2</a:t>
                  </a:r>
                  <a:r>
                    <a:rPr kumimoji="1" lang="ja-JP" altLang="en-US" sz="2000" dirty="0" smtClean="0"/>
                    <a:t>）</a:t>
                  </a:r>
                  <a:endParaRPr kumimoji="1" lang="ja-JP" altLang="en-US" sz="2000" dirty="0"/>
                </a:p>
              </p:txBody>
            </p:sp>
            <p:sp>
              <p:nvSpPr>
                <p:cNvPr id="12" name="角丸四角形 11"/>
                <p:cNvSpPr/>
                <p:nvPr/>
              </p:nvSpPr>
              <p:spPr>
                <a:xfrm>
                  <a:off x="4276214" y="4717401"/>
                  <a:ext cx="1980000" cy="90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NGINX</a:t>
                  </a:r>
                </a:p>
              </p:txBody>
            </p:sp>
            <p:sp>
              <p:nvSpPr>
                <p:cNvPr id="11" name="角丸四角形 10"/>
                <p:cNvSpPr/>
                <p:nvPr/>
              </p:nvSpPr>
              <p:spPr>
                <a:xfrm>
                  <a:off x="7254895" y="5334404"/>
                  <a:ext cx="2700000" cy="72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err="1" smtClean="0">
                      <a:solidFill>
                        <a:schemeClr val="tx1"/>
                      </a:solidFill>
                    </a:rPr>
                    <a:t>SonerQube</a:t>
                  </a:r>
                  <a:endParaRPr kumimoji="1" lang="en-US" altLang="ja-JP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角丸四角形 9"/>
                <p:cNvSpPr/>
                <p:nvPr/>
              </p:nvSpPr>
              <p:spPr>
                <a:xfrm>
                  <a:off x="7254895" y="4280398"/>
                  <a:ext cx="2700000" cy="72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Nexus</a:t>
                  </a:r>
                </a:p>
              </p:txBody>
            </p:sp>
            <p:cxnSp>
              <p:nvCxnSpPr>
                <p:cNvPr id="27" name="カギ線コネクタ 26"/>
                <p:cNvCxnSpPr>
                  <a:stCxn id="12" idx="3"/>
                  <a:endCxn id="10" idx="1"/>
                </p:cNvCxnSpPr>
                <p:nvPr/>
              </p:nvCxnSpPr>
              <p:spPr>
                <a:xfrm flipV="1">
                  <a:off x="6256214" y="4640398"/>
                  <a:ext cx="998681" cy="527003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カギ線コネクタ 29"/>
                <p:cNvCxnSpPr>
                  <a:endCxn id="11" idx="1"/>
                </p:cNvCxnSpPr>
                <p:nvPr/>
              </p:nvCxnSpPr>
              <p:spPr>
                <a:xfrm>
                  <a:off x="6256214" y="5167401"/>
                  <a:ext cx="998681" cy="527003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テキスト ボックス 59"/>
                <p:cNvSpPr txBox="1"/>
                <p:nvPr/>
              </p:nvSpPr>
              <p:spPr>
                <a:xfrm>
                  <a:off x="6444208" y="4365104"/>
                  <a:ext cx="1080000" cy="32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 smtClean="0"/>
                    <a:t>/nexus</a:t>
                  </a:r>
                </a:p>
              </p:txBody>
            </p:sp>
            <p:sp>
              <p:nvSpPr>
                <p:cNvPr id="63" name="テキスト ボックス 62"/>
                <p:cNvSpPr txBox="1"/>
                <p:nvPr/>
              </p:nvSpPr>
              <p:spPr>
                <a:xfrm>
                  <a:off x="6228304" y="5661248"/>
                  <a:ext cx="108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 smtClean="0"/>
                    <a:t>/</a:t>
                  </a:r>
                  <a:r>
                    <a:rPr kumimoji="1" lang="en-US" altLang="ja-JP" sz="1400" b="1" dirty="0" err="1" smtClean="0"/>
                    <a:t>sonerqube</a:t>
                  </a:r>
                  <a:endParaRPr kumimoji="1" lang="en-US" altLang="ja-JP" sz="1400" b="1" dirty="0" smtClean="0"/>
                </a:p>
              </p:txBody>
            </p:sp>
          </p:grpSp>
          <p:cxnSp>
            <p:nvCxnSpPr>
              <p:cNvPr id="24" name="カギ線コネクタ 23"/>
              <p:cNvCxnSpPr>
                <a:stCxn id="4" idx="4"/>
                <a:endCxn id="9" idx="1"/>
              </p:cNvCxnSpPr>
              <p:nvPr/>
            </p:nvCxnSpPr>
            <p:spPr>
              <a:xfrm rot="16200000" flipH="1">
                <a:off x="3512152" y="1248368"/>
                <a:ext cx="768278" cy="2105206"/>
              </a:xfrm>
              <a:prstGeom prst="bentConnector2">
                <a:avLst/>
              </a:prstGeom>
              <a:ln w="28575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カギ線コネクタ 22"/>
              <p:cNvCxnSpPr>
                <a:stCxn id="4" idx="4"/>
                <a:endCxn id="12" idx="1"/>
              </p:cNvCxnSpPr>
              <p:nvPr/>
            </p:nvCxnSpPr>
            <p:spPr>
              <a:xfrm rot="16200000" flipH="1">
                <a:off x="1934667" y="2825853"/>
                <a:ext cx="3250569" cy="1432526"/>
              </a:xfrm>
              <a:prstGeom prst="bentConnector2">
                <a:avLst/>
              </a:prstGeom>
              <a:ln w="28575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カギ線コネクタ 83"/>
            <p:cNvCxnSpPr>
              <a:stCxn id="106" idx="3"/>
              <a:endCxn id="93" idx="2"/>
            </p:cNvCxnSpPr>
            <p:nvPr/>
          </p:nvCxnSpPr>
          <p:spPr>
            <a:xfrm flipV="1">
              <a:off x="-6913496" y="764783"/>
              <a:ext cx="4344781" cy="2089058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カギ線コネクタ 87"/>
            <p:cNvCxnSpPr>
              <a:endCxn id="93" idx="1"/>
            </p:cNvCxnSpPr>
            <p:nvPr/>
          </p:nvCxnSpPr>
          <p:spPr>
            <a:xfrm>
              <a:off x="-7862461" y="-1458941"/>
              <a:ext cx="4303746" cy="1773724"/>
            </a:xfrm>
            <a:prstGeom prst="bentConnector3">
              <a:avLst>
                <a:gd name="adj1" fmla="val 31409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18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1763688" y="1919292"/>
            <a:ext cx="7020001" cy="3244370"/>
            <a:chOff x="-6085184" y="3208966"/>
            <a:chExt cx="7020001" cy="3244370"/>
          </a:xfrm>
        </p:grpSpPr>
        <p:sp>
          <p:nvSpPr>
            <p:cNvPr id="71" name="正方形/長方形 70"/>
            <p:cNvSpPr/>
            <p:nvPr/>
          </p:nvSpPr>
          <p:spPr>
            <a:xfrm>
              <a:off x="-6085183" y="3208966"/>
              <a:ext cx="7020000" cy="32443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-6085184" y="5991671"/>
              <a:ext cx="34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 smtClean="0"/>
                <a:t>SaaS</a:t>
              </a:r>
              <a:r>
                <a:rPr kumimoji="1" lang="ja-JP" altLang="en-US" sz="2400" b="1" dirty="0" smtClean="0"/>
                <a:t>型</a:t>
              </a:r>
              <a:r>
                <a:rPr kumimoji="1" lang="en-US" altLang="ja-JP" sz="2400" b="1" dirty="0" smtClean="0"/>
                <a:t>CI/CD</a:t>
              </a:r>
              <a:r>
                <a:rPr kumimoji="1" lang="ja-JP" altLang="en-US" sz="2400" b="1" dirty="0" smtClean="0"/>
                <a:t>ツール</a:t>
              </a:r>
              <a:endParaRPr kumimoji="1" lang="ja-JP" altLang="en-US" sz="2400" b="1" dirty="0"/>
            </a:p>
          </p:txBody>
        </p:sp>
        <p:sp>
          <p:nvSpPr>
            <p:cNvPr id="59" name="角丸四角形 58"/>
            <p:cNvSpPr/>
            <p:nvPr/>
          </p:nvSpPr>
          <p:spPr>
            <a:xfrm>
              <a:off x="-5965324" y="3341439"/>
              <a:ext cx="6720900" cy="26275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ja-JP" sz="2000" dirty="0" err="1" smtClean="0">
                  <a:solidFill>
                    <a:schemeClr val="tx1"/>
                  </a:solidFill>
                </a:rPr>
                <a:t>CircleCI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-5651463" y="4005064"/>
              <a:ext cx="1620000" cy="10801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ビルド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-3374691" y="4437112"/>
              <a:ext cx="1620000" cy="10801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テスト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円/楕円 72"/>
            <p:cNvSpPr/>
            <p:nvPr/>
          </p:nvSpPr>
          <p:spPr>
            <a:xfrm>
              <a:off x="-1097918" y="4869160"/>
              <a:ext cx="1620000" cy="10801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デプロイ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カギ線コネクタ 56"/>
            <p:cNvCxnSpPr>
              <a:stCxn id="56" idx="6"/>
              <a:endCxn id="73" idx="2"/>
            </p:cNvCxnSpPr>
            <p:nvPr/>
          </p:nvCxnSpPr>
          <p:spPr>
            <a:xfrm>
              <a:off x="-1754691" y="4977172"/>
              <a:ext cx="656773" cy="432048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カギ線コネクタ 57"/>
            <p:cNvCxnSpPr>
              <a:stCxn id="54" idx="6"/>
              <a:endCxn id="56" idx="2"/>
            </p:cNvCxnSpPr>
            <p:nvPr/>
          </p:nvCxnSpPr>
          <p:spPr>
            <a:xfrm>
              <a:off x="-4031463" y="4545124"/>
              <a:ext cx="656772" cy="432048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9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/>
          <p:cNvGrpSpPr/>
          <p:nvPr/>
        </p:nvGrpSpPr>
        <p:grpSpPr>
          <a:xfrm>
            <a:off x="5364088" y="4239136"/>
            <a:ext cx="2880001" cy="1620000"/>
            <a:chOff x="1115935" y="7101409"/>
            <a:chExt cx="2880001" cy="1620000"/>
          </a:xfrm>
        </p:grpSpPr>
        <p:sp>
          <p:nvSpPr>
            <p:cNvPr id="91" name="正方形/長方形 90"/>
            <p:cNvSpPr/>
            <p:nvPr/>
          </p:nvSpPr>
          <p:spPr>
            <a:xfrm>
              <a:off x="1115936" y="7101410"/>
              <a:ext cx="2880000" cy="1619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1115935" y="7101409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 smtClean="0"/>
                <a:t>情報連携</a:t>
              </a:r>
              <a:r>
                <a:rPr kumimoji="1" lang="ja-JP" altLang="en-US" sz="2400" b="1" dirty="0" smtClean="0"/>
                <a:t>ツール</a:t>
              </a:r>
              <a:endParaRPr kumimoji="1" lang="ja-JP" altLang="en-US" sz="2400" b="1" dirty="0"/>
            </a:p>
          </p:txBody>
        </p:sp>
        <p:sp>
          <p:nvSpPr>
            <p:cNvPr id="93" name="角丸四角形 92"/>
            <p:cNvSpPr/>
            <p:nvPr/>
          </p:nvSpPr>
          <p:spPr>
            <a:xfrm>
              <a:off x="1463114" y="7605464"/>
              <a:ext cx="1980000" cy="90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Slack</a:t>
              </a:r>
            </a:p>
          </p:txBody>
        </p:sp>
      </p:grpSp>
      <p:grpSp>
        <p:nvGrpSpPr>
          <p:cNvPr id="76" name="グループ化 75"/>
          <p:cNvGrpSpPr/>
          <p:nvPr/>
        </p:nvGrpSpPr>
        <p:grpSpPr>
          <a:xfrm>
            <a:off x="923074" y="4653136"/>
            <a:ext cx="3060001" cy="1620000"/>
            <a:chOff x="-9446903" y="1981502"/>
            <a:chExt cx="3060001" cy="1620000"/>
          </a:xfrm>
        </p:grpSpPr>
        <p:sp>
          <p:nvSpPr>
            <p:cNvPr id="104" name="正方形/長方形 103"/>
            <p:cNvSpPr/>
            <p:nvPr/>
          </p:nvSpPr>
          <p:spPr>
            <a:xfrm>
              <a:off x="-9446902" y="1981503"/>
              <a:ext cx="3060000" cy="1619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-9446903" y="1981502"/>
              <a:ext cx="3060000" cy="39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 smtClean="0"/>
                <a:t>バージョン管理ツール</a:t>
              </a:r>
              <a:endParaRPr kumimoji="1" lang="ja-JP" altLang="en-US" sz="2400" b="1" dirty="0"/>
            </a:p>
          </p:txBody>
        </p:sp>
        <p:sp>
          <p:nvSpPr>
            <p:cNvPr id="106" name="角丸四角形 105"/>
            <p:cNvSpPr/>
            <p:nvPr/>
          </p:nvSpPr>
          <p:spPr>
            <a:xfrm>
              <a:off x="-8893496" y="2403841"/>
              <a:ext cx="1980000" cy="90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GitHub</a:t>
              </a:r>
            </a:p>
          </p:txBody>
        </p:sp>
      </p:grpSp>
      <p:sp>
        <p:nvSpPr>
          <p:cNvPr id="114" name="角丸四角形 113"/>
          <p:cNvSpPr/>
          <p:nvPr/>
        </p:nvSpPr>
        <p:spPr>
          <a:xfrm>
            <a:off x="598699" y="1014673"/>
            <a:ext cx="1980000" cy="90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ブラウザ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251520" y="592334"/>
            <a:ext cx="2520001" cy="2880000"/>
            <a:chOff x="251520" y="592334"/>
            <a:chExt cx="2520001" cy="2880000"/>
          </a:xfrm>
        </p:grpSpPr>
        <p:sp>
          <p:nvSpPr>
            <p:cNvPr id="112" name="正方形/長方形 111"/>
            <p:cNvSpPr/>
            <p:nvPr/>
          </p:nvSpPr>
          <p:spPr>
            <a:xfrm>
              <a:off x="251521" y="592334"/>
              <a:ext cx="2520000" cy="28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251520" y="592334"/>
              <a:ext cx="25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 smtClean="0"/>
                <a:t>クライアント</a:t>
              </a:r>
              <a:r>
                <a:rPr kumimoji="1" lang="en-US" altLang="ja-JP" sz="2400" b="1" dirty="0" smtClean="0"/>
                <a:t>PC</a:t>
              </a:r>
              <a:endParaRPr kumimoji="1" lang="ja-JP" altLang="en-US" sz="2400" b="1" dirty="0"/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501054" y="1085726"/>
              <a:ext cx="1980000" cy="90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>
                  <a:solidFill>
                    <a:schemeClr val="tx1"/>
                  </a:solidFill>
                </a:rPr>
                <a:t>ブラウザ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角丸四角形 24"/>
            <p:cNvSpPr/>
            <p:nvPr/>
          </p:nvSpPr>
          <p:spPr>
            <a:xfrm>
              <a:off x="501054" y="2219378"/>
              <a:ext cx="1980000" cy="90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err="1" smtClean="0">
                  <a:solidFill>
                    <a:schemeClr val="tx1"/>
                  </a:solidFill>
                </a:rPr>
                <a:t>Git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3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グループ化 47"/>
          <p:cNvGrpSpPr/>
          <p:nvPr/>
        </p:nvGrpSpPr>
        <p:grpSpPr>
          <a:xfrm>
            <a:off x="-1521617" y="-239904"/>
            <a:ext cx="11700000" cy="6300000"/>
            <a:chOff x="-1521617" y="-239904"/>
            <a:chExt cx="11700000" cy="6300000"/>
          </a:xfrm>
        </p:grpSpPr>
        <p:grpSp>
          <p:nvGrpSpPr>
            <p:cNvPr id="49" name="グループ化 48"/>
            <p:cNvGrpSpPr/>
            <p:nvPr/>
          </p:nvGrpSpPr>
          <p:grpSpPr>
            <a:xfrm>
              <a:off x="-1521617" y="-239904"/>
              <a:ext cx="11700000" cy="6300000"/>
              <a:chOff x="637159" y="-1035496"/>
              <a:chExt cx="11700000" cy="6300000"/>
            </a:xfrm>
          </p:grpSpPr>
          <p:sp>
            <p:nvSpPr>
              <p:cNvPr id="52" name="正方形/長方形 51"/>
              <p:cNvSpPr/>
              <p:nvPr/>
            </p:nvSpPr>
            <p:spPr>
              <a:xfrm>
                <a:off x="637159" y="-1035496"/>
                <a:ext cx="11700000" cy="630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38103" y="-1017725"/>
                <a:ext cx="34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/>
                  <a:t>CLOUD</a:t>
                </a:r>
                <a:endParaRPr kumimoji="1" lang="ja-JP" altLang="en-US" sz="2400" b="1" dirty="0"/>
              </a:p>
            </p:txBody>
          </p:sp>
          <p:sp>
            <p:nvSpPr>
              <p:cNvPr id="54" name="角丸四角形 53"/>
              <p:cNvSpPr/>
              <p:nvPr/>
            </p:nvSpPr>
            <p:spPr>
              <a:xfrm>
                <a:off x="968874" y="-443998"/>
                <a:ext cx="11019950" cy="540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2000" dirty="0" err="1" smtClean="0">
                    <a:solidFill>
                      <a:schemeClr val="tx1"/>
                    </a:solidFill>
                  </a:rPr>
                  <a:t>AlibabaCloud</a:t>
                </a:r>
                <a:endParaRPr kumimoji="1" lang="en-US" altLang="ja-JP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正方形/長方形 54"/>
              <p:cNvSpPr/>
              <p:nvPr/>
            </p:nvSpPr>
            <p:spPr>
              <a:xfrm>
                <a:off x="2249660" y="297152"/>
                <a:ext cx="9000000" cy="450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2249659" y="297152"/>
                <a:ext cx="270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/>
                  <a:t>VPC</a:t>
                </a:r>
                <a:endParaRPr kumimoji="1" lang="ja-JP" altLang="en-US" sz="2400" b="1" dirty="0"/>
              </a:p>
            </p:txBody>
          </p:sp>
          <p:sp>
            <p:nvSpPr>
              <p:cNvPr id="57" name="円/楕円 56"/>
              <p:cNvSpPr/>
              <p:nvPr/>
            </p:nvSpPr>
            <p:spPr>
              <a:xfrm>
                <a:off x="1187624" y="2877136"/>
                <a:ext cx="2160000" cy="108012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b="1" dirty="0" smtClean="0">
                    <a:solidFill>
                      <a:schemeClr val="tx1"/>
                    </a:solidFill>
                  </a:rPr>
                  <a:t>SLB</a:t>
                </a:r>
              </a:p>
            </p:txBody>
          </p:sp>
          <p:grpSp>
            <p:nvGrpSpPr>
              <p:cNvPr id="58" name="グループ化 57"/>
              <p:cNvGrpSpPr/>
              <p:nvPr/>
            </p:nvGrpSpPr>
            <p:grpSpPr>
              <a:xfrm>
                <a:off x="4984758" y="465048"/>
                <a:ext cx="3960000" cy="1620000"/>
                <a:chOff x="4048894" y="1628800"/>
                <a:chExt cx="3960000" cy="1620000"/>
              </a:xfrm>
            </p:grpSpPr>
            <p:sp>
              <p:nvSpPr>
                <p:cNvPr id="69" name="正方形/長方形 68"/>
                <p:cNvSpPr/>
                <p:nvPr/>
              </p:nvSpPr>
              <p:spPr>
                <a:xfrm>
                  <a:off x="4048894" y="1628800"/>
                  <a:ext cx="3960000" cy="162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4048894" y="1638135"/>
                  <a:ext cx="3960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000" dirty="0" smtClean="0"/>
                    <a:t>ECS</a:t>
                  </a:r>
                  <a:r>
                    <a:rPr kumimoji="1" lang="ja-JP" altLang="en-US" sz="2000" dirty="0" smtClean="0"/>
                    <a:t>（</a:t>
                  </a:r>
                  <a:r>
                    <a:rPr kumimoji="1" lang="en-US" altLang="ja-JP" sz="2000" dirty="0" smtClean="0"/>
                    <a:t>ecs-1</a:t>
                  </a:r>
                  <a:r>
                    <a:rPr kumimoji="1" lang="ja-JP" altLang="en-US" sz="2000" dirty="0" smtClean="0"/>
                    <a:t>）</a:t>
                  </a:r>
                  <a:endParaRPr kumimoji="1" lang="ja-JP" altLang="en-US" sz="2000" dirty="0"/>
                </a:p>
              </p:txBody>
            </p:sp>
            <p:sp>
              <p:nvSpPr>
                <p:cNvPr id="71" name="角丸四角形 70"/>
                <p:cNvSpPr/>
                <p:nvPr/>
              </p:nvSpPr>
              <p:spPr>
                <a:xfrm>
                  <a:off x="4948894" y="2132856"/>
                  <a:ext cx="2700000" cy="72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Web</a:t>
                  </a:r>
                  <a:r>
                    <a:rPr kumimoji="1" lang="ja-JP" altLang="en-US" sz="2000" dirty="0" smtClean="0">
                      <a:solidFill>
                        <a:schemeClr val="tx1"/>
                      </a:solidFill>
                    </a:rPr>
                    <a:t>アプリケーション</a:t>
                  </a:r>
                  <a:endParaRPr kumimoji="1" lang="en-US" altLang="ja-JP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4088883" y="2196554"/>
                  <a:ext cx="792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 smtClean="0"/>
                    <a:t>/web</a:t>
                  </a:r>
                </a:p>
              </p:txBody>
            </p:sp>
          </p:grpSp>
          <p:grpSp>
            <p:nvGrpSpPr>
              <p:cNvPr id="59" name="グループ化 58"/>
              <p:cNvGrpSpPr/>
              <p:nvPr/>
            </p:nvGrpSpPr>
            <p:grpSpPr>
              <a:xfrm>
                <a:off x="4984758" y="2246278"/>
                <a:ext cx="6120001" cy="2340000"/>
                <a:chOff x="4050538" y="3717032"/>
                <a:chExt cx="6120001" cy="2340000"/>
              </a:xfrm>
            </p:grpSpPr>
            <p:sp>
              <p:nvSpPr>
                <p:cNvPr id="60" name="正方形/長方形 59"/>
                <p:cNvSpPr/>
                <p:nvPr/>
              </p:nvSpPr>
              <p:spPr>
                <a:xfrm>
                  <a:off x="4050539" y="3717032"/>
                  <a:ext cx="6120000" cy="234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テキスト ボックス 60"/>
                <p:cNvSpPr txBox="1"/>
                <p:nvPr/>
              </p:nvSpPr>
              <p:spPr>
                <a:xfrm>
                  <a:off x="4050538" y="3717032"/>
                  <a:ext cx="6120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000" dirty="0" smtClean="0"/>
                    <a:t>ECS</a:t>
                  </a:r>
                  <a:r>
                    <a:rPr kumimoji="1" lang="ja-JP" altLang="en-US" sz="2000" dirty="0" smtClean="0"/>
                    <a:t>（</a:t>
                  </a:r>
                  <a:r>
                    <a:rPr kumimoji="1" lang="en-US" altLang="ja-JP" sz="2000" dirty="0" smtClean="0"/>
                    <a:t>ecs-2</a:t>
                  </a:r>
                  <a:r>
                    <a:rPr kumimoji="1" lang="ja-JP" altLang="en-US" sz="2000" dirty="0" smtClean="0"/>
                    <a:t>）</a:t>
                  </a:r>
                  <a:endParaRPr kumimoji="1" lang="ja-JP" altLang="en-US" sz="2000" dirty="0"/>
                </a:p>
              </p:txBody>
            </p:sp>
            <p:sp>
              <p:nvSpPr>
                <p:cNvPr id="62" name="角丸四角形 61"/>
                <p:cNvSpPr/>
                <p:nvPr/>
              </p:nvSpPr>
              <p:spPr>
                <a:xfrm>
                  <a:off x="4276214" y="4442067"/>
                  <a:ext cx="1980000" cy="90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NGINX</a:t>
                  </a:r>
                </a:p>
              </p:txBody>
            </p:sp>
            <p:sp>
              <p:nvSpPr>
                <p:cNvPr id="63" name="角丸四角形 62"/>
                <p:cNvSpPr/>
                <p:nvPr/>
              </p:nvSpPr>
              <p:spPr>
                <a:xfrm>
                  <a:off x="7254895" y="5059070"/>
                  <a:ext cx="2700000" cy="72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err="1" smtClean="0">
                      <a:solidFill>
                        <a:schemeClr val="tx1"/>
                      </a:solidFill>
                    </a:rPr>
                    <a:t>SonerQube</a:t>
                  </a:r>
                  <a:endParaRPr kumimoji="1" lang="en-US" altLang="ja-JP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角丸四角形 63"/>
                <p:cNvSpPr/>
                <p:nvPr/>
              </p:nvSpPr>
              <p:spPr>
                <a:xfrm>
                  <a:off x="7254895" y="4005064"/>
                  <a:ext cx="2700000" cy="72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Nexus</a:t>
                  </a:r>
                </a:p>
              </p:txBody>
            </p:sp>
            <p:cxnSp>
              <p:nvCxnSpPr>
                <p:cNvPr id="65" name="カギ線コネクタ 64"/>
                <p:cNvCxnSpPr>
                  <a:stCxn id="62" idx="3"/>
                  <a:endCxn id="64" idx="1"/>
                </p:cNvCxnSpPr>
                <p:nvPr/>
              </p:nvCxnSpPr>
              <p:spPr>
                <a:xfrm flipV="1">
                  <a:off x="6256214" y="4365064"/>
                  <a:ext cx="998681" cy="527003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カギ線コネクタ 65"/>
                <p:cNvCxnSpPr>
                  <a:endCxn id="63" idx="1"/>
                </p:cNvCxnSpPr>
                <p:nvPr/>
              </p:nvCxnSpPr>
              <p:spPr>
                <a:xfrm>
                  <a:off x="6256214" y="4892067"/>
                  <a:ext cx="998681" cy="527003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" name="テキスト ボックス 66"/>
                <p:cNvSpPr txBox="1"/>
                <p:nvPr/>
              </p:nvSpPr>
              <p:spPr>
                <a:xfrm>
                  <a:off x="6444208" y="4089770"/>
                  <a:ext cx="1080000" cy="32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 smtClean="0"/>
                    <a:t>/nexus</a:t>
                  </a:r>
                </a:p>
              </p:txBody>
            </p:sp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6228304" y="5385914"/>
                  <a:ext cx="108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 smtClean="0"/>
                    <a:t>/</a:t>
                  </a:r>
                  <a:r>
                    <a:rPr kumimoji="1" lang="en-US" altLang="ja-JP" sz="1400" b="1" dirty="0" err="1" smtClean="0"/>
                    <a:t>sonerqube</a:t>
                  </a:r>
                  <a:endParaRPr kumimoji="1" lang="en-US" altLang="ja-JP" sz="1400" b="1" dirty="0" smtClean="0"/>
                </a:p>
              </p:txBody>
            </p:sp>
          </p:grpSp>
        </p:grpSp>
        <p:cxnSp>
          <p:nvCxnSpPr>
            <p:cNvPr id="50" name="カギ線コネクタ 49"/>
            <p:cNvCxnSpPr>
              <a:stCxn id="57" idx="6"/>
              <a:endCxn id="71" idx="1"/>
            </p:cNvCxnSpPr>
            <p:nvPr/>
          </p:nvCxnSpPr>
          <p:spPr>
            <a:xfrm flipV="1">
              <a:off x="1188848" y="2124696"/>
              <a:ext cx="2537134" cy="208809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カギ線コネクタ 50"/>
            <p:cNvCxnSpPr>
              <a:stCxn id="57" idx="6"/>
              <a:endCxn id="62" idx="1"/>
            </p:cNvCxnSpPr>
            <p:nvPr/>
          </p:nvCxnSpPr>
          <p:spPr>
            <a:xfrm>
              <a:off x="1188848" y="4212788"/>
              <a:ext cx="1862810" cy="4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56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グループ化 146"/>
          <p:cNvGrpSpPr/>
          <p:nvPr/>
        </p:nvGrpSpPr>
        <p:grpSpPr>
          <a:xfrm>
            <a:off x="-9896000" y="-2966843"/>
            <a:ext cx="4860001" cy="1620000"/>
            <a:chOff x="251520" y="592334"/>
            <a:chExt cx="4860001" cy="1620000"/>
          </a:xfrm>
        </p:grpSpPr>
        <p:sp>
          <p:nvSpPr>
            <p:cNvPr id="148" name="正方形/長方形 147"/>
            <p:cNvSpPr/>
            <p:nvPr/>
          </p:nvSpPr>
          <p:spPr>
            <a:xfrm>
              <a:off x="251521" y="592334"/>
              <a:ext cx="4860000" cy="16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テキスト ボックス 148"/>
            <p:cNvSpPr txBox="1"/>
            <p:nvPr/>
          </p:nvSpPr>
          <p:spPr>
            <a:xfrm>
              <a:off x="251520" y="592334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 smtClean="0"/>
                <a:t>クライアント</a:t>
              </a:r>
              <a:r>
                <a:rPr kumimoji="1" lang="en-US" altLang="ja-JP" sz="2400" b="1" dirty="0" smtClean="0"/>
                <a:t>PC</a:t>
              </a:r>
              <a:endParaRPr kumimoji="1" lang="ja-JP" altLang="en-US" sz="2400" b="1" dirty="0"/>
            </a:p>
          </p:txBody>
        </p:sp>
        <p:sp>
          <p:nvSpPr>
            <p:cNvPr id="150" name="角丸四角形 149"/>
            <p:cNvSpPr/>
            <p:nvPr/>
          </p:nvSpPr>
          <p:spPr>
            <a:xfrm>
              <a:off x="2812802" y="1043396"/>
              <a:ext cx="1980000" cy="90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>
                  <a:solidFill>
                    <a:schemeClr val="tx1"/>
                  </a:solidFill>
                </a:rPr>
                <a:t>ブラウザ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1" name="角丸四角形 150"/>
            <p:cNvSpPr/>
            <p:nvPr/>
          </p:nvSpPr>
          <p:spPr>
            <a:xfrm>
              <a:off x="473074" y="1043396"/>
              <a:ext cx="1980000" cy="90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err="1" smtClean="0">
                  <a:solidFill>
                    <a:schemeClr val="tx1"/>
                  </a:solidFill>
                </a:rPr>
                <a:t>Git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361851" y="1233908"/>
            <a:ext cx="11700000" cy="6300000"/>
            <a:chOff x="-1521617" y="-239904"/>
            <a:chExt cx="11700000" cy="6300000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-1521617" y="-239904"/>
              <a:ext cx="11700000" cy="6300000"/>
              <a:chOff x="637159" y="-1035496"/>
              <a:chExt cx="11700000" cy="6300000"/>
            </a:xfrm>
          </p:grpSpPr>
          <p:sp>
            <p:nvSpPr>
              <p:cNvPr id="89" name="正方形/長方形 88"/>
              <p:cNvSpPr/>
              <p:nvPr/>
            </p:nvSpPr>
            <p:spPr>
              <a:xfrm>
                <a:off x="637159" y="-1035496"/>
                <a:ext cx="11700000" cy="630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638103" y="-1017725"/>
                <a:ext cx="34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/>
                  <a:t>CLOUD</a:t>
                </a:r>
                <a:endParaRPr kumimoji="1" lang="ja-JP" altLang="en-US" sz="2400" b="1" dirty="0"/>
              </a:p>
            </p:txBody>
          </p:sp>
          <p:sp>
            <p:nvSpPr>
              <p:cNvPr id="61" name="角丸四角形 60"/>
              <p:cNvSpPr/>
              <p:nvPr/>
            </p:nvSpPr>
            <p:spPr>
              <a:xfrm>
                <a:off x="968874" y="-443998"/>
                <a:ext cx="11019950" cy="540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2000" dirty="0" err="1" smtClean="0">
                    <a:solidFill>
                      <a:schemeClr val="tx1"/>
                    </a:solidFill>
                  </a:rPr>
                  <a:t>AlibabaCloud</a:t>
                </a:r>
                <a:endParaRPr kumimoji="1" lang="en-US" altLang="ja-JP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2249660" y="297152"/>
                <a:ext cx="9000000" cy="450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2249659" y="297152"/>
                <a:ext cx="270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/>
                  <a:t>VPC</a:t>
                </a:r>
                <a:endParaRPr kumimoji="1" lang="ja-JP" altLang="en-US" sz="2400" b="1" dirty="0"/>
              </a:p>
            </p:txBody>
          </p:sp>
          <p:sp>
            <p:nvSpPr>
              <p:cNvPr id="4" name="円/楕円 3"/>
              <p:cNvSpPr/>
              <p:nvPr/>
            </p:nvSpPr>
            <p:spPr>
              <a:xfrm>
                <a:off x="1187624" y="2877136"/>
                <a:ext cx="2160000" cy="108012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b="1" dirty="0" smtClean="0">
                    <a:solidFill>
                      <a:schemeClr val="tx1"/>
                    </a:solidFill>
                  </a:rPr>
                  <a:t>SLB</a:t>
                </a:r>
              </a:p>
            </p:txBody>
          </p:sp>
          <p:grpSp>
            <p:nvGrpSpPr>
              <p:cNvPr id="32" name="グループ化 31"/>
              <p:cNvGrpSpPr/>
              <p:nvPr/>
            </p:nvGrpSpPr>
            <p:grpSpPr>
              <a:xfrm>
                <a:off x="4984758" y="465048"/>
                <a:ext cx="3960000" cy="1620000"/>
                <a:chOff x="4048894" y="1628800"/>
                <a:chExt cx="3960000" cy="1620000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4048894" y="1628800"/>
                  <a:ext cx="3960000" cy="162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4048894" y="1638135"/>
                  <a:ext cx="3960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000" dirty="0" smtClean="0"/>
                    <a:t>ECS</a:t>
                  </a:r>
                  <a:r>
                    <a:rPr kumimoji="1" lang="ja-JP" altLang="en-US" sz="2000" dirty="0" smtClean="0"/>
                    <a:t>（</a:t>
                  </a:r>
                  <a:r>
                    <a:rPr kumimoji="1" lang="en-US" altLang="ja-JP" sz="2000" dirty="0" smtClean="0"/>
                    <a:t>ecs-1</a:t>
                  </a:r>
                  <a:r>
                    <a:rPr kumimoji="1" lang="ja-JP" altLang="en-US" sz="2000" dirty="0" smtClean="0"/>
                    <a:t>）</a:t>
                  </a:r>
                  <a:endParaRPr kumimoji="1" lang="ja-JP" altLang="en-US" sz="2000" dirty="0"/>
                </a:p>
              </p:txBody>
            </p:sp>
            <p:sp>
              <p:nvSpPr>
                <p:cNvPr id="9" name="角丸四角形 8"/>
                <p:cNvSpPr/>
                <p:nvPr/>
              </p:nvSpPr>
              <p:spPr>
                <a:xfrm>
                  <a:off x="4948894" y="2132856"/>
                  <a:ext cx="2700000" cy="72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Web</a:t>
                  </a:r>
                  <a:r>
                    <a:rPr kumimoji="1" lang="ja-JP" altLang="en-US" sz="2000" dirty="0" smtClean="0">
                      <a:solidFill>
                        <a:schemeClr val="tx1"/>
                      </a:solidFill>
                    </a:rPr>
                    <a:t>アプリケーション</a:t>
                  </a:r>
                  <a:endParaRPr kumimoji="1" lang="en-US" altLang="ja-JP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4088883" y="2196554"/>
                  <a:ext cx="792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 smtClean="0"/>
                    <a:t>/web</a:t>
                  </a:r>
                </a:p>
              </p:txBody>
            </p:sp>
          </p:grpSp>
          <p:grpSp>
            <p:nvGrpSpPr>
              <p:cNvPr id="34" name="グループ化 33"/>
              <p:cNvGrpSpPr/>
              <p:nvPr/>
            </p:nvGrpSpPr>
            <p:grpSpPr>
              <a:xfrm>
                <a:off x="4984758" y="2246278"/>
                <a:ext cx="6120001" cy="2340000"/>
                <a:chOff x="4050538" y="3717032"/>
                <a:chExt cx="6120001" cy="2340000"/>
              </a:xfrm>
            </p:grpSpPr>
            <p:sp>
              <p:nvSpPr>
                <p:cNvPr id="6" name="正方形/長方形 5"/>
                <p:cNvSpPr/>
                <p:nvPr/>
              </p:nvSpPr>
              <p:spPr>
                <a:xfrm>
                  <a:off x="4050539" y="3717032"/>
                  <a:ext cx="6120000" cy="234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4050538" y="3717032"/>
                  <a:ext cx="6120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000" dirty="0" smtClean="0"/>
                    <a:t>ECS</a:t>
                  </a:r>
                  <a:r>
                    <a:rPr kumimoji="1" lang="ja-JP" altLang="en-US" sz="2000" dirty="0" smtClean="0"/>
                    <a:t>（</a:t>
                  </a:r>
                  <a:r>
                    <a:rPr kumimoji="1" lang="en-US" altLang="ja-JP" sz="2000" dirty="0" smtClean="0"/>
                    <a:t>ecs-2</a:t>
                  </a:r>
                  <a:r>
                    <a:rPr kumimoji="1" lang="ja-JP" altLang="en-US" sz="2000" dirty="0" smtClean="0"/>
                    <a:t>）</a:t>
                  </a:r>
                  <a:endParaRPr kumimoji="1" lang="ja-JP" altLang="en-US" sz="2000" dirty="0"/>
                </a:p>
              </p:txBody>
            </p:sp>
            <p:sp>
              <p:nvSpPr>
                <p:cNvPr id="12" name="角丸四角形 11"/>
                <p:cNvSpPr/>
                <p:nvPr/>
              </p:nvSpPr>
              <p:spPr>
                <a:xfrm>
                  <a:off x="4276214" y="4442067"/>
                  <a:ext cx="1980000" cy="90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NGINX</a:t>
                  </a:r>
                </a:p>
              </p:txBody>
            </p:sp>
            <p:sp>
              <p:nvSpPr>
                <p:cNvPr id="11" name="角丸四角形 10"/>
                <p:cNvSpPr/>
                <p:nvPr/>
              </p:nvSpPr>
              <p:spPr>
                <a:xfrm>
                  <a:off x="7254895" y="5059070"/>
                  <a:ext cx="2700000" cy="72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err="1" smtClean="0">
                      <a:solidFill>
                        <a:schemeClr val="tx1"/>
                      </a:solidFill>
                    </a:rPr>
                    <a:t>SonerQube</a:t>
                  </a:r>
                  <a:endParaRPr kumimoji="1" lang="en-US" altLang="ja-JP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角丸四角形 9"/>
                <p:cNvSpPr/>
                <p:nvPr/>
              </p:nvSpPr>
              <p:spPr>
                <a:xfrm>
                  <a:off x="7254895" y="4005064"/>
                  <a:ext cx="2700000" cy="72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Nexus</a:t>
                  </a:r>
                </a:p>
              </p:txBody>
            </p:sp>
            <p:cxnSp>
              <p:nvCxnSpPr>
                <p:cNvPr id="27" name="カギ線コネクタ 26"/>
                <p:cNvCxnSpPr>
                  <a:stCxn id="12" idx="3"/>
                  <a:endCxn id="10" idx="1"/>
                </p:cNvCxnSpPr>
                <p:nvPr/>
              </p:nvCxnSpPr>
              <p:spPr>
                <a:xfrm flipV="1">
                  <a:off x="6256214" y="4365064"/>
                  <a:ext cx="998681" cy="527003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カギ線コネクタ 29"/>
                <p:cNvCxnSpPr>
                  <a:endCxn id="11" idx="1"/>
                </p:cNvCxnSpPr>
                <p:nvPr/>
              </p:nvCxnSpPr>
              <p:spPr>
                <a:xfrm>
                  <a:off x="6256214" y="4892067"/>
                  <a:ext cx="998681" cy="527003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テキスト ボックス 59"/>
                <p:cNvSpPr txBox="1"/>
                <p:nvPr/>
              </p:nvSpPr>
              <p:spPr>
                <a:xfrm>
                  <a:off x="6444208" y="4089770"/>
                  <a:ext cx="1080000" cy="32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 smtClean="0"/>
                    <a:t>/nexus</a:t>
                  </a:r>
                </a:p>
              </p:txBody>
            </p:sp>
            <p:sp>
              <p:nvSpPr>
                <p:cNvPr id="63" name="テキスト ボックス 62"/>
                <p:cNvSpPr txBox="1"/>
                <p:nvPr/>
              </p:nvSpPr>
              <p:spPr>
                <a:xfrm>
                  <a:off x="6228304" y="5385914"/>
                  <a:ext cx="108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 smtClean="0"/>
                    <a:t>/</a:t>
                  </a:r>
                  <a:r>
                    <a:rPr kumimoji="1" lang="en-US" altLang="ja-JP" sz="1400" b="1" dirty="0" err="1" smtClean="0"/>
                    <a:t>sonerqube</a:t>
                  </a:r>
                  <a:endParaRPr kumimoji="1" lang="en-US" altLang="ja-JP" sz="1400" b="1" dirty="0" smtClean="0"/>
                </a:p>
              </p:txBody>
            </p:sp>
          </p:grpSp>
        </p:grpSp>
        <p:cxnSp>
          <p:nvCxnSpPr>
            <p:cNvPr id="24" name="カギ線コネクタ 23"/>
            <p:cNvCxnSpPr>
              <a:stCxn id="4" idx="6"/>
              <a:endCxn id="9" idx="1"/>
            </p:cNvCxnSpPr>
            <p:nvPr/>
          </p:nvCxnSpPr>
          <p:spPr>
            <a:xfrm flipV="1">
              <a:off x="1188848" y="2124696"/>
              <a:ext cx="2537134" cy="208809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カギ線コネクタ 22"/>
            <p:cNvCxnSpPr>
              <a:stCxn id="4" idx="6"/>
              <a:endCxn id="12" idx="1"/>
            </p:cNvCxnSpPr>
            <p:nvPr/>
          </p:nvCxnSpPr>
          <p:spPr>
            <a:xfrm>
              <a:off x="1188848" y="4212788"/>
              <a:ext cx="1862810" cy="4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グループ化 80"/>
          <p:cNvGrpSpPr/>
          <p:nvPr/>
        </p:nvGrpSpPr>
        <p:grpSpPr>
          <a:xfrm>
            <a:off x="-3615943" y="-4826995"/>
            <a:ext cx="7020001" cy="3244370"/>
            <a:chOff x="-6085184" y="3208966"/>
            <a:chExt cx="7020001" cy="3244370"/>
          </a:xfrm>
        </p:grpSpPr>
        <p:sp>
          <p:nvSpPr>
            <p:cNvPr id="82" name="正方形/長方形 81"/>
            <p:cNvSpPr/>
            <p:nvPr/>
          </p:nvSpPr>
          <p:spPr>
            <a:xfrm>
              <a:off x="-6085183" y="3208966"/>
              <a:ext cx="7020000" cy="32443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-6085184" y="5991671"/>
              <a:ext cx="34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 smtClean="0"/>
                <a:t>SaaS</a:t>
              </a:r>
              <a:r>
                <a:rPr kumimoji="1" lang="ja-JP" altLang="en-US" sz="2400" b="1" dirty="0" smtClean="0"/>
                <a:t>型</a:t>
              </a:r>
              <a:r>
                <a:rPr kumimoji="1" lang="en-US" altLang="ja-JP" sz="2400" b="1" dirty="0" smtClean="0"/>
                <a:t>CI/CD</a:t>
              </a:r>
              <a:r>
                <a:rPr kumimoji="1" lang="ja-JP" altLang="en-US" sz="2400" b="1" dirty="0" smtClean="0"/>
                <a:t>ツール</a:t>
              </a:r>
              <a:endParaRPr kumimoji="1" lang="ja-JP" altLang="en-US" sz="2400" b="1" dirty="0"/>
            </a:p>
          </p:txBody>
        </p:sp>
        <p:sp>
          <p:nvSpPr>
            <p:cNvPr id="85" name="角丸四角形 84"/>
            <p:cNvSpPr/>
            <p:nvPr/>
          </p:nvSpPr>
          <p:spPr>
            <a:xfrm>
              <a:off x="-5965324" y="3341439"/>
              <a:ext cx="6720900" cy="26275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ja-JP" sz="2000" dirty="0" err="1" smtClean="0">
                  <a:solidFill>
                    <a:schemeClr val="tx1"/>
                  </a:solidFill>
                </a:rPr>
                <a:t>CircleCI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-5651463" y="4005064"/>
              <a:ext cx="1620000" cy="10801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ビルド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円/楕円 86"/>
            <p:cNvSpPr/>
            <p:nvPr/>
          </p:nvSpPr>
          <p:spPr>
            <a:xfrm>
              <a:off x="-3374691" y="4437112"/>
              <a:ext cx="1620000" cy="10801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テスト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円/楕円 95"/>
            <p:cNvSpPr/>
            <p:nvPr/>
          </p:nvSpPr>
          <p:spPr>
            <a:xfrm>
              <a:off x="-1097918" y="4869160"/>
              <a:ext cx="1620000" cy="10801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デプロイ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カギ線コネクタ 96"/>
            <p:cNvCxnSpPr>
              <a:stCxn id="87" idx="6"/>
              <a:endCxn id="96" idx="2"/>
            </p:cNvCxnSpPr>
            <p:nvPr/>
          </p:nvCxnSpPr>
          <p:spPr>
            <a:xfrm>
              <a:off x="-1754691" y="4977172"/>
              <a:ext cx="656773" cy="432048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カギ線コネクタ 98"/>
            <p:cNvCxnSpPr>
              <a:stCxn id="86" idx="6"/>
              <a:endCxn id="87" idx="2"/>
            </p:cNvCxnSpPr>
            <p:nvPr/>
          </p:nvCxnSpPr>
          <p:spPr>
            <a:xfrm>
              <a:off x="-4031463" y="4545124"/>
              <a:ext cx="656772" cy="432048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グループ化 99"/>
          <p:cNvGrpSpPr/>
          <p:nvPr/>
        </p:nvGrpSpPr>
        <p:grpSpPr>
          <a:xfrm>
            <a:off x="-8540061" y="-692426"/>
            <a:ext cx="2880001" cy="1620000"/>
            <a:chOff x="1115935" y="7101409"/>
            <a:chExt cx="2880001" cy="1620000"/>
          </a:xfrm>
        </p:grpSpPr>
        <p:sp>
          <p:nvSpPr>
            <p:cNvPr id="101" name="正方形/長方形 100"/>
            <p:cNvSpPr/>
            <p:nvPr/>
          </p:nvSpPr>
          <p:spPr>
            <a:xfrm>
              <a:off x="1115936" y="7101410"/>
              <a:ext cx="2880000" cy="1619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1115935" y="7101409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 smtClean="0"/>
                <a:t>情報連携</a:t>
              </a:r>
              <a:r>
                <a:rPr kumimoji="1" lang="ja-JP" altLang="en-US" sz="2400" b="1" dirty="0" smtClean="0"/>
                <a:t>ツール</a:t>
              </a:r>
              <a:endParaRPr kumimoji="1" lang="ja-JP" altLang="en-US" sz="2400" b="1" dirty="0"/>
            </a:p>
          </p:txBody>
        </p:sp>
        <p:sp>
          <p:nvSpPr>
            <p:cNvPr id="103" name="角丸四角形 102"/>
            <p:cNvSpPr/>
            <p:nvPr/>
          </p:nvSpPr>
          <p:spPr>
            <a:xfrm>
              <a:off x="1463114" y="7605464"/>
              <a:ext cx="1980000" cy="90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Slack</a:t>
              </a:r>
            </a:p>
          </p:txBody>
        </p:sp>
      </p:grpSp>
      <p:grpSp>
        <p:nvGrpSpPr>
          <p:cNvPr id="108" name="グループ化 107"/>
          <p:cNvGrpSpPr/>
          <p:nvPr/>
        </p:nvGrpSpPr>
        <p:grpSpPr>
          <a:xfrm>
            <a:off x="-7100060" y="-5726995"/>
            <a:ext cx="3060001" cy="1620000"/>
            <a:chOff x="-9446903" y="1981502"/>
            <a:chExt cx="3060001" cy="1620000"/>
          </a:xfrm>
        </p:grpSpPr>
        <p:sp>
          <p:nvSpPr>
            <p:cNvPr id="109" name="正方形/長方形 108"/>
            <p:cNvSpPr/>
            <p:nvPr/>
          </p:nvSpPr>
          <p:spPr>
            <a:xfrm>
              <a:off x="-9446902" y="1981503"/>
              <a:ext cx="3060000" cy="1619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-9446903" y="1981502"/>
              <a:ext cx="3060000" cy="39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 smtClean="0"/>
                <a:t>バージョン管理ツール</a:t>
              </a:r>
              <a:endParaRPr kumimoji="1" lang="ja-JP" altLang="en-US" sz="2400" b="1" dirty="0"/>
            </a:p>
          </p:txBody>
        </p:sp>
        <p:sp>
          <p:nvSpPr>
            <p:cNvPr id="111" name="角丸四角形 110"/>
            <p:cNvSpPr/>
            <p:nvPr/>
          </p:nvSpPr>
          <p:spPr>
            <a:xfrm>
              <a:off x="-8893496" y="2403841"/>
              <a:ext cx="1980000" cy="90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GitHub</a:t>
              </a:r>
            </a:p>
          </p:txBody>
        </p:sp>
      </p:grpSp>
      <p:grpSp>
        <p:nvGrpSpPr>
          <p:cNvPr id="123" name="グループ化 122"/>
          <p:cNvGrpSpPr/>
          <p:nvPr/>
        </p:nvGrpSpPr>
        <p:grpSpPr>
          <a:xfrm>
            <a:off x="-12674305" y="-6148064"/>
            <a:ext cx="5040001" cy="1620000"/>
            <a:chOff x="251520" y="592334"/>
            <a:chExt cx="5040001" cy="1620000"/>
          </a:xfrm>
        </p:grpSpPr>
        <p:sp>
          <p:nvSpPr>
            <p:cNvPr id="124" name="正方形/長方形 123"/>
            <p:cNvSpPr/>
            <p:nvPr/>
          </p:nvSpPr>
          <p:spPr>
            <a:xfrm>
              <a:off x="251521" y="592334"/>
              <a:ext cx="5040000" cy="16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251520" y="592334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 smtClean="0"/>
                <a:t>クライアント</a:t>
              </a:r>
              <a:r>
                <a:rPr kumimoji="1" lang="en-US" altLang="ja-JP" sz="2400" b="1" dirty="0" smtClean="0"/>
                <a:t>PC</a:t>
              </a:r>
              <a:endParaRPr kumimoji="1" lang="ja-JP" altLang="en-US" sz="2400" b="1" dirty="0"/>
            </a:p>
          </p:txBody>
        </p:sp>
        <p:sp>
          <p:nvSpPr>
            <p:cNvPr id="126" name="角丸四角形 125"/>
            <p:cNvSpPr/>
            <p:nvPr/>
          </p:nvSpPr>
          <p:spPr>
            <a:xfrm>
              <a:off x="599826" y="1013403"/>
              <a:ext cx="1980000" cy="90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>
                  <a:solidFill>
                    <a:schemeClr val="tx1"/>
                  </a:solidFill>
                </a:rPr>
                <a:t>ブラウザ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7" name="角丸四角形 126"/>
            <p:cNvSpPr/>
            <p:nvPr/>
          </p:nvSpPr>
          <p:spPr>
            <a:xfrm>
              <a:off x="2862648" y="1013403"/>
              <a:ext cx="1980000" cy="90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err="1" smtClean="0">
                  <a:solidFill>
                    <a:schemeClr val="tx1"/>
                  </a:solidFill>
                </a:rPr>
                <a:t>Git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28" name="カギ線コネクタ 127"/>
          <p:cNvCxnSpPr>
            <a:stCxn id="127" idx="3"/>
            <a:endCxn id="111" idx="1"/>
          </p:cNvCxnSpPr>
          <p:nvPr/>
        </p:nvCxnSpPr>
        <p:spPr>
          <a:xfrm>
            <a:off x="-8083177" y="-5276995"/>
            <a:ext cx="1536524" cy="422339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カギ線コネクタ 128"/>
          <p:cNvCxnSpPr>
            <a:endCxn id="4" idx="2"/>
          </p:cNvCxnSpPr>
          <p:nvPr/>
        </p:nvCxnSpPr>
        <p:spPr>
          <a:xfrm rot="5400000">
            <a:off x="-2339820" y="1165456"/>
            <a:ext cx="7773281" cy="1269007"/>
          </a:xfrm>
          <a:prstGeom prst="bentConnector4">
            <a:avLst>
              <a:gd name="adj1" fmla="val 20548"/>
              <a:gd name="adj2" fmla="val 241110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カギ線コネクタ 121"/>
          <p:cNvCxnSpPr>
            <a:stCxn id="126" idx="2"/>
            <a:endCxn id="103" idx="1"/>
          </p:cNvCxnSpPr>
          <p:nvPr/>
        </p:nvCxnSpPr>
        <p:spPr>
          <a:xfrm rot="16200000" flipH="1">
            <a:off x="-12308753" y="-3854242"/>
            <a:ext cx="5088624" cy="3143117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カギ線コネクタ 129"/>
          <p:cNvCxnSpPr>
            <a:stCxn id="126" idx="2"/>
            <a:endCxn id="4" idx="2"/>
          </p:cNvCxnSpPr>
          <p:nvPr/>
        </p:nvCxnSpPr>
        <p:spPr>
          <a:xfrm rot="16200000" flipH="1">
            <a:off x="-10468639" y="-5694356"/>
            <a:ext cx="10513595" cy="12248315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カギ線コネクタ 130"/>
          <p:cNvCxnSpPr>
            <a:stCxn id="111" idx="3"/>
            <a:endCxn id="86" idx="2"/>
          </p:cNvCxnSpPr>
          <p:nvPr/>
        </p:nvCxnSpPr>
        <p:spPr>
          <a:xfrm>
            <a:off x="-4566653" y="-4854656"/>
            <a:ext cx="1384431" cy="1363819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カギ線コネクタ 131"/>
          <p:cNvCxnSpPr>
            <a:stCxn id="96" idx="6"/>
            <a:endCxn id="14" idx="0"/>
          </p:cNvCxnSpPr>
          <p:nvPr/>
        </p:nvCxnSpPr>
        <p:spPr>
          <a:xfrm>
            <a:off x="2991323" y="-2626741"/>
            <a:ext cx="3698127" cy="5370528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カギ線コネクタ 132"/>
          <p:cNvCxnSpPr>
            <a:stCxn id="86" idx="4"/>
            <a:endCxn id="103" idx="3"/>
          </p:cNvCxnSpPr>
          <p:nvPr/>
        </p:nvCxnSpPr>
        <p:spPr>
          <a:xfrm rot="5400000">
            <a:off x="-5898755" y="-3264904"/>
            <a:ext cx="3212406" cy="3840660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カギ線コネクタ 134"/>
          <p:cNvCxnSpPr>
            <a:stCxn id="87" idx="4"/>
            <a:endCxn id="103" idx="3"/>
          </p:cNvCxnSpPr>
          <p:nvPr/>
        </p:nvCxnSpPr>
        <p:spPr>
          <a:xfrm rot="5400000">
            <a:off x="-4544345" y="-4187266"/>
            <a:ext cx="2780358" cy="6117432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カギ線コネクタ 143"/>
          <p:cNvCxnSpPr>
            <a:stCxn id="96" idx="3"/>
            <a:endCxn id="103" idx="3"/>
          </p:cNvCxnSpPr>
          <p:nvPr/>
        </p:nvCxnSpPr>
        <p:spPr>
          <a:xfrm rot="5400000">
            <a:off x="-3555402" y="-4902340"/>
            <a:ext cx="2506490" cy="7821449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/>
          <p:cNvGrpSpPr/>
          <p:nvPr/>
        </p:nvGrpSpPr>
        <p:grpSpPr>
          <a:xfrm>
            <a:off x="-12214535" y="-3279389"/>
            <a:ext cx="24276386" cy="10813297"/>
            <a:chOff x="-12214535" y="-3279389"/>
            <a:chExt cx="24276386" cy="10813297"/>
          </a:xfrm>
        </p:grpSpPr>
        <p:grpSp>
          <p:nvGrpSpPr>
            <p:cNvPr id="80" name="グループ化 79"/>
            <p:cNvGrpSpPr/>
            <p:nvPr/>
          </p:nvGrpSpPr>
          <p:grpSpPr>
            <a:xfrm>
              <a:off x="-12214535" y="-3279389"/>
              <a:ext cx="2520001" cy="2880000"/>
              <a:chOff x="251520" y="592334"/>
              <a:chExt cx="2520001" cy="2880000"/>
            </a:xfrm>
          </p:grpSpPr>
          <p:sp>
            <p:nvSpPr>
              <p:cNvPr id="84" name="正方形/長方形 83"/>
              <p:cNvSpPr/>
              <p:nvPr/>
            </p:nvSpPr>
            <p:spPr>
              <a:xfrm>
                <a:off x="251521" y="592334"/>
                <a:ext cx="2520000" cy="28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251520" y="592334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 smtClean="0"/>
                  <a:t>クライアント</a:t>
                </a:r>
                <a:r>
                  <a:rPr kumimoji="1" lang="en-US" altLang="ja-JP" sz="2400" b="1" dirty="0" smtClean="0"/>
                  <a:t>PC</a:t>
                </a:r>
                <a:endParaRPr kumimoji="1" lang="ja-JP" altLang="en-US" sz="2400" b="1" dirty="0"/>
              </a:p>
            </p:txBody>
          </p:sp>
          <p:sp>
            <p:nvSpPr>
              <p:cNvPr id="91" name="角丸四角形 90"/>
              <p:cNvSpPr/>
              <p:nvPr/>
            </p:nvSpPr>
            <p:spPr>
              <a:xfrm>
                <a:off x="501054" y="1085726"/>
                <a:ext cx="1980000" cy="90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dirty="0">
                    <a:solidFill>
                      <a:schemeClr val="tx1"/>
                    </a:solidFill>
                  </a:rPr>
                  <a:t>ブラウザ</a:t>
                </a:r>
                <a:endParaRPr kumimoji="1" lang="en-US" altLang="ja-JP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角丸四角形 91"/>
              <p:cNvSpPr/>
              <p:nvPr/>
            </p:nvSpPr>
            <p:spPr>
              <a:xfrm>
                <a:off x="501054" y="2219378"/>
                <a:ext cx="1980000" cy="90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err="1" smtClean="0">
                    <a:solidFill>
                      <a:schemeClr val="tx1"/>
                    </a:solidFill>
                  </a:rPr>
                  <a:t>Git</a:t>
                </a:r>
                <a:endParaRPr kumimoji="1" lang="en-US" altLang="ja-JP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361851" y="1233908"/>
              <a:ext cx="11700000" cy="6300000"/>
              <a:chOff x="-1521617" y="-239904"/>
              <a:chExt cx="11700000" cy="6300000"/>
            </a:xfrm>
          </p:grpSpPr>
          <p:grpSp>
            <p:nvGrpSpPr>
              <p:cNvPr id="45" name="グループ化 44"/>
              <p:cNvGrpSpPr/>
              <p:nvPr/>
            </p:nvGrpSpPr>
            <p:grpSpPr>
              <a:xfrm>
                <a:off x="-1521617" y="-239904"/>
                <a:ext cx="11700000" cy="6300000"/>
                <a:chOff x="637159" y="-1035496"/>
                <a:chExt cx="11700000" cy="6300000"/>
              </a:xfrm>
            </p:grpSpPr>
            <p:sp>
              <p:nvSpPr>
                <p:cNvPr id="89" name="正方形/長方形 88"/>
                <p:cNvSpPr/>
                <p:nvPr/>
              </p:nvSpPr>
              <p:spPr>
                <a:xfrm>
                  <a:off x="637159" y="-1035496"/>
                  <a:ext cx="11700000" cy="630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" name="テキスト ボックス 89"/>
                <p:cNvSpPr txBox="1"/>
                <p:nvPr/>
              </p:nvSpPr>
              <p:spPr>
                <a:xfrm>
                  <a:off x="638103" y="-1017725"/>
                  <a:ext cx="342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400" b="1" dirty="0" smtClean="0"/>
                    <a:t>CLOUD</a:t>
                  </a:r>
                  <a:endParaRPr kumimoji="1" lang="ja-JP" altLang="en-US" sz="2400" b="1" dirty="0"/>
                </a:p>
              </p:txBody>
            </p:sp>
            <p:sp>
              <p:nvSpPr>
                <p:cNvPr id="61" name="角丸四角形 60"/>
                <p:cNvSpPr/>
                <p:nvPr/>
              </p:nvSpPr>
              <p:spPr>
                <a:xfrm>
                  <a:off x="968874" y="-443998"/>
                  <a:ext cx="11019950" cy="540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kumimoji="1" lang="en-US" altLang="ja-JP" sz="2000" dirty="0" err="1" smtClean="0">
                      <a:solidFill>
                        <a:schemeClr val="tx1"/>
                      </a:solidFill>
                    </a:rPr>
                    <a:t>AlibabaCloud</a:t>
                  </a:r>
                  <a:endParaRPr kumimoji="1" lang="en-US" altLang="ja-JP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正方形/長方形 4"/>
                <p:cNvSpPr/>
                <p:nvPr/>
              </p:nvSpPr>
              <p:spPr>
                <a:xfrm>
                  <a:off x="2249660" y="297152"/>
                  <a:ext cx="9000000" cy="450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2249659" y="297152"/>
                  <a:ext cx="270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400" b="1" dirty="0" smtClean="0"/>
                    <a:t>VPC</a:t>
                  </a:r>
                  <a:endParaRPr kumimoji="1" lang="ja-JP" altLang="en-US" sz="2400" b="1" dirty="0"/>
                </a:p>
              </p:txBody>
            </p:sp>
            <p:sp>
              <p:nvSpPr>
                <p:cNvPr id="4" name="円/楕円 3"/>
                <p:cNvSpPr/>
                <p:nvPr/>
              </p:nvSpPr>
              <p:spPr>
                <a:xfrm>
                  <a:off x="1187624" y="2877136"/>
                  <a:ext cx="2160000" cy="108012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000" b="1" dirty="0" smtClean="0">
                      <a:solidFill>
                        <a:schemeClr val="tx1"/>
                      </a:solidFill>
                    </a:rPr>
                    <a:t>SLB</a:t>
                  </a:r>
                </a:p>
              </p:txBody>
            </p:sp>
            <p:grpSp>
              <p:nvGrpSpPr>
                <p:cNvPr id="32" name="グループ化 31"/>
                <p:cNvGrpSpPr/>
                <p:nvPr/>
              </p:nvGrpSpPr>
              <p:grpSpPr>
                <a:xfrm>
                  <a:off x="4984758" y="465048"/>
                  <a:ext cx="3960000" cy="1620000"/>
                  <a:chOff x="4048894" y="1628800"/>
                  <a:chExt cx="3960000" cy="1620000"/>
                </a:xfrm>
              </p:grpSpPr>
              <p:sp>
                <p:nvSpPr>
                  <p:cNvPr id="7" name="正方形/長方形 6"/>
                  <p:cNvSpPr/>
                  <p:nvPr/>
                </p:nvSpPr>
                <p:spPr>
                  <a:xfrm>
                    <a:off x="4048894" y="1628800"/>
                    <a:ext cx="3960000" cy="162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" name="テキスト ボックス 13"/>
                  <p:cNvSpPr txBox="1"/>
                  <p:nvPr/>
                </p:nvSpPr>
                <p:spPr>
                  <a:xfrm>
                    <a:off x="4048894" y="1638135"/>
                    <a:ext cx="396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000" dirty="0" smtClean="0"/>
                      <a:t>ECS</a:t>
                    </a:r>
                    <a:r>
                      <a:rPr kumimoji="1" lang="ja-JP" altLang="en-US" sz="2000" dirty="0" smtClean="0"/>
                      <a:t>（</a:t>
                    </a:r>
                    <a:r>
                      <a:rPr kumimoji="1" lang="en-US" altLang="ja-JP" sz="2000" dirty="0" smtClean="0"/>
                      <a:t>ecs-1</a:t>
                    </a:r>
                    <a:r>
                      <a:rPr kumimoji="1" lang="ja-JP" altLang="en-US" sz="2000" dirty="0" smtClean="0"/>
                      <a:t>）</a:t>
                    </a:r>
                    <a:endParaRPr kumimoji="1" lang="ja-JP" altLang="en-US" sz="2000" dirty="0"/>
                  </a:p>
                </p:txBody>
              </p:sp>
              <p:sp>
                <p:nvSpPr>
                  <p:cNvPr id="9" name="角丸四角形 8"/>
                  <p:cNvSpPr/>
                  <p:nvPr/>
                </p:nvSpPr>
                <p:spPr>
                  <a:xfrm>
                    <a:off x="4948894" y="2132856"/>
                    <a:ext cx="2700000" cy="7200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Web</a:t>
                    </a:r>
                    <a:r>
                      <a:rPr kumimoji="1" lang="ja-JP" altLang="en-US" sz="2000" dirty="0" smtClean="0">
                        <a:solidFill>
                          <a:schemeClr val="tx1"/>
                        </a:solidFill>
                      </a:rPr>
                      <a:t>アプリケーション</a:t>
                    </a:r>
                    <a:endParaRPr kumimoji="1" lang="en-US" altLang="ja-JP" sz="20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テキスト ボックス 24"/>
                  <p:cNvSpPr txBox="1"/>
                  <p:nvPr/>
                </p:nvSpPr>
                <p:spPr>
                  <a:xfrm>
                    <a:off x="4088883" y="2196554"/>
                    <a:ext cx="79200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400" b="1" dirty="0" smtClean="0"/>
                      <a:t>/web</a:t>
                    </a:r>
                  </a:p>
                </p:txBody>
              </p:sp>
            </p:grpSp>
            <p:grpSp>
              <p:nvGrpSpPr>
                <p:cNvPr id="34" name="グループ化 33"/>
                <p:cNvGrpSpPr/>
                <p:nvPr/>
              </p:nvGrpSpPr>
              <p:grpSpPr>
                <a:xfrm>
                  <a:off x="4984758" y="2246278"/>
                  <a:ext cx="6120001" cy="2340000"/>
                  <a:chOff x="4050538" y="3717032"/>
                  <a:chExt cx="6120001" cy="2340000"/>
                </a:xfrm>
              </p:grpSpPr>
              <p:sp>
                <p:nvSpPr>
                  <p:cNvPr id="6" name="正方形/長方形 5"/>
                  <p:cNvSpPr/>
                  <p:nvPr/>
                </p:nvSpPr>
                <p:spPr>
                  <a:xfrm>
                    <a:off x="4050539" y="3717032"/>
                    <a:ext cx="6120000" cy="234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" name="テキスト ボックス 12"/>
                  <p:cNvSpPr txBox="1"/>
                  <p:nvPr/>
                </p:nvSpPr>
                <p:spPr>
                  <a:xfrm>
                    <a:off x="4050538" y="3717032"/>
                    <a:ext cx="612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000" dirty="0" smtClean="0"/>
                      <a:t>ECS</a:t>
                    </a:r>
                    <a:r>
                      <a:rPr kumimoji="1" lang="ja-JP" altLang="en-US" sz="2000" dirty="0" smtClean="0"/>
                      <a:t>（</a:t>
                    </a:r>
                    <a:r>
                      <a:rPr kumimoji="1" lang="en-US" altLang="ja-JP" sz="2000" dirty="0" smtClean="0"/>
                      <a:t>ecs-2</a:t>
                    </a:r>
                    <a:r>
                      <a:rPr kumimoji="1" lang="ja-JP" altLang="en-US" sz="2000" dirty="0" smtClean="0"/>
                      <a:t>）</a:t>
                    </a:r>
                    <a:endParaRPr kumimoji="1" lang="ja-JP" altLang="en-US" sz="2000" dirty="0"/>
                  </a:p>
                </p:txBody>
              </p:sp>
              <p:sp>
                <p:nvSpPr>
                  <p:cNvPr id="12" name="角丸四角形 11"/>
                  <p:cNvSpPr/>
                  <p:nvPr/>
                </p:nvSpPr>
                <p:spPr>
                  <a:xfrm>
                    <a:off x="4276214" y="4442067"/>
                    <a:ext cx="1980000" cy="9000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NGINX</a:t>
                    </a:r>
                  </a:p>
                </p:txBody>
              </p:sp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7254895" y="5059070"/>
                    <a:ext cx="2700000" cy="7200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2000" dirty="0" err="1" smtClean="0">
                        <a:solidFill>
                          <a:schemeClr val="tx1"/>
                        </a:solidFill>
                      </a:rPr>
                      <a:t>SonerQube</a:t>
                    </a:r>
                    <a:endParaRPr kumimoji="1" lang="en-US" altLang="ja-JP" sz="20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角丸四角形 9"/>
                  <p:cNvSpPr/>
                  <p:nvPr/>
                </p:nvSpPr>
                <p:spPr>
                  <a:xfrm>
                    <a:off x="7254895" y="4005064"/>
                    <a:ext cx="2700000" cy="7200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Nexus</a:t>
                    </a:r>
                  </a:p>
                </p:txBody>
              </p:sp>
              <p:cxnSp>
                <p:nvCxnSpPr>
                  <p:cNvPr id="27" name="カギ線コネクタ 26"/>
                  <p:cNvCxnSpPr>
                    <a:stCxn id="12" idx="3"/>
                    <a:endCxn id="10" idx="1"/>
                  </p:cNvCxnSpPr>
                  <p:nvPr/>
                </p:nvCxnSpPr>
                <p:spPr>
                  <a:xfrm flipV="1">
                    <a:off x="6256214" y="4365064"/>
                    <a:ext cx="998681" cy="527003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rgbClr val="7030A0"/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カギ線コネクタ 29"/>
                  <p:cNvCxnSpPr>
                    <a:endCxn id="11" idx="1"/>
                  </p:cNvCxnSpPr>
                  <p:nvPr/>
                </p:nvCxnSpPr>
                <p:spPr>
                  <a:xfrm>
                    <a:off x="6256214" y="4892067"/>
                    <a:ext cx="998681" cy="527003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rgbClr val="7030A0"/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テキスト ボックス 59"/>
                  <p:cNvSpPr txBox="1"/>
                  <p:nvPr/>
                </p:nvSpPr>
                <p:spPr>
                  <a:xfrm>
                    <a:off x="6444208" y="4089770"/>
                    <a:ext cx="10800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400" b="1" dirty="0" smtClean="0"/>
                      <a:t>/nexus</a:t>
                    </a:r>
                  </a:p>
                </p:txBody>
              </p:sp>
              <p:sp>
                <p:nvSpPr>
                  <p:cNvPr id="63" name="テキスト ボックス 62"/>
                  <p:cNvSpPr txBox="1"/>
                  <p:nvPr/>
                </p:nvSpPr>
                <p:spPr>
                  <a:xfrm>
                    <a:off x="6228304" y="5385914"/>
                    <a:ext cx="108000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400" b="1" dirty="0" smtClean="0"/>
                      <a:t>/</a:t>
                    </a:r>
                    <a:r>
                      <a:rPr kumimoji="1" lang="en-US" altLang="ja-JP" sz="1400" b="1" dirty="0" err="1" smtClean="0"/>
                      <a:t>sonerqube</a:t>
                    </a:r>
                    <a:endParaRPr kumimoji="1" lang="en-US" altLang="ja-JP" sz="1400" b="1" dirty="0" smtClean="0"/>
                  </a:p>
                </p:txBody>
              </p:sp>
            </p:grpSp>
          </p:grpSp>
          <p:cxnSp>
            <p:nvCxnSpPr>
              <p:cNvPr id="24" name="カギ線コネクタ 23"/>
              <p:cNvCxnSpPr>
                <a:stCxn id="4" idx="6"/>
                <a:endCxn id="9" idx="1"/>
              </p:cNvCxnSpPr>
              <p:nvPr/>
            </p:nvCxnSpPr>
            <p:spPr>
              <a:xfrm flipV="1">
                <a:off x="1188848" y="2124696"/>
                <a:ext cx="2537134" cy="208809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カギ線コネクタ 22"/>
              <p:cNvCxnSpPr>
                <a:stCxn id="4" idx="6"/>
                <a:endCxn id="12" idx="1"/>
              </p:cNvCxnSpPr>
              <p:nvPr/>
            </p:nvCxnSpPr>
            <p:spPr>
              <a:xfrm>
                <a:off x="1188848" y="4212788"/>
                <a:ext cx="1862810" cy="4117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グループ化 80"/>
            <p:cNvGrpSpPr/>
            <p:nvPr/>
          </p:nvGrpSpPr>
          <p:grpSpPr>
            <a:xfrm>
              <a:off x="-7334876" y="723505"/>
              <a:ext cx="7020001" cy="3244370"/>
              <a:chOff x="-6085184" y="3208966"/>
              <a:chExt cx="7020001" cy="3244370"/>
            </a:xfrm>
          </p:grpSpPr>
          <p:sp>
            <p:nvSpPr>
              <p:cNvPr id="82" name="正方形/長方形 81"/>
              <p:cNvSpPr/>
              <p:nvPr/>
            </p:nvSpPr>
            <p:spPr>
              <a:xfrm>
                <a:off x="-6085183" y="3208966"/>
                <a:ext cx="7020000" cy="32443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-6085184" y="5991671"/>
                <a:ext cx="34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/>
                  <a:t>SaaS</a:t>
                </a:r>
                <a:r>
                  <a:rPr kumimoji="1" lang="ja-JP" altLang="en-US" sz="2400" b="1" dirty="0" smtClean="0"/>
                  <a:t>型</a:t>
                </a:r>
                <a:r>
                  <a:rPr kumimoji="1" lang="en-US" altLang="ja-JP" sz="2400" b="1" dirty="0" smtClean="0"/>
                  <a:t>CI/CD</a:t>
                </a:r>
                <a:r>
                  <a:rPr kumimoji="1" lang="ja-JP" altLang="en-US" sz="2400" b="1" dirty="0" smtClean="0"/>
                  <a:t>ツール</a:t>
                </a:r>
                <a:endParaRPr kumimoji="1" lang="ja-JP" altLang="en-US" sz="2400" b="1" dirty="0"/>
              </a:p>
            </p:txBody>
          </p:sp>
          <p:sp>
            <p:nvSpPr>
              <p:cNvPr id="85" name="角丸四角形 84"/>
              <p:cNvSpPr/>
              <p:nvPr/>
            </p:nvSpPr>
            <p:spPr>
              <a:xfrm>
                <a:off x="-5965324" y="3341439"/>
                <a:ext cx="6720900" cy="26275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kumimoji="1" lang="en-US" altLang="ja-JP" sz="2000" dirty="0" err="1" smtClean="0">
                    <a:solidFill>
                      <a:schemeClr val="tx1"/>
                    </a:solidFill>
                  </a:rPr>
                  <a:t>CircleCI</a:t>
                </a:r>
                <a:endParaRPr kumimoji="1" lang="en-US" altLang="ja-JP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円/楕円 85"/>
              <p:cNvSpPr/>
              <p:nvPr/>
            </p:nvSpPr>
            <p:spPr>
              <a:xfrm>
                <a:off x="-5651463" y="4005064"/>
                <a:ext cx="1620000" cy="108012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>
                    <a:solidFill>
                      <a:schemeClr val="tx1"/>
                    </a:solidFill>
                  </a:rPr>
                  <a:t>ビルド</a:t>
                </a:r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円/楕円 86"/>
              <p:cNvSpPr/>
              <p:nvPr/>
            </p:nvSpPr>
            <p:spPr>
              <a:xfrm>
                <a:off x="-3374691" y="4437112"/>
                <a:ext cx="1620000" cy="108012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>
                    <a:solidFill>
                      <a:schemeClr val="tx1"/>
                    </a:solidFill>
                  </a:rPr>
                  <a:t>テスト</a:t>
                </a:r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円/楕円 95"/>
              <p:cNvSpPr/>
              <p:nvPr/>
            </p:nvSpPr>
            <p:spPr>
              <a:xfrm>
                <a:off x="-1097918" y="4869160"/>
                <a:ext cx="1620000" cy="108012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>
                    <a:solidFill>
                      <a:schemeClr val="tx1"/>
                    </a:solidFill>
                  </a:rPr>
                  <a:t>デプロイ</a:t>
                </a:r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7" name="カギ線コネクタ 96"/>
              <p:cNvCxnSpPr>
                <a:stCxn id="87" idx="6"/>
                <a:endCxn id="96" idx="2"/>
              </p:cNvCxnSpPr>
              <p:nvPr/>
            </p:nvCxnSpPr>
            <p:spPr>
              <a:xfrm>
                <a:off x="-1754691" y="4977172"/>
                <a:ext cx="656773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カギ線コネクタ 98"/>
              <p:cNvCxnSpPr>
                <a:stCxn id="86" idx="6"/>
                <a:endCxn id="87" idx="2"/>
              </p:cNvCxnSpPr>
              <p:nvPr/>
            </p:nvCxnSpPr>
            <p:spPr>
              <a:xfrm>
                <a:off x="-4031463" y="4545124"/>
                <a:ext cx="656772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グループ化 99"/>
            <p:cNvGrpSpPr/>
            <p:nvPr/>
          </p:nvGrpSpPr>
          <p:grpSpPr>
            <a:xfrm>
              <a:off x="-5149080" y="-2145586"/>
              <a:ext cx="2880001" cy="1620000"/>
              <a:chOff x="1115935" y="7101409"/>
              <a:chExt cx="2880001" cy="1620000"/>
            </a:xfrm>
          </p:grpSpPr>
          <p:sp>
            <p:nvSpPr>
              <p:cNvPr id="101" name="正方形/長方形 100"/>
              <p:cNvSpPr/>
              <p:nvPr/>
            </p:nvSpPr>
            <p:spPr>
              <a:xfrm>
                <a:off x="1115936" y="7101410"/>
                <a:ext cx="2880000" cy="1619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1115935" y="7101409"/>
                <a:ext cx="288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 smtClean="0"/>
                  <a:t>情報連携</a:t>
                </a:r>
                <a:r>
                  <a:rPr kumimoji="1" lang="ja-JP" altLang="en-US" sz="2400" b="1" dirty="0" smtClean="0"/>
                  <a:t>ツール</a:t>
                </a:r>
                <a:endParaRPr kumimoji="1" lang="ja-JP" altLang="en-US" sz="2400" b="1" dirty="0"/>
              </a:p>
            </p:txBody>
          </p:sp>
          <p:sp>
            <p:nvSpPr>
              <p:cNvPr id="103" name="角丸四角形 102"/>
              <p:cNvSpPr/>
              <p:nvPr/>
            </p:nvSpPr>
            <p:spPr>
              <a:xfrm>
                <a:off x="1463114" y="7605464"/>
                <a:ext cx="1980000" cy="90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Slack</a:t>
                </a:r>
              </a:p>
            </p:txBody>
          </p:sp>
        </p:grpSp>
        <p:grpSp>
          <p:nvGrpSpPr>
            <p:cNvPr id="108" name="グループ化 107"/>
            <p:cNvGrpSpPr/>
            <p:nvPr/>
          </p:nvGrpSpPr>
          <p:grpSpPr>
            <a:xfrm>
              <a:off x="-10572833" y="-77110"/>
              <a:ext cx="3060001" cy="1620000"/>
              <a:chOff x="-9446903" y="1981502"/>
              <a:chExt cx="3060001" cy="1620000"/>
            </a:xfrm>
          </p:grpSpPr>
          <p:sp>
            <p:nvSpPr>
              <p:cNvPr id="109" name="正方形/長方形 108"/>
              <p:cNvSpPr/>
              <p:nvPr/>
            </p:nvSpPr>
            <p:spPr>
              <a:xfrm>
                <a:off x="-9446902" y="1981503"/>
                <a:ext cx="3060000" cy="1619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-9446903" y="1981502"/>
                <a:ext cx="3060000" cy="396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 smtClean="0"/>
                  <a:t>バージョン管理ツール</a:t>
                </a:r>
                <a:endParaRPr kumimoji="1" lang="ja-JP" altLang="en-US" sz="2400" b="1" dirty="0"/>
              </a:p>
            </p:txBody>
          </p:sp>
          <p:sp>
            <p:nvSpPr>
              <p:cNvPr id="111" name="角丸四角形 110"/>
              <p:cNvSpPr/>
              <p:nvPr/>
            </p:nvSpPr>
            <p:spPr>
              <a:xfrm>
                <a:off x="-8893496" y="2403841"/>
                <a:ext cx="1980000" cy="90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GitHub</a:t>
                </a:r>
              </a:p>
            </p:txBody>
          </p:sp>
        </p:grpSp>
        <p:cxnSp>
          <p:nvCxnSpPr>
            <p:cNvPr id="128" name="カギ線コネクタ 127"/>
            <p:cNvCxnSpPr>
              <a:stCxn id="92" idx="2"/>
              <a:endCxn id="111" idx="1"/>
            </p:cNvCxnSpPr>
            <p:nvPr/>
          </p:nvCxnSpPr>
          <p:spPr>
            <a:xfrm rot="16200000" flipH="1">
              <a:off x="-11271001" y="-456346"/>
              <a:ext cx="1547574" cy="955575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カギ線コネクタ 128"/>
            <p:cNvCxnSpPr>
              <a:stCxn id="96" idx="4"/>
              <a:endCxn id="4" idx="1"/>
            </p:cNvCxnSpPr>
            <p:nvPr/>
          </p:nvCxnSpPr>
          <p:spPr>
            <a:xfrm rot="16200000" flipH="1">
              <a:off x="-1074935" y="3001143"/>
              <a:ext cx="1840901" cy="2766251"/>
            </a:xfrm>
            <a:prstGeom prst="bentConnector3">
              <a:avLst>
                <a:gd name="adj1" fmla="val 80010"/>
              </a:avLst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カギ線コネクタ 121"/>
            <p:cNvCxnSpPr>
              <a:stCxn id="91" idx="3"/>
              <a:endCxn id="103" idx="1"/>
            </p:cNvCxnSpPr>
            <p:nvPr/>
          </p:nvCxnSpPr>
          <p:spPr>
            <a:xfrm>
              <a:off x="-9985001" y="-2335997"/>
              <a:ext cx="5183100" cy="1144466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カギ線コネクタ 129"/>
            <p:cNvCxnSpPr>
              <a:stCxn id="91" idx="1"/>
              <a:endCxn id="4" idx="2"/>
            </p:cNvCxnSpPr>
            <p:nvPr/>
          </p:nvCxnSpPr>
          <p:spPr>
            <a:xfrm rot="10800000" flipH="1" flipV="1">
              <a:off x="-11965002" y="-2335998"/>
              <a:ext cx="12877317" cy="8022597"/>
            </a:xfrm>
            <a:prstGeom prst="bentConnector3">
              <a:avLst>
                <a:gd name="adj1" fmla="val -1775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カギ線コネクタ 130"/>
            <p:cNvCxnSpPr>
              <a:stCxn id="111" idx="2"/>
              <a:endCxn id="86" idx="2"/>
            </p:cNvCxnSpPr>
            <p:nvPr/>
          </p:nvCxnSpPr>
          <p:spPr>
            <a:xfrm rot="16200000" flipH="1">
              <a:off x="-8372508" y="588310"/>
              <a:ext cx="814434" cy="2128271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カギ線コネクタ 131"/>
            <p:cNvCxnSpPr>
              <a:stCxn id="96" idx="7"/>
              <a:endCxn id="14" idx="0"/>
            </p:cNvCxnSpPr>
            <p:nvPr/>
          </p:nvCxnSpPr>
          <p:spPr>
            <a:xfrm rot="16200000" flipH="1">
              <a:off x="2761344" y="-1184319"/>
              <a:ext cx="201908" cy="7654304"/>
            </a:xfrm>
            <a:prstGeom prst="bentConnector3">
              <a:avLst>
                <a:gd name="adj1" fmla="val -828424"/>
              </a:avLst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カギ線コネクタ 132"/>
            <p:cNvCxnSpPr>
              <a:stCxn id="86" idx="0"/>
              <a:endCxn id="103" idx="2"/>
            </p:cNvCxnSpPr>
            <p:nvPr/>
          </p:nvCxnSpPr>
          <p:spPr>
            <a:xfrm rot="5400000" flipH="1" flipV="1">
              <a:off x="-6082095" y="-750591"/>
              <a:ext cx="2261134" cy="227925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カギ線コネクタ 134"/>
            <p:cNvCxnSpPr>
              <a:stCxn id="87" idx="0"/>
              <a:endCxn id="103" idx="2"/>
            </p:cNvCxnSpPr>
            <p:nvPr/>
          </p:nvCxnSpPr>
          <p:spPr>
            <a:xfrm rot="5400000" flipH="1" flipV="1">
              <a:off x="-5159733" y="603819"/>
              <a:ext cx="2693182" cy="248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カギ線コネクタ 143"/>
            <p:cNvCxnSpPr>
              <a:stCxn id="96" idx="0"/>
              <a:endCxn id="103" idx="2"/>
            </p:cNvCxnSpPr>
            <p:nvPr/>
          </p:nvCxnSpPr>
          <p:spPr>
            <a:xfrm rot="16200000" flipV="1">
              <a:off x="-4237370" y="-316062"/>
              <a:ext cx="3125230" cy="2274291"/>
            </a:xfrm>
            <a:prstGeom prst="bentConnector3">
              <a:avLst>
                <a:gd name="adj1" fmla="val 6402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5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177</Words>
  <Application>Microsoft Office PowerPoint</Application>
  <PresentationFormat>画面に合わせる (4:3)</PresentationFormat>
  <Paragraphs>102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西沢　太朗</dc:creator>
  <cp:lastModifiedBy>西沢　太朗</cp:lastModifiedBy>
  <cp:revision>39</cp:revision>
  <dcterms:created xsi:type="dcterms:W3CDTF">2020-02-26T08:25:33Z</dcterms:created>
  <dcterms:modified xsi:type="dcterms:W3CDTF">2020-04-09T03:06:46Z</dcterms:modified>
</cp:coreProperties>
</file>