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1"/>
  </p:notesMasterIdLst>
  <p:sldIdLst>
    <p:sldId id="277" r:id="rId5"/>
    <p:sldId id="278" r:id="rId6"/>
    <p:sldId id="351" r:id="rId7"/>
    <p:sldId id="321" r:id="rId8"/>
    <p:sldId id="355" r:id="rId9"/>
    <p:sldId id="357" r:id="rId10"/>
    <p:sldId id="361" r:id="rId11"/>
    <p:sldId id="319" r:id="rId12"/>
    <p:sldId id="288" r:id="rId13"/>
    <p:sldId id="352" r:id="rId14"/>
    <p:sldId id="353" r:id="rId15"/>
    <p:sldId id="354" r:id="rId16"/>
    <p:sldId id="329" r:id="rId17"/>
    <p:sldId id="332" r:id="rId18"/>
    <p:sldId id="331" r:id="rId19"/>
    <p:sldId id="298" r:id="rId2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5687" autoAdjust="0"/>
  </p:normalViewPr>
  <p:slideViewPr>
    <p:cSldViewPr>
      <p:cViewPr varScale="1">
        <p:scale>
          <a:sx n="213" d="100"/>
          <a:sy n="213" d="100"/>
        </p:scale>
        <p:origin x="1040" y="184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99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38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88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8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2D6BD-DE1B-4B5F-8B41-2702339687B9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1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2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2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2D6BD-DE1B-4B5F-8B41-2702339687B9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2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4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sorsdata.cn/demo/demo.html" TargetMode="External"/><Relationship Id="rId4" Type="http://schemas.openxmlformats.org/officeDocument/2006/relationships/hyperlink" Target="https://playcanvas.com/" TargetMode="External"/><Relationship Id="rId5" Type="http://schemas.openxmlformats.org/officeDocument/2006/relationships/hyperlink" Target="https://spritejs.com/#/" TargetMode="External"/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p.baidu.com/@12968967.955821058,4829422.985273685,13z" TargetMode="External"/><Relationship Id="rId4" Type="http://schemas.openxmlformats.org/officeDocument/2006/relationships/hyperlink" Target="https://www.kuleiman.com/104842/index.html" TargetMode="External"/><Relationship Id="rId5" Type="http://schemas.openxmlformats.org/officeDocument/2006/relationships/hyperlink" Target="https://showroom.littleworkshop.fr/" TargetMode="External"/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owroom.littleworkshop.fr/" TargetMode="External"/><Relationship Id="rId4" Type="http://schemas.openxmlformats.org/officeDocument/2006/relationships/hyperlink" Target="https://www.hightopo.com/demos/index.html" TargetMode="External"/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简介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E48C36C-E461-4159-8D5C-E57435192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555470"/>
            <a:ext cx="7110453" cy="4588030"/>
          </a:xfrm>
          <a:prstGeom prst="rect">
            <a:avLst/>
          </a:prstGeom>
        </p:spPr>
      </p:pic>
      <p:sp>
        <p:nvSpPr>
          <p:cNvPr id="2" name="矩形"/>
          <p:cNvSpPr/>
          <p:nvPr/>
        </p:nvSpPr>
        <p:spPr>
          <a:xfrm>
            <a:off x="3361005" y="431711"/>
            <a:ext cx="242245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1.5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结构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4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6EB0A-56CC-4DC3-BF48-524FEB889E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0" b="6559"/>
          <a:stretch/>
        </p:blipFill>
        <p:spPr>
          <a:xfrm>
            <a:off x="966346" y="987530"/>
            <a:ext cx="7211307" cy="3960550"/>
          </a:xfrm>
          <a:prstGeom prst="rect">
            <a:avLst/>
          </a:prstGeom>
        </p:spPr>
      </p:pic>
      <p:sp>
        <p:nvSpPr>
          <p:cNvPr id="2" name="矩形"/>
          <p:cNvSpPr/>
          <p:nvPr/>
        </p:nvSpPr>
        <p:spPr>
          <a:xfrm>
            <a:off x="3361005" y="431711"/>
            <a:ext cx="242245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1.5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结构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4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361005" y="431711"/>
            <a:ext cx="242245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1.5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结构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xmlns="" id="{EBC0244F-CD09-491C-B876-F038E1EC0321}"/>
              </a:ext>
            </a:extLst>
          </p:cNvPr>
          <p:cNvSpPr/>
          <p:nvPr/>
        </p:nvSpPr>
        <p:spPr>
          <a:xfrm>
            <a:off x="784671" y="1665225"/>
            <a:ext cx="7574657" cy="49962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GLSL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以字符串的形式存在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98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69678" y="1563610"/>
            <a:ext cx="7346417" cy="4320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Three.js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3D WebGL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 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"/>
          <p:cNvSpPr/>
          <p:nvPr/>
        </p:nvSpPr>
        <p:spPr>
          <a:xfrm>
            <a:off x="965489" y="3363860"/>
            <a:ext cx="7999121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KickJS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的开源图形和游戏引擎 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69678" y="2425765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Babylon.js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Web3D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图形引擎 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773473" y="431711"/>
            <a:ext cx="359752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1.6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3000" b="1" u="none" strike="noStrike" kern="10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webgl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开源框架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69678" y="1563610"/>
            <a:ext cx="7346417" cy="3600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ClayGL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：构建可扩展的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Web3D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应⽤程序 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"/>
          <p:cNvSpPr/>
          <p:nvPr/>
        </p:nvSpPr>
        <p:spPr>
          <a:xfrm>
            <a:off x="951040" y="3428411"/>
            <a:ext cx="8085580" cy="5835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WebGLStudio.js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Litescene.js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：开源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3D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图形编辑器和创建器 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69678" y="24220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PlayCanvas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：网络游戏和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图形引擎 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773473" y="431711"/>
            <a:ext cx="359752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1.6</a:t>
            </a:r>
            <a:r>
              <a:rPr lang="zh-CN" altLang="en-US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开源框架</a:t>
            </a:r>
            <a:endParaRPr lang="en-US" altLang="zh-CN" sz="3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6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69678" y="1563610"/>
            <a:ext cx="73464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Luma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Uber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 WebGL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可视化库 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69678" y="248939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A-Frame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是用于构建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（虚拟现实）体验的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2" name="矩形"/>
          <p:cNvSpPr/>
          <p:nvPr/>
        </p:nvSpPr>
        <p:spPr>
          <a:xfrm>
            <a:off x="2773473" y="431711"/>
            <a:ext cx="359752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1.6</a:t>
            </a:r>
            <a:r>
              <a:rPr lang="zh-CN" altLang="en-US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开源框架</a:t>
            </a:r>
            <a:endParaRPr lang="en-US" altLang="zh-CN" sz="3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97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718383" y="358744"/>
            <a:ext cx="170688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6" name="圆角矩形"/>
          <p:cNvSpPr/>
          <p:nvPr/>
        </p:nvSpPr>
        <p:spPr>
          <a:xfrm>
            <a:off x="4211950" y="1274855"/>
            <a:ext cx="3598892" cy="3097145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0" y="1851650"/>
            <a:ext cx="2806794" cy="40083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什么是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"/>
          <p:cNvSpPr/>
          <p:nvPr/>
        </p:nvSpPr>
        <p:spPr>
          <a:xfrm>
            <a:off x="615144" y="2468023"/>
            <a:ext cx="2237903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72000" y="2569274"/>
            <a:ext cx="2806794" cy="40083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为什么学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0" y="3285834"/>
            <a:ext cx="2806794" cy="40083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的优势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线连接线"/>
          <p:cNvCxnSpPr>
            <a:cxnSpLocks/>
            <a:stCxn id="14" idx="3"/>
          </p:cNvCxnSpPr>
          <p:nvPr/>
        </p:nvCxnSpPr>
        <p:spPr>
          <a:xfrm flipV="1">
            <a:off x="2853047" y="2787780"/>
            <a:ext cx="1286893" cy="753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718383" y="358744"/>
            <a:ext cx="170688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6" name="圆角矩形"/>
          <p:cNvSpPr/>
          <p:nvPr/>
        </p:nvSpPr>
        <p:spPr>
          <a:xfrm>
            <a:off x="4211950" y="1274855"/>
            <a:ext cx="3598892" cy="3097145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05962" y="3296306"/>
            <a:ext cx="2806794" cy="40083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1.6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开源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框架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"/>
          <p:cNvSpPr/>
          <p:nvPr/>
        </p:nvSpPr>
        <p:spPr>
          <a:xfrm>
            <a:off x="615144" y="2468023"/>
            <a:ext cx="2237903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99990" y="1850122"/>
            <a:ext cx="2806794" cy="40083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1.4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学习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的前置条件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499990" y="2566682"/>
            <a:ext cx="2806794" cy="40083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1.5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20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线连接线"/>
          <p:cNvCxnSpPr>
            <a:cxnSpLocks/>
            <a:stCxn id="14" idx="3"/>
          </p:cNvCxnSpPr>
          <p:nvPr/>
        </p:nvCxnSpPr>
        <p:spPr>
          <a:xfrm flipV="1">
            <a:off x="2853047" y="2787780"/>
            <a:ext cx="1286893" cy="753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5600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/>
          <p:cNvSpPr/>
          <p:nvPr/>
        </p:nvSpPr>
        <p:spPr>
          <a:xfrm>
            <a:off x="3094266" y="411450"/>
            <a:ext cx="322990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9425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9425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什么是</a:t>
            </a:r>
            <a:r>
              <a:rPr kumimoji="0" lang="en-US" altLang="zh-CN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9425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webgl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C9425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xmlns="" id="{C9A814EE-2291-4D75-84FA-B355E7EC78C7}"/>
              </a:ext>
            </a:extLst>
          </p:cNvPr>
          <p:cNvSpPr/>
          <p:nvPr/>
        </p:nvSpPr>
        <p:spPr>
          <a:xfrm>
            <a:off x="813872" y="1194649"/>
            <a:ext cx="8006717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webgl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是一种</a:t>
            </a:r>
            <a:r>
              <a:rPr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3D</a:t>
            </a:r>
            <a:r>
              <a:rPr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绘图协议</a:t>
            </a:r>
            <a:r>
              <a:rPr lang="zh-CN" altLang="en-US" sz="2000" b="1" dirty="0" smtClean="0"/>
              <a:t>，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衍生于 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ES2.0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，可以</a:t>
            </a:r>
            <a:r>
              <a:rPr lang="zh-CN" altLang="en-US" sz="2000" kern="100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 </a:t>
            </a:r>
            <a:r>
              <a:rPr lang="en-US" altLang="zh-CN" sz="2000" kern="100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kern="100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100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kern="100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在</a:t>
            </a:r>
            <a:r>
              <a:rPr lang="zh-CN" altLang="en-US" sz="2000" kern="100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上</a:t>
            </a:r>
            <a:r>
              <a:rPr lang="zh-CN" altLang="en-US" sz="2000" kern="100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绘制和渲染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/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三维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图形。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2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734641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数据可视化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773478" y="431711"/>
            <a:ext cx="359752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1.2</a:t>
            </a:r>
            <a:r>
              <a:rPr lang="zh-CN" altLang="en-US" sz="3000" b="1" u="none" strike="noStrike" kern="100" cap="none" spc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为什么学</a:t>
            </a:r>
            <a:r>
              <a:rPr lang="en-US" altLang="zh-CN" sz="3000" b="1" u="none" strike="noStrike" kern="100" cap="none" spc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webgl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982185" y="2353238"/>
            <a:ext cx="734641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图形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/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游戏引擎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970103" y="321984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交互演示、图形渲染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8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734641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地图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2773478" y="431711"/>
            <a:ext cx="359752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1.2</a:t>
            </a:r>
            <a:r>
              <a:rPr lang="zh-CN" altLang="en-US" sz="3000" b="1" u="none" strike="noStrike" kern="100" cap="none" spc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为什么学</a:t>
            </a:r>
            <a:r>
              <a:rPr lang="en-US" altLang="zh-CN" sz="3000" b="1" u="none" strike="noStrike" kern="100" cap="none" spc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webgl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970103" y="2211700"/>
            <a:ext cx="734641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VR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970103" y="2997392"/>
            <a:ext cx="734641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物品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展示 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5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734641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室内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设计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2773478" y="431711"/>
            <a:ext cx="359752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1.2</a:t>
            </a:r>
            <a:r>
              <a:rPr lang="zh-CN" altLang="en-US" sz="3000" b="1" u="none" strike="noStrike" kern="100" cap="none" spc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为什么学</a:t>
            </a:r>
            <a:r>
              <a:rPr lang="en-US" altLang="zh-CN" sz="3000" b="1" u="none" strike="noStrike" kern="100" cap="none" spc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webgl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970102" y="2241562"/>
            <a:ext cx="734641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城市规划 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970101" y="3075820"/>
            <a:ext cx="734641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…………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59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814002" y="2522115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只需要⼀个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⽂本编辑器和浏览器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，就可以编写三维图形程序；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813873" y="1515839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内嵌在浏览器中，不需要安装任何插件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即可运⾏；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矩形"/>
          <p:cNvSpPr/>
          <p:nvPr/>
        </p:nvSpPr>
        <p:spPr>
          <a:xfrm>
            <a:off x="2915770" y="396387"/>
            <a:ext cx="35284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9425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1.3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9425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kumimoji="0" lang="en-US" altLang="zh-CN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9425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webgl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9425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优势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C9425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xmlns="" id="{5B607135-0B71-41D5-8DF6-FD9F1E8D2B0A}"/>
              </a:ext>
            </a:extLst>
          </p:cNvPr>
          <p:cNvSpPr/>
          <p:nvPr/>
        </p:nvSpPr>
        <p:spPr>
          <a:xfrm>
            <a:off x="811664" y="3528391"/>
            <a:ext cx="7279021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学习和使用比较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734641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⽂本编辑器</a:t>
            </a:r>
          </a:p>
        </p:txBody>
      </p:sp>
      <p:sp>
        <p:nvSpPr>
          <p:cNvPr id="92" name="矩形"/>
          <p:cNvSpPr/>
          <p:nvPr/>
        </p:nvSpPr>
        <p:spPr>
          <a:xfrm>
            <a:off x="965489" y="3428411"/>
            <a:ext cx="7495051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2000" b="1" u="none" strike="noStrike" kern="100" cap="none" spc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69678" y="248939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783922" y="431711"/>
            <a:ext cx="35766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1.4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学习的前置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条件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357</TotalTime>
  <Words>283</Words>
  <Application>Microsoft Macintosh PowerPoint</Application>
  <PresentationFormat>全屏显示(16:9)</PresentationFormat>
  <Paragraphs>62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Calibri</vt:lpstr>
      <vt:lpstr>Meiryo</vt:lpstr>
      <vt:lpstr>Microsoft YaHei</vt:lpstr>
      <vt:lpstr>Times New Roman</vt:lpstr>
      <vt:lpstr>Wingdings</vt:lpstr>
      <vt:lpstr>方正兰亭黑简体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Microsoft Office 用户</cp:lastModifiedBy>
  <cp:revision>164</cp:revision>
  <dcterms:created xsi:type="dcterms:W3CDTF">2016-04-25T01:54:00Z</dcterms:created>
  <dcterms:modified xsi:type="dcterms:W3CDTF">2022-09-12T14:41:28Z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