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1"/>
  </p:notesMasterIdLst>
  <p:sldIdLst>
    <p:sldId id="277" r:id="rId5"/>
    <p:sldId id="288" r:id="rId6"/>
    <p:sldId id="336" r:id="rId7"/>
    <p:sldId id="337" r:id="rId8"/>
    <p:sldId id="338" r:id="rId9"/>
    <p:sldId id="355" r:id="rId10"/>
    <p:sldId id="356" r:id="rId11"/>
    <p:sldId id="357" r:id="rId12"/>
    <p:sldId id="358" r:id="rId13"/>
    <p:sldId id="359" r:id="rId14"/>
    <p:sldId id="361" r:id="rId15"/>
    <p:sldId id="363" r:id="rId16"/>
    <p:sldId id="366" r:id="rId17"/>
    <p:sldId id="362" r:id="rId18"/>
    <p:sldId id="365" r:id="rId19"/>
    <p:sldId id="298" r:id="rId20"/>
  </p:sldIdLst>
  <p:sldSz cx="9144000" cy="5143500" type="screen16x9"/>
  <p:notesSz cx="6858000" cy="9144000"/>
  <p:custDataLst>
    <p:tags r:id="rId22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2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2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62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光是怎么使用的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"/>
          <p:cNvSpPr/>
          <p:nvPr/>
        </p:nvSpPr>
        <p:spPr>
          <a:xfrm>
            <a:off x="323410" y="1059540"/>
            <a:ext cx="8713470" cy="8693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在现实中大多数物体表面都是</a:t>
            </a:r>
            <a:r>
              <a:rPr lang="zh-CN" altLang="en-US"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粗糙的</a:t>
            </a:r>
            <a:endParaRPr lang="zh-CN" altLang="en-US" sz="2000" kern="1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3671985" y="431711"/>
            <a:ext cx="180049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5</a:t>
            </a:r>
            <a:r>
              <a:rPr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漫</a:t>
            </a:r>
            <a:r>
              <a:rPr 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反射</a:t>
            </a:r>
            <a:endParaRPr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0D3AA6-0154-3D12-1C58-757ECB168F8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3895" y="1707515"/>
            <a:ext cx="5236845" cy="3169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248285" y="1486535"/>
            <a:ext cx="8580755" cy="136779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漫反射中反射光的颜色除了取决于</a:t>
            </a:r>
            <a:r>
              <a:rPr lang="zh-CN" altLang="en-US" sz="2000" u="none" strike="noStrike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入射光的颜色、表面的基底色，还有入射光与物体表面的法向量形成的入射角</a:t>
            </a: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2" name="矩形"/>
          <p:cNvSpPr/>
          <p:nvPr/>
        </p:nvSpPr>
        <p:spPr>
          <a:xfrm>
            <a:off x="3671985" y="431711"/>
            <a:ext cx="180049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</a:t>
            </a:r>
            <a:r>
              <a:rPr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漫</a:t>
            </a:r>
            <a:r>
              <a:rPr 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反射</a:t>
            </a:r>
            <a:endParaRPr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248285" y="1486535"/>
            <a:ext cx="8580755" cy="8693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令入射角为 </a:t>
            </a:r>
            <a:r>
              <a:rPr lang="en-US" altLang="zh-CN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α</a:t>
            </a: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，漫反射光的颜色可以根据下式计算：</a:t>
            </a:r>
          </a:p>
        </p:txBody>
      </p:sp>
      <p:sp>
        <p:nvSpPr>
          <p:cNvPr id="93" name="矩形"/>
          <p:cNvSpPr/>
          <p:nvPr/>
        </p:nvSpPr>
        <p:spPr>
          <a:xfrm>
            <a:off x="251460" y="2499995"/>
            <a:ext cx="8713470" cy="8693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3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&lt;漫反射光颜色&gt;=&lt;⼊射光颜色&gt;*&lt;表面基底色&gt;* cos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α</a:t>
            </a:r>
            <a:endParaRPr lang="zh-CN" altLang="en-US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FE84CA44-ACD2-35A4-532A-FDB7444E0DD3}"/>
              </a:ext>
            </a:extLst>
          </p:cNvPr>
          <p:cNvSpPr/>
          <p:nvPr/>
        </p:nvSpPr>
        <p:spPr>
          <a:xfrm>
            <a:off x="3671985" y="431711"/>
            <a:ext cx="180049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</a:t>
            </a:r>
            <a:r>
              <a:rPr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漫</a:t>
            </a:r>
            <a:r>
              <a:rPr 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反射</a:t>
            </a:r>
            <a:endParaRPr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251400" y="1131550"/>
            <a:ext cx="8580755" cy="8693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3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入射角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α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可以通过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光线方向和法线方向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的点积来计算：</a:t>
            </a:r>
          </a:p>
        </p:txBody>
      </p:sp>
      <p:sp>
        <p:nvSpPr>
          <p:cNvPr id="93" name="矩形"/>
          <p:cNvSpPr/>
          <p:nvPr/>
        </p:nvSpPr>
        <p:spPr>
          <a:xfrm>
            <a:off x="254575" y="2145010"/>
            <a:ext cx="8713470" cy="8693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3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&lt;光线方向&gt;·&lt;法线方向&gt; = cos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α</a:t>
            </a:r>
            <a:endParaRPr lang="zh-CN" altLang="en-US" sz="2000" kern="1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FE84CA44-ACD2-35A4-532A-FDB7444E0DD3}"/>
              </a:ext>
            </a:extLst>
          </p:cNvPr>
          <p:cNvSpPr/>
          <p:nvPr/>
        </p:nvSpPr>
        <p:spPr>
          <a:xfrm>
            <a:off x="3671985" y="431711"/>
            <a:ext cx="180049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</a:t>
            </a:r>
            <a:r>
              <a:rPr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漫</a:t>
            </a:r>
            <a:r>
              <a:rPr 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反射</a:t>
            </a:r>
            <a:endParaRPr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" name="矩形">
            <a:extLst>
              <a:ext uri="{FF2B5EF4-FFF2-40B4-BE49-F238E27FC236}">
                <a16:creationId xmlns:a16="http://schemas.microsoft.com/office/drawing/2014/main" id="{2F8B11EC-F680-83DA-A156-D517BAE89749}"/>
              </a:ext>
            </a:extLst>
          </p:cNvPr>
          <p:cNvSpPr/>
          <p:nvPr/>
        </p:nvSpPr>
        <p:spPr>
          <a:xfrm>
            <a:off x="251400" y="3158470"/>
            <a:ext cx="8729980" cy="1185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&lt;漫反射光颜⾊&gt;=&lt;入射光颜色&gt;*&lt;表⾯基底色&gt;* (&lt;光线方向&gt;*&lt;法线方向&gt;)</a:t>
            </a:r>
          </a:p>
        </p:txBody>
      </p:sp>
    </p:spTree>
    <p:extLst>
      <p:ext uri="{BB962C8B-B14F-4D97-AF65-F5344CB8AC3E}">
        <p14:creationId xmlns:p14="http://schemas.microsoft.com/office/powerpoint/2010/main" val="374380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251460" y="1131570"/>
            <a:ext cx="8580755" cy="8693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000" u="none" strike="noStrike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光线方向</a:t>
            </a: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”指的是</a:t>
            </a:r>
            <a:r>
              <a:rPr lang="zh-CN" altLang="en-US" sz="2000" u="none" strike="noStrike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⼊射方向的反方向</a:t>
            </a: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，即从入射点指向光源方向。</a:t>
            </a:r>
          </a:p>
        </p:txBody>
      </p:sp>
      <p:sp>
        <p:nvSpPr>
          <p:cNvPr id="2" name="矩形"/>
          <p:cNvSpPr/>
          <p:nvPr/>
        </p:nvSpPr>
        <p:spPr>
          <a:xfrm>
            <a:off x="3490190" y="431711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</a:t>
            </a: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. </a:t>
            </a:r>
            <a:r>
              <a:rPr lang="zh-CN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反射</a:t>
            </a: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类型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>
                  <a:alpha val="100000"/>
                </a:srgbClr>
              </a:clrFrom>
              <a:clrTo>
                <a:srgbClr val="FAFAFA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7040" y="1708150"/>
            <a:ext cx="5649595" cy="3358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248285" y="1486535"/>
            <a:ext cx="8867140" cy="8693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cap="none" spc="0" baseline="0">
                <a:latin typeface="微软雅黑" panose="020B0503020204020204" charset="-122"/>
                <a:ea typeface="微软雅黑" panose="020B0503020204020204" charset="-122"/>
              </a:rPr>
              <a:t>当漫反射和环境反射同时存在时，将两者加起来，就会得到物体最终被观察到的颜色：</a:t>
            </a:r>
          </a:p>
        </p:txBody>
      </p:sp>
      <p:sp>
        <p:nvSpPr>
          <p:cNvPr id="93" name="矩形"/>
          <p:cNvSpPr/>
          <p:nvPr/>
        </p:nvSpPr>
        <p:spPr>
          <a:xfrm>
            <a:off x="251460" y="2571750"/>
            <a:ext cx="8729980" cy="1185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&lt;表面的反射光颜色&gt; = &lt;漫反射光颜色&gt;+&lt;环境反射光颜色&gt;</a:t>
            </a:r>
          </a:p>
        </p:txBody>
      </p:sp>
      <p:sp>
        <p:nvSpPr>
          <p:cNvPr id="2" name="矩形"/>
          <p:cNvSpPr/>
          <p:nvPr/>
        </p:nvSpPr>
        <p:spPr>
          <a:xfrm>
            <a:off x="3490190" y="431711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</a:t>
            </a: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. </a:t>
            </a:r>
            <a:r>
              <a:rPr lang="zh-CN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反射</a:t>
            </a: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70103" y="148663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cap="none" spc="0" baseline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点光源光线</a:t>
            </a: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：</a:t>
            </a:r>
            <a:r>
              <a:rPr lang="zh-CN" altLang="en-US"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一个点向周围发出的光，如灯泡、火焰等。</a:t>
            </a:r>
            <a:endParaRPr lang="zh-CN" altLang="en-US" sz="2000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893479" y="342841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根据照射点的位置不同，光线的⽅向也不同。</a:t>
            </a:r>
            <a:r>
              <a:rPr lang="en-US" altLang="zh-CN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                  </a:t>
            </a:r>
            <a:endParaRPr lang="en-US" altLang="zh-CN" sz="2000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969678" y="2489393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定义⼀个点光源光需要</a:t>
            </a:r>
            <a:r>
              <a:rPr lang="zh-CN" altLang="en-US" sz="20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光源的位置、光线方向以及颜⾊。</a:t>
            </a:r>
            <a:endParaRPr lang="zh-CN" altLang="en-US" sz="2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671984" y="431711"/>
            <a:ext cx="180049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点光源</a:t>
            </a:r>
            <a:endParaRPr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962D337-F754-ACB3-459B-2470DD0F1772}"/>
              </a:ext>
            </a:extLst>
          </p:cNvPr>
          <p:cNvGrpSpPr/>
          <p:nvPr/>
        </p:nvGrpSpPr>
        <p:grpSpPr>
          <a:xfrm>
            <a:off x="1864360" y="1203325"/>
            <a:ext cx="5209540" cy="3569970"/>
            <a:chOff x="1864360" y="1203325"/>
            <a:chExt cx="5209540" cy="356997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BF2C497-3C1D-722A-770D-764FFA2D0EB6}"/>
                </a:ext>
              </a:extLst>
            </p:cNvPr>
            <p:cNvSpPr/>
            <p:nvPr/>
          </p:nvSpPr>
          <p:spPr>
            <a:xfrm>
              <a:off x="1864360" y="3147695"/>
              <a:ext cx="1625600" cy="16256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4">
              <a:extLst>
                <a:ext uri="{FF2B5EF4-FFF2-40B4-BE49-F238E27FC236}">
                  <a16:creationId xmlns:a16="http://schemas.microsoft.com/office/drawing/2014/main" id="{EF2690C7-FC7B-43FD-35A9-7BA70B1FE9A3}"/>
                </a:ext>
              </a:extLst>
            </p:cNvPr>
            <p:cNvCxnSpPr/>
            <p:nvPr/>
          </p:nvCxnSpPr>
          <p:spPr>
            <a:xfrm flipH="1">
              <a:off x="3780155" y="1563370"/>
              <a:ext cx="1430020" cy="1460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直接箭头连接符 5">
              <a:extLst>
                <a:ext uri="{FF2B5EF4-FFF2-40B4-BE49-F238E27FC236}">
                  <a16:creationId xmlns:a16="http://schemas.microsoft.com/office/drawing/2014/main" id="{038DA8E8-28DA-C0E1-47D1-0CB98FA91184}"/>
                </a:ext>
              </a:extLst>
            </p:cNvPr>
            <p:cNvCxnSpPr/>
            <p:nvPr/>
          </p:nvCxnSpPr>
          <p:spPr>
            <a:xfrm flipH="1">
              <a:off x="3852545" y="2066925"/>
              <a:ext cx="1646555" cy="43243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接箭头连接符 6">
              <a:extLst>
                <a:ext uri="{FF2B5EF4-FFF2-40B4-BE49-F238E27FC236}">
                  <a16:creationId xmlns:a16="http://schemas.microsoft.com/office/drawing/2014/main" id="{ED748176-8D19-6542-E6C1-233E7A8CF928}"/>
                </a:ext>
              </a:extLst>
            </p:cNvPr>
            <p:cNvCxnSpPr/>
            <p:nvPr/>
          </p:nvCxnSpPr>
          <p:spPr>
            <a:xfrm flipH="1">
              <a:off x="4212590" y="2571115"/>
              <a:ext cx="1513840" cy="64833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pic>
          <p:nvPicPr>
            <p:cNvPr id="13" name="图片 12" descr="230[1]">
              <a:extLst>
                <a:ext uri="{FF2B5EF4-FFF2-40B4-BE49-F238E27FC236}">
                  <a16:creationId xmlns:a16="http://schemas.microsoft.com/office/drawing/2014/main" id="{E29E662A-84DC-92A5-836B-473347A9E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l="20065" t="19717" r="18304" b="17457"/>
            <a:stretch>
              <a:fillRect/>
            </a:stretch>
          </p:blipFill>
          <p:spPr>
            <a:xfrm>
              <a:off x="5796280" y="1203325"/>
              <a:ext cx="1277620" cy="1302385"/>
            </a:xfrm>
            <a:prstGeom prst="rect">
              <a:avLst/>
            </a:prstGeom>
          </p:spPr>
        </p:pic>
        <p:cxnSp>
          <p:nvCxnSpPr>
            <p:cNvPr id="14" name="直接箭头连接符 9">
              <a:extLst>
                <a:ext uri="{FF2B5EF4-FFF2-40B4-BE49-F238E27FC236}">
                  <a16:creationId xmlns:a16="http://schemas.microsoft.com/office/drawing/2014/main" id="{9268B8A6-081F-6457-CEE9-EB64270E75DF}"/>
                </a:ext>
              </a:extLst>
            </p:cNvPr>
            <p:cNvCxnSpPr/>
            <p:nvPr/>
          </p:nvCxnSpPr>
          <p:spPr>
            <a:xfrm flipH="1">
              <a:off x="4644390" y="3003550"/>
              <a:ext cx="1286510" cy="86360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5" name="矩形">
            <a:extLst>
              <a:ext uri="{FF2B5EF4-FFF2-40B4-BE49-F238E27FC236}">
                <a16:creationId xmlns:a16="http://schemas.microsoft.com/office/drawing/2014/main" id="{A61121E5-2782-14C1-223B-D8E4F4DE0F81}"/>
              </a:ext>
            </a:extLst>
          </p:cNvPr>
          <p:cNvSpPr/>
          <p:nvPr/>
        </p:nvSpPr>
        <p:spPr>
          <a:xfrm>
            <a:off x="3671984" y="431711"/>
            <a:ext cx="180049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点光源</a:t>
            </a:r>
            <a:endParaRPr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248285" y="1486535"/>
            <a:ext cx="8951595" cy="508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平行光</a:t>
            </a:r>
            <a:r>
              <a:rPr lang="zh-CN" altLang="en-US" sz="2000" u="none" strike="noStrike" kern="100" cap="none" spc="0" baseline="0" dirty="0">
                <a:latin typeface="微软雅黑" panose="020B0503020204020204" charset="-122"/>
                <a:ea typeface="微软雅黑" panose="020B0503020204020204" charset="-122"/>
              </a:rPr>
              <a:t>：可以看成是无限远处的光源发出的光，如太阳光。</a:t>
            </a:r>
          </a:p>
        </p:txBody>
      </p:sp>
      <p:sp>
        <p:nvSpPr>
          <p:cNvPr id="92" name="矩形"/>
          <p:cNvSpPr/>
          <p:nvPr/>
        </p:nvSpPr>
        <p:spPr>
          <a:xfrm>
            <a:off x="243205" y="3428365"/>
            <a:ext cx="8951595" cy="508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000" kern="100" dirty="0" err="1">
                <a:latin typeface="微软雅黑" panose="020B0503020204020204" charset="-122"/>
                <a:ea typeface="微软雅黑" panose="020B0503020204020204" charset="-122"/>
              </a:rPr>
              <a:t>只需要</a:t>
            </a:r>
            <a:r>
              <a:rPr lang="zh-CN" altLang="en-US" sz="20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光照</a:t>
            </a:r>
            <a:r>
              <a:rPr lang="zh-CN" sz="20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方向和</a:t>
            </a:r>
            <a:r>
              <a:rPr lang="zh-CN" altLang="en-US" sz="20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光照</a:t>
            </a:r>
            <a:r>
              <a:rPr lang="zh-CN" sz="20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颜色</a:t>
            </a:r>
            <a:endParaRPr lang="en-US" altLang="zh-CN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247650" y="2489200"/>
            <a:ext cx="8951595" cy="508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因为离光源的位置特别远，所以到达被照物体时可以认为光线是平行的。</a:t>
            </a:r>
          </a:p>
        </p:txBody>
      </p:sp>
      <p:sp>
        <p:nvSpPr>
          <p:cNvPr id="2" name="矩形"/>
          <p:cNvSpPr/>
          <p:nvPr/>
        </p:nvSpPr>
        <p:spPr>
          <a:xfrm>
            <a:off x="3671986" y="431711"/>
            <a:ext cx="180049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</a:t>
            </a:r>
            <a:r>
              <a:rPr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. 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平行光</a:t>
            </a:r>
            <a:endParaRPr lang="en-US" altLang="zh-CN" sz="3000" b="1" kern="10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/>
      <p:bldP spid="9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BEF00E99-8B82-5552-C069-3FA1A15C5421}"/>
              </a:ext>
            </a:extLst>
          </p:cNvPr>
          <p:cNvGrpSpPr/>
          <p:nvPr/>
        </p:nvGrpSpPr>
        <p:grpSpPr>
          <a:xfrm>
            <a:off x="1331595" y="915035"/>
            <a:ext cx="6668135" cy="4002405"/>
            <a:chOff x="1331595" y="915035"/>
            <a:chExt cx="6668135" cy="400240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83D0F78-D5E0-EC15-754D-62F4650BC446}"/>
                </a:ext>
              </a:extLst>
            </p:cNvPr>
            <p:cNvSpPr/>
            <p:nvPr/>
          </p:nvSpPr>
          <p:spPr>
            <a:xfrm>
              <a:off x="1331595" y="3291840"/>
              <a:ext cx="1625600" cy="16256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4">
              <a:extLst>
                <a:ext uri="{FF2B5EF4-FFF2-40B4-BE49-F238E27FC236}">
                  <a16:creationId xmlns:a16="http://schemas.microsoft.com/office/drawing/2014/main" id="{83959EE0-63DD-5F34-D08A-7570C0BAEBBF}"/>
                </a:ext>
              </a:extLst>
            </p:cNvPr>
            <p:cNvCxnSpPr/>
            <p:nvPr/>
          </p:nvCxnSpPr>
          <p:spPr>
            <a:xfrm flipH="1">
              <a:off x="3347085" y="1620520"/>
              <a:ext cx="2294890" cy="109601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直接箭头连接符 5">
              <a:extLst>
                <a:ext uri="{FF2B5EF4-FFF2-40B4-BE49-F238E27FC236}">
                  <a16:creationId xmlns:a16="http://schemas.microsoft.com/office/drawing/2014/main" id="{48E7240F-5168-8A19-2E1C-F6115AE16A1B}"/>
                </a:ext>
              </a:extLst>
            </p:cNvPr>
            <p:cNvCxnSpPr/>
            <p:nvPr/>
          </p:nvCxnSpPr>
          <p:spPr>
            <a:xfrm flipH="1">
              <a:off x="3491230" y="2139950"/>
              <a:ext cx="2294890" cy="109601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直接箭头连接符 6">
              <a:extLst>
                <a:ext uri="{FF2B5EF4-FFF2-40B4-BE49-F238E27FC236}">
                  <a16:creationId xmlns:a16="http://schemas.microsoft.com/office/drawing/2014/main" id="{3DF1E9AB-CCAB-6F5F-74AE-42AF2FF2BF29}"/>
                </a:ext>
              </a:extLst>
            </p:cNvPr>
            <p:cNvCxnSpPr/>
            <p:nvPr/>
          </p:nvCxnSpPr>
          <p:spPr>
            <a:xfrm flipH="1">
              <a:off x="3635375" y="2644140"/>
              <a:ext cx="2294890" cy="109601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5" name="太阳形 7">
              <a:extLst>
                <a:ext uri="{FF2B5EF4-FFF2-40B4-BE49-F238E27FC236}">
                  <a16:creationId xmlns:a16="http://schemas.microsoft.com/office/drawing/2014/main" id="{3C89D6F1-6DD1-A92A-A97B-901783DD9408}"/>
                </a:ext>
              </a:extLst>
            </p:cNvPr>
            <p:cNvSpPr/>
            <p:nvPr/>
          </p:nvSpPr>
          <p:spPr>
            <a:xfrm>
              <a:off x="6228080" y="915035"/>
              <a:ext cx="1771650" cy="1715135"/>
            </a:xfrm>
            <a:prstGeom prst="sun">
              <a:avLst/>
            </a:prstGeom>
            <a:gradFill>
              <a:gsLst>
                <a:gs pos="50000">
                  <a:srgbClr val="F8E786"/>
                </a:gs>
                <a:gs pos="0">
                  <a:srgbClr val="FAEFAE"/>
                </a:gs>
                <a:gs pos="100000">
                  <a:srgbClr val="F5DE5D"/>
                </a:gs>
              </a:gsLst>
              <a:lin scaled="1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">
            <a:extLst>
              <a:ext uri="{FF2B5EF4-FFF2-40B4-BE49-F238E27FC236}">
                <a16:creationId xmlns:a16="http://schemas.microsoft.com/office/drawing/2014/main" id="{7CD32D8E-8702-3C69-0828-BBCC22A7CB7E}"/>
              </a:ext>
            </a:extLst>
          </p:cNvPr>
          <p:cNvSpPr/>
          <p:nvPr/>
        </p:nvSpPr>
        <p:spPr>
          <a:xfrm>
            <a:off x="3671986" y="431711"/>
            <a:ext cx="180049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</a:t>
            </a:r>
            <a:r>
              <a:rPr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. 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平行光</a:t>
            </a:r>
            <a:endParaRPr lang="en-US" altLang="zh-CN" sz="3000" b="1" kern="10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248285" y="1486535"/>
            <a:ext cx="8580755" cy="8693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cap="none" spc="0" baseline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环境光：</a:t>
            </a:r>
            <a:r>
              <a:rPr lang="zh-CN" altLang="en-US" sz="2000" u="none" strike="noStrike" kern="100" cap="none" spc="0" baseline="0">
                <a:latin typeface="微软雅黑" panose="020B0503020204020204" charset="-122"/>
                <a:ea typeface="微软雅黑" panose="020B0503020204020204" charset="-122"/>
              </a:rPr>
              <a:t>也就是间接光，是指光源发出后，经过其他物体各种发射，然后照到物体表面上的光线。</a:t>
            </a:r>
          </a:p>
        </p:txBody>
      </p:sp>
      <p:sp>
        <p:nvSpPr>
          <p:cNvPr id="92" name="矩形"/>
          <p:cNvSpPr/>
          <p:nvPr/>
        </p:nvSpPr>
        <p:spPr>
          <a:xfrm>
            <a:off x="243205" y="3428365"/>
            <a:ext cx="8951595" cy="8693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环境光是均匀照射到物体表⾯的，只需要定义</a:t>
            </a:r>
            <a:r>
              <a:rPr lang="zh-CN" altLang="en-US" sz="20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光照颜色</a:t>
            </a:r>
            <a:endParaRPr lang="en-US" altLang="zh-CN" sz="2000" b="1" u="none" strike="noStrike" kern="1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247650" y="2489200"/>
            <a:ext cx="8713470" cy="8693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环境光的强度差距非常小，没有必要精确计算光线强度。</a:t>
            </a:r>
          </a:p>
        </p:txBody>
      </p:sp>
      <p:sp>
        <p:nvSpPr>
          <p:cNvPr id="2" name="矩形"/>
          <p:cNvSpPr/>
          <p:nvPr/>
        </p:nvSpPr>
        <p:spPr>
          <a:xfrm>
            <a:off x="3671985" y="431711"/>
            <a:ext cx="180049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3</a:t>
            </a:r>
            <a:r>
              <a:rPr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环境光</a:t>
            </a:r>
            <a:endParaRPr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/>
      <p:bldP spid="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87445" y="3002915"/>
            <a:ext cx="1625600" cy="1625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5796280" y="4226560"/>
            <a:ext cx="1511935" cy="635"/>
          </a:xfrm>
          <a:prstGeom prst="straightConnector1">
            <a:avLst/>
          </a:prstGeom>
          <a:ln w="28575">
            <a:solidFill>
              <a:schemeClr val="accent1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5796280" y="3506470"/>
            <a:ext cx="1511935" cy="635"/>
          </a:xfrm>
          <a:prstGeom prst="straightConnector1">
            <a:avLst/>
          </a:prstGeom>
          <a:ln w="28575">
            <a:solidFill>
              <a:schemeClr val="accent1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691640" y="4226560"/>
            <a:ext cx="1511935" cy="635"/>
          </a:xfrm>
          <a:prstGeom prst="straightConnector1">
            <a:avLst/>
          </a:prstGeom>
          <a:ln w="28575">
            <a:solidFill>
              <a:schemeClr val="accent1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692275" y="3505835"/>
            <a:ext cx="1511935" cy="635"/>
          </a:xfrm>
          <a:prstGeom prst="straightConnector1">
            <a:avLst/>
          </a:prstGeom>
          <a:ln w="28575">
            <a:solidFill>
              <a:schemeClr val="accent1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4176395" y="1955800"/>
            <a:ext cx="1511935" cy="635"/>
          </a:xfrm>
          <a:prstGeom prst="straightConnector1">
            <a:avLst/>
          </a:prstGeom>
          <a:ln w="28575">
            <a:solidFill>
              <a:schemeClr val="accent1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5400000">
            <a:off x="3456305" y="1958340"/>
            <a:ext cx="1511935" cy="635"/>
          </a:xfrm>
          <a:prstGeom prst="straightConnector1">
            <a:avLst/>
          </a:prstGeom>
          <a:ln w="28575">
            <a:solidFill>
              <a:schemeClr val="accent1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5723890" y="1418590"/>
            <a:ext cx="936625" cy="1367790"/>
          </a:xfrm>
          <a:prstGeom prst="straightConnector1">
            <a:avLst/>
          </a:prstGeom>
          <a:ln w="28575">
            <a:solidFill>
              <a:schemeClr val="accent1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553018" y="1490663"/>
            <a:ext cx="1080770" cy="12954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矩形">
            <a:extLst>
              <a:ext uri="{FF2B5EF4-FFF2-40B4-BE49-F238E27FC236}">
                <a16:creationId xmlns:a16="http://schemas.microsoft.com/office/drawing/2014/main" id="{5617B248-B163-B053-3611-52AC7D0DE247}"/>
              </a:ext>
            </a:extLst>
          </p:cNvPr>
          <p:cNvSpPr/>
          <p:nvPr/>
        </p:nvSpPr>
        <p:spPr>
          <a:xfrm>
            <a:off x="3671985" y="431711"/>
            <a:ext cx="180049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3</a:t>
            </a:r>
            <a:r>
              <a:rPr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环境光</a:t>
            </a:r>
            <a:endParaRPr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248285" y="1486535"/>
            <a:ext cx="8754110" cy="8693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环境反射：</a:t>
            </a:r>
            <a:r>
              <a:rPr lang="zh-CN" altLang="en-US" sz="2000" u="none" strike="noStrike" kern="100" cap="none" spc="0" baseline="0" dirty="0">
                <a:latin typeface="微软雅黑" panose="020B0503020204020204" charset="-122"/>
                <a:ea typeface="微软雅黑" panose="020B0503020204020204" charset="-122"/>
              </a:rPr>
              <a:t>环境反射是针对环境光而言的，在环境反射中，环境光照射物体是各方面均匀、强度相等的，反射的方向就是入射光的反方向。</a:t>
            </a:r>
          </a:p>
        </p:txBody>
      </p:sp>
      <p:sp>
        <p:nvSpPr>
          <p:cNvPr id="93" name="矩形"/>
          <p:cNvSpPr/>
          <p:nvPr/>
        </p:nvSpPr>
        <p:spPr>
          <a:xfrm>
            <a:off x="247650" y="2489200"/>
            <a:ext cx="8713470" cy="8693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最终物体的颜色只跟</a:t>
            </a:r>
            <a:r>
              <a:rPr lang="zh-CN" altLang="en-US" sz="20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入射光颜色和基底色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有关。</a:t>
            </a:r>
          </a:p>
        </p:txBody>
      </p:sp>
      <p:sp>
        <p:nvSpPr>
          <p:cNvPr id="2" name="矩形"/>
          <p:cNvSpPr/>
          <p:nvPr/>
        </p:nvSpPr>
        <p:spPr>
          <a:xfrm>
            <a:off x="3479625" y="431711"/>
            <a:ext cx="218521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4</a:t>
            </a:r>
            <a:r>
              <a:rPr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.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环境</a:t>
            </a:r>
            <a:r>
              <a:rPr 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反射</a:t>
            </a:r>
            <a:endParaRPr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251460" y="1275715"/>
            <a:ext cx="8580755" cy="8693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&lt;环境反射光颜色&gt;=&lt;入射光颜色&gt;*&lt;表面基底色&gt;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42210" y="2067560"/>
            <a:ext cx="4199255" cy="2665730"/>
          </a:xfrm>
          <a:prstGeom prst="rect">
            <a:avLst/>
          </a:prstGeom>
        </p:spPr>
      </p:pic>
      <p:sp>
        <p:nvSpPr>
          <p:cNvPr id="4" name="矩形">
            <a:extLst>
              <a:ext uri="{FF2B5EF4-FFF2-40B4-BE49-F238E27FC236}">
                <a16:creationId xmlns:a16="http://schemas.microsoft.com/office/drawing/2014/main" id="{D5828739-134D-6663-B6FB-1A7107517E84}"/>
              </a:ext>
            </a:extLst>
          </p:cNvPr>
          <p:cNvSpPr/>
          <p:nvPr/>
        </p:nvSpPr>
        <p:spPr>
          <a:xfrm>
            <a:off x="3479625" y="431711"/>
            <a:ext cx="218521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4</a:t>
            </a:r>
            <a:r>
              <a:rPr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.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环境</a:t>
            </a:r>
            <a:r>
              <a:rPr 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反射</a:t>
            </a:r>
            <a:endParaRPr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M3YTNjODg0YjM3YzAxNWY3YjA5ODM1MGE1ODk3OGMifQ=="/>
  <p:tag name="KSO_WPP_MARK_KEY" val="bf9af50b-1cb7-46ae-a9c4-6521c676e43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240,&quot;width&quot;:9831}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37</TotalTime>
  <Words>512</Words>
  <Application>Microsoft Macintosh PowerPoint</Application>
  <PresentationFormat>全屏显示(16:9)</PresentationFormat>
  <Paragraphs>53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微软雅黑</vt:lpstr>
      <vt:lpstr>Meiryo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122</cp:revision>
  <dcterms:created xsi:type="dcterms:W3CDTF">2016-04-25T01:54:00Z</dcterms:created>
  <dcterms:modified xsi:type="dcterms:W3CDTF">2022-10-02T14:41:03Z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1542622785314FE38BB3ED5884BB1605</vt:lpwstr>
  </property>
</Properties>
</file>